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SVWFI6BT796A0VHGQPR8ML097NN0OSVREO06FJEPXFMRTQWT6IBRPC0QFY9HPDIRXFM6SOZNZI678INJQFFT6F8H8RLMWOWB8EOOPHB3A2158C0DF9D384E505FCBD7B45B0D001" Type="http://schemas.microsoft.com/office/2006/relationships/officeDocumentMain" Target="NUL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9" r:id="rId5"/>
    <p:sldMasterId id="2147483726" r:id="rId6"/>
    <p:sldMasterId id="2147483733" r:id="rId7"/>
  </p:sldMasterIdLst>
  <p:notesMasterIdLst>
    <p:notesMasterId r:id="rId36"/>
  </p:notesMasterIdLst>
  <p:handoutMasterIdLst>
    <p:handoutMasterId r:id="rId37"/>
  </p:handoutMasterIdLst>
  <p:sldIdLst>
    <p:sldId id="257" r:id="rId8"/>
    <p:sldId id="706" r:id="rId9"/>
    <p:sldId id="698" r:id="rId10"/>
    <p:sldId id="676" r:id="rId11"/>
    <p:sldId id="708" r:id="rId12"/>
    <p:sldId id="678" r:id="rId13"/>
    <p:sldId id="672" r:id="rId14"/>
    <p:sldId id="674" r:id="rId15"/>
    <p:sldId id="686" r:id="rId16"/>
    <p:sldId id="688" r:id="rId17"/>
    <p:sldId id="679" r:id="rId18"/>
    <p:sldId id="694" r:id="rId19"/>
    <p:sldId id="695" r:id="rId20"/>
    <p:sldId id="696" r:id="rId21"/>
    <p:sldId id="709" r:id="rId22"/>
    <p:sldId id="699" r:id="rId23"/>
    <p:sldId id="711" r:id="rId24"/>
    <p:sldId id="700" r:id="rId25"/>
    <p:sldId id="712" r:id="rId26"/>
    <p:sldId id="713" r:id="rId27"/>
    <p:sldId id="701" r:id="rId28"/>
    <p:sldId id="714" r:id="rId29"/>
    <p:sldId id="715" r:id="rId30"/>
    <p:sldId id="717" r:id="rId31"/>
    <p:sldId id="718" r:id="rId32"/>
    <p:sldId id="675" r:id="rId33"/>
    <p:sldId id="677" r:id="rId34"/>
    <p:sldId id="719" r:id="rId35"/>
  </p:sldIdLst>
  <p:sldSz cx="9144000" cy="5143500" type="screen16x9"/>
  <p:notesSz cx="6797675" cy="9926638"/>
  <p:defaultTextStyle>
    <a:defPPr>
      <a:defRPr lang="zh-CN"/>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DDF3"/>
    <a:srgbClr val="F1D304"/>
    <a:srgbClr val="FF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88903" autoAdjust="0"/>
  </p:normalViewPr>
  <p:slideViewPr>
    <p:cSldViewPr>
      <p:cViewPr>
        <p:scale>
          <a:sx n="90" d="100"/>
          <a:sy n="90" d="100"/>
        </p:scale>
        <p:origin x="-792" y="-5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A63AC9-B0F1-4159-B86D-D2800FE6C69D}" type="datetimeFigureOut">
              <a:rPr lang="zh-CN" altLang="en-US" smtClean="0"/>
              <a:t>2021/1/22</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831742A-DC7B-4872-BFC8-6267A86E2640}" type="slidenum">
              <a:rPr lang="zh-CN" altLang="en-US" smtClean="0"/>
              <a:t>‹#›</a:t>
            </a:fld>
            <a:endParaRPr lang="zh-CN" altLang="en-US"/>
          </a:p>
        </p:txBody>
      </p:sp>
    </p:spTree>
    <p:extLst>
      <p:ext uri="{BB962C8B-B14F-4D97-AF65-F5344CB8AC3E}">
        <p14:creationId xmlns:p14="http://schemas.microsoft.com/office/powerpoint/2010/main" val="2565384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6321515-038A-42CA-8EA4-5C24DA638798}" type="datetimeFigureOut">
              <a:rPr lang="zh-CN" altLang="en-US" smtClean="0"/>
              <a:t>2021/1/22</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B4BE1A-F99A-4019-BC8D-A31205152B21}" type="slidenum">
              <a:rPr lang="zh-CN" altLang="en-US" smtClean="0"/>
              <a:t>‹#›</a:t>
            </a:fld>
            <a:endParaRPr lang="zh-CN" altLang="en-US"/>
          </a:p>
        </p:txBody>
      </p:sp>
    </p:spTree>
    <p:extLst>
      <p:ext uri="{BB962C8B-B14F-4D97-AF65-F5344CB8AC3E}">
        <p14:creationId xmlns:p14="http://schemas.microsoft.com/office/powerpoint/2010/main" val="2360569946"/>
      </p:ext>
    </p:extLst>
  </p:cSld>
  <p:clrMap bg1="lt1" tx1="dk1" bg2="lt2" tx2="dk2" accent1="accent1" accent2="accent2" accent3="accent3" accent4="accent4" accent5="accent5" accent6="accent6" hlink="hlink" folHlink="folHlink"/>
  <p:hf hdr="0" ftr="0" dt="0"/>
  <p:notesStyle>
    <a:lvl1pPr marL="0" algn="l" defTabSz="914286" rtl="0" eaLnBrk="1" latinLnBrk="0" hangingPunct="1">
      <a:defRPr sz="1200" kern="1200">
        <a:solidFill>
          <a:schemeClr val="tx1"/>
        </a:solidFill>
        <a:latin typeface="+mn-lt"/>
        <a:ea typeface="+mn-ea"/>
        <a:cs typeface="+mn-cs"/>
      </a:defRPr>
    </a:lvl1pPr>
    <a:lvl2pPr marL="457144"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4"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t>12</a:t>
            </a:fld>
            <a:endParaRPr lang="zh-CN" altLang="en-US"/>
          </a:p>
        </p:txBody>
      </p:sp>
    </p:spTree>
    <p:extLst>
      <p:ext uri="{BB962C8B-B14F-4D97-AF65-F5344CB8AC3E}">
        <p14:creationId xmlns:p14="http://schemas.microsoft.com/office/powerpoint/2010/main" val="197330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1" dirty="0" smtClean="0">
                <a:solidFill>
                  <a:srgbClr val="0070C0"/>
                </a:solidFill>
              </a:rPr>
              <a:t>漳泽电力（</a:t>
            </a:r>
            <a:r>
              <a:rPr lang="en-US" altLang="zh-CN" sz="1400" b="1" dirty="0" smtClean="0">
                <a:solidFill>
                  <a:srgbClr val="0070C0"/>
                </a:solidFill>
              </a:rPr>
              <a:t>000767</a:t>
            </a:r>
            <a:r>
              <a:rPr lang="zh-CN" altLang="en-US" sz="1400" b="1" dirty="0" smtClean="0">
                <a:solidFill>
                  <a:srgbClr val="0070C0"/>
                </a:solidFill>
              </a:rPr>
              <a:t>）</a:t>
            </a:r>
            <a:endParaRPr lang="en-US" altLang="zh-CN" sz="1400" b="1" dirty="0" smtClean="0">
              <a:solidFill>
                <a:srgbClr val="0070C0"/>
              </a:solidFill>
            </a:endParaRPr>
          </a:p>
          <a:p>
            <a:pPr marL="285750" indent="-285750">
              <a:buFont typeface="Arial" panose="020B0604020202020204" pitchFamily="34" charset="0"/>
              <a:buChar char="•"/>
            </a:pPr>
            <a:r>
              <a:rPr lang="zh-CN" altLang="en-US" b="1" dirty="0" smtClean="0"/>
              <a:t>交易背景</a:t>
            </a:r>
            <a:endParaRPr lang="en-US" altLang="zh-CN" b="1" dirty="0" smtClean="0"/>
          </a:p>
          <a:p>
            <a:r>
              <a:rPr lang="en-US" altLang="zh-CN" dirty="0" smtClean="0"/>
              <a:t>2017</a:t>
            </a:r>
            <a:r>
              <a:rPr lang="zh-CN" altLang="en-US" dirty="0" smtClean="0"/>
              <a:t>年</a:t>
            </a:r>
            <a:r>
              <a:rPr lang="en-US" altLang="zh-CN" dirty="0" smtClean="0"/>
              <a:t>12</a:t>
            </a:r>
            <a:r>
              <a:rPr lang="zh-CN" altLang="en-US" dirty="0" smtClean="0"/>
              <a:t>月</a:t>
            </a:r>
            <a:r>
              <a:rPr lang="en-US" altLang="zh-CN" dirty="0" smtClean="0"/>
              <a:t>13</a:t>
            </a:r>
            <a:r>
              <a:rPr lang="zh-CN" altLang="en-US" dirty="0" smtClean="0"/>
              <a:t>日，公司披露公告称，拟向实际控制人全资子公司大同煤矿集团电力能源有限公司（以下简称“电力能源”）转让山西临汾热电有限公司（以下简称“临汾热电”）</a:t>
            </a:r>
            <a:r>
              <a:rPr lang="en-US" altLang="zh-CN" dirty="0" smtClean="0"/>
              <a:t>50%</a:t>
            </a:r>
            <a:r>
              <a:rPr lang="zh-CN" altLang="en-US" dirty="0" smtClean="0"/>
              <a:t>股权、山西漳泽电力股份有限公司蒲洲发电分公司（以下简称“蒲洲发电”）全部资产及负债。截至评估基准日（</a:t>
            </a:r>
            <a:r>
              <a:rPr lang="en-US" altLang="zh-CN" dirty="0" smtClean="0"/>
              <a:t>2017</a:t>
            </a:r>
            <a:r>
              <a:rPr lang="zh-CN" altLang="en-US" dirty="0" smtClean="0"/>
              <a:t>年</a:t>
            </a:r>
            <a:r>
              <a:rPr lang="en-US" altLang="zh-CN" dirty="0" smtClean="0"/>
              <a:t>10</a:t>
            </a:r>
            <a:r>
              <a:rPr lang="zh-CN" altLang="en-US" dirty="0" smtClean="0"/>
              <a:t>月</a:t>
            </a:r>
            <a:r>
              <a:rPr lang="en-US" altLang="zh-CN" dirty="0" smtClean="0"/>
              <a:t>31</a:t>
            </a:r>
            <a:r>
              <a:rPr lang="zh-CN" altLang="en-US" dirty="0" smtClean="0"/>
              <a:t>日），临汾热电净资产账面价值为</a:t>
            </a:r>
            <a:r>
              <a:rPr lang="en-US" altLang="zh-CN" dirty="0" smtClean="0"/>
              <a:t>-28,287.97</a:t>
            </a:r>
            <a:r>
              <a:rPr lang="zh-CN" altLang="en-US" dirty="0" smtClean="0"/>
              <a:t>万元，净资产评估价值为</a:t>
            </a:r>
            <a:r>
              <a:rPr lang="en-US" altLang="zh-CN" dirty="0" smtClean="0"/>
              <a:t>-144,454.34</a:t>
            </a:r>
            <a:r>
              <a:rPr lang="zh-CN" altLang="en-US" dirty="0" smtClean="0"/>
              <a:t>万元，减值率为</a:t>
            </a:r>
            <a:r>
              <a:rPr lang="en-US" altLang="zh-CN" dirty="0" smtClean="0"/>
              <a:t>410.66%</a:t>
            </a:r>
            <a:r>
              <a:rPr lang="zh-CN" altLang="en-US" dirty="0" smtClean="0"/>
              <a:t>。蒲洲发电净资产账面价值为</a:t>
            </a:r>
            <a:r>
              <a:rPr lang="en-US" altLang="zh-CN" dirty="0" smtClean="0"/>
              <a:t>-98,803.87</a:t>
            </a:r>
            <a:r>
              <a:rPr lang="zh-CN" altLang="en-US" dirty="0" smtClean="0"/>
              <a:t>万元，净资产评估价值为</a:t>
            </a:r>
            <a:r>
              <a:rPr lang="en-US" altLang="zh-CN" dirty="0" smtClean="0"/>
              <a:t>-121,236.50</a:t>
            </a:r>
            <a:r>
              <a:rPr lang="zh-CN" altLang="en-US" dirty="0" smtClean="0"/>
              <a:t>万元，减值率为</a:t>
            </a:r>
            <a:r>
              <a:rPr lang="en-US" altLang="zh-CN" dirty="0" smtClean="0"/>
              <a:t>22.70%</a:t>
            </a:r>
            <a:r>
              <a:rPr lang="zh-CN" altLang="en-US" dirty="0" smtClean="0"/>
              <a:t>。因评估价格为负值，转让价格均按照 “人民币</a:t>
            </a:r>
            <a:r>
              <a:rPr lang="en-US" altLang="zh-CN" dirty="0" smtClean="0"/>
              <a:t>1</a:t>
            </a:r>
            <a:r>
              <a:rPr lang="zh-CN" altLang="en-US" dirty="0" smtClean="0"/>
              <a:t>元”确定。交易完成后，预计公司当期将确认</a:t>
            </a:r>
            <a:r>
              <a:rPr lang="en-US" altLang="zh-CN" dirty="0" smtClean="0"/>
              <a:t>12.57</a:t>
            </a:r>
            <a:r>
              <a:rPr lang="zh-CN" altLang="en-US" dirty="0" smtClean="0"/>
              <a:t>亿元左右的转让收益。</a:t>
            </a:r>
            <a:r>
              <a:rPr lang="en-US" altLang="zh-CN" dirty="0" smtClean="0"/>
              <a:t>2017</a:t>
            </a:r>
            <a:r>
              <a:rPr lang="zh-CN" altLang="en-US" dirty="0" smtClean="0"/>
              <a:t>年前三季度净利润为亏损</a:t>
            </a:r>
            <a:r>
              <a:rPr lang="en-US" altLang="zh-CN" dirty="0" smtClean="0"/>
              <a:t>12.1</a:t>
            </a:r>
            <a:r>
              <a:rPr lang="zh-CN" altLang="en-US" dirty="0" smtClean="0"/>
              <a:t>亿元，本次交易将对公司</a:t>
            </a:r>
            <a:r>
              <a:rPr lang="en-US" altLang="zh-CN" dirty="0" smtClean="0"/>
              <a:t>2017</a:t>
            </a:r>
            <a:r>
              <a:rPr lang="zh-CN" altLang="en-US" dirty="0" smtClean="0"/>
              <a:t>年扭亏为盈产生重要影响。</a:t>
            </a:r>
            <a:endParaRPr lang="en-US" altLang="zh-CN" dirty="0" smtClean="0"/>
          </a:p>
          <a:p>
            <a:pPr marL="285750" indent="-285750">
              <a:buFont typeface="Arial" panose="020B0604020202020204" pitchFamily="34" charset="0"/>
              <a:buChar char="•"/>
            </a:pPr>
            <a:r>
              <a:rPr lang="zh-CN" altLang="en-US" b="1" dirty="0" smtClean="0"/>
              <a:t>监管关注</a:t>
            </a:r>
            <a:endParaRPr lang="en-US" altLang="zh-CN" b="1" dirty="0" smtClean="0"/>
          </a:p>
          <a:p>
            <a:r>
              <a:rPr lang="zh-CN" altLang="en-US" dirty="0" smtClean="0"/>
              <a:t>商业实质存疑。电力能源经营范围主要系电厂废弃物的综合利用、经营以及开发建设新能源等业务，而上述</a:t>
            </a:r>
            <a:r>
              <a:rPr lang="en-US" altLang="zh-CN" dirty="0" smtClean="0"/>
              <a:t>2</a:t>
            </a:r>
            <a:r>
              <a:rPr lang="zh-CN" altLang="en-US" dirty="0" smtClean="0"/>
              <a:t>家标的公司主要从事火力发电业务，电力能源收购上述资产的商业实质存疑。另外，该交易完成后，将造成控股股东及其关联方与上市公司新增同业竞争，且上市公司向</a:t>
            </a:r>
            <a:r>
              <a:rPr lang="en-US" altLang="zh-CN" dirty="0" smtClean="0"/>
              <a:t>2</a:t>
            </a:r>
            <a:r>
              <a:rPr lang="zh-CN" altLang="en-US" dirty="0" smtClean="0"/>
              <a:t>家标的公司所提供的资金、担保将形成较大金额的控股股东及其他关联方资金占用和违规担保。</a:t>
            </a:r>
          </a:p>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t>22</a:t>
            </a:fld>
            <a:endParaRPr lang="zh-CN" altLang="en-US"/>
          </a:p>
        </p:txBody>
      </p:sp>
    </p:spTree>
    <p:extLst>
      <p:ext uri="{BB962C8B-B14F-4D97-AF65-F5344CB8AC3E}">
        <p14:creationId xmlns:p14="http://schemas.microsoft.com/office/powerpoint/2010/main" val="255100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40036" y="4708538"/>
            <a:ext cx="1339676" cy="185342"/>
          </a:xfrm>
          <a:prstGeom prst="rect">
            <a:avLst/>
          </a:prstGeom>
        </p:spPr>
        <p:txBody>
          <a:bodyPr lIns="82276" tIns="41139" rIns="82276" bIns="41139"/>
          <a:lstStyle>
            <a:lvl1pPr>
              <a:defRPr sz="1000">
                <a:solidFill>
                  <a:schemeClr val="bg2">
                    <a:lumMod val="75000"/>
                  </a:schemeClr>
                </a:solidFill>
                <a:latin typeface="方正中等线简体" panose="03000509000000000000" pitchFamily="65" charset="-122"/>
                <a:ea typeface="方正中等线简体" panose="03000509000000000000" pitchFamily="65" charset="-122"/>
              </a:defRPr>
            </a:lvl1pPr>
          </a:lstStyle>
          <a:p>
            <a:pPr fontAlgn="base">
              <a:spcBef>
                <a:spcPct val="0"/>
              </a:spcBef>
              <a:spcAft>
                <a:spcPct val="0"/>
              </a:spcAft>
              <a:defRPr/>
            </a:pPr>
            <a:endParaRPr lang="en-US" altLang="zh-CN" dirty="0">
              <a:solidFill>
                <a:srgbClr val="808080">
                  <a:lumMod val="75000"/>
                </a:srgbClr>
              </a:solidFill>
            </a:endParaRPr>
          </a:p>
        </p:txBody>
      </p:sp>
      <p:sp>
        <p:nvSpPr>
          <p:cNvPr id="5" name="Rectangle 5"/>
          <p:cNvSpPr>
            <a:spLocks noGrp="1" noChangeArrowheads="1"/>
          </p:cNvSpPr>
          <p:nvPr>
            <p:ph type="ftr" sz="quarter" idx="11"/>
          </p:nvPr>
        </p:nvSpPr>
        <p:spPr>
          <a:xfrm>
            <a:off x="1979712" y="4708540"/>
            <a:ext cx="894040" cy="182128"/>
          </a:xfrm>
          <a:prstGeom prst="rect">
            <a:avLst/>
          </a:prstGeom>
        </p:spPr>
        <p:txBody>
          <a:bodyPr lIns="82276" tIns="41139" rIns="82276" bIns="41139"/>
          <a:lstStyle>
            <a:lvl1pPr algn="l">
              <a:defRPr sz="1000">
                <a:solidFill>
                  <a:schemeClr val="bg2">
                    <a:lumMod val="75000"/>
                  </a:schemeClr>
                </a:solidFill>
                <a:latin typeface="方正中等线简体" panose="03000509000000000000" pitchFamily="65" charset="-122"/>
                <a:ea typeface="方正中等线简体" panose="03000509000000000000" pitchFamily="65" charset="-122"/>
              </a:defRPr>
            </a:lvl1pPr>
          </a:lstStyle>
          <a:p>
            <a:pPr fontAlgn="base">
              <a:spcBef>
                <a:spcPct val="0"/>
              </a:spcBef>
              <a:spcAft>
                <a:spcPct val="0"/>
              </a:spcAft>
              <a:defRPr/>
            </a:pPr>
            <a:endParaRPr lang="en-US" altLang="zh-CN" dirty="0">
              <a:solidFill>
                <a:srgbClr val="808080">
                  <a:lumMod val="75000"/>
                </a:srgbClr>
              </a:solidFill>
            </a:endParaRPr>
          </a:p>
        </p:txBody>
      </p:sp>
    </p:spTree>
    <p:extLst>
      <p:ext uri="{BB962C8B-B14F-4D97-AF65-F5344CB8AC3E}">
        <p14:creationId xmlns:p14="http://schemas.microsoft.com/office/powerpoint/2010/main" val="2007659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1" descr="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1400"/>
          </a:xfrm>
          <a:prstGeom prst="rect">
            <a:avLst/>
          </a:prstGeom>
        </p:spPr>
      </p:pic>
    </p:spTree>
    <p:extLst>
      <p:ext uri="{BB962C8B-B14F-4D97-AF65-F5344CB8AC3E}">
        <p14:creationId xmlns:p14="http://schemas.microsoft.com/office/powerpoint/2010/main" val="86275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129" indent="0" algn="ctr">
              <a:buNone/>
              <a:defRPr/>
            </a:lvl2pPr>
            <a:lvl3pPr marL="914258" indent="0" algn="ctr">
              <a:buNone/>
              <a:defRPr/>
            </a:lvl3pPr>
            <a:lvl4pPr marL="1371386" indent="0" algn="ctr">
              <a:buNone/>
              <a:defRPr/>
            </a:lvl4pPr>
            <a:lvl5pPr marL="1828516" indent="0" algn="ctr">
              <a:buNone/>
              <a:defRPr/>
            </a:lvl5pPr>
            <a:lvl6pPr marL="2285644" indent="0" algn="ctr">
              <a:buNone/>
              <a:defRPr/>
            </a:lvl6pPr>
            <a:lvl7pPr marL="2742773" indent="0" algn="ctr">
              <a:buNone/>
              <a:defRPr/>
            </a:lvl7pPr>
            <a:lvl8pPr marL="3199900" indent="0" algn="ctr">
              <a:buNone/>
              <a:defRPr/>
            </a:lvl8pPr>
            <a:lvl9pPr marL="365703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115056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80"/>
            <a:ext cx="8229600" cy="85725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2" y="4767267"/>
            <a:ext cx="2133600" cy="273844"/>
          </a:xfrm>
          <a:prstGeom prst="rect">
            <a:avLst/>
          </a:prstGeom>
        </p:spPr>
        <p:txBody>
          <a:bodyPr lIns="91425" tIns="45715" rIns="91425" bIns="45715"/>
          <a:lstStyle>
            <a:lvl1pPr>
              <a:defRPr/>
            </a:lvl1pPr>
          </a:lstStyle>
          <a:p>
            <a:pPr defTabSz="914258"/>
            <a:fld id="{4B72EB50-DE00-4FFC-9B62-ED72DD31E061}" type="datetime1">
              <a:rPr lang="zh-CN" altLang="en-US" smtClean="0">
                <a:solidFill>
                  <a:prstClr val="black"/>
                </a:solidFill>
              </a:rPr>
              <a:pPr defTabSz="914258"/>
              <a:t>2021/1/22</a:t>
            </a:fld>
            <a:endParaRPr lang="zh-CN" altLang="en-US">
              <a:solidFill>
                <a:prstClr val="black"/>
              </a:solidFill>
            </a:endParaRPr>
          </a:p>
        </p:txBody>
      </p:sp>
      <p:sp>
        <p:nvSpPr>
          <p:cNvPr id="4" name="页脚占位符 3"/>
          <p:cNvSpPr>
            <a:spLocks noGrp="1"/>
          </p:cNvSpPr>
          <p:nvPr>
            <p:ph type="ftr" sz="quarter" idx="11"/>
          </p:nvPr>
        </p:nvSpPr>
        <p:spPr>
          <a:xfrm>
            <a:off x="3124205" y="4767267"/>
            <a:ext cx="2895600" cy="273844"/>
          </a:xfrm>
          <a:prstGeom prst="rect">
            <a:avLst/>
          </a:prstGeom>
        </p:spPr>
        <p:txBody>
          <a:bodyPr lIns="91425" tIns="45715" rIns="91425" bIns="45715"/>
          <a:lstStyle>
            <a:lvl1pPr>
              <a:defRPr/>
            </a:lvl1pPr>
          </a:lstStyle>
          <a:p>
            <a:pPr defTabSz="914258"/>
            <a:endParaRPr lang="zh-CN" altLang="zh-CN">
              <a:solidFill>
                <a:prstClr val="black"/>
              </a:solidFill>
            </a:endParaRPr>
          </a:p>
        </p:txBody>
      </p:sp>
      <p:sp>
        <p:nvSpPr>
          <p:cNvPr id="5" name="灯片编号占位符 4"/>
          <p:cNvSpPr>
            <a:spLocks noGrp="1"/>
          </p:cNvSpPr>
          <p:nvPr>
            <p:ph type="sldNum" sz="quarter" idx="12"/>
          </p:nvPr>
        </p:nvSpPr>
        <p:spPr>
          <a:xfrm>
            <a:off x="6553200" y="4767267"/>
            <a:ext cx="2133600" cy="273844"/>
          </a:xfrm>
          <a:prstGeom prst="rect">
            <a:avLst/>
          </a:prstGeom>
        </p:spPr>
        <p:txBody>
          <a:bodyPr lIns="91425" tIns="45715" rIns="91425" bIns="45715"/>
          <a:lstStyle>
            <a:lvl1pPr>
              <a:defRPr/>
            </a:lvl1pPr>
          </a:lstStyle>
          <a:p>
            <a:pPr defTabSz="914258"/>
            <a:fld id="{CCD0BE01-C076-42DA-BFE8-D8E8D72AE721}" type="slidenum">
              <a:rPr lang="zh-CN" altLang="en-US" smtClean="0">
                <a:solidFill>
                  <a:prstClr val="black"/>
                </a:solidFill>
              </a:rPr>
              <a:pPr defTabSz="914258"/>
              <a:t>‹#›</a:t>
            </a:fld>
            <a:endParaRPr lang="zh-CN" altLang="en-US">
              <a:solidFill>
                <a:prstClr val="black"/>
              </a:solidFill>
            </a:endParaRPr>
          </a:p>
        </p:txBody>
      </p:sp>
    </p:spTree>
    <p:extLst>
      <p:ext uri="{BB962C8B-B14F-4D97-AF65-F5344CB8AC3E}">
        <p14:creationId xmlns:p14="http://schemas.microsoft.com/office/powerpoint/2010/main" val="80991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一般封面封底）">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357506"/>
            <a:ext cx="7772400" cy="918102"/>
          </a:xfrm>
        </p:spPr>
        <p:txBody>
          <a:bodyPr>
            <a:normAutofit/>
          </a:bodyPr>
          <a:lstStyle>
            <a:lvl1pPr algn="l">
              <a:defRPr sz="2000">
                <a:solidFill>
                  <a:schemeClr val="bg1"/>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395536" y="1674338"/>
            <a:ext cx="6400800" cy="627385"/>
          </a:xfrm>
        </p:spPr>
        <p:txBody>
          <a:bodyPr>
            <a:normAutofit/>
          </a:bodyPr>
          <a:lstStyle>
            <a:lvl1pPr marL="0" indent="0" algn="l">
              <a:buNone/>
              <a:defRPr sz="3600">
                <a:solidFill>
                  <a:schemeClr val="bg1"/>
                </a:solidFill>
              </a:defRPr>
            </a:lvl1pPr>
            <a:lvl2pPr marL="457158" indent="0" algn="ctr">
              <a:buNone/>
              <a:defRPr>
                <a:solidFill>
                  <a:schemeClr val="tx1">
                    <a:tint val="75000"/>
                  </a:schemeClr>
                </a:solidFill>
              </a:defRPr>
            </a:lvl2pPr>
            <a:lvl3pPr marL="914314" indent="0" algn="ctr">
              <a:buNone/>
              <a:defRPr>
                <a:solidFill>
                  <a:schemeClr val="tx1">
                    <a:tint val="75000"/>
                  </a:schemeClr>
                </a:solidFill>
              </a:defRPr>
            </a:lvl3pPr>
            <a:lvl4pPr marL="1371471" indent="0" algn="ctr">
              <a:buNone/>
              <a:defRPr>
                <a:solidFill>
                  <a:schemeClr val="tx1">
                    <a:tint val="75000"/>
                  </a:schemeClr>
                </a:solidFill>
              </a:defRPr>
            </a:lvl4pPr>
            <a:lvl5pPr marL="1828629" indent="0" algn="ctr">
              <a:buNone/>
              <a:defRPr>
                <a:solidFill>
                  <a:schemeClr val="tx1">
                    <a:tint val="75000"/>
                  </a:schemeClr>
                </a:solidFill>
              </a:defRPr>
            </a:lvl5pPr>
            <a:lvl6pPr marL="2285786" indent="0" algn="ctr">
              <a:buNone/>
              <a:defRPr>
                <a:solidFill>
                  <a:schemeClr val="tx1">
                    <a:tint val="75000"/>
                  </a:schemeClr>
                </a:solidFill>
              </a:defRPr>
            </a:lvl6pPr>
            <a:lvl7pPr marL="2742944" indent="0" algn="ctr">
              <a:buNone/>
              <a:defRPr>
                <a:solidFill>
                  <a:schemeClr val="tx1">
                    <a:tint val="75000"/>
                  </a:schemeClr>
                </a:solidFill>
              </a:defRPr>
            </a:lvl7pPr>
            <a:lvl8pPr marL="3200100" indent="0" algn="ctr">
              <a:buNone/>
              <a:defRPr>
                <a:solidFill>
                  <a:schemeClr val="tx1">
                    <a:tint val="75000"/>
                  </a:schemeClr>
                </a:solidFill>
              </a:defRPr>
            </a:lvl8pPr>
            <a:lvl9pPr marL="3657258"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8" name="文本占位符 7"/>
          <p:cNvSpPr>
            <a:spLocks noGrp="1"/>
          </p:cNvSpPr>
          <p:nvPr>
            <p:ph type="body" sz="quarter" idx="13"/>
          </p:nvPr>
        </p:nvSpPr>
        <p:spPr>
          <a:xfrm>
            <a:off x="395536" y="2625329"/>
            <a:ext cx="6408712" cy="540488"/>
          </a:xfrm>
        </p:spPr>
        <p:txBody>
          <a:bodyPr>
            <a:normAutofit/>
          </a:bodyPr>
          <a:lstStyle>
            <a:lvl1pPr marL="0" indent="0" algn="l">
              <a:buNone/>
              <a:defRPr sz="2800">
                <a:solidFill>
                  <a:schemeClr val="bg1"/>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322861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221350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矩形 5"/>
          <p:cNvSpPr/>
          <p:nvPr userDrawn="1"/>
        </p:nvSpPr>
        <p:spPr>
          <a:xfrm>
            <a:off x="0" y="4"/>
            <a:ext cx="9144000" cy="5735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2276" tIns="41139" rIns="82276" bIns="41139" rtlCol="0" anchor="ctr"/>
          <a:lstStyle/>
          <a:p>
            <a:pPr algn="ctr" defTabSz="914314" fontAlgn="base">
              <a:spcBef>
                <a:spcPct val="0"/>
              </a:spcBef>
              <a:spcAft>
                <a:spcPct val="0"/>
              </a:spcAft>
            </a:pPr>
            <a:endParaRPr kumimoji="1" lang="zh-CN" altLang="en-US" dirty="0">
              <a:solidFill>
                <a:srgbClr val="011481"/>
              </a:solidFill>
            </a:endParaRPr>
          </a:p>
        </p:txBody>
      </p:sp>
    </p:spTree>
    <p:extLst>
      <p:ext uri="{BB962C8B-B14F-4D97-AF65-F5344CB8AC3E}">
        <p14:creationId xmlns:p14="http://schemas.microsoft.com/office/powerpoint/2010/main" val="41324350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1" descr="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1400"/>
          </a:xfrm>
          <a:prstGeom prst="rect">
            <a:avLst/>
          </a:prstGeom>
        </p:spPr>
      </p:pic>
    </p:spTree>
    <p:extLst>
      <p:ext uri="{BB962C8B-B14F-4D97-AF65-F5344CB8AC3E}">
        <p14:creationId xmlns:p14="http://schemas.microsoft.com/office/powerpoint/2010/main" val="398753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158" indent="0" algn="ctr">
              <a:buNone/>
              <a:defRPr/>
            </a:lvl2pPr>
            <a:lvl3pPr marL="914314" indent="0" algn="ctr">
              <a:buNone/>
              <a:defRPr/>
            </a:lvl3pPr>
            <a:lvl4pPr marL="1371471" indent="0" algn="ctr">
              <a:buNone/>
              <a:defRPr/>
            </a:lvl4pPr>
            <a:lvl5pPr marL="1828629" indent="0" algn="ctr">
              <a:buNone/>
              <a:defRPr/>
            </a:lvl5pPr>
            <a:lvl6pPr marL="2285786" indent="0" algn="ctr">
              <a:buNone/>
              <a:defRPr/>
            </a:lvl6pPr>
            <a:lvl7pPr marL="2742944" indent="0" algn="ctr">
              <a:buNone/>
              <a:defRPr/>
            </a:lvl7pPr>
            <a:lvl8pPr marL="3200100" indent="0" algn="ctr">
              <a:buNone/>
              <a:defRPr/>
            </a:lvl8pPr>
            <a:lvl9pPr marL="3657258"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255365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80"/>
            <a:ext cx="8229600" cy="85725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2" y="4767265"/>
            <a:ext cx="2133600" cy="273844"/>
          </a:xfrm>
          <a:prstGeom prst="rect">
            <a:avLst/>
          </a:prstGeom>
        </p:spPr>
        <p:txBody>
          <a:bodyPr lIns="91431" tIns="45717" rIns="91431" bIns="45717"/>
          <a:lstStyle>
            <a:lvl1pPr>
              <a:defRPr/>
            </a:lvl1pPr>
          </a:lstStyle>
          <a:p>
            <a:pPr defTabSz="914314"/>
            <a:fld id="{4B72EB50-DE00-4FFC-9B62-ED72DD31E061}" type="datetime1">
              <a:rPr lang="zh-CN" altLang="en-US" smtClean="0">
                <a:solidFill>
                  <a:prstClr val="black"/>
                </a:solidFill>
              </a:rPr>
              <a:pPr defTabSz="914314"/>
              <a:t>2021/1/22</a:t>
            </a:fld>
            <a:endParaRPr lang="zh-CN" altLang="en-US">
              <a:solidFill>
                <a:prstClr val="black"/>
              </a:solidFill>
            </a:endParaRPr>
          </a:p>
        </p:txBody>
      </p:sp>
      <p:sp>
        <p:nvSpPr>
          <p:cNvPr id="4" name="页脚占位符 3"/>
          <p:cNvSpPr>
            <a:spLocks noGrp="1"/>
          </p:cNvSpPr>
          <p:nvPr>
            <p:ph type="ftr" sz="quarter" idx="11"/>
          </p:nvPr>
        </p:nvSpPr>
        <p:spPr>
          <a:xfrm>
            <a:off x="3124203" y="4767265"/>
            <a:ext cx="2895600" cy="273844"/>
          </a:xfrm>
          <a:prstGeom prst="rect">
            <a:avLst/>
          </a:prstGeom>
        </p:spPr>
        <p:txBody>
          <a:bodyPr lIns="91431" tIns="45717" rIns="91431" bIns="45717"/>
          <a:lstStyle>
            <a:lvl1pPr>
              <a:defRPr/>
            </a:lvl1pPr>
          </a:lstStyle>
          <a:p>
            <a:pPr defTabSz="914314"/>
            <a:endParaRPr lang="zh-CN" altLang="zh-CN">
              <a:solidFill>
                <a:prstClr val="black"/>
              </a:solidFill>
            </a:endParaRPr>
          </a:p>
        </p:txBody>
      </p:sp>
      <p:sp>
        <p:nvSpPr>
          <p:cNvPr id="5" name="灯片编号占位符 4"/>
          <p:cNvSpPr>
            <a:spLocks noGrp="1"/>
          </p:cNvSpPr>
          <p:nvPr>
            <p:ph type="sldNum" sz="quarter" idx="12"/>
          </p:nvPr>
        </p:nvSpPr>
        <p:spPr>
          <a:xfrm>
            <a:off x="6553200" y="4767265"/>
            <a:ext cx="2133600" cy="273844"/>
          </a:xfrm>
          <a:prstGeom prst="rect">
            <a:avLst/>
          </a:prstGeom>
        </p:spPr>
        <p:txBody>
          <a:bodyPr lIns="91431" tIns="45717" rIns="91431" bIns="45717"/>
          <a:lstStyle>
            <a:lvl1pPr>
              <a:defRPr/>
            </a:lvl1pPr>
          </a:lstStyle>
          <a:p>
            <a:pPr defTabSz="914314"/>
            <a:fld id="{CCD0BE01-C076-42DA-BFE8-D8E8D72AE721}" type="slidenum">
              <a:rPr lang="zh-CN" altLang="en-US" smtClean="0">
                <a:solidFill>
                  <a:prstClr val="black"/>
                </a:solidFill>
              </a:rPr>
              <a:pPr defTabSz="914314"/>
              <a:t>‹#›</a:t>
            </a:fld>
            <a:endParaRPr lang="zh-CN" altLang="en-US">
              <a:solidFill>
                <a:prstClr val="black"/>
              </a:solidFill>
            </a:endParaRPr>
          </a:p>
        </p:txBody>
      </p:sp>
    </p:spTree>
    <p:extLst>
      <p:ext uri="{BB962C8B-B14F-4D97-AF65-F5344CB8AC3E}">
        <p14:creationId xmlns:p14="http://schemas.microsoft.com/office/powerpoint/2010/main" val="2738336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496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2" name="图片 1" descr="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1400"/>
          </a:xfrm>
          <a:prstGeom prst="rect">
            <a:avLst/>
          </a:prstGeom>
        </p:spPr>
      </p:pic>
    </p:spTree>
    <p:extLst>
      <p:ext uri="{BB962C8B-B14F-4D97-AF65-F5344CB8AC3E}">
        <p14:creationId xmlns:p14="http://schemas.microsoft.com/office/powerpoint/2010/main" val="1643854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0351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547340" y="4708541"/>
            <a:ext cx="2134553" cy="183473"/>
          </a:xfrm>
          <a:prstGeom prst="rect">
            <a:avLst/>
          </a:prstGeom>
        </p:spPr>
        <p:txBody>
          <a:bodyPr lIns="82281" tIns="41141" rIns="82281" bIns="41141"/>
          <a:lstStyle/>
          <a:p>
            <a:pPr defTabSz="914342" fontAlgn="base">
              <a:spcBef>
                <a:spcPct val="0"/>
              </a:spcBef>
              <a:spcAft>
                <a:spcPct val="0"/>
              </a:spcAft>
            </a:pPr>
            <a:fld id="{B8804512-798E-4AED-9D54-8770414CA293}" type="datetimeFigureOut">
              <a:rPr lang="zh-CN" altLang="en-US" smtClean="0">
                <a:solidFill>
                  <a:srgbClr val="000000"/>
                </a:solidFill>
                <a:latin typeface="Arial" pitchFamily="34" charset="0"/>
                <a:ea typeface="宋体" pitchFamily="2" charset="-122"/>
              </a:rPr>
              <a:pPr defTabSz="914342" fontAlgn="base">
                <a:spcBef>
                  <a:spcPct val="0"/>
                </a:spcBef>
                <a:spcAft>
                  <a:spcPct val="0"/>
                </a:spcAft>
              </a:pPr>
              <a:t>2021/1/22</a:t>
            </a:fld>
            <a:endParaRPr lang="zh-CN" altLang="en-US">
              <a:solidFill>
                <a:srgbClr val="000000"/>
              </a:solidFill>
              <a:latin typeface="Arial" pitchFamily="34" charset="0"/>
              <a:ea typeface="宋体" pitchFamily="2" charset="-122"/>
            </a:endParaRPr>
          </a:p>
        </p:txBody>
      </p:sp>
      <p:sp>
        <p:nvSpPr>
          <p:cNvPr id="3" name="页脚占位符 2"/>
          <p:cNvSpPr>
            <a:spLocks noGrp="1"/>
          </p:cNvSpPr>
          <p:nvPr>
            <p:ph type="ftr" sz="quarter" idx="11"/>
          </p:nvPr>
        </p:nvSpPr>
        <p:spPr>
          <a:xfrm>
            <a:off x="567218" y="4708541"/>
            <a:ext cx="1150143" cy="183473"/>
          </a:xfrm>
          <a:prstGeom prst="rect">
            <a:avLst/>
          </a:prstGeom>
        </p:spPr>
        <p:txBody>
          <a:bodyPr lIns="82281" tIns="41141" rIns="82281" bIns="41141"/>
          <a:lstStyle/>
          <a:p>
            <a:pPr defTabSz="914342" fontAlgn="base">
              <a:spcBef>
                <a:spcPct val="0"/>
              </a:spcBef>
              <a:spcAft>
                <a:spcPct val="0"/>
              </a:spcAft>
            </a:pPr>
            <a:endParaRPr lang="zh-CN" altLang="en-US">
              <a:solidFill>
                <a:srgbClr val="000000"/>
              </a:solidFill>
              <a:latin typeface="Arial" pitchFamily="34" charset="0"/>
              <a:ea typeface="宋体" pitchFamily="2" charset="-122"/>
            </a:endParaRPr>
          </a:p>
        </p:txBody>
      </p:sp>
      <p:sp>
        <p:nvSpPr>
          <p:cNvPr id="4" name="灯片编号占位符 3"/>
          <p:cNvSpPr>
            <a:spLocks noGrp="1"/>
          </p:cNvSpPr>
          <p:nvPr>
            <p:ph type="sldNum" sz="quarter" idx="12"/>
          </p:nvPr>
        </p:nvSpPr>
        <p:spPr>
          <a:xfrm>
            <a:off x="6457950" y="4767270"/>
            <a:ext cx="2057400" cy="273844"/>
          </a:xfrm>
          <a:prstGeom prst="rect">
            <a:avLst/>
          </a:prstGeom>
        </p:spPr>
        <p:txBody>
          <a:bodyPr lIns="82281" tIns="41141" rIns="82281" bIns="41141"/>
          <a:lstStyle/>
          <a:p>
            <a:pPr defTabSz="914342" fontAlgn="base">
              <a:spcBef>
                <a:spcPct val="0"/>
              </a:spcBef>
              <a:spcAft>
                <a:spcPct val="0"/>
              </a:spcAft>
            </a:pPr>
            <a:fld id="{DF9D7141-2036-48B1-B783-C4BC4FF1B0A8}" type="slidenum">
              <a:rPr lang="zh-CN" altLang="en-US" smtClean="0">
                <a:solidFill>
                  <a:srgbClr val="000000"/>
                </a:solidFill>
                <a:latin typeface="Arial" pitchFamily="34" charset="0"/>
                <a:ea typeface="宋体" pitchFamily="2" charset="-122"/>
              </a:rPr>
              <a:pPr defTabSz="914342" fontAlgn="base">
                <a:spcBef>
                  <a:spcPct val="0"/>
                </a:spcBef>
                <a:spcAft>
                  <a:spcPct val="0"/>
                </a:spcAft>
              </a:pPr>
              <a:t>‹#›</a:t>
            </a:fld>
            <a:endParaRPr lang="zh-CN" altLang="en-US">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21367862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697"/>
            <a:ext cx="8229600" cy="857072"/>
          </a:xfrm>
          <a:prstGeom prst="rect">
            <a:avLst/>
          </a:prstGeom>
        </p:spPr>
        <p:txBody>
          <a:bodyPr lIns="82281" tIns="41141" rIns="82281" bIns="41141"/>
          <a:lstStyle/>
          <a:p>
            <a:r>
              <a:rPr lang="zh-CN" altLang="en-US" smtClean="0"/>
              <a:t>单击此处编辑母版标题样式</a:t>
            </a:r>
            <a:endParaRPr lang="zh-CN" altLang="en-US"/>
          </a:p>
        </p:txBody>
      </p:sp>
    </p:spTree>
    <p:extLst>
      <p:ext uri="{BB962C8B-B14F-4D97-AF65-F5344CB8AC3E}">
        <p14:creationId xmlns:p14="http://schemas.microsoft.com/office/powerpoint/2010/main" val="362666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2713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2" name="图片 1" descr="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1400"/>
          </a:xfrm>
          <a:prstGeom prst="rect">
            <a:avLst/>
          </a:prstGeom>
        </p:spPr>
      </p:pic>
    </p:spTree>
    <p:extLst>
      <p:ext uri="{BB962C8B-B14F-4D97-AF65-F5344CB8AC3E}">
        <p14:creationId xmlns:p14="http://schemas.microsoft.com/office/powerpoint/2010/main" val="1643854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7_仅标题">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7360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80"/>
            <a:ext cx="8229600" cy="857250"/>
          </a:xfrm>
          <a:prstGeom prst="rect">
            <a:avLst/>
          </a:prstGeom>
        </p:spPr>
        <p:txBody>
          <a:bodyPr lIns="91425" tIns="45715" rIns="91425" bIns="45715"/>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lIns="91425" tIns="45715" rIns="91425" bIns="4571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1547342" y="4708538"/>
            <a:ext cx="2134553" cy="185342"/>
          </a:xfrm>
          <a:prstGeom prst="rect">
            <a:avLst/>
          </a:prstGeom>
        </p:spPr>
        <p:txBody>
          <a:bodyPr lIns="82276" tIns="41139" rIns="82276" bIns="41139"/>
          <a:lstStyle>
            <a:lvl1pPr>
              <a:defRPr/>
            </a:lvl1pPr>
          </a:lstStyle>
          <a:p>
            <a:pPr>
              <a:defRPr/>
            </a:pPr>
            <a:endParaRPr lang="en-US" altLang="zh-CN"/>
          </a:p>
        </p:txBody>
      </p:sp>
      <p:sp>
        <p:nvSpPr>
          <p:cNvPr id="5" name="Rectangle 5"/>
          <p:cNvSpPr>
            <a:spLocks noGrp="1" noChangeArrowheads="1"/>
          </p:cNvSpPr>
          <p:nvPr>
            <p:ph type="ftr" sz="quarter" idx="11"/>
          </p:nvPr>
        </p:nvSpPr>
        <p:spPr>
          <a:xfrm>
            <a:off x="488633" y="4708538"/>
            <a:ext cx="1150144" cy="185342"/>
          </a:xfrm>
          <a:prstGeom prst="rect">
            <a:avLst/>
          </a:prstGeom>
        </p:spPr>
        <p:txBody>
          <a:bodyPr lIns="82276" tIns="41139" rIns="82276" bIns="41139"/>
          <a:lstStyle>
            <a:lvl1pPr>
              <a:defRPr/>
            </a:lvl1pPr>
          </a:lstStyle>
          <a:p>
            <a:pPr>
              <a:defRPr/>
            </a:pPr>
            <a:endParaRPr lang="en-US" altLang="zh-CN"/>
          </a:p>
        </p:txBody>
      </p:sp>
    </p:spTree>
    <p:extLst>
      <p:ext uri="{BB962C8B-B14F-4D97-AF65-F5344CB8AC3E}">
        <p14:creationId xmlns:p14="http://schemas.microsoft.com/office/powerpoint/2010/main" val="149875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381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一般封面封底）">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357506"/>
            <a:ext cx="7772400" cy="918102"/>
          </a:xfrm>
        </p:spPr>
        <p:txBody>
          <a:bodyPr>
            <a:normAutofit/>
          </a:bodyPr>
          <a:lstStyle>
            <a:lvl1pPr algn="l">
              <a:defRPr sz="2000">
                <a:solidFill>
                  <a:schemeClr val="bg1"/>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395536" y="1674339"/>
            <a:ext cx="6400800" cy="627385"/>
          </a:xfrm>
        </p:spPr>
        <p:txBody>
          <a:bodyPr>
            <a:normAutofit/>
          </a:bodyPr>
          <a:lstStyle>
            <a:lvl1pPr marL="0" indent="0" algn="l">
              <a:buNone/>
              <a:defRPr sz="3600">
                <a:solidFill>
                  <a:schemeClr val="bg1"/>
                </a:solidFill>
              </a:defRPr>
            </a:lvl1pPr>
            <a:lvl2pPr marL="457129" indent="0" algn="ctr">
              <a:buNone/>
              <a:defRPr>
                <a:solidFill>
                  <a:schemeClr val="tx1">
                    <a:tint val="75000"/>
                  </a:schemeClr>
                </a:solidFill>
              </a:defRPr>
            </a:lvl2pPr>
            <a:lvl3pPr marL="914258" indent="0" algn="ctr">
              <a:buNone/>
              <a:defRPr>
                <a:solidFill>
                  <a:schemeClr val="tx1">
                    <a:tint val="75000"/>
                  </a:schemeClr>
                </a:solidFill>
              </a:defRPr>
            </a:lvl3pPr>
            <a:lvl4pPr marL="1371386" indent="0" algn="ctr">
              <a:buNone/>
              <a:defRPr>
                <a:solidFill>
                  <a:schemeClr val="tx1">
                    <a:tint val="75000"/>
                  </a:schemeClr>
                </a:solidFill>
              </a:defRPr>
            </a:lvl4pPr>
            <a:lvl5pPr marL="1828516" indent="0" algn="ctr">
              <a:buNone/>
              <a:defRPr>
                <a:solidFill>
                  <a:schemeClr val="tx1">
                    <a:tint val="75000"/>
                  </a:schemeClr>
                </a:solidFill>
              </a:defRPr>
            </a:lvl5pPr>
            <a:lvl6pPr marL="2285644" indent="0" algn="ctr">
              <a:buNone/>
              <a:defRPr>
                <a:solidFill>
                  <a:schemeClr val="tx1">
                    <a:tint val="75000"/>
                  </a:schemeClr>
                </a:solidFill>
              </a:defRPr>
            </a:lvl6pPr>
            <a:lvl7pPr marL="2742773" indent="0" algn="ctr">
              <a:buNone/>
              <a:defRPr>
                <a:solidFill>
                  <a:schemeClr val="tx1">
                    <a:tint val="75000"/>
                  </a:schemeClr>
                </a:solidFill>
              </a:defRPr>
            </a:lvl7pPr>
            <a:lvl8pPr marL="3199900" indent="0" algn="ctr">
              <a:buNone/>
              <a:defRPr>
                <a:solidFill>
                  <a:schemeClr val="tx1">
                    <a:tint val="75000"/>
                  </a:schemeClr>
                </a:solidFill>
              </a:defRPr>
            </a:lvl8pPr>
            <a:lvl9pPr marL="365703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8" name="文本占位符 7"/>
          <p:cNvSpPr>
            <a:spLocks noGrp="1"/>
          </p:cNvSpPr>
          <p:nvPr>
            <p:ph type="body" sz="quarter" idx="13"/>
          </p:nvPr>
        </p:nvSpPr>
        <p:spPr>
          <a:xfrm>
            <a:off x="395540" y="2625329"/>
            <a:ext cx="6408712" cy="540488"/>
          </a:xfrm>
        </p:spPr>
        <p:txBody>
          <a:bodyPr>
            <a:normAutofit/>
          </a:bodyPr>
          <a:lstStyle>
            <a:lvl1pPr marL="0" indent="0" algn="l">
              <a:buNone/>
              <a:defRPr sz="2800">
                <a:solidFill>
                  <a:schemeClr val="bg1"/>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400993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204592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矩形 5"/>
          <p:cNvSpPr/>
          <p:nvPr userDrawn="1"/>
        </p:nvSpPr>
        <p:spPr>
          <a:xfrm>
            <a:off x="0" y="5"/>
            <a:ext cx="9144000" cy="5735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2271" tIns="41137" rIns="82271" bIns="41137" rtlCol="0" anchor="ctr"/>
          <a:lstStyle/>
          <a:p>
            <a:pPr algn="ctr" defTabSz="914258" fontAlgn="base">
              <a:spcBef>
                <a:spcPct val="0"/>
              </a:spcBef>
              <a:spcAft>
                <a:spcPct val="0"/>
              </a:spcAft>
            </a:pPr>
            <a:endParaRPr kumimoji="1" lang="zh-CN" altLang="en-US" dirty="0">
              <a:solidFill>
                <a:srgbClr val="011481"/>
              </a:solidFill>
            </a:endParaRPr>
          </a:p>
        </p:txBody>
      </p:sp>
    </p:spTree>
    <p:extLst>
      <p:ext uri="{BB962C8B-B14F-4D97-AF65-F5344CB8AC3E}">
        <p14:creationId xmlns:p14="http://schemas.microsoft.com/office/powerpoint/2010/main" val="17362807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1028" name="图片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9450" y="4344283"/>
            <a:ext cx="1585913" cy="60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9450" y="4344283"/>
            <a:ext cx="1585913" cy="60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802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7" r:id="rId3"/>
    <p:sldLayoutId id="2147483714" r:id="rId4"/>
    <p:sldLayoutId id="2147483717" r:id="rId5"/>
    <p:sldLayoutId id="2147483740" r:id="rId6"/>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chemeClr val="tx2"/>
          </a:solidFill>
          <a:latin typeface="+mj-lt"/>
          <a:ea typeface="+mj-ea"/>
          <a:cs typeface="宋体" charset="0"/>
        </a:defRPr>
      </a:lvl1pPr>
      <a:lvl2pPr algn="ctr" rtl="0" eaLnBrk="1" fontAlgn="base" hangingPunct="1">
        <a:spcBef>
          <a:spcPct val="0"/>
        </a:spcBef>
        <a:spcAft>
          <a:spcPct val="0"/>
        </a:spcAft>
        <a:defRPr sz="4400">
          <a:solidFill>
            <a:schemeClr val="tx2"/>
          </a:solidFill>
          <a:latin typeface="Arial" charset="0"/>
          <a:ea typeface="宋体" charset="-122"/>
          <a:cs typeface="宋体" charset="0"/>
        </a:defRPr>
      </a:lvl2pPr>
      <a:lvl3pPr algn="ctr" rtl="0" eaLnBrk="1" fontAlgn="base" hangingPunct="1">
        <a:spcBef>
          <a:spcPct val="0"/>
        </a:spcBef>
        <a:spcAft>
          <a:spcPct val="0"/>
        </a:spcAft>
        <a:defRPr sz="4400">
          <a:solidFill>
            <a:schemeClr val="tx2"/>
          </a:solidFill>
          <a:latin typeface="Arial" charset="0"/>
          <a:ea typeface="宋体" charset="-122"/>
          <a:cs typeface="宋体" charset="0"/>
        </a:defRPr>
      </a:lvl3pPr>
      <a:lvl4pPr algn="ctr" rtl="0" eaLnBrk="1" fontAlgn="base" hangingPunct="1">
        <a:spcBef>
          <a:spcPct val="0"/>
        </a:spcBef>
        <a:spcAft>
          <a:spcPct val="0"/>
        </a:spcAft>
        <a:defRPr sz="4400">
          <a:solidFill>
            <a:schemeClr val="tx2"/>
          </a:solidFill>
          <a:latin typeface="Arial" charset="0"/>
          <a:ea typeface="宋体" charset="-122"/>
          <a:cs typeface="宋体" charset="0"/>
        </a:defRPr>
      </a:lvl4pPr>
      <a:lvl5pPr algn="ctr" rtl="0" eaLnBrk="1" fontAlgn="base" hangingPunct="1">
        <a:spcBef>
          <a:spcPct val="0"/>
        </a:spcBef>
        <a:spcAft>
          <a:spcPct val="0"/>
        </a:spcAft>
        <a:defRPr sz="4400">
          <a:solidFill>
            <a:schemeClr val="tx2"/>
          </a:solidFill>
          <a:latin typeface="Arial" charset="0"/>
          <a:ea typeface="宋体" charset="-122"/>
          <a:cs typeface="宋体" charset="0"/>
        </a:defRPr>
      </a:lvl5pPr>
      <a:lvl6pPr marL="457092" algn="ctr" rtl="0" eaLnBrk="1" fontAlgn="base" hangingPunct="1">
        <a:spcBef>
          <a:spcPct val="0"/>
        </a:spcBef>
        <a:spcAft>
          <a:spcPct val="0"/>
        </a:spcAft>
        <a:defRPr sz="4400">
          <a:solidFill>
            <a:schemeClr val="tx2"/>
          </a:solidFill>
          <a:latin typeface="Arial" charset="0"/>
          <a:ea typeface="宋体" charset="-122"/>
        </a:defRPr>
      </a:lvl6pPr>
      <a:lvl7pPr marL="914184" algn="ctr" rtl="0" eaLnBrk="1" fontAlgn="base" hangingPunct="1">
        <a:spcBef>
          <a:spcPct val="0"/>
        </a:spcBef>
        <a:spcAft>
          <a:spcPct val="0"/>
        </a:spcAft>
        <a:defRPr sz="4400">
          <a:solidFill>
            <a:schemeClr val="tx2"/>
          </a:solidFill>
          <a:latin typeface="Arial" charset="0"/>
          <a:ea typeface="宋体" charset="-122"/>
        </a:defRPr>
      </a:lvl7pPr>
      <a:lvl8pPr marL="1371274" algn="ctr" rtl="0" eaLnBrk="1" fontAlgn="base" hangingPunct="1">
        <a:spcBef>
          <a:spcPct val="0"/>
        </a:spcBef>
        <a:spcAft>
          <a:spcPct val="0"/>
        </a:spcAft>
        <a:defRPr sz="4400">
          <a:solidFill>
            <a:schemeClr val="tx2"/>
          </a:solidFill>
          <a:latin typeface="Arial" charset="0"/>
          <a:ea typeface="宋体" charset="-122"/>
        </a:defRPr>
      </a:lvl8pPr>
      <a:lvl9pPr marL="1828366" algn="ctr" rtl="0" eaLnBrk="1" fontAlgn="base" hangingPunct="1">
        <a:spcBef>
          <a:spcPct val="0"/>
        </a:spcBef>
        <a:spcAft>
          <a:spcPct val="0"/>
        </a:spcAft>
        <a:defRPr sz="4400">
          <a:solidFill>
            <a:schemeClr val="tx2"/>
          </a:solidFill>
          <a:latin typeface="Arial" charset="0"/>
          <a:ea typeface="宋体" charset="-122"/>
        </a:defRPr>
      </a:lvl9pPr>
    </p:titleStyle>
    <p:bodyStyle>
      <a:lvl1pPr marL="341391" indent="-341391" algn="l" rtl="0" eaLnBrk="1" fontAlgn="base" hangingPunct="1">
        <a:spcBef>
          <a:spcPct val="20000"/>
        </a:spcBef>
        <a:spcAft>
          <a:spcPct val="0"/>
        </a:spcAft>
        <a:buChar char="•"/>
        <a:defRPr sz="3100">
          <a:solidFill>
            <a:schemeClr val="tx1"/>
          </a:solidFill>
          <a:latin typeface="+mn-lt"/>
          <a:ea typeface="+mn-ea"/>
          <a:cs typeface="宋体" charset="0"/>
        </a:defRPr>
      </a:lvl1pPr>
      <a:lvl2pPr marL="741347" indent="-285682" algn="l" rtl="0" eaLnBrk="1" fontAlgn="base" hangingPunct="1">
        <a:spcBef>
          <a:spcPct val="20000"/>
        </a:spcBef>
        <a:spcAft>
          <a:spcPct val="0"/>
        </a:spcAft>
        <a:buChar char="–"/>
        <a:defRPr sz="2800">
          <a:solidFill>
            <a:schemeClr val="tx1"/>
          </a:solidFill>
          <a:latin typeface="+mn-lt"/>
          <a:ea typeface="+mn-ea"/>
          <a:cs typeface="宋体" charset="0"/>
        </a:defRPr>
      </a:lvl2pPr>
      <a:lvl3pPr marL="1141304" indent="-228547" algn="l" rtl="0" eaLnBrk="1" fontAlgn="base" hangingPunct="1">
        <a:spcBef>
          <a:spcPct val="20000"/>
        </a:spcBef>
        <a:spcAft>
          <a:spcPct val="0"/>
        </a:spcAft>
        <a:buChar char="•"/>
        <a:defRPr sz="2300">
          <a:solidFill>
            <a:schemeClr val="tx1"/>
          </a:solidFill>
          <a:latin typeface="+mn-lt"/>
          <a:ea typeface="+mn-ea"/>
          <a:cs typeface="宋体" charset="0"/>
        </a:defRPr>
      </a:lvl3pPr>
      <a:lvl4pPr marL="1598396" indent="-228547" algn="l" rtl="0" eaLnBrk="1" fontAlgn="base" hangingPunct="1">
        <a:spcBef>
          <a:spcPct val="20000"/>
        </a:spcBef>
        <a:spcAft>
          <a:spcPct val="0"/>
        </a:spcAft>
        <a:buChar char="–"/>
        <a:defRPr sz="2000">
          <a:solidFill>
            <a:schemeClr val="tx1"/>
          </a:solidFill>
          <a:latin typeface="+mn-lt"/>
          <a:ea typeface="+mn-ea"/>
          <a:cs typeface="宋体" charset="0"/>
        </a:defRPr>
      </a:lvl4pPr>
      <a:lvl5pPr marL="2055487" indent="-228547" algn="l" rtl="0" eaLnBrk="1" fontAlgn="base" hangingPunct="1">
        <a:spcBef>
          <a:spcPct val="20000"/>
        </a:spcBef>
        <a:spcAft>
          <a:spcPct val="0"/>
        </a:spcAft>
        <a:buChar char="»"/>
        <a:defRPr sz="2000">
          <a:solidFill>
            <a:schemeClr val="tx1"/>
          </a:solidFill>
          <a:latin typeface="+mn-lt"/>
          <a:ea typeface="+mn-ea"/>
          <a:cs typeface="宋体" charset="0"/>
        </a:defRPr>
      </a:lvl5pPr>
      <a:lvl6pPr marL="2514004" indent="-228547" algn="l" rtl="0" eaLnBrk="1" fontAlgn="base" hangingPunct="1">
        <a:spcBef>
          <a:spcPct val="20000"/>
        </a:spcBef>
        <a:spcAft>
          <a:spcPct val="0"/>
        </a:spcAft>
        <a:buChar char="»"/>
        <a:defRPr sz="2000">
          <a:solidFill>
            <a:schemeClr val="tx1"/>
          </a:solidFill>
          <a:latin typeface="+mn-lt"/>
          <a:ea typeface="+mn-ea"/>
        </a:defRPr>
      </a:lvl6pPr>
      <a:lvl7pPr marL="2971095" indent="-228547" algn="l" rtl="0" eaLnBrk="1" fontAlgn="base" hangingPunct="1">
        <a:spcBef>
          <a:spcPct val="20000"/>
        </a:spcBef>
        <a:spcAft>
          <a:spcPct val="0"/>
        </a:spcAft>
        <a:buChar char="»"/>
        <a:defRPr sz="2000">
          <a:solidFill>
            <a:schemeClr val="tx1"/>
          </a:solidFill>
          <a:latin typeface="+mn-lt"/>
          <a:ea typeface="+mn-ea"/>
        </a:defRPr>
      </a:lvl7pPr>
      <a:lvl8pPr marL="3428186" indent="-228547" algn="l" rtl="0" eaLnBrk="1" fontAlgn="base" hangingPunct="1">
        <a:spcBef>
          <a:spcPct val="20000"/>
        </a:spcBef>
        <a:spcAft>
          <a:spcPct val="0"/>
        </a:spcAft>
        <a:buChar char="»"/>
        <a:defRPr sz="2000">
          <a:solidFill>
            <a:schemeClr val="tx1"/>
          </a:solidFill>
          <a:latin typeface="+mn-lt"/>
          <a:ea typeface="+mn-ea"/>
        </a:defRPr>
      </a:lvl8pPr>
      <a:lvl9pPr marL="3885277" indent="-228547"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184" rtl="0" eaLnBrk="1" latinLnBrk="0" hangingPunct="1">
        <a:defRPr sz="1800" kern="1200">
          <a:solidFill>
            <a:schemeClr val="tx1"/>
          </a:solidFill>
          <a:latin typeface="+mn-lt"/>
          <a:ea typeface="+mn-ea"/>
          <a:cs typeface="+mn-cs"/>
        </a:defRPr>
      </a:lvl1pPr>
      <a:lvl2pPr marL="457092" algn="l" defTabSz="914184" rtl="0" eaLnBrk="1" latinLnBrk="0" hangingPunct="1">
        <a:defRPr sz="1800" kern="1200">
          <a:solidFill>
            <a:schemeClr val="tx1"/>
          </a:solidFill>
          <a:latin typeface="+mn-lt"/>
          <a:ea typeface="+mn-ea"/>
          <a:cs typeface="+mn-cs"/>
        </a:defRPr>
      </a:lvl2pPr>
      <a:lvl3pPr marL="914184" algn="l" defTabSz="914184" rtl="0" eaLnBrk="1" latinLnBrk="0" hangingPunct="1">
        <a:defRPr sz="1800" kern="1200">
          <a:solidFill>
            <a:schemeClr val="tx1"/>
          </a:solidFill>
          <a:latin typeface="+mn-lt"/>
          <a:ea typeface="+mn-ea"/>
          <a:cs typeface="+mn-cs"/>
        </a:defRPr>
      </a:lvl3pPr>
      <a:lvl4pPr marL="1371274" algn="l" defTabSz="914184" rtl="0" eaLnBrk="1" latinLnBrk="0" hangingPunct="1">
        <a:defRPr sz="1800" kern="1200">
          <a:solidFill>
            <a:schemeClr val="tx1"/>
          </a:solidFill>
          <a:latin typeface="+mn-lt"/>
          <a:ea typeface="+mn-ea"/>
          <a:cs typeface="+mn-cs"/>
        </a:defRPr>
      </a:lvl4pPr>
      <a:lvl5pPr marL="1828366" algn="l" defTabSz="914184" rtl="0" eaLnBrk="1" latinLnBrk="0" hangingPunct="1">
        <a:defRPr sz="1800" kern="1200">
          <a:solidFill>
            <a:schemeClr val="tx1"/>
          </a:solidFill>
          <a:latin typeface="+mn-lt"/>
          <a:ea typeface="+mn-ea"/>
          <a:cs typeface="+mn-cs"/>
        </a:defRPr>
      </a:lvl5pPr>
      <a:lvl6pPr marL="2285458" algn="l" defTabSz="914184" rtl="0" eaLnBrk="1" latinLnBrk="0" hangingPunct="1">
        <a:defRPr sz="1800" kern="1200">
          <a:solidFill>
            <a:schemeClr val="tx1"/>
          </a:solidFill>
          <a:latin typeface="+mn-lt"/>
          <a:ea typeface="+mn-ea"/>
          <a:cs typeface="+mn-cs"/>
        </a:defRPr>
      </a:lvl6pPr>
      <a:lvl7pPr marL="2742548" algn="l" defTabSz="914184" rtl="0" eaLnBrk="1" latinLnBrk="0" hangingPunct="1">
        <a:defRPr sz="1800" kern="1200">
          <a:solidFill>
            <a:schemeClr val="tx1"/>
          </a:solidFill>
          <a:latin typeface="+mn-lt"/>
          <a:ea typeface="+mn-ea"/>
          <a:cs typeface="+mn-cs"/>
        </a:defRPr>
      </a:lvl7pPr>
      <a:lvl8pPr marL="3199639" algn="l" defTabSz="914184" rtl="0" eaLnBrk="1" latinLnBrk="0" hangingPunct="1">
        <a:defRPr sz="1800" kern="1200">
          <a:solidFill>
            <a:schemeClr val="tx1"/>
          </a:solidFill>
          <a:latin typeface="+mn-lt"/>
          <a:ea typeface="+mn-ea"/>
          <a:cs typeface="+mn-cs"/>
        </a:defRPr>
      </a:lvl8pPr>
      <a:lvl9pPr marL="3656730" algn="l" defTabSz="914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3074" name="图片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64394" y="4261252"/>
            <a:ext cx="1766887" cy="68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标题占位符 1"/>
          <p:cNvSpPr>
            <a:spLocks noGrp="1"/>
          </p:cNvSpPr>
          <p:nvPr>
            <p:ph type="title"/>
          </p:nvPr>
        </p:nvSpPr>
        <p:spPr bwMode="auto">
          <a:xfrm>
            <a:off x="457200" y="20598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5" rIns="91425" bIns="45715" numCol="1" anchor="ctr" anchorCtr="0" compatLnSpc="1">
            <a:prstTxWarp prst="textNoShape">
              <a:avLst/>
            </a:prstTxWarp>
          </a:bodyPr>
          <a:lstStyle/>
          <a:p>
            <a:pPr lvl="0"/>
            <a:r>
              <a:rPr lang="zh-CN" altLang="en-US" smtClean="0"/>
              <a:t>单击此处编辑母版标题样式</a:t>
            </a:r>
          </a:p>
        </p:txBody>
      </p:sp>
      <p:sp>
        <p:nvSpPr>
          <p:cNvPr id="3076" name="文本占位符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5" rIns="91425"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41643718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iming>
    <p:tnLst>
      <p:par>
        <p:cTn id="1" dur="indefinite" restart="never" nodeType="tmRoot"/>
      </p:par>
    </p:tnLst>
  </p:timing>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itchFamily="34" charset="0"/>
          <a:ea typeface="微软雅黑" pitchFamily="34" charset="-122"/>
        </a:defRPr>
      </a:lvl2pPr>
      <a:lvl3pPr algn="l" rtl="0" fontAlgn="base">
        <a:spcBef>
          <a:spcPct val="0"/>
        </a:spcBef>
        <a:spcAft>
          <a:spcPct val="0"/>
        </a:spcAft>
        <a:defRPr sz="3600">
          <a:solidFill>
            <a:schemeClr val="tx1"/>
          </a:solidFill>
          <a:latin typeface="Arial" pitchFamily="34" charset="0"/>
          <a:ea typeface="微软雅黑" pitchFamily="34" charset="-122"/>
        </a:defRPr>
      </a:lvl3pPr>
      <a:lvl4pPr algn="l" rtl="0" fontAlgn="base">
        <a:spcBef>
          <a:spcPct val="0"/>
        </a:spcBef>
        <a:spcAft>
          <a:spcPct val="0"/>
        </a:spcAft>
        <a:defRPr sz="3600">
          <a:solidFill>
            <a:schemeClr val="tx1"/>
          </a:solidFill>
          <a:latin typeface="Arial" pitchFamily="34" charset="0"/>
          <a:ea typeface="微软雅黑" pitchFamily="34" charset="-122"/>
        </a:defRPr>
      </a:lvl4pPr>
      <a:lvl5pPr algn="l" rtl="0" fontAlgn="base">
        <a:spcBef>
          <a:spcPct val="0"/>
        </a:spcBef>
        <a:spcAft>
          <a:spcPct val="0"/>
        </a:spcAft>
        <a:defRPr sz="3600">
          <a:solidFill>
            <a:schemeClr val="tx1"/>
          </a:solidFill>
          <a:latin typeface="Arial" pitchFamily="34" charset="0"/>
          <a:ea typeface="微软雅黑" pitchFamily="34" charset="-122"/>
        </a:defRPr>
      </a:lvl5pPr>
      <a:lvl6pPr marL="457129" algn="l" rtl="0" fontAlgn="base">
        <a:spcBef>
          <a:spcPct val="0"/>
        </a:spcBef>
        <a:spcAft>
          <a:spcPct val="0"/>
        </a:spcAft>
        <a:defRPr sz="3600">
          <a:solidFill>
            <a:schemeClr val="tx1"/>
          </a:solidFill>
          <a:latin typeface="Arial" pitchFamily="34" charset="0"/>
          <a:ea typeface="微软雅黑" pitchFamily="34" charset="-122"/>
        </a:defRPr>
      </a:lvl6pPr>
      <a:lvl7pPr marL="914258" algn="l" rtl="0" fontAlgn="base">
        <a:spcBef>
          <a:spcPct val="0"/>
        </a:spcBef>
        <a:spcAft>
          <a:spcPct val="0"/>
        </a:spcAft>
        <a:defRPr sz="3600">
          <a:solidFill>
            <a:schemeClr val="tx1"/>
          </a:solidFill>
          <a:latin typeface="Arial" pitchFamily="34" charset="0"/>
          <a:ea typeface="微软雅黑" pitchFamily="34" charset="-122"/>
        </a:defRPr>
      </a:lvl7pPr>
      <a:lvl8pPr marL="1371386" algn="l" rtl="0" fontAlgn="base">
        <a:spcBef>
          <a:spcPct val="0"/>
        </a:spcBef>
        <a:spcAft>
          <a:spcPct val="0"/>
        </a:spcAft>
        <a:defRPr sz="3600">
          <a:solidFill>
            <a:schemeClr val="tx1"/>
          </a:solidFill>
          <a:latin typeface="Arial" pitchFamily="34" charset="0"/>
          <a:ea typeface="微软雅黑" pitchFamily="34" charset="-122"/>
        </a:defRPr>
      </a:lvl8pPr>
      <a:lvl9pPr marL="1828516" algn="l" rtl="0" fontAlgn="base">
        <a:spcBef>
          <a:spcPct val="0"/>
        </a:spcBef>
        <a:spcAft>
          <a:spcPct val="0"/>
        </a:spcAft>
        <a:defRPr sz="3600">
          <a:solidFill>
            <a:schemeClr val="tx1"/>
          </a:solidFill>
          <a:latin typeface="Arial" pitchFamily="34" charset="0"/>
          <a:ea typeface="微软雅黑" pitchFamily="34" charset="-122"/>
        </a:defRPr>
      </a:lvl9pPr>
    </p:titleStyle>
    <p:bodyStyle>
      <a:lvl1pPr marL="342847" indent="-342847" algn="l" rtl="0" fontAlgn="base">
        <a:spcBef>
          <a:spcPct val="20000"/>
        </a:spcBef>
        <a:spcAft>
          <a:spcPct val="0"/>
        </a:spcAft>
        <a:buFont typeface="Arial" pitchFamily="34" charset="0"/>
        <a:buChar char="•"/>
        <a:defRPr sz="3200" kern="1200">
          <a:solidFill>
            <a:schemeClr val="tx1"/>
          </a:solidFill>
          <a:latin typeface="+mj-ea"/>
          <a:ea typeface="+mj-ea"/>
          <a:cs typeface="+mn-cs"/>
        </a:defRPr>
      </a:lvl1pPr>
      <a:lvl2pPr marL="742834" indent="-285705" algn="l" rtl="0" fontAlgn="base">
        <a:spcBef>
          <a:spcPct val="20000"/>
        </a:spcBef>
        <a:spcAft>
          <a:spcPct val="0"/>
        </a:spcAft>
        <a:buFont typeface="Arial" pitchFamily="34" charset="0"/>
        <a:buChar char="–"/>
        <a:defRPr sz="2800" kern="1200">
          <a:solidFill>
            <a:schemeClr val="tx1"/>
          </a:solidFill>
          <a:latin typeface="+mj-ea"/>
          <a:ea typeface="+mj-ea"/>
          <a:cs typeface="+mn-cs"/>
        </a:defRPr>
      </a:lvl2pPr>
      <a:lvl3pPr marL="1142824" indent="-228565" algn="l" rtl="0" fontAlgn="base">
        <a:spcBef>
          <a:spcPct val="20000"/>
        </a:spcBef>
        <a:spcAft>
          <a:spcPct val="0"/>
        </a:spcAft>
        <a:buFont typeface="Arial" pitchFamily="34" charset="0"/>
        <a:buChar char="•"/>
        <a:defRPr sz="2400" kern="1200">
          <a:solidFill>
            <a:schemeClr val="tx1"/>
          </a:solidFill>
          <a:latin typeface="+mj-ea"/>
          <a:ea typeface="+mj-ea"/>
          <a:cs typeface="+mn-cs"/>
        </a:defRPr>
      </a:lvl3pPr>
      <a:lvl4pPr marL="1599951" indent="-228565" algn="l" rtl="0" fontAlgn="base">
        <a:spcBef>
          <a:spcPct val="20000"/>
        </a:spcBef>
        <a:spcAft>
          <a:spcPct val="0"/>
        </a:spcAft>
        <a:buFont typeface="Arial" pitchFamily="34" charset="0"/>
        <a:buChar char="–"/>
        <a:defRPr sz="2000" kern="1200">
          <a:solidFill>
            <a:schemeClr val="tx1"/>
          </a:solidFill>
          <a:latin typeface="+mj-ea"/>
          <a:ea typeface="+mj-ea"/>
          <a:cs typeface="+mn-cs"/>
        </a:defRPr>
      </a:lvl4pPr>
      <a:lvl5pPr marL="2057080" indent="-228565" algn="l" rtl="0" fontAlgn="base">
        <a:spcBef>
          <a:spcPct val="20000"/>
        </a:spcBef>
        <a:spcAft>
          <a:spcPct val="0"/>
        </a:spcAft>
        <a:buFont typeface="Arial" pitchFamily="34" charset="0"/>
        <a:buChar char="»"/>
        <a:defRPr sz="2000" kern="1200">
          <a:solidFill>
            <a:schemeClr val="tx1"/>
          </a:solidFill>
          <a:latin typeface="+mj-ea"/>
          <a:ea typeface="+mj-ea"/>
          <a:cs typeface="+mn-cs"/>
        </a:defRPr>
      </a:lvl5pPr>
      <a:lvl6pPr marL="2514209" indent="-228565" algn="l" defTabSz="91425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38" indent="-228565" algn="l" defTabSz="91425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65" indent="-228565" algn="l" defTabSz="91425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95" indent="-228565" algn="l" defTabSz="91425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6"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4" algn="l" defTabSz="914258" rtl="0" eaLnBrk="1" latinLnBrk="0" hangingPunct="1">
        <a:defRPr sz="1800" kern="1200">
          <a:solidFill>
            <a:schemeClr val="tx1"/>
          </a:solidFill>
          <a:latin typeface="+mn-lt"/>
          <a:ea typeface="+mn-ea"/>
          <a:cs typeface="+mn-cs"/>
        </a:defRPr>
      </a:lvl6pPr>
      <a:lvl7pPr marL="2742773" algn="l" defTabSz="914258" rtl="0" eaLnBrk="1" latinLnBrk="0" hangingPunct="1">
        <a:defRPr sz="1800" kern="1200">
          <a:solidFill>
            <a:schemeClr val="tx1"/>
          </a:solidFill>
          <a:latin typeface="+mn-lt"/>
          <a:ea typeface="+mn-ea"/>
          <a:cs typeface="+mn-cs"/>
        </a:defRPr>
      </a:lvl7pPr>
      <a:lvl8pPr marL="3199900" algn="l" defTabSz="914258" rtl="0" eaLnBrk="1" latinLnBrk="0" hangingPunct="1">
        <a:defRPr sz="1800" kern="1200">
          <a:solidFill>
            <a:schemeClr val="tx1"/>
          </a:solidFill>
          <a:latin typeface="+mn-lt"/>
          <a:ea typeface="+mn-ea"/>
          <a:cs typeface="+mn-cs"/>
        </a:defRPr>
      </a:lvl8pPr>
      <a:lvl9pPr marL="3657030" algn="l" defTabSz="9142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3074" name="图片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64392" y="4261250"/>
            <a:ext cx="1766887" cy="68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标题占位符 1"/>
          <p:cNvSpPr>
            <a:spLocks noGrp="1"/>
          </p:cNvSpPr>
          <p:nvPr>
            <p:ph type="title"/>
          </p:nvPr>
        </p:nvSpPr>
        <p:spPr bwMode="auto">
          <a:xfrm>
            <a:off x="457200" y="20598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7" rIns="91431" bIns="45717" numCol="1" anchor="ctr" anchorCtr="0" compatLnSpc="1">
            <a:prstTxWarp prst="textNoShape">
              <a:avLst/>
            </a:prstTxWarp>
          </a:bodyPr>
          <a:lstStyle/>
          <a:p>
            <a:pPr lvl="0"/>
            <a:r>
              <a:rPr lang="zh-CN" altLang="en-US" smtClean="0"/>
              <a:t>单击此处编辑母版标题样式</a:t>
            </a:r>
          </a:p>
        </p:txBody>
      </p:sp>
      <p:sp>
        <p:nvSpPr>
          <p:cNvPr id="3076" name="文本占位符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7" rIns="91431" bIns="45717"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1210518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timing>
    <p:tnLst>
      <p:par>
        <p:cTn id="1" dur="indefinite" restart="never" nodeType="tmRoot"/>
      </p:par>
    </p:tnLst>
  </p:timing>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itchFamily="34" charset="0"/>
          <a:ea typeface="微软雅黑" pitchFamily="34" charset="-122"/>
        </a:defRPr>
      </a:lvl2pPr>
      <a:lvl3pPr algn="l" rtl="0" fontAlgn="base">
        <a:spcBef>
          <a:spcPct val="0"/>
        </a:spcBef>
        <a:spcAft>
          <a:spcPct val="0"/>
        </a:spcAft>
        <a:defRPr sz="3600">
          <a:solidFill>
            <a:schemeClr val="tx1"/>
          </a:solidFill>
          <a:latin typeface="Arial" pitchFamily="34" charset="0"/>
          <a:ea typeface="微软雅黑" pitchFamily="34" charset="-122"/>
        </a:defRPr>
      </a:lvl3pPr>
      <a:lvl4pPr algn="l" rtl="0" fontAlgn="base">
        <a:spcBef>
          <a:spcPct val="0"/>
        </a:spcBef>
        <a:spcAft>
          <a:spcPct val="0"/>
        </a:spcAft>
        <a:defRPr sz="3600">
          <a:solidFill>
            <a:schemeClr val="tx1"/>
          </a:solidFill>
          <a:latin typeface="Arial" pitchFamily="34" charset="0"/>
          <a:ea typeface="微软雅黑" pitchFamily="34" charset="-122"/>
        </a:defRPr>
      </a:lvl4pPr>
      <a:lvl5pPr algn="l" rtl="0" fontAlgn="base">
        <a:spcBef>
          <a:spcPct val="0"/>
        </a:spcBef>
        <a:spcAft>
          <a:spcPct val="0"/>
        </a:spcAft>
        <a:defRPr sz="3600">
          <a:solidFill>
            <a:schemeClr val="tx1"/>
          </a:solidFill>
          <a:latin typeface="Arial" pitchFamily="34" charset="0"/>
          <a:ea typeface="微软雅黑" pitchFamily="34" charset="-122"/>
        </a:defRPr>
      </a:lvl5pPr>
      <a:lvl6pPr marL="457158" algn="l" rtl="0" fontAlgn="base">
        <a:spcBef>
          <a:spcPct val="0"/>
        </a:spcBef>
        <a:spcAft>
          <a:spcPct val="0"/>
        </a:spcAft>
        <a:defRPr sz="3600">
          <a:solidFill>
            <a:schemeClr val="tx1"/>
          </a:solidFill>
          <a:latin typeface="Arial" pitchFamily="34" charset="0"/>
          <a:ea typeface="微软雅黑" pitchFamily="34" charset="-122"/>
        </a:defRPr>
      </a:lvl6pPr>
      <a:lvl7pPr marL="914314" algn="l" rtl="0" fontAlgn="base">
        <a:spcBef>
          <a:spcPct val="0"/>
        </a:spcBef>
        <a:spcAft>
          <a:spcPct val="0"/>
        </a:spcAft>
        <a:defRPr sz="3600">
          <a:solidFill>
            <a:schemeClr val="tx1"/>
          </a:solidFill>
          <a:latin typeface="Arial" pitchFamily="34" charset="0"/>
          <a:ea typeface="微软雅黑" pitchFamily="34" charset="-122"/>
        </a:defRPr>
      </a:lvl7pPr>
      <a:lvl8pPr marL="1371471" algn="l" rtl="0" fontAlgn="base">
        <a:spcBef>
          <a:spcPct val="0"/>
        </a:spcBef>
        <a:spcAft>
          <a:spcPct val="0"/>
        </a:spcAft>
        <a:defRPr sz="3600">
          <a:solidFill>
            <a:schemeClr val="tx1"/>
          </a:solidFill>
          <a:latin typeface="Arial" pitchFamily="34" charset="0"/>
          <a:ea typeface="微软雅黑" pitchFamily="34" charset="-122"/>
        </a:defRPr>
      </a:lvl8pPr>
      <a:lvl9pPr marL="1828629" algn="l" rtl="0" fontAlgn="base">
        <a:spcBef>
          <a:spcPct val="0"/>
        </a:spcBef>
        <a:spcAft>
          <a:spcPct val="0"/>
        </a:spcAft>
        <a:defRPr sz="3600">
          <a:solidFill>
            <a:schemeClr val="tx1"/>
          </a:solidFill>
          <a:latin typeface="Arial" pitchFamily="34" charset="0"/>
          <a:ea typeface="微软雅黑" pitchFamily="34" charset="-122"/>
        </a:defRPr>
      </a:lvl9pPr>
    </p:titleStyle>
    <p:bodyStyle>
      <a:lvl1pPr marL="342867" indent="-342867" algn="l" rtl="0" fontAlgn="base">
        <a:spcBef>
          <a:spcPct val="20000"/>
        </a:spcBef>
        <a:spcAft>
          <a:spcPct val="0"/>
        </a:spcAft>
        <a:buFont typeface="Arial" pitchFamily="34" charset="0"/>
        <a:buChar char="•"/>
        <a:defRPr sz="3200" kern="1200">
          <a:solidFill>
            <a:schemeClr val="tx1"/>
          </a:solidFill>
          <a:latin typeface="+mj-ea"/>
          <a:ea typeface="+mj-ea"/>
          <a:cs typeface="+mn-cs"/>
        </a:defRPr>
      </a:lvl1pPr>
      <a:lvl2pPr marL="742880" indent="-285723" algn="l" rtl="0" fontAlgn="base">
        <a:spcBef>
          <a:spcPct val="20000"/>
        </a:spcBef>
        <a:spcAft>
          <a:spcPct val="0"/>
        </a:spcAft>
        <a:buFont typeface="Arial" pitchFamily="34" charset="0"/>
        <a:buChar char="–"/>
        <a:defRPr sz="2800" kern="1200">
          <a:solidFill>
            <a:schemeClr val="tx1"/>
          </a:solidFill>
          <a:latin typeface="+mj-ea"/>
          <a:ea typeface="+mj-ea"/>
          <a:cs typeface="+mn-cs"/>
        </a:defRPr>
      </a:lvl2pPr>
      <a:lvl3pPr marL="1142895" indent="-228579" algn="l" rtl="0" fontAlgn="base">
        <a:spcBef>
          <a:spcPct val="20000"/>
        </a:spcBef>
        <a:spcAft>
          <a:spcPct val="0"/>
        </a:spcAft>
        <a:buFont typeface="Arial" pitchFamily="34" charset="0"/>
        <a:buChar char="•"/>
        <a:defRPr sz="2400" kern="1200">
          <a:solidFill>
            <a:schemeClr val="tx1"/>
          </a:solidFill>
          <a:latin typeface="+mj-ea"/>
          <a:ea typeface="+mj-ea"/>
          <a:cs typeface="+mn-cs"/>
        </a:defRPr>
      </a:lvl3pPr>
      <a:lvl4pPr marL="1600050" indent="-228579" algn="l" rtl="0" fontAlgn="base">
        <a:spcBef>
          <a:spcPct val="20000"/>
        </a:spcBef>
        <a:spcAft>
          <a:spcPct val="0"/>
        </a:spcAft>
        <a:buFont typeface="Arial" pitchFamily="34" charset="0"/>
        <a:buChar char="–"/>
        <a:defRPr sz="2000" kern="1200">
          <a:solidFill>
            <a:schemeClr val="tx1"/>
          </a:solidFill>
          <a:latin typeface="+mj-ea"/>
          <a:ea typeface="+mj-ea"/>
          <a:cs typeface="+mn-cs"/>
        </a:defRPr>
      </a:lvl4pPr>
      <a:lvl5pPr marL="2057208" indent="-228579" algn="l" rtl="0" fontAlgn="base">
        <a:spcBef>
          <a:spcPct val="20000"/>
        </a:spcBef>
        <a:spcAft>
          <a:spcPct val="0"/>
        </a:spcAft>
        <a:buFont typeface="Arial" pitchFamily="34" charset="0"/>
        <a:buChar char="»"/>
        <a:defRPr sz="2000" kern="1200">
          <a:solidFill>
            <a:schemeClr val="tx1"/>
          </a:solidFill>
          <a:latin typeface="+mj-ea"/>
          <a:ea typeface="+mj-ea"/>
          <a:cs typeface="+mn-cs"/>
        </a:defRPr>
      </a:lvl5pPr>
      <a:lvl6pPr marL="2514366" indent="-228579" algn="l" defTabSz="9143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23" indent="-228579" algn="l" defTabSz="9143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79" indent="-228579" algn="l" defTabSz="9143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37" indent="-228579" algn="l" defTabSz="9143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14" rtl="0" eaLnBrk="1" latinLnBrk="0" hangingPunct="1">
        <a:defRPr sz="1800" kern="1200">
          <a:solidFill>
            <a:schemeClr val="tx1"/>
          </a:solidFill>
          <a:latin typeface="+mn-lt"/>
          <a:ea typeface="+mn-ea"/>
          <a:cs typeface="+mn-cs"/>
        </a:defRPr>
      </a:lvl1pPr>
      <a:lvl2pPr marL="457158"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9" algn="l" defTabSz="914314" rtl="0" eaLnBrk="1" latinLnBrk="0" hangingPunct="1">
        <a:defRPr sz="1800" kern="1200">
          <a:solidFill>
            <a:schemeClr val="tx1"/>
          </a:solidFill>
          <a:latin typeface="+mn-lt"/>
          <a:ea typeface="+mn-ea"/>
          <a:cs typeface="+mn-cs"/>
        </a:defRPr>
      </a:lvl5pPr>
      <a:lvl6pPr marL="2285786" algn="l" defTabSz="914314" rtl="0" eaLnBrk="1" latinLnBrk="0" hangingPunct="1">
        <a:defRPr sz="1800" kern="1200">
          <a:solidFill>
            <a:schemeClr val="tx1"/>
          </a:solidFill>
          <a:latin typeface="+mn-lt"/>
          <a:ea typeface="+mn-ea"/>
          <a:cs typeface="+mn-cs"/>
        </a:defRPr>
      </a:lvl6pPr>
      <a:lvl7pPr marL="2742944"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8" algn="l" defTabSz="9143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2448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宋体" charset="0"/>
        </a:defRPr>
      </a:lvl1pPr>
      <a:lvl2pPr algn="ctr" rtl="0" eaLnBrk="0" fontAlgn="base" hangingPunct="0">
        <a:spcBef>
          <a:spcPct val="0"/>
        </a:spcBef>
        <a:spcAft>
          <a:spcPct val="0"/>
        </a:spcAft>
        <a:defRPr sz="4400">
          <a:solidFill>
            <a:schemeClr val="tx2"/>
          </a:solidFill>
          <a:latin typeface="Arial" charset="0"/>
          <a:ea typeface="宋体" charset="-122"/>
          <a:cs typeface="宋体" charset="0"/>
        </a:defRPr>
      </a:lvl2pPr>
      <a:lvl3pPr algn="ctr" rtl="0" eaLnBrk="0" fontAlgn="base" hangingPunct="0">
        <a:spcBef>
          <a:spcPct val="0"/>
        </a:spcBef>
        <a:spcAft>
          <a:spcPct val="0"/>
        </a:spcAft>
        <a:defRPr sz="4400">
          <a:solidFill>
            <a:schemeClr val="tx2"/>
          </a:solidFill>
          <a:latin typeface="Arial" charset="0"/>
          <a:ea typeface="宋体" charset="-122"/>
          <a:cs typeface="宋体" charset="0"/>
        </a:defRPr>
      </a:lvl3pPr>
      <a:lvl4pPr algn="ctr" rtl="0" eaLnBrk="0" fontAlgn="base" hangingPunct="0">
        <a:spcBef>
          <a:spcPct val="0"/>
        </a:spcBef>
        <a:spcAft>
          <a:spcPct val="0"/>
        </a:spcAft>
        <a:defRPr sz="4400">
          <a:solidFill>
            <a:schemeClr val="tx2"/>
          </a:solidFill>
          <a:latin typeface="Arial" charset="0"/>
          <a:ea typeface="宋体" charset="-122"/>
          <a:cs typeface="宋体" charset="0"/>
        </a:defRPr>
      </a:lvl4pPr>
      <a:lvl5pPr algn="ctr" rtl="0" eaLnBrk="0" fontAlgn="base" hangingPunct="0">
        <a:spcBef>
          <a:spcPct val="0"/>
        </a:spcBef>
        <a:spcAft>
          <a:spcPct val="0"/>
        </a:spcAft>
        <a:defRPr sz="4400">
          <a:solidFill>
            <a:schemeClr val="tx2"/>
          </a:solidFill>
          <a:latin typeface="Arial" charset="0"/>
          <a:ea typeface="宋体" charset="-122"/>
          <a:cs typeface="宋体" charset="0"/>
        </a:defRPr>
      </a:lvl5pPr>
      <a:lvl6pPr marL="457120" algn="ctr" rtl="0" fontAlgn="base">
        <a:spcBef>
          <a:spcPct val="0"/>
        </a:spcBef>
        <a:spcAft>
          <a:spcPct val="0"/>
        </a:spcAft>
        <a:defRPr sz="4400">
          <a:solidFill>
            <a:schemeClr val="tx2"/>
          </a:solidFill>
          <a:latin typeface="Arial" charset="0"/>
          <a:ea typeface="宋体" charset="-122"/>
        </a:defRPr>
      </a:lvl6pPr>
      <a:lvl7pPr marL="914241" algn="ctr" rtl="0" fontAlgn="base">
        <a:spcBef>
          <a:spcPct val="0"/>
        </a:spcBef>
        <a:spcAft>
          <a:spcPct val="0"/>
        </a:spcAft>
        <a:defRPr sz="4400">
          <a:solidFill>
            <a:schemeClr val="tx2"/>
          </a:solidFill>
          <a:latin typeface="Arial" charset="0"/>
          <a:ea typeface="宋体" charset="-122"/>
        </a:defRPr>
      </a:lvl7pPr>
      <a:lvl8pPr marL="1371360" algn="ctr" rtl="0" fontAlgn="base">
        <a:spcBef>
          <a:spcPct val="0"/>
        </a:spcBef>
        <a:spcAft>
          <a:spcPct val="0"/>
        </a:spcAft>
        <a:defRPr sz="4400">
          <a:solidFill>
            <a:schemeClr val="tx2"/>
          </a:solidFill>
          <a:latin typeface="Arial" charset="0"/>
          <a:ea typeface="宋体" charset="-122"/>
        </a:defRPr>
      </a:lvl8pPr>
      <a:lvl9pPr marL="1828480" algn="ctr" rtl="0" fontAlgn="base">
        <a:spcBef>
          <a:spcPct val="0"/>
        </a:spcBef>
        <a:spcAft>
          <a:spcPct val="0"/>
        </a:spcAft>
        <a:defRPr sz="4400">
          <a:solidFill>
            <a:schemeClr val="tx2"/>
          </a:solidFill>
          <a:latin typeface="Arial" charset="0"/>
          <a:ea typeface="宋体" charset="-122"/>
        </a:defRPr>
      </a:lvl9pPr>
    </p:titleStyle>
    <p:bodyStyle>
      <a:lvl1pPr marL="341412" indent="-341412" algn="l" rtl="0" eaLnBrk="0" fontAlgn="base" hangingPunct="0">
        <a:spcBef>
          <a:spcPct val="20000"/>
        </a:spcBef>
        <a:spcAft>
          <a:spcPct val="0"/>
        </a:spcAft>
        <a:buChar char="•"/>
        <a:defRPr sz="3100">
          <a:solidFill>
            <a:schemeClr val="tx1"/>
          </a:solidFill>
          <a:latin typeface="+mn-lt"/>
          <a:ea typeface="+mn-ea"/>
          <a:cs typeface="宋体" charset="0"/>
        </a:defRPr>
      </a:lvl1pPr>
      <a:lvl2pPr marL="741393" indent="-285700" algn="l" rtl="0" eaLnBrk="0" fontAlgn="base" hangingPunct="0">
        <a:spcBef>
          <a:spcPct val="20000"/>
        </a:spcBef>
        <a:spcAft>
          <a:spcPct val="0"/>
        </a:spcAft>
        <a:buChar char="–"/>
        <a:defRPr sz="2800">
          <a:solidFill>
            <a:schemeClr val="tx1"/>
          </a:solidFill>
          <a:latin typeface="+mn-lt"/>
          <a:ea typeface="+mn-ea"/>
          <a:cs typeface="宋体" charset="0"/>
        </a:defRPr>
      </a:lvl2pPr>
      <a:lvl3pPr marL="1141375" indent="-228561" algn="l" rtl="0" eaLnBrk="0" fontAlgn="base" hangingPunct="0">
        <a:spcBef>
          <a:spcPct val="20000"/>
        </a:spcBef>
        <a:spcAft>
          <a:spcPct val="0"/>
        </a:spcAft>
        <a:buChar char="•"/>
        <a:defRPr sz="2300">
          <a:solidFill>
            <a:schemeClr val="tx1"/>
          </a:solidFill>
          <a:latin typeface="+mn-lt"/>
          <a:ea typeface="+mn-ea"/>
          <a:cs typeface="宋体" charset="0"/>
        </a:defRPr>
      </a:lvl3pPr>
      <a:lvl4pPr marL="1598495" indent="-228561" algn="l" rtl="0" eaLnBrk="0" fontAlgn="base" hangingPunct="0">
        <a:spcBef>
          <a:spcPct val="20000"/>
        </a:spcBef>
        <a:spcAft>
          <a:spcPct val="0"/>
        </a:spcAft>
        <a:buChar char="–"/>
        <a:defRPr sz="2000">
          <a:solidFill>
            <a:schemeClr val="tx1"/>
          </a:solidFill>
          <a:latin typeface="+mn-lt"/>
          <a:ea typeface="+mn-ea"/>
          <a:cs typeface="宋体" charset="0"/>
        </a:defRPr>
      </a:lvl4pPr>
      <a:lvl5pPr marL="2055615" indent="-228561" algn="l" rtl="0" eaLnBrk="0" fontAlgn="base" hangingPunct="0">
        <a:spcBef>
          <a:spcPct val="20000"/>
        </a:spcBef>
        <a:spcAft>
          <a:spcPct val="0"/>
        </a:spcAft>
        <a:buChar char="»"/>
        <a:defRPr sz="2000">
          <a:solidFill>
            <a:schemeClr val="tx1"/>
          </a:solidFill>
          <a:latin typeface="+mn-lt"/>
          <a:ea typeface="+mn-ea"/>
          <a:cs typeface="宋体" charset="0"/>
        </a:defRPr>
      </a:lvl5pPr>
      <a:lvl6pPr marL="2514160" indent="-228561" algn="l" rtl="0" fontAlgn="base">
        <a:spcBef>
          <a:spcPct val="20000"/>
        </a:spcBef>
        <a:spcAft>
          <a:spcPct val="0"/>
        </a:spcAft>
        <a:buChar char="»"/>
        <a:defRPr sz="2000">
          <a:solidFill>
            <a:schemeClr val="tx1"/>
          </a:solidFill>
          <a:latin typeface="+mn-lt"/>
          <a:ea typeface="+mn-ea"/>
        </a:defRPr>
      </a:lvl6pPr>
      <a:lvl7pPr marL="2971280" indent="-228561" algn="l" rtl="0" fontAlgn="base">
        <a:spcBef>
          <a:spcPct val="20000"/>
        </a:spcBef>
        <a:spcAft>
          <a:spcPct val="0"/>
        </a:spcAft>
        <a:buChar char="»"/>
        <a:defRPr sz="2000">
          <a:solidFill>
            <a:schemeClr val="tx1"/>
          </a:solidFill>
          <a:latin typeface="+mn-lt"/>
          <a:ea typeface="+mn-ea"/>
        </a:defRPr>
      </a:lvl7pPr>
      <a:lvl8pPr marL="3428400" indent="-228561" algn="l" rtl="0" fontAlgn="base">
        <a:spcBef>
          <a:spcPct val="20000"/>
        </a:spcBef>
        <a:spcAft>
          <a:spcPct val="0"/>
        </a:spcAft>
        <a:buChar char="»"/>
        <a:defRPr sz="2000">
          <a:solidFill>
            <a:schemeClr val="tx1"/>
          </a:solidFill>
          <a:latin typeface="+mn-lt"/>
          <a:ea typeface="+mn-ea"/>
        </a:defRPr>
      </a:lvl8pPr>
      <a:lvl9pPr marL="3885519" indent="-228561"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241" rtl="0" eaLnBrk="1" latinLnBrk="0" hangingPunct="1">
        <a:defRPr sz="1800" kern="1200">
          <a:solidFill>
            <a:schemeClr val="tx1"/>
          </a:solidFill>
          <a:latin typeface="+mn-lt"/>
          <a:ea typeface="+mn-ea"/>
          <a:cs typeface="+mn-cs"/>
        </a:defRPr>
      </a:lvl1pPr>
      <a:lvl2pPr marL="457120"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0" algn="l" defTabSz="914241" rtl="0" eaLnBrk="1" latinLnBrk="0" hangingPunct="1">
        <a:defRPr sz="1800" kern="1200">
          <a:solidFill>
            <a:schemeClr val="tx1"/>
          </a:solidFill>
          <a:latin typeface="+mn-lt"/>
          <a:ea typeface="+mn-ea"/>
          <a:cs typeface="+mn-cs"/>
        </a:defRPr>
      </a:lvl4pPr>
      <a:lvl5pPr marL="1828480" algn="l" defTabSz="914241" rtl="0" eaLnBrk="1" latinLnBrk="0" hangingPunct="1">
        <a:defRPr sz="1800" kern="1200">
          <a:solidFill>
            <a:schemeClr val="tx1"/>
          </a:solidFill>
          <a:latin typeface="+mn-lt"/>
          <a:ea typeface="+mn-ea"/>
          <a:cs typeface="+mn-cs"/>
        </a:defRPr>
      </a:lvl5pPr>
      <a:lvl6pPr marL="2285600" algn="l" defTabSz="914241" rtl="0" eaLnBrk="1" latinLnBrk="0" hangingPunct="1">
        <a:defRPr sz="1800" kern="1200">
          <a:solidFill>
            <a:schemeClr val="tx1"/>
          </a:solidFill>
          <a:latin typeface="+mn-lt"/>
          <a:ea typeface="+mn-ea"/>
          <a:cs typeface="+mn-cs"/>
        </a:defRPr>
      </a:lvl6pPr>
      <a:lvl7pPr marL="2742719" algn="l" defTabSz="914241" rtl="0" eaLnBrk="1" latinLnBrk="0" hangingPunct="1">
        <a:defRPr sz="1800" kern="1200">
          <a:solidFill>
            <a:schemeClr val="tx1"/>
          </a:solidFill>
          <a:latin typeface="+mn-lt"/>
          <a:ea typeface="+mn-ea"/>
          <a:cs typeface="+mn-cs"/>
        </a:defRPr>
      </a:lvl7pPr>
      <a:lvl8pPr marL="3199838" algn="l" defTabSz="914241" rtl="0" eaLnBrk="1" latinLnBrk="0" hangingPunct="1">
        <a:defRPr sz="1800" kern="1200">
          <a:solidFill>
            <a:schemeClr val="tx1"/>
          </a:solidFill>
          <a:latin typeface="+mn-lt"/>
          <a:ea typeface="+mn-ea"/>
          <a:cs typeface="+mn-cs"/>
        </a:defRPr>
      </a:lvl8pPr>
      <a:lvl9pPr marL="3656958" algn="l" defTabSz="9142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20851;&#32852;&#26041;&#38750;&#32463;&#33829;&#24615;&#36164;&#37329;&#21344;&#29992;&#28165;&#20607;&#24773;&#20917;&#12289;&#36829;&#35268;&#25285;&#20445;&#35299;&#38500;&#24773;&#20917;.docx"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38468;&#20214;1&#65306;&#33829;&#19994;&#25910;&#20837;&#25187;&#38500;&#24773;&#20917;&#34920;&#26684;&#24335;.docx" TargetMode="External"/><Relationship Id="rId2" Type="http://schemas.openxmlformats.org/officeDocument/2006/relationships/hyperlink" Target="2020&#24180;&#24180;&#25253;&#27169;&#26495;&#20013;&#33829;&#19994;&#25910;&#20837;&#25187;&#38500;&#24773;&#20917;&#34920;&#26684;&#24335;.docx"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19978;&#24066;&#20844;&#21496;&#19994;&#32489;&#39044;&#21578;&#20844;&#21578;&#26684;&#24335;.doc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 y="644070"/>
            <a:ext cx="9144000" cy="181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4" rIns="91422" bIns="45714"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3200" b="1" dirty="0" smtClean="0">
                <a:solidFill>
                  <a:schemeClr val="accent3"/>
                </a:solidFill>
                <a:ea typeface="微软雅黑"/>
                <a:cs typeface="微软雅黑"/>
              </a:rPr>
              <a:t>2020</a:t>
            </a:r>
            <a:r>
              <a:rPr lang="zh-CN" altLang="en-US" sz="3200" b="1" dirty="0" smtClean="0">
                <a:solidFill>
                  <a:schemeClr val="accent3"/>
                </a:solidFill>
                <a:ea typeface="微软雅黑"/>
                <a:cs typeface="微软雅黑"/>
              </a:rPr>
              <a:t>年年报</a:t>
            </a:r>
            <a:r>
              <a:rPr lang="zh-CN" altLang="en-US" sz="3200" b="1" dirty="0" smtClean="0">
                <a:solidFill>
                  <a:schemeClr val="accent3"/>
                </a:solidFill>
                <a:ea typeface="微软雅黑"/>
                <a:cs typeface="微软雅黑"/>
              </a:rPr>
              <a:t>披露相关</a:t>
            </a:r>
            <a:r>
              <a:rPr lang="zh-CN" altLang="en-US" sz="3200" b="1" dirty="0">
                <a:solidFill>
                  <a:schemeClr val="accent3"/>
                </a:solidFill>
                <a:ea typeface="微软雅黑"/>
                <a:cs typeface="微软雅黑"/>
              </a:rPr>
              <a:t>注意事项</a:t>
            </a:r>
            <a:endParaRPr lang="en-US" altLang="zh-CN" sz="2000" b="1" dirty="0">
              <a:solidFill>
                <a:srgbClr val="F4EDE7"/>
              </a:solidFill>
              <a:latin typeface="FZ 中等线简体"/>
              <a:ea typeface="FZ 中等线简体"/>
              <a:cs typeface="FZ 中等线简体"/>
            </a:endParaRPr>
          </a:p>
        </p:txBody>
      </p:sp>
      <p:sp>
        <p:nvSpPr>
          <p:cNvPr id="3" name="Rectangle 2"/>
          <p:cNvSpPr txBox="1">
            <a:spLocks noChangeArrowheads="1"/>
          </p:cNvSpPr>
          <p:nvPr/>
        </p:nvSpPr>
        <p:spPr bwMode="auto">
          <a:xfrm>
            <a:off x="1894324" y="1947691"/>
            <a:ext cx="5256422" cy="139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91403" tIns="45703" rIns="91403" bIns="45703" anchor="ctr"/>
          <a:lstStyle>
            <a:lvl1pPr algn="ctr" rtl="0" eaLnBrk="0" fontAlgn="base" hangingPunct="0">
              <a:spcBef>
                <a:spcPct val="0"/>
              </a:spcBef>
              <a:spcAft>
                <a:spcPct val="0"/>
              </a:spcAft>
              <a:defRPr sz="4400">
                <a:solidFill>
                  <a:schemeClr val="tx2"/>
                </a:solidFill>
                <a:latin typeface="+mj-lt"/>
                <a:ea typeface="+mj-ea"/>
                <a:cs typeface="宋体" charset="0"/>
              </a:defRPr>
            </a:lvl1pPr>
            <a:lvl2pPr algn="ctr" rtl="0" eaLnBrk="0" fontAlgn="base" hangingPunct="0">
              <a:spcBef>
                <a:spcPct val="0"/>
              </a:spcBef>
              <a:spcAft>
                <a:spcPct val="0"/>
              </a:spcAft>
              <a:defRPr sz="4400">
                <a:solidFill>
                  <a:schemeClr val="tx2"/>
                </a:solidFill>
                <a:latin typeface="Arial" charset="0"/>
                <a:ea typeface="宋体" charset="-122"/>
                <a:cs typeface="宋体" charset="0"/>
              </a:defRPr>
            </a:lvl2pPr>
            <a:lvl3pPr algn="ctr" rtl="0" eaLnBrk="0" fontAlgn="base" hangingPunct="0">
              <a:spcBef>
                <a:spcPct val="0"/>
              </a:spcBef>
              <a:spcAft>
                <a:spcPct val="0"/>
              </a:spcAft>
              <a:defRPr sz="4400">
                <a:solidFill>
                  <a:schemeClr val="tx2"/>
                </a:solidFill>
                <a:latin typeface="Arial" charset="0"/>
                <a:ea typeface="宋体" charset="-122"/>
                <a:cs typeface="宋体" charset="0"/>
              </a:defRPr>
            </a:lvl3pPr>
            <a:lvl4pPr algn="ctr" rtl="0" eaLnBrk="0" fontAlgn="base" hangingPunct="0">
              <a:spcBef>
                <a:spcPct val="0"/>
              </a:spcBef>
              <a:spcAft>
                <a:spcPct val="0"/>
              </a:spcAft>
              <a:defRPr sz="4400">
                <a:solidFill>
                  <a:schemeClr val="tx2"/>
                </a:solidFill>
                <a:latin typeface="Arial" charset="0"/>
                <a:ea typeface="宋体" charset="-122"/>
                <a:cs typeface="宋体" charset="0"/>
              </a:defRPr>
            </a:lvl4pPr>
            <a:lvl5pPr algn="ctr" rtl="0" eaLnBrk="0" fontAlgn="base" hangingPunct="0">
              <a:spcBef>
                <a:spcPct val="0"/>
              </a:spcBef>
              <a:spcAft>
                <a:spcPct val="0"/>
              </a:spcAft>
              <a:defRPr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eaLnBrk="1" hangingPunct="1">
              <a:lnSpc>
                <a:spcPts val="3600"/>
              </a:lnSpc>
              <a:defRPr/>
            </a:pPr>
            <a:r>
              <a:rPr lang="zh-CN" altLang="en-US" sz="2000" b="1" dirty="0" smtClean="0">
                <a:solidFill>
                  <a:schemeClr val="accent3"/>
                </a:solidFill>
                <a:latin typeface="微软雅黑" panose="020B0503020204020204" pitchFamily="34" charset="-122"/>
                <a:ea typeface="微软雅黑" panose="020B0503020204020204" pitchFamily="34" charset="-122"/>
                <a:cs typeface="Adobe 黑体 Std R"/>
              </a:rPr>
              <a:t>中小板公司管理部  罗永成   </a:t>
            </a:r>
            <a:r>
              <a:rPr lang="en-US" altLang="zh-CN" sz="2000" b="1" dirty="0" smtClean="0">
                <a:solidFill>
                  <a:schemeClr val="accent3"/>
                </a:solidFill>
                <a:latin typeface="微软雅黑" panose="020B0503020204020204" pitchFamily="34" charset="-122"/>
                <a:ea typeface="微软雅黑" panose="020B0503020204020204" pitchFamily="34" charset="-122"/>
                <a:cs typeface="Adobe 黑体 Std R"/>
              </a:rPr>
              <a:t/>
            </a:r>
            <a:br>
              <a:rPr lang="en-US" altLang="zh-CN" sz="2000" b="1" dirty="0" smtClean="0">
                <a:solidFill>
                  <a:schemeClr val="accent3"/>
                </a:solidFill>
                <a:latin typeface="微软雅黑" panose="020B0503020204020204" pitchFamily="34" charset="-122"/>
                <a:ea typeface="微软雅黑" panose="020B0503020204020204" pitchFamily="34" charset="-122"/>
                <a:cs typeface="Adobe 黑体 Std R"/>
              </a:rPr>
            </a:br>
            <a:r>
              <a:rPr lang="en-US" altLang="zh-CN" sz="2000" b="1" dirty="0" smtClean="0">
                <a:solidFill>
                  <a:schemeClr val="accent3"/>
                </a:solidFill>
                <a:latin typeface="微软雅黑" panose="020B0503020204020204" pitchFamily="34" charset="-122"/>
                <a:ea typeface="微软雅黑" panose="020B0503020204020204" pitchFamily="34" charset="-122"/>
                <a:cs typeface="Adobe 黑体 Std R"/>
              </a:rPr>
              <a:t>2021</a:t>
            </a:r>
            <a:r>
              <a:rPr lang="zh-CN" altLang="en-US" sz="2000" b="1" dirty="0" smtClean="0">
                <a:solidFill>
                  <a:schemeClr val="accent3"/>
                </a:solidFill>
                <a:latin typeface="微软雅黑" panose="020B0503020204020204" pitchFamily="34" charset="-122"/>
                <a:ea typeface="微软雅黑" panose="020B0503020204020204" pitchFamily="34" charset="-122"/>
                <a:cs typeface="Adobe 黑体 Std R"/>
              </a:rPr>
              <a:t>年</a:t>
            </a:r>
            <a:r>
              <a:rPr lang="en-US" altLang="zh-CN" sz="2000" b="1" dirty="0" smtClean="0">
                <a:solidFill>
                  <a:schemeClr val="accent3"/>
                </a:solidFill>
                <a:latin typeface="微软雅黑" panose="020B0503020204020204" pitchFamily="34" charset="-122"/>
                <a:ea typeface="微软雅黑" panose="020B0503020204020204" pitchFamily="34" charset="-122"/>
                <a:cs typeface="Adobe 黑体 Std R"/>
              </a:rPr>
              <a:t>1</a:t>
            </a:r>
            <a:r>
              <a:rPr lang="zh-CN" altLang="en-US" sz="2000" b="1" dirty="0" smtClean="0">
                <a:solidFill>
                  <a:schemeClr val="accent3"/>
                </a:solidFill>
                <a:latin typeface="微软雅黑" panose="020B0503020204020204" pitchFamily="34" charset="-122"/>
                <a:ea typeface="微软雅黑" panose="020B0503020204020204" pitchFamily="34" charset="-122"/>
                <a:cs typeface="Adobe 黑体 Std R"/>
              </a:rPr>
              <a:t>月</a:t>
            </a:r>
            <a:endParaRPr lang="en-US" altLang="zh-CN" sz="2000" b="1" dirty="0">
              <a:solidFill>
                <a:schemeClr val="accent3"/>
              </a:solidFill>
              <a:latin typeface="微软雅黑" panose="020B0503020204020204" pitchFamily="34" charset="-122"/>
              <a:ea typeface="微软雅黑" panose="020B0503020204020204" pitchFamily="34" charset="-122"/>
              <a:cs typeface="Adobe 黑体 Std R"/>
            </a:endParaRPr>
          </a:p>
        </p:txBody>
      </p:sp>
    </p:spTree>
    <p:extLst>
      <p:ext uri="{BB962C8B-B14F-4D97-AF65-F5344CB8AC3E}">
        <p14:creationId xmlns:p14="http://schemas.microsoft.com/office/powerpoint/2010/main" val="125756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1.5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并购</a:t>
            </a: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重组持续信息披露</a:t>
            </a:r>
          </a:p>
        </p:txBody>
      </p:sp>
      <p:sp>
        <p:nvSpPr>
          <p:cNvPr id="5" name="Text Box 2"/>
          <p:cNvSpPr txBox="1">
            <a:spLocks noChangeArrowheads="1"/>
          </p:cNvSpPr>
          <p:nvPr/>
        </p:nvSpPr>
        <p:spPr bwMode="auto">
          <a:xfrm>
            <a:off x="395536" y="843558"/>
            <a:ext cx="8640960" cy="380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强化持续信息披露要求</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在重组报告书中披露对标的资产控制、整合详细计划和具体措施的上市公司，应当在年报中持续披露相关实施进展情况</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关注</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重组相关承诺的履行情况</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针对业绩</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承诺实际实现数与预测数的差异情况，会计师事务所应当</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对此</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出具专项审核</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意见。</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标的业绩</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未达承诺的上市公司，应当在审议本次年报的董事会中对差异情况进行</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单独</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审议。</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董事会应当特别关注标的业绩是否达标、是否真实，是否存在超期未履行承诺及其追责追偿情况，相关承诺是否违规变更等事项。</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3.</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关注商誉</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减</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值的披露</a:t>
            </a:r>
            <a:endPar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5727844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1.6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业绩</a:t>
            </a: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说明</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会</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615507" y="843558"/>
            <a:ext cx="8348985" cy="220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50000"/>
              </a:lnSpc>
              <a:spcBef>
                <a:spcPts val="600"/>
              </a:spcBef>
              <a:spcAft>
                <a:spcPts val="600"/>
              </a:spcAft>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业绩说明会要求</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建议</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纳入“沪深</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300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指数”的上市公司在本次年报披露后及时召开业绩说明会，鼓励其他上市公司召开业绩说明</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会。</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上市公司董事长（总经理）原则上应当亲自参加业绩说明会。</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endParaRPr lang="zh-CN" altLang="en-US"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11414091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1.7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审计</a:t>
            </a: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相关事项</a:t>
            </a:r>
          </a:p>
        </p:txBody>
      </p:sp>
      <p:sp>
        <p:nvSpPr>
          <p:cNvPr id="5" name="Text Box 2"/>
          <p:cNvSpPr txBox="1">
            <a:spLocks noChangeArrowheads="1"/>
          </p:cNvSpPr>
          <p:nvPr/>
        </p:nvSpPr>
        <p:spPr bwMode="auto">
          <a:xfrm>
            <a:off x="395537" y="867990"/>
            <a:ext cx="8568951" cy="397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年审会计师应当</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关注公司</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是否通过收入确认、（关联）资产交易、变更会计政策或估计、应计提不计提或大额计提资产减值、前期大额资产减值在当期转回等方式</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调节利润</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及</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资产</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361950">
              <a:lnSpc>
                <a:spcPts val="2500"/>
              </a:lnSpc>
              <a:spcBef>
                <a:spcPts val="600"/>
              </a:spcBef>
              <a:spcAft>
                <a:spcPts val="600"/>
              </a:spcAft>
              <a:buFont typeface="Wingdings" panose="05000000000000000000" pitchFamily="2" charset="2"/>
              <a:buChar char="ü"/>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   减</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值所依据的信息是否存在</a:t>
            </a:r>
            <a:r>
              <a:rPr lang="zh-CN" altLang="en-US" sz="1600" dirty="0">
                <a:latin typeface="微软雅黑" panose="020B0503020204020204" pitchFamily="34" charset="-122"/>
                <a:ea typeface="微软雅黑" panose="020B0503020204020204" pitchFamily="34" charset="-122"/>
                <a:cs typeface="FZ 中等线简体"/>
              </a:rPr>
              <a:t>夸大疫情影响</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的情形</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361950">
              <a:lnSpc>
                <a:spcPts val="2500"/>
              </a:lnSpc>
              <a:spcBef>
                <a:spcPts val="600"/>
              </a:spcBef>
              <a:spcAft>
                <a:spcPts val="600"/>
              </a:spcAft>
              <a:buFont typeface="Wingdings" panose="05000000000000000000" pitchFamily="2" charset="2"/>
              <a:buChar char="ü"/>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   </a:t>
            </a:r>
            <a:r>
              <a:rPr lang="zh-CN" altLang="en-US" sz="1600" dirty="0" smtClean="0">
                <a:latin typeface="微软雅黑" panose="020B0503020204020204" pitchFamily="34" charset="-122"/>
                <a:ea typeface="微软雅黑" panose="020B0503020204020204" pitchFamily="34" charset="-122"/>
                <a:cs typeface="FZ 中等线简体"/>
              </a:rPr>
              <a:t>突击</a:t>
            </a:r>
            <a:r>
              <a:rPr lang="zh-CN" altLang="en-US" sz="1600" dirty="0">
                <a:latin typeface="微软雅黑" panose="020B0503020204020204" pitchFamily="34" charset="-122"/>
                <a:ea typeface="微软雅黑" panose="020B0503020204020204" pitchFamily="34" charset="-122"/>
                <a:cs typeface="FZ 中等线简体"/>
              </a:rPr>
              <a:t>交易、债务重组</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等重大非常规交易的交易实质</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361950">
              <a:lnSpc>
                <a:spcPts val="2500"/>
              </a:lnSpc>
              <a:spcBef>
                <a:spcPts val="600"/>
              </a:spcBef>
              <a:spcAft>
                <a:spcPts val="600"/>
              </a:spcAft>
              <a:buFont typeface="Wingdings" panose="05000000000000000000" pitchFamily="2" charset="2"/>
              <a:buChar char="ü"/>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   </a:t>
            </a:r>
            <a:r>
              <a:rPr lang="zh-CN" altLang="en-US" sz="1600" dirty="0" smtClean="0">
                <a:latin typeface="微软雅黑" panose="020B0503020204020204" pitchFamily="34" charset="-122"/>
                <a:ea typeface="微软雅黑" panose="020B0503020204020204" pitchFamily="34" charset="-122"/>
                <a:cs typeface="FZ 中等线简体"/>
              </a:rPr>
              <a:t>货币</a:t>
            </a:r>
            <a:r>
              <a:rPr lang="zh-CN" altLang="en-US" sz="1600" dirty="0">
                <a:latin typeface="微软雅黑" panose="020B0503020204020204" pitchFamily="34" charset="-122"/>
                <a:ea typeface="微软雅黑" panose="020B0503020204020204" pitchFamily="34" charset="-122"/>
                <a:cs typeface="FZ 中等线简体"/>
              </a:rPr>
              <a:t>资金及财务公司关联存贷款、应收预付往来款、印章管理的内部控制</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等是否存在异常，是否涉嫌</a:t>
            </a:r>
            <a:r>
              <a:rPr lang="zh-CN" altLang="en-US" sz="1600" dirty="0">
                <a:latin typeface="微软雅黑" panose="020B0503020204020204" pitchFamily="34" charset="-122"/>
                <a:ea typeface="微软雅黑" panose="020B0503020204020204" pitchFamily="34" charset="-122"/>
                <a:cs typeface="FZ 中等线简体"/>
              </a:rPr>
              <a:t>关联方非经营性资金占用、违规担保</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相关情况</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361950">
              <a:lnSpc>
                <a:spcPts val="2500"/>
              </a:lnSpc>
              <a:spcBef>
                <a:spcPts val="600"/>
              </a:spcBef>
              <a:spcAft>
                <a:spcPts val="600"/>
              </a:spcAft>
              <a:buFont typeface="Wingdings" panose="05000000000000000000" pitchFamily="2" charset="2"/>
              <a:buChar char="ü"/>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  </a:t>
            </a:r>
            <a:r>
              <a:rPr lang="zh-CN" altLang="en-US" sz="1600" dirty="0" smtClean="0">
                <a:latin typeface="微软雅黑" panose="020B0503020204020204" pitchFamily="34" charset="-122"/>
                <a:ea typeface="微软雅黑" panose="020B0503020204020204" pitchFamily="34" charset="-122"/>
                <a:cs typeface="FZ 中等线简体"/>
              </a:rPr>
              <a:t>非标准</a:t>
            </a:r>
            <a:r>
              <a:rPr lang="zh-CN" altLang="en-US" sz="1600" dirty="0">
                <a:latin typeface="微软雅黑" panose="020B0503020204020204" pitchFamily="34" charset="-122"/>
                <a:ea typeface="微软雅黑" panose="020B0503020204020204" pitchFamily="34" charset="-122"/>
                <a:cs typeface="FZ 中等线简体"/>
              </a:rPr>
              <a:t>审计意见所涉事项最新进展</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，及其对</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年财务报表是否具有重大、广泛影响</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等</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会计师</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事务所应当严格按照审计准则等要求审慎判断已发现及潜在错报对财务报表是否具有“重大”或“广泛”的影响，恰当发表审计意见，不得以保留意见等代替无法表示意见或者否定</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意见</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p>
        </p:txBody>
      </p:sp>
    </p:spTree>
    <p:extLst>
      <p:ext uri="{BB962C8B-B14F-4D97-AF65-F5344CB8AC3E}">
        <p14:creationId xmlns:p14="http://schemas.microsoft.com/office/powerpoint/2010/main" val="29686784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1.8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其他事项</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395537" y="867990"/>
            <a:ext cx="8568951" cy="350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一）董监高书面确认意见</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董事、监事和高级管理人员无法保证定期报告内容的真实性、准确性、完整性或者有异议的，应当在书面确认意见中发表意见并陈述理由，上市公司应当披露，并提示相关风险。</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半数以上</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董事无法保证本次年报真实、准确、完整的上市公司，应当根据</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上市规则</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有关规定，立即披露相关风险提示公告</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（二）内幕信息管理</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上市公司在报送内幕信息知情人档案的同时应当出具书面承诺，保证所填写内幕信息知情人信息内容的真实、准确、完整，并已向全部内幕信息知情人通报了有关法律法规对内幕信息知情人的有关规定。</a:t>
            </a:r>
            <a:r>
              <a:rPr lang="zh-CN" altLang="en-US" sz="1600" dirty="0">
                <a:latin typeface="微软雅黑" panose="020B0503020204020204" pitchFamily="34" charset="-122"/>
                <a:ea typeface="微软雅黑" panose="020B0503020204020204" pitchFamily="34" charset="-122"/>
                <a:cs typeface="FZ 中等线简体"/>
              </a:rPr>
              <a:t>公司董事长及董事会秘书</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应当在书面承诺上签字确认。</a:t>
            </a:r>
          </a:p>
        </p:txBody>
      </p:sp>
    </p:spTree>
    <p:extLst>
      <p:ext uri="{BB962C8B-B14F-4D97-AF65-F5344CB8AC3E}">
        <p14:creationId xmlns:p14="http://schemas.microsoft.com/office/powerpoint/2010/main" val="449725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379182" y="896088"/>
            <a:ext cx="8568951" cy="159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（三）聘任</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会计师</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事务所</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自</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月</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8</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日起续聘或变更会计师事务所的上市公司，应当按照本</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所“上市</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公司拟续聘</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变更会计师事务所公告</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格式”，披露</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会计师事务所聘任情况。</a:t>
            </a:r>
          </a:p>
          <a:p>
            <a:pPr>
              <a:lnSpc>
                <a:spcPts val="2500"/>
              </a:lnSpc>
              <a:spcBef>
                <a:spcPts val="600"/>
              </a:spcBef>
              <a:spcAft>
                <a:spcPts val="600"/>
              </a:spcAft>
            </a:pPr>
            <a:endPar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554162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二、关于</a:t>
            </a: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行业信息披露指引</a:t>
            </a:r>
            <a:b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b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397507" y="1131590"/>
            <a:ext cx="8348985" cy="270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为提升上市公司信息披露的针对性，深交所一直在持续推进行业信息披露指引的修订、制定工作。</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本所行业信息披露指引涉及的上市公司，应当认真落实相关行业信息披露指引关于定期报告的披露要求，做好行业信息披露工作，提高信息披露的针对性和有效性</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本所鼓励相关业务规模未达到强制执行标准的上市公司，参照有关行业信息披露指引的规定披露相关信息。</a:t>
            </a:r>
          </a:p>
          <a:p>
            <a:pPr marL="285714" indent="-285714">
              <a:lnSpc>
                <a:spcPts val="2500"/>
              </a:lnSpc>
              <a:spcBef>
                <a:spcPts val="600"/>
              </a:spcBef>
              <a:spcAft>
                <a:spcPts val="600"/>
              </a:spcAft>
              <a:buFont typeface="Wingdings" panose="05000000000000000000" pitchFamily="2" charset="2"/>
              <a:buChar char="n"/>
            </a:pP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1870544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2.1  </a:t>
            </a: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深交所</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行业信息披露指引体系</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381247" y="1131589"/>
            <a:ext cx="4334769" cy="339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三个板块适用：</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171450" indent="-171450" eaLnBrk="1" hangingPunct="1">
              <a:lnSpc>
                <a:spcPts val="1500"/>
              </a:lnSpc>
              <a:spcBef>
                <a:spcPts val="300"/>
              </a:spcBef>
              <a:buFont typeface="Wingdings" panose="05000000000000000000" pitchFamily="2" charset="2"/>
              <a:buChar char="u"/>
            </a:pPr>
            <a:r>
              <a:rPr lang="zh-CN" altLang="en-US" sz="1200" dirty="0" smtClean="0">
                <a:solidFill>
                  <a:schemeClr val="accent4"/>
                </a:solidFill>
                <a:latin typeface="+mj-ea"/>
                <a:ea typeface="+mj-ea"/>
                <a:cs typeface="+mn-ea"/>
                <a:sym typeface="+mn-lt"/>
              </a:rPr>
              <a:t>第</a:t>
            </a:r>
            <a:r>
              <a:rPr lang="en-US" altLang="zh-CN" sz="1200" dirty="0" smtClean="0">
                <a:solidFill>
                  <a:schemeClr val="accent4"/>
                </a:solidFill>
                <a:latin typeface="+mj-ea"/>
                <a:ea typeface="+mj-ea"/>
                <a:cs typeface="+mn-ea"/>
                <a:sym typeface="+mn-lt"/>
              </a:rPr>
              <a:t>1</a:t>
            </a:r>
            <a:r>
              <a:rPr lang="zh-CN" altLang="en-US" sz="1200" dirty="0" smtClean="0">
                <a:solidFill>
                  <a:schemeClr val="accent4"/>
                </a:solidFill>
                <a:latin typeface="+mj-ea"/>
                <a:ea typeface="+mj-ea"/>
                <a:cs typeface="+mn-ea"/>
                <a:sym typeface="+mn-lt"/>
              </a:rPr>
              <a:t>号：上市公司从事畜禽、水产养殖业务</a:t>
            </a:r>
            <a:r>
              <a:rPr lang="zh-CN" altLang="en-US" sz="1200" b="1" dirty="0" smtClean="0">
                <a:solidFill>
                  <a:schemeClr val="accent4"/>
                </a:solidFill>
                <a:latin typeface="+mj-ea"/>
                <a:ea typeface="+mj-ea"/>
                <a:cs typeface="+mn-ea"/>
                <a:sym typeface="+mn-lt"/>
              </a:rPr>
              <a:t>（</a:t>
            </a:r>
            <a:r>
              <a:rPr lang="en-US" altLang="zh-CN" sz="1200" b="1" dirty="0" smtClean="0">
                <a:solidFill>
                  <a:schemeClr val="accent4"/>
                </a:solidFill>
                <a:latin typeface="+mj-ea"/>
                <a:ea typeface="+mj-ea"/>
                <a:cs typeface="+mn-ea"/>
                <a:sym typeface="+mn-lt"/>
              </a:rPr>
              <a:t>2019</a:t>
            </a:r>
            <a:r>
              <a:rPr lang="zh-CN" altLang="en-US" sz="1200" b="1" dirty="0" smtClean="0">
                <a:solidFill>
                  <a:schemeClr val="accent4"/>
                </a:solidFill>
                <a:latin typeface="+mj-ea"/>
                <a:ea typeface="+mj-ea"/>
                <a:cs typeface="+mn-ea"/>
                <a:sym typeface="+mn-lt"/>
              </a:rPr>
              <a:t>年修订）        </a:t>
            </a:r>
            <a:endParaRPr lang="en-US" altLang="zh-CN" sz="1200" b="1" dirty="0" smtClean="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smtClean="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2</a:t>
            </a:r>
            <a:r>
              <a:rPr lang="zh-CN" altLang="en-US" sz="1200" dirty="0">
                <a:solidFill>
                  <a:schemeClr val="accent4"/>
                </a:solidFill>
                <a:latin typeface="+mj-ea"/>
                <a:ea typeface="+mj-ea"/>
                <a:cs typeface="+mn-ea"/>
                <a:sym typeface="+mn-lt"/>
              </a:rPr>
              <a:t>号：上市公司从事固体矿产资源相关业务</a:t>
            </a:r>
            <a:r>
              <a:rPr lang="zh-CN" altLang="en-US" sz="1200" b="1" dirty="0">
                <a:solidFill>
                  <a:schemeClr val="accent4"/>
                </a:solidFill>
                <a:latin typeface="+mj-ea"/>
                <a:ea typeface="+mj-ea"/>
                <a:cs typeface="+mn-ea"/>
                <a:sym typeface="+mn-lt"/>
              </a:rPr>
              <a:t>（</a:t>
            </a:r>
            <a:r>
              <a:rPr lang="en-US" altLang="zh-CN" sz="1200" b="1" dirty="0">
                <a:solidFill>
                  <a:schemeClr val="accent4"/>
                </a:solidFill>
                <a:latin typeface="+mj-ea"/>
                <a:ea typeface="+mj-ea"/>
                <a:cs typeface="+mn-ea"/>
                <a:sym typeface="+mn-lt"/>
              </a:rPr>
              <a:t>2019</a:t>
            </a:r>
            <a:r>
              <a:rPr lang="zh-CN" altLang="en-US" sz="1200" b="1" dirty="0">
                <a:solidFill>
                  <a:schemeClr val="accent4"/>
                </a:solidFill>
                <a:latin typeface="+mj-ea"/>
                <a:ea typeface="+mj-ea"/>
                <a:cs typeface="+mn-ea"/>
                <a:sym typeface="+mn-lt"/>
              </a:rPr>
              <a:t>年修订）</a:t>
            </a:r>
            <a:endParaRPr lang="en-US" altLang="zh-CN" sz="1200" b="1"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smtClean="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3</a:t>
            </a:r>
            <a:r>
              <a:rPr lang="zh-CN" altLang="en-US" sz="1200" dirty="0">
                <a:solidFill>
                  <a:schemeClr val="accent4"/>
                </a:solidFill>
                <a:latin typeface="+mj-ea"/>
                <a:ea typeface="+mj-ea"/>
                <a:cs typeface="+mn-ea"/>
                <a:sym typeface="+mn-lt"/>
              </a:rPr>
              <a:t>号：上市公司从事房地产业务</a:t>
            </a:r>
            <a:r>
              <a:rPr lang="zh-CN" altLang="en-US" sz="1200" b="1" dirty="0">
                <a:solidFill>
                  <a:schemeClr val="accent4"/>
                </a:solidFill>
                <a:latin typeface="+mj-ea"/>
                <a:ea typeface="+mj-ea"/>
                <a:cs typeface="+mn-ea"/>
                <a:sym typeface="+mn-lt"/>
              </a:rPr>
              <a:t>（</a:t>
            </a:r>
            <a:r>
              <a:rPr lang="en-US" altLang="zh-CN" sz="1200" b="1" dirty="0">
                <a:solidFill>
                  <a:schemeClr val="accent4"/>
                </a:solidFill>
                <a:latin typeface="+mj-ea"/>
                <a:ea typeface="+mj-ea"/>
                <a:cs typeface="+mn-ea"/>
                <a:sym typeface="+mn-lt"/>
              </a:rPr>
              <a:t>2019</a:t>
            </a:r>
            <a:r>
              <a:rPr lang="zh-CN" altLang="en-US" sz="1200" b="1" dirty="0">
                <a:solidFill>
                  <a:schemeClr val="accent4"/>
                </a:solidFill>
                <a:latin typeface="+mj-ea"/>
                <a:ea typeface="+mj-ea"/>
                <a:cs typeface="+mn-ea"/>
                <a:sym typeface="+mn-lt"/>
              </a:rPr>
              <a:t>年修订）</a:t>
            </a:r>
            <a:endParaRPr lang="en-US" altLang="zh-CN" sz="1200" b="1"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smtClean="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4</a:t>
            </a:r>
            <a:r>
              <a:rPr lang="zh-CN" altLang="en-US" sz="1200" dirty="0">
                <a:solidFill>
                  <a:schemeClr val="accent4"/>
                </a:solidFill>
                <a:latin typeface="+mj-ea"/>
                <a:ea typeface="+mj-ea"/>
                <a:cs typeface="+mn-ea"/>
                <a:sym typeface="+mn-lt"/>
              </a:rPr>
              <a:t>号：上市公司从事种业、种植业务</a:t>
            </a:r>
            <a:endParaRPr lang="en-US" altLang="zh-CN" sz="1200"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5</a:t>
            </a:r>
            <a:r>
              <a:rPr lang="zh-CN" altLang="en-US" sz="1200" dirty="0">
                <a:solidFill>
                  <a:schemeClr val="accent4"/>
                </a:solidFill>
                <a:latin typeface="+mj-ea"/>
                <a:ea typeface="+mj-ea"/>
                <a:cs typeface="+mn-ea"/>
                <a:sym typeface="+mn-lt"/>
              </a:rPr>
              <a:t>号：上市公司从事工程机械相关业务</a:t>
            </a:r>
            <a:r>
              <a:rPr lang="zh-CN" altLang="en-US" sz="1200" b="1" dirty="0">
                <a:solidFill>
                  <a:schemeClr val="accent4"/>
                </a:solidFill>
                <a:latin typeface="+mj-ea"/>
                <a:ea typeface="+mj-ea"/>
                <a:cs typeface="+mn-ea"/>
                <a:sym typeface="+mn-lt"/>
              </a:rPr>
              <a:t>（</a:t>
            </a:r>
            <a:r>
              <a:rPr lang="en-US" altLang="zh-CN" sz="1200" b="1" dirty="0">
                <a:solidFill>
                  <a:schemeClr val="accent4"/>
                </a:solidFill>
                <a:latin typeface="+mj-ea"/>
                <a:ea typeface="+mj-ea"/>
                <a:cs typeface="+mn-ea"/>
                <a:sym typeface="+mn-lt"/>
              </a:rPr>
              <a:t>2019</a:t>
            </a:r>
            <a:r>
              <a:rPr lang="zh-CN" altLang="en-US" sz="1200" b="1" dirty="0">
                <a:solidFill>
                  <a:schemeClr val="accent4"/>
                </a:solidFill>
                <a:latin typeface="+mj-ea"/>
                <a:ea typeface="+mj-ea"/>
                <a:cs typeface="+mn-ea"/>
                <a:sym typeface="+mn-lt"/>
              </a:rPr>
              <a:t>年修订）</a:t>
            </a:r>
            <a:endParaRPr lang="en-US" altLang="zh-CN" sz="1200" b="1"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6</a:t>
            </a:r>
            <a:r>
              <a:rPr lang="zh-CN" altLang="en-US" sz="1200" dirty="0">
                <a:solidFill>
                  <a:schemeClr val="accent4"/>
                </a:solidFill>
                <a:latin typeface="+mj-ea"/>
                <a:ea typeface="+mj-ea"/>
                <a:cs typeface="+mn-ea"/>
                <a:sym typeface="+mn-lt"/>
              </a:rPr>
              <a:t>号：上市公司从事装修装饰业务</a:t>
            </a:r>
            <a:r>
              <a:rPr lang="zh-CN" altLang="en-US" sz="1200" b="1" dirty="0">
                <a:solidFill>
                  <a:schemeClr val="accent4"/>
                </a:solidFill>
                <a:latin typeface="+mj-ea"/>
                <a:ea typeface="+mj-ea"/>
                <a:cs typeface="+mn-ea"/>
                <a:sym typeface="+mn-lt"/>
              </a:rPr>
              <a:t>（</a:t>
            </a:r>
            <a:r>
              <a:rPr lang="en-US" altLang="zh-CN" sz="1200" b="1" dirty="0">
                <a:solidFill>
                  <a:schemeClr val="accent4"/>
                </a:solidFill>
                <a:latin typeface="+mj-ea"/>
                <a:ea typeface="+mj-ea"/>
                <a:cs typeface="+mn-ea"/>
                <a:sym typeface="+mn-lt"/>
              </a:rPr>
              <a:t>2019</a:t>
            </a:r>
            <a:r>
              <a:rPr lang="zh-CN" altLang="en-US" sz="1200" b="1" dirty="0">
                <a:solidFill>
                  <a:schemeClr val="accent4"/>
                </a:solidFill>
                <a:latin typeface="+mj-ea"/>
                <a:ea typeface="+mj-ea"/>
                <a:cs typeface="+mn-ea"/>
                <a:sym typeface="+mn-lt"/>
              </a:rPr>
              <a:t>年修订）</a:t>
            </a:r>
            <a:endParaRPr lang="en-US" altLang="zh-CN" sz="1200" b="1"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7</a:t>
            </a:r>
            <a:r>
              <a:rPr lang="zh-CN" altLang="en-US" sz="1200" dirty="0">
                <a:solidFill>
                  <a:schemeClr val="accent4"/>
                </a:solidFill>
                <a:latin typeface="+mj-ea"/>
                <a:ea typeface="+mj-ea"/>
                <a:cs typeface="+mn-ea"/>
                <a:sym typeface="+mn-lt"/>
              </a:rPr>
              <a:t>号：上市公司从事土木工程建筑业务</a:t>
            </a:r>
            <a:r>
              <a:rPr lang="zh-CN" altLang="en-US" sz="1200" b="1" dirty="0">
                <a:solidFill>
                  <a:schemeClr val="accent4"/>
                </a:solidFill>
                <a:latin typeface="+mj-ea"/>
                <a:ea typeface="+mj-ea"/>
                <a:cs typeface="+mn-ea"/>
                <a:sym typeface="+mn-lt"/>
              </a:rPr>
              <a:t>（</a:t>
            </a:r>
            <a:r>
              <a:rPr lang="en-US" altLang="zh-CN" sz="1200" b="1" dirty="0">
                <a:solidFill>
                  <a:schemeClr val="accent4"/>
                </a:solidFill>
                <a:latin typeface="+mj-ea"/>
                <a:ea typeface="+mj-ea"/>
                <a:cs typeface="+mn-ea"/>
                <a:sym typeface="+mn-lt"/>
              </a:rPr>
              <a:t>2019</a:t>
            </a:r>
            <a:r>
              <a:rPr lang="zh-CN" altLang="en-US" sz="1200" b="1" dirty="0">
                <a:solidFill>
                  <a:schemeClr val="accent4"/>
                </a:solidFill>
                <a:latin typeface="+mj-ea"/>
                <a:ea typeface="+mj-ea"/>
                <a:cs typeface="+mn-ea"/>
                <a:sym typeface="+mn-lt"/>
              </a:rPr>
              <a:t>年修订）</a:t>
            </a:r>
            <a:endParaRPr lang="en-US" altLang="zh-CN" sz="1200" b="1"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8</a:t>
            </a:r>
            <a:r>
              <a:rPr lang="zh-CN" altLang="en-US" sz="1200" dirty="0">
                <a:solidFill>
                  <a:schemeClr val="accent4"/>
                </a:solidFill>
                <a:latin typeface="+mj-ea"/>
                <a:ea typeface="+mj-ea"/>
                <a:cs typeface="+mn-ea"/>
                <a:sym typeface="+mn-lt"/>
              </a:rPr>
              <a:t>号：上市公司从事零售相关业务</a:t>
            </a:r>
            <a:r>
              <a:rPr lang="zh-CN" altLang="en-US" sz="1200" b="1" dirty="0">
                <a:solidFill>
                  <a:schemeClr val="accent4"/>
                </a:solidFill>
                <a:latin typeface="+mj-ea"/>
                <a:ea typeface="+mj-ea"/>
                <a:cs typeface="+mn-ea"/>
                <a:sym typeface="+mn-lt"/>
              </a:rPr>
              <a:t>（</a:t>
            </a:r>
            <a:r>
              <a:rPr lang="en-US" altLang="zh-CN" sz="1200" b="1" dirty="0">
                <a:solidFill>
                  <a:schemeClr val="accent4"/>
                </a:solidFill>
                <a:latin typeface="+mj-ea"/>
                <a:ea typeface="+mj-ea"/>
                <a:cs typeface="+mn-ea"/>
                <a:sym typeface="+mn-lt"/>
              </a:rPr>
              <a:t>2019</a:t>
            </a:r>
            <a:r>
              <a:rPr lang="zh-CN" altLang="en-US" sz="1200" b="1" dirty="0">
                <a:solidFill>
                  <a:schemeClr val="accent4"/>
                </a:solidFill>
                <a:latin typeface="+mj-ea"/>
                <a:ea typeface="+mj-ea"/>
                <a:cs typeface="+mn-ea"/>
                <a:sym typeface="+mn-lt"/>
              </a:rPr>
              <a:t>年修订）</a:t>
            </a:r>
            <a:endParaRPr lang="en-US" altLang="zh-CN" sz="1200" b="1"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9</a:t>
            </a:r>
            <a:r>
              <a:rPr lang="zh-CN" altLang="en-US" sz="1200" dirty="0">
                <a:solidFill>
                  <a:schemeClr val="accent4"/>
                </a:solidFill>
                <a:latin typeface="+mj-ea"/>
                <a:ea typeface="+mj-ea"/>
                <a:cs typeface="+mn-ea"/>
                <a:sym typeface="+mn-lt"/>
              </a:rPr>
              <a:t>号：上市公司从事快递服务业务</a:t>
            </a:r>
            <a:r>
              <a:rPr lang="zh-CN" altLang="en-US" sz="1200" b="1" dirty="0">
                <a:solidFill>
                  <a:schemeClr val="accent4"/>
                </a:solidFill>
                <a:latin typeface="+mj-ea"/>
                <a:ea typeface="+mj-ea"/>
                <a:cs typeface="+mn-ea"/>
                <a:sym typeface="+mn-lt"/>
              </a:rPr>
              <a:t>（</a:t>
            </a:r>
            <a:r>
              <a:rPr lang="en-US" altLang="zh-CN" sz="1200" b="1" dirty="0">
                <a:solidFill>
                  <a:schemeClr val="accent4"/>
                </a:solidFill>
                <a:latin typeface="+mj-ea"/>
                <a:ea typeface="+mj-ea"/>
                <a:cs typeface="+mn-ea"/>
                <a:sym typeface="+mn-lt"/>
              </a:rPr>
              <a:t>2019</a:t>
            </a:r>
            <a:r>
              <a:rPr lang="zh-CN" altLang="en-US" sz="1200" b="1" dirty="0">
                <a:solidFill>
                  <a:schemeClr val="accent4"/>
                </a:solidFill>
                <a:latin typeface="+mj-ea"/>
                <a:ea typeface="+mj-ea"/>
                <a:cs typeface="+mn-ea"/>
                <a:sym typeface="+mn-lt"/>
              </a:rPr>
              <a:t>年修订）</a:t>
            </a:r>
            <a:endParaRPr lang="en-US" altLang="zh-CN" sz="1200" b="1"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10</a:t>
            </a:r>
            <a:r>
              <a:rPr lang="zh-CN" altLang="en-US" sz="1200" dirty="0">
                <a:solidFill>
                  <a:schemeClr val="accent4"/>
                </a:solidFill>
                <a:latin typeface="+mj-ea"/>
                <a:ea typeface="+mj-ea"/>
                <a:cs typeface="+mn-ea"/>
                <a:sym typeface="+mn-lt"/>
              </a:rPr>
              <a:t>号：上市公司从事民用爆破相关业务</a:t>
            </a:r>
            <a:endParaRPr lang="en-US" altLang="zh-CN" sz="1200"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11</a:t>
            </a:r>
            <a:r>
              <a:rPr lang="zh-CN" altLang="en-US" sz="1200" dirty="0">
                <a:solidFill>
                  <a:schemeClr val="accent4"/>
                </a:solidFill>
                <a:latin typeface="+mj-ea"/>
                <a:ea typeface="+mj-ea"/>
                <a:cs typeface="+mn-ea"/>
                <a:sym typeface="+mn-lt"/>
              </a:rPr>
              <a:t>号：上市公司从事珠宝相关业务</a:t>
            </a:r>
            <a:endParaRPr lang="en-US" altLang="zh-CN" sz="1200"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12</a:t>
            </a:r>
            <a:r>
              <a:rPr lang="zh-CN" altLang="en-US" sz="1200" dirty="0">
                <a:solidFill>
                  <a:schemeClr val="accent4"/>
                </a:solidFill>
                <a:latin typeface="+mj-ea"/>
                <a:ea typeface="+mj-ea"/>
                <a:cs typeface="+mn-ea"/>
                <a:sym typeface="+mn-lt"/>
              </a:rPr>
              <a:t>号：上市公司从事软件与信息技术服务业务</a:t>
            </a:r>
            <a:endParaRPr lang="en-US" altLang="zh-CN" sz="1200"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b="1" dirty="0">
                <a:solidFill>
                  <a:schemeClr val="accent4"/>
                </a:solidFill>
                <a:latin typeface="+mj-ea"/>
                <a:ea typeface="+mj-ea"/>
                <a:cs typeface="+mn-ea"/>
                <a:sym typeface="+mn-lt"/>
              </a:rPr>
              <a:t>第</a:t>
            </a:r>
            <a:r>
              <a:rPr lang="en-US" altLang="zh-CN" sz="1200" b="1" dirty="0">
                <a:solidFill>
                  <a:schemeClr val="accent4"/>
                </a:solidFill>
                <a:latin typeface="+mj-ea"/>
                <a:ea typeface="+mj-ea"/>
                <a:cs typeface="+mn-ea"/>
                <a:sym typeface="+mn-lt"/>
              </a:rPr>
              <a:t>13</a:t>
            </a:r>
            <a:r>
              <a:rPr lang="zh-CN" altLang="en-US" sz="1200" b="1" dirty="0">
                <a:solidFill>
                  <a:schemeClr val="accent4"/>
                </a:solidFill>
                <a:latin typeface="+mj-ea"/>
                <a:ea typeface="+mj-ea"/>
                <a:cs typeface="+mn-ea"/>
                <a:sym typeface="+mn-lt"/>
              </a:rPr>
              <a:t>号：上市公司从事非金属建材相关业务（</a:t>
            </a:r>
            <a:r>
              <a:rPr lang="en-US" altLang="zh-CN" sz="1200" b="1" dirty="0">
                <a:solidFill>
                  <a:schemeClr val="accent4"/>
                </a:solidFill>
                <a:latin typeface="+mj-ea"/>
                <a:ea typeface="+mj-ea"/>
                <a:cs typeface="+mn-ea"/>
                <a:sym typeface="+mn-lt"/>
              </a:rPr>
              <a:t>2019</a:t>
            </a:r>
            <a:r>
              <a:rPr lang="zh-CN" altLang="en-US" sz="1200" b="1" dirty="0">
                <a:solidFill>
                  <a:schemeClr val="accent4"/>
                </a:solidFill>
                <a:latin typeface="+mj-ea"/>
                <a:ea typeface="+mj-ea"/>
                <a:cs typeface="+mn-ea"/>
                <a:sym typeface="+mn-lt"/>
              </a:rPr>
              <a:t>年新增）</a:t>
            </a:r>
            <a:endParaRPr lang="en-US" altLang="zh-CN" sz="1200" b="1" dirty="0">
              <a:solidFill>
                <a:schemeClr val="accent4"/>
              </a:solidFill>
              <a:latin typeface="+mj-ea"/>
              <a:ea typeface="+mj-ea"/>
              <a:cs typeface="+mn-ea"/>
              <a:sym typeface="+mn-lt"/>
            </a:endParaRPr>
          </a:p>
        </p:txBody>
      </p:sp>
      <p:sp>
        <p:nvSpPr>
          <p:cNvPr id="7" name="Text Box 2"/>
          <p:cNvSpPr txBox="1">
            <a:spLocks noChangeArrowheads="1"/>
          </p:cNvSpPr>
          <p:nvPr/>
        </p:nvSpPr>
        <p:spPr bwMode="auto">
          <a:xfrm>
            <a:off x="4644008" y="1551732"/>
            <a:ext cx="4464496" cy="11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171450" indent="-171450" eaLnBrk="1" hangingPunct="1">
              <a:lnSpc>
                <a:spcPts val="1500"/>
              </a:lnSpc>
              <a:spcBef>
                <a:spcPts val="300"/>
              </a:spcBef>
              <a:buFont typeface="Wingdings" panose="05000000000000000000" pitchFamily="2" charset="2"/>
              <a:buChar char="u"/>
            </a:pPr>
            <a:r>
              <a:rPr lang="zh-CN" altLang="en-US" sz="1200" b="1" dirty="0">
                <a:solidFill>
                  <a:schemeClr val="accent4"/>
                </a:solidFill>
                <a:latin typeface="+mj-ea"/>
                <a:ea typeface="+mj-ea"/>
                <a:cs typeface="+mn-ea"/>
                <a:sym typeface="+mn-lt"/>
              </a:rPr>
              <a:t>第</a:t>
            </a:r>
            <a:r>
              <a:rPr lang="en-US" altLang="zh-CN" sz="1200" b="1" dirty="0">
                <a:solidFill>
                  <a:schemeClr val="accent4"/>
                </a:solidFill>
                <a:latin typeface="+mj-ea"/>
                <a:ea typeface="+mj-ea"/>
                <a:cs typeface="+mn-ea"/>
                <a:sym typeface="+mn-lt"/>
              </a:rPr>
              <a:t>14</a:t>
            </a:r>
            <a:r>
              <a:rPr lang="zh-CN" altLang="en-US" sz="1200" b="1" dirty="0">
                <a:solidFill>
                  <a:schemeClr val="accent4"/>
                </a:solidFill>
                <a:latin typeface="+mj-ea"/>
                <a:ea typeface="+mj-ea"/>
                <a:cs typeface="+mn-ea"/>
                <a:sym typeface="+mn-lt"/>
              </a:rPr>
              <a:t>号：</a:t>
            </a:r>
            <a:r>
              <a:rPr lang="zh-CN" altLang="en-US" sz="1200" dirty="0">
                <a:solidFill>
                  <a:schemeClr val="accent4"/>
                </a:solidFill>
                <a:latin typeface="+mj-ea"/>
                <a:ea typeface="+mj-ea"/>
                <a:cs typeface="+mn-ea"/>
                <a:sym typeface="+mn-lt"/>
              </a:rPr>
              <a:t>上市公司从事食品及酒制造相关业务</a:t>
            </a:r>
            <a:r>
              <a:rPr lang="zh-CN" altLang="en-US" sz="1200" b="1" dirty="0">
                <a:solidFill>
                  <a:schemeClr val="accent4"/>
                </a:solidFill>
                <a:latin typeface="+mj-ea"/>
                <a:ea typeface="+mj-ea"/>
                <a:cs typeface="+mn-ea"/>
                <a:sym typeface="+mn-lt"/>
              </a:rPr>
              <a:t>（</a:t>
            </a:r>
            <a:r>
              <a:rPr lang="en-US" altLang="zh-CN" sz="1200" b="1" dirty="0" smtClean="0">
                <a:solidFill>
                  <a:schemeClr val="accent4"/>
                </a:solidFill>
                <a:latin typeface="+mj-ea"/>
                <a:ea typeface="+mj-ea"/>
                <a:cs typeface="+mn-ea"/>
                <a:sym typeface="+mn-lt"/>
              </a:rPr>
              <a:t>2021</a:t>
            </a:r>
            <a:r>
              <a:rPr lang="zh-CN" altLang="en-US" sz="1200" b="1" dirty="0" smtClean="0">
                <a:solidFill>
                  <a:schemeClr val="accent4"/>
                </a:solidFill>
                <a:latin typeface="+mj-ea"/>
                <a:ea typeface="+mj-ea"/>
                <a:cs typeface="+mn-ea"/>
                <a:sym typeface="+mn-lt"/>
              </a:rPr>
              <a:t>年</a:t>
            </a:r>
            <a:r>
              <a:rPr lang="zh-CN" altLang="en-US" sz="1200" b="1" dirty="0">
                <a:solidFill>
                  <a:schemeClr val="accent4"/>
                </a:solidFill>
                <a:latin typeface="+mj-ea"/>
                <a:ea typeface="+mj-ea"/>
                <a:cs typeface="+mn-ea"/>
                <a:sym typeface="+mn-lt"/>
              </a:rPr>
              <a:t>新增）</a:t>
            </a:r>
            <a:endParaRPr lang="zh-CN" altLang="en-US" sz="1200"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b="1" dirty="0">
                <a:solidFill>
                  <a:schemeClr val="accent4"/>
                </a:solidFill>
                <a:latin typeface="+mj-ea"/>
                <a:ea typeface="+mj-ea"/>
                <a:cs typeface="+mn-ea"/>
                <a:sym typeface="+mn-lt"/>
              </a:rPr>
              <a:t>第</a:t>
            </a:r>
            <a:r>
              <a:rPr lang="en-US" altLang="zh-CN" sz="1200" b="1" dirty="0">
                <a:solidFill>
                  <a:schemeClr val="accent4"/>
                </a:solidFill>
                <a:latin typeface="+mj-ea"/>
                <a:ea typeface="+mj-ea"/>
                <a:cs typeface="+mn-ea"/>
                <a:sym typeface="+mn-lt"/>
              </a:rPr>
              <a:t>15</a:t>
            </a:r>
            <a:r>
              <a:rPr lang="zh-CN" altLang="en-US" sz="1200" b="1" dirty="0">
                <a:solidFill>
                  <a:schemeClr val="accent4"/>
                </a:solidFill>
                <a:latin typeface="+mj-ea"/>
                <a:ea typeface="+mj-ea"/>
                <a:cs typeface="+mn-ea"/>
                <a:sym typeface="+mn-lt"/>
              </a:rPr>
              <a:t>号：</a:t>
            </a:r>
            <a:r>
              <a:rPr lang="zh-CN" altLang="en-US" sz="1200" dirty="0">
                <a:solidFill>
                  <a:schemeClr val="accent4"/>
                </a:solidFill>
                <a:latin typeface="+mj-ea"/>
                <a:ea typeface="+mj-ea"/>
                <a:cs typeface="+mn-ea"/>
                <a:sym typeface="+mn-lt"/>
              </a:rPr>
              <a:t>上市公司从事电力相关</a:t>
            </a:r>
            <a:r>
              <a:rPr lang="zh-CN" altLang="en-US" sz="1200" dirty="0" smtClean="0">
                <a:solidFill>
                  <a:schemeClr val="accent4"/>
                </a:solidFill>
                <a:latin typeface="+mj-ea"/>
                <a:ea typeface="+mj-ea"/>
                <a:cs typeface="+mn-ea"/>
                <a:sym typeface="+mn-lt"/>
              </a:rPr>
              <a:t>业务</a:t>
            </a:r>
            <a:r>
              <a:rPr lang="zh-CN" altLang="en-US" sz="1200" b="1" dirty="0">
                <a:solidFill>
                  <a:schemeClr val="accent4"/>
                </a:solidFill>
                <a:latin typeface="+mj-ea"/>
                <a:cs typeface="+mn-ea"/>
                <a:sym typeface="+mn-lt"/>
              </a:rPr>
              <a:t>（</a:t>
            </a:r>
            <a:r>
              <a:rPr lang="en-US" altLang="zh-CN" sz="1200" b="1" dirty="0" smtClean="0">
                <a:solidFill>
                  <a:schemeClr val="accent4"/>
                </a:solidFill>
                <a:latin typeface="+mj-ea"/>
                <a:cs typeface="+mn-ea"/>
                <a:sym typeface="+mn-lt"/>
              </a:rPr>
              <a:t>2021</a:t>
            </a:r>
            <a:r>
              <a:rPr lang="zh-CN" altLang="en-US" sz="1200" b="1" dirty="0" smtClean="0">
                <a:solidFill>
                  <a:schemeClr val="accent4"/>
                </a:solidFill>
                <a:latin typeface="+mj-ea"/>
                <a:cs typeface="+mn-ea"/>
                <a:sym typeface="+mn-lt"/>
              </a:rPr>
              <a:t>年</a:t>
            </a:r>
            <a:r>
              <a:rPr lang="zh-CN" altLang="en-US" sz="1200" b="1" dirty="0">
                <a:solidFill>
                  <a:schemeClr val="accent4"/>
                </a:solidFill>
                <a:latin typeface="+mj-ea"/>
                <a:cs typeface="+mn-ea"/>
                <a:sym typeface="+mn-lt"/>
              </a:rPr>
              <a:t>新增）</a:t>
            </a:r>
            <a:endParaRPr lang="zh-CN" altLang="en-US" sz="1200"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b="1" dirty="0">
                <a:solidFill>
                  <a:schemeClr val="accent4"/>
                </a:solidFill>
                <a:latin typeface="+mj-ea"/>
                <a:ea typeface="+mj-ea"/>
                <a:cs typeface="+mn-ea"/>
                <a:sym typeface="+mn-lt"/>
              </a:rPr>
              <a:t>第</a:t>
            </a:r>
            <a:r>
              <a:rPr lang="en-US" altLang="zh-CN" sz="1200" b="1" dirty="0">
                <a:solidFill>
                  <a:schemeClr val="accent4"/>
                </a:solidFill>
                <a:latin typeface="+mj-ea"/>
                <a:ea typeface="+mj-ea"/>
                <a:cs typeface="+mn-ea"/>
                <a:sym typeface="+mn-lt"/>
              </a:rPr>
              <a:t>16</a:t>
            </a:r>
            <a:r>
              <a:rPr lang="zh-CN" altLang="en-US" sz="1200" b="1" dirty="0">
                <a:solidFill>
                  <a:schemeClr val="accent4"/>
                </a:solidFill>
                <a:latin typeface="+mj-ea"/>
                <a:ea typeface="+mj-ea"/>
                <a:cs typeface="+mn-ea"/>
                <a:sym typeface="+mn-lt"/>
              </a:rPr>
              <a:t>号：</a:t>
            </a:r>
            <a:r>
              <a:rPr lang="zh-CN" altLang="en-US" sz="1200" dirty="0">
                <a:solidFill>
                  <a:schemeClr val="accent4"/>
                </a:solidFill>
                <a:latin typeface="+mj-ea"/>
                <a:ea typeface="+mj-ea"/>
                <a:cs typeface="+mn-ea"/>
                <a:sym typeface="+mn-lt"/>
              </a:rPr>
              <a:t>上市公司从事汽车制造相关</a:t>
            </a:r>
            <a:r>
              <a:rPr lang="zh-CN" altLang="en-US" sz="1200" dirty="0" smtClean="0">
                <a:solidFill>
                  <a:schemeClr val="accent4"/>
                </a:solidFill>
                <a:latin typeface="+mj-ea"/>
                <a:ea typeface="+mj-ea"/>
                <a:cs typeface="+mn-ea"/>
                <a:sym typeface="+mn-lt"/>
              </a:rPr>
              <a:t>业务</a:t>
            </a:r>
            <a:r>
              <a:rPr lang="zh-CN" altLang="en-US" sz="1200" b="1" dirty="0">
                <a:solidFill>
                  <a:schemeClr val="accent4"/>
                </a:solidFill>
                <a:latin typeface="+mj-ea"/>
                <a:cs typeface="+mn-ea"/>
                <a:sym typeface="+mn-lt"/>
              </a:rPr>
              <a:t>（</a:t>
            </a:r>
            <a:r>
              <a:rPr lang="en-US" altLang="zh-CN" sz="1200" b="1" dirty="0" smtClean="0">
                <a:solidFill>
                  <a:schemeClr val="accent4"/>
                </a:solidFill>
                <a:latin typeface="+mj-ea"/>
                <a:cs typeface="+mn-ea"/>
                <a:sym typeface="+mn-lt"/>
              </a:rPr>
              <a:t>2021</a:t>
            </a:r>
            <a:r>
              <a:rPr lang="zh-CN" altLang="en-US" sz="1200" b="1" dirty="0" smtClean="0">
                <a:solidFill>
                  <a:schemeClr val="accent4"/>
                </a:solidFill>
                <a:latin typeface="+mj-ea"/>
                <a:cs typeface="+mn-ea"/>
                <a:sym typeface="+mn-lt"/>
              </a:rPr>
              <a:t>年</a:t>
            </a:r>
            <a:r>
              <a:rPr lang="zh-CN" altLang="en-US" sz="1200" b="1" dirty="0">
                <a:solidFill>
                  <a:schemeClr val="accent4"/>
                </a:solidFill>
                <a:latin typeface="+mj-ea"/>
                <a:cs typeface="+mn-ea"/>
                <a:sym typeface="+mn-lt"/>
              </a:rPr>
              <a:t>新增）</a:t>
            </a:r>
            <a:endParaRPr lang="zh-CN" altLang="en-US" sz="1200"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b="1" dirty="0">
                <a:solidFill>
                  <a:schemeClr val="accent4"/>
                </a:solidFill>
                <a:latin typeface="+mj-ea"/>
                <a:ea typeface="+mj-ea"/>
                <a:cs typeface="+mn-ea"/>
                <a:sym typeface="+mn-lt"/>
              </a:rPr>
              <a:t>第</a:t>
            </a:r>
            <a:r>
              <a:rPr lang="en-US" altLang="zh-CN" sz="1200" b="1" dirty="0">
                <a:solidFill>
                  <a:schemeClr val="accent4"/>
                </a:solidFill>
                <a:latin typeface="+mj-ea"/>
                <a:ea typeface="+mj-ea"/>
                <a:cs typeface="+mn-ea"/>
                <a:sym typeface="+mn-lt"/>
              </a:rPr>
              <a:t>17</a:t>
            </a:r>
            <a:r>
              <a:rPr lang="zh-CN" altLang="en-US" sz="1200" b="1" dirty="0">
                <a:solidFill>
                  <a:schemeClr val="accent4"/>
                </a:solidFill>
                <a:latin typeface="+mj-ea"/>
                <a:ea typeface="+mj-ea"/>
                <a:cs typeface="+mn-ea"/>
                <a:sym typeface="+mn-lt"/>
              </a:rPr>
              <a:t>号：</a:t>
            </a:r>
            <a:r>
              <a:rPr lang="zh-CN" altLang="en-US" sz="1200" dirty="0">
                <a:solidFill>
                  <a:schemeClr val="accent4"/>
                </a:solidFill>
                <a:latin typeface="+mj-ea"/>
                <a:ea typeface="+mj-ea"/>
                <a:cs typeface="+mn-ea"/>
                <a:sym typeface="+mn-lt"/>
              </a:rPr>
              <a:t>上市公司从事纺织服装相关</a:t>
            </a:r>
            <a:r>
              <a:rPr lang="zh-CN" altLang="en-US" sz="1200" dirty="0" smtClean="0">
                <a:solidFill>
                  <a:schemeClr val="accent4"/>
                </a:solidFill>
                <a:latin typeface="+mj-ea"/>
                <a:ea typeface="+mj-ea"/>
                <a:cs typeface="+mn-ea"/>
                <a:sym typeface="+mn-lt"/>
              </a:rPr>
              <a:t>业务</a:t>
            </a:r>
            <a:r>
              <a:rPr lang="zh-CN" altLang="en-US" sz="1200" b="1" dirty="0">
                <a:solidFill>
                  <a:schemeClr val="accent4"/>
                </a:solidFill>
                <a:latin typeface="+mj-ea"/>
                <a:cs typeface="+mn-ea"/>
                <a:sym typeface="+mn-lt"/>
              </a:rPr>
              <a:t>（</a:t>
            </a:r>
            <a:r>
              <a:rPr lang="en-US" altLang="zh-CN" sz="1200" b="1" dirty="0" smtClean="0">
                <a:solidFill>
                  <a:schemeClr val="accent4"/>
                </a:solidFill>
                <a:latin typeface="+mj-ea"/>
                <a:cs typeface="+mn-ea"/>
                <a:sym typeface="+mn-lt"/>
              </a:rPr>
              <a:t>2021</a:t>
            </a:r>
            <a:r>
              <a:rPr lang="zh-CN" altLang="en-US" sz="1200" b="1" dirty="0" smtClean="0">
                <a:solidFill>
                  <a:schemeClr val="accent4"/>
                </a:solidFill>
                <a:latin typeface="+mj-ea"/>
                <a:cs typeface="+mn-ea"/>
                <a:sym typeface="+mn-lt"/>
              </a:rPr>
              <a:t>年</a:t>
            </a:r>
            <a:r>
              <a:rPr lang="zh-CN" altLang="en-US" sz="1200" b="1" dirty="0">
                <a:solidFill>
                  <a:schemeClr val="accent4"/>
                </a:solidFill>
                <a:latin typeface="+mj-ea"/>
                <a:cs typeface="+mn-ea"/>
                <a:sym typeface="+mn-lt"/>
              </a:rPr>
              <a:t>新增）</a:t>
            </a:r>
            <a:endParaRPr lang="zh-CN" altLang="en-US" sz="1200" dirty="0">
              <a:solidFill>
                <a:schemeClr val="accent4"/>
              </a:solidFill>
              <a:latin typeface="+mj-ea"/>
              <a:ea typeface="+mj-ea"/>
              <a:cs typeface="+mn-ea"/>
              <a:sym typeface="+mn-lt"/>
            </a:endParaRPr>
          </a:p>
          <a:p>
            <a:pPr marL="171450" indent="-171450" eaLnBrk="1" hangingPunct="1">
              <a:lnSpc>
                <a:spcPts val="1500"/>
              </a:lnSpc>
              <a:spcBef>
                <a:spcPts val="300"/>
              </a:spcBef>
              <a:buFont typeface="Wingdings" panose="05000000000000000000" pitchFamily="2" charset="2"/>
              <a:buChar char="u"/>
            </a:pPr>
            <a:r>
              <a:rPr lang="zh-CN" altLang="en-US" sz="1200" b="1" dirty="0">
                <a:solidFill>
                  <a:schemeClr val="accent4"/>
                </a:solidFill>
                <a:latin typeface="+mj-ea"/>
                <a:ea typeface="+mj-ea"/>
                <a:cs typeface="+mn-ea"/>
                <a:sym typeface="+mn-lt"/>
              </a:rPr>
              <a:t>第</a:t>
            </a:r>
            <a:r>
              <a:rPr lang="en-US" altLang="zh-CN" sz="1200" b="1" dirty="0">
                <a:solidFill>
                  <a:schemeClr val="accent4"/>
                </a:solidFill>
                <a:latin typeface="+mj-ea"/>
                <a:ea typeface="+mj-ea"/>
                <a:cs typeface="+mn-ea"/>
                <a:sym typeface="+mn-lt"/>
              </a:rPr>
              <a:t>18</a:t>
            </a:r>
            <a:r>
              <a:rPr lang="zh-CN" altLang="en-US" sz="1200" b="1" dirty="0">
                <a:solidFill>
                  <a:schemeClr val="accent4"/>
                </a:solidFill>
                <a:latin typeface="+mj-ea"/>
                <a:ea typeface="+mj-ea"/>
                <a:cs typeface="+mn-ea"/>
                <a:sym typeface="+mn-lt"/>
              </a:rPr>
              <a:t>号：</a:t>
            </a:r>
            <a:r>
              <a:rPr lang="zh-CN" altLang="en-US" sz="1200" dirty="0">
                <a:solidFill>
                  <a:schemeClr val="accent4"/>
                </a:solidFill>
                <a:latin typeface="+mj-ea"/>
                <a:ea typeface="+mj-ea"/>
                <a:cs typeface="+mn-ea"/>
                <a:sym typeface="+mn-lt"/>
              </a:rPr>
              <a:t>上市公司从事化工行业相关</a:t>
            </a:r>
            <a:r>
              <a:rPr lang="zh-CN" altLang="en-US" sz="1200" dirty="0" smtClean="0">
                <a:solidFill>
                  <a:schemeClr val="accent4"/>
                </a:solidFill>
                <a:latin typeface="+mj-ea"/>
                <a:ea typeface="+mj-ea"/>
                <a:cs typeface="+mn-ea"/>
                <a:sym typeface="+mn-lt"/>
              </a:rPr>
              <a:t>业务</a:t>
            </a:r>
            <a:r>
              <a:rPr lang="zh-CN" altLang="en-US" sz="1200" b="1" dirty="0">
                <a:solidFill>
                  <a:schemeClr val="accent4"/>
                </a:solidFill>
                <a:latin typeface="+mj-ea"/>
                <a:cs typeface="+mn-ea"/>
                <a:sym typeface="+mn-lt"/>
              </a:rPr>
              <a:t>（</a:t>
            </a:r>
            <a:r>
              <a:rPr lang="en-US" altLang="zh-CN" sz="1200" b="1" dirty="0" smtClean="0">
                <a:solidFill>
                  <a:schemeClr val="accent4"/>
                </a:solidFill>
                <a:latin typeface="+mj-ea"/>
                <a:cs typeface="+mn-ea"/>
                <a:sym typeface="+mn-lt"/>
              </a:rPr>
              <a:t>2021</a:t>
            </a:r>
            <a:r>
              <a:rPr lang="zh-CN" altLang="en-US" sz="1200" b="1" dirty="0" smtClean="0">
                <a:solidFill>
                  <a:schemeClr val="accent4"/>
                </a:solidFill>
                <a:latin typeface="+mj-ea"/>
                <a:cs typeface="+mn-ea"/>
                <a:sym typeface="+mn-lt"/>
              </a:rPr>
              <a:t>年</a:t>
            </a:r>
            <a:r>
              <a:rPr lang="zh-CN" altLang="en-US" sz="1200" b="1" dirty="0">
                <a:solidFill>
                  <a:schemeClr val="accent4"/>
                </a:solidFill>
                <a:latin typeface="+mj-ea"/>
                <a:cs typeface="+mn-ea"/>
                <a:sym typeface="+mn-lt"/>
              </a:rPr>
              <a:t>新增）</a:t>
            </a:r>
            <a:endParaRPr lang="zh-CN" altLang="en-US" sz="1200" dirty="0">
              <a:solidFill>
                <a:schemeClr val="accent4"/>
              </a:solidFill>
              <a:latin typeface="+mj-ea"/>
              <a:ea typeface="+mj-ea"/>
              <a:cs typeface="+mn-ea"/>
              <a:sym typeface="+mn-lt"/>
            </a:endParaRPr>
          </a:p>
        </p:txBody>
      </p:sp>
    </p:spTree>
    <p:extLst>
      <p:ext uri="{BB962C8B-B14F-4D97-AF65-F5344CB8AC3E}">
        <p14:creationId xmlns:p14="http://schemas.microsoft.com/office/powerpoint/2010/main" val="4830729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381247" y="1131589"/>
            <a:ext cx="4622801" cy="339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创业板适用：</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1</a:t>
            </a:r>
            <a:r>
              <a:rPr lang="zh-CN" altLang="en-US" sz="1200" dirty="0">
                <a:solidFill>
                  <a:schemeClr val="accent4"/>
                </a:solidFill>
                <a:latin typeface="+mj-ea"/>
                <a:ea typeface="+mj-ea"/>
                <a:cs typeface="+mn-ea"/>
                <a:sym typeface="+mn-lt"/>
              </a:rPr>
              <a:t>号：上市公司从事广播电影电视业务（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2</a:t>
            </a:r>
            <a:r>
              <a:rPr lang="zh-CN" altLang="en-US" sz="1200" dirty="0">
                <a:solidFill>
                  <a:schemeClr val="accent4"/>
                </a:solidFill>
                <a:latin typeface="+mj-ea"/>
                <a:ea typeface="+mj-ea"/>
                <a:cs typeface="+mn-ea"/>
                <a:sym typeface="+mn-lt"/>
              </a:rPr>
              <a:t>号：上市公司从事药品、生物制品业务（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3</a:t>
            </a:r>
            <a:r>
              <a:rPr lang="zh-CN" altLang="en-US" sz="1200" dirty="0">
                <a:solidFill>
                  <a:schemeClr val="accent4"/>
                </a:solidFill>
                <a:latin typeface="+mj-ea"/>
                <a:ea typeface="+mj-ea"/>
                <a:cs typeface="+mn-ea"/>
                <a:sym typeface="+mn-lt"/>
              </a:rPr>
              <a:t>号：上市公司从事光伏产业链相关业务（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4</a:t>
            </a:r>
            <a:r>
              <a:rPr lang="zh-CN" altLang="en-US" sz="1200" dirty="0">
                <a:solidFill>
                  <a:schemeClr val="accent4"/>
                </a:solidFill>
                <a:latin typeface="+mj-ea"/>
                <a:ea typeface="+mj-ea"/>
                <a:cs typeface="+mn-ea"/>
                <a:sym typeface="+mn-lt"/>
              </a:rPr>
              <a:t>号：上市公司从事节能环保服务业务（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5</a:t>
            </a:r>
            <a:r>
              <a:rPr lang="zh-CN" altLang="en-US" sz="1200" dirty="0">
                <a:solidFill>
                  <a:schemeClr val="accent4"/>
                </a:solidFill>
                <a:latin typeface="+mj-ea"/>
                <a:ea typeface="+mj-ea"/>
                <a:cs typeface="+mn-ea"/>
                <a:sym typeface="+mn-lt"/>
              </a:rPr>
              <a:t>号：上市公司从事互联网游戏业务（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6</a:t>
            </a:r>
            <a:r>
              <a:rPr lang="zh-CN" altLang="en-US" sz="1200" dirty="0">
                <a:solidFill>
                  <a:schemeClr val="accent4"/>
                </a:solidFill>
                <a:latin typeface="+mj-ea"/>
                <a:ea typeface="+mj-ea"/>
                <a:cs typeface="+mn-ea"/>
                <a:sym typeface="+mn-lt"/>
              </a:rPr>
              <a:t>号：上市公司从事互联网视频业务（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7</a:t>
            </a:r>
            <a:r>
              <a:rPr lang="zh-CN" altLang="en-US" sz="1200" dirty="0">
                <a:solidFill>
                  <a:schemeClr val="accent4"/>
                </a:solidFill>
                <a:latin typeface="+mj-ea"/>
                <a:ea typeface="+mj-ea"/>
                <a:cs typeface="+mn-ea"/>
                <a:sym typeface="+mn-lt"/>
              </a:rPr>
              <a:t>号：上市公司从事电子商务业务（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8</a:t>
            </a:r>
            <a:r>
              <a:rPr lang="zh-CN" altLang="en-US" sz="1200" dirty="0">
                <a:solidFill>
                  <a:schemeClr val="accent4"/>
                </a:solidFill>
                <a:latin typeface="+mj-ea"/>
                <a:ea typeface="+mj-ea"/>
                <a:cs typeface="+mn-ea"/>
                <a:sym typeface="+mn-lt"/>
              </a:rPr>
              <a:t>号：上市公司从事互联网营销业务（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9</a:t>
            </a:r>
            <a:r>
              <a:rPr lang="zh-CN" altLang="en-US" sz="1200" dirty="0">
                <a:solidFill>
                  <a:schemeClr val="accent4"/>
                </a:solidFill>
                <a:latin typeface="+mj-ea"/>
                <a:ea typeface="+mj-ea"/>
                <a:cs typeface="+mn-ea"/>
                <a:sym typeface="+mn-lt"/>
              </a:rPr>
              <a:t>号：上市公司从事</a:t>
            </a:r>
            <a:r>
              <a:rPr lang="en-US" altLang="zh-CN" sz="1200" dirty="0">
                <a:solidFill>
                  <a:schemeClr val="accent4"/>
                </a:solidFill>
                <a:latin typeface="+mj-ea"/>
                <a:ea typeface="+mj-ea"/>
                <a:cs typeface="+mn-ea"/>
                <a:sym typeface="+mn-lt"/>
              </a:rPr>
              <a:t>LED</a:t>
            </a:r>
            <a:r>
              <a:rPr lang="zh-CN" altLang="en-US" sz="1200" dirty="0">
                <a:solidFill>
                  <a:schemeClr val="accent4"/>
                </a:solidFill>
                <a:latin typeface="+mj-ea"/>
                <a:ea typeface="+mj-ea"/>
                <a:cs typeface="+mn-ea"/>
                <a:sym typeface="+mn-lt"/>
              </a:rPr>
              <a:t>产业链相关业务（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10</a:t>
            </a:r>
            <a:r>
              <a:rPr lang="zh-CN" altLang="en-US" sz="1200" dirty="0">
                <a:solidFill>
                  <a:schemeClr val="accent4"/>
                </a:solidFill>
                <a:latin typeface="+mj-ea"/>
                <a:ea typeface="+mj-ea"/>
                <a:cs typeface="+mn-ea"/>
                <a:sym typeface="+mn-lt"/>
              </a:rPr>
              <a:t>号：上市公司从事医疗器械业务（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年修订）</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11</a:t>
            </a:r>
            <a:r>
              <a:rPr lang="zh-CN" altLang="en-US" sz="1200" dirty="0">
                <a:solidFill>
                  <a:schemeClr val="accent4"/>
                </a:solidFill>
                <a:latin typeface="+mj-ea"/>
                <a:ea typeface="+mj-ea"/>
                <a:cs typeface="+mn-ea"/>
                <a:sym typeface="+mn-lt"/>
              </a:rPr>
              <a:t>号：上市公司从事工业机器人产业链相关业务（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年新增）</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12</a:t>
            </a:r>
            <a:r>
              <a:rPr lang="zh-CN" altLang="en-US" sz="1200" dirty="0">
                <a:solidFill>
                  <a:schemeClr val="accent4"/>
                </a:solidFill>
                <a:latin typeface="+mj-ea"/>
                <a:ea typeface="+mj-ea"/>
                <a:cs typeface="+mn-ea"/>
                <a:sym typeface="+mn-lt"/>
              </a:rPr>
              <a:t>号：上市公司从事集成电路相关业务（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年新增）</a:t>
            </a:r>
            <a:endParaRPr lang="en-US" altLang="zh-CN" sz="1200" dirty="0">
              <a:solidFill>
                <a:schemeClr val="accent4"/>
              </a:solidFill>
              <a:latin typeface="+mj-ea"/>
              <a:ea typeface="+mj-ea"/>
              <a:cs typeface="+mn-ea"/>
              <a:sym typeface="+mn-lt"/>
            </a:endParaRPr>
          </a:p>
          <a:p>
            <a:pPr eaLnBrk="1" hangingPunct="1">
              <a:lnSpc>
                <a:spcPts val="1500"/>
              </a:lnSpc>
              <a:spcBef>
                <a:spcPts val="300"/>
              </a:spcBef>
              <a:buFont typeface="Wingdings" panose="05000000000000000000" pitchFamily="2" charset="2"/>
              <a:buChar char="n"/>
            </a:pPr>
            <a:r>
              <a:rPr lang="zh-CN" altLang="en-US" sz="1200" dirty="0">
                <a:solidFill>
                  <a:schemeClr val="accent4"/>
                </a:solidFill>
                <a:latin typeface="+mj-ea"/>
                <a:ea typeface="+mj-ea"/>
                <a:cs typeface="+mn-ea"/>
                <a:sym typeface="+mn-lt"/>
              </a:rPr>
              <a:t>第</a:t>
            </a:r>
            <a:r>
              <a:rPr lang="en-US" altLang="zh-CN" sz="1200" dirty="0">
                <a:solidFill>
                  <a:schemeClr val="accent4"/>
                </a:solidFill>
                <a:latin typeface="+mj-ea"/>
                <a:ea typeface="+mj-ea"/>
                <a:cs typeface="+mn-ea"/>
                <a:sym typeface="+mn-lt"/>
              </a:rPr>
              <a:t>13</a:t>
            </a:r>
            <a:r>
              <a:rPr lang="zh-CN" altLang="en-US" sz="1200" dirty="0">
                <a:solidFill>
                  <a:schemeClr val="accent4"/>
                </a:solidFill>
                <a:latin typeface="+mj-ea"/>
                <a:ea typeface="+mj-ea"/>
                <a:cs typeface="+mn-ea"/>
                <a:sym typeface="+mn-lt"/>
              </a:rPr>
              <a:t>号：上市公司从事锂离子电池产业链相关业务（</a:t>
            </a:r>
            <a:r>
              <a:rPr lang="en-US" altLang="zh-CN" sz="1200" dirty="0">
                <a:solidFill>
                  <a:schemeClr val="accent4"/>
                </a:solidFill>
                <a:latin typeface="+mj-ea"/>
                <a:ea typeface="+mj-ea"/>
                <a:cs typeface="+mn-ea"/>
                <a:sym typeface="+mn-lt"/>
              </a:rPr>
              <a:t>2019</a:t>
            </a:r>
            <a:r>
              <a:rPr lang="zh-CN" altLang="en-US" sz="1200" dirty="0">
                <a:solidFill>
                  <a:schemeClr val="accent4"/>
                </a:solidFill>
                <a:latin typeface="+mj-ea"/>
                <a:ea typeface="+mj-ea"/>
                <a:cs typeface="+mn-ea"/>
                <a:sym typeface="+mn-lt"/>
              </a:rPr>
              <a:t>年新增</a:t>
            </a:r>
            <a:r>
              <a:rPr lang="zh-CN" altLang="en-US" sz="1200" dirty="0">
                <a:solidFill>
                  <a:schemeClr val="accent4"/>
                </a:solidFill>
                <a:cs typeface="+mn-ea"/>
                <a:sym typeface="+mn-lt"/>
              </a:rPr>
              <a:t>）</a:t>
            </a:r>
            <a:endParaRPr lang="en-US" altLang="zh-CN" sz="1200" dirty="0">
              <a:solidFill>
                <a:schemeClr val="accent4"/>
              </a:solidFill>
              <a:cs typeface="+mn-ea"/>
              <a:sym typeface="+mn-lt"/>
            </a:endParaRPr>
          </a:p>
        </p:txBody>
      </p:sp>
      <p:sp>
        <p:nvSpPr>
          <p:cNvPr id="7" name="Text Box 2"/>
          <p:cNvSpPr txBox="1">
            <a:spLocks noChangeArrowheads="1"/>
          </p:cNvSpPr>
          <p:nvPr/>
        </p:nvSpPr>
        <p:spPr bwMode="auto">
          <a:xfrm>
            <a:off x="4701727" y="1552554"/>
            <a:ext cx="44787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171450" indent="-171450">
              <a:buFont typeface="Wingdings" panose="05000000000000000000" pitchFamily="2" charset="2"/>
              <a:buChar char="n"/>
            </a:pPr>
            <a:r>
              <a:rPr lang="zh-CN" altLang="zh-CN" sz="1200" dirty="0" smtClean="0">
                <a:solidFill>
                  <a:schemeClr val="accent4"/>
                </a:solidFill>
                <a:latin typeface="+mj-ea"/>
                <a:ea typeface="+mj-ea"/>
              </a:rPr>
              <a:t>第</a:t>
            </a:r>
            <a:r>
              <a:rPr lang="en-US" altLang="zh-CN" sz="1200" dirty="0" smtClean="0">
                <a:solidFill>
                  <a:schemeClr val="accent4"/>
                </a:solidFill>
                <a:latin typeface="+mj-ea"/>
                <a:ea typeface="+mj-ea"/>
              </a:rPr>
              <a:t>14</a:t>
            </a:r>
            <a:r>
              <a:rPr lang="zh-CN" altLang="zh-CN" sz="1200" dirty="0" smtClean="0">
                <a:solidFill>
                  <a:schemeClr val="accent4"/>
                </a:solidFill>
                <a:latin typeface="+mj-ea"/>
                <a:ea typeface="+mj-ea"/>
              </a:rPr>
              <a:t>号——</a:t>
            </a:r>
            <a:r>
              <a:rPr lang="zh-CN" altLang="zh-CN" sz="1200" dirty="0">
                <a:solidFill>
                  <a:schemeClr val="accent4"/>
                </a:solidFill>
                <a:latin typeface="+mj-ea"/>
                <a:ea typeface="+mj-ea"/>
              </a:rPr>
              <a:t>上市公司从事通信相关</a:t>
            </a:r>
            <a:r>
              <a:rPr lang="zh-CN" altLang="zh-CN" sz="1200" dirty="0" smtClean="0">
                <a:solidFill>
                  <a:schemeClr val="accent4"/>
                </a:solidFill>
                <a:latin typeface="+mj-ea"/>
                <a:ea typeface="+mj-ea"/>
              </a:rPr>
              <a:t>业务</a:t>
            </a:r>
            <a:r>
              <a:rPr lang="zh-CN" altLang="en-US" sz="1200" dirty="0">
                <a:solidFill>
                  <a:schemeClr val="accent4"/>
                </a:solidFill>
                <a:latin typeface="+mj-ea"/>
                <a:ea typeface="+mj-ea"/>
                <a:cs typeface="+mn-ea"/>
                <a:sym typeface="+mn-lt"/>
              </a:rPr>
              <a:t>（</a:t>
            </a:r>
            <a:r>
              <a:rPr lang="en-US" altLang="zh-CN" sz="1200" dirty="0">
                <a:solidFill>
                  <a:schemeClr val="accent4"/>
                </a:solidFill>
                <a:latin typeface="+mj-ea"/>
                <a:ea typeface="+mj-ea"/>
                <a:cs typeface="+mn-ea"/>
                <a:sym typeface="+mn-lt"/>
              </a:rPr>
              <a:t>2021</a:t>
            </a:r>
            <a:r>
              <a:rPr lang="zh-CN" altLang="en-US" sz="1200" dirty="0">
                <a:solidFill>
                  <a:schemeClr val="accent4"/>
                </a:solidFill>
                <a:latin typeface="+mj-ea"/>
                <a:ea typeface="+mj-ea"/>
                <a:cs typeface="+mn-ea"/>
                <a:sym typeface="+mn-lt"/>
              </a:rPr>
              <a:t>年新增</a:t>
            </a:r>
            <a:r>
              <a:rPr lang="zh-CN" altLang="en-US" sz="1200" dirty="0" smtClean="0">
                <a:solidFill>
                  <a:schemeClr val="accent4"/>
                </a:solidFill>
                <a:latin typeface="+mj-ea"/>
                <a:ea typeface="+mj-ea"/>
                <a:cs typeface="+mn-ea"/>
                <a:sym typeface="+mn-lt"/>
              </a:rPr>
              <a:t>）</a:t>
            </a:r>
            <a:endParaRPr lang="en-US" altLang="zh-CN" sz="1200" dirty="0" smtClean="0">
              <a:solidFill>
                <a:schemeClr val="accent4"/>
              </a:solidFill>
              <a:latin typeface="+mj-ea"/>
              <a:ea typeface="+mj-ea"/>
            </a:endParaRPr>
          </a:p>
          <a:p>
            <a:pPr marL="171450" indent="-171450">
              <a:buFont typeface="Wingdings" panose="05000000000000000000" pitchFamily="2" charset="2"/>
              <a:buChar char="n"/>
            </a:pPr>
            <a:r>
              <a:rPr lang="zh-CN" altLang="zh-CN" sz="1200" dirty="0" smtClean="0">
                <a:solidFill>
                  <a:schemeClr val="accent4"/>
                </a:solidFill>
                <a:latin typeface="+mj-ea"/>
                <a:ea typeface="+mj-ea"/>
              </a:rPr>
              <a:t>第</a:t>
            </a:r>
            <a:r>
              <a:rPr lang="en-US" altLang="zh-CN" sz="1200" dirty="0" smtClean="0">
                <a:solidFill>
                  <a:schemeClr val="accent4"/>
                </a:solidFill>
                <a:latin typeface="+mj-ea"/>
                <a:ea typeface="+mj-ea"/>
              </a:rPr>
              <a:t>15</a:t>
            </a:r>
            <a:r>
              <a:rPr lang="zh-CN" altLang="zh-CN" sz="1200" dirty="0" smtClean="0">
                <a:solidFill>
                  <a:schemeClr val="accent4"/>
                </a:solidFill>
                <a:latin typeface="+mj-ea"/>
                <a:ea typeface="+mj-ea"/>
              </a:rPr>
              <a:t>号——</a:t>
            </a:r>
            <a:r>
              <a:rPr lang="zh-CN" altLang="zh-CN" sz="1200" dirty="0">
                <a:solidFill>
                  <a:schemeClr val="accent4"/>
                </a:solidFill>
                <a:latin typeface="+mj-ea"/>
                <a:ea typeface="+mj-ea"/>
              </a:rPr>
              <a:t>上市公司从事网络安全相关</a:t>
            </a:r>
            <a:r>
              <a:rPr lang="zh-CN" altLang="zh-CN" sz="1200" dirty="0" smtClean="0">
                <a:solidFill>
                  <a:schemeClr val="accent4"/>
                </a:solidFill>
                <a:latin typeface="+mj-ea"/>
                <a:ea typeface="+mj-ea"/>
              </a:rPr>
              <a:t>业务</a:t>
            </a:r>
            <a:r>
              <a:rPr lang="zh-CN" altLang="en-US" sz="1200" dirty="0">
                <a:solidFill>
                  <a:schemeClr val="accent4"/>
                </a:solidFill>
                <a:latin typeface="+mj-ea"/>
                <a:ea typeface="+mj-ea"/>
                <a:cs typeface="+mn-ea"/>
                <a:sym typeface="+mn-lt"/>
              </a:rPr>
              <a:t>（</a:t>
            </a:r>
            <a:r>
              <a:rPr lang="en-US" altLang="zh-CN" sz="1200" dirty="0">
                <a:solidFill>
                  <a:schemeClr val="accent4"/>
                </a:solidFill>
                <a:latin typeface="+mj-ea"/>
                <a:ea typeface="+mj-ea"/>
                <a:cs typeface="+mn-ea"/>
                <a:sym typeface="+mn-lt"/>
              </a:rPr>
              <a:t>2021</a:t>
            </a:r>
            <a:r>
              <a:rPr lang="zh-CN" altLang="en-US" sz="1200" dirty="0">
                <a:solidFill>
                  <a:schemeClr val="accent4"/>
                </a:solidFill>
                <a:latin typeface="+mj-ea"/>
                <a:ea typeface="+mj-ea"/>
                <a:cs typeface="+mn-ea"/>
                <a:sym typeface="+mn-lt"/>
              </a:rPr>
              <a:t>年新增）</a:t>
            </a:r>
          </a:p>
          <a:p>
            <a:endParaRPr lang="zh-CN" altLang="zh-CN" sz="1200" dirty="0">
              <a:solidFill>
                <a:schemeClr val="accent4"/>
              </a:solidFill>
            </a:endParaRPr>
          </a:p>
        </p:txBody>
      </p:sp>
    </p:spTree>
    <p:extLst>
      <p:ext uri="{BB962C8B-B14F-4D97-AF65-F5344CB8AC3E}">
        <p14:creationId xmlns:p14="http://schemas.microsoft.com/office/powerpoint/2010/main" val="246046498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000" b="1" kern="1200" dirty="0" smtClean="0">
                <a:solidFill>
                  <a:srgbClr val="FFFFFF"/>
                </a:solidFill>
                <a:latin typeface="微软雅黑" panose="020B0503020204020204" pitchFamily="34" charset="-122"/>
                <a:ea typeface="微软雅黑" panose="020B0503020204020204" pitchFamily="34" charset="-122"/>
                <a:cs typeface="FZ 黑体简体"/>
              </a:rPr>
              <a:t>2.2 </a:t>
            </a:r>
            <a:r>
              <a:rPr lang="zh-CN" altLang="en-US" sz="2000" b="1" kern="1200" dirty="0" smtClean="0">
                <a:solidFill>
                  <a:srgbClr val="FFFFFF"/>
                </a:solidFill>
                <a:latin typeface="微软雅黑" panose="020B0503020204020204" pitchFamily="34" charset="-122"/>
                <a:ea typeface="微软雅黑" panose="020B0503020204020204" pitchFamily="34" charset="-122"/>
                <a:cs typeface="FZ 黑体简体"/>
              </a:rPr>
              <a:t>行业信息披露指引的结构解读</a:t>
            </a:r>
            <a:endParaRPr lang="zh-CN" altLang="en-US" sz="20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179512" y="801785"/>
            <a:ext cx="8964488" cy="496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以</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深圳证券交易所行业信息披露指引第</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14</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号</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上市公司从事食品及酒制造相关</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业务</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为例</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、业务定义</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本指引所称“食品及酒制造相关业务”是指供人食用或饮用产品的生产、加工及销售业务，包括国家食品药品监督管理总局颁布的食品生产许可分类目录中所涉及的食品、食品添加剂等产品，不包括烟草或只作为药品用的产品</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、适用范围</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上市</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公司从事食品及酒制造相关业务营业收入占公司最近一个会计年度经审计营业收入</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30%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以上的，或者营业利润占公司最近一个会计年度经审计营业利润</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30%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以上的，或者该业务可能对公司业绩或股票及其衍生品种交易价格产生重大影响的，适用本指引的规定</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上市公司控股子公司从事食品及酒制造相关业务，视同上市公司从事相关业务，适用本指引的规定。</a:t>
            </a:r>
          </a:p>
          <a:p>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上市公司参股公司从事食品及酒制造相关业务，可能对上市公司业绩或股票及其衍生品种交易价格产生重大影响的，应当参照本指引规定履行信息披露义务。</a:t>
            </a:r>
          </a:p>
          <a:p>
            <a:pPr>
              <a:lnSpc>
                <a:spcPts val="2500"/>
              </a:lnSpc>
              <a:spcBef>
                <a:spcPts val="600"/>
              </a:spcBef>
              <a:spcAft>
                <a:spcPts val="600"/>
              </a:spcAft>
            </a:pP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5537628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179512" y="801785"/>
            <a:ext cx="896448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3</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、信息披露要求：</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上市公司披露行业信息、经营信息时，应当合理、审慎、客观；涉及引用数据，应当确保引用内容客观、权威，并注明来源；涉及专业术语，应当对其含义做出详细解释</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4</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、年报应披露的内容：</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上市公司应当结合行业情况和公司经营状况，披露主营业务情况、竞争格局、公司在行业中具备的竞争优势、公司存在的风险因素等</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信息</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5</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、临时报告：</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从事食品及酒制造相关业务的上市公司出现以下情形之一且对公司产生重大影响的，应当以临时报告方式履行信息披露义务</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）公司产品被食品药品监督管理局或质量监督管理局检查出存在食品安全问题，或因产品质量等原因导致产品被退回、召回、消费者投诉等</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情形</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p>
          <a:p>
            <a:pPr>
              <a:lnSpc>
                <a:spcPts val="2500"/>
              </a:lnSpc>
              <a:spcBef>
                <a:spcPts val="600"/>
              </a:spcBef>
              <a:spcAft>
                <a:spcPts val="600"/>
              </a:spcAft>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）公司司</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所处细分行业因出现重大食品安全事故或产品出现影响公众健康安全的事件</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时；</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3</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）公司如涉及商标权属纠纷等情况的，</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18430138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822320"/>
          </a:xfrm>
          <a:prstGeom prst="rect">
            <a:avLst/>
          </a:prstGeom>
          <a:solidFill>
            <a:srgbClr val="162B75"/>
          </a:solidFill>
          <a:ln>
            <a:noFill/>
          </a:ln>
          <a:effectLst/>
        </p:spPr>
        <p:style>
          <a:lnRef idx="2">
            <a:schemeClr val="accent1"/>
          </a:lnRef>
          <a:fillRef idx="1">
            <a:schemeClr val="lt1"/>
          </a:fillRef>
          <a:effectRef idx="0">
            <a:schemeClr val="accent1"/>
          </a:effectRef>
          <a:fontRef idx="minor">
            <a:schemeClr val="dk1"/>
          </a:fontRef>
        </p:style>
        <p:txBody>
          <a:bodyPr lIns="73463" tIns="36731" rIns="73463" bIns="36731" rtlCol="0" anchor="ctr"/>
          <a:lstStyle/>
          <a:p>
            <a:pPr algn="ctr"/>
            <a:endParaRPr kumimoji="1" lang="zh-CN" altLang="en-US" dirty="0"/>
          </a:p>
        </p:txBody>
      </p:sp>
      <p:sp>
        <p:nvSpPr>
          <p:cNvPr id="95" name="Rectangle 94"/>
          <p:cNvSpPr>
            <a:spLocks noChangeArrowheads="1"/>
          </p:cNvSpPr>
          <p:nvPr/>
        </p:nvSpPr>
        <p:spPr bwMode="auto">
          <a:xfrm>
            <a:off x="1461254" y="1491630"/>
            <a:ext cx="6639138" cy="438582"/>
          </a:xfrm>
          <a:prstGeom prst="rect">
            <a:avLst/>
          </a:prstGeom>
          <a:noFill/>
          <a:ln w="9525" algn="ctr">
            <a:noFill/>
            <a:miter lim="800000"/>
            <a:headEnd/>
            <a:tailEnd/>
          </a:ln>
          <a:effectLst/>
        </p:spPr>
        <p:txBody>
          <a:bodyPr wrap="square" lIns="0" tIns="0" rIns="0" bIns="0">
            <a:spAutoFit/>
          </a:bodyPr>
          <a:lstStyle/>
          <a:p>
            <a:pPr eaLnBrk="0" hangingPunct="0">
              <a:lnSpc>
                <a:spcPct val="150000"/>
              </a:lnSpc>
              <a:buClr>
                <a:srgbClr val="0099FF"/>
              </a:buClr>
              <a:buSzPct val="70000"/>
              <a:defRPr/>
            </a:pPr>
            <a:r>
              <a:rPr lang="zh-CN" altLang="en-US" sz="1900" b="1" dirty="0" smtClean="0">
                <a:solidFill>
                  <a:schemeClr val="tx1">
                    <a:lumMod val="75000"/>
                  </a:schemeClr>
                </a:solidFill>
                <a:latin typeface="微软雅黑" panose="020B0503020204020204" pitchFamily="34" charset="-122"/>
                <a:ea typeface="微软雅黑" panose="020B0503020204020204" pitchFamily="34" charset="-122"/>
                <a:cs typeface="FZ 中等线简体"/>
              </a:rPr>
              <a:t>一、</a:t>
            </a:r>
            <a:r>
              <a:rPr lang="en-US" altLang="zh-CN" sz="1900" b="1" dirty="0" smtClean="0">
                <a:solidFill>
                  <a:schemeClr val="tx1">
                    <a:lumMod val="75000"/>
                  </a:schemeClr>
                </a:solidFill>
                <a:latin typeface="微软雅黑" panose="020B0503020204020204" pitchFamily="34" charset="-122"/>
                <a:ea typeface="微软雅黑" panose="020B0503020204020204" pitchFamily="34" charset="-122"/>
                <a:cs typeface="FZ 中等线简体"/>
              </a:rPr>
              <a:t>2020</a:t>
            </a:r>
            <a:r>
              <a:rPr lang="zh-CN" altLang="en-US" sz="1900" b="1" dirty="0" smtClean="0">
                <a:solidFill>
                  <a:schemeClr val="tx1">
                    <a:lumMod val="75000"/>
                  </a:schemeClr>
                </a:solidFill>
                <a:latin typeface="微软雅黑" panose="020B0503020204020204" pitchFamily="34" charset="-122"/>
                <a:ea typeface="微软雅黑" panose="020B0503020204020204" pitchFamily="34" charset="-122"/>
                <a:cs typeface="FZ 中等线简体"/>
              </a:rPr>
              <a:t>年</a:t>
            </a:r>
            <a:r>
              <a:rPr lang="zh-CN" altLang="en-US" sz="1900" b="1" dirty="0">
                <a:solidFill>
                  <a:schemeClr val="tx1">
                    <a:lumMod val="75000"/>
                  </a:schemeClr>
                </a:solidFill>
                <a:latin typeface="微软雅黑" panose="020B0503020204020204" pitchFamily="34" charset="-122"/>
                <a:ea typeface="微软雅黑" panose="020B0503020204020204" pitchFamily="34" charset="-122"/>
                <a:cs typeface="FZ 中等线简体"/>
              </a:rPr>
              <a:t>年</a:t>
            </a:r>
            <a:r>
              <a:rPr lang="zh-CN" altLang="en-US" sz="1900" b="1" dirty="0" smtClean="0">
                <a:solidFill>
                  <a:schemeClr val="tx1">
                    <a:lumMod val="75000"/>
                  </a:schemeClr>
                </a:solidFill>
                <a:latin typeface="微软雅黑" panose="020B0503020204020204" pitchFamily="34" charset="-122"/>
                <a:ea typeface="微软雅黑" panose="020B0503020204020204" pitchFamily="34" charset="-122"/>
                <a:cs typeface="FZ 中等线简体"/>
              </a:rPr>
              <a:t>报</a:t>
            </a:r>
            <a:r>
              <a:rPr lang="zh-CN" altLang="en-US" sz="1900" b="1" dirty="0" smtClean="0">
                <a:solidFill>
                  <a:schemeClr val="tx1">
                    <a:lumMod val="75000"/>
                  </a:schemeClr>
                </a:solidFill>
                <a:latin typeface="微软雅黑" panose="020B0503020204020204" pitchFamily="34" charset="-122"/>
                <a:ea typeface="微软雅黑" panose="020B0503020204020204" pitchFamily="34" charset="-122"/>
                <a:cs typeface="FZ 中等线简体"/>
              </a:rPr>
              <a:t>披露新要求</a:t>
            </a:r>
            <a:endParaRPr lang="zh-CN" altLang="en-US" dirty="0">
              <a:solidFill>
                <a:schemeClr val="tx1">
                  <a:lumMod val="75000"/>
                </a:schemeClr>
              </a:solidFill>
              <a:latin typeface="微软雅黑" panose="020B0503020204020204" pitchFamily="34" charset="-122"/>
              <a:ea typeface="微软雅黑" panose="020B0503020204020204" pitchFamily="34" charset="-122"/>
              <a:cs typeface="FZ 黑体简体"/>
            </a:endParaRPr>
          </a:p>
        </p:txBody>
      </p:sp>
      <p:sp>
        <p:nvSpPr>
          <p:cNvPr id="30722" name="Rectangle 2"/>
          <p:cNvSpPr>
            <a:spLocks noChangeArrowheads="1"/>
          </p:cNvSpPr>
          <p:nvPr/>
        </p:nvSpPr>
        <p:spPr bwMode="auto">
          <a:xfrm>
            <a:off x="618761" y="239177"/>
            <a:ext cx="6552248" cy="49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0816" rIns="81632" bIns="0"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ts val="3214"/>
              </a:lnSpc>
            </a:pPr>
            <a:r>
              <a:rPr lang="zh-CN" altLang="en-US" sz="2800" b="1" dirty="0" smtClean="0">
                <a:solidFill>
                  <a:srgbClr val="FFFFFF"/>
                </a:solidFill>
                <a:latin typeface="微软雅黑" panose="020B0503020204020204" pitchFamily="34" charset="-122"/>
                <a:ea typeface="微软雅黑" panose="020B0503020204020204" pitchFamily="34" charset="-122"/>
                <a:cs typeface="FZ 黑体简体"/>
              </a:rPr>
              <a:t>目录 </a:t>
            </a:r>
            <a:endParaRPr lang="zh-CN" altLang="en-US" sz="2800" b="1"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13" name="Rectangle 94"/>
          <p:cNvSpPr>
            <a:spLocks noChangeArrowheads="1"/>
          </p:cNvSpPr>
          <p:nvPr/>
        </p:nvSpPr>
        <p:spPr bwMode="auto">
          <a:xfrm>
            <a:off x="1475655" y="2283718"/>
            <a:ext cx="6639138" cy="386965"/>
          </a:xfrm>
          <a:prstGeom prst="rect">
            <a:avLst/>
          </a:prstGeom>
          <a:noFill/>
          <a:ln w="9525" algn="ctr">
            <a:noFill/>
            <a:miter lim="800000"/>
            <a:headEnd/>
            <a:tailEnd/>
          </a:ln>
          <a:effectLst/>
        </p:spPr>
        <p:txBody>
          <a:bodyPr wrap="square" lIns="0" tIns="0" rIns="0" bIns="0">
            <a:spAutoFit/>
          </a:bodyPr>
          <a:lstStyle/>
          <a:p>
            <a:pPr eaLnBrk="0" hangingPunct="0">
              <a:lnSpc>
                <a:spcPct val="150000"/>
              </a:lnSpc>
              <a:buClr>
                <a:srgbClr val="0099FF"/>
              </a:buClr>
              <a:buSzPct val="70000"/>
              <a:defRPr/>
            </a:pPr>
            <a:r>
              <a:rPr lang="zh-CN" altLang="en-US" sz="1900" b="1" dirty="0" smtClean="0">
                <a:solidFill>
                  <a:schemeClr val="tx1">
                    <a:lumMod val="75000"/>
                  </a:schemeClr>
                </a:solidFill>
                <a:latin typeface="微软雅黑" panose="020B0503020204020204" pitchFamily="34" charset="-122"/>
                <a:ea typeface="微软雅黑" panose="020B0503020204020204" pitchFamily="34" charset="-122"/>
                <a:cs typeface="FZ 中等线简体"/>
              </a:rPr>
              <a:t>二、关于行业</a:t>
            </a:r>
            <a:r>
              <a:rPr lang="zh-CN" altLang="en-US" sz="1900" b="1" dirty="0">
                <a:solidFill>
                  <a:schemeClr val="tx1">
                    <a:lumMod val="75000"/>
                  </a:schemeClr>
                </a:solidFill>
                <a:latin typeface="微软雅黑" panose="020B0503020204020204" pitchFamily="34" charset="-122"/>
                <a:ea typeface="微软雅黑" panose="020B0503020204020204" pitchFamily="34" charset="-122"/>
                <a:cs typeface="FZ 中等线简体"/>
              </a:rPr>
              <a:t>信息披露指引</a:t>
            </a:r>
            <a:endParaRPr lang="en-US" altLang="zh-CN" sz="1900" b="1" dirty="0">
              <a:solidFill>
                <a:schemeClr val="tx1">
                  <a:lumMod val="75000"/>
                </a:schemeClr>
              </a:solidFill>
              <a:latin typeface="微软雅黑" panose="020B0503020204020204" pitchFamily="34" charset="-122"/>
              <a:ea typeface="微软雅黑" panose="020B0503020204020204" pitchFamily="34" charset="-122"/>
              <a:cs typeface="FZ 中等线简体"/>
            </a:endParaRPr>
          </a:p>
        </p:txBody>
      </p:sp>
      <p:sp>
        <p:nvSpPr>
          <p:cNvPr id="15" name="Text Box 25"/>
          <p:cNvSpPr txBox="1">
            <a:spLocks noChangeArrowheads="1"/>
          </p:cNvSpPr>
          <p:nvPr/>
        </p:nvSpPr>
        <p:spPr bwMode="gray">
          <a:xfrm>
            <a:off x="1339899" y="3147814"/>
            <a:ext cx="5832648" cy="75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5" rIns="91425" bIns="45715">
            <a:spAutoFit/>
          </a:bodyPr>
          <a:lstStyle>
            <a:lvl1pPr algn="l">
              <a:spcBef>
                <a:spcPct val="20000"/>
              </a:spcBef>
              <a:buChar char="•"/>
              <a:defRPr sz="3200">
                <a:solidFill>
                  <a:schemeClr val="tx1"/>
                </a:solidFill>
                <a:latin typeface="Arial" charset="0"/>
                <a:ea typeface="宋体" pitchFamily="2" charset="-122"/>
              </a:defRPr>
            </a:lvl1pPr>
            <a:lvl2pPr marL="742950" indent="-285750" algn="l">
              <a:spcBef>
                <a:spcPct val="20000"/>
              </a:spcBef>
              <a:buChar char="–"/>
              <a:defRPr sz="2800">
                <a:solidFill>
                  <a:schemeClr val="tx1"/>
                </a:solidFill>
                <a:latin typeface="Arial" charset="0"/>
                <a:ea typeface="宋体" pitchFamily="2" charset="-122"/>
              </a:defRPr>
            </a:lvl2pPr>
            <a:lvl3pPr marL="1143000" indent="-228600" algn="l">
              <a:spcBef>
                <a:spcPct val="20000"/>
              </a:spcBef>
              <a:buChar char="•"/>
              <a:defRPr sz="2400">
                <a:solidFill>
                  <a:schemeClr val="tx1"/>
                </a:solidFill>
                <a:latin typeface="Arial" charset="0"/>
                <a:ea typeface="宋体" pitchFamily="2" charset="-122"/>
              </a:defRPr>
            </a:lvl3pPr>
            <a:lvl4pPr marL="1600200" indent="-228600" algn="l">
              <a:spcBef>
                <a:spcPct val="20000"/>
              </a:spcBef>
              <a:buChar char="–"/>
              <a:defRPr sz="2000">
                <a:solidFill>
                  <a:schemeClr val="tx1"/>
                </a:solidFill>
                <a:latin typeface="Arial" charset="0"/>
                <a:ea typeface="宋体" pitchFamily="2" charset="-122"/>
              </a:defRPr>
            </a:lvl4pPr>
            <a:lvl5pPr marL="2057400" indent="-228600" algn="l">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0" fontAlgn="base" hangingPunct="0">
              <a:spcBef>
                <a:spcPct val="0"/>
              </a:spcBef>
              <a:spcAft>
                <a:spcPct val="0"/>
              </a:spcAft>
              <a:buFontTx/>
              <a:buNone/>
            </a:pPr>
            <a:r>
              <a:rPr lang="zh-CN" altLang="en-US" sz="1900" b="1" dirty="0" smtClean="0">
                <a:solidFill>
                  <a:schemeClr val="tx1">
                    <a:lumMod val="75000"/>
                  </a:schemeClr>
                </a:solidFill>
                <a:latin typeface="微软雅黑" panose="020B0503020204020204" pitchFamily="34" charset="-122"/>
                <a:ea typeface="微软雅黑" panose="020B0503020204020204" pitchFamily="34" charset="-122"/>
                <a:cs typeface="FZ 中等线简体"/>
              </a:rPr>
              <a:t> 三、年报</a:t>
            </a:r>
            <a:r>
              <a:rPr lang="zh-CN" altLang="en-US" sz="1900" b="1" dirty="0">
                <a:solidFill>
                  <a:schemeClr val="tx1">
                    <a:lumMod val="75000"/>
                  </a:schemeClr>
                </a:solidFill>
                <a:latin typeface="微软雅黑" panose="020B0503020204020204" pitchFamily="34" charset="-122"/>
                <a:ea typeface="微软雅黑" panose="020B0503020204020204" pitchFamily="34" charset="-122"/>
                <a:cs typeface="FZ 中等线简体"/>
              </a:rPr>
              <a:t>审查关注重点事项</a:t>
            </a:r>
          </a:p>
          <a:p>
            <a:pPr eaLnBrk="0" fontAlgn="base" hangingPunct="0">
              <a:spcBef>
                <a:spcPct val="0"/>
              </a:spcBef>
              <a:spcAft>
                <a:spcPct val="0"/>
              </a:spcAft>
              <a:buFontTx/>
              <a:buNone/>
            </a:pPr>
            <a:endParaRPr lang="en-US" altLang="zh-CN" sz="2400" b="1" dirty="0">
              <a:solidFill>
                <a:srgbClr val="333399"/>
              </a:solidFill>
              <a:latin typeface="微软雅黑" panose="020B0503020204020204" pitchFamily="34" charset="-122"/>
              <a:ea typeface="微软雅黑" panose="020B0503020204020204" pitchFamily="34" charset="-122"/>
            </a:endParaRPr>
          </a:p>
        </p:txBody>
      </p:sp>
      <p:sp>
        <p:nvSpPr>
          <p:cNvPr id="19" name="Text Box 25"/>
          <p:cNvSpPr txBox="1">
            <a:spLocks noChangeArrowheads="1"/>
          </p:cNvSpPr>
          <p:nvPr/>
        </p:nvSpPr>
        <p:spPr bwMode="gray">
          <a:xfrm>
            <a:off x="1331640" y="3867894"/>
            <a:ext cx="5832648" cy="38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5" rIns="91425" bIns="45715">
            <a:spAutoFit/>
          </a:bodyPr>
          <a:lstStyle>
            <a:lvl1pPr algn="l">
              <a:spcBef>
                <a:spcPct val="20000"/>
              </a:spcBef>
              <a:buChar char="•"/>
              <a:defRPr sz="3200">
                <a:solidFill>
                  <a:schemeClr val="tx1"/>
                </a:solidFill>
                <a:latin typeface="Arial" charset="0"/>
                <a:ea typeface="宋体" pitchFamily="2" charset="-122"/>
              </a:defRPr>
            </a:lvl1pPr>
            <a:lvl2pPr marL="742950" indent="-285750" algn="l">
              <a:spcBef>
                <a:spcPct val="20000"/>
              </a:spcBef>
              <a:buChar char="–"/>
              <a:defRPr sz="2800">
                <a:solidFill>
                  <a:schemeClr val="tx1"/>
                </a:solidFill>
                <a:latin typeface="Arial" charset="0"/>
                <a:ea typeface="宋体" pitchFamily="2" charset="-122"/>
              </a:defRPr>
            </a:lvl2pPr>
            <a:lvl3pPr marL="1143000" indent="-228600" algn="l">
              <a:spcBef>
                <a:spcPct val="20000"/>
              </a:spcBef>
              <a:buChar char="•"/>
              <a:defRPr sz="2400">
                <a:solidFill>
                  <a:schemeClr val="tx1"/>
                </a:solidFill>
                <a:latin typeface="Arial" charset="0"/>
                <a:ea typeface="宋体" pitchFamily="2" charset="-122"/>
              </a:defRPr>
            </a:lvl3pPr>
            <a:lvl4pPr marL="1600200" indent="-228600" algn="l">
              <a:spcBef>
                <a:spcPct val="20000"/>
              </a:spcBef>
              <a:buChar char="–"/>
              <a:defRPr sz="2000">
                <a:solidFill>
                  <a:schemeClr val="tx1"/>
                </a:solidFill>
                <a:latin typeface="Arial" charset="0"/>
                <a:ea typeface="宋体" pitchFamily="2" charset="-122"/>
              </a:defRPr>
            </a:lvl4pPr>
            <a:lvl5pPr marL="2057400" indent="-228600" algn="l">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0" fontAlgn="base" hangingPunct="0">
              <a:spcBef>
                <a:spcPct val="0"/>
              </a:spcBef>
              <a:spcAft>
                <a:spcPct val="0"/>
              </a:spcAft>
              <a:buFontTx/>
              <a:buNone/>
            </a:pPr>
            <a:r>
              <a:rPr lang="zh-CN" altLang="en-US" sz="1900" b="1" dirty="0" smtClean="0">
                <a:solidFill>
                  <a:schemeClr val="tx1">
                    <a:lumMod val="75000"/>
                  </a:schemeClr>
                </a:solidFill>
                <a:latin typeface="微软雅黑" panose="020B0503020204020204" pitchFamily="34" charset="-122"/>
                <a:ea typeface="微软雅黑" panose="020B0503020204020204" pitchFamily="34" charset="-122"/>
                <a:cs typeface="FZ 中等线简体"/>
              </a:rPr>
              <a:t> 四、关于资金占用与违规担保的监管要求</a:t>
            </a:r>
            <a:endParaRPr lang="en-US" altLang="zh-CN" sz="2400" b="1" dirty="0">
              <a:solidFill>
                <a:srgbClr val="33339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0345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179512" y="801785"/>
            <a:ext cx="8964488" cy="143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6</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、豁免：</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上市公司因特殊原因无法按照本指引个别条款的规定履行信息披露义务的，可以根据实际情况调整披露内容或者不披露相关内容，但应当同时说明并披露原因，提示投资者注意相关投资风险。</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29277087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三、年报审查关注重点事项</a:t>
            </a:r>
          </a:p>
        </p:txBody>
      </p:sp>
      <p:grpSp>
        <p:nvGrpSpPr>
          <p:cNvPr id="7" name="组合 6">
            <a:extLst>
              <a:ext uri="{FF2B5EF4-FFF2-40B4-BE49-F238E27FC236}">
                <a16:creationId xmlns:a16="http://schemas.microsoft.com/office/drawing/2014/main" xmlns="" id="{58E44EC4-6293-804B-AB12-94306BFA0489}"/>
              </a:ext>
            </a:extLst>
          </p:cNvPr>
          <p:cNvGrpSpPr/>
          <p:nvPr/>
        </p:nvGrpSpPr>
        <p:grpSpPr>
          <a:xfrm>
            <a:off x="3245677" y="1131590"/>
            <a:ext cx="2502838" cy="3171044"/>
            <a:chOff x="3149282" y="1395694"/>
            <a:chExt cx="2816064" cy="2378283"/>
          </a:xfrm>
        </p:grpSpPr>
        <p:grpSp>
          <p:nvGrpSpPr>
            <p:cNvPr id="8" name="组合 7"/>
            <p:cNvGrpSpPr/>
            <p:nvPr/>
          </p:nvGrpSpPr>
          <p:grpSpPr>
            <a:xfrm>
              <a:off x="3153752" y="2604963"/>
              <a:ext cx="1149690" cy="669208"/>
              <a:chOff x="4536490" y="3954124"/>
              <a:chExt cx="1277433" cy="991625"/>
            </a:xfrm>
          </p:grpSpPr>
          <p:grpSp>
            <p:nvGrpSpPr>
              <p:cNvPr id="33" name="组合 32"/>
              <p:cNvGrpSpPr/>
              <p:nvPr/>
            </p:nvGrpSpPr>
            <p:grpSpPr>
              <a:xfrm>
                <a:off x="4536490" y="3954124"/>
                <a:ext cx="1277433" cy="991625"/>
                <a:chOff x="4795439" y="4004932"/>
                <a:chExt cx="1073775" cy="833533"/>
              </a:xfrm>
            </p:grpSpPr>
            <p:sp>
              <p:nvSpPr>
                <p:cNvPr id="35" name="Freeform 7"/>
                <p:cNvSpPr>
                  <a:spLocks/>
                </p:cNvSpPr>
                <p:nvPr/>
              </p:nvSpPr>
              <p:spPr bwMode="auto">
                <a:xfrm>
                  <a:off x="4795439" y="4021645"/>
                  <a:ext cx="877402" cy="816820"/>
                </a:xfrm>
                <a:custGeom>
                  <a:avLst/>
                  <a:gdLst>
                    <a:gd name="T0" fmla="*/ 0 w 223"/>
                    <a:gd name="T1" fmla="*/ 149 h 208"/>
                    <a:gd name="T2" fmla="*/ 30 w 223"/>
                    <a:gd name="T3" fmla="*/ 106 h 208"/>
                    <a:gd name="T4" fmla="*/ 82 w 223"/>
                    <a:gd name="T5" fmla="*/ 44 h 208"/>
                    <a:gd name="T6" fmla="*/ 106 w 223"/>
                    <a:gd name="T7" fmla="*/ 8 h 208"/>
                    <a:gd name="T8" fmla="*/ 152 w 223"/>
                    <a:gd name="T9" fmla="*/ 15 h 208"/>
                    <a:gd name="T10" fmla="*/ 156 w 223"/>
                    <a:gd name="T11" fmla="*/ 32 h 208"/>
                    <a:gd name="T12" fmla="*/ 203 w 223"/>
                    <a:gd name="T13" fmla="*/ 116 h 208"/>
                    <a:gd name="T14" fmla="*/ 219 w 223"/>
                    <a:gd name="T15" fmla="*/ 133 h 208"/>
                    <a:gd name="T16" fmla="*/ 198 w 223"/>
                    <a:gd name="T17" fmla="*/ 172 h 208"/>
                    <a:gd name="T18" fmla="*/ 159 w 223"/>
                    <a:gd name="T19" fmla="*/ 176 h 208"/>
                    <a:gd name="T20" fmla="*/ 78 w 223"/>
                    <a:gd name="T21" fmla="*/ 188 h 208"/>
                    <a:gd name="T22" fmla="*/ 31 w 223"/>
                    <a:gd name="T23" fmla="*/ 197 h 208"/>
                    <a:gd name="T24" fmla="*/ 0 w 223"/>
                    <a:gd name="T25"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08">
                      <a:moveTo>
                        <a:pt x="0" y="149"/>
                      </a:moveTo>
                      <a:cubicBezTo>
                        <a:pt x="0" y="119"/>
                        <a:pt x="7" y="111"/>
                        <a:pt x="30" y="106"/>
                      </a:cubicBezTo>
                      <a:cubicBezTo>
                        <a:pt x="66" y="99"/>
                        <a:pt x="81" y="81"/>
                        <a:pt x="82" y="44"/>
                      </a:cubicBezTo>
                      <a:cubicBezTo>
                        <a:pt x="83" y="26"/>
                        <a:pt x="91" y="15"/>
                        <a:pt x="106" y="8"/>
                      </a:cubicBezTo>
                      <a:cubicBezTo>
                        <a:pt x="122" y="0"/>
                        <a:pt x="139" y="4"/>
                        <a:pt x="152" y="15"/>
                      </a:cubicBezTo>
                      <a:cubicBezTo>
                        <a:pt x="156" y="18"/>
                        <a:pt x="157" y="27"/>
                        <a:pt x="156" y="32"/>
                      </a:cubicBezTo>
                      <a:cubicBezTo>
                        <a:pt x="147" y="73"/>
                        <a:pt x="163" y="102"/>
                        <a:pt x="203" y="116"/>
                      </a:cubicBezTo>
                      <a:cubicBezTo>
                        <a:pt x="210" y="118"/>
                        <a:pt x="218" y="126"/>
                        <a:pt x="219" y="133"/>
                      </a:cubicBezTo>
                      <a:cubicBezTo>
                        <a:pt x="223" y="151"/>
                        <a:pt x="211" y="162"/>
                        <a:pt x="198" y="172"/>
                      </a:cubicBezTo>
                      <a:cubicBezTo>
                        <a:pt x="186" y="181"/>
                        <a:pt x="174" y="183"/>
                        <a:pt x="159" y="176"/>
                      </a:cubicBezTo>
                      <a:cubicBezTo>
                        <a:pt x="119" y="156"/>
                        <a:pt x="98" y="163"/>
                        <a:pt x="78" y="188"/>
                      </a:cubicBezTo>
                      <a:cubicBezTo>
                        <a:pt x="63" y="206"/>
                        <a:pt x="51" y="208"/>
                        <a:pt x="31" y="197"/>
                      </a:cubicBezTo>
                      <a:cubicBezTo>
                        <a:pt x="10" y="185"/>
                        <a:pt x="0" y="166"/>
                        <a:pt x="0" y="149"/>
                      </a:cubicBezTo>
                      <a:close/>
                    </a:path>
                  </a:pathLst>
                </a:cu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Freeform 16"/>
                <p:cNvSpPr>
                  <a:spLocks/>
                </p:cNvSpPr>
                <p:nvPr/>
              </p:nvSpPr>
              <p:spPr bwMode="auto">
                <a:xfrm>
                  <a:off x="5428423" y="4004932"/>
                  <a:ext cx="440791" cy="440791"/>
                </a:xfrm>
                <a:custGeom>
                  <a:avLst/>
                  <a:gdLst>
                    <a:gd name="T0" fmla="*/ 112 w 112"/>
                    <a:gd name="T1" fmla="*/ 56 h 112"/>
                    <a:gd name="T2" fmla="*/ 56 w 112"/>
                    <a:gd name="T3" fmla="*/ 112 h 112"/>
                    <a:gd name="T4" fmla="*/ 0 w 112"/>
                    <a:gd name="T5" fmla="*/ 57 h 112"/>
                    <a:gd name="T6" fmla="*/ 56 w 112"/>
                    <a:gd name="T7" fmla="*/ 0 h 112"/>
                    <a:gd name="T8" fmla="*/ 112 w 112"/>
                    <a:gd name="T9" fmla="*/ 56 h 112"/>
                  </a:gdLst>
                  <a:ahLst/>
                  <a:cxnLst>
                    <a:cxn ang="0">
                      <a:pos x="T0" y="T1"/>
                    </a:cxn>
                    <a:cxn ang="0">
                      <a:pos x="T2" y="T3"/>
                    </a:cxn>
                    <a:cxn ang="0">
                      <a:pos x="T4" y="T5"/>
                    </a:cxn>
                    <a:cxn ang="0">
                      <a:pos x="T6" y="T7"/>
                    </a:cxn>
                    <a:cxn ang="0">
                      <a:pos x="T8" y="T9"/>
                    </a:cxn>
                  </a:cxnLst>
                  <a:rect l="0" t="0" r="r" b="b"/>
                  <a:pathLst>
                    <a:path w="112" h="112">
                      <a:moveTo>
                        <a:pt x="112" y="56"/>
                      </a:moveTo>
                      <a:cubicBezTo>
                        <a:pt x="112" y="90"/>
                        <a:pt x="90" y="112"/>
                        <a:pt x="56" y="112"/>
                      </a:cubicBezTo>
                      <a:cubicBezTo>
                        <a:pt x="25" y="112"/>
                        <a:pt x="1" y="88"/>
                        <a:pt x="0" y="57"/>
                      </a:cubicBezTo>
                      <a:cubicBezTo>
                        <a:pt x="0" y="26"/>
                        <a:pt x="25" y="1"/>
                        <a:pt x="56" y="0"/>
                      </a:cubicBezTo>
                      <a:cubicBezTo>
                        <a:pt x="87" y="0"/>
                        <a:pt x="112" y="24"/>
                        <a:pt x="112" y="56"/>
                      </a:cubicBezTo>
                      <a:close/>
                    </a:path>
                  </a:pathLst>
                </a:cu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4" name="文本框 51"/>
              <p:cNvSpPr txBox="1"/>
              <p:nvPr/>
            </p:nvSpPr>
            <p:spPr>
              <a:xfrm>
                <a:off x="5026993" y="4370811"/>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46" indent="-257146">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149282" y="1888793"/>
              <a:ext cx="1154163" cy="669207"/>
              <a:chOff x="4531520" y="2892912"/>
              <a:chExt cx="1282403" cy="991624"/>
            </a:xfrm>
          </p:grpSpPr>
          <p:grpSp>
            <p:nvGrpSpPr>
              <p:cNvPr id="29" name="组合 28"/>
              <p:cNvGrpSpPr/>
              <p:nvPr/>
            </p:nvGrpSpPr>
            <p:grpSpPr>
              <a:xfrm>
                <a:off x="4531520" y="2892912"/>
                <a:ext cx="1282403" cy="991624"/>
                <a:chOff x="4791261" y="3112906"/>
                <a:chExt cx="1077953" cy="833532"/>
              </a:xfrm>
            </p:grpSpPr>
            <p:sp>
              <p:nvSpPr>
                <p:cNvPr id="31" name="Freeform 5"/>
                <p:cNvSpPr>
                  <a:spLocks/>
                </p:cNvSpPr>
                <p:nvPr/>
              </p:nvSpPr>
              <p:spPr bwMode="auto">
                <a:xfrm>
                  <a:off x="4791261" y="3112906"/>
                  <a:ext cx="881580" cy="833532"/>
                </a:xfrm>
                <a:custGeom>
                  <a:avLst/>
                  <a:gdLst>
                    <a:gd name="T0" fmla="*/ 0 w 224"/>
                    <a:gd name="T1" fmla="*/ 63 h 212"/>
                    <a:gd name="T2" fmla="*/ 37 w 224"/>
                    <a:gd name="T3" fmla="*/ 6 h 212"/>
                    <a:gd name="T4" fmla="*/ 79 w 224"/>
                    <a:gd name="T5" fmla="*/ 17 h 212"/>
                    <a:gd name="T6" fmla="*/ 156 w 224"/>
                    <a:gd name="T7" fmla="*/ 33 h 212"/>
                    <a:gd name="T8" fmla="*/ 217 w 224"/>
                    <a:gd name="T9" fmla="*/ 56 h 212"/>
                    <a:gd name="T10" fmla="*/ 199 w 224"/>
                    <a:gd name="T11" fmla="*/ 92 h 212"/>
                    <a:gd name="T12" fmla="*/ 157 w 224"/>
                    <a:gd name="T13" fmla="*/ 170 h 212"/>
                    <a:gd name="T14" fmla="*/ 143 w 224"/>
                    <a:gd name="T15" fmla="*/ 199 h 212"/>
                    <a:gd name="T16" fmla="*/ 82 w 224"/>
                    <a:gd name="T17" fmla="*/ 161 h 212"/>
                    <a:gd name="T18" fmla="*/ 30 w 224"/>
                    <a:gd name="T19" fmla="*/ 101 h 212"/>
                    <a:gd name="T20" fmla="*/ 0 w 224"/>
                    <a:gd name="T21" fmla="*/ 6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12">
                      <a:moveTo>
                        <a:pt x="0" y="63"/>
                      </a:moveTo>
                      <a:cubicBezTo>
                        <a:pt x="0" y="38"/>
                        <a:pt x="15" y="15"/>
                        <a:pt x="37" y="6"/>
                      </a:cubicBezTo>
                      <a:cubicBezTo>
                        <a:pt x="53" y="0"/>
                        <a:pt x="67" y="0"/>
                        <a:pt x="79" y="17"/>
                      </a:cubicBezTo>
                      <a:cubicBezTo>
                        <a:pt x="99" y="45"/>
                        <a:pt x="123" y="49"/>
                        <a:pt x="156" y="33"/>
                      </a:cubicBezTo>
                      <a:cubicBezTo>
                        <a:pt x="183" y="19"/>
                        <a:pt x="208" y="29"/>
                        <a:pt x="217" y="56"/>
                      </a:cubicBezTo>
                      <a:cubicBezTo>
                        <a:pt x="224" y="78"/>
                        <a:pt x="220" y="85"/>
                        <a:pt x="199" y="92"/>
                      </a:cubicBezTo>
                      <a:cubicBezTo>
                        <a:pt x="166" y="103"/>
                        <a:pt x="147" y="137"/>
                        <a:pt x="157" y="170"/>
                      </a:cubicBezTo>
                      <a:cubicBezTo>
                        <a:pt x="163" y="187"/>
                        <a:pt x="156" y="193"/>
                        <a:pt x="143" y="199"/>
                      </a:cubicBezTo>
                      <a:cubicBezTo>
                        <a:pt x="113" y="212"/>
                        <a:pt x="84" y="194"/>
                        <a:pt x="82" y="161"/>
                      </a:cubicBezTo>
                      <a:cubicBezTo>
                        <a:pt x="80" y="125"/>
                        <a:pt x="65" y="107"/>
                        <a:pt x="30" y="101"/>
                      </a:cubicBezTo>
                      <a:cubicBezTo>
                        <a:pt x="7" y="96"/>
                        <a:pt x="0" y="87"/>
                        <a:pt x="0" y="6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2" name="Freeform 8"/>
                <p:cNvSpPr>
                  <a:spLocks/>
                </p:cNvSpPr>
                <p:nvPr/>
              </p:nvSpPr>
              <p:spPr bwMode="auto">
                <a:xfrm>
                  <a:off x="5424245" y="3493114"/>
                  <a:ext cx="444969" cy="449147"/>
                </a:xfrm>
                <a:custGeom>
                  <a:avLst/>
                  <a:gdLst>
                    <a:gd name="T0" fmla="*/ 113 w 113"/>
                    <a:gd name="T1" fmla="*/ 57 h 114"/>
                    <a:gd name="T2" fmla="*/ 56 w 113"/>
                    <a:gd name="T3" fmla="*/ 114 h 114"/>
                    <a:gd name="T4" fmla="*/ 0 w 113"/>
                    <a:gd name="T5" fmla="*/ 58 h 114"/>
                    <a:gd name="T6" fmla="*/ 59 w 113"/>
                    <a:gd name="T7" fmla="*/ 0 h 114"/>
                    <a:gd name="T8" fmla="*/ 113 w 113"/>
                    <a:gd name="T9" fmla="*/ 57 h 114"/>
                  </a:gdLst>
                  <a:ahLst/>
                  <a:cxnLst>
                    <a:cxn ang="0">
                      <a:pos x="T0" y="T1"/>
                    </a:cxn>
                    <a:cxn ang="0">
                      <a:pos x="T2" y="T3"/>
                    </a:cxn>
                    <a:cxn ang="0">
                      <a:pos x="T4" y="T5"/>
                    </a:cxn>
                    <a:cxn ang="0">
                      <a:pos x="T6" y="T7"/>
                    </a:cxn>
                    <a:cxn ang="0">
                      <a:pos x="T8" y="T9"/>
                    </a:cxn>
                  </a:cxnLst>
                  <a:rect l="0" t="0" r="r" b="b"/>
                  <a:pathLst>
                    <a:path w="113" h="114">
                      <a:moveTo>
                        <a:pt x="113" y="57"/>
                      </a:moveTo>
                      <a:cubicBezTo>
                        <a:pt x="113" y="89"/>
                        <a:pt x="88" y="114"/>
                        <a:pt x="56" y="114"/>
                      </a:cubicBezTo>
                      <a:cubicBezTo>
                        <a:pt x="26" y="113"/>
                        <a:pt x="1" y="88"/>
                        <a:pt x="0" y="58"/>
                      </a:cubicBezTo>
                      <a:cubicBezTo>
                        <a:pt x="0" y="25"/>
                        <a:pt x="26" y="0"/>
                        <a:pt x="59" y="0"/>
                      </a:cubicBezTo>
                      <a:cubicBezTo>
                        <a:pt x="89" y="1"/>
                        <a:pt x="113" y="26"/>
                        <a:pt x="113" y="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0" name="文本框 52"/>
              <p:cNvSpPr txBox="1"/>
              <p:nvPr/>
            </p:nvSpPr>
            <p:spPr>
              <a:xfrm>
                <a:off x="5018723" y="3259895"/>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46" indent="-257146">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117791" y="1395694"/>
              <a:ext cx="861148" cy="954332"/>
              <a:chOff x="5607644" y="2162242"/>
              <a:chExt cx="956831" cy="1414120"/>
            </a:xfrm>
          </p:grpSpPr>
          <p:grpSp>
            <p:nvGrpSpPr>
              <p:cNvPr id="25" name="组合 24"/>
              <p:cNvGrpSpPr/>
              <p:nvPr/>
            </p:nvGrpSpPr>
            <p:grpSpPr>
              <a:xfrm>
                <a:off x="5607644" y="2162242"/>
                <a:ext cx="956831" cy="1414120"/>
                <a:chOff x="5695821" y="2498725"/>
                <a:chExt cx="804286" cy="1188671"/>
              </a:xfrm>
            </p:grpSpPr>
            <p:sp>
              <p:nvSpPr>
                <p:cNvPr id="27" name="Freeform 6"/>
                <p:cNvSpPr>
                  <a:spLocks/>
                </p:cNvSpPr>
                <p:nvPr/>
              </p:nvSpPr>
              <p:spPr bwMode="auto">
                <a:xfrm>
                  <a:off x="5695821" y="2498725"/>
                  <a:ext cx="804286" cy="846067"/>
                </a:xfrm>
                <a:custGeom>
                  <a:avLst/>
                  <a:gdLst>
                    <a:gd name="T0" fmla="*/ 103 w 204"/>
                    <a:gd name="T1" fmla="*/ 1 h 215"/>
                    <a:gd name="T2" fmla="*/ 153 w 204"/>
                    <a:gd name="T3" fmla="*/ 33 h 215"/>
                    <a:gd name="T4" fmla="*/ 150 w 204"/>
                    <a:gd name="T5" fmla="*/ 54 h 215"/>
                    <a:gd name="T6" fmla="*/ 175 w 204"/>
                    <a:gd name="T7" fmla="*/ 130 h 215"/>
                    <a:gd name="T8" fmla="*/ 181 w 204"/>
                    <a:gd name="T9" fmla="*/ 199 h 215"/>
                    <a:gd name="T10" fmla="*/ 145 w 204"/>
                    <a:gd name="T11" fmla="*/ 199 h 215"/>
                    <a:gd name="T12" fmla="*/ 56 w 204"/>
                    <a:gd name="T13" fmla="*/ 200 h 215"/>
                    <a:gd name="T14" fmla="*/ 25 w 204"/>
                    <a:gd name="T15" fmla="*/ 201 h 215"/>
                    <a:gd name="T16" fmla="*/ 28 w 204"/>
                    <a:gd name="T17" fmla="*/ 131 h 215"/>
                    <a:gd name="T18" fmla="*/ 54 w 204"/>
                    <a:gd name="T19" fmla="*/ 57 h 215"/>
                    <a:gd name="T20" fmla="*/ 57 w 204"/>
                    <a:gd name="T21" fmla="*/ 21 h 215"/>
                    <a:gd name="T22" fmla="*/ 103 w 204"/>
                    <a:gd name="T23" fmla="*/ 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15">
                      <a:moveTo>
                        <a:pt x="103" y="1"/>
                      </a:moveTo>
                      <a:cubicBezTo>
                        <a:pt x="123" y="3"/>
                        <a:pt x="148" y="12"/>
                        <a:pt x="153" y="33"/>
                      </a:cubicBezTo>
                      <a:cubicBezTo>
                        <a:pt x="155" y="40"/>
                        <a:pt x="153" y="47"/>
                        <a:pt x="150" y="54"/>
                      </a:cubicBezTo>
                      <a:cubicBezTo>
                        <a:pt x="135" y="88"/>
                        <a:pt x="144" y="111"/>
                        <a:pt x="175" y="130"/>
                      </a:cubicBezTo>
                      <a:cubicBezTo>
                        <a:pt x="201" y="147"/>
                        <a:pt x="204" y="179"/>
                        <a:pt x="181" y="199"/>
                      </a:cubicBezTo>
                      <a:cubicBezTo>
                        <a:pt x="169" y="210"/>
                        <a:pt x="159" y="215"/>
                        <a:pt x="145" y="199"/>
                      </a:cubicBezTo>
                      <a:cubicBezTo>
                        <a:pt x="120" y="173"/>
                        <a:pt x="81" y="173"/>
                        <a:pt x="56" y="200"/>
                      </a:cubicBezTo>
                      <a:cubicBezTo>
                        <a:pt x="44" y="211"/>
                        <a:pt x="36" y="209"/>
                        <a:pt x="25" y="201"/>
                      </a:cubicBezTo>
                      <a:cubicBezTo>
                        <a:pt x="0" y="182"/>
                        <a:pt x="1" y="149"/>
                        <a:pt x="28" y="131"/>
                      </a:cubicBezTo>
                      <a:cubicBezTo>
                        <a:pt x="58" y="110"/>
                        <a:pt x="65" y="89"/>
                        <a:pt x="54" y="57"/>
                      </a:cubicBezTo>
                      <a:cubicBezTo>
                        <a:pt x="50" y="45"/>
                        <a:pt x="49" y="32"/>
                        <a:pt x="57" y="21"/>
                      </a:cubicBezTo>
                      <a:cubicBezTo>
                        <a:pt x="67" y="6"/>
                        <a:pt x="85" y="0"/>
                        <a:pt x="103" y="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Freeform 15"/>
                <p:cNvSpPr>
                  <a:spLocks/>
                </p:cNvSpPr>
                <p:nvPr/>
              </p:nvSpPr>
              <p:spPr bwMode="auto">
                <a:xfrm>
                  <a:off x="5873390" y="3234071"/>
                  <a:ext cx="444969" cy="453325"/>
                </a:xfrm>
                <a:custGeom>
                  <a:avLst/>
                  <a:gdLst>
                    <a:gd name="T0" fmla="*/ 56 w 113"/>
                    <a:gd name="T1" fmla="*/ 114 h 115"/>
                    <a:gd name="T2" fmla="*/ 1 w 113"/>
                    <a:gd name="T3" fmla="*/ 58 h 115"/>
                    <a:gd name="T4" fmla="*/ 58 w 113"/>
                    <a:gd name="T5" fmla="*/ 1 h 115"/>
                    <a:gd name="T6" fmla="*/ 113 w 113"/>
                    <a:gd name="T7" fmla="*/ 58 h 115"/>
                    <a:gd name="T8" fmla="*/ 56 w 113"/>
                    <a:gd name="T9" fmla="*/ 114 h 115"/>
                  </a:gdLst>
                  <a:ahLst/>
                  <a:cxnLst>
                    <a:cxn ang="0">
                      <a:pos x="T0" y="T1"/>
                    </a:cxn>
                    <a:cxn ang="0">
                      <a:pos x="T2" y="T3"/>
                    </a:cxn>
                    <a:cxn ang="0">
                      <a:pos x="T4" y="T5"/>
                    </a:cxn>
                    <a:cxn ang="0">
                      <a:pos x="T6" y="T7"/>
                    </a:cxn>
                    <a:cxn ang="0">
                      <a:pos x="T8" y="T9"/>
                    </a:cxn>
                  </a:cxnLst>
                  <a:rect l="0" t="0" r="r" b="b"/>
                  <a:pathLst>
                    <a:path w="113" h="115">
                      <a:moveTo>
                        <a:pt x="56" y="114"/>
                      </a:moveTo>
                      <a:cubicBezTo>
                        <a:pt x="25" y="114"/>
                        <a:pt x="0" y="88"/>
                        <a:pt x="1" y="58"/>
                      </a:cubicBezTo>
                      <a:cubicBezTo>
                        <a:pt x="1" y="25"/>
                        <a:pt x="26" y="0"/>
                        <a:pt x="58" y="1"/>
                      </a:cubicBezTo>
                      <a:cubicBezTo>
                        <a:pt x="88" y="2"/>
                        <a:pt x="113" y="27"/>
                        <a:pt x="113" y="58"/>
                      </a:cubicBezTo>
                      <a:cubicBezTo>
                        <a:pt x="113" y="88"/>
                        <a:pt x="86" y="115"/>
                        <a:pt x="56" y="1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6" name="文本框 53"/>
              <p:cNvSpPr txBox="1"/>
              <p:nvPr/>
            </p:nvSpPr>
            <p:spPr>
              <a:xfrm>
                <a:off x="6029103" y="2694974"/>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46" indent="-257146">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106607" y="2791132"/>
              <a:ext cx="847728" cy="982845"/>
              <a:chOff x="5685376" y="4236816"/>
              <a:chExt cx="791752" cy="1224185"/>
            </a:xfrm>
            <a:solidFill>
              <a:schemeClr val="accent4">
                <a:lumMod val="60000"/>
                <a:lumOff val="40000"/>
              </a:schemeClr>
            </a:solidFill>
          </p:grpSpPr>
          <p:sp>
            <p:nvSpPr>
              <p:cNvPr id="23" name="Freeform 13"/>
              <p:cNvSpPr>
                <a:spLocks/>
              </p:cNvSpPr>
              <p:nvPr/>
            </p:nvSpPr>
            <p:spPr bwMode="auto">
              <a:xfrm>
                <a:off x="5685376" y="4629558"/>
                <a:ext cx="791752" cy="831443"/>
              </a:xfrm>
              <a:custGeom>
                <a:avLst/>
                <a:gdLst>
                  <a:gd name="T0" fmla="*/ 70 w 201"/>
                  <a:gd name="T1" fmla="*/ 198 h 211"/>
                  <a:gd name="T2" fmla="*/ 54 w 201"/>
                  <a:gd name="T3" fmla="*/ 152 h 211"/>
                  <a:gd name="T4" fmla="*/ 29 w 201"/>
                  <a:gd name="T5" fmla="*/ 76 h 211"/>
                  <a:gd name="T6" fmla="*/ 35 w 201"/>
                  <a:gd name="T7" fmla="*/ 2 h 211"/>
                  <a:gd name="T8" fmla="*/ 55 w 201"/>
                  <a:gd name="T9" fmla="*/ 5 h 211"/>
                  <a:gd name="T10" fmla="*/ 153 w 201"/>
                  <a:gd name="T11" fmla="*/ 7 h 211"/>
                  <a:gd name="T12" fmla="*/ 169 w 201"/>
                  <a:gd name="T13" fmla="*/ 2 h 211"/>
                  <a:gd name="T14" fmla="*/ 199 w 201"/>
                  <a:gd name="T15" fmla="*/ 39 h 211"/>
                  <a:gd name="T16" fmla="*/ 180 w 201"/>
                  <a:gd name="T17" fmla="*/ 78 h 211"/>
                  <a:gd name="T18" fmla="*/ 152 w 201"/>
                  <a:gd name="T19" fmla="*/ 160 h 211"/>
                  <a:gd name="T20" fmla="*/ 141 w 201"/>
                  <a:gd name="T21" fmla="*/ 193 h 211"/>
                  <a:gd name="T22" fmla="*/ 70 w 201"/>
                  <a:gd name="T23" fmla="*/ 19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11">
                    <a:moveTo>
                      <a:pt x="70" y="198"/>
                    </a:moveTo>
                    <a:cubicBezTo>
                      <a:pt x="50" y="186"/>
                      <a:pt x="46" y="174"/>
                      <a:pt x="54" y="152"/>
                    </a:cubicBezTo>
                    <a:cubicBezTo>
                      <a:pt x="66" y="119"/>
                      <a:pt x="59" y="98"/>
                      <a:pt x="29" y="76"/>
                    </a:cubicBezTo>
                    <a:cubicBezTo>
                      <a:pt x="0" y="55"/>
                      <a:pt x="3" y="17"/>
                      <a:pt x="35" y="2"/>
                    </a:cubicBezTo>
                    <a:cubicBezTo>
                      <a:pt x="40" y="0"/>
                      <a:pt x="50" y="2"/>
                      <a:pt x="55" y="5"/>
                    </a:cubicBezTo>
                    <a:cubicBezTo>
                      <a:pt x="88" y="36"/>
                      <a:pt x="119" y="36"/>
                      <a:pt x="153" y="7"/>
                    </a:cubicBezTo>
                    <a:cubicBezTo>
                      <a:pt x="157" y="3"/>
                      <a:pt x="165" y="0"/>
                      <a:pt x="169" y="2"/>
                    </a:cubicBezTo>
                    <a:cubicBezTo>
                      <a:pt x="185" y="8"/>
                      <a:pt x="196" y="20"/>
                      <a:pt x="199" y="39"/>
                    </a:cubicBezTo>
                    <a:cubicBezTo>
                      <a:pt x="201" y="55"/>
                      <a:pt x="194" y="69"/>
                      <a:pt x="180" y="78"/>
                    </a:cubicBezTo>
                    <a:cubicBezTo>
                      <a:pt x="143" y="102"/>
                      <a:pt x="137" y="117"/>
                      <a:pt x="152" y="160"/>
                    </a:cubicBezTo>
                    <a:cubicBezTo>
                      <a:pt x="157" y="175"/>
                      <a:pt x="150" y="184"/>
                      <a:pt x="141" y="193"/>
                    </a:cubicBezTo>
                    <a:cubicBezTo>
                      <a:pt x="123" y="210"/>
                      <a:pt x="93" y="211"/>
                      <a:pt x="70" y="1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 name="Freeform 14"/>
              <p:cNvSpPr>
                <a:spLocks/>
              </p:cNvSpPr>
              <p:nvPr/>
            </p:nvSpPr>
            <p:spPr bwMode="auto">
              <a:xfrm>
                <a:off x="5846233" y="4236816"/>
                <a:ext cx="507640" cy="503462"/>
              </a:xfrm>
              <a:custGeom>
                <a:avLst/>
                <a:gdLst>
                  <a:gd name="T0" fmla="*/ 35 w 129"/>
                  <a:gd name="T1" fmla="*/ 113 h 128"/>
                  <a:gd name="T2" fmla="*/ 16 w 129"/>
                  <a:gd name="T3" fmla="*/ 34 h 128"/>
                  <a:gd name="T4" fmla="*/ 93 w 129"/>
                  <a:gd name="T5" fmla="*/ 16 h 128"/>
                  <a:gd name="T6" fmla="*/ 112 w 129"/>
                  <a:gd name="T7" fmla="*/ 94 h 128"/>
                  <a:gd name="T8" fmla="*/ 35 w 129"/>
                  <a:gd name="T9" fmla="*/ 113 h 128"/>
                </a:gdLst>
                <a:ahLst/>
                <a:cxnLst>
                  <a:cxn ang="0">
                    <a:pos x="T0" y="T1"/>
                  </a:cxn>
                  <a:cxn ang="0">
                    <a:pos x="T2" y="T3"/>
                  </a:cxn>
                  <a:cxn ang="0">
                    <a:pos x="T4" y="T5"/>
                  </a:cxn>
                  <a:cxn ang="0">
                    <a:pos x="T6" y="T7"/>
                  </a:cxn>
                  <a:cxn ang="0">
                    <a:pos x="T8" y="T9"/>
                  </a:cxn>
                </a:cxnLst>
                <a:rect l="0" t="0" r="r" b="b"/>
                <a:pathLst>
                  <a:path w="129" h="128">
                    <a:moveTo>
                      <a:pt x="35" y="113"/>
                    </a:moveTo>
                    <a:cubicBezTo>
                      <a:pt x="9" y="97"/>
                      <a:pt x="0" y="61"/>
                      <a:pt x="16" y="34"/>
                    </a:cubicBezTo>
                    <a:cubicBezTo>
                      <a:pt x="32" y="9"/>
                      <a:pt x="67" y="0"/>
                      <a:pt x="93" y="16"/>
                    </a:cubicBezTo>
                    <a:cubicBezTo>
                      <a:pt x="120" y="31"/>
                      <a:pt x="129" y="67"/>
                      <a:pt x="112" y="94"/>
                    </a:cubicBezTo>
                    <a:cubicBezTo>
                      <a:pt x="97" y="120"/>
                      <a:pt x="61" y="128"/>
                      <a:pt x="35"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777630" y="1888793"/>
              <a:ext cx="1163110" cy="675917"/>
              <a:chOff x="6340799" y="2892912"/>
              <a:chExt cx="1292344" cy="1001566"/>
            </a:xfrm>
          </p:grpSpPr>
          <p:grpSp>
            <p:nvGrpSpPr>
              <p:cNvPr id="19" name="组合 18"/>
              <p:cNvGrpSpPr/>
              <p:nvPr/>
            </p:nvGrpSpPr>
            <p:grpSpPr>
              <a:xfrm>
                <a:off x="6340799" y="2892912"/>
                <a:ext cx="1292344" cy="1001566"/>
                <a:chOff x="6312091" y="3112906"/>
                <a:chExt cx="1086309" cy="841889"/>
              </a:xfrm>
            </p:grpSpPr>
            <p:sp>
              <p:nvSpPr>
                <p:cNvPr id="21" name="Freeform 9"/>
                <p:cNvSpPr>
                  <a:spLocks/>
                </p:cNvSpPr>
                <p:nvPr/>
              </p:nvSpPr>
              <p:spPr bwMode="auto">
                <a:xfrm>
                  <a:off x="6523086" y="3112906"/>
                  <a:ext cx="875314" cy="841889"/>
                </a:xfrm>
                <a:custGeom>
                  <a:avLst/>
                  <a:gdLst>
                    <a:gd name="T0" fmla="*/ 222 w 222"/>
                    <a:gd name="T1" fmla="*/ 63 h 214"/>
                    <a:gd name="T2" fmla="*/ 190 w 222"/>
                    <a:gd name="T3" fmla="*/ 100 h 214"/>
                    <a:gd name="T4" fmla="*/ 138 w 222"/>
                    <a:gd name="T5" fmla="*/ 161 h 214"/>
                    <a:gd name="T6" fmla="*/ 73 w 222"/>
                    <a:gd name="T7" fmla="*/ 194 h 214"/>
                    <a:gd name="T8" fmla="*/ 65 w 222"/>
                    <a:gd name="T9" fmla="*/ 175 h 214"/>
                    <a:gd name="T10" fmla="*/ 15 w 222"/>
                    <a:gd name="T11" fmla="*/ 90 h 214"/>
                    <a:gd name="T12" fmla="*/ 3 w 222"/>
                    <a:gd name="T13" fmla="*/ 80 h 214"/>
                    <a:gd name="T14" fmla="*/ 19 w 222"/>
                    <a:gd name="T15" fmla="*/ 35 h 214"/>
                    <a:gd name="T16" fmla="*/ 62 w 222"/>
                    <a:gd name="T17" fmla="*/ 31 h 214"/>
                    <a:gd name="T18" fmla="*/ 146 w 222"/>
                    <a:gd name="T19" fmla="*/ 12 h 214"/>
                    <a:gd name="T20" fmla="*/ 181 w 222"/>
                    <a:gd name="T21" fmla="*/ 5 h 214"/>
                    <a:gd name="T22" fmla="*/ 222 w 222"/>
                    <a:gd name="T23" fmla="*/ 6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214">
                      <a:moveTo>
                        <a:pt x="222" y="63"/>
                      </a:moveTo>
                      <a:cubicBezTo>
                        <a:pt x="221" y="86"/>
                        <a:pt x="214" y="96"/>
                        <a:pt x="190" y="100"/>
                      </a:cubicBezTo>
                      <a:cubicBezTo>
                        <a:pt x="156" y="107"/>
                        <a:pt x="141" y="124"/>
                        <a:pt x="138" y="161"/>
                      </a:cubicBezTo>
                      <a:cubicBezTo>
                        <a:pt x="135" y="196"/>
                        <a:pt x="102" y="214"/>
                        <a:pt x="73" y="194"/>
                      </a:cubicBezTo>
                      <a:cubicBezTo>
                        <a:pt x="68" y="191"/>
                        <a:pt x="64" y="181"/>
                        <a:pt x="65" y="175"/>
                      </a:cubicBezTo>
                      <a:cubicBezTo>
                        <a:pt x="73" y="131"/>
                        <a:pt x="58" y="105"/>
                        <a:pt x="15" y="90"/>
                      </a:cubicBezTo>
                      <a:cubicBezTo>
                        <a:pt x="10" y="89"/>
                        <a:pt x="4" y="84"/>
                        <a:pt x="3" y="80"/>
                      </a:cubicBezTo>
                      <a:cubicBezTo>
                        <a:pt x="0" y="62"/>
                        <a:pt x="4" y="46"/>
                        <a:pt x="19" y="35"/>
                      </a:cubicBezTo>
                      <a:cubicBezTo>
                        <a:pt x="32" y="25"/>
                        <a:pt x="47" y="23"/>
                        <a:pt x="62" y="31"/>
                      </a:cubicBezTo>
                      <a:cubicBezTo>
                        <a:pt x="102" y="50"/>
                        <a:pt x="118" y="47"/>
                        <a:pt x="146" y="12"/>
                      </a:cubicBezTo>
                      <a:cubicBezTo>
                        <a:pt x="157" y="0"/>
                        <a:pt x="169" y="2"/>
                        <a:pt x="181" y="5"/>
                      </a:cubicBezTo>
                      <a:cubicBezTo>
                        <a:pt x="204" y="11"/>
                        <a:pt x="222" y="37"/>
                        <a:pt x="222" y="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Freeform 10"/>
                <p:cNvSpPr>
                  <a:spLocks/>
                </p:cNvSpPr>
                <p:nvPr/>
              </p:nvSpPr>
              <p:spPr bwMode="auto">
                <a:xfrm>
                  <a:off x="6312091" y="3488936"/>
                  <a:ext cx="449147" cy="449147"/>
                </a:xfrm>
                <a:custGeom>
                  <a:avLst/>
                  <a:gdLst>
                    <a:gd name="T0" fmla="*/ 114 w 114"/>
                    <a:gd name="T1" fmla="*/ 57 h 114"/>
                    <a:gd name="T2" fmla="*/ 57 w 114"/>
                    <a:gd name="T3" fmla="*/ 114 h 114"/>
                    <a:gd name="T4" fmla="*/ 1 w 114"/>
                    <a:gd name="T5" fmla="*/ 58 h 114"/>
                    <a:gd name="T6" fmla="*/ 58 w 114"/>
                    <a:gd name="T7" fmla="*/ 1 h 114"/>
                    <a:gd name="T8" fmla="*/ 114 w 114"/>
                    <a:gd name="T9" fmla="*/ 57 h 114"/>
                  </a:gdLst>
                  <a:ahLst/>
                  <a:cxnLst>
                    <a:cxn ang="0">
                      <a:pos x="T0" y="T1"/>
                    </a:cxn>
                    <a:cxn ang="0">
                      <a:pos x="T2" y="T3"/>
                    </a:cxn>
                    <a:cxn ang="0">
                      <a:pos x="T4" y="T5"/>
                    </a:cxn>
                    <a:cxn ang="0">
                      <a:pos x="T6" y="T7"/>
                    </a:cxn>
                    <a:cxn ang="0">
                      <a:pos x="T8" y="T9"/>
                    </a:cxn>
                  </a:cxnLst>
                  <a:rect l="0" t="0" r="r" b="b"/>
                  <a:pathLst>
                    <a:path w="114" h="114">
                      <a:moveTo>
                        <a:pt x="114" y="57"/>
                      </a:moveTo>
                      <a:cubicBezTo>
                        <a:pt x="114" y="88"/>
                        <a:pt x="88" y="114"/>
                        <a:pt x="57" y="114"/>
                      </a:cubicBezTo>
                      <a:cubicBezTo>
                        <a:pt x="26" y="113"/>
                        <a:pt x="1" y="88"/>
                        <a:pt x="1" y="58"/>
                      </a:cubicBezTo>
                      <a:cubicBezTo>
                        <a:pt x="0" y="27"/>
                        <a:pt x="27" y="0"/>
                        <a:pt x="58" y="1"/>
                      </a:cubicBezTo>
                      <a:cubicBezTo>
                        <a:pt x="88" y="1"/>
                        <a:pt x="114" y="27"/>
                        <a:pt x="114" y="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0" name="文本框 55"/>
              <p:cNvSpPr txBox="1"/>
              <p:nvPr/>
            </p:nvSpPr>
            <p:spPr>
              <a:xfrm>
                <a:off x="6949064" y="3265311"/>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14346" lvl="1" indent="-257146">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746319" y="2579804"/>
              <a:ext cx="1219027" cy="685979"/>
              <a:chOff x="6306006" y="3916844"/>
              <a:chExt cx="1354474" cy="1016477"/>
            </a:xfrm>
          </p:grpSpPr>
          <p:grpSp>
            <p:nvGrpSpPr>
              <p:cNvPr id="15" name="组合 14"/>
              <p:cNvGrpSpPr/>
              <p:nvPr/>
            </p:nvGrpSpPr>
            <p:grpSpPr>
              <a:xfrm>
                <a:off x="6306006" y="3916844"/>
                <a:ext cx="1354474" cy="1016477"/>
                <a:chOff x="6282845" y="3973596"/>
                <a:chExt cx="1138534" cy="854423"/>
              </a:xfrm>
            </p:grpSpPr>
            <p:sp>
              <p:nvSpPr>
                <p:cNvPr id="17" name="Freeform 11"/>
                <p:cNvSpPr>
                  <a:spLocks/>
                </p:cNvSpPr>
                <p:nvPr/>
              </p:nvSpPr>
              <p:spPr bwMode="auto">
                <a:xfrm>
                  <a:off x="6531443" y="4017467"/>
                  <a:ext cx="889936" cy="810552"/>
                </a:xfrm>
                <a:custGeom>
                  <a:avLst/>
                  <a:gdLst>
                    <a:gd name="T0" fmla="*/ 191 w 226"/>
                    <a:gd name="T1" fmla="*/ 194 h 206"/>
                    <a:gd name="T2" fmla="*/ 143 w 226"/>
                    <a:gd name="T3" fmla="*/ 186 h 206"/>
                    <a:gd name="T4" fmla="*/ 64 w 226"/>
                    <a:gd name="T5" fmla="*/ 173 h 206"/>
                    <a:gd name="T6" fmla="*/ 2 w 226"/>
                    <a:gd name="T7" fmla="*/ 134 h 206"/>
                    <a:gd name="T8" fmla="*/ 14 w 226"/>
                    <a:gd name="T9" fmla="*/ 118 h 206"/>
                    <a:gd name="T10" fmla="*/ 61 w 226"/>
                    <a:gd name="T11" fmla="*/ 31 h 206"/>
                    <a:gd name="T12" fmla="*/ 64 w 226"/>
                    <a:gd name="T13" fmla="*/ 15 h 206"/>
                    <a:gd name="T14" fmla="*/ 110 w 226"/>
                    <a:gd name="T15" fmla="*/ 6 h 206"/>
                    <a:gd name="T16" fmla="*/ 136 w 226"/>
                    <a:gd name="T17" fmla="*/ 41 h 206"/>
                    <a:gd name="T18" fmla="*/ 195 w 226"/>
                    <a:gd name="T19" fmla="*/ 104 h 206"/>
                    <a:gd name="T20" fmla="*/ 219 w 226"/>
                    <a:gd name="T21" fmla="*/ 129 h 206"/>
                    <a:gd name="T22" fmla="*/ 191 w 226"/>
                    <a:gd name="T23" fmla="*/ 19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06">
                      <a:moveTo>
                        <a:pt x="191" y="194"/>
                      </a:moveTo>
                      <a:cubicBezTo>
                        <a:pt x="171" y="206"/>
                        <a:pt x="159" y="204"/>
                        <a:pt x="143" y="186"/>
                      </a:cubicBezTo>
                      <a:cubicBezTo>
                        <a:pt x="119" y="161"/>
                        <a:pt x="97" y="157"/>
                        <a:pt x="64" y="173"/>
                      </a:cubicBezTo>
                      <a:cubicBezTo>
                        <a:pt x="32" y="189"/>
                        <a:pt x="0" y="169"/>
                        <a:pt x="2" y="134"/>
                      </a:cubicBezTo>
                      <a:cubicBezTo>
                        <a:pt x="2" y="128"/>
                        <a:pt x="8" y="120"/>
                        <a:pt x="14" y="118"/>
                      </a:cubicBezTo>
                      <a:cubicBezTo>
                        <a:pt x="56" y="102"/>
                        <a:pt x="71" y="76"/>
                        <a:pt x="61" y="31"/>
                      </a:cubicBezTo>
                      <a:cubicBezTo>
                        <a:pt x="60" y="26"/>
                        <a:pt x="61" y="18"/>
                        <a:pt x="64" y="15"/>
                      </a:cubicBezTo>
                      <a:cubicBezTo>
                        <a:pt x="77" y="4"/>
                        <a:pt x="93" y="0"/>
                        <a:pt x="110" y="6"/>
                      </a:cubicBezTo>
                      <a:cubicBezTo>
                        <a:pt x="126" y="12"/>
                        <a:pt x="135" y="24"/>
                        <a:pt x="136" y="41"/>
                      </a:cubicBezTo>
                      <a:cubicBezTo>
                        <a:pt x="140" y="86"/>
                        <a:pt x="151" y="98"/>
                        <a:pt x="195" y="104"/>
                      </a:cubicBezTo>
                      <a:cubicBezTo>
                        <a:pt x="211" y="106"/>
                        <a:pt x="216" y="117"/>
                        <a:pt x="219" y="129"/>
                      </a:cubicBezTo>
                      <a:cubicBezTo>
                        <a:pt x="226" y="153"/>
                        <a:pt x="213" y="181"/>
                        <a:pt x="191" y="194"/>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Freeform 12"/>
                <p:cNvSpPr>
                  <a:spLocks/>
                </p:cNvSpPr>
                <p:nvPr/>
              </p:nvSpPr>
              <p:spPr bwMode="auto">
                <a:xfrm>
                  <a:off x="6282845" y="3973596"/>
                  <a:ext cx="505551" cy="507640"/>
                </a:xfrm>
                <a:custGeom>
                  <a:avLst/>
                  <a:gdLst>
                    <a:gd name="T0" fmla="*/ 93 w 128"/>
                    <a:gd name="T1" fmla="*/ 113 h 129"/>
                    <a:gd name="T2" fmla="*/ 15 w 128"/>
                    <a:gd name="T3" fmla="*/ 93 h 129"/>
                    <a:gd name="T4" fmla="*/ 34 w 128"/>
                    <a:gd name="T5" fmla="*/ 16 h 129"/>
                    <a:gd name="T6" fmla="*/ 113 w 128"/>
                    <a:gd name="T7" fmla="*/ 36 h 129"/>
                    <a:gd name="T8" fmla="*/ 93 w 128"/>
                    <a:gd name="T9" fmla="*/ 113 h 129"/>
                  </a:gdLst>
                  <a:ahLst/>
                  <a:cxnLst>
                    <a:cxn ang="0">
                      <a:pos x="T0" y="T1"/>
                    </a:cxn>
                    <a:cxn ang="0">
                      <a:pos x="T2" y="T3"/>
                    </a:cxn>
                    <a:cxn ang="0">
                      <a:pos x="T4" y="T5"/>
                    </a:cxn>
                    <a:cxn ang="0">
                      <a:pos x="T6" y="T7"/>
                    </a:cxn>
                    <a:cxn ang="0">
                      <a:pos x="T8" y="T9"/>
                    </a:cxn>
                  </a:cxnLst>
                  <a:rect l="0" t="0" r="r" b="b"/>
                  <a:pathLst>
                    <a:path w="128" h="129">
                      <a:moveTo>
                        <a:pt x="93" y="113"/>
                      </a:moveTo>
                      <a:cubicBezTo>
                        <a:pt x="67" y="129"/>
                        <a:pt x="31" y="120"/>
                        <a:pt x="15" y="93"/>
                      </a:cubicBezTo>
                      <a:cubicBezTo>
                        <a:pt x="0" y="67"/>
                        <a:pt x="8" y="33"/>
                        <a:pt x="34" y="16"/>
                      </a:cubicBezTo>
                      <a:cubicBezTo>
                        <a:pt x="61" y="0"/>
                        <a:pt x="97" y="9"/>
                        <a:pt x="113" y="36"/>
                      </a:cubicBezTo>
                      <a:cubicBezTo>
                        <a:pt x="128" y="62"/>
                        <a:pt x="119" y="98"/>
                        <a:pt x="93" y="113"/>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46" indent="-257146" algn="ctr">
                    <a:buFont typeface="Wingdings" panose="05000000000000000000" pitchFamily="2" charset="2"/>
                    <a:buChar char="Ø"/>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6" name="文本框 56"/>
              <p:cNvSpPr txBox="1"/>
              <p:nvPr/>
            </p:nvSpPr>
            <p:spPr>
              <a:xfrm>
                <a:off x="7004428" y="4379064"/>
                <a:ext cx="108049" cy="161627"/>
              </a:xfrm>
              <a:custGeom>
                <a:avLst/>
                <a:gdLst/>
                <a:ahLst/>
                <a:cxnLst/>
                <a:rect l="l" t="t" r="r" b="b"/>
                <a:pathLst>
                  <a:path w="108049" h="161627">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46" indent="-257146">
                  <a:buFont typeface="Wingdings" panose="05000000000000000000" pitchFamily="2" charset="2"/>
                  <a:buChar char="Ø"/>
                </a:pPr>
                <a:endParaRPr lang="zh-CN" altLang="en-US" dirty="0">
                  <a:latin typeface="微软雅黑" panose="020B0503020204020204" pitchFamily="34" charset="-122"/>
                  <a:ea typeface="微软雅黑" panose="020B0503020204020204" pitchFamily="34" charset="-122"/>
                </a:endParaRPr>
              </a:p>
            </p:txBody>
          </p:sp>
        </p:grpSp>
        <p:sp>
          <p:nvSpPr>
            <p:cNvPr id="14" name="TextBox 13"/>
            <p:cNvSpPr txBox="1"/>
            <p:nvPr/>
          </p:nvSpPr>
          <p:spPr>
            <a:xfrm>
              <a:off x="4394041" y="3243911"/>
              <a:ext cx="206129" cy="276999"/>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6</a:t>
              </a:r>
              <a:endParaRPr lang="zh-CN" altLang="en-US" dirty="0">
                <a:solidFill>
                  <a:schemeClr val="bg1"/>
                </a:solidFill>
                <a:latin typeface="Times New Roman" panose="02020603050405020304" pitchFamily="18" charset="0"/>
                <a:cs typeface="Times New Roman" panose="02020603050405020304" pitchFamily="18" charset="0"/>
              </a:endParaRPr>
            </a:p>
          </p:txBody>
        </p:sp>
      </p:grpSp>
      <p:sp>
        <p:nvSpPr>
          <p:cNvPr id="70" name="矩形 69"/>
          <p:cNvSpPr/>
          <p:nvPr/>
        </p:nvSpPr>
        <p:spPr>
          <a:xfrm>
            <a:off x="393261" y="2499742"/>
            <a:ext cx="1877437" cy="430887"/>
          </a:xfrm>
          <a:prstGeom prst="rect">
            <a:avLst/>
          </a:prstGeom>
        </p:spPr>
        <p:txBody>
          <a:bodyPr wrap="none">
            <a:spAutoFit/>
          </a:bodyPr>
          <a:lstStyle/>
          <a:p>
            <a:pPr algn="r" defTabSz="914342">
              <a:buSzPct val="25000"/>
            </a:pPr>
            <a:r>
              <a:rPr lang="zh-CN" altLang="en-US" sz="2200" b="1" dirty="0">
                <a:latin typeface="微软雅黑" panose="020B0503020204020204" pitchFamily="34" charset="-122"/>
                <a:ea typeface="微软雅黑" panose="020B0503020204020204" pitchFamily="34" charset="-122"/>
              </a:rPr>
              <a:t>财务会计处理</a:t>
            </a:r>
          </a:p>
        </p:txBody>
      </p:sp>
      <p:sp>
        <p:nvSpPr>
          <p:cNvPr id="71" name="矩形 70"/>
          <p:cNvSpPr/>
          <p:nvPr/>
        </p:nvSpPr>
        <p:spPr>
          <a:xfrm>
            <a:off x="252194" y="3525378"/>
            <a:ext cx="2159566" cy="430887"/>
          </a:xfrm>
          <a:prstGeom prst="rect">
            <a:avLst/>
          </a:prstGeom>
        </p:spPr>
        <p:txBody>
          <a:bodyPr wrap="none">
            <a:spAutoFit/>
          </a:bodyPr>
          <a:lstStyle/>
          <a:p>
            <a:pPr algn="r" defTabSz="914342">
              <a:buSzPct val="25000"/>
            </a:pPr>
            <a:r>
              <a:rPr lang="zh-CN" altLang="en-US" sz="2200" b="1" dirty="0">
                <a:latin typeface="微软雅黑" panose="020B0503020204020204" pitchFamily="34" charset="-122"/>
                <a:ea typeface="微软雅黑" panose="020B0503020204020204" pitchFamily="34" charset="-122"/>
              </a:rPr>
              <a:t>信息披露合规性</a:t>
            </a:r>
          </a:p>
        </p:txBody>
      </p:sp>
      <p:sp>
        <p:nvSpPr>
          <p:cNvPr id="72" name="矩形 71"/>
          <p:cNvSpPr/>
          <p:nvPr/>
        </p:nvSpPr>
        <p:spPr>
          <a:xfrm>
            <a:off x="605656" y="1491630"/>
            <a:ext cx="1595309" cy="430887"/>
          </a:xfrm>
          <a:prstGeom prst="rect">
            <a:avLst/>
          </a:prstGeom>
        </p:spPr>
        <p:txBody>
          <a:bodyPr wrap="none">
            <a:spAutoFit/>
          </a:bodyPr>
          <a:lstStyle/>
          <a:p>
            <a:pPr algn="r" defTabSz="914342">
              <a:buSzPct val="25000"/>
            </a:pPr>
            <a:r>
              <a:rPr lang="zh-CN" altLang="en-US" sz="2200" b="1" dirty="0" smtClean="0">
                <a:latin typeface="微软雅黑" panose="020B0503020204020204" pitchFamily="34" charset="-122"/>
                <a:ea typeface="微软雅黑" panose="020B0503020204020204" pitchFamily="34" charset="-122"/>
              </a:rPr>
              <a:t>业绩真实性</a:t>
            </a:r>
            <a:endParaRPr lang="zh-CN" altLang="en-US" sz="2200" b="1" dirty="0">
              <a:latin typeface="微软雅黑" panose="020B0503020204020204" pitchFamily="34" charset="-122"/>
              <a:ea typeface="微软雅黑" panose="020B0503020204020204" pitchFamily="34" charset="-122"/>
            </a:endParaRPr>
          </a:p>
        </p:txBody>
      </p:sp>
      <p:sp>
        <p:nvSpPr>
          <p:cNvPr id="73" name="矩形 72"/>
          <p:cNvSpPr/>
          <p:nvPr/>
        </p:nvSpPr>
        <p:spPr>
          <a:xfrm>
            <a:off x="6610717" y="2607374"/>
            <a:ext cx="1313180" cy="430887"/>
          </a:xfrm>
          <a:prstGeom prst="rect">
            <a:avLst/>
          </a:prstGeom>
        </p:spPr>
        <p:txBody>
          <a:bodyPr wrap="none">
            <a:spAutoFit/>
          </a:bodyPr>
          <a:lstStyle/>
          <a:p>
            <a:pPr defTabSz="914342">
              <a:buSzPct val="25000"/>
            </a:pPr>
            <a:r>
              <a:rPr lang="zh-CN" altLang="en-US" sz="2200" b="1" dirty="0">
                <a:latin typeface="微软雅黑" panose="020B0503020204020204" pitchFamily="34" charset="-122"/>
                <a:ea typeface="微软雅黑" panose="020B0503020204020204" pitchFamily="34" charset="-122"/>
              </a:rPr>
              <a:t>公司治理</a:t>
            </a:r>
          </a:p>
        </p:txBody>
      </p:sp>
      <p:sp>
        <p:nvSpPr>
          <p:cNvPr id="74" name="矩形 73"/>
          <p:cNvSpPr/>
          <p:nvPr/>
        </p:nvSpPr>
        <p:spPr>
          <a:xfrm>
            <a:off x="6610717" y="1563638"/>
            <a:ext cx="1313180" cy="430887"/>
          </a:xfrm>
          <a:prstGeom prst="rect">
            <a:avLst/>
          </a:prstGeom>
        </p:spPr>
        <p:txBody>
          <a:bodyPr wrap="none">
            <a:spAutoFit/>
          </a:bodyPr>
          <a:lstStyle/>
          <a:p>
            <a:pPr defTabSz="914342">
              <a:buSzPct val="25000"/>
            </a:pPr>
            <a:r>
              <a:rPr lang="zh-CN" altLang="en-US" sz="2200" b="1" dirty="0">
                <a:latin typeface="微软雅黑" panose="020B0503020204020204" pitchFamily="34" charset="-122"/>
                <a:ea typeface="微软雅黑" panose="020B0503020204020204" pitchFamily="34" charset="-122"/>
              </a:rPr>
              <a:t>规范运作</a:t>
            </a:r>
          </a:p>
        </p:txBody>
      </p:sp>
      <p:sp>
        <p:nvSpPr>
          <p:cNvPr id="75" name="矩形 74"/>
          <p:cNvSpPr/>
          <p:nvPr/>
        </p:nvSpPr>
        <p:spPr>
          <a:xfrm>
            <a:off x="6024641" y="3695438"/>
            <a:ext cx="2723823" cy="430887"/>
          </a:xfrm>
          <a:prstGeom prst="rect">
            <a:avLst/>
          </a:prstGeom>
        </p:spPr>
        <p:txBody>
          <a:bodyPr wrap="none">
            <a:spAutoFit/>
          </a:bodyPr>
          <a:lstStyle/>
          <a:p>
            <a:pPr defTabSz="914342">
              <a:buSzPct val="25000"/>
            </a:pPr>
            <a:r>
              <a:rPr lang="zh-CN" altLang="en-US" sz="2200" b="1" dirty="0">
                <a:latin typeface="微软雅黑" panose="020B0503020204020204" pitchFamily="34" charset="-122"/>
                <a:ea typeface="微软雅黑" panose="020B0503020204020204" pitchFamily="34" charset="-122"/>
              </a:rPr>
              <a:t>重组业绩承诺及商誉</a:t>
            </a:r>
          </a:p>
        </p:txBody>
      </p:sp>
    </p:spTree>
    <p:extLst>
      <p:ext uri="{BB962C8B-B14F-4D97-AF65-F5344CB8AC3E}">
        <p14:creationId xmlns:p14="http://schemas.microsoft.com/office/powerpoint/2010/main" val="9744920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3.1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业绩真实性与财务会计处理</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205061" y="801784"/>
            <a:ext cx="8856984" cy="316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342900" indent="-342900">
              <a:lnSpc>
                <a:spcPts val="25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不</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具备商业实质的非流动资产</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处置</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高</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溢价处置被投资企业的股权、土地使用权等资产</a:t>
            </a: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处置</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净资产为负的子公司</a:t>
            </a: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处置</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亏损子公司由控股股东承担过渡期</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亏损</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会计处理合理与合规性</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会计估计变更不合理（如应收账款坏账计提比例</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会计估计变更与会计差错更正未进行</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区分</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26995194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3.2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规范运作与公司治理</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179512" y="801785"/>
            <a:ext cx="8856984"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85750" indent="-285750">
              <a:lnSpc>
                <a:spcPts val="25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程序的完备性</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重大交易</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关联交易</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三会一层的运作</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年报中披露的“三会一层”运行和决策，“关键少数”行为规范和履职尽责等</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情况</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18099606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3.3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信息披露合规性与重组业绩承诺及商誉</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179512" y="801785"/>
            <a:ext cx="8856984" cy="348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85750" indent="-285750">
              <a:lnSpc>
                <a:spcPts val="25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如何保障信息披露的合规性</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应披尽披</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能披早披</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有疑必问</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重组标的</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重组标的的业绩</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对重组标的的控制</a:t>
            </a: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
            </a:r>
            <a:b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b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42593979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四、关于资金占用与违规担保的监管要求</a:t>
            </a:r>
          </a:p>
        </p:txBody>
      </p:sp>
      <p:sp>
        <p:nvSpPr>
          <p:cNvPr id="5" name="Text Box 2"/>
          <p:cNvSpPr txBox="1">
            <a:spLocks noChangeArrowheads="1"/>
          </p:cNvSpPr>
          <p:nvPr/>
        </p:nvSpPr>
        <p:spPr bwMode="auto">
          <a:xfrm>
            <a:off x="179512" y="801785"/>
            <a:ext cx="8856984" cy="651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4.1 </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监管政策</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Ø"/>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国务院关于进一步提高上市公司质量的意见</a:t>
            </a: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（国发</a:t>
            </a: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[2020]14</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号）</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第五部分“解决上市公司突出问题”中“（十）严肃处置资金占用、违规担保问题。控股股东、实际控制人及相关方不得以任何方式侵占上市公司利益。坚持依法监管、分类处置，对已形成的资金占用、违规担保问题，要限期予以清偿或化解；对限期未整改或新发生的资金占用、违规担保问题，要严厉查处，构成犯罪的依法追究刑事责任。依法依规认定上市公司对违规担保合同不承担担保责任。上市公司实施破产重整的，应当提出解决资金占用、违规担保问题的切实可行方案。（证监会、最高人民法院、公安部等单位与各省级人民政府负责</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限期整改，视情况减免责；如未及时整改，构成犯罪追究刑事责任。</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205321463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615507" y="843558"/>
            <a:ext cx="8348985" cy="380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4.2 </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年报信息披露要求</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ct val="1500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年度</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非经营性资金占用及其他关联资金往来情况汇总</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表</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所有公司适用）</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上市公司应当编制年度非经营性资金占用及其他关联资金往来情况汇总表，会计师事务所应当出具专项审核意见，与本次年报同时披露。</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342900" indent="-342900">
              <a:lnSpc>
                <a:spcPct val="150000"/>
              </a:lnSpc>
              <a:spcBef>
                <a:spcPts val="600"/>
              </a:spcBef>
              <a:spcAft>
                <a:spcPts val="600"/>
              </a:spcAft>
              <a:buFont typeface="Wingdings" panose="05000000000000000000" pitchFamily="2" charset="2"/>
              <a:buChar char="Ø"/>
            </a:pPr>
            <a:r>
              <a:rPr lang="zh-CN"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关联</a:t>
            </a:r>
            <a:r>
              <a:rPr lang="zh-CN"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方非经营性资金占用清偿情况、违规担保解除</a:t>
            </a:r>
            <a:r>
              <a:rPr lang="zh-CN"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情况</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存在</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占用担保的公司</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适用）</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ts val="2500"/>
              </a:lnSpc>
              <a:spcBef>
                <a:spcPts val="600"/>
              </a:spcBef>
              <a:spcAft>
                <a:spcPts val="600"/>
              </a:spcAft>
              <a:buFont typeface="Wingdings" panose="05000000000000000000" pitchFamily="2" charset="2"/>
              <a:buChar char="u"/>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存在资金占用与违规担保的上市公司应当</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按照</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年报通知</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附件</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3</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所示格式编制</a:t>
            </a:r>
            <a:r>
              <a:rPr lang="zh-CN" altLang="zh-CN" sz="1600" dirty="0">
                <a:latin typeface="微软雅黑" panose="020B0503020204020204" pitchFamily="34" charset="-122"/>
                <a:ea typeface="微软雅黑" panose="020B0503020204020204" pitchFamily="34" charset="-122"/>
                <a:cs typeface="FZ 中等线简体"/>
              </a:rPr>
              <a:t>关联方非经营性资金占用清偿情况、违规担保解除情况</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的专项说明</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会计师事务所应当出具专项审核意见，与本次年报同时披露。</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r>
              <a:rPr lang="zh-CN" altLang="en-US" sz="1400"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具体格式详见：关联方非经营性资金占用清偿情况、违规担保解除情况</a:t>
            </a:r>
            <a:r>
              <a:rPr lang="en-US" altLang="zh-CN" sz="1400"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a:t>
            </a:r>
            <a:r>
              <a:rPr lang="en-US" altLang="zh-CN" sz="1400" dirty="0" err="1"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docx</a:t>
            </a:r>
            <a:endParaRPr lang="zh-CN" altLang="en-US" sz="14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12423739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615507" y="843558"/>
            <a:ext cx="834898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85750" indent="-285750">
              <a:lnSpc>
                <a:spcPct val="150000"/>
              </a:lnSpc>
              <a:spcBef>
                <a:spcPts val="600"/>
              </a:spcBef>
              <a:spcAft>
                <a:spcPts val="600"/>
              </a:spcAft>
              <a:buFont typeface="Wingdings" panose="05000000000000000000" pitchFamily="2" charset="2"/>
              <a:buChar char="Ø"/>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注意</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事项</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针对</a:t>
            </a:r>
            <a:r>
              <a:rPr lang="zh-CN" altLang="zh-CN" sz="1600" dirty="0">
                <a:latin typeface="微软雅黑" panose="020B0503020204020204" pitchFamily="34" charset="-122"/>
                <a:ea typeface="微软雅黑" panose="020B0503020204020204" pitchFamily="34" charset="-122"/>
                <a:cs typeface="FZ 中等线简体"/>
              </a:rPr>
              <a:t>关联方非经营性资金占用清偿</a:t>
            </a:r>
            <a:r>
              <a:rPr lang="zh-CN" altLang="zh-CN" sz="1600" dirty="0" smtClean="0">
                <a:latin typeface="微软雅黑" panose="020B0503020204020204" pitchFamily="34" charset="-122"/>
                <a:ea typeface="微软雅黑" panose="020B0503020204020204" pitchFamily="34" charset="-122"/>
                <a:cs typeface="FZ 中等线简体"/>
              </a:rPr>
              <a:t>情况</a:t>
            </a:r>
            <a:r>
              <a:rPr lang="zh-CN" altLang="en-US" sz="1600" dirty="0" smtClean="0">
                <a:latin typeface="微软雅黑" panose="020B0503020204020204" pitchFamily="34" charset="-122"/>
                <a:ea typeface="微软雅黑" panose="020B0503020204020204" pitchFamily="34" charset="-122"/>
                <a:cs typeface="FZ 中等线简体"/>
              </a:rPr>
              <a:t>表，</a:t>
            </a:r>
            <a:r>
              <a:rPr lang="zh-CN"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无</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控股股东、实际控制人的上市公司，存在第一大股东或第一大股东关联人非经营性资金占用的，也应当</a:t>
            </a:r>
            <a:r>
              <a:rPr lang="zh-CN"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按照</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年报通知</a:t>
            </a:r>
            <a:r>
              <a:rPr lang="zh-CN"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附件</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所示格式填写专项说明</a:t>
            </a:r>
            <a:r>
              <a:rPr lang="zh-CN"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如报告期内不存在资金</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占用、违规担保，</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但期后公司自查或会计师事务所发现存在的，也应</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填写相关表格。</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附表中</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要求</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就“截至</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年报披露日</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余额”予以列示。</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endParaRPr lang="zh-CN" altLang="en-US"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30182916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615507" y="843558"/>
            <a:ext cx="8348985" cy="278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4.3 </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财务总监的自我保护</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内控制度要健全且执行，资金往来要谨慎</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书面沟通纪录要做好</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endParaRPr lang="zh-CN" altLang="en-US"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2612251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一、</a:t>
            </a:r>
            <a:r>
              <a:rPr lang="en-US" altLang="zh-CN" sz="2800" b="1" kern="1200" dirty="0">
                <a:solidFill>
                  <a:srgbClr val="FFFFFF"/>
                </a:solidFill>
                <a:latin typeface="微软雅黑" panose="020B0503020204020204" pitchFamily="34" charset="-122"/>
                <a:ea typeface="微软雅黑" panose="020B0503020204020204" pitchFamily="34" charset="-122"/>
                <a:cs typeface="FZ 黑体简体"/>
              </a:rPr>
              <a:t>2020</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年年报</a:t>
            </a: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披露新要求</a:t>
            </a:r>
          </a:p>
        </p:txBody>
      </p:sp>
      <p:sp>
        <p:nvSpPr>
          <p:cNvPr id="5" name="Text Box 2"/>
          <p:cNvSpPr txBox="1">
            <a:spLocks noChangeArrowheads="1"/>
          </p:cNvSpPr>
          <p:nvPr/>
        </p:nvSpPr>
        <p:spPr bwMode="auto">
          <a:xfrm>
            <a:off x="397507" y="1131590"/>
            <a:ext cx="8348985" cy="350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本所</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关于做好上市公司</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年年度报告披露工作的</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通知</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p>
          <a:p>
            <a:pPr>
              <a:lnSpc>
                <a:spcPts val="2500"/>
              </a:lnSpc>
              <a:spcBef>
                <a:spcPts val="600"/>
              </a:spcBef>
              <a:spcAft>
                <a:spcPts val="600"/>
              </a:spcAft>
            </a:pP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年报披露的主体责任要求：</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 </a:t>
            </a: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、上市</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公司：</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上市公司应当严格按照中国证监会与本所关于年报编制的有关规定，真实、准确、完整地披露相关信息，按期履行本次年报披露义务，切实提升年报信息披露质量，确保“真实、透明、合规”。</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、上市公司董监高：</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上市公司董事、监事、高级管理人员应当诚实守信、勤勉尽责，做好年报编制、审议和披露相关工作，并配合会计师事务所的审计。</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3</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、会计师：</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年审会计师应当严格按照审计准则的要求，勤勉尽责、规范执业，切实承担起应尽职责，保护投资者的合法权益。</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33928600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1.1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年报披露的时间要求</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615507" y="843558"/>
            <a:ext cx="8348985" cy="255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285714" indent="-285714">
              <a:lnSpc>
                <a:spcPts val="2500"/>
              </a:lnSpc>
              <a:spcBef>
                <a:spcPts val="600"/>
              </a:spcBef>
              <a:spcAft>
                <a:spcPts val="600"/>
              </a:spcAft>
              <a:buFont typeface="Wingdings" panose="05000000000000000000" pitchFamily="2" charset="2"/>
              <a:buChar char="n"/>
            </a:pP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、一般要求：</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凡</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月</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日前在本所上市的公司，均应当于</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4</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月</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30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日前完成本次年报的披露。在</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月</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日至</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4</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月</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30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日期间新上市的公司，在上市公告书中未披露</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年主要会计数据及财务指标的，也应当披露本次年报。</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、预计不能在法定期限内披露</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的：上市公司预计无法在法定期限内披露本次年报的，应当于</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4</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月</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15</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日前向本所提交书面说明，公告不能如期披露的原因、解决方案及披露本次年报的最后期限，并充分提示风险。</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38191140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1.2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退市新规</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615507" y="843558"/>
            <a:ext cx="8348985" cy="22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500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风险提示公告</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对于扣除非经常性损益前后的净利润孰低者为负值且营业收入低于</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亿元的财务类强制退市情形，其中营业收入应当扣除与主营业务无关的业务收入和不具备商业实质的收入。</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预计</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碰触</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上述财务类强制退市情形的，</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应当在</a:t>
            </a:r>
            <a:r>
              <a:rPr lang="en-US" altLang="zh-CN" sz="1600" i="1" dirty="0">
                <a:latin typeface="微软雅黑" panose="020B0503020204020204" pitchFamily="34" charset="-122"/>
                <a:ea typeface="微软雅黑" panose="020B0503020204020204" pitchFamily="34" charset="-122"/>
                <a:cs typeface="FZ 中等线简体"/>
              </a:rPr>
              <a:t>2021</a:t>
            </a:r>
            <a:r>
              <a:rPr lang="zh-CN" altLang="en-US" sz="1600" i="1" dirty="0">
                <a:latin typeface="微软雅黑" panose="020B0503020204020204" pitchFamily="34" charset="-122"/>
                <a:ea typeface="微软雅黑" panose="020B0503020204020204" pitchFamily="34" charset="-122"/>
                <a:cs typeface="FZ 中等线简体"/>
              </a:rPr>
              <a:t>年</a:t>
            </a:r>
            <a:r>
              <a:rPr lang="en-US" altLang="zh-CN" sz="1600" i="1" dirty="0">
                <a:latin typeface="微软雅黑" panose="020B0503020204020204" pitchFamily="34" charset="-122"/>
                <a:ea typeface="微软雅黑" panose="020B0503020204020204" pitchFamily="34" charset="-122"/>
                <a:cs typeface="FZ 中等线简体"/>
              </a:rPr>
              <a:t>1</a:t>
            </a:r>
            <a:r>
              <a:rPr lang="zh-CN" altLang="en-US" sz="1600" i="1" dirty="0">
                <a:latin typeface="微软雅黑" panose="020B0503020204020204" pitchFamily="34" charset="-122"/>
                <a:ea typeface="微软雅黑" panose="020B0503020204020204" pitchFamily="34" charset="-122"/>
                <a:cs typeface="FZ 中等线简体"/>
              </a:rPr>
              <a:t>月</a:t>
            </a:r>
            <a:r>
              <a:rPr lang="en-US" altLang="zh-CN" sz="1600" i="1" dirty="0">
                <a:latin typeface="微软雅黑" panose="020B0503020204020204" pitchFamily="34" charset="-122"/>
                <a:ea typeface="微软雅黑" panose="020B0503020204020204" pitchFamily="34" charset="-122"/>
                <a:cs typeface="FZ 中等线简体"/>
              </a:rPr>
              <a:t>31</a:t>
            </a:r>
            <a:r>
              <a:rPr lang="zh-CN" altLang="en-US" sz="1600" i="1" dirty="0">
                <a:latin typeface="微软雅黑" panose="020B0503020204020204" pitchFamily="34" charset="-122"/>
                <a:ea typeface="微软雅黑" panose="020B0503020204020204" pitchFamily="34" charset="-122"/>
                <a:cs typeface="FZ 中等线简体"/>
              </a:rPr>
              <a:t>日前</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发布风险提示公告，并</a:t>
            </a:r>
            <a:r>
              <a:rPr lang="zh-CN" altLang="en-US" sz="1600" i="1" dirty="0">
                <a:latin typeface="微软雅黑" panose="020B0503020204020204" pitchFamily="34" charset="-122"/>
                <a:ea typeface="微软雅黑" panose="020B0503020204020204" pitchFamily="34" charset="-122"/>
                <a:cs typeface="FZ 中等线简体"/>
              </a:rPr>
              <a:t>在披露本次年报前</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至少再发布</a:t>
            </a:r>
            <a:r>
              <a:rPr lang="zh-CN" altLang="en-US" sz="1600" i="1" dirty="0">
                <a:latin typeface="微软雅黑" panose="020B0503020204020204" pitchFamily="34" charset="-122"/>
                <a:ea typeface="微软雅黑" panose="020B0503020204020204" pitchFamily="34" charset="-122"/>
                <a:cs typeface="FZ 中等线简体"/>
              </a:rPr>
              <a:t>两次</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风险提示公告</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smtClean="0">
                <a:solidFill>
                  <a:srgbClr val="FF0000"/>
                </a:solidFill>
                <a:latin typeface="微软雅黑" panose="020B0503020204020204" pitchFamily="34" charset="-122"/>
                <a:ea typeface="微软雅黑" panose="020B0503020204020204" pitchFamily="34" charset="-122"/>
                <a:cs typeface="FZ 中等线简体"/>
              </a:rPr>
              <a:t>触及净资产、审计意见财务类强制退市情形的，要求相同</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1501335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615507" y="843558"/>
            <a:ext cx="8348985" cy="343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500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 </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扣</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非前后净利润孰低者为负值的上市公司披露</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要求</a:t>
            </a:r>
            <a:endPar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应当在年报“公司简介和主要财务指标”部分披露营业收入扣除情况及扣除后的营业收入金额；不存在应扣除营业收入的，应当明确说明并披露理由</a:t>
            </a:r>
            <a:r>
              <a:rPr lang="zh-CN"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zh-CN" altLang="en-US" sz="1400"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具体格式详见：</a:t>
            </a:r>
            <a:r>
              <a:rPr lang="en-US" altLang="zh-CN" sz="1400"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2020</a:t>
            </a:r>
            <a:r>
              <a:rPr lang="zh-CN" altLang="en-US" sz="1400"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年年报模板中营业收入扣除情况表格式</a:t>
            </a:r>
            <a:r>
              <a:rPr lang="en-US" altLang="zh-CN" sz="1400"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a:t>
            </a:r>
            <a:r>
              <a:rPr lang="en-US" altLang="zh-CN" sz="1400" dirty="0" err="1"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docx</a:t>
            </a:r>
            <a:endParaRPr lang="en-US" altLang="zh-CN" sz="14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3.</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 年审会计师专项意见</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会计师事务所应当</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按照年报通知附件</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所示格式，就公司营业收入扣除事项是否符合相关规定及扣除后的营业收入金额出具专项审核意见。</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r>
              <a:rPr lang="zh-CN" altLang="en-US" sz="1400"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3" action="ppaction://hlinkfile"/>
              </a:rPr>
              <a:t>具体格式详见：营业收入扣除情况表格式</a:t>
            </a:r>
            <a:r>
              <a:rPr lang="en-US" altLang="zh-CN" sz="1400"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3" action="ppaction://hlinkfile"/>
              </a:rPr>
              <a:t>.</a:t>
            </a:r>
            <a:r>
              <a:rPr lang="en-US" altLang="zh-CN" sz="1400" dirty="0" err="1"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3" action="ppaction://hlinkfile"/>
              </a:rPr>
              <a:t>docx</a:t>
            </a:r>
            <a:endParaRPr lang="zh-CN" altLang="en-US" sz="14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8413791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1.3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业绩预告</a:t>
            </a:r>
            <a:endParaRPr lang="zh-CN" altLang="en-US" sz="2800" b="1" kern="1200" dirty="0">
              <a:solidFill>
                <a:srgbClr val="FFFFFF"/>
              </a:solidFill>
              <a:latin typeface="微软雅黑" panose="020B0503020204020204" pitchFamily="34" charset="-122"/>
              <a:ea typeface="微软雅黑" panose="020B0503020204020204" pitchFamily="34" charset="-122"/>
              <a:cs typeface="FZ 黑体简体"/>
            </a:endParaRPr>
          </a:p>
        </p:txBody>
      </p:sp>
      <p:sp>
        <p:nvSpPr>
          <p:cNvPr id="5" name="Text Box 2"/>
          <p:cNvSpPr txBox="1">
            <a:spLocks noChangeArrowheads="1"/>
          </p:cNvSpPr>
          <p:nvPr/>
        </p:nvSpPr>
        <p:spPr bwMode="auto">
          <a:xfrm>
            <a:off x="615507" y="843558"/>
            <a:ext cx="8348985" cy="46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500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业绩</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预告情形变化</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增加：</a:t>
            </a:r>
            <a:r>
              <a:rPr lang="zh-CN"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预计</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2020</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年度扣除非经常性损益前后净利润孰低者为负值的上市公司，应当披露业绩预告，并在业绩预告公告中披露</a:t>
            </a:r>
            <a:r>
              <a:rPr lang="zh-CN" altLang="zh-CN" sz="1600" dirty="0">
                <a:latin typeface="微软雅黑" panose="020B0503020204020204" pitchFamily="34" charset="-122"/>
                <a:ea typeface="微软雅黑" panose="020B0503020204020204" pitchFamily="34" charset="-122"/>
                <a:cs typeface="FZ 中等线简体"/>
              </a:rPr>
              <a:t>营业收入</a:t>
            </a:r>
            <a:r>
              <a:rPr lang="zh-CN" altLang="zh-CN" sz="1600" dirty="0">
                <a:solidFill>
                  <a:schemeClr val="tx2"/>
                </a:solidFill>
                <a:latin typeface="微软雅黑" panose="020B0503020204020204" pitchFamily="34" charset="-122"/>
                <a:ea typeface="微软雅黑" panose="020B0503020204020204" pitchFamily="34" charset="-122"/>
                <a:cs typeface="FZ 中等线简体"/>
              </a:rPr>
              <a:t>及</a:t>
            </a:r>
            <a:r>
              <a:rPr lang="zh-CN" altLang="zh-CN" sz="1600" dirty="0">
                <a:latin typeface="微软雅黑" panose="020B0503020204020204" pitchFamily="34" charset="-122"/>
                <a:ea typeface="微软雅黑" panose="020B0503020204020204" pitchFamily="34" charset="-122"/>
                <a:cs typeface="FZ 中等线简体"/>
              </a:rPr>
              <a:t>扣除后的营业收入</a:t>
            </a: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金额。</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业绩</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预告公告格式</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变化</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ct val="150000"/>
              </a:lnSpc>
              <a:spcBef>
                <a:spcPts val="600"/>
              </a:spcBef>
              <a:spcAft>
                <a:spcPts val="600"/>
              </a:spcAft>
              <a:buFont typeface="Wingdings" panose="05000000000000000000" pitchFamily="2" charset="2"/>
              <a:buChar char="ü"/>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预计扣除非经常性损益前后的净利润孰低者为负值的</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公司</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ct val="150000"/>
              </a:lnSpc>
              <a:spcBef>
                <a:spcPts val="600"/>
              </a:spcBef>
              <a:spcAft>
                <a:spcPts val="600"/>
              </a:spcAft>
              <a:buFont typeface="Wingdings" panose="05000000000000000000" pitchFamily="2" charset="2"/>
              <a:buChar char="ü"/>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预计扣除非经常性损益前后的净利润孰低者为正值，且归属于上市公司股东的净利润属于下列情形之一的公司：</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	</a:t>
            </a:r>
            <a:r>
              <a:rPr lang="en-US" altLang="zh-CN" sz="1600" dirty="0">
                <a:sym typeface="Symbol"/>
              </a:rPr>
              <a:t></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扭亏为盈  </a:t>
            </a:r>
            <a:r>
              <a:rPr lang="en-US" altLang="zh-CN" sz="1600" dirty="0">
                <a:sym typeface="Symbol"/>
              </a:rPr>
              <a:t></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同</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向上升  </a:t>
            </a:r>
            <a:r>
              <a:rPr lang="en-US" altLang="zh-CN" sz="1600" dirty="0">
                <a:sym typeface="Symbol"/>
              </a:rPr>
              <a:t></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同</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向</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下降</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50" indent="-285750">
              <a:lnSpc>
                <a:spcPct val="150000"/>
              </a:lnSpc>
              <a:spcBef>
                <a:spcPts val="600"/>
              </a:spcBef>
              <a:spcAft>
                <a:spcPts val="600"/>
              </a:spcAft>
              <a:buFont typeface="Wingdings" panose="05000000000000000000" pitchFamily="2" charset="2"/>
              <a:buChar char="ü"/>
            </a:pPr>
            <a:r>
              <a:rPr lang="zh-CN"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预计期末净资产为负值的公司</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r>
              <a:rPr lang="zh-CN" altLang="en-US" sz="14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 具体格式详见：上市公司业绩预告公告格式</a:t>
            </a:r>
            <a:r>
              <a:rPr lang="en-US" altLang="zh-CN" sz="14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a:t>
            </a:r>
            <a:r>
              <a:rPr lang="en-US" altLang="zh-CN" sz="1400" b="1" dirty="0" err="1" smtClean="0">
                <a:solidFill>
                  <a:schemeClr val="bg1">
                    <a:lumMod val="10000"/>
                  </a:schemeClr>
                </a:solidFill>
                <a:latin typeface="微软雅黑" panose="020B0503020204020204" pitchFamily="34" charset="-122"/>
                <a:ea typeface="微软雅黑" panose="020B0503020204020204" pitchFamily="34" charset="-122"/>
                <a:cs typeface="FZ 中等线简体"/>
                <a:hlinkClick r:id="rId2" action="ppaction://hlinkfile"/>
              </a:rPr>
              <a:t>docx</a:t>
            </a:r>
            <a:endParaRPr lang="en-US" altLang="zh-CN" sz="14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endParaRPr lang="zh-CN" altLang="en-US"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1602027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53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5" name="Text Box 2"/>
          <p:cNvSpPr txBox="1">
            <a:spLocks noChangeArrowheads="1"/>
          </p:cNvSpPr>
          <p:nvPr/>
        </p:nvSpPr>
        <p:spPr bwMode="auto">
          <a:xfrm>
            <a:off x="615507" y="843558"/>
            <a:ext cx="8348985" cy="39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50000"/>
              </a:lnSpc>
              <a:spcBef>
                <a:spcPts val="600"/>
              </a:spcBef>
              <a:spcAft>
                <a:spcPts val="600"/>
              </a:spcAft>
            </a:pPr>
            <a:r>
              <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3</a:t>
            </a: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业绩预告修正公告</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增加：预计</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度扣除非经常性损益前后净利润孰低者为负值的上市公司，披露业绩预告后，除其他应披露业绩预告修正公告的情形外，前述公司营业收入、扣除后营业收入与已披露业绩预告出现差异，且可能影响其股票交易状态的，也应当及时披露业绩预告修正公告</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ct val="1500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4.</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注意事项</a:t>
            </a:r>
            <a:endParaRPr lang="en-US" altLang="zh-CN" sz="1600" b="1"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本通知发布前已披露业绩预告的上市公司，如预计</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2020</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年度扣除非经常性损益前后净利润孰低者为负值，但未披露扣除非经常性损益后净利润、预计营业收入及扣除后营业收入的，应当按照年报通知附件</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4</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的格式补充披露相关内容</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暂停</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上市公司仍按原规则进行业绩预告</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32354850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505"/>
            <a:ext cx="9144000" cy="822320"/>
          </a:xfrm>
          <a:prstGeom prst="rect">
            <a:avLst/>
          </a:prstGeom>
          <a:solidFill>
            <a:srgbClr val="162B75"/>
          </a:solidFill>
          <a:ln>
            <a:noFill/>
          </a:ln>
          <a:effectLst/>
        </p:spPr>
        <p:style>
          <a:lnRef idx="1">
            <a:schemeClr val="accent1"/>
          </a:lnRef>
          <a:fillRef idx="3">
            <a:schemeClr val="accent1"/>
          </a:fillRef>
          <a:effectRef idx="2">
            <a:schemeClr val="accent1"/>
          </a:effectRef>
          <a:fontRef idx="minor">
            <a:schemeClr val="lt1"/>
          </a:fontRef>
        </p:style>
        <p:txBody>
          <a:bodyPr lIns="82273" tIns="41138" rIns="82273" bIns="41138" rtlCol="0" anchor="ctr"/>
          <a:lstStyle/>
          <a:p>
            <a:pPr algn="ctr" fontAlgn="base">
              <a:spcBef>
                <a:spcPct val="0"/>
              </a:spcBef>
              <a:spcAft>
                <a:spcPct val="0"/>
              </a:spcAft>
            </a:pPr>
            <a:endParaRPr kumimoji="1" lang="zh-CN" altLang="en-US" sz="2400" dirty="0">
              <a:solidFill>
                <a:schemeClr val="accent3"/>
              </a:solidFill>
            </a:endParaRPr>
          </a:p>
        </p:txBody>
      </p:sp>
      <p:sp>
        <p:nvSpPr>
          <p:cNvPr id="1079298" name="Rectangle 2"/>
          <p:cNvSpPr>
            <a:spLocks noGrp="1" noChangeArrowheads="1"/>
          </p:cNvSpPr>
          <p:nvPr>
            <p:ph type="title"/>
          </p:nvPr>
        </p:nvSpPr>
        <p:spPr>
          <a:xfrm>
            <a:off x="468631" y="202510"/>
            <a:ext cx="8158163" cy="857072"/>
          </a:xfrm>
        </p:spPr>
        <p:txBody>
          <a:bodyPr/>
          <a:lstStyle/>
          <a:p>
            <a:pPr algn="l">
              <a:defRPr/>
            </a:pPr>
            <a:r>
              <a:rPr lang="en-US" altLang="zh-CN" sz="2800" b="1" kern="1200" dirty="0" smtClean="0">
                <a:solidFill>
                  <a:srgbClr val="FFFFFF"/>
                </a:solidFill>
                <a:latin typeface="微软雅黑" panose="020B0503020204020204" pitchFamily="34" charset="-122"/>
                <a:ea typeface="微软雅黑" panose="020B0503020204020204" pitchFamily="34" charset="-122"/>
                <a:cs typeface="FZ 黑体简体"/>
              </a:rPr>
              <a:t>1.4  </a:t>
            </a:r>
            <a:r>
              <a:rPr lang="zh-CN" altLang="en-US" sz="2800" b="1" kern="1200" dirty="0" smtClean="0">
                <a:solidFill>
                  <a:srgbClr val="FFFFFF"/>
                </a:solidFill>
                <a:latin typeface="微软雅黑" panose="020B0503020204020204" pitchFamily="34" charset="-122"/>
                <a:ea typeface="微软雅黑" panose="020B0503020204020204" pitchFamily="34" charset="-122"/>
                <a:cs typeface="FZ 黑体简体"/>
              </a:rPr>
              <a:t>公司</a:t>
            </a:r>
            <a:r>
              <a:rPr lang="zh-CN" altLang="en-US" sz="2800" b="1" kern="1200" dirty="0">
                <a:solidFill>
                  <a:srgbClr val="FFFFFF"/>
                </a:solidFill>
                <a:latin typeface="微软雅黑" panose="020B0503020204020204" pitchFamily="34" charset="-122"/>
                <a:ea typeface="微软雅黑" panose="020B0503020204020204" pitchFamily="34" charset="-122"/>
                <a:cs typeface="FZ 黑体简体"/>
              </a:rPr>
              <a:t>治理和内部控制</a:t>
            </a:r>
          </a:p>
        </p:txBody>
      </p:sp>
      <p:sp>
        <p:nvSpPr>
          <p:cNvPr id="5" name="Text Box 2"/>
          <p:cNvSpPr txBox="1">
            <a:spLocks noChangeArrowheads="1"/>
          </p:cNvSpPr>
          <p:nvPr/>
        </p:nvSpPr>
        <p:spPr bwMode="auto">
          <a:xfrm>
            <a:off x="615507" y="915566"/>
            <a:ext cx="8348985" cy="365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159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1.</a:t>
            </a:r>
            <a:r>
              <a:rPr lang="zh-CN" altLang="en-US" sz="1600" b="1" dirty="0">
                <a:solidFill>
                  <a:schemeClr val="bg1">
                    <a:lumMod val="10000"/>
                  </a:schemeClr>
                </a:solidFill>
                <a:latin typeface="微软雅黑" panose="020B0503020204020204" pitchFamily="34" charset="-122"/>
                <a:ea typeface="微软雅黑" panose="020B0503020204020204" pitchFamily="34" charset="-122"/>
                <a:cs typeface="FZ 中等线简体"/>
              </a:rPr>
              <a:t> </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落实公司治理专项行动要求</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上市公司应当按照</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关于开展上市公司治理专项行动的公告</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（证监会公告</a:t>
            </a:r>
            <a:r>
              <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〔2020〕69</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号）的要求，认真填写专项自查清单，通过相应填报系统按期提交自查报告。</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2. </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强化公司治理的披露</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结合自查情况和</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年报准则</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上市公司治理准则（</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2018</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年修订）</a:t>
            </a:r>
            <a:r>
              <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rPr>
              <a:t>》</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等的有关规定</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，强化</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“三会一层”运行和决策、“关键少数”行为规范和履职尽责等治理状况的</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披露。</a:t>
            </a:r>
            <a:endParaRPr lang="en-US" altLang="zh-CN" sz="1600" dirty="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a:lnSpc>
                <a:spcPts val="2500"/>
              </a:lnSpc>
              <a:spcBef>
                <a:spcPts val="600"/>
              </a:spcBef>
              <a:spcAft>
                <a:spcPts val="600"/>
              </a:spcAft>
            </a:pPr>
            <a:r>
              <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3.</a:t>
            </a:r>
            <a:r>
              <a:rPr lang="zh-CN" altLang="en-US"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关注内控自我评价报告与内控鉴证（审计）报告的差异</a:t>
            </a:r>
            <a:endParaRPr lang="en-US" altLang="zh-CN" sz="1600" b="1"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a:p>
            <a:pPr marL="285714" indent="-285714">
              <a:lnSpc>
                <a:spcPts val="2500"/>
              </a:lnSpc>
              <a:spcBef>
                <a:spcPts val="600"/>
              </a:spcBef>
              <a:spcAft>
                <a:spcPts val="600"/>
              </a:spcAft>
              <a:buFont typeface="Wingdings" panose="05000000000000000000" pitchFamily="2" charset="2"/>
              <a:buChar char="n"/>
            </a:pPr>
            <a:r>
              <a:rPr lang="zh-CN" altLang="en-US" sz="1600" i="1" dirty="0" smtClean="0">
                <a:latin typeface="微软雅黑" panose="020B0503020204020204" pitchFamily="34" charset="-122"/>
                <a:ea typeface="微软雅黑" panose="020B0503020204020204" pitchFamily="34" charset="-122"/>
                <a:cs typeface="FZ 中等线简体"/>
              </a:rPr>
              <a:t>内部</a:t>
            </a:r>
            <a:r>
              <a:rPr lang="zh-CN" altLang="en-US" sz="1600" i="1" dirty="0">
                <a:latin typeface="微软雅黑" panose="020B0503020204020204" pitchFamily="34" charset="-122"/>
                <a:ea typeface="微软雅黑" panose="020B0503020204020204" pitchFamily="34" charset="-122"/>
                <a:cs typeface="FZ 中等线简体"/>
              </a:rPr>
              <a:t>控制自我评价报告结论与内部控制审计（鉴证）报告意见不一致的上市公司</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，应当在本次年报</a:t>
            </a:r>
            <a:r>
              <a:rPr lang="zh-CN" altLang="en-US" sz="1600" i="1" dirty="0">
                <a:latin typeface="微软雅黑" panose="020B0503020204020204" pitchFamily="34" charset="-122"/>
                <a:ea typeface="微软雅黑" panose="020B0503020204020204" pitchFamily="34" charset="-122"/>
                <a:cs typeface="FZ 中等线简体"/>
              </a:rPr>
              <a:t>“公司治理”部分披露</a:t>
            </a:r>
            <a:r>
              <a:rPr lang="zh-CN" altLang="en-US" sz="1600" dirty="0">
                <a:solidFill>
                  <a:schemeClr val="bg1">
                    <a:lumMod val="10000"/>
                  </a:schemeClr>
                </a:solidFill>
                <a:latin typeface="微软雅黑" panose="020B0503020204020204" pitchFamily="34" charset="-122"/>
                <a:ea typeface="微软雅黑" panose="020B0503020204020204" pitchFamily="34" charset="-122"/>
                <a:cs typeface="FZ 中等线简体"/>
              </a:rPr>
              <a:t>差异原因及合理性</a:t>
            </a:r>
            <a:r>
              <a:rPr lang="zh-CN" altLang="en-US"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rPr>
              <a:t>。</a:t>
            </a:r>
            <a:endParaRPr lang="en-US" altLang="zh-CN" sz="1600" dirty="0" smtClean="0">
              <a:solidFill>
                <a:schemeClr val="bg1">
                  <a:lumMod val="10000"/>
                </a:schemeClr>
              </a:solidFill>
              <a:latin typeface="微软雅黑" panose="020B0503020204020204" pitchFamily="34" charset="-122"/>
              <a:ea typeface="微软雅黑" panose="020B0503020204020204" pitchFamily="34" charset="-122"/>
              <a:cs typeface="FZ 中等线简体"/>
            </a:endParaRPr>
          </a:p>
        </p:txBody>
      </p:sp>
    </p:spTree>
    <p:extLst>
      <p:ext uri="{BB962C8B-B14F-4D97-AF65-F5344CB8AC3E}">
        <p14:creationId xmlns:p14="http://schemas.microsoft.com/office/powerpoint/2010/main" val="3168916729"/>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g"/></Relationships>
</file>

<file path=ppt/theme/_rels/theme3.xml.rels><?xml version="1.0" encoding="UTF-8" standalone="yes"?>
<Relationships xmlns="http://schemas.openxmlformats.org/package/2006/relationships"><Relationship Id="rId1" Type="http://schemas.openxmlformats.org/officeDocument/2006/relationships/image" Target="../media/image4.jpg"/></Relationships>
</file>

<file path=ppt/theme/theme1.xml><?xml version="1.0" encoding="utf-8"?>
<a:theme xmlns:a="http://schemas.openxmlformats.org/drawingml/2006/main" name="2_深交所配色－蓝色">
  <a:themeElements>
    <a:clrScheme name="深交所配色－蓝色 1">
      <a:dk1>
        <a:srgbClr val="0E0D91"/>
      </a:dk1>
      <a:lt1>
        <a:srgbClr val="F4EDE7"/>
      </a:lt1>
      <a:dk2>
        <a:srgbClr val="383838"/>
      </a:dk2>
      <a:lt2>
        <a:srgbClr val="808080"/>
      </a:lt2>
      <a:accent1>
        <a:srgbClr val="3977F1"/>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主题1 - 副本">
  <a:themeElements>
    <a:clrScheme name="自定义 1">
      <a:dk1>
        <a:sysClr val="windowText" lastClr="000000"/>
      </a:dk1>
      <a:lt1>
        <a:sysClr val="window" lastClr="FFFFFF"/>
      </a:lt1>
      <a:dk2>
        <a:srgbClr val="1F497D"/>
      </a:dk2>
      <a:lt2>
        <a:srgbClr val="EEECE1"/>
      </a:lt2>
      <a:accent1>
        <a:srgbClr val="31295D"/>
      </a:accent1>
      <a:accent2>
        <a:srgbClr val="009FD6"/>
      </a:accent2>
      <a:accent3>
        <a:srgbClr val="081F6E"/>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楷体"/>
        <a:cs typeface=""/>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spPr>
      <a:bodyPr/>
      <a:lstStyle/>
      <a: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a:style>
    </a:spDef>
  </a:objectDefaults>
  <a:extraClrSchemeLst/>
</a:theme>
</file>

<file path=ppt/theme/theme3.xml><?xml version="1.0" encoding="utf-8"?>
<a:theme xmlns:a="http://schemas.openxmlformats.org/drawingml/2006/main" name="3_主题1 - 副本">
  <a:themeElements>
    <a:clrScheme name="自定义 1">
      <a:dk1>
        <a:sysClr val="windowText" lastClr="000000"/>
      </a:dk1>
      <a:lt1>
        <a:sysClr val="window" lastClr="FFFFFF"/>
      </a:lt1>
      <a:dk2>
        <a:srgbClr val="1F497D"/>
      </a:dk2>
      <a:lt2>
        <a:srgbClr val="EEECE1"/>
      </a:lt2>
      <a:accent1>
        <a:srgbClr val="31295D"/>
      </a:accent1>
      <a:accent2>
        <a:srgbClr val="009FD6"/>
      </a:accent2>
      <a:accent3>
        <a:srgbClr val="081F6E"/>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楷体"/>
        <a:cs typeface=""/>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spPr>
      <a:bodyPr/>
      <a:lstStyle/>
      <a: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a:style>
    </a:spDef>
  </a:objectDefaults>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yhce30a">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深交所配色－蓝色 1">
    <a:dk1>
      <a:srgbClr val="0E0D91"/>
    </a:dk1>
    <a:lt1>
      <a:srgbClr val="F4EDE7"/>
    </a:lt1>
    <a:dk2>
      <a:srgbClr val="383838"/>
    </a:dk2>
    <a:lt2>
      <a:srgbClr val="808080"/>
    </a:lt2>
    <a:accent1>
      <a:srgbClr val="3977F1"/>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0D56F667F51E9244B69E1E0CB8BC1C16" ma:contentTypeVersion="0" ma:contentTypeDescription="新建文档。" ma:contentTypeScope="" ma:versionID="b6dca65248b3c8ff61dc44b2c79bec95">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6FA5EC-D6BB-461E-9864-58AC188B9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06F11AE-D4A4-41C0-959C-75B933260743}">
  <ds:schemaRefs>
    <ds:schemaRef ds:uri="http://schemas.microsoft.com/sharepoint/v3/contenttype/forms"/>
  </ds:schemaRefs>
</ds:datastoreItem>
</file>

<file path=customXml/itemProps3.xml><?xml version="1.0" encoding="utf-8"?>
<ds:datastoreItem xmlns:ds="http://schemas.openxmlformats.org/officeDocument/2006/customXml" ds:itemID="{9895C337-F5D2-424C-B99D-8C22D9CA9DB7}">
  <ds:schemaRefs>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50130</TotalTime>
  <Words>3657</Words>
  <Application>Microsoft Office PowerPoint</Application>
  <PresentationFormat>全屏显示(16:9)</PresentationFormat>
  <Paragraphs>187</Paragraphs>
  <Slides>28</Slides>
  <Notes>2</Notes>
  <HiddenSlides>0</HiddenSlides>
  <MMClips>0</MMClips>
  <ScaleCrop>false</ScaleCrop>
  <HeadingPairs>
    <vt:vector size="4" baseType="variant">
      <vt:variant>
        <vt:lpstr>主题</vt:lpstr>
      </vt:variant>
      <vt:variant>
        <vt:i4>4</vt:i4>
      </vt:variant>
      <vt:variant>
        <vt:lpstr>幻灯片标题</vt:lpstr>
      </vt:variant>
      <vt:variant>
        <vt:i4>28</vt:i4>
      </vt:variant>
    </vt:vector>
  </HeadingPairs>
  <TitlesOfParts>
    <vt:vector size="32" baseType="lpstr">
      <vt:lpstr>2_深交所配色－蓝色</vt:lpstr>
      <vt:lpstr>2_主题1 - 副本</vt:lpstr>
      <vt:lpstr>3_主题1 - 副本</vt:lpstr>
      <vt:lpstr>默认设计模板</vt:lpstr>
      <vt:lpstr>PowerPoint 演示文稿</vt:lpstr>
      <vt:lpstr>PowerPoint 演示文稿</vt:lpstr>
      <vt:lpstr>一、2020年年报披露新要求</vt:lpstr>
      <vt:lpstr>1.1 年报披露的时间要求</vt:lpstr>
      <vt:lpstr>1.2 退市新规</vt:lpstr>
      <vt:lpstr>PowerPoint 演示文稿</vt:lpstr>
      <vt:lpstr>1.3 业绩预告</vt:lpstr>
      <vt:lpstr>PowerPoint 演示文稿</vt:lpstr>
      <vt:lpstr>1.4  公司治理和内部控制</vt:lpstr>
      <vt:lpstr>1.5 并购重组持续信息披露</vt:lpstr>
      <vt:lpstr>1.6 业绩说明会</vt:lpstr>
      <vt:lpstr>1.7 审计相关事项</vt:lpstr>
      <vt:lpstr>1.8 其他事项</vt:lpstr>
      <vt:lpstr>PowerPoint 演示文稿</vt:lpstr>
      <vt:lpstr>二、关于行业信息披露指引 </vt:lpstr>
      <vt:lpstr>2.1  深交所行业信息披露指引体系</vt:lpstr>
      <vt:lpstr>PowerPoint 演示文稿</vt:lpstr>
      <vt:lpstr>2.2 行业信息披露指引的结构解读</vt:lpstr>
      <vt:lpstr>PowerPoint 演示文稿</vt:lpstr>
      <vt:lpstr>PowerPoint 演示文稿</vt:lpstr>
      <vt:lpstr>三、年报审查关注重点事项</vt:lpstr>
      <vt:lpstr>3.1 业绩真实性与财务会计处理</vt:lpstr>
      <vt:lpstr>3.2 规范运作与公司治理</vt:lpstr>
      <vt:lpstr>3.3 信息披露合规性与重组业绩承诺及商誉</vt:lpstr>
      <vt:lpstr>四、关于资金占用与违规担保的监管要求</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qxwu</dc:creator>
  <cp:lastModifiedBy>罗永成[ycluo]</cp:lastModifiedBy>
  <cp:revision>1370</cp:revision>
  <cp:lastPrinted>2019-01-22T03:23:42Z</cp:lastPrinted>
  <dcterms:created xsi:type="dcterms:W3CDTF">2015-08-05T02:20:08Z</dcterms:created>
  <dcterms:modified xsi:type="dcterms:W3CDTF">2021-01-24T04:32:19Z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0x0101000D56F667F51E9244B69E1E0CB8BC1C16</vt:lpwstr>
  </property>
</Properties>
</file>