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Masters/slideMaster5.xml" ContentType="application/vnd.openxmlformats-officedocument.presentationml.slideMaster+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03" r:id="rId1"/>
    <p:sldMasterId id="2147484009" r:id="rId2"/>
    <p:sldMasterId id="2147484018" r:id="rId3"/>
    <p:sldMasterId id="2147484294" r:id="rId4"/>
    <p:sldMasterId id="2147484314" r:id="rId5"/>
    <p:sldMasterId id="2147484319" r:id="rId6"/>
  </p:sldMasterIdLst>
  <p:notesMasterIdLst>
    <p:notesMasterId r:id="rId42"/>
  </p:notesMasterIdLst>
  <p:handoutMasterIdLst>
    <p:handoutMasterId r:id="rId43"/>
  </p:handoutMasterIdLst>
  <p:sldIdLst>
    <p:sldId id="1482" r:id="rId7"/>
    <p:sldId id="1582" r:id="rId8"/>
    <p:sldId id="1483" r:id="rId9"/>
    <p:sldId id="1551" r:id="rId10"/>
    <p:sldId id="1552" r:id="rId11"/>
    <p:sldId id="1563" r:id="rId12"/>
    <p:sldId id="1554" r:id="rId13"/>
    <p:sldId id="1568" r:id="rId14"/>
    <p:sldId id="1581" r:id="rId15"/>
    <p:sldId id="1569" r:id="rId16"/>
    <p:sldId id="1583" r:id="rId17"/>
    <p:sldId id="1559" r:id="rId18"/>
    <p:sldId id="1572" r:id="rId19"/>
    <p:sldId id="1573" r:id="rId20"/>
    <p:sldId id="1574" r:id="rId21"/>
    <p:sldId id="1575" r:id="rId22"/>
    <p:sldId id="1576" r:id="rId23"/>
    <p:sldId id="1577" r:id="rId24"/>
    <p:sldId id="1578" r:id="rId25"/>
    <p:sldId id="1586" r:id="rId26"/>
    <p:sldId id="1550" r:id="rId27"/>
    <p:sldId id="1570" r:id="rId28"/>
    <p:sldId id="1571" r:id="rId29"/>
    <p:sldId id="1585" r:id="rId30"/>
    <p:sldId id="1584" r:id="rId31"/>
    <p:sldId id="1560" r:id="rId32"/>
    <p:sldId id="1542" r:id="rId33"/>
    <p:sldId id="1541" r:id="rId34"/>
    <p:sldId id="1561" r:id="rId35"/>
    <p:sldId id="1564" r:id="rId36"/>
    <p:sldId id="1565" r:id="rId37"/>
    <p:sldId id="1566" r:id="rId38"/>
    <p:sldId id="1567" r:id="rId39"/>
    <p:sldId id="1580" r:id="rId40"/>
    <p:sldId id="1495" r:id="rId41"/>
  </p:sldIdLst>
  <p:sldSz cx="9144000" cy="5143500" type="screen16x9"/>
  <p:notesSz cx="6797675" cy="9926638"/>
  <p:defaultText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defaultTextStyle>
  <p:extLst>
    <p:ext uri="{521415D9-36F7-43E2-AB2F-B90AF26B5E84}">
      <p14:sectionLst xmlns:p14="http://schemas.microsoft.com/office/powerpoint/2010/main" xmlns="">
        <p14:section name="封面" id="{16F3C9FA-D4FB-4EFD-A703-26CE937EEB29}">
          <p14:sldIdLst>
            <p14:sldId id="1482"/>
          </p14:sldIdLst>
        </p14:section>
        <p14:section name="目录" id="{6CB505ED-F410-4534-8615-85C66B8177B3}">
          <p14:sldIdLst>
            <p14:sldId id="1582"/>
            <p14:sldId id="1483"/>
          </p14:sldIdLst>
        </p14:section>
        <p14:section name="第一章" id="{11FEA111-244A-43C5-B98D-3344FE4F3F61}">
          <p14:sldIdLst>
            <p14:sldId id="1551"/>
            <p14:sldId id="1552"/>
            <p14:sldId id="1563"/>
            <p14:sldId id="1554"/>
            <p14:sldId id="1568"/>
            <p14:sldId id="1581"/>
            <p14:sldId id="1569"/>
            <p14:sldId id="1583"/>
          </p14:sldIdLst>
        </p14:section>
        <p14:section name="第二章" id="{157169B5-D5A0-42EC-84F0-A3EDF4167531}">
          <p14:sldIdLst>
            <p14:sldId id="1559"/>
            <p14:sldId id="1572"/>
            <p14:sldId id="1573"/>
            <p14:sldId id="1574"/>
            <p14:sldId id="1575"/>
            <p14:sldId id="1576"/>
            <p14:sldId id="1577"/>
            <p14:sldId id="1578"/>
            <p14:sldId id="1586"/>
          </p14:sldIdLst>
        </p14:section>
        <p14:section name="第三章" id="{1EB20898-5CF5-4EFF-9A29-EF26F11E2A0E}">
          <p14:sldIdLst>
            <p14:sldId id="1550"/>
            <p14:sldId id="1570"/>
            <p14:sldId id="1571"/>
            <p14:sldId id="1585"/>
            <p14:sldId id="1584"/>
          </p14:sldIdLst>
        </p14:section>
        <p14:section name="第四章" id="{98293173-5AAF-4CCD-90A0-F252B138CA70}">
          <p14:sldIdLst>
            <p14:sldId id="1560"/>
            <p14:sldId id="1542"/>
            <p14:sldId id="1541"/>
          </p14:sldIdLst>
        </p14:section>
        <p14:section name="第五章" id="{05AEED56-984B-4748-AA96-0AA2D2369F32}">
          <p14:sldIdLst>
            <p14:sldId id="1561"/>
            <p14:sldId id="1564"/>
            <p14:sldId id="1565"/>
            <p14:sldId id="1566"/>
            <p14:sldId id="1567"/>
          </p14:sldIdLst>
        </p14:section>
        <p14:section name="华泰联合" id="{39F39DED-60AA-4C9B-9747-FC40F04222DC}">
          <p14:sldIdLst>
            <p14:sldId id="1580"/>
          </p14:sldIdLst>
        </p14:section>
        <p14:section name="谢谢" id="{85C00B32-7CC8-490B-804C-5CC72A10A14C}">
          <p14:sldIdLst>
            <p14:sldId id="1495"/>
          </p14:sldIdLst>
        </p14:section>
      </p14:sectionLst>
    </p:ext>
    <p:ext uri="{EFAFB233-063F-42B5-8137-9DF3F51BA10A}">
      <p15:sldGuideLst xmlns="" xmlns:p15="http://schemas.microsoft.com/office/powerpoint/2012/main">
        <p15:guide id="1" orient="horz" pos="2145" userDrawn="1">
          <p15:clr>
            <a:srgbClr val="A4A3A4"/>
          </p15:clr>
        </p15:guide>
        <p15:guide id="2" pos="2880" userDrawn="1">
          <p15:clr>
            <a:srgbClr val="A4A3A4"/>
          </p15:clr>
        </p15:guide>
        <p15:guide id="3" pos="2881" userDrawn="1">
          <p15:clr>
            <a:srgbClr val="A4A3A4"/>
          </p15:clr>
        </p15:guide>
        <p15:guide id="4" orient="horz" pos="787" userDrawn="1">
          <p15:clr>
            <a:srgbClr val="A4A3A4"/>
          </p15:clr>
        </p15:guide>
        <p15:guide id="5" orient="horz" pos="231" userDrawn="1">
          <p15:clr>
            <a:srgbClr val="A4A3A4"/>
          </p15:clr>
        </p15:guide>
        <p15:guide id="6" orient="horz" pos="293" userDrawn="1">
          <p15:clr>
            <a:srgbClr val="A4A3A4"/>
          </p15:clr>
        </p15:guide>
        <p15:guide id="7" orient="horz" pos="395" userDrawn="1">
          <p15:clr>
            <a:srgbClr val="A4A3A4"/>
          </p15:clr>
        </p15:guide>
        <p15:guide id="8" pos="249" userDrawn="1">
          <p15:clr>
            <a:srgbClr val="A4A3A4"/>
          </p15:clr>
        </p15:guide>
        <p15:guide id="9" pos="5511" userDrawn="1">
          <p15:clr>
            <a:srgbClr val="A4A3A4"/>
          </p15:clr>
        </p15:guide>
        <p15:guide id="10" orient="horz" pos="3009"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8167"/>
    <a:srgbClr val="F0F0F0"/>
    <a:srgbClr val="E6DED5"/>
    <a:srgbClr val="EFE8DF"/>
    <a:srgbClr val="FBFBFB"/>
    <a:srgbClr val="DFD0BF"/>
    <a:srgbClr val="C00000"/>
    <a:srgbClr val="7F7F7F"/>
    <a:srgbClr val="FF0000"/>
    <a:srgbClr val="E600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9" autoAdjust="0"/>
    <p:restoredTop sz="92393" autoAdjust="0"/>
  </p:normalViewPr>
  <p:slideViewPr>
    <p:cSldViewPr>
      <p:cViewPr varScale="1">
        <p:scale>
          <a:sx n="82" d="100"/>
          <a:sy n="82" d="100"/>
        </p:scale>
        <p:origin x="-965" y="-91"/>
      </p:cViewPr>
      <p:guideLst>
        <p:guide orient="horz" pos="2145"/>
        <p:guide orient="horz" pos="787"/>
        <p:guide orient="horz" pos="231"/>
        <p:guide orient="horz" pos="293"/>
        <p:guide orient="horz" pos="395"/>
        <p:guide orient="horz" pos="3009"/>
        <p:guide pos="2880"/>
        <p:guide pos="2881"/>
        <p:guide pos="249"/>
        <p:guide pos="5511"/>
      </p:guideLst>
    </p:cSldViewPr>
  </p:slideViewPr>
  <p:outlineViewPr>
    <p:cViewPr>
      <p:scale>
        <a:sx n="33" d="100"/>
        <a:sy n="33" d="100"/>
      </p:scale>
      <p:origin x="0" y="95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462" y="-96"/>
      </p:cViewPr>
      <p:guideLst>
        <p:guide orient="horz" pos="3127"/>
        <p:guide pos="2101"/>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2"/>
            <a:ext cx="2945659" cy="496333"/>
          </a:xfrm>
          <a:prstGeom prst="rect">
            <a:avLst/>
          </a:prstGeom>
        </p:spPr>
        <p:txBody>
          <a:bodyPr vert="horz" lIns="91435" tIns="45717" rIns="91435" bIns="45717" rtlCol="0"/>
          <a:lstStyle>
            <a:lvl1pPr algn="l">
              <a:defRPr sz="1200"/>
            </a:lvl1pPr>
          </a:lstStyle>
          <a:p>
            <a:endParaRPr lang="zh-CN" altLang="en-US"/>
          </a:p>
        </p:txBody>
      </p:sp>
      <p:sp>
        <p:nvSpPr>
          <p:cNvPr id="3" name="日期占位符 2"/>
          <p:cNvSpPr>
            <a:spLocks noGrp="1"/>
          </p:cNvSpPr>
          <p:nvPr>
            <p:ph type="dt" sz="quarter" idx="1"/>
          </p:nvPr>
        </p:nvSpPr>
        <p:spPr>
          <a:xfrm>
            <a:off x="3850446" y="2"/>
            <a:ext cx="2945659" cy="496333"/>
          </a:xfrm>
          <a:prstGeom prst="rect">
            <a:avLst/>
          </a:prstGeom>
        </p:spPr>
        <p:txBody>
          <a:bodyPr vert="horz" lIns="91435" tIns="45717" rIns="91435" bIns="45717" rtlCol="0"/>
          <a:lstStyle>
            <a:lvl1pPr algn="r">
              <a:defRPr sz="1200"/>
            </a:lvl1pPr>
          </a:lstStyle>
          <a:p>
            <a:fld id="{64E96497-1E67-4B42-B83B-DACAE7F54982}" type="datetimeFigureOut">
              <a:rPr lang="zh-CN" altLang="en-US" smtClean="0"/>
              <a:pPr/>
              <a:t>2020/5/11</a:t>
            </a:fld>
            <a:endParaRPr lang="zh-CN" altLang="en-US"/>
          </a:p>
        </p:txBody>
      </p:sp>
      <p:sp>
        <p:nvSpPr>
          <p:cNvPr id="4" name="页脚占位符 3"/>
          <p:cNvSpPr>
            <a:spLocks noGrp="1"/>
          </p:cNvSpPr>
          <p:nvPr>
            <p:ph type="ftr" sz="quarter" idx="2"/>
          </p:nvPr>
        </p:nvSpPr>
        <p:spPr>
          <a:xfrm>
            <a:off x="2" y="9428583"/>
            <a:ext cx="2945659" cy="496333"/>
          </a:xfrm>
          <a:prstGeom prst="rect">
            <a:avLst/>
          </a:prstGeom>
        </p:spPr>
        <p:txBody>
          <a:bodyPr vert="horz" lIns="91435" tIns="45717" rIns="91435" bIns="4571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6" y="9428583"/>
            <a:ext cx="2945659" cy="496333"/>
          </a:xfrm>
          <a:prstGeom prst="rect">
            <a:avLst/>
          </a:prstGeom>
        </p:spPr>
        <p:txBody>
          <a:bodyPr vert="horz" lIns="91435" tIns="45717" rIns="91435" bIns="45717" rtlCol="0" anchor="b"/>
          <a:lstStyle>
            <a:lvl1pPr algn="r">
              <a:defRPr sz="1200"/>
            </a:lvl1pPr>
          </a:lstStyle>
          <a:p>
            <a:fld id="{7706138B-35AB-4C98-BE1C-9ACCD94C6CAE}" type="slidenum">
              <a:rPr lang="zh-CN" altLang="en-US" smtClean="0"/>
              <a:pPr/>
              <a:t>‹#›</a:t>
            </a:fld>
            <a:endParaRPr lang="zh-CN" altLang="en-US"/>
          </a:p>
        </p:txBody>
      </p:sp>
    </p:spTree>
    <p:extLst>
      <p:ext uri="{BB962C8B-B14F-4D97-AF65-F5344CB8AC3E}">
        <p14:creationId xmlns:p14="http://schemas.microsoft.com/office/powerpoint/2010/main" xmlns="" val="1766911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2"/>
            <a:ext cx="2945659" cy="496333"/>
          </a:xfrm>
          <a:prstGeom prst="rect">
            <a:avLst/>
          </a:prstGeom>
        </p:spPr>
        <p:txBody>
          <a:bodyPr vert="horz" lIns="91435" tIns="45717" rIns="91435" bIns="45717" rtlCol="0"/>
          <a:lstStyle>
            <a:lvl1pPr algn="l">
              <a:defRPr sz="1200"/>
            </a:lvl1pPr>
          </a:lstStyle>
          <a:p>
            <a:endParaRPr lang="zh-CN" altLang="en-US"/>
          </a:p>
        </p:txBody>
      </p:sp>
      <p:sp>
        <p:nvSpPr>
          <p:cNvPr id="3" name="日期占位符 2"/>
          <p:cNvSpPr>
            <a:spLocks noGrp="1"/>
          </p:cNvSpPr>
          <p:nvPr>
            <p:ph type="dt" idx="1"/>
          </p:nvPr>
        </p:nvSpPr>
        <p:spPr>
          <a:xfrm>
            <a:off x="3850446" y="2"/>
            <a:ext cx="2945659" cy="496333"/>
          </a:xfrm>
          <a:prstGeom prst="rect">
            <a:avLst/>
          </a:prstGeom>
        </p:spPr>
        <p:txBody>
          <a:bodyPr vert="horz" lIns="91435" tIns="45717" rIns="91435" bIns="45717" rtlCol="0"/>
          <a:lstStyle>
            <a:lvl1pPr algn="r">
              <a:defRPr sz="1200"/>
            </a:lvl1pPr>
          </a:lstStyle>
          <a:p>
            <a:fld id="{3FB9EC3D-6D49-40CF-A152-2C92812942E2}" type="datetimeFigureOut">
              <a:rPr lang="zh-CN" altLang="en-US" smtClean="0"/>
              <a:pPr/>
              <a:t>2020/5/11</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5" tIns="45717" rIns="91435" bIns="45717" rtlCol="0" anchor="ctr"/>
          <a:lstStyle/>
          <a:p>
            <a:endParaRPr lang="zh-CN" altLang="en-US"/>
          </a:p>
        </p:txBody>
      </p:sp>
      <p:sp>
        <p:nvSpPr>
          <p:cNvPr id="5" name="备注占位符 4"/>
          <p:cNvSpPr>
            <a:spLocks noGrp="1"/>
          </p:cNvSpPr>
          <p:nvPr>
            <p:ph type="body" sz="quarter" idx="3"/>
          </p:nvPr>
        </p:nvSpPr>
        <p:spPr>
          <a:xfrm>
            <a:off x="679768" y="4715153"/>
            <a:ext cx="5438140" cy="4466988"/>
          </a:xfrm>
          <a:prstGeom prst="rect">
            <a:avLst/>
          </a:prstGeom>
        </p:spPr>
        <p:txBody>
          <a:bodyPr vert="horz" lIns="91435" tIns="45717" rIns="91435" bIns="45717"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9428583"/>
            <a:ext cx="2945659" cy="496333"/>
          </a:xfrm>
          <a:prstGeom prst="rect">
            <a:avLst/>
          </a:prstGeom>
        </p:spPr>
        <p:txBody>
          <a:bodyPr vert="horz" lIns="91435" tIns="45717" rIns="91435" bIns="4571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6" y="9428583"/>
            <a:ext cx="2945659" cy="496333"/>
          </a:xfrm>
          <a:prstGeom prst="rect">
            <a:avLst/>
          </a:prstGeom>
        </p:spPr>
        <p:txBody>
          <a:bodyPr vert="horz" lIns="91435" tIns="45717" rIns="91435" bIns="45717" rtlCol="0" anchor="b"/>
          <a:lstStyle>
            <a:lvl1pPr algn="r">
              <a:defRPr sz="1200"/>
            </a:lvl1pPr>
          </a:lstStyle>
          <a:p>
            <a:fld id="{6B34AE96-01EE-4E1C-AE08-F6DBD0A69C5E}" type="slidenum">
              <a:rPr lang="zh-CN" altLang="en-US" smtClean="0"/>
              <a:pPr/>
              <a:t>‹#›</a:t>
            </a:fld>
            <a:endParaRPr lang="zh-CN" altLang="en-US"/>
          </a:p>
        </p:txBody>
      </p:sp>
    </p:spTree>
    <p:extLst>
      <p:ext uri="{BB962C8B-B14F-4D97-AF65-F5344CB8AC3E}">
        <p14:creationId xmlns:p14="http://schemas.microsoft.com/office/powerpoint/2010/main" xmlns="" val="4072883448"/>
      </p:ext>
    </p:extLst>
  </p:cSld>
  <p:clrMap bg1="lt1" tx1="dk1" bg2="lt2" tx2="dk2" accent1="accent1" accent2="accent2" accent3="accent3" accent4="accent4" accent5="accent5" accent6="accent6" hlink="hlink" folHlink="folHlink"/>
  <p:hf hdr="0" ftr="0" dt="0"/>
  <p:notesStyle>
    <a:lvl1pPr marL="0" algn="l" defTabSz="617998" rtl="0" eaLnBrk="1" latinLnBrk="0" hangingPunct="1">
      <a:defRPr sz="884" kern="1200">
        <a:solidFill>
          <a:schemeClr val="tx1"/>
        </a:solidFill>
        <a:latin typeface="+mn-lt"/>
        <a:ea typeface="+mn-ea"/>
        <a:cs typeface="+mn-cs"/>
      </a:defRPr>
    </a:lvl1pPr>
    <a:lvl2pPr marL="309007" algn="l" defTabSz="617998" rtl="0" eaLnBrk="1" latinLnBrk="0" hangingPunct="1">
      <a:defRPr sz="884" kern="1200">
        <a:solidFill>
          <a:schemeClr val="tx1"/>
        </a:solidFill>
        <a:latin typeface="+mn-lt"/>
        <a:ea typeface="+mn-ea"/>
        <a:cs typeface="+mn-cs"/>
      </a:defRPr>
    </a:lvl2pPr>
    <a:lvl3pPr marL="617998" algn="l" defTabSz="617998" rtl="0" eaLnBrk="1" latinLnBrk="0" hangingPunct="1">
      <a:defRPr sz="884" kern="1200">
        <a:solidFill>
          <a:schemeClr val="tx1"/>
        </a:solidFill>
        <a:latin typeface="+mn-lt"/>
        <a:ea typeface="+mn-ea"/>
        <a:cs typeface="+mn-cs"/>
      </a:defRPr>
    </a:lvl3pPr>
    <a:lvl4pPr marL="927003" algn="l" defTabSz="617998" rtl="0" eaLnBrk="1" latinLnBrk="0" hangingPunct="1">
      <a:defRPr sz="884" kern="1200">
        <a:solidFill>
          <a:schemeClr val="tx1"/>
        </a:solidFill>
        <a:latin typeface="+mn-lt"/>
        <a:ea typeface="+mn-ea"/>
        <a:cs typeface="+mn-cs"/>
      </a:defRPr>
    </a:lvl4pPr>
    <a:lvl5pPr marL="1235989" algn="l" defTabSz="617998" rtl="0" eaLnBrk="1" latinLnBrk="0" hangingPunct="1">
      <a:defRPr sz="884" kern="1200">
        <a:solidFill>
          <a:schemeClr val="tx1"/>
        </a:solidFill>
        <a:latin typeface="+mn-lt"/>
        <a:ea typeface="+mn-ea"/>
        <a:cs typeface="+mn-cs"/>
      </a:defRPr>
    </a:lvl5pPr>
    <a:lvl6pPr marL="1544995" algn="l" defTabSz="617998" rtl="0" eaLnBrk="1" latinLnBrk="0" hangingPunct="1">
      <a:defRPr sz="884" kern="1200">
        <a:solidFill>
          <a:schemeClr val="tx1"/>
        </a:solidFill>
        <a:latin typeface="+mn-lt"/>
        <a:ea typeface="+mn-ea"/>
        <a:cs typeface="+mn-cs"/>
      </a:defRPr>
    </a:lvl6pPr>
    <a:lvl7pPr marL="1853991" algn="l" defTabSz="617998" rtl="0" eaLnBrk="1" latinLnBrk="0" hangingPunct="1">
      <a:defRPr sz="884" kern="1200">
        <a:solidFill>
          <a:schemeClr val="tx1"/>
        </a:solidFill>
        <a:latin typeface="+mn-lt"/>
        <a:ea typeface="+mn-ea"/>
        <a:cs typeface="+mn-cs"/>
      </a:defRPr>
    </a:lvl7pPr>
    <a:lvl8pPr marL="2162992" algn="l" defTabSz="617998" rtl="0" eaLnBrk="1" latinLnBrk="0" hangingPunct="1">
      <a:defRPr sz="884" kern="1200">
        <a:solidFill>
          <a:schemeClr val="tx1"/>
        </a:solidFill>
        <a:latin typeface="+mn-lt"/>
        <a:ea typeface="+mn-ea"/>
        <a:cs typeface="+mn-cs"/>
      </a:defRPr>
    </a:lvl8pPr>
    <a:lvl9pPr marL="2471988" algn="l" defTabSz="617998" rtl="0" eaLnBrk="1" latinLnBrk="0" hangingPunct="1">
      <a:defRPr sz="8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宋体" charset="-122"/>
              </a:defRPr>
            </a:lvl1pPr>
            <a:lvl2pPr marL="742905" indent="-285732" eaLnBrk="0" hangingPunct="0">
              <a:defRPr sz="1400">
                <a:solidFill>
                  <a:schemeClr val="tx1"/>
                </a:solidFill>
                <a:latin typeface="Arial" charset="0"/>
                <a:ea typeface="宋体" charset="-122"/>
              </a:defRPr>
            </a:lvl2pPr>
            <a:lvl3pPr marL="1142931" indent="-228586" eaLnBrk="0" hangingPunct="0">
              <a:defRPr sz="1400">
                <a:solidFill>
                  <a:schemeClr val="tx1"/>
                </a:solidFill>
                <a:latin typeface="Arial" charset="0"/>
                <a:ea typeface="宋体" charset="-122"/>
              </a:defRPr>
            </a:lvl3pPr>
            <a:lvl4pPr marL="1600102" indent="-228586" eaLnBrk="0" hangingPunct="0">
              <a:defRPr sz="1400">
                <a:solidFill>
                  <a:schemeClr val="tx1"/>
                </a:solidFill>
                <a:latin typeface="Arial" charset="0"/>
                <a:ea typeface="宋体" charset="-122"/>
              </a:defRPr>
            </a:lvl4pPr>
            <a:lvl5pPr marL="2057275" indent="-228586" eaLnBrk="0" hangingPunct="0">
              <a:defRPr sz="1400">
                <a:solidFill>
                  <a:schemeClr val="tx1"/>
                </a:solidFill>
                <a:latin typeface="Arial" charset="0"/>
                <a:ea typeface="宋体" charset="-122"/>
              </a:defRPr>
            </a:lvl5pPr>
            <a:lvl6pPr marL="2514447" indent="-228586" algn="ctr" eaLnBrk="0" fontAlgn="base" hangingPunct="0">
              <a:spcBef>
                <a:spcPct val="0"/>
              </a:spcBef>
              <a:spcAft>
                <a:spcPct val="0"/>
              </a:spcAft>
              <a:defRPr sz="1400">
                <a:solidFill>
                  <a:schemeClr val="tx1"/>
                </a:solidFill>
                <a:latin typeface="Arial" charset="0"/>
                <a:ea typeface="宋体" charset="-122"/>
              </a:defRPr>
            </a:lvl6pPr>
            <a:lvl7pPr marL="2971619" indent="-228586" algn="ctr" eaLnBrk="0" fontAlgn="base" hangingPunct="0">
              <a:spcBef>
                <a:spcPct val="0"/>
              </a:spcBef>
              <a:spcAft>
                <a:spcPct val="0"/>
              </a:spcAft>
              <a:defRPr sz="1400">
                <a:solidFill>
                  <a:schemeClr val="tx1"/>
                </a:solidFill>
                <a:latin typeface="Arial" charset="0"/>
                <a:ea typeface="宋体" charset="-122"/>
              </a:defRPr>
            </a:lvl7pPr>
            <a:lvl8pPr marL="3428792" indent="-228586" algn="ctr" eaLnBrk="0" fontAlgn="base" hangingPunct="0">
              <a:spcBef>
                <a:spcPct val="0"/>
              </a:spcBef>
              <a:spcAft>
                <a:spcPct val="0"/>
              </a:spcAft>
              <a:defRPr sz="1400">
                <a:solidFill>
                  <a:schemeClr val="tx1"/>
                </a:solidFill>
                <a:latin typeface="Arial" charset="0"/>
                <a:ea typeface="宋体" charset="-122"/>
              </a:defRPr>
            </a:lvl8pPr>
            <a:lvl9pPr marL="3885964" indent="-228586" algn="ctr" eaLnBrk="0" fontAlgn="base" hangingPunct="0">
              <a:spcBef>
                <a:spcPct val="0"/>
              </a:spcBef>
              <a:spcAft>
                <a:spcPct val="0"/>
              </a:spcAft>
              <a:defRPr sz="1400">
                <a:solidFill>
                  <a:schemeClr val="tx1"/>
                </a:solidFill>
                <a:latin typeface="Arial" charset="0"/>
                <a:ea typeface="宋体" charset="-122"/>
              </a:defRPr>
            </a:lvl9pPr>
          </a:lstStyle>
          <a:p>
            <a:pPr eaLnBrk="1" hangingPunct="1"/>
            <a:fld id="{5B8DCF08-91AD-45B9-A02E-CD7FC94C4BBD}" type="slidenum">
              <a:rPr lang="en-US" altLang="zh-CN" sz="1200">
                <a:solidFill>
                  <a:srgbClr val="000000"/>
                </a:solidFill>
              </a:rPr>
              <a:pPr eaLnBrk="1" hangingPunct="1"/>
              <a:t>0</a:t>
            </a:fld>
            <a:endParaRPr lang="en-US" altLang="zh-CN" sz="1200" dirty="0">
              <a:solidFill>
                <a:srgbClr val="000000"/>
              </a:solidFill>
            </a:endParaRPr>
          </a:p>
        </p:txBody>
      </p:sp>
      <p:sp>
        <p:nvSpPr>
          <p:cNvPr id="51203" name="Rectangle 2"/>
          <p:cNvSpPr>
            <a:spLocks noGrp="1" noRot="1" noChangeAspect="1" noChangeArrowheads="1" noTextEdit="1"/>
          </p:cNvSpPr>
          <p:nvPr>
            <p:ph type="sldImg"/>
          </p:nvPr>
        </p:nvSpPr>
        <p:spPr>
          <a:xfrm>
            <a:off x="90488" y="744538"/>
            <a:ext cx="6616700" cy="3722687"/>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xmlns="" val="148068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63387" fontAlgn="base">
              <a:spcBef>
                <a:spcPct val="0"/>
              </a:spcBef>
              <a:spcAft>
                <a:spcPct val="0"/>
              </a:spcAft>
              <a:defRPr/>
            </a:pPr>
            <a:fld id="{04377E50-841C-408B-AB2A-6E3B0DB69D6E}" type="slidenum">
              <a:rPr lang="en-US" altLang="zh-CN">
                <a:solidFill>
                  <a:srgbClr val="000000"/>
                </a:solidFill>
              </a:rPr>
              <a:pPr defTabSz="1063387" fontAlgn="base">
                <a:spcBef>
                  <a:spcPct val="0"/>
                </a:spcBef>
                <a:spcAft>
                  <a:spcPct val="0"/>
                </a:spcAft>
                <a:defRPr/>
              </a:pPr>
              <a:t>28</a:t>
            </a:fld>
            <a:endParaRPr lang="en-US" altLang="zh-CN" dirty="0">
              <a:solidFill>
                <a:srgbClr val="000000"/>
              </a:solidFill>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noProof="1"/>
          </a:p>
        </p:txBody>
      </p:sp>
    </p:spTree>
    <p:extLst>
      <p:ext uri="{BB962C8B-B14F-4D97-AF65-F5344CB8AC3E}">
        <p14:creationId xmlns:p14="http://schemas.microsoft.com/office/powerpoint/2010/main" xmlns="" val="211597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63452" fontAlgn="base">
              <a:spcBef>
                <a:spcPct val="0"/>
              </a:spcBef>
              <a:spcAft>
                <a:spcPct val="0"/>
              </a:spcAft>
              <a:defRPr/>
            </a:pPr>
            <a:fld id="{04377E50-841C-408B-AB2A-6E3B0DB69D6E}" type="slidenum">
              <a:rPr lang="en-US" altLang="zh-CN">
                <a:solidFill>
                  <a:srgbClr val="000000"/>
                </a:solidFill>
              </a:rPr>
              <a:pPr defTabSz="1063452" fontAlgn="base">
                <a:spcBef>
                  <a:spcPct val="0"/>
                </a:spcBef>
                <a:spcAft>
                  <a:spcPct val="0"/>
                </a:spcAft>
                <a:defRPr/>
              </a:pPr>
              <a:t>34</a:t>
            </a:fld>
            <a:endParaRPr lang="en-US" altLang="zh-CN">
              <a:solidFill>
                <a:srgbClr val="000000"/>
              </a:solidFill>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noProof="1"/>
          </a:p>
        </p:txBody>
      </p:sp>
    </p:spTree>
    <p:extLst>
      <p:ext uri="{BB962C8B-B14F-4D97-AF65-F5344CB8AC3E}">
        <p14:creationId xmlns:p14="http://schemas.microsoft.com/office/powerpoint/2010/main" xmlns="" val="18922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34AE96-01EE-4E1C-AE08-F6DBD0A69C5E}" type="slidenum">
              <a:rPr lang="zh-CN" altLang="en-US" smtClean="0"/>
              <a:pPr/>
              <a:t>1</a:t>
            </a:fld>
            <a:endParaRPr lang="zh-CN" altLang="en-US"/>
          </a:p>
        </p:txBody>
      </p:sp>
    </p:spTree>
    <p:extLst>
      <p:ext uri="{BB962C8B-B14F-4D97-AF65-F5344CB8AC3E}">
        <p14:creationId xmlns:p14="http://schemas.microsoft.com/office/powerpoint/2010/main" xmlns="" val="4747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9524DE6-7A30-434D-AC1B-EFE2D699EB61}" type="slidenum">
              <a:rPr lang="en-US" altLang="zh-CN" smtClean="0">
                <a:solidFill>
                  <a:prstClr val="black"/>
                </a:solidFill>
              </a:rPr>
              <a:pPr/>
              <a:t>2</a:t>
            </a:fld>
            <a:endParaRPr lang="en-US" altLang="zh-CN" dirty="0">
              <a:solidFill>
                <a:prstClr val="black"/>
              </a:solidFill>
            </a:endParaRPr>
          </a:p>
        </p:txBody>
      </p:sp>
      <p:sp>
        <p:nvSpPr>
          <p:cNvPr id="27650" name="Rectangle 2"/>
          <p:cNvSpPr>
            <a:spLocks noGrp="1" noRot="1" noChangeAspect="1" noChangeArrowheads="1" noTextEdit="1"/>
          </p:cNvSpPr>
          <p:nvPr>
            <p:ph type="sldImg"/>
          </p:nvPr>
        </p:nvSpPr>
        <p:spPr>
          <a:xfrm>
            <a:off x="90488" y="744538"/>
            <a:ext cx="6616700" cy="3722687"/>
          </a:xfrm>
          <a:ln/>
        </p:spPr>
      </p:sp>
      <p:sp>
        <p:nvSpPr>
          <p:cNvPr id="27651" name="Rectangle 3"/>
          <p:cNvSpPr>
            <a:spLocks noGrp="1" noChangeArrowheads="1"/>
          </p:cNvSpPr>
          <p:nvPr>
            <p:ph type="body" idx="1"/>
          </p:nvPr>
        </p:nvSpPr>
        <p:spPr>
          <a:noFill/>
          <a:ln/>
        </p:spPr>
        <p:txBody>
          <a:bodyPr/>
          <a:lstStyle/>
          <a:p>
            <a:endParaRPr lang="zh-CN" altLang="zh-CN">
              <a:ea typeface="宋体" charset="-122"/>
            </a:endParaRPr>
          </a:p>
        </p:txBody>
      </p:sp>
    </p:spTree>
    <p:extLst>
      <p:ext uri="{BB962C8B-B14F-4D97-AF65-F5344CB8AC3E}">
        <p14:creationId xmlns:p14="http://schemas.microsoft.com/office/powerpoint/2010/main" xmlns="" val="27766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63387" fontAlgn="base">
              <a:spcBef>
                <a:spcPct val="0"/>
              </a:spcBef>
              <a:spcAft>
                <a:spcPct val="0"/>
              </a:spcAft>
              <a:defRPr/>
            </a:pPr>
            <a:fld id="{04377E50-841C-408B-AB2A-6E3B0DB69D6E}" type="slidenum">
              <a:rPr lang="en-US" altLang="zh-CN">
                <a:solidFill>
                  <a:srgbClr val="000000"/>
                </a:solidFill>
              </a:rPr>
              <a:pPr defTabSz="1063387" fontAlgn="base">
                <a:spcBef>
                  <a:spcPct val="0"/>
                </a:spcBef>
                <a:spcAft>
                  <a:spcPct val="0"/>
                </a:spcAft>
                <a:defRPr/>
              </a:pPr>
              <a:t>3</a:t>
            </a:fld>
            <a:endParaRPr lang="en-US" altLang="zh-CN" dirty="0">
              <a:solidFill>
                <a:srgbClr val="000000"/>
              </a:solidFill>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noProof="1"/>
          </a:p>
        </p:txBody>
      </p:sp>
    </p:spTree>
    <p:extLst>
      <p:ext uri="{BB962C8B-B14F-4D97-AF65-F5344CB8AC3E}">
        <p14:creationId xmlns:p14="http://schemas.microsoft.com/office/powerpoint/2010/main" xmlns="" val="173126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en-US"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2020</a:t>
            </a:r>
            <a:r>
              <a:rPr lang="zh-CN"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年</a:t>
            </a:r>
            <a:r>
              <a:rPr lang="en-US"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4</a:t>
            </a:r>
            <a:r>
              <a:rPr lang="zh-CN"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月</a:t>
            </a:r>
            <a:r>
              <a:rPr lang="en-US"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27</a:t>
            </a:r>
            <a:r>
              <a:rPr lang="zh-CN"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日，中央全面深化改革委员会第十三次会议审议通过了《创业板改革并试点注册制总体实施方案》</a:t>
            </a:r>
            <a:r>
              <a:rPr lang="en-US"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a:t>
            </a:r>
            <a:r>
              <a:rPr lang="zh-CN" altLang="en-US"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创业板改革文件由中央全面深化改革委员会发文推进，说明注册制并不只是深交所或者证监会层面的事情，而是关系到中国资本市场全局的大事。</a:t>
            </a:r>
            <a:r>
              <a:rPr lang="zh-CN" altLang="en-US" sz="884" b="0" i="0" kern="1200" dirty="0" smtClean="0">
                <a:solidFill>
                  <a:schemeClr val="tx1"/>
                </a:solidFill>
                <a:effectLst/>
                <a:latin typeface="+mn-lt"/>
                <a:ea typeface="+mn-ea"/>
                <a:cs typeface="+mn-cs"/>
              </a:rPr>
              <a:t>按照中央的部署和</a:t>
            </a:r>
            <a:r>
              <a:rPr lang="en-US" altLang="zh-CN" sz="884" b="0" i="0" kern="1200" dirty="0" smtClean="0">
                <a:solidFill>
                  <a:schemeClr val="tx1"/>
                </a:solidFill>
                <a:effectLst/>
                <a:latin typeface="+mn-lt"/>
                <a:ea typeface="+mn-ea"/>
                <a:cs typeface="+mn-cs"/>
              </a:rPr>
              <a:t>《</a:t>
            </a:r>
            <a:r>
              <a:rPr lang="zh-CN" altLang="en-US" sz="884" b="0" i="0" kern="1200" dirty="0" smtClean="0">
                <a:solidFill>
                  <a:schemeClr val="tx1"/>
                </a:solidFill>
                <a:effectLst/>
                <a:latin typeface="+mn-lt"/>
                <a:ea typeface="+mn-ea"/>
                <a:cs typeface="+mn-cs"/>
              </a:rPr>
              <a:t>证券法</a:t>
            </a:r>
            <a:r>
              <a:rPr lang="en-US" altLang="zh-CN" sz="884" b="0" i="0" kern="1200" dirty="0" smtClean="0">
                <a:solidFill>
                  <a:schemeClr val="tx1"/>
                </a:solidFill>
                <a:effectLst/>
                <a:latin typeface="+mn-lt"/>
                <a:ea typeface="+mn-ea"/>
                <a:cs typeface="+mn-cs"/>
              </a:rPr>
              <a:t>》</a:t>
            </a:r>
            <a:r>
              <a:rPr lang="zh-CN" altLang="en-US" sz="884" b="0" i="0" kern="1200" dirty="0" smtClean="0">
                <a:solidFill>
                  <a:schemeClr val="tx1"/>
                </a:solidFill>
                <a:effectLst/>
                <a:latin typeface="+mn-lt"/>
                <a:ea typeface="+mn-ea"/>
                <a:cs typeface="+mn-cs"/>
              </a:rPr>
              <a:t>的要求，资本市场要全面推进注册制改革，创业板注册制改革堪称是中国资本市场全面注册制改革的关键一环，起着承前启后的关键作用。</a:t>
            </a:r>
            <a:endParaRPr lang="en-US"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指出坚持创业板和其他板块</a:t>
            </a:r>
            <a:r>
              <a:rPr lang="zh-CN" altLang="zh-CN" sz="1000" b="1"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错位发展</a:t>
            </a:r>
            <a:r>
              <a:rPr lang="zh-CN" altLang="zh-CN"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，找准各自定位，办出各自特色，推动形成各有侧重、相互补充的适度竞争格局</a:t>
            </a:r>
            <a:r>
              <a:rPr lang="zh-CN" altLang="en-US"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a:t>
            </a:r>
            <a:endParaRPr lang="zh-CN" altLang="en-GB" sz="1000" dirty="0" smtClean="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sym typeface="Arial"/>
            </a:endParaRPr>
          </a:p>
          <a:p>
            <a:endParaRPr lang="zh-CN" altLang="en-US" dirty="0"/>
          </a:p>
        </p:txBody>
      </p:sp>
      <p:sp>
        <p:nvSpPr>
          <p:cNvPr id="4" name="灯片编号占位符 3"/>
          <p:cNvSpPr>
            <a:spLocks noGrp="1"/>
          </p:cNvSpPr>
          <p:nvPr>
            <p:ph type="sldNum" sz="quarter" idx="10"/>
          </p:nvPr>
        </p:nvSpPr>
        <p:spPr/>
        <p:txBody>
          <a:bodyPr/>
          <a:lstStyle/>
          <a:p>
            <a:fld id="{6B34AE96-01EE-4E1C-AE08-F6DBD0A69C5E}" type="slidenum">
              <a:rPr lang="zh-CN" altLang="en-US" smtClean="0"/>
              <a:pPr/>
              <a:t>4</a:t>
            </a:fld>
            <a:endParaRPr lang="zh-CN" altLang="en-US"/>
          </a:p>
        </p:txBody>
      </p:sp>
    </p:spTree>
    <p:extLst>
      <p:ext uri="{BB962C8B-B14F-4D97-AF65-F5344CB8AC3E}">
        <p14:creationId xmlns:p14="http://schemas.microsoft.com/office/powerpoint/2010/main" xmlns="" val="249366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63387" fontAlgn="base">
              <a:spcBef>
                <a:spcPct val="0"/>
              </a:spcBef>
              <a:spcAft>
                <a:spcPct val="0"/>
              </a:spcAft>
              <a:defRPr/>
            </a:pPr>
            <a:fld id="{04377E50-841C-408B-AB2A-6E3B0DB69D6E}" type="slidenum">
              <a:rPr lang="en-US" altLang="zh-CN">
                <a:solidFill>
                  <a:srgbClr val="000000"/>
                </a:solidFill>
              </a:rPr>
              <a:pPr defTabSz="1063387" fontAlgn="base">
                <a:spcBef>
                  <a:spcPct val="0"/>
                </a:spcBef>
                <a:spcAft>
                  <a:spcPct val="0"/>
                </a:spcAft>
                <a:defRPr/>
              </a:pPr>
              <a:t>11</a:t>
            </a:fld>
            <a:endParaRPr lang="en-US" altLang="zh-CN" dirty="0">
              <a:solidFill>
                <a:srgbClr val="000000"/>
              </a:solidFill>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noProof="1" smtClean="0"/>
              <a:t>看完了创业板注册制改革的概览，我们将从首次公开发行并上市、上市后的持续监管以及交易机制等方面进一步了解创业板注册制改革的具体内容。</a:t>
            </a:r>
            <a:endParaRPr lang="en-US" altLang="zh-CN" noProof="1" smtClean="0"/>
          </a:p>
          <a:p>
            <a:pPr eaLnBrk="1" hangingPunct="1">
              <a:spcBef>
                <a:spcPct val="0"/>
              </a:spcBef>
            </a:pPr>
            <a:r>
              <a:rPr lang="zh-CN" altLang="en-US" noProof="1" smtClean="0"/>
              <a:t>首先了解注册制下首发审核的相关制度。</a:t>
            </a:r>
            <a:endParaRPr lang="zh-CN" altLang="zh-CN" noProof="1"/>
          </a:p>
        </p:txBody>
      </p:sp>
    </p:spTree>
    <p:extLst>
      <p:ext uri="{BB962C8B-B14F-4D97-AF65-F5344CB8AC3E}">
        <p14:creationId xmlns:p14="http://schemas.microsoft.com/office/powerpoint/2010/main" xmlns="" val="70277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34AE96-01EE-4E1C-AE08-F6DBD0A69C5E}" type="slidenum">
              <a:rPr lang="zh-CN" altLang="en-US" smtClean="0"/>
              <a:pPr/>
              <a:t>19</a:t>
            </a:fld>
            <a:endParaRPr lang="zh-CN" altLang="en-US"/>
          </a:p>
        </p:txBody>
      </p:sp>
    </p:spTree>
    <p:extLst>
      <p:ext uri="{BB962C8B-B14F-4D97-AF65-F5344CB8AC3E}">
        <p14:creationId xmlns:p14="http://schemas.microsoft.com/office/powerpoint/2010/main" xmlns="" val="203469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1063387" rtl="0" eaLnBrk="1" fontAlgn="base" latinLnBrk="0" hangingPunct="1">
              <a:lnSpc>
                <a:spcPct val="100000"/>
              </a:lnSpc>
              <a:spcBef>
                <a:spcPct val="0"/>
              </a:spcBef>
              <a:spcAft>
                <a:spcPct val="0"/>
              </a:spcAft>
              <a:buClrTx/>
              <a:buSzTx/>
              <a:buFontTx/>
              <a:buNone/>
              <a:tabLst/>
              <a:defRPr/>
            </a:pPr>
            <a:fld id="{04377E50-841C-408B-AB2A-6E3B0DB69D6E}" type="slidenum">
              <a:rPr kumimoji="0" lang="en-US" altLang="zh-CN" sz="12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pPr marL="0" marR="0" lvl="0" indent="0" algn="r" defTabSz="1063387" rtl="0" eaLnBrk="1" fontAlgn="base" latinLnBrk="0" hangingPunct="1">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noProof="1"/>
          </a:p>
        </p:txBody>
      </p:sp>
    </p:spTree>
    <p:extLst>
      <p:ext uri="{BB962C8B-B14F-4D97-AF65-F5344CB8AC3E}">
        <p14:creationId xmlns:p14="http://schemas.microsoft.com/office/powerpoint/2010/main" xmlns="" val="338606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63387" fontAlgn="base">
              <a:spcBef>
                <a:spcPct val="0"/>
              </a:spcBef>
              <a:spcAft>
                <a:spcPct val="0"/>
              </a:spcAft>
              <a:defRPr/>
            </a:pPr>
            <a:fld id="{04377E50-841C-408B-AB2A-6E3B0DB69D6E}" type="slidenum">
              <a:rPr lang="en-US" altLang="zh-CN">
                <a:solidFill>
                  <a:srgbClr val="000000"/>
                </a:solidFill>
              </a:rPr>
              <a:pPr defTabSz="1063387" fontAlgn="base">
                <a:spcBef>
                  <a:spcPct val="0"/>
                </a:spcBef>
                <a:spcAft>
                  <a:spcPct val="0"/>
                </a:spcAft>
                <a:defRPr/>
              </a:pPr>
              <a:t>25</a:t>
            </a:fld>
            <a:endParaRPr lang="en-US" altLang="zh-CN" dirty="0">
              <a:solidFill>
                <a:srgbClr val="000000"/>
              </a:solidFill>
            </a:endParaRPr>
          </a:p>
        </p:txBody>
      </p:sp>
      <p:sp>
        <p:nvSpPr>
          <p:cNvPr id="129026"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noProof="1"/>
          </a:p>
        </p:txBody>
      </p:sp>
    </p:spTree>
    <p:extLst>
      <p:ext uri="{BB962C8B-B14F-4D97-AF65-F5344CB8AC3E}">
        <p14:creationId xmlns:p14="http://schemas.microsoft.com/office/powerpoint/2010/main" xmlns="" val="268596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69802" y="1774090"/>
            <a:ext cx="3517627" cy="285824"/>
          </a:xfrm>
        </p:spPr>
        <p:txBody>
          <a:bodyPr>
            <a:normAutofit/>
          </a:bodyPr>
          <a:lstStyle>
            <a:lvl1pPr>
              <a:defRPr sz="952">
                <a:solidFill>
                  <a:srgbClr val="000000"/>
                </a:solidFill>
                <a:latin typeface="+mn-lt"/>
                <a:ea typeface="+mn-ea"/>
              </a:defRPr>
            </a:lvl1pPr>
          </a:lstStyle>
          <a:p>
            <a:r>
              <a:rPr lang="zh-CN" altLang="en-US" dirty="0"/>
              <a:t>第</a:t>
            </a:r>
            <a:r>
              <a:rPr lang="en-US" altLang="zh-CN" dirty="0"/>
              <a:t>X</a:t>
            </a:r>
            <a:r>
              <a:rPr lang="zh-CN" altLang="en-US" dirty="0"/>
              <a:t>章</a:t>
            </a:r>
          </a:p>
        </p:txBody>
      </p:sp>
      <p:sp>
        <p:nvSpPr>
          <p:cNvPr id="3" name="副标题 2"/>
          <p:cNvSpPr>
            <a:spLocks noGrp="1"/>
          </p:cNvSpPr>
          <p:nvPr>
            <p:ph type="subTitle" idx="1" hasCustomPrompt="1"/>
          </p:nvPr>
        </p:nvSpPr>
        <p:spPr>
          <a:xfrm>
            <a:off x="369798" y="2068731"/>
            <a:ext cx="6544421" cy="457318"/>
          </a:xfrm>
        </p:spPr>
        <p:txBody>
          <a:bodyPr anchor="ctr" anchorCtr="0">
            <a:normAutofit/>
          </a:bodyPr>
          <a:lstStyle>
            <a:lvl1pPr marL="0" indent="0" algn="l">
              <a:buNone/>
              <a:defRPr sz="1837" b="1">
                <a:solidFill>
                  <a:srgbClr val="000000"/>
                </a:solidFill>
              </a:defRPr>
            </a:lvl1pPr>
            <a:lvl2pPr marL="344349" indent="0" algn="ctr">
              <a:buNone/>
              <a:defRPr>
                <a:solidFill>
                  <a:schemeClr val="tx1">
                    <a:tint val="75000"/>
                  </a:schemeClr>
                </a:solidFill>
              </a:defRPr>
            </a:lvl2pPr>
            <a:lvl3pPr marL="688701" indent="0" algn="ctr">
              <a:buNone/>
              <a:defRPr>
                <a:solidFill>
                  <a:schemeClr val="tx1">
                    <a:tint val="75000"/>
                  </a:schemeClr>
                </a:solidFill>
              </a:defRPr>
            </a:lvl3pPr>
            <a:lvl4pPr marL="1033041" indent="0" algn="ctr">
              <a:buNone/>
              <a:defRPr>
                <a:solidFill>
                  <a:schemeClr val="tx1">
                    <a:tint val="75000"/>
                  </a:schemeClr>
                </a:solidFill>
              </a:defRPr>
            </a:lvl4pPr>
            <a:lvl5pPr marL="1377395" indent="0" algn="ctr">
              <a:buNone/>
              <a:defRPr>
                <a:solidFill>
                  <a:schemeClr val="tx1">
                    <a:tint val="75000"/>
                  </a:schemeClr>
                </a:solidFill>
              </a:defRPr>
            </a:lvl5pPr>
            <a:lvl6pPr marL="1721745" indent="0" algn="ctr">
              <a:buNone/>
              <a:defRPr>
                <a:solidFill>
                  <a:schemeClr val="tx1">
                    <a:tint val="75000"/>
                  </a:schemeClr>
                </a:solidFill>
              </a:defRPr>
            </a:lvl6pPr>
            <a:lvl7pPr marL="2066091" indent="0" algn="ctr">
              <a:buNone/>
              <a:defRPr>
                <a:solidFill>
                  <a:schemeClr val="tx1">
                    <a:tint val="75000"/>
                  </a:schemeClr>
                </a:solidFill>
              </a:defRPr>
            </a:lvl7pPr>
            <a:lvl8pPr marL="2410438" indent="0" algn="ctr">
              <a:buNone/>
              <a:defRPr>
                <a:solidFill>
                  <a:schemeClr val="tx1">
                    <a:tint val="75000"/>
                  </a:schemeClr>
                </a:solidFill>
              </a:defRPr>
            </a:lvl8pPr>
            <a:lvl9pPr marL="2754781" indent="0" algn="ctr">
              <a:buNone/>
              <a:defRPr>
                <a:solidFill>
                  <a:schemeClr val="tx1">
                    <a:tint val="75000"/>
                  </a:schemeClr>
                </a:solidFill>
              </a:defRPr>
            </a:lvl9pPr>
          </a:lstStyle>
          <a:p>
            <a:r>
              <a:rPr lang="zh-CN" altLang="en-US" dirty="0"/>
              <a:t>章节标题</a:t>
            </a:r>
          </a:p>
        </p:txBody>
      </p:sp>
      <p:cxnSp>
        <p:nvCxnSpPr>
          <p:cNvPr id="9" name="直接连接符 8"/>
          <p:cNvCxnSpPr/>
          <p:nvPr userDrawn="1"/>
        </p:nvCxnSpPr>
        <p:spPr>
          <a:xfrm>
            <a:off x="376326" y="2057932"/>
            <a:ext cx="6871643"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5" name="TextBox 4"/>
          <p:cNvSpPr txBox="1"/>
          <p:nvPr userDrawn="1"/>
        </p:nvSpPr>
        <p:spPr>
          <a:xfrm>
            <a:off x="8171851"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cs typeface="Arial" pitchFamily="34" charset="0"/>
              </a:rPr>
              <a:pPr algn="r"/>
              <a:t>‹#›</a:t>
            </a:fld>
            <a:endParaRPr lang="zh-CN" altLang="en-US" sz="680" dirty="0">
              <a:latin typeface="Arial" pitchFamily="34" charset="0"/>
              <a:cs typeface="Arial" pitchFamily="34" charset="0"/>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327270" y="4589859"/>
            <a:ext cx="1640780" cy="309643"/>
          </a:xfrm>
          <a:prstGeom prst="rect">
            <a:avLst/>
          </a:prstGeom>
        </p:spPr>
      </p:pic>
    </p:spTree>
    <p:extLst>
      <p:ext uri="{BB962C8B-B14F-4D97-AF65-F5344CB8AC3E}">
        <p14:creationId xmlns:p14="http://schemas.microsoft.com/office/powerpoint/2010/main" xmlns="" val="422475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29255511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a:xfrm>
            <a:off x="369764" y="988494"/>
            <a:ext cx="1910970" cy="3384632"/>
          </a:xfrm>
        </p:spPr>
        <p:txBody>
          <a:bodyPr>
            <a:normAutofit/>
          </a:bodyPr>
          <a:lstStyle>
            <a:lvl1pPr marL="122310" indent="-122310">
              <a:defRPr lang="zh-CN" altLang="en-US" sz="748" kern="1200" dirty="0" smtClean="0">
                <a:solidFill>
                  <a:srgbClr val="000000"/>
                </a:solidFill>
                <a:latin typeface="Arial" pitchFamily="34" charset="0"/>
                <a:ea typeface="楷体_GB2312" pitchFamily="49" charset="-122"/>
                <a:cs typeface="Arial" pitchFamily="34" charset="0"/>
              </a:defRPr>
            </a:lvl1pPr>
            <a:lvl2pPr marL="251063" indent="-115874">
              <a:defRPr lang="zh-CN" altLang="en-US" sz="748" kern="1200" dirty="0" smtClean="0">
                <a:solidFill>
                  <a:srgbClr val="000000"/>
                </a:solidFill>
                <a:latin typeface="Arial" pitchFamily="34" charset="0"/>
                <a:ea typeface="楷体_GB2312" pitchFamily="49" charset="-122"/>
                <a:cs typeface="Arial" pitchFamily="34" charset="0"/>
              </a:defRPr>
            </a:lvl2pPr>
            <a:lvl3pPr marL="366936" indent="-122310">
              <a:defRPr lang="zh-CN" altLang="en-US" sz="748" kern="1200" dirty="0" smtClean="0">
                <a:solidFill>
                  <a:srgbClr val="000000"/>
                </a:solidFill>
                <a:latin typeface="Arial" pitchFamily="34" charset="0"/>
                <a:ea typeface="楷体_GB2312" pitchFamily="49" charset="-122"/>
                <a:cs typeface="Arial" pitchFamily="34" charset="0"/>
              </a:defRPr>
            </a:lvl3pPr>
            <a:lvl4pPr marL="450617" indent="-115874">
              <a:defRPr lang="zh-CN" altLang="en-US" sz="748" kern="1200" dirty="0" smtClean="0">
                <a:solidFill>
                  <a:schemeClr val="tx1"/>
                </a:solidFill>
                <a:latin typeface="Arial" pitchFamily="34" charset="0"/>
                <a:ea typeface="楷体_GB2312" pitchFamily="49" charset="-122"/>
                <a:cs typeface="Arial" pitchFamily="34" charset="0"/>
              </a:defRPr>
            </a:lvl4pPr>
            <a:lvl5pPr marL="560064" indent="-115874">
              <a:defRPr lang="zh-CN" altLang="en-US" sz="748" kern="1200" dirty="0">
                <a:solidFill>
                  <a:schemeClr val="tx1"/>
                </a:solidFill>
                <a:latin typeface="Arial" pitchFamily="34" charset="0"/>
                <a:ea typeface="楷体_GB2312" pitchFamily="49" charset="-122"/>
                <a:cs typeface="Arial" pitchFamily="34" charset="0"/>
              </a:defRPr>
            </a:lvl5pPr>
          </a:lstStyle>
          <a:p>
            <a:pPr marL="122310" lvl="0" indent="-122310" algn="l" defTabSz="688701" rtl="0" eaLnBrk="1" latinLnBrk="0" hangingPunct="1">
              <a:lnSpc>
                <a:spcPct val="110000"/>
              </a:lnSpc>
              <a:spcBef>
                <a:spcPts val="203"/>
              </a:spcBef>
              <a:buSzPct val="80000"/>
              <a:buFont typeface="Wingdings" pitchFamily="2" charset="2"/>
              <a:buChar char="n"/>
            </a:pPr>
            <a:r>
              <a:rPr lang="zh-CN" altLang="en-US"/>
              <a:t>单击此处编辑母版文本样式</a:t>
            </a:r>
          </a:p>
          <a:p>
            <a:pPr marL="122310" lvl="1" indent="-122310" algn="l" defTabSz="688701" rtl="0" eaLnBrk="1" latinLnBrk="0" hangingPunct="1">
              <a:lnSpc>
                <a:spcPct val="110000"/>
              </a:lnSpc>
              <a:spcBef>
                <a:spcPts val="203"/>
              </a:spcBef>
              <a:buSzPct val="80000"/>
              <a:buFont typeface="Wingdings" pitchFamily="2" charset="2"/>
              <a:buChar char="n"/>
            </a:pPr>
            <a:r>
              <a:rPr lang="zh-CN" altLang="en-US"/>
              <a:t>第二级</a:t>
            </a:r>
          </a:p>
          <a:p>
            <a:pPr marL="122310" lvl="2" indent="-122310" algn="l" defTabSz="688701" rtl="0" eaLnBrk="1" latinLnBrk="0" hangingPunct="1">
              <a:lnSpc>
                <a:spcPct val="110000"/>
              </a:lnSpc>
              <a:spcBef>
                <a:spcPts val="203"/>
              </a:spcBef>
              <a:buSzPct val="80000"/>
              <a:buFont typeface="Wingdings" pitchFamily="2" charset="2"/>
              <a:buChar char="n"/>
            </a:pPr>
            <a:r>
              <a:rPr lang="zh-CN" altLang="en-US"/>
              <a:t>第三级</a:t>
            </a:r>
          </a:p>
          <a:p>
            <a:pPr marL="122310" lvl="3" indent="-122310" algn="l" defTabSz="688701" rtl="0" eaLnBrk="1" latinLnBrk="0" hangingPunct="1">
              <a:lnSpc>
                <a:spcPct val="110000"/>
              </a:lnSpc>
              <a:spcBef>
                <a:spcPts val="203"/>
              </a:spcBef>
              <a:buSzPct val="80000"/>
              <a:buFont typeface="Wingdings" pitchFamily="2" charset="2"/>
              <a:buChar char="n"/>
            </a:pPr>
            <a:r>
              <a:rPr lang="zh-CN" altLang="en-US"/>
              <a:t>第四级</a:t>
            </a:r>
          </a:p>
          <a:p>
            <a:pPr marL="122310" lvl="4" indent="-122310" algn="l" defTabSz="688701" rtl="0" eaLnBrk="1" latinLnBrk="0" hangingPunct="1">
              <a:lnSpc>
                <a:spcPct val="110000"/>
              </a:lnSpc>
              <a:spcBef>
                <a:spcPts val="203"/>
              </a:spcBef>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xmlns="" val="18939875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369764" y="988494"/>
            <a:ext cx="1910970" cy="3384632"/>
          </a:xfrm>
        </p:spPr>
        <p:txBody>
          <a:bodyPr>
            <a:normAutofit/>
          </a:bodyPr>
          <a:lstStyle>
            <a:lvl1pPr>
              <a:lnSpc>
                <a:spcPct val="110000"/>
              </a:lnSpc>
              <a:spcBef>
                <a:spcPts val="203"/>
              </a:spcBef>
              <a:defRPr sz="748"/>
            </a:lvl1pPr>
            <a:lvl2pPr marL="225314" indent="-90114">
              <a:lnSpc>
                <a:spcPct val="110000"/>
              </a:lnSpc>
              <a:spcBef>
                <a:spcPts val="203"/>
              </a:spcBef>
              <a:buSzPct val="80000"/>
              <a:defRPr sz="748"/>
            </a:lvl2pPr>
            <a:lvl3pPr marL="328307" indent="-83678">
              <a:lnSpc>
                <a:spcPct val="110000"/>
              </a:lnSpc>
              <a:spcBef>
                <a:spcPts val="203"/>
              </a:spcBef>
              <a:defRPr sz="748"/>
            </a:lvl3pPr>
            <a:lvl4pPr marL="431319" indent="-96563">
              <a:lnSpc>
                <a:spcPct val="110000"/>
              </a:lnSpc>
              <a:spcBef>
                <a:spcPts val="203"/>
              </a:spcBef>
              <a:buSzPct val="80000"/>
              <a:buFont typeface="Wingdings" pitchFamily="2" charset="2"/>
              <a:buChar char="ü"/>
              <a:defRPr sz="748"/>
            </a:lvl4pPr>
            <a:lvl5pPr marL="534314" indent="-90114">
              <a:lnSpc>
                <a:spcPct val="110000"/>
              </a:lnSpc>
              <a:spcBef>
                <a:spcPts val="203"/>
              </a:spcBef>
              <a:buSzPct val="80000"/>
              <a:defRPr sz="748"/>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18752020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封面">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主页">
    <p:spTree>
      <p:nvGrpSpPr>
        <p:cNvPr id="1" name=""/>
        <p:cNvGrpSpPr/>
        <p:nvPr/>
      </p:nvGrpSpPr>
      <p:grpSpPr>
        <a:xfrm>
          <a:off x="0" y="0"/>
          <a:ext cx="0" cy="0"/>
          <a:chOff x="0" y="0"/>
          <a:chExt cx="0" cy="0"/>
        </a:xfrm>
      </p:grpSpPr>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分页">
    <p:spTree>
      <p:nvGrpSpPr>
        <p:cNvPr id="1" name=""/>
        <p:cNvGrpSpPr/>
        <p:nvPr/>
      </p:nvGrpSpPr>
      <p:grpSpPr>
        <a:xfrm>
          <a:off x="0" y="0"/>
          <a:ext cx="0" cy="0"/>
          <a:chOff x="0" y="0"/>
          <a:chExt cx="0" cy="0"/>
        </a:xfrm>
      </p:grpSpPr>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封底">
    <p:spTree>
      <p:nvGrpSpPr>
        <p:cNvPr id="1" name=""/>
        <p:cNvGrpSpPr/>
        <p:nvPr/>
      </p:nvGrpSpPr>
      <p:grpSpPr>
        <a:xfrm>
          <a:off x="0" y="0"/>
          <a:ext cx="0" cy="0"/>
          <a:chOff x="0" y="0"/>
          <a:chExt cx="0" cy="0"/>
        </a:xfrm>
      </p:grpSpPr>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66756" y="789385"/>
            <a:ext cx="8001001" cy="37254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4"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5"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4191215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755695" y="2247900"/>
            <a:ext cx="7704139" cy="0"/>
          </a:xfrm>
          <a:prstGeom prst="line">
            <a:avLst/>
          </a:prstGeom>
          <a:noFill/>
          <a:ln w="76200" cmpd="thickThin">
            <a:solidFill>
              <a:schemeClr val="accent2"/>
            </a:solidFill>
            <a:round/>
            <a:headEnd/>
            <a:tailEnd/>
          </a:ln>
          <a:effectLst/>
        </p:spPr>
        <p:txBody>
          <a:bodyPr lIns="68874" tIns="34442" rIns="68874" bIns="34442"/>
          <a:lstStyle/>
          <a:p>
            <a:pPr defTabSz="617998" fontAlgn="base">
              <a:spcBef>
                <a:spcPct val="0"/>
              </a:spcBef>
              <a:spcAft>
                <a:spcPct val="0"/>
              </a:spcAft>
              <a:defRPr/>
            </a:pPr>
            <a:endParaRPr lang="zh-CN" altLang="en-US" sz="1292">
              <a:solidFill>
                <a:srgbClr val="000000"/>
              </a:solidFill>
              <a:latin typeface="Verdana" pitchFamily="34" charset="0"/>
              <a:ea typeface="宋体" pitchFamily="2" charset="-122"/>
            </a:endParaRPr>
          </a:p>
        </p:txBody>
      </p:sp>
      <p:sp>
        <p:nvSpPr>
          <p:cNvPr id="4" name="灯片编号占位符 4"/>
          <p:cNvSpPr txBox="1">
            <a:spLocks noGrp="1"/>
          </p:cNvSpPr>
          <p:nvPr userDrawn="1"/>
        </p:nvSpPr>
        <p:spPr bwMode="auto">
          <a:xfrm>
            <a:off x="6686913" y="4682729"/>
            <a:ext cx="2133600" cy="342900"/>
          </a:xfrm>
          <a:prstGeom prst="rect">
            <a:avLst/>
          </a:prstGeom>
          <a:noFill/>
          <a:ln w="9525">
            <a:noFill/>
            <a:miter lim="800000"/>
            <a:headEnd/>
            <a:tailEnd/>
          </a:ln>
        </p:spPr>
        <p:txBody>
          <a:bodyPr lIns="68874" tIns="34442" rIns="68874" bIns="34442" anchor="b"/>
          <a:lstStyle/>
          <a:p>
            <a:pPr algn="r" defTabSz="617998" fontAlgn="base">
              <a:spcBef>
                <a:spcPct val="0"/>
              </a:spcBef>
              <a:spcAft>
                <a:spcPct val="0"/>
              </a:spcAft>
              <a:defRPr/>
            </a:pPr>
            <a:fld id="{4F3AE1E2-1E65-4F83-B985-5498AD57D6D5}" type="slidenum">
              <a:rPr lang="en-US" altLang="zh-CN" sz="1292" b="1">
                <a:solidFill>
                  <a:srgbClr val="000000"/>
                </a:solidFill>
                <a:effectLst>
                  <a:outerShdw blurRad="38100" dist="38100" dir="2700000" algn="tl">
                    <a:srgbClr val="C0C0C0"/>
                  </a:outerShdw>
                </a:effectLst>
                <a:ea typeface="宋体" pitchFamily="2" charset="-122"/>
              </a:rPr>
              <a:pPr algn="r" defTabSz="617998" fontAlgn="base">
                <a:spcBef>
                  <a:spcPct val="0"/>
                </a:spcBef>
                <a:spcAft>
                  <a:spcPct val="0"/>
                </a:spcAft>
                <a:defRPr/>
              </a:pPr>
              <a:t>‹#›</a:t>
            </a:fld>
            <a:endParaRPr lang="en-US" altLang="zh-CN" sz="1292" b="1" dirty="0">
              <a:solidFill>
                <a:srgbClr val="000000"/>
              </a:solidFill>
              <a:effectLst>
                <a:outerShdw blurRad="38100" dist="38100" dir="2700000" algn="tl">
                  <a:srgbClr val="C0C0C0"/>
                </a:outerShdw>
              </a:effectLst>
              <a:ea typeface="宋体" pitchFamily="2" charset="-122"/>
            </a:endParaRPr>
          </a:p>
        </p:txBody>
      </p:sp>
      <p:sp>
        <p:nvSpPr>
          <p:cNvPr id="6" name="Line 24"/>
          <p:cNvSpPr>
            <a:spLocks noChangeShapeType="1"/>
          </p:cNvSpPr>
          <p:nvPr userDrawn="1"/>
        </p:nvSpPr>
        <p:spPr bwMode="auto">
          <a:xfrm>
            <a:off x="8294687" y="4805362"/>
            <a:ext cx="0" cy="242888"/>
          </a:xfrm>
          <a:prstGeom prst="line">
            <a:avLst/>
          </a:prstGeom>
          <a:noFill/>
          <a:ln w="76200" cmpd="thickThin">
            <a:solidFill>
              <a:srgbClr val="C00000"/>
            </a:solidFill>
            <a:round/>
            <a:headEnd/>
            <a:tailEnd/>
          </a:ln>
          <a:effectLst/>
        </p:spPr>
        <p:txBody>
          <a:bodyPr lIns="68874" tIns="34442" rIns="68874" bIns="34442" anchor="ctr"/>
          <a:lstStyle/>
          <a:p>
            <a:pPr defTabSz="617998" fontAlgn="base">
              <a:spcBef>
                <a:spcPct val="0"/>
              </a:spcBef>
              <a:spcAft>
                <a:spcPct val="0"/>
              </a:spcAft>
              <a:defRPr/>
            </a:pPr>
            <a:endParaRPr lang="zh-CN" altLang="en-US" sz="2041">
              <a:solidFill>
                <a:srgbClr val="000000"/>
              </a:solidFill>
            </a:endParaRPr>
          </a:p>
        </p:txBody>
      </p:sp>
      <p:sp>
        <p:nvSpPr>
          <p:cNvPr id="17410" name="Rectangle 2"/>
          <p:cNvSpPr>
            <a:spLocks noGrp="1" noChangeArrowheads="1"/>
          </p:cNvSpPr>
          <p:nvPr>
            <p:ph type="ctrTitle"/>
          </p:nvPr>
        </p:nvSpPr>
        <p:spPr>
          <a:xfrm>
            <a:off x="1692344" y="1815706"/>
            <a:ext cx="6337301" cy="334566"/>
          </a:xfrm>
          <a:prstGeom prst="rect">
            <a:avLst/>
          </a:prstGeom>
        </p:spPr>
        <p:txBody>
          <a:bodyPr/>
          <a:lstStyle>
            <a:lvl1pPr algn="ctr">
              <a:defRPr sz="2041" b="1">
                <a:effectLst>
                  <a:outerShdw blurRad="38100" dist="38100" dir="2700000" algn="tl">
                    <a:srgbClr val="C0C0C0"/>
                  </a:outerShdw>
                </a:effectLst>
              </a:defRPr>
            </a:lvl1pPr>
          </a:lstStyle>
          <a:p>
            <a:r>
              <a:rPr lang="zh-CN" altLang="en-US" dirty="0"/>
              <a:t>单击此处编辑母版标题样式</a:t>
            </a:r>
          </a:p>
        </p:txBody>
      </p:sp>
      <p:sp>
        <p:nvSpPr>
          <p:cNvPr id="7" name="Rectangle 4"/>
          <p:cNvSpPr>
            <a:spLocks noGrp="1" noChangeArrowheads="1"/>
          </p:cNvSpPr>
          <p:nvPr>
            <p:ph type="dt" sz="half" idx="10"/>
          </p:nvPr>
        </p:nvSpPr>
        <p:spPr>
          <a:xfrm>
            <a:off x="685802" y="4686300"/>
            <a:ext cx="1905000" cy="342900"/>
          </a:xfrm>
          <a:prstGeom prst="rect">
            <a:avLst/>
          </a:prstGeom>
        </p:spPr>
        <p:txBody>
          <a:bodyPr lIns="90857" tIns="45439" rIns="90857" bIns="45439"/>
          <a:lstStyle>
            <a:lvl1pPr>
              <a:defRPr/>
            </a:lvl1pPr>
          </a:lstStyle>
          <a:p>
            <a:pPr>
              <a:defRPr/>
            </a:pPr>
            <a:endParaRPr lang="en-US" altLang="zh-CN" dirty="0">
              <a:solidFill>
                <a:srgbClr val="000000"/>
              </a:solidFill>
            </a:endParaRPr>
          </a:p>
        </p:txBody>
      </p:sp>
      <p:sp>
        <p:nvSpPr>
          <p:cNvPr id="8" name="Rectangle 5"/>
          <p:cNvSpPr>
            <a:spLocks noGrp="1" noChangeArrowheads="1"/>
          </p:cNvSpPr>
          <p:nvPr>
            <p:ph type="ftr" sz="quarter" idx="11"/>
          </p:nvPr>
        </p:nvSpPr>
        <p:spPr>
          <a:xfrm>
            <a:off x="3124227" y="4686300"/>
            <a:ext cx="2895600" cy="342900"/>
          </a:xfrm>
          <a:prstGeom prst="rect">
            <a:avLst/>
          </a:prstGeom>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99845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66759" y="789385"/>
            <a:ext cx="3924300" cy="3725465"/>
          </a:xfrm>
          <a:prstGeom prst="rect">
            <a:avLst/>
          </a:prstGeom>
        </p:spPr>
        <p:txBody>
          <a:bodyPr/>
          <a:lstStyle>
            <a:lvl1pPr>
              <a:defRPr sz="2041"/>
            </a:lvl1pPr>
            <a:lvl2pPr>
              <a:defRPr sz="1837"/>
            </a:lvl2pPr>
            <a:lvl3pPr>
              <a:defRPr sz="1496"/>
            </a:lvl3pPr>
            <a:lvl4pPr>
              <a:defRPr sz="1428"/>
            </a:lvl4pPr>
            <a:lvl5pPr>
              <a:defRPr sz="1428"/>
            </a:lvl5pPr>
            <a:lvl6pPr>
              <a:defRPr sz="1428"/>
            </a:lvl6pPr>
            <a:lvl7pPr>
              <a:defRPr sz="1428"/>
            </a:lvl7pPr>
            <a:lvl8pPr>
              <a:defRPr sz="1428"/>
            </a:lvl8pPr>
            <a:lvl9pPr>
              <a:defRPr sz="142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86" y="789385"/>
            <a:ext cx="3924300" cy="3725465"/>
          </a:xfrm>
          <a:prstGeom prst="rect">
            <a:avLst/>
          </a:prstGeom>
        </p:spPr>
        <p:txBody>
          <a:bodyPr/>
          <a:lstStyle>
            <a:lvl1pPr>
              <a:defRPr sz="2041"/>
            </a:lvl1pPr>
            <a:lvl2pPr>
              <a:defRPr sz="1837"/>
            </a:lvl2pPr>
            <a:lvl3pPr>
              <a:defRPr sz="1496"/>
            </a:lvl3pPr>
            <a:lvl4pPr>
              <a:defRPr sz="1428"/>
            </a:lvl4pPr>
            <a:lvl5pPr>
              <a:defRPr sz="1428"/>
            </a:lvl5pPr>
            <a:lvl6pPr>
              <a:defRPr sz="1428"/>
            </a:lvl6pPr>
            <a:lvl7pPr>
              <a:defRPr sz="1428"/>
            </a:lvl7pPr>
            <a:lvl8pPr>
              <a:defRPr sz="1428"/>
            </a:lvl8pPr>
            <a:lvl9pPr>
              <a:defRPr sz="142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5"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6"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31800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2925551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11" y="1151335"/>
            <a:ext cx="4040188" cy="479822"/>
          </a:xfrm>
          <a:prstGeom prst="rect">
            <a:avLst/>
          </a:prstGeom>
        </p:spPr>
        <p:txBody>
          <a:bodyPr anchor="b"/>
          <a:lstStyle>
            <a:lvl1pPr marL="0" indent="0">
              <a:buNone/>
              <a:defRPr sz="1837" b="1"/>
            </a:lvl1pPr>
            <a:lvl2pPr marL="344349" indent="0">
              <a:buNone/>
              <a:defRPr sz="1496" b="1"/>
            </a:lvl2pPr>
            <a:lvl3pPr marL="688701" indent="0">
              <a:buNone/>
              <a:defRPr sz="1428" b="1"/>
            </a:lvl3pPr>
            <a:lvl4pPr marL="1033041" indent="0">
              <a:buNone/>
              <a:defRPr sz="1292" b="1"/>
            </a:lvl4pPr>
            <a:lvl5pPr marL="1377395" indent="0">
              <a:buNone/>
              <a:defRPr sz="1292" b="1"/>
            </a:lvl5pPr>
            <a:lvl6pPr marL="1721745" indent="0">
              <a:buNone/>
              <a:defRPr sz="1292" b="1"/>
            </a:lvl6pPr>
            <a:lvl7pPr marL="2066091" indent="0">
              <a:buNone/>
              <a:defRPr sz="1292" b="1"/>
            </a:lvl7pPr>
            <a:lvl8pPr marL="2410438" indent="0">
              <a:buNone/>
              <a:defRPr sz="1292" b="1"/>
            </a:lvl8pPr>
            <a:lvl9pPr marL="2754781" indent="0">
              <a:buNone/>
              <a:defRPr sz="1292" b="1"/>
            </a:lvl9pPr>
          </a:lstStyle>
          <a:p>
            <a:pPr lvl="0"/>
            <a:r>
              <a:rPr lang="zh-CN" altLang="en-US"/>
              <a:t>单击此处编辑母版文本样式</a:t>
            </a:r>
          </a:p>
        </p:txBody>
      </p:sp>
      <p:sp>
        <p:nvSpPr>
          <p:cNvPr id="4" name="内容占位符 3"/>
          <p:cNvSpPr>
            <a:spLocks noGrp="1"/>
          </p:cNvSpPr>
          <p:nvPr>
            <p:ph sz="half" idx="2"/>
          </p:nvPr>
        </p:nvSpPr>
        <p:spPr>
          <a:xfrm>
            <a:off x="457211" y="1631156"/>
            <a:ext cx="4040188" cy="2963466"/>
          </a:xfrm>
          <a:prstGeom prst="rect">
            <a:avLst/>
          </a:prstGeom>
        </p:spPr>
        <p:txBody>
          <a:bodyPr/>
          <a:lstStyle>
            <a:lvl1pPr>
              <a:defRPr sz="1837"/>
            </a:lvl1pPr>
            <a:lvl2pPr>
              <a:defRPr sz="1496"/>
            </a:lvl2pPr>
            <a:lvl3pPr>
              <a:defRPr sz="1428"/>
            </a:lvl3pPr>
            <a:lvl4pPr>
              <a:defRPr sz="1292"/>
            </a:lvl4pPr>
            <a:lvl5pPr>
              <a:defRPr sz="1292"/>
            </a:lvl5pPr>
            <a:lvl6pPr>
              <a:defRPr sz="1292"/>
            </a:lvl6pPr>
            <a:lvl7pPr>
              <a:defRPr sz="1292"/>
            </a:lvl7pPr>
            <a:lvl8pPr>
              <a:defRPr sz="1292"/>
            </a:lvl8pPr>
            <a:lvl9pPr>
              <a:defRPr sz="129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47" y="1151335"/>
            <a:ext cx="4041774" cy="479822"/>
          </a:xfrm>
          <a:prstGeom prst="rect">
            <a:avLst/>
          </a:prstGeom>
        </p:spPr>
        <p:txBody>
          <a:bodyPr anchor="b"/>
          <a:lstStyle>
            <a:lvl1pPr marL="0" indent="0">
              <a:buNone/>
              <a:defRPr sz="1837" b="1"/>
            </a:lvl1pPr>
            <a:lvl2pPr marL="344349" indent="0">
              <a:buNone/>
              <a:defRPr sz="1496" b="1"/>
            </a:lvl2pPr>
            <a:lvl3pPr marL="688701" indent="0">
              <a:buNone/>
              <a:defRPr sz="1428" b="1"/>
            </a:lvl3pPr>
            <a:lvl4pPr marL="1033041" indent="0">
              <a:buNone/>
              <a:defRPr sz="1292" b="1"/>
            </a:lvl4pPr>
            <a:lvl5pPr marL="1377395" indent="0">
              <a:buNone/>
              <a:defRPr sz="1292" b="1"/>
            </a:lvl5pPr>
            <a:lvl6pPr marL="1721745" indent="0">
              <a:buNone/>
              <a:defRPr sz="1292" b="1"/>
            </a:lvl6pPr>
            <a:lvl7pPr marL="2066091" indent="0">
              <a:buNone/>
              <a:defRPr sz="1292" b="1"/>
            </a:lvl7pPr>
            <a:lvl8pPr marL="2410438" indent="0">
              <a:buNone/>
              <a:defRPr sz="1292" b="1"/>
            </a:lvl8pPr>
            <a:lvl9pPr marL="2754781" indent="0">
              <a:buNone/>
              <a:defRPr sz="1292" b="1"/>
            </a:lvl9pPr>
          </a:lstStyle>
          <a:p>
            <a:pPr lvl="0"/>
            <a:r>
              <a:rPr lang="zh-CN" altLang="en-US"/>
              <a:t>单击此处编辑母版文本样式</a:t>
            </a:r>
          </a:p>
        </p:txBody>
      </p:sp>
      <p:sp>
        <p:nvSpPr>
          <p:cNvPr id="6" name="内容占位符 5"/>
          <p:cNvSpPr>
            <a:spLocks noGrp="1"/>
          </p:cNvSpPr>
          <p:nvPr>
            <p:ph sz="quarter" idx="4"/>
          </p:nvPr>
        </p:nvSpPr>
        <p:spPr>
          <a:xfrm>
            <a:off x="4645047" y="1631156"/>
            <a:ext cx="4041774" cy="2963466"/>
          </a:xfrm>
          <a:prstGeom prst="rect">
            <a:avLst/>
          </a:prstGeom>
        </p:spPr>
        <p:txBody>
          <a:bodyPr/>
          <a:lstStyle>
            <a:lvl1pPr>
              <a:defRPr sz="1837"/>
            </a:lvl1pPr>
            <a:lvl2pPr>
              <a:defRPr sz="1496"/>
            </a:lvl2pPr>
            <a:lvl3pPr>
              <a:defRPr sz="1428"/>
            </a:lvl3pPr>
            <a:lvl4pPr>
              <a:defRPr sz="1292"/>
            </a:lvl4pPr>
            <a:lvl5pPr>
              <a:defRPr sz="1292"/>
            </a:lvl5pPr>
            <a:lvl6pPr>
              <a:defRPr sz="1292"/>
            </a:lvl6pPr>
            <a:lvl7pPr>
              <a:defRPr sz="1292"/>
            </a:lvl7pPr>
            <a:lvl8pPr>
              <a:defRPr sz="1292"/>
            </a:lvl8pPr>
            <a:lvl9pPr>
              <a:defRPr sz="129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7"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8"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046677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3"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4"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4069140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6"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4"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329294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457254" y="1076325"/>
            <a:ext cx="3008313" cy="3518297"/>
          </a:xfrm>
          <a:prstGeom prst="rect">
            <a:avLst/>
          </a:prstGeom>
        </p:spPr>
        <p:txBody>
          <a:bodyPr/>
          <a:lstStyle>
            <a:lvl1pPr marL="0" indent="0">
              <a:buNone/>
              <a:defRPr sz="1088"/>
            </a:lvl1pPr>
            <a:lvl2pPr marL="344349" indent="0">
              <a:buNone/>
              <a:defRPr sz="884"/>
            </a:lvl2pPr>
            <a:lvl3pPr marL="688701" indent="0">
              <a:buNone/>
              <a:defRPr sz="748"/>
            </a:lvl3pPr>
            <a:lvl4pPr marL="1033041" indent="0">
              <a:buNone/>
              <a:defRPr sz="680"/>
            </a:lvl4pPr>
            <a:lvl5pPr marL="1377395" indent="0">
              <a:buNone/>
              <a:defRPr sz="680"/>
            </a:lvl5pPr>
            <a:lvl6pPr marL="1721745" indent="0">
              <a:buNone/>
              <a:defRPr sz="680"/>
            </a:lvl6pPr>
            <a:lvl7pPr marL="2066091" indent="0">
              <a:buNone/>
              <a:defRPr sz="680"/>
            </a:lvl7pPr>
            <a:lvl8pPr marL="2410438" indent="0">
              <a:buNone/>
              <a:defRPr sz="680"/>
            </a:lvl8pPr>
            <a:lvl9pPr marL="2754781" indent="0">
              <a:buNone/>
              <a:defRPr sz="680"/>
            </a:lvl9pPr>
          </a:lstStyle>
          <a:p>
            <a:pPr lvl="0"/>
            <a:r>
              <a:rPr lang="zh-CN" altLang="en-US"/>
              <a:t>单击此处编辑母版文本样式</a:t>
            </a:r>
          </a:p>
        </p:txBody>
      </p:sp>
      <p:sp>
        <p:nvSpPr>
          <p:cNvPr id="10"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5"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6"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342298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3"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4"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410397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566756" y="789385"/>
            <a:ext cx="8001001" cy="372546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4"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5"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1391052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3" name="表格占位符 2"/>
          <p:cNvSpPr>
            <a:spLocks noGrp="1"/>
          </p:cNvSpPr>
          <p:nvPr>
            <p:ph type="tbl" idx="1"/>
          </p:nvPr>
        </p:nvSpPr>
        <p:spPr>
          <a:xfrm>
            <a:off x="566756" y="789385"/>
            <a:ext cx="8001001" cy="3725465"/>
          </a:xfrm>
          <a:prstGeom prst="rect">
            <a:avLst/>
          </a:prstGeom>
        </p:spPr>
        <p:txBody>
          <a:bodyPr/>
          <a:lstStyle>
            <a:lvl1pPr>
              <a:defRPr sz="1428"/>
            </a:lvl1pPr>
          </a:lstStyle>
          <a:p>
            <a:pPr lvl="0"/>
            <a:endParaRPr lang="zh-CN" altLang="en-US" noProof="0" dirty="0"/>
          </a:p>
        </p:txBody>
      </p:sp>
      <p:sp>
        <p:nvSpPr>
          <p:cNvPr id="8"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4"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5"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26286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566759" y="789385"/>
            <a:ext cx="3924300" cy="37254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86" y="789385"/>
            <a:ext cx="3924300" cy="372546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5"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6"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155012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图示或组织结构图">
    <p:spTree>
      <p:nvGrpSpPr>
        <p:cNvPr id="1" name=""/>
        <p:cNvGrpSpPr/>
        <p:nvPr/>
      </p:nvGrpSpPr>
      <p:grpSpPr>
        <a:xfrm>
          <a:off x="0" y="0"/>
          <a:ext cx="0" cy="0"/>
          <a:chOff x="0" y="0"/>
          <a:chExt cx="0" cy="0"/>
        </a:xfrm>
      </p:grpSpPr>
      <p:sp>
        <p:nvSpPr>
          <p:cNvPr id="3" name="SmartArt 占位符 2"/>
          <p:cNvSpPr>
            <a:spLocks noGrp="1"/>
          </p:cNvSpPr>
          <p:nvPr>
            <p:ph type="dgm" idx="1"/>
          </p:nvPr>
        </p:nvSpPr>
        <p:spPr>
          <a:xfrm>
            <a:off x="468361" y="1113235"/>
            <a:ext cx="8064500" cy="2914650"/>
          </a:xfrm>
          <a:prstGeom prst="rect">
            <a:avLst/>
          </a:prstGeom>
        </p:spPr>
        <p:txBody>
          <a:bodyPr/>
          <a:lstStyle/>
          <a:p>
            <a:pPr lvl="0"/>
            <a:endParaRPr lang="zh-CN" altLang="en-US" noProof="0"/>
          </a:p>
        </p:txBody>
      </p:sp>
      <p:sp>
        <p:nvSpPr>
          <p:cNvPr id="9"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4" name="页脚占位符 3"/>
          <p:cNvSpPr>
            <a:spLocks noGrp="1"/>
          </p:cNvSpPr>
          <p:nvPr>
            <p:ph type="ftr" sz="quarter" idx="10"/>
          </p:nvPr>
        </p:nvSpPr>
        <p:spPr>
          <a:xfrm>
            <a:off x="3124227" y="4686300"/>
            <a:ext cx="2895600" cy="342900"/>
          </a:xfrm>
          <a:prstGeom prst="rect">
            <a:avLst/>
          </a:prstGeom>
        </p:spPr>
        <p:txBody>
          <a:bodyPr lIns="90857" tIns="45439" rIns="90857" bIns="45439"/>
          <a:lstStyle>
            <a:lvl1pPr>
              <a:defRPr/>
            </a:lvl1pPr>
          </a:lstStyle>
          <a:p>
            <a:pPr>
              <a:defRPr/>
            </a:pPr>
            <a:endParaRPr lang="en-US" altLang="zh-CN" dirty="0">
              <a:solidFill>
                <a:srgbClr val="000000"/>
              </a:solidFill>
            </a:endParaRPr>
          </a:p>
        </p:txBody>
      </p:sp>
      <p:sp>
        <p:nvSpPr>
          <p:cNvPr id="5" name="日期占位符 5"/>
          <p:cNvSpPr>
            <a:spLocks noGrp="1"/>
          </p:cNvSpPr>
          <p:nvPr>
            <p:ph type="dt" sz="half" idx="11"/>
          </p:nvPr>
        </p:nvSpPr>
        <p:spPr>
          <a:xfrm>
            <a:off x="457240" y="4683971"/>
            <a:ext cx="2133600" cy="357187"/>
          </a:xfrm>
          <a:prstGeom prst="rect">
            <a:avLst/>
          </a:prstGeom>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63311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74683" y="267931"/>
            <a:ext cx="8001001" cy="345281"/>
          </a:xfrm>
          <a:prstGeom prst="rect">
            <a:avLst/>
          </a:prstGeom>
          <a:noFill/>
          <a:ln w="9525">
            <a:noFill/>
            <a:miter lim="800000"/>
            <a:headEnd/>
            <a:tailEnd/>
          </a:ln>
        </p:spPr>
        <p:txBody>
          <a:bodyPr/>
          <a:lstStyle/>
          <a:p>
            <a:pPr lvl="0"/>
            <a:endParaRPr lang="zh-CN" altLang="en-US" dirty="0"/>
          </a:p>
        </p:txBody>
      </p:sp>
      <p:sp>
        <p:nvSpPr>
          <p:cNvPr id="3" name="Rectangle 6"/>
          <p:cNvSpPr>
            <a:spLocks noGrp="1" noChangeArrowheads="1"/>
          </p:cNvSpPr>
          <p:nvPr>
            <p:ph type="dt" sz="half" idx="10"/>
          </p:nvPr>
        </p:nvSpPr>
        <p:spPr>
          <a:xfrm>
            <a:off x="609628" y="4683971"/>
            <a:ext cx="19812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
        <p:nvSpPr>
          <p:cNvPr id="4" name="Rectangle 7"/>
          <p:cNvSpPr>
            <a:spLocks noGrp="1" noChangeArrowheads="1"/>
          </p:cNvSpPr>
          <p:nvPr>
            <p:ph type="ftr" sz="quarter" idx="11"/>
          </p:nvPr>
        </p:nvSpPr>
        <p:spPr>
          <a:xfrm>
            <a:off x="3124227" y="4683971"/>
            <a:ext cx="2895600" cy="357187"/>
          </a:xfrm>
          <a:prstGeom prst="rect">
            <a:avLst/>
          </a:prstGeom>
          <a:ln/>
        </p:spPr>
        <p:txBody>
          <a:bodyPr lIns="90857" tIns="45439" rIns="90857" bIns="45439"/>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xmlns="" val="287996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a:xfrm>
            <a:off x="369764" y="988494"/>
            <a:ext cx="1910970" cy="3384632"/>
          </a:xfrm>
        </p:spPr>
        <p:txBody>
          <a:bodyPr>
            <a:normAutofit/>
          </a:bodyPr>
          <a:lstStyle>
            <a:lvl1pPr marL="122310" indent="-122310">
              <a:defRPr lang="zh-CN" altLang="en-US" sz="748" kern="1200" dirty="0" smtClean="0">
                <a:solidFill>
                  <a:srgbClr val="000000"/>
                </a:solidFill>
                <a:latin typeface="Arial" pitchFamily="34" charset="0"/>
                <a:ea typeface="楷体_GB2312" pitchFamily="49" charset="-122"/>
                <a:cs typeface="Arial" pitchFamily="34" charset="0"/>
              </a:defRPr>
            </a:lvl1pPr>
            <a:lvl2pPr marL="251063" indent="-115874">
              <a:defRPr lang="zh-CN" altLang="en-US" sz="748" kern="1200" dirty="0" smtClean="0">
                <a:solidFill>
                  <a:srgbClr val="000000"/>
                </a:solidFill>
                <a:latin typeface="Arial" pitchFamily="34" charset="0"/>
                <a:ea typeface="楷体_GB2312" pitchFamily="49" charset="-122"/>
                <a:cs typeface="Arial" pitchFamily="34" charset="0"/>
              </a:defRPr>
            </a:lvl2pPr>
            <a:lvl3pPr marL="366936" indent="-122310">
              <a:defRPr lang="zh-CN" altLang="en-US" sz="748" kern="1200" dirty="0" smtClean="0">
                <a:solidFill>
                  <a:srgbClr val="000000"/>
                </a:solidFill>
                <a:latin typeface="Arial" pitchFamily="34" charset="0"/>
                <a:ea typeface="楷体_GB2312" pitchFamily="49" charset="-122"/>
                <a:cs typeface="Arial" pitchFamily="34" charset="0"/>
              </a:defRPr>
            </a:lvl3pPr>
            <a:lvl4pPr marL="450617" indent="-115874">
              <a:defRPr lang="zh-CN" altLang="en-US" sz="748" kern="1200" dirty="0" smtClean="0">
                <a:solidFill>
                  <a:schemeClr val="tx1"/>
                </a:solidFill>
                <a:latin typeface="Arial" pitchFamily="34" charset="0"/>
                <a:ea typeface="楷体_GB2312" pitchFamily="49" charset="-122"/>
                <a:cs typeface="Arial" pitchFamily="34" charset="0"/>
              </a:defRPr>
            </a:lvl4pPr>
            <a:lvl5pPr marL="560064" indent="-115874">
              <a:defRPr lang="zh-CN" altLang="en-US" sz="748" kern="1200" dirty="0">
                <a:solidFill>
                  <a:schemeClr val="tx1"/>
                </a:solidFill>
                <a:latin typeface="Arial" pitchFamily="34" charset="0"/>
                <a:ea typeface="楷体_GB2312" pitchFamily="49" charset="-122"/>
                <a:cs typeface="Arial" pitchFamily="34" charset="0"/>
              </a:defRPr>
            </a:lvl5pPr>
          </a:lstStyle>
          <a:p>
            <a:pPr marL="122310" lvl="0" indent="-122310" algn="l" defTabSz="688701" rtl="0" eaLnBrk="1" latinLnBrk="0" hangingPunct="1">
              <a:lnSpc>
                <a:spcPct val="110000"/>
              </a:lnSpc>
              <a:spcBef>
                <a:spcPts val="203"/>
              </a:spcBef>
              <a:buSzPct val="80000"/>
              <a:buFont typeface="Wingdings" pitchFamily="2" charset="2"/>
              <a:buChar char="n"/>
            </a:pPr>
            <a:r>
              <a:rPr lang="zh-CN" altLang="en-US"/>
              <a:t>单击此处编辑母版文本样式</a:t>
            </a:r>
          </a:p>
          <a:p>
            <a:pPr marL="122310" lvl="1" indent="-122310" algn="l" defTabSz="688701" rtl="0" eaLnBrk="1" latinLnBrk="0" hangingPunct="1">
              <a:lnSpc>
                <a:spcPct val="110000"/>
              </a:lnSpc>
              <a:spcBef>
                <a:spcPts val="203"/>
              </a:spcBef>
              <a:buSzPct val="80000"/>
              <a:buFont typeface="Wingdings" pitchFamily="2" charset="2"/>
              <a:buChar char="n"/>
            </a:pPr>
            <a:r>
              <a:rPr lang="zh-CN" altLang="en-US"/>
              <a:t>第二级</a:t>
            </a:r>
          </a:p>
          <a:p>
            <a:pPr marL="122310" lvl="2" indent="-122310" algn="l" defTabSz="688701" rtl="0" eaLnBrk="1" latinLnBrk="0" hangingPunct="1">
              <a:lnSpc>
                <a:spcPct val="110000"/>
              </a:lnSpc>
              <a:spcBef>
                <a:spcPts val="203"/>
              </a:spcBef>
              <a:buSzPct val="80000"/>
              <a:buFont typeface="Wingdings" pitchFamily="2" charset="2"/>
              <a:buChar char="n"/>
            </a:pPr>
            <a:r>
              <a:rPr lang="zh-CN" altLang="en-US"/>
              <a:t>第三级</a:t>
            </a:r>
          </a:p>
          <a:p>
            <a:pPr marL="122310" lvl="3" indent="-122310" algn="l" defTabSz="688701" rtl="0" eaLnBrk="1" latinLnBrk="0" hangingPunct="1">
              <a:lnSpc>
                <a:spcPct val="110000"/>
              </a:lnSpc>
              <a:spcBef>
                <a:spcPts val="203"/>
              </a:spcBef>
              <a:buSzPct val="80000"/>
              <a:buFont typeface="Wingdings" pitchFamily="2" charset="2"/>
              <a:buChar char="n"/>
            </a:pPr>
            <a:r>
              <a:rPr lang="zh-CN" altLang="en-US"/>
              <a:t>第四级</a:t>
            </a:r>
          </a:p>
          <a:p>
            <a:pPr marL="122310" lvl="4" indent="-122310" algn="l" defTabSz="688701" rtl="0" eaLnBrk="1" latinLnBrk="0" hangingPunct="1">
              <a:lnSpc>
                <a:spcPct val="110000"/>
              </a:lnSpc>
              <a:spcBef>
                <a:spcPts val="203"/>
              </a:spcBef>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xmlns="" val="1893987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4" name="Picture 2" descr="E:\华泰\ppt\16比92018-01.png"/>
          <p:cNvPicPr>
            <a:picLocks noChangeAspect="1" noChangeArrowheads="1"/>
          </p:cNvPicPr>
          <p:nvPr userDrawn="1"/>
        </p:nvPicPr>
        <p:blipFill>
          <a:blip r:embed="rId2" cstate="print"/>
          <a:srcRect/>
          <a:stretch>
            <a:fillRect/>
          </a:stretch>
        </p:blipFill>
        <p:spPr bwMode="auto">
          <a:xfrm>
            <a:off x="1589" y="1590"/>
            <a:ext cx="9142411" cy="5142016"/>
          </a:xfrm>
          <a:prstGeom prst="rect">
            <a:avLst/>
          </a:prstGeom>
          <a:noFill/>
        </p:spPr>
      </p:pic>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分页">
    <p:spTree>
      <p:nvGrpSpPr>
        <p:cNvPr id="1" name=""/>
        <p:cNvGrpSpPr/>
        <p:nvPr/>
      </p:nvGrpSpPr>
      <p:grpSpPr>
        <a:xfrm>
          <a:off x="0" y="0"/>
          <a:ext cx="0" cy="0"/>
          <a:chOff x="0" y="0"/>
          <a:chExt cx="0" cy="0"/>
        </a:xfrm>
      </p:grpSpPr>
      <p:sp>
        <p:nvSpPr>
          <p:cNvPr id="4" name="TextBox 3"/>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cs typeface="Arial" pitchFamily="34" charset="0"/>
              </a:rPr>
              <a:pPr algn="r"/>
              <a:t>‹#›</a:t>
            </a:fld>
            <a:endParaRPr lang="zh-CN" altLang="en-US" sz="680" dirty="0">
              <a:latin typeface="Arial" pitchFamily="34" charset="0"/>
              <a:cs typeface="Arial" pitchFamily="34" charset="0"/>
            </a:endParaRPr>
          </a:p>
        </p:txBody>
      </p:sp>
      <p:grpSp>
        <p:nvGrpSpPr>
          <p:cNvPr id="8" name="组合 7"/>
          <p:cNvGrpSpPr/>
          <p:nvPr userDrawn="1"/>
        </p:nvGrpSpPr>
        <p:grpSpPr>
          <a:xfrm>
            <a:off x="1" y="1"/>
            <a:ext cx="9144000" cy="5142910"/>
            <a:chOff x="0" y="0"/>
            <a:chExt cx="13819187" cy="7772401"/>
          </a:xfrm>
        </p:grpSpPr>
        <p:cxnSp>
          <p:nvCxnSpPr>
            <p:cNvPr id="9" name="直接连接符 8"/>
            <p:cNvCxnSpPr/>
            <p:nvPr userDrawn="1"/>
          </p:nvCxnSpPr>
          <p:spPr>
            <a:xfrm>
              <a:off x="1905038" y="3244052"/>
              <a:ext cx="6924134"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 descr="E:\华泰\ppt\16比9-02.png"/>
            <p:cNvPicPr>
              <a:picLocks noChangeAspect="1" noChangeArrowheads="1"/>
            </p:cNvPicPr>
            <p:nvPr userDrawn="1"/>
          </p:nvPicPr>
          <p:blipFill>
            <a:blip r:embed="rId2" cstate="print"/>
            <a:srcRect/>
            <a:stretch>
              <a:fillRect/>
            </a:stretch>
          </p:blipFill>
          <p:spPr bwMode="auto">
            <a:xfrm>
              <a:off x="0" y="0"/>
              <a:ext cx="13819187" cy="7772401"/>
            </a:xfrm>
            <a:prstGeom prst="rect">
              <a:avLst/>
            </a:prstGeom>
            <a:noFill/>
          </p:spPr>
        </p:pic>
      </p:gr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主页">
    <p:spTree>
      <p:nvGrpSpPr>
        <p:cNvPr id="1" name=""/>
        <p:cNvGrpSpPr/>
        <p:nvPr/>
      </p:nvGrpSpPr>
      <p:grpSpPr>
        <a:xfrm>
          <a:off x="0" y="0"/>
          <a:ext cx="0" cy="0"/>
          <a:chOff x="0" y="0"/>
          <a:chExt cx="0" cy="0"/>
        </a:xfrm>
      </p:grpSpPr>
      <p:sp>
        <p:nvSpPr>
          <p:cNvPr id="5" name="TextBox 4"/>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cs typeface="Arial" pitchFamily="34" charset="0"/>
              </a:rPr>
              <a:pPr algn="r"/>
              <a:t>‹#›</a:t>
            </a:fld>
            <a:endParaRPr lang="zh-CN" altLang="en-US" sz="680" dirty="0">
              <a:latin typeface="Arial" pitchFamily="34" charset="0"/>
              <a:cs typeface="Arial" pitchFamily="34" charset="0"/>
            </a:endParaRPr>
          </a:p>
        </p:txBody>
      </p:sp>
      <p:pic>
        <p:nvPicPr>
          <p:cNvPr id="4" name="Picture 1" descr="E:\华泰\ppt\16比9-03.png"/>
          <p:cNvPicPr>
            <a:picLocks noChangeAspect="1" noChangeArrowheads="1"/>
          </p:cNvPicPr>
          <p:nvPr userDrawn="1"/>
        </p:nvPicPr>
        <p:blipFill>
          <a:blip r:embed="rId2" cstate="print"/>
          <a:srcRect/>
          <a:stretch>
            <a:fillRect/>
          </a:stretch>
        </p:blipFill>
        <p:spPr bwMode="auto">
          <a:xfrm>
            <a:off x="2" y="1"/>
            <a:ext cx="9143998" cy="5142908"/>
          </a:xfrm>
          <a:prstGeom prst="rect">
            <a:avLst/>
          </a:prstGeom>
          <a:noFill/>
        </p:spPr>
      </p:pic>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封底">
    <p:spTree>
      <p:nvGrpSpPr>
        <p:cNvPr id="1" name=""/>
        <p:cNvGrpSpPr/>
        <p:nvPr/>
      </p:nvGrpSpPr>
      <p:grpSpPr>
        <a:xfrm>
          <a:off x="0" y="0"/>
          <a:ext cx="0" cy="0"/>
          <a:chOff x="0" y="0"/>
          <a:chExt cx="0" cy="0"/>
        </a:xfrm>
      </p:grpSpPr>
      <p:pic>
        <p:nvPicPr>
          <p:cNvPr id="27650" name="Picture 2" descr="G:\华泰\ppt\ppta4-04.png"/>
          <p:cNvPicPr>
            <a:picLocks noChangeAspect="1" noChangeArrowheads="1"/>
          </p:cNvPicPr>
          <p:nvPr userDrawn="1"/>
        </p:nvPicPr>
        <p:blipFill>
          <a:blip r:embed="rId2" cstate="print"/>
          <a:srcRect/>
          <a:stretch>
            <a:fillRect/>
          </a:stretch>
        </p:blipFill>
        <p:spPr bwMode="auto">
          <a:xfrm>
            <a:off x="6" y="1080"/>
            <a:ext cx="9142642" cy="5142420"/>
          </a:xfrm>
          <a:prstGeom prst="rect">
            <a:avLst/>
          </a:prstGeom>
          <a:noFill/>
        </p:spPr>
      </p:pic>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3" name="Picture 1" descr="G:\华泰\ppt\ppta4-01.png"/>
          <p:cNvPicPr>
            <a:picLocks noChangeAspect="1" noChangeArrowheads="1"/>
          </p:cNvPicPr>
          <p:nvPr userDrawn="1"/>
        </p:nvPicPr>
        <p:blipFill>
          <a:blip r:embed="rId2" cstate="print"/>
          <a:srcRect/>
          <a:stretch>
            <a:fillRect/>
          </a:stretch>
        </p:blipFill>
        <p:spPr bwMode="auto">
          <a:xfrm>
            <a:off x="1398" y="3"/>
            <a:ext cx="9142643" cy="5142420"/>
          </a:xfrm>
          <a:prstGeom prst="rect">
            <a:avLst/>
          </a:prstGeom>
          <a:noFill/>
        </p:spPr>
      </p:pic>
    </p:spTree>
    <p:extLst>
      <p:ext uri="{BB962C8B-B14F-4D97-AF65-F5344CB8AC3E}">
        <p14:creationId xmlns:p14="http://schemas.microsoft.com/office/powerpoint/2010/main" xmlns="" val="54116310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分页">
    <p:spTree>
      <p:nvGrpSpPr>
        <p:cNvPr id="1" name=""/>
        <p:cNvGrpSpPr/>
        <p:nvPr/>
      </p:nvGrpSpPr>
      <p:grpSpPr>
        <a:xfrm>
          <a:off x="0" y="0"/>
          <a:ext cx="0" cy="0"/>
          <a:chOff x="0" y="0"/>
          <a:chExt cx="0" cy="0"/>
        </a:xfrm>
      </p:grpSpPr>
      <p:pic>
        <p:nvPicPr>
          <p:cNvPr id="2" name="Picture 1" descr="G:\华泰\ppt\ppta4-02.png"/>
          <p:cNvPicPr>
            <a:picLocks noChangeAspect="1" noChangeArrowheads="1"/>
          </p:cNvPicPr>
          <p:nvPr userDrawn="1"/>
        </p:nvPicPr>
        <p:blipFill>
          <a:blip r:embed="rId2" cstate="print"/>
          <a:srcRect/>
          <a:stretch>
            <a:fillRect/>
          </a:stretch>
        </p:blipFill>
        <p:spPr bwMode="auto">
          <a:xfrm>
            <a:off x="1398" y="1116"/>
            <a:ext cx="9142643" cy="5142420"/>
          </a:xfrm>
          <a:prstGeom prst="rect">
            <a:avLst/>
          </a:prstGeom>
          <a:noFill/>
        </p:spPr>
      </p:pic>
      <p:cxnSp>
        <p:nvCxnSpPr>
          <p:cNvPr id="12" name="直接连接符 11"/>
          <p:cNvCxnSpPr/>
          <p:nvPr/>
        </p:nvCxnSpPr>
        <p:spPr>
          <a:xfrm>
            <a:off x="1260400" y="2146411"/>
            <a:ext cx="4581095" cy="105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solidFill>
                  <a:prstClr val="black"/>
                </a:solidFill>
                <a:latin typeface="Arial" pitchFamily="34" charset="0"/>
                <a:cs typeface="Arial" pitchFamily="34" charset="0"/>
              </a:rPr>
              <a:pPr algn="r"/>
              <a:t>‹#›</a:t>
            </a:fld>
            <a:endParaRPr lang="zh-CN" altLang="en-US" sz="68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415851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主页">
    <p:spTree>
      <p:nvGrpSpPr>
        <p:cNvPr id="1" name=""/>
        <p:cNvGrpSpPr/>
        <p:nvPr/>
      </p:nvGrpSpPr>
      <p:grpSpPr>
        <a:xfrm>
          <a:off x="0" y="0"/>
          <a:ext cx="0" cy="0"/>
          <a:chOff x="0" y="0"/>
          <a:chExt cx="0" cy="0"/>
        </a:xfrm>
      </p:grpSpPr>
      <p:pic>
        <p:nvPicPr>
          <p:cNvPr id="2" name="Picture 1" descr="G:\华泰\ppt\ppta4-03.png"/>
          <p:cNvPicPr>
            <a:picLocks noChangeAspect="1" noChangeArrowheads="1"/>
          </p:cNvPicPr>
          <p:nvPr userDrawn="1"/>
        </p:nvPicPr>
        <p:blipFill>
          <a:blip r:embed="rId2" cstate="print"/>
          <a:srcRect/>
          <a:stretch>
            <a:fillRect/>
          </a:stretch>
        </p:blipFill>
        <p:spPr bwMode="auto">
          <a:xfrm>
            <a:off x="1382" y="1116"/>
            <a:ext cx="9142642" cy="5142420"/>
          </a:xfrm>
          <a:prstGeom prst="rect">
            <a:avLst/>
          </a:prstGeom>
          <a:noFill/>
        </p:spPr>
      </p:pic>
      <p:sp>
        <p:nvSpPr>
          <p:cNvPr id="5" name="TextBox 4"/>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solidFill>
                  <a:prstClr val="black"/>
                </a:solidFill>
                <a:latin typeface="Arial" pitchFamily="34" charset="0"/>
                <a:cs typeface="Arial" pitchFamily="34" charset="0"/>
              </a:rPr>
              <a:pPr algn="r"/>
              <a:t>‹#›</a:t>
            </a:fld>
            <a:endParaRPr lang="zh-CN" altLang="en-US" sz="68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66402901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封底">
    <p:spTree>
      <p:nvGrpSpPr>
        <p:cNvPr id="1" name=""/>
        <p:cNvGrpSpPr/>
        <p:nvPr/>
      </p:nvGrpSpPr>
      <p:grpSpPr>
        <a:xfrm>
          <a:off x="0" y="0"/>
          <a:ext cx="0" cy="0"/>
          <a:chOff x="0" y="0"/>
          <a:chExt cx="0" cy="0"/>
        </a:xfrm>
      </p:grpSpPr>
      <p:pic>
        <p:nvPicPr>
          <p:cNvPr id="3" name="Picture 1" descr="E:\华泰\ppt\16比9-04.png"/>
          <p:cNvPicPr>
            <a:picLocks noChangeAspect="1" noChangeArrowheads="1"/>
          </p:cNvPicPr>
          <p:nvPr userDrawn="1"/>
        </p:nvPicPr>
        <p:blipFill>
          <a:blip r:embed="rId2" cstate="print"/>
          <a:srcRect/>
          <a:stretch>
            <a:fillRect/>
          </a:stretch>
        </p:blipFill>
        <p:spPr bwMode="auto">
          <a:xfrm>
            <a:off x="1589" y="1588"/>
            <a:ext cx="9142411" cy="5142015"/>
          </a:xfrm>
          <a:prstGeom prst="rect">
            <a:avLst/>
          </a:prstGeom>
          <a:noFill/>
        </p:spPr>
      </p:pic>
    </p:spTree>
    <p:extLst>
      <p:ext uri="{BB962C8B-B14F-4D97-AF65-F5344CB8AC3E}">
        <p14:creationId xmlns:p14="http://schemas.microsoft.com/office/powerpoint/2010/main" xmlns="" val="19678301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3" name="Picture 1" descr="G:\华泰\ppt\ppta4-01.png"/>
          <p:cNvPicPr>
            <a:picLocks noChangeAspect="1" noChangeArrowheads="1"/>
          </p:cNvPicPr>
          <p:nvPr userDrawn="1"/>
        </p:nvPicPr>
        <p:blipFill>
          <a:blip r:embed="rId2" cstate="print"/>
          <a:srcRect/>
          <a:stretch>
            <a:fillRect/>
          </a:stretch>
        </p:blipFill>
        <p:spPr bwMode="auto">
          <a:xfrm>
            <a:off x="1400" y="3"/>
            <a:ext cx="9142643" cy="5142420"/>
          </a:xfrm>
          <a:prstGeom prst="rect">
            <a:avLst/>
          </a:prstGeom>
          <a:noFill/>
        </p:spPr>
      </p:pic>
    </p:spTree>
    <p:extLst>
      <p:ext uri="{BB962C8B-B14F-4D97-AF65-F5344CB8AC3E}">
        <p14:creationId xmlns:p14="http://schemas.microsoft.com/office/powerpoint/2010/main" xmlns="" val="38882822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分页">
    <p:spTree>
      <p:nvGrpSpPr>
        <p:cNvPr id="1" name=""/>
        <p:cNvGrpSpPr/>
        <p:nvPr/>
      </p:nvGrpSpPr>
      <p:grpSpPr>
        <a:xfrm>
          <a:off x="0" y="0"/>
          <a:ext cx="0" cy="0"/>
          <a:chOff x="0" y="0"/>
          <a:chExt cx="0" cy="0"/>
        </a:xfrm>
      </p:grpSpPr>
      <p:sp>
        <p:nvSpPr>
          <p:cNvPr id="4" name="TextBox 3"/>
          <p:cNvSpPr txBox="1"/>
          <p:nvPr userDrawn="1"/>
        </p:nvSpPr>
        <p:spPr>
          <a:xfrm>
            <a:off x="8366739" y="4732337"/>
            <a:ext cx="490886" cy="166749"/>
          </a:xfrm>
          <a:prstGeom prst="rect">
            <a:avLst/>
          </a:prstGeom>
          <a:noFill/>
        </p:spPr>
        <p:txBody>
          <a:bodyPr wrap="square" lIns="47030" tIns="11757" rIns="47030" bIns="11757" rtlCol="0" anchor="ctr">
            <a:noAutofit/>
          </a:bodyPr>
          <a:lstStyle/>
          <a:p>
            <a:pPr algn="r" defTabSz="665520"/>
            <a:fld id="{DAEC31D3-4A50-4A4C-86F1-071D92773413}" type="slidenum">
              <a:rPr lang="zh-CN" altLang="en-US" sz="675">
                <a:solidFill>
                  <a:prstClr val="black"/>
                </a:solidFill>
                <a:latin typeface="Arial" pitchFamily="34" charset="0"/>
                <a:cs typeface="Arial" pitchFamily="34" charset="0"/>
              </a:rPr>
              <a:pPr algn="r" defTabSz="665520"/>
              <a:t>‹#›</a:t>
            </a:fld>
            <a:endParaRPr lang="zh-CN" altLang="en-US" sz="675" dirty="0">
              <a:solidFill>
                <a:prstClr val="black"/>
              </a:solidFill>
              <a:latin typeface="Arial" pitchFamily="34" charset="0"/>
              <a:cs typeface="Arial" pitchFamily="34" charset="0"/>
            </a:endParaRPr>
          </a:p>
        </p:txBody>
      </p:sp>
      <p:grpSp>
        <p:nvGrpSpPr>
          <p:cNvPr id="6" name="组合 5"/>
          <p:cNvGrpSpPr/>
          <p:nvPr userDrawn="1"/>
        </p:nvGrpSpPr>
        <p:grpSpPr>
          <a:xfrm>
            <a:off x="1" y="1"/>
            <a:ext cx="9144000" cy="5142910"/>
            <a:chOff x="0" y="0"/>
            <a:chExt cx="13819187" cy="7772401"/>
          </a:xfrm>
        </p:grpSpPr>
        <p:cxnSp>
          <p:nvCxnSpPr>
            <p:cNvPr id="7" name="直接连接符 6"/>
            <p:cNvCxnSpPr/>
            <p:nvPr/>
          </p:nvCxnSpPr>
          <p:spPr>
            <a:xfrm>
              <a:off x="1905038" y="3244052"/>
              <a:ext cx="6924134"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1" descr="E:\华泰\ppt\16比9-02.png"/>
            <p:cNvPicPr>
              <a:picLocks noChangeAspect="1" noChangeArrowheads="1"/>
            </p:cNvPicPr>
            <p:nvPr userDrawn="1"/>
          </p:nvPicPr>
          <p:blipFill>
            <a:blip r:embed="rId2" cstate="print"/>
            <a:srcRect/>
            <a:stretch>
              <a:fillRect/>
            </a:stretch>
          </p:blipFill>
          <p:spPr bwMode="auto">
            <a:xfrm>
              <a:off x="0" y="0"/>
              <a:ext cx="13819187" cy="7772401"/>
            </a:xfrm>
            <a:prstGeom prst="rect">
              <a:avLst/>
            </a:prstGeom>
            <a:noFill/>
          </p:spPr>
        </p:pic>
      </p:grpSp>
    </p:spTree>
    <p:extLst>
      <p:ext uri="{BB962C8B-B14F-4D97-AF65-F5344CB8AC3E}">
        <p14:creationId xmlns:p14="http://schemas.microsoft.com/office/powerpoint/2010/main" xmlns="" val="103360156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369764" y="988494"/>
            <a:ext cx="1910970" cy="3384632"/>
          </a:xfrm>
        </p:spPr>
        <p:txBody>
          <a:bodyPr>
            <a:normAutofit/>
          </a:bodyPr>
          <a:lstStyle>
            <a:lvl1pPr>
              <a:lnSpc>
                <a:spcPct val="110000"/>
              </a:lnSpc>
              <a:spcBef>
                <a:spcPts val="203"/>
              </a:spcBef>
              <a:defRPr sz="748"/>
            </a:lvl1pPr>
            <a:lvl2pPr marL="225314" indent="-90114">
              <a:lnSpc>
                <a:spcPct val="110000"/>
              </a:lnSpc>
              <a:spcBef>
                <a:spcPts val="203"/>
              </a:spcBef>
              <a:buSzPct val="80000"/>
              <a:defRPr sz="748"/>
            </a:lvl2pPr>
            <a:lvl3pPr marL="328307" indent="-83678">
              <a:lnSpc>
                <a:spcPct val="110000"/>
              </a:lnSpc>
              <a:spcBef>
                <a:spcPts val="203"/>
              </a:spcBef>
              <a:defRPr sz="748"/>
            </a:lvl3pPr>
            <a:lvl4pPr marL="431319" indent="-96563">
              <a:lnSpc>
                <a:spcPct val="110000"/>
              </a:lnSpc>
              <a:spcBef>
                <a:spcPts val="203"/>
              </a:spcBef>
              <a:buSzPct val="80000"/>
              <a:buFont typeface="Wingdings" pitchFamily="2" charset="2"/>
              <a:buChar char="ü"/>
              <a:defRPr sz="748"/>
            </a:lvl4pPr>
            <a:lvl5pPr marL="534314" indent="-90114">
              <a:lnSpc>
                <a:spcPct val="110000"/>
              </a:lnSpc>
              <a:spcBef>
                <a:spcPts val="203"/>
              </a:spcBef>
              <a:buSzPct val="80000"/>
              <a:defRPr sz="748"/>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xmlns="" val="1875202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主页">
    <p:spTree>
      <p:nvGrpSpPr>
        <p:cNvPr id="1" name=""/>
        <p:cNvGrpSpPr/>
        <p:nvPr/>
      </p:nvGrpSpPr>
      <p:grpSpPr>
        <a:xfrm>
          <a:off x="0" y="0"/>
          <a:ext cx="0" cy="0"/>
          <a:chOff x="0" y="0"/>
          <a:chExt cx="0" cy="0"/>
        </a:xfrm>
      </p:grpSpPr>
      <p:sp>
        <p:nvSpPr>
          <p:cNvPr id="5" name="TextBox 4"/>
          <p:cNvSpPr txBox="1"/>
          <p:nvPr userDrawn="1"/>
        </p:nvSpPr>
        <p:spPr>
          <a:xfrm>
            <a:off x="8366739" y="4732337"/>
            <a:ext cx="490886" cy="166749"/>
          </a:xfrm>
          <a:prstGeom prst="rect">
            <a:avLst/>
          </a:prstGeom>
          <a:noFill/>
        </p:spPr>
        <p:txBody>
          <a:bodyPr wrap="square" lIns="47030" tIns="11757" rIns="47030" bIns="11757" rtlCol="0" anchor="ctr">
            <a:noAutofit/>
          </a:bodyPr>
          <a:lstStyle/>
          <a:p>
            <a:pPr algn="r" defTabSz="665520"/>
            <a:fld id="{DAEC31D3-4A50-4A4C-86F1-071D92773413}" type="slidenum">
              <a:rPr lang="zh-CN" altLang="en-US" sz="675">
                <a:solidFill>
                  <a:prstClr val="black"/>
                </a:solidFill>
                <a:latin typeface="Arial" pitchFamily="34" charset="0"/>
                <a:cs typeface="Arial" pitchFamily="34" charset="0"/>
              </a:rPr>
              <a:pPr algn="r" defTabSz="665520"/>
              <a:t>‹#›</a:t>
            </a:fld>
            <a:endParaRPr lang="zh-CN" altLang="en-US" sz="675" dirty="0">
              <a:solidFill>
                <a:prstClr val="black"/>
              </a:solidFill>
              <a:latin typeface="Arial" pitchFamily="34" charset="0"/>
              <a:cs typeface="Arial" pitchFamily="34" charset="0"/>
            </a:endParaRPr>
          </a:p>
        </p:txBody>
      </p:sp>
      <p:pic>
        <p:nvPicPr>
          <p:cNvPr id="4" name="Picture 1" descr="E:\华泰\ppt\16比9-03.png"/>
          <p:cNvPicPr>
            <a:picLocks noChangeAspect="1" noChangeArrowheads="1"/>
          </p:cNvPicPr>
          <p:nvPr userDrawn="1"/>
        </p:nvPicPr>
        <p:blipFill>
          <a:blip r:embed="rId2" cstate="print"/>
          <a:srcRect/>
          <a:stretch>
            <a:fillRect/>
          </a:stretch>
        </p:blipFill>
        <p:spPr bwMode="auto">
          <a:xfrm>
            <a:off x="2" y="1"/>
            <a:ext cx="9143998" cy="5142908"/>
          </a:xfrm>
          <a:prstGeom prst="rect">
            <a:avLst/>
          </a:prstGeom>
          <a:noFill/>
        </p:spPr>
      </p:pic>
    </p:spTree>
    <p:extLst>
      <p:ext uri="{BB962C8B-B14F-4D97-AF65-F5344CB8AC3E}">
        <p14:creationId xmlns:p14="http://schemas.microsoft.com/office/powerpoint/2010/main" xmlns="" val="384362815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封底">
    <p:spTree>
      <p:nvGrpSpPr>
        <p:cNvPr id="1" name=""/>
        <p:cNvGrpSpPr/>
        <p:nvPr/>
      </p:nvGrpSpPr>
      <p:grpSpPr>
        <a:xfrm>
          <a:off x="0" y="0"/>
          <a:ext cx="0" cy="0"/>
          <a:chOff x="0" y="0"/>
          <a:chExt cx="0" cy="0"/>
        </a:xfrm>
      </p:grpSpPr>
      <p:pic>
        <p:nvPicPr>
          <p:cNvPr id="3" name="Picture 1" descr="E:\华泰\ppt\16比9-04.png"/>
          <p:cNvPicPr>
            <a:picLocks noChangeAspect="1" noChangeArrowheads="1"/>
          </p:cNvPicPr>
          <p:nvPr userDrawn="1"/>
        </p:nvPicPr>
        <p:blipFill>
          <a:blip r:embed="rId2" cstate="print"/>
          <a:srcRect/>
          <a:stretch>
            <a:fillRect/>
          </a:stretch>
        </p:blipFill>
        <p:spPr bwMode="auto">
          <a:xfrm>
            <a:off x="1589" y="1588"/>
            <a:ext cx="9142411" cy="5142015"/>
          </a:xfrm>
          <a:prstGeom prst="rect">
            <a:avLst/>
          </a:prstGeom>
          <a:noFill/>
        </p:spPr>
      </p:pic>
    </p:spTree>
    <p:extLst>
      <p:ext uri="{BB962C8B-B14F-4D97-AF65-F5344CB8AC3E}">
        <p14:creationId xmlns:p14="http://schemas.microsoft.com/office/powerpoint/2010/main" xmlns="" val="2574974937"/>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4" name="Picture 2" descr="E:\华泰\ppt\16比92018-01.png"/>
          <p:cNvPicPr>
            <a:picLocks noChangeAspect="1" noChangeArrowheads="1"/>
          </p:cNvPicPr>
          <p:nvPr userDrawn="1"/>
        </p:nvPicPr>
        <p:blipFill>
          <a:blip r:embed="rId2" cstate="print"/>
          <a:srcRect/>
          <a:stretch>
            <a:fillRect/>
          </a:stretch>
        </p:blipFill>
        <p:spPr bwMode="auto">
          <a:xfrm>
            <a:off x="1589" y="1590"/>
            <a:ext cx="9142411" cy="5142016"/>
          </a:xfrm>
          <a:prstGeom prst="rect">
            <a:avLst/>
          </a:prstGeom>
          <a:noFill/>
        </p:spPr>
      </p:pic>
    </p:spTree>
    <p:extLst>
      <p:ext uri="{BB962C8B-B14F-4D97-AF65-F5344CB8AC3E}">
        <p14:creationId xmlns:p14="http://schemas.microsoft.com/office/powerpoint/2010/main" xmlns="" val="181331140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分页">
    <p:spTree>
      <p:nvGrpSpPr>
        <p:cNvPr id="1" name=""/>
        <p:cNvGrpSpPr/>
        <p:nvPr/>
      </p:nvGrpSpPr>
      <p:grpSpPr>
        <a:xfrm>
          <a:off x="0" y="0"/>
          <a:ext cx="0" cy="0"/>
          <a:chOff x="0" y="0"/>
          <a:chExt cx="0" cy="0"/>
        </a:xfrm>
      </p:grpSpPr>
      <p:sp>
        <p:nvSpPr>
          <p:cNvPr id="4" name="TextBox 3"/>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solidFill>
                  <a:prstClr val="black"/>
                </a:solidFill>
                <a:cs typeface="Arial" pitchFamily="34" charset="0"/>
              </a:rPr>
              <a:pPr algn="r"/>
              <a:t>‹#›</a:t>
            </a:fld>
            <a:endParaRPr lang="zh-CN" altLang="en-US" sz="680" dirty="0">
              <a:solidFill>
                <a:prstClr val="black"/>
              </a:solidFill>
              <a:cs typeface="Arial" pitchFamily="34" charset="0"/>
            </a:endParaRPr>
          </a:p>
        </p:txBody>
      </p:sp>
      <p:grpSp>
        <p:nvGrpSpPr>
          <p:cNvPr id="8" name="组合 7"/>
          <p:cNvGrpSpPr/>
          <p:nvPr userDrawn="1"/>
        </p:nvGrpSpPr>
        <p:grpSpPr>
          <a:xfrm>
            <a:off x="1" y="1"/>
            <a:ext cx="9144000" cy="5142910"/>
            <a:chOff x="0" y="0"/>
            <a:chExt cx="13819187" cy="7772401"/>
          </a:xfrm>
        </p:grpSpPr>
        <p:cxnSp>
          <p:nvCxnSpPr>
            <p:cNvPr id="9" name="直接连接符 8"/>
            <p:cNvCxnSpPr/>
            <p:nvPr userDrawn="1"/>
          </p:nvCxnSpPr>
          <p:spPr>
            <a:xfrm>
              <a:off x="1905038" y="3244052"/>
              <a:ext cx="6924134"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 descr="E:\华泰\ppt\16比9-02.png"/>
            <p:cNvPicPr>
              <a:picLocks noChangeAspect="1" noChangeArrowheads="1"/>
            </p:cNvPicPr>
            <p:nvPr userDrawn="1"/>
          </p:nvPicPr>
          <p:blipFill>
            <a:blip r:embed="rId2" cstate="print"/>
            <a:srcRect/>
            <a:stretch>
              <a:fillRect/>
            </a:stretch>
          </p:blipFill>
          <p:spPr bwMode="auto">
            <a:xfrm>
              <a:off x="0" y="0"/>
              <a:ext cx="13819187" cy="7772401"/>
            </a:xfrm>
            <a:prstGeom prst="rect">
              <a:avLst/>
            </a:prstGeom>
            <a:noFill/>
          </p:spPr>
        </p:pic>
      </p:grpSp>
    </p:spTree>
    <p:extLst>
      <p:ext uri="{BB962C8B-B14F-4D97-AF65-F5344CB8AC3E}">
        <p14:creationId xmlns:p14="http://schemas.microsoft.com/office/powerpoint/2010/main" xmlns="" val="388504305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主页">
    <p:spTree>
      <p:nvGrpSpPr>
        <p:cNvPr id="1" name=""/>
        <p:cNvGrpSpPr/>
        <p:nvPr/>
      </p:nvGrpSpPr>
      <p:grpSpPr>
        <a:xfrm>
          <a:off x="0" y="0"/>
          <a:ext cx="0" cy="0"/>
          <a:chOff x="0" y="0"/>
          <a:chExt cx="0" cy="0"/>
        </a:xfrm>
      </p:grpSpPr>
      <p:sp>
        <p:nvSpPr>
          <p:cNvPr id="5" name="TextBox 4"/>
          <p:cNvSpPr txBox="1"/>
          <p:nvPr userDrawn="1"/>
        </p:nvSpPr>
        <p:spPr>
          <a:xfrm>
            <a:off x="8366739"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solidFill>
                  <a:prstClr val="black"/>
                </a:solidFill>
                <a:cs typeface="Arial" pitchFamily="34" charset="0"/>
              </a:rPr>
              <a:pPr algn="r"/>
              <a:t>‹#›</a:t>
            </a:fld>
            <a:endParaRPr lang="zh-CN" altLang="en-US" sz="680" dirty="0">
              <a:solidFill>
                <a:prstClr val="black"/>
              </a:solidFill>
              <a:cs typeface="Arial" pitchFamily="34" charset="0"/>
            </a:endParaRPr>
          </a:p>
        </p:txBody>
      </p:sp>
      <p:pic>
        <p:nvPicPr>
          <p:cNvPr id="4" name="Picture 1" descr="E:\华泰\ppt\16比9-03.png"/>
          <p:cNvPicPr>
            <a:picLocks noChangeAspect="1" noChangeArrowheads="1"/>
          </p:cNvPicPr>
          <p:nvPr userDrawn="1"/>
        </p:nvPicPr>
        <p:blipFill>
          <a:blip r:embed="rId2" cstate="print"/>
          <a:srcRect/>
          <a:stretch>
            <a:fillRect/>
          </a:stretch>
        </p:blipFill>
        <p:spPr bwMode="auto">
          <a:xfrm>
            <a:off x="2" y="1"/>
            <a:ext cx="9143998" cy="5142908"/>
          </a:xfrm>
          <a:prstGeom prst="rect">
            <a:avLst/>
          </a:prstGeom>
          <a:noFill/>
        </p:spPr>
      </p:pic>
    </p:spTree>
    <p:extLst>
      <p:ext uri="{BB962C8B-B14F-4D97-AF65-F5344CB8AC3E}">
        <p14:creationId xmlns:p14="http://schemas.microsoft.com/office/powerpoint/2010/main" xmlns="" val="14537301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封底">
    <p:spTree>
      <p:nvGrpSpPr>
        <p:cNvPr id="1" name=""/>
        <p:cNvGrpSpPr/>
        <p:nvPr/>
      </p:nvGrpSpPr>
      <p:grpSpPr>
        <a:xfrm>
          <a:off x="0" y="0"/>
          <a:ext cx="0" cy="0"/>
          <a:chOff x="0" y="0"/>
          <a:chExt cx="0" cy="0"/>
        </a:xfrm>
      </p:grpSpPr>
      <p:pic>
        <p:nvPicPr>
          <p:cNvPr id="27650" name="Picture 2" descr="G:\华泰\ppt\ppta4-04.png"/>
          <p:cNvPicPr>
            <a:picLocks noChangeAspect="1" noChangeArrowheads="1"/>
          </p:cNvPicPr>
          <p:nvPr userDrawn="1"/>
        </p:nvPicPr>
        <p:blipFill>
          <a:blip r:embed="rId2" cstate="print"/>
          <a:srcRect/>
          <a:stretch>
            <a:fillRect/>
          </a:stretch>
        </p:blipFill>
        <p:spPr bwMode="auto">
          <a:xfrm>
            <a:off x="6" y="1080"/>
            <a:ext cx="9142642" cy="5142420"/>
          </a:xfrm>
          <a:prstGeom prst="rect">
            <a:avLst/>
          </a:prstGeom>
          <a:noFill/>
        </p:spPr>
      </p:pic>
    </p:spTree>
    <p:extLst>
      <p:ext uri="{BB962C8B-B14F-4D97-AF65-F5344CB8AC3E}">
        <p14:creationId xmlns:p14="http://schemas.microsoft.com/office/powerpoint/2010/main" xmlns="" val="18639876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TextBox 2"/>
          <p:cNvSpPr txBox="1"/>
          <p:nvPr userDrawn="1"/>
        </p:nvSpPr>
        <p:spPr>
          <a:xfrm>
            <a:off x="8171851"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cs typeface="Arial" pitchFamily="34" charset="0"/>
              </a:rPr>
              <a:pPr algn="r"/>
              <a:t>‹#›</a:t>
            </a:fld>
            <a:endParaRPr lang="zh-CN" altLang="en-US" sz="680" dirty="0">
              <a:latin typeface="Arial" pitchFamily="34" charset="0"/>
              <a:cs typeface="Arial" pitchFamily="34" charset="0"/>
            </a:endParaRPr>
          </a:p>
        </p:txBody>
      </p:sp>
    </p:spTree>
    <p:extLst>
      <p:ext uri="{BB962C8B-B14F-4D97-AF65-F5344CB8AC3E}">
        <p14:creationId xmlns:p14="http://schemas.microsoft.com/office/powerpoint/2010/main" xmlns="" val="33168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主页">
    <p:spTree>
      <p:nvGrpSpPr>
        <p:cNvPr id="1" name=""/>
        <p:cNvGrpSpPr/>
        <p:nvPr/>
      </p:nvGrpSpPr>
      <p:grpSpPr>
        <a:xfrm>
          <a:off x="0" y="0"/>
          <a:ext cx="0" cy="0"/>
          <a:chOff x="0" y="0"/>
          <a:chExt cx="0" cy="0"/>
        </a:xfrm>
      </p:grpSpPr>
      <p:pic>
        <p:nvPicPr>
          <p:cNvPr id="2" name="Picture 1" descr="G:\华泰\ppt\ppta4-03.png"/>
          <p:cNvPicPr>
            <a:picLocks noChangeAspect="1" noChangeArrowheads="1"/>
          </p:cNvPicPr>
          <p:nvPr userDrawn="1"/>
        </p:nvPicPr>
        <p:blipFill>
          <a:blip r:embed="rId2" cstate="print"/>
          <a:srcRect/>
          <a:stretch>
            <a:fillRect/>
          </a:stretch>
        </p:blipFill>
        <p:spPr bwMode="auto">
          <a:xfrm>
            <a:off x="1358" y="1087"/>
            <a:ext cx="9142642" cy="5142420"/>
          </a:xfrm>
          <a:prstGeom prst="rect">
            <a:avLst/>
          </a:prstGeom>
          <a:noFill/>
        </p:spPr>
      </p:pic>
      <p:sp>
        <p:nvSpPr>
          <p:cNvPr id="5" name="TextBox 4"/>
          <p:cNvSpPr txBox="1"/>
          <p:nvPr userDrawn="1"/>
        </p:nvSpPr>
        <p:spPr>
          <a:xfrm>
            <a:off x="8366717" y="4732315"/>
            <a:ext cx="490886" cy="166749"/>
          </a:xfrm>
          <a:prstGeom prst="rect">
            <a:avLst/>
          </a:prstGeom>
          <a:noFill/>
        </p:spPr>
        <p:txBody>
          <a:bodyPr wrap="square" lIns="48872" tIns="12217" rIns="48872" bIns="12217" rtlCol="0" anchor="ctr">
            <a:noAutofit/>
          </a:bodyPr>
          <a:lstStyle/>
          <a:p>
            <a:pPr algn="r" defTabSz="691664"/>
            <a:fld id="{DAEC31D3-4A50-4A4C-86F1-071D92773413}" type="slidenum">
              <a:rPr lang="zh-CN" altLang="en-US" sz="680" smtClean="0">
                <a:solidFill>
                  <a:prstClr val="black"/>
                </a:solidFill>
                <a:latin typeface="Arial" pitchFamily="34" charset="0"/>
                <a:cs typeface="Arial" pitchFamily="34" charset="0"/>
              </a:rPr>
              <a:pPr algn="r" defTabSz="691664"/>
              <a:t>‹#›</a:t>
            </a:fld>
            <a:endParaRPr lang="zh-CN" altLang="en-US" sz="68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1307350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分页">
    <p:spTree>
      <p:nvGrpSpPr>
        <p:cNvPr id="1" name=""/>
        <p:cNvGrpSpPr/>
        <p:nvPr/>
      </p:nvGrpSpPr>
      <p:grpSpPr>
        <a:xfrm>
          <a:off x="0" y="0"/>
          <a:ext cx="0" cy="0"/>
          <a:chOff x="0" y="0"/>
          <a:chExt cx="0" cy="0"/>
        </a:xfrm>
      </p:grpSpPr>
      <p:pic>
        <p:nvPicPr>
          <p:cNvPr id="2" name="Picture 1" descr="G:\华泰\ppt\ppta4-02.png"/>
          <p:cNvPicPr>
            <a:picLocks noChangeAspect="1" noChangeArrowheads="1"/>
          </p:cNvPicPr>
          <p:nvPr userDrawn="1"/>
        </p:nvPicPr>
        <p:blipFill>
          <a:blip r:embed="rId2" cstate="print"/>
          <a:srcRect/>
          <a:stretch>
            <a:fillRect/>
          </a:stretch>
        </p:blipFill>
        <p:spPr bwMode="auto">
          <a:xfrm>
            <a:off x="1398" y="1116"/>
            <a:ext cx="9142643" cy="5142420"/>
          </a:xfrm>
          <a:prstGeom prst="rect">
            <a:avLst/>
          </a:prstGeom>
          <a:noFill/>
        </p:spPr>
      </p:pic>
      <p:sp>
        <p:nvSpPr>
          <p:cNvPr id="4" name="TextBox 3"/>
          <p:cNvSpPr txBox="1"/>
          <p:nvPr userDrawn="1"/>
        </p:nvSpPr>
        <p:spPr>
          <a:xfrm>
            <a:off x="8366739" y="4732330"/>
            <a:ext cx="490886" cy="166749"/>
          </a:xfrm>
          <a:prstGeom prst="rect">
            <a:avLst/>
          </a:prstGeom>
          <a:noFill/>
        </p:spPr>
        <p:txBody>
          <a:bodyPr wrap="square" lIns="50362" tIns="12592" rIns="50362" bIns="12592" rtlCol="0" anchor="ctr">
            <a:noAutofit/>
          </a:bodyPr>
          <a:lstStyle/>
          <a:p>
            <a:pPr algn="r" defTabSz="639823"/>
            <a:fld id="{DAEC31D3-4A50-4A4C-86F1-071D92773413}" type="slidenum">
              <a:rPr lang="zh-CN" altLang="en-US" sz="680" smtClean="0">
                <a:solidFill>
                  <a:prstClr val="black"/>
                </a:solidFill>
                <a:latin typeface="Arial" pitchFamily="34" charset="0"/>
                <a:cs typeface="Arial" pitchFamily="34" charset="0"/>
              </a:rPr>
              <a:pPr algn="r" defTabSz="639823"/>
              <a:t>‹#›</a:t>
            </a:fld>
            <a:endParaRPr lang="zh-CN" altLang="en-US" sz="68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3970212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封底">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211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69802" y="1774090"/>
            <a:ext cx="3517627" cy="285824"/>
          </a:xfrm>
        </p:spPr>
        <p:txBody>
          <a:bodyPr>
            <a:normAutofit/>
          </a:bodyPr>
          <a:lstStyle>
            <a:lvl1pPr>
              <a:defRPr sz="952">
                <a:solidFill>
                  <a:srgbClr val="000000"/>
                </a:solidFill>
                <a:latin typeface="+mn-lt"/>
                <a:ea typeface="+mn-ea"/>
              </a:defRPr>
            </a:lvl1pPr>
          </a:lstStyle>
          <a:p>
            <a:r>
              <a:rPr lang="zh-CN" altLang="en-US" dirty="0"/>
              <a:t>第</a:t>
            </a:r>
            <a:r>
              <a:rPr lang="en-US" altLang="zh-CN" dirty="0"/>
              <a:t>X</a:t>
            </a:r>
            <a:r>
              <a:rPr lang="zh-CN" altLang="en-US" dirty="0"/>
              <a:t>章</a:t>
            </a:r>
          </a:p>
        </p:txBody>
      </p:sp>
      <p:sp>
        <p:nvSpPr>
          <p:cNvPr id="3" name="副标题 2"/>
          <p:cNvSpPr>
            <a:spLocks noGrp="1"/>
          </p:cNvSpPr>
          <p:nvPr>
            <p:ph type="subTitle" idx="1" hasCustomPrompt="1"/>
          </p:nvPr>
        </p:nvSpPr>
        <p:spPr>
          <a:xfrm>
            <a:off x="369798" y="2068731"/>
            <a:ext cx="6544421" cy="457318"/>
          </a:xfrm>
        </p:spPr>
        <p:txBody>
          <a:bodyPr anchor="ctr" anchorCtr="0">
            <a:normAutofit/>
          </a:bodyPr>
          <a:lstStyle>
            <a:lvl1pPr marL="0" indent="0" algn="l">
              <a:buNone/>
              <a:defRPr sz="1837" b="1">
                <a:solidFill>
                  <a:srgbClr val="000000"/>
                </a:solidFill>
              </a:defRPr>
            </a:lvl1pPr>
            <a:lvl2pPr marL="344349" indent="0" algn="ctr">
              <a:buNone/>
              <a:defRPr>
                <a:solidFill>
                  <a:schemeClr val="tx1">
                    <a:tint val="75000"/>
                  </a:schemeClr>
                </a:solidFill>
              </a:defRPr>
            </a:lvl2pPr>
            <a:lvl3pPr marL="688701" indent="0" algn="ctr">
              <a:buNone/>
              <a:defRPr>
                <a:solidFill>
                  <a:schemeClr val="tx1">
                    <a:tint val="75000"/>
                  </a:schemeClr>
                </a:solidFill>
              </a:defRPr>
            </a:lvl3pPr>
            <a:lvl4pPr marL="1033041" indent="0" algn="ctr">
              <a:buNone/>
              <a:defRPr>
                <a:solidFill>
                  <a:schemeClr val="tx1">
                    <a:tint val="75000"/>
                  </a:schemeClr>
                </a:solidFill>
              </a:defRPr>
            </a:lvl4pPr>
            <a:lvl5pPr marL="1377395" indent="0" algn="ctr">
              <a:buNone/>
              <a:defRPr>
                <a:solidFill>
                  <a:schemeClr val="tx1">
                    <a:tint val="75000"/>
                  </a:schemeClr>
                </a:solidFill>
              </a:defRPr>
            </a:lvl5pPr>
            <a:lvl6pPr marL="1721745" indent="0" algn="ctr">
              <a:buNone/>
              <a:defRPr>
                <a:solidFill>
                  <a:schemeClr val="tx1">
                    <a:tint val="75000"/>
                  </a:schemeClr>
                </a:solidFill>
              </a:defRPr>
            </a:lvl6pPr>
            <a:lvl7pPr marL="2066091" indent="0" algn="ctr">
              <a:buNone/>
              <a:defRPr>
                <a:solidFill>
                  <a:schemeClr val="tx1">
                    <a:tint val="75000"/>
                  </a:schemeClr>
                </a:solidFill>
              </a:defRPr>
            </a:lvl7pPr>
            <a:lvl8pPr marL="2410438" indent="0" algn="ctr">
              <a:buNone/>
              <a:defRPr>
                <a:solidFill>
                  <a:schemeClr val="tx1">
                    <a:tint val="75000"/>
                  </a:schemeClr>
                </a:solidFill>
              </a:defRPr>
            </a:lvl8pPr>
            <a:lvl9pPr marL="2754781" indent="0" algn="ctr">
              <a:buNone/>
              <a:defRPr>
                <a:solidFill>
                  <a:schemeClr val="tx1">
                    <a:tint val="75000"/>
                  </a:schemeClr>
                </a:solidFill>
              </a:defRPr>
            </a:lvl9pPr>
          </a:lstStyle>
          <a:p>
            <a:r>
              <a:rPr lang="zh-CN" altLang="en-US" dirty="0"/>
              <a:t>章节标题</a:t>
            </a:r>
          </a:p>
        </p:txBody>
      </p:sp>
      <p:cxnSp>
        <p:nvCxnSpPr>
          <p:cNvPr id="9" name="直接连接符 8"/>
          <p:cNvCxnSpPr/>
          <p:nvPr/>
        </p:nvCxnSpPr>
        <p:spPr>
          <a:xfrm>
            <a:off x="376326" y="2057932"/>
            <a:ext cx="6871643"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171851"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cs typeface="Arial" pitchFamily="34" charset="0"/>
              </a:rPr>
              <a:pPr algn="r"/>
              <a:t>‹#›</a:t>
            </a:fld>
            <a:endParaRPr lang="zh-CN" altLang="en-US" sz="680" dirty="0">
              <a:latin typeface="Arial" pitchFamily="34" charset="0"/>
              <a:cs typeface="Arial" pitchFamily="3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27270" y="4589859"/>
            <a:ext cx="1640780" cy="309643"/>
          </a:xfrm>
          <a:prstGeom prst="rect">
            <a:avLst/>
          </a:prstGeom>
        </p:spPr>
      </p:pic>
    </p:spTree>
    <p:extLst>
      <p:ext uri="{BB962C8B-B14F-4D97-AF65-F5344CB8AC3E}">
        <p14:creationId xmlns:p14="http://schemas.microsoft.com/office/powerpoint/2010/main" xmlns="" val="42247540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jpe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13782" y="476417"/>
            <a:ext cx="8181707" cy="371571"/>
          </a:xfrm>
          <a:prstGeom prst="rect">
            <a:avLst/>
          </a:prstGeom>
        </p:spPr>
        <p:txBody>
          <a:bodyPr vert="horz" lIns="101254" tIns="50635" rIns="101254" bIns="50635"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369764" y="988525"/>
            <a:ext cx="1910970" cy="3251248"/>
          </a:xfrm>
          <a:prstGeom prst="rect">
            <a:avLst/>
          </a:prstGeom>
        </p:spPr>
        <p:txBody>
          <a:bodyPr vert="horz" lIns="101254" tIns="50635" rIns="101254" bIns="50635"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171851"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ea typeface="Arial Unicode MS" pitchFamily="34" charset="-122"/>
                <a:cs typeface="Arial" pitchFamily="34" charset="0"/>
              </a:rPr>
              <a:pPr algn="r"/>
              <a:t>‹#›</a:t>
            </a:fld>
            <a:endParaRPr lang="zh-CN" altLang="en-US" sz="680" dirty="0">
              <a:latin typeface="Arial" pitchFamily="34" charset="0"/>
              <a:ea typeface="Arial Unicode MS" pitchFamily="34" charset="-122"/>
              <a:cs typeface="Arial" pitchFamily="34" charset="0"/>
            </a:endParaRPr>
          </a:p>
        </p:txBody>
      </p:sp>
      <p:pic>
        <p:nvPicPr>
          <p:cNvPr id="5" name="图片 4"/>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327270" y="4597004"/>
            <a:ext cx="1640780" cy="309643"/>
          </a:xfrm>
          <a:prstGeom prst="rect">
            <a:avLst/>
          </a:prstGeom>
        </p:spPr>
      </p:pic>
      <p:cxnSp>
        <p:nvCxnSpPr>
          <p:cNvPr id="6" name="直接连接符 5"/>
          <p:cNvCxnSpPr/>
          <p:nvPr/>
        </p:nvCxnSpPr>
        <p:spPr>
          <a:xfrm>
            <a:off x="514052" y="862236"/>
            <a:ext cx="8180526" cy="0"/>
          </a:xfrm>
          <a:prstGeom prst="line">
            <a:avLst/>
          </a:prstGeom>
          <a:ln w="44450">
            <a:solidFill>
              <a:srgbClr val="DA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41547923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291" r:id="rId6"/>
    <p:sldLayoutId id="2147484292" r:id="rId7"/>
    <p:sldLayoutId id="2147484293" r:id="rId8"/>
  </p:sldLayoutIdLst>
  <p:hf hdr="0" ftr="0" dt="0"/>
  <p:txStyles>
    <p:titleStyle>
      <a:lvl1pPr algn="l" defTabSz="688701" rtl="0" eaLnBrk="1" latinLnBrk="0" hangingPunct="1">
        <a:spcBef>
          <a:spcPct val="0"/>
        </a:spcBef>
        <a:buNone/>
        <a:defRPr sz="1632" b="1" kern="1200">
          <a:solidFill>
            <a:srgbClr val="000000"/>
          </a:solidFill>
          <a:latin typeface="Arial" pitchFamily="34" charset="0"/>
          <a:ea typeface="楷体_GB2312" pitchFamily="49" charset="-122"/>
          <a:cs typeface="Arial" pitchFamily="34" charset="0"/>
        </a:defRPr>
      </a:lvl1pPr>
    </p:titleStyle>
    <p:bodyStyle>
      <a:lvl1pPr marL="122310" indent="-122310" algn="l" defTabSz="688701" rtl="0" eaLnBrk="1" latinLnBrk="0" hangingPunct="1">
        <a:spcBef>
          <a:spcPct val="20000"/>
        </a:spcBef>
        <a:buSzPct val="80000"/>
        <a:buFont typeface="Wingdings" pitchFamily="2" charset="2"/>
        <a:buChar char="n"/>
        <a:defRPr sz="748" kern="1200">
          <a:solidFill>
            <a:srgbClr val="000000"/>
          </a:solidFill>
          <a:latin typeface="Arial" pitchFamily="34" charset="0"/>
          <a:ea typeface="楷体_GB2312" pitchFamily="49" charset="-122"/>
          <a:cs typeface="Arial" pitchFamily="34" charset="0"/>
        </a:defRPr>
      </a:lvl1pPr>
      <a:lvl2pPr marL="244623" indent="-122310" algn="l" defTabSz="688701" rtl="0" eaLnBrk="1" latinLnBrk="0" hangingPunct="1">
        <a:spcBef>
          <a:spcPct val="20000"/>
        </a:spcBef>
        <a:buFont typeface="Arial" pitchFamily="34" charset="0"/>
        <a:buChar char="–"/>
        <a:defRPr sz="748" kern="1200">
          <a:solidFill>
            <a:srgbClr val="000000"/>
          </a:solidFill>
          <a:latin typeface="Arial" pitchFamily="34" charset="0"/>
          <a:ea typeface="楷体_GB2312" pitchFamily="49" charset="-122"/>
          <a:cs typeface="Arial" pitchFamily="34" charset="0"/>
        </a:defRPr>
      </a:lvl2pPr>
      <a:lvl3pPr marL="366936" indent="-122310" algn="l" defTabSz="688701" rtl="0" eaLnBrk="1" latinLnBrk="0" hangingPunct="1">
        <a:spcBef>
          <a:spcPct val="20000"/>
        </a:spcBef>
        <a:buFont typeface="Arial" pitchFamily="34" charset="0"/>
        <a:buChar char="•"/>
        <a:defRPr sz="748" kern="1200">
          <a:solidFill>
            <a:srgbClr val="000000"/>
          </a:solidFill>
          <a:latin typeface="Arial" pitchFamily="34" charset="0"/>
          <a:ea typeface="楷体_GB2312" pitchFamily="49" charset="-122"/>
          <a:cs typeface="Arial" pitchFamily="34" charset="0"/>
        </a:defRPr>
      </a:lvl3pPr>
      <a:lvl4pPr marL="547194" indent="-160947" algn="l" defTabSz="688701" rtl="0" eaLnBrk="1" latinLnBrk="0" hangingPunct="1">
        <a:spcBef>
          <a:spcPct val="20000"/>
        </a:spcBef>
        <a:buFont typeface="Arial" pitchFamily="34" charset="0"/>
        <a:buChar char="–"/>
        <a:defRPr sz="884" kern="1200">
          <a:solidFill>
            <a:schemeClr val="tx1"/>
          </a:solidFill>
          <a:latin typeface="Arial" pitchFamily="34" charset="0"/>
          <a:ea typeface="楷体_GB2312" pitchFamily="49" charset="-122"/>
          <a:cs typeface="Arial" pitchFamily="34" charset="0"/>
        </a:defRPr>
      </a:lvl4pPr>
      <a:lvl5pPr marL="669505" indent="-122310" algn="l" defTabSz="688701" rtl="0" eaLnBrk="1" latinLnBrk="0" hangingPunct="1">
        <a:spcBef>
          <a:spcPct val="20000"/>
        </a:spcBef>
        <a:buFont typeface="Arial" pitchFamily="34" charset="0"/>
        <a:buChar char="»"/>
        <a:defRPr sz="884" kern="1200">
          <a:solidFill>
            <a:schemeClr val="tx1"/>
          </a:solidFill>
          <a:latin typeface="Arial" pitchFamily="34" charset="0"/>
          <a:ea typeface="楷体_GB2312" pitchFamily="49" charset="-122"/>
          <a:cs typeface="Arial" pitchFamily="34" charset="0"/>
        </a:defRPr>
      </a:lvl5pPr>
      <a:lvl6pPr marL="1893913"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6pPr>
      <a:lvl7pPr marL="2238266"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7pPr>
      <a:lvl8pPr marL="2582612"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8pPr>
      <a:lvl9pPr marL="292695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9pPr>
    </p:bodyStyle>
    <p:other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13782" y="476417"/>
            <a:ext cx="8181707" cy="371571"/>
          </a:xfrm>
          <a:prstGeom prst="rect">
            <a:avLst/>
          </a:prstGeom>
        </p:spPr>
        <p:txBody>
          <a:bodyPr vert="horz" lIns="101254" tIns="50635" rIns="101254" bIns="50635"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369764" y="988525"/>
            <a:ext cx="1910970" cy="3251248"/>
          </a:xfrm>
          <a:prstGeom prst="rect">
            <a:avLst/>
          </a:prstGeom>
        </p:spPr>
        <p:txBody>
          <a:bodyPr vert="horz" lIns="101254" tIns="50635" rIns="101254" bIns="50635"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171851" y="4732337"/>
            <a:ext cx="490886" cy="166749"/>
          </a:xfrm>
          <a:prstGeom prst="rect">
            <a:avLst/>
          </a:prstGeom>
          <a:noFill/>
        </p:spPr>
        <p:txBody>
          <a:bodyPr wrap="square" lIns="48665" tIns="12166" rIns="48665" bIns="12166" rtlCol="0" anchor="ctr">
            <a:noAutofit/>
          </a:bodyPr>
          <a:lstStyle/>
          <a:p>
            <a:pPr algn="r"/>
            <a:fld id="{DAEC31D3-4A50-4A4C-86F1-071D92773413}" type="slidenum">
              <a:rPr lang="zh-CN" altLang="en-US" sz="680" smtClean="0">
                <a:latin typeface="Arial" pitchFamily="34" charset="0"/>
                <a:ea typeface="Arial Unicode MS" pitchFamily="34" charset="-122"/>
                <a:cs typeface="Arial" pitchFamily="34" charset="0"/>
              </a:rPr>
              <a:pPr algn="r"/>
              <a:t>‹#›</a:t>
            </a:fld>
            <a:endParaRPr lang="zh-CN" altLang="en-US" sz="680" dirty="0">
              <a:latin typeface="Arial" pitchFamily="34" charset="0"/>
              <a:ea typeface="Arial Unicode MS" pitchFamily="34" charset="-122"/>
              <a:cs typeface="Arial" pitchFamily="34" charset="0"/>
            </a:endParaRPr>
          </a:p>
        </p:txBody>
      </p:sp>
      <p:pic>
        <p:nvPicPr>
          <p:cNvPr id="5" name="图片 4"/>
          <p:cNvPicPr>
            <a:picLocks noChangeAspect="1"/>
          </p:cNvPicPr>
          <p:nvPr/>
        </p:nvPicPr>
        <p:blipFill>
          <a:blip r:embed="rId23" cstate="print">
            <a:extLst>
              <a:ext uri="{28A0092B-C50C-407E-A947-70E740481C1C}">
                <a14:useLocalDpi xmlns:a14="http://schemas.microsoft.com/office/drawing/2010/main" xmlns=""/>
              </a:ext>
            </a:extLst>
          </a:blip>
          <a:stretch>
            <a:fillRect/>
          </a:stretch>
        </p:blipFill>
        <p:spPr>
          <a:xfrm>
            <a:off x="327270" y="4597004"/>
            <a:ext cx="1640780" cy="309643"/>
          </a:xfrm>
          <a:prstGeom prst="rect">
            <a:avLst/>
          </a:prstGeom>
        </p:spPr>
      </p:pic>
      <p:cxnSp>
        <p:nvCxnSpPr>
          <p:cNvPr id="6" name="直接连接符 5"/>
          <p:cNvCxnSpPr/>
          <p:nvPr/>
        </p:nvCxnSpPr>
        <p:spPr>
          <a:xfrm>
            <a:off x="514052" y="862236"/>
            <a:ext cx="8180526" cy="0"/>
          </a:xfrm>
          <a:prstGeom prst="line">
            <a:avLst/>
          </a:prstGeom>
          <a:ln w="44450">
            <a:solidFill>
              <a:srgbClr val="DA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41547923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3999" r:id="rId9"/>
    <p:sldLayoutId id="2147483954" r:id="rId10"/>
    <p:sldLayoutId id="2147483957" r:id="rId11"/>
    <p:sldLayoutId id="2147483958" r:id="rId12"/>
    <p:sldLayoutId id="2147483959" r:id="rId13"/>
    <p:sldLayoutId id="2147483960" r:id="rId14"/>
    <p:sldLayoutId id="2147483961" r:id="rId15"/>
    <p:sldLayoutId id="2147483962" r:id="rId16"/>
    <p:sldLayoutId id="2147483963" r:id="rId17"/>
    <p:sldLayoutId id="2147483965" r:id="rId18"/>
    <p:sldLayoutId id="2147483966" r:id="rId19"/>
    <p:sldLayoutId id="2147483967" r:id="rId20"/>
    <p:sldLayoutId id="2147483968" r:id="rId21"/>
  </p:sldLayoutIdLst>
  <p:hf hdr="0" ftr="0" dt="0"/>
  <p:txStyles>
    <p:titleStyle>
      <a:lvl1pPr algn="l" defTabSz="688701" rtl="0" eaLnBrk="1" latinLnBrk="0" hangingPunct="1">
        <a:spcBef>
          <a:spcPct val="0"/>
        </a:spcBef>
        <a:buNone/>
        <a:defRPr sz="1632" b="1" kern="1200">
          <a:solidFill>
            <a:srgbClr val="000000"/>
          </a:solidFill>
          <a:latin typeface="Arial" pitchFamily="34" charset="0"/>
          <a:ea typeface="楷体_GB2312" pitchFamily="49" charset="-122"/>
          <a:cs typeface="Arial" pitchFamily="34" charset="0"/>
        </a:defRPr>
      </a:lvl1pPr>
    </p:titleStyle>
    <p:bodyStyle>
      <a:lvl1pPr marL="122310" indent="-122310" algn="l" defTabSz="688701" rtl="0" eaLnBrk="1" latinLnBrk="0" hangingPunct="1">
        <a:spcBef>
          <a:spcPct val="20000"/>
        </a:spcBef>
        <a:buSzPct val="80000"/>
        <a:buFont typeface="Wingdings" pitchFamily="2" charset="2"/>
        <a:buChar char="n"/>
        <a:defRPr sz="748" kern="1200">
          <a:solidFill>
            <a:srgbClr val="000000"/>
          </a:solidFill>
          <a:latin typeface="Arial" pitchFamily="34" charset="0"/>
          <a:ea typeface="楷体_GB2312" pitchFamily="49" charset="-122"/>
          <a:cs typeface="Arial" pitchFamily="34" charset="0"/>
        </a:defRPr>
      </a:lvl1pPr>
      <a:lvl2pPr marL="244623" indent="-122310" algn="l" defTabSz="688701" rtl="0" eaLnBrk="1" latinLnBrk="0" hangingPunct="1">
        <a:spcBef>
          <a:spcPct val="20000"/>
        </a:spcBef>
        <a:buFont typeface="Arial" pitchFamily="34" charset="0"/>
        <a:buChar char="–"/>
        <a:defRPr sz="748" kern="1200">
          <a:solidFill>
            <a:srgbClr val="000000"/>
          </a:solidFill>
          <a:latin typeface="Arial" pitchFamily="34" charset="0"/>
          <a:ea typeface="楷体_GB2312" pitchFamily="49" charset="-122"/>
          <a:cs typeface="Arial" pitchFamily="34" charset="0"/>
        </a:defRPr>
      </a:lvl2pPr>
      <a:lvl3pPr marL="366936" indent="-122310" algn="l" defTabSz="688701" rtl="0" eaLnBrk="1" latinLnBrk="0" hangingPunct="1">
        <a:spcBef>
          <a:spcPct val="20000"/>
        </a:spcBef>
        <a:buFont typeface="Arial" pitchFamily="34" charset="0"/>
        <a:buChar char="•"/>
        <a:defRPr sz="748" kern="1200">
          <a:solidFill>
            <a:srgbClr val="000000"/>
          </a:solidFill>
          <a:latin typeface="Arial" pitchFamily="34" charset="0"/>
          <a:ea typeface="楷体_GB2312" pitchFamily="49" charset="-122"/>
          <a:cs typeface="Arial" pitchFamily="34" charset="0"/>
        </a:defRPr>
      </a:lvl3pPr>
      <a:lvl4pPr marL="547194" indent="-160947" algn="l" defTabSz="688701" rtl="0" eaLnBrk="1" latinLnBrk="0" hangingPunct="1">
        <a:spcBef>
          <a:spcPct val="20000"/>
        </a:spcBef>
        <a:buFont typeface="Arial" pitchFamily="34" charset="0"/>
        <a:buChar char="–"/>
        <a:defRPr sz="884" kern="1200">
          <a:solidFill>
            <a:schemeClr val="tx1"/>
          </a:solidFill>
          <a:latin typeface="Arial" pitchFamily="34" charset="0"/>
          <a:ea typeface="楷体_GB2312" pitchFamily="49" charset="-122"/>
          <a:cs typeface="Arial" pitchFamily="34" charset="0"/>
        </a:defRPr>
      </a:lvl4pPr>
      <a:lvl5pPr marL="669505" indent="-122310" algn="l" defTabSz="688701" rtl="0" eaLnBrk="1" latinLnBrk="0" hangingPunct="1">
        <a:spcBef>
          <a:spcPct val="20000"/>
        </a:spcBef>
        <a:buFont typeface="Arial" pitchFamily="34" charset="0"/>
        <a:buChar char="»"/>
        <a:defRPr sz="884" kern="1200">
          <a:solidFill>
            <a:schemeClr val="tx1"/>
          </a:solidFill>
          <a:latin typeface="Arial" pitchFamily="34" charset="0"/>
          <a:ea typeface="楷体_GB2312" pitchFamily="49" charset="-122"/>
          <a:cs typeface="Arial" pitchFamily="34" charset="0"/>
        </a:defRPr>
      </a:lvl5pPr>
      <a:lvl6pPr marL="1893913"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6pPr>
      <a:lvl7pPr marL="2238266"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7pPr>
      <a:lvl8pPr marL="2582612"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8pPr>
      <a:lvl9pPr marL="292695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9pPr>
    </p:bodyStyle>
    <p:other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Lst>
  <p:hf hdr="0" ftr="0" dt="0"/>
  <p:txStyles>
    <p:titleStyle>
      <a:lvl1pPr algn="ctr" defTabSz="688701" rtl="0" eaLnBrk="1" latinLnBrk="0" hangingPunct="1">
        <a:spcBef>
          <a:spcPct val="0"/>
        </a:spcBef>
        <a:buNone/>
        <a:defRPr sz="3333" kern="1200">
          <a:solidFill>
            <a:schemeClr val="tx1"/>
          </a:solidFill>
          <a:latin typeface="+mj-lt"/>
          <a:ea typeface="+mj-ea"/>
          <a:cs typeface="+mj-cs"/>
        </a:defRPr>
      </a:lvl1pPr>
    </p:titleStyle>
    <p:bodyStyle>
      <a:lvl1pPr marL="258262" indent="-258262" algn="l" defTabSz="688701" rtl="0" eaLnBrk="1" latinLnBrk="0" hangingPunct="1">
        <a:spcBef>
          <a:spcPct val="20000"/>
        </a:spcBef>
        <a:buFont typeface="Arial" pitchFamily="34" charset="0"/>
        <a:buChar char="•"/>
        <a:defRPr sz="2517" kern="1200">
          <a:solidFill>
            <a:schemeClr val="tx1"/>
          </a:solidFill>
          <a:latin typeface="+mn-lt"/>
          <a:ea typeface="+mn-ea"/>
          <a:cs typeface="+mn-cs"/>
        </a:defRPr>
      </a:lvl1pPr>
      <a:lvl2pPr marL="559562" indent="-215223" algn="l" defTabSz="688701" rtl="0" eaLnBrk="1" latinLnBrk="0" hangingPunct="1">
        <a:spcBef>
          <a:spcPct val="20000"/>
        </a:spcBef>
        <a:buFont typeface="Arial" pitchFamily="34" charset="0"/>
        <a:buChar char="–"/>
        <a:defRPr sz="2041" kern="1200">
          <a:solidFill>
            <a:schemeClr val="tx1"/>
          </a:solidFill>
          <a:latin typeface="+mn-lt"/>
          <a:ea typeface="+mn-ea"/>
          <a:cs typeface="+mn-cs"/>
        </a:defRPr>
      </a:lvl2pPr>
      <a:lvl3pPr marL="860870" indent="-172165" algn="l" defTabSz="688701" rtl="0" eaLnBrk="1" latinLnBrk="0" hangingPunct="1">
        <a:spcBef>
          <a:spcPct val="20000"/>
        </a:spcBef>
        <a:buFont typeface="Arial" pitchFamily="34" charset="0"/>
        <a:buChar char="•"/>
        <a:defRPr sz="1837" kern="1200">
          <a:solidFill>
            <a:schemeClr val="tx1"/>
          </a:solidFill>
          <a:latin typeface="+mn-lt"/>
          <a:ea typeface="+mn-ea"/>
          <a:cs typeface="+mn-cs"/>
        </a:defRPr>
      </a:lvl3pPr>
      <a:lvl4pPr marL="1205221"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4pPr>
      <a:lvl5pPr marL="154956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5pPr>
      <a:lvl6pPr marL="1893913"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6pPr>
      <a:lvl7pPr marL="2238266"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7pPr>
      <a:lvl8pPr marL="2582612"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8pPr>
      <a:lvl9pPr marL="292695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9pPr>
    </p:bodyStyle>
    <p:other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9244163"/>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Lst>
  <p:hf hdr="0" ftr="0" dt="0"/>
  <p:txStyles>
    <p:titleStyle>
      <a:lvl1pPr algn="ctr" defTabSz="688701" rtl="0" eaLnBrk="1" latinLnBrk="0" hangingPunct="1">
        <a:spcBef>
          <a:spcPct val="0"/>
        </a:spcBef>
        <a:buNone/>
        <a:defRPr sz="3333" kern="1200">
          <a:solidFill>
            <a:schemeClr val="tx1"/>
          </a:solidFill>
          <a:latin typeface="+mj-lt"/>
          <a:ea typeface="+mj-ea"/>
          <a:cs typeface="+mj-cs"/>
        </a:defRPr>
      </a:lvl1pPr>
    </p:titleStyle>
    <p:bodyStyle>
      <a:lvl1pPr marL="258262" indent="-258262" algn="l" defTabSz="688701" rtl="0" eaLnBrk="1" latinLnBrk="0" hangingPunct="1">
        <a:spcBef>
          <a:spcPct val="20000"/>
        </a:spcBef>
        <a:buFont typeface="Arial" pitchFamily="34" charset="0"/>
        <a:buChar char="•"/>
        <a:defRPr sz="2517" kern="1200">
          <a:solidFill>
            <a:schemeClr val="tx1"/>
          </a:solidFill>
          <a:latin typeface="+mn-lt"/>
          <a:ea typeface="+mn-ea"/>
          <a:cs typeface="+mn-cs"/>
        </a:defRPr>
      </a:lvl1pPr>
      <a:lvl2pPr marL="559562" indent="-215223" algn="l" defTabSz="688701" rtl="0" eaLnBrk="1" latinLnBrk="0" hangingPunct="1">
        <a:spcBef>
          <a:spcPct val="20000"/>
        </a:spcBef>
        <a:buFont typeface="Arial" pitchFamily="34" charset="0"/>
        <a:buChar char="–"/>
        <a:defRPr sz="2041" kern="1200">
          <a:solidFill>
            <a:schemeClr val="tx1"/>
          </a:solidFill>
          <a:latin typeface="+mn-lt"/>
          <a:ea typeface="+mn-ea"/>
          <a:cs typeface="+mn-cs"/>
        </a:defRPr>
      </a:lvl2pPr>
      <a:lvl3pPr marL="860870" indent="-172165" algn="l" defTabSz="688701" rtl="0" eaLnBrk="1" latinLnBrk="0" hangingPunct="1">
        <a:spcBef>
          <a:spcPct val="20000"/>
        </a:spcBef>
        <a:buFont typeface="Arial" pitchFamily="34" charset="0"/>
        <a:buChar char="•"/>
        <a:defRPr sz="1837" kern="1200">
          <a:solidFill>
            <a:schemeClr val="tx1"/>
          </a:solidFill>
          <a:latin typeface="+mn-lt"/>
          <a:ea typeface="+mn-ea"/>
          <a:cs typeface="+mn-cs"/>
        </a:defRPr>
      </a:lvl3pPr>
      <a:lvl4pPr marL="1205221"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4pPr>
      <a:lvl5pPr marL="154956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5pPr>
      <a:lvl6pPr marL="1893913"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6pPr>
      <a:lvl7pPr marL="2238266"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7pPr>
      <a:lvl8pPr marL="2582612"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8pPr>
      <a:lvl9pPr marL="292695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9pPr>
    </p:bodyStyle>
    <p:other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845640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Lst>
  <p:hf hdr="0" ftr="0" dt="0"/>
  <p:txStyles>
    <p:titleStyle>
      <a:lvl1pPr algn="ctr" defTabSz="665520" rtl="0" eaLnBrk="1" latinLnBrk="0" hangingPunct="1">
        <a:spcBef>
          <a:spcPct val="0"/>
        </a:spcBef>
        <a:buNone/>
        <a:defRPr sz="3225" kern="1200">
          <a:solidFill>
            <a:schemeClr val="tx1"/>
          </a:solidFill>
          <a:latin typeface="+mj-lt"/>
          <a:ea typeface="+mj-ea"/>
          <a:cs typeface="+mj-cs"/>
        </a:defRPr>
      </a:lvl1pPr>
    </p:titleStyle>
    <p:bodyStyle>
      <a:lvl1pPr marL="249569" indent="-249569" algn="l" defTabSz="66552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40728" indent="-207979" algn="l" defTabSz="665520" rtl="0" eaLnBrk="1" latinLnBrk="0" hangingPunct="1">
        <a:spcBef>
          <a:spcPct val="20000"/>
        </a:spcBef>
        <a:buFont typeface="Arial" pitchFamily="34" charset="0"/>
        <a:buChar char="–"/>
        <a:defRPr sz="1950" kern="1200">
          <a:solidFill>
            <a:schemeClr val="tx1"/>
          </a:solidFill>
          <a:latin typeface="+mn-lt"/>
          <a:ea typeface="+mn-ea"/>
          <a:cs typeface="+mn-cs"/>
        </a:defRPr>
      </a:lvl2pPr>
      <a:lvl3pPr marL="831894" indent="-166370" algn="l" defTabSz="66552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64655"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97411"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830166"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162929"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495684"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828439" indent="-166370" algn="l" defTabSz="665520"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zh-CN"/>
      </a:defPPr>
      <a:lvl1pPr marL="0" algn="l" defTabSz="665520" rtl="0" eaLnBrk="1" latinLnBrk="0" hangingPunct="1">
        <a:defRPr sz="1350" kern="1200">
          <a:solidFill>
            <a:schemeClr val="tx1"/>
          </a:solidFill>
          <a:latin typeface="+mn-lt"/>
          <a:ea typeface="+mn-ea"/>
          <a:cs typeface="+mn-cs"/>
        </a:defRPr>
      </a:lvl1pPr>
      <a:lvl2pPr marL="332759" algn="l" defTabSz="665520" rtl="0" eaLnBrk="1" latinLnBrk="0" hangingPunct="1">
        <a:defRPr sz="1350" kern="1200">
          <a:solidFill>
            <a:schemeClr val="tx1"/>
          </a:solidFill>
          <a:latin typeface="+mn-lt"/>
          <a:ea typeface="+mn-ea"/>
          <a:cs typeface="+mn-cs"/>
        </a:defRPr>
      </a:lvl2pPr>
      <a:lvl3pPr marL="665520" algn="l" defTabSz="665520" rtl="0" eaLnBrk="1" latinLnBrk="0" hangingPunct="1">
        <a:defRPr sz="1350" kern="1200">
          <a:solidFill>
            <a:schemeClr val="tx1"/>
          </a:solidFill>
          <a:latin typeface="+mn-lt"/>
          <a:ea typeface="+mn-ea"/>
          <a:cs typeface="+mn-cs"/>
        </a:defRPr>
      </a:lvl3pPr>
      <a:lvl4pPr marL="998270" algn="l" defTabSz="665520" rtl="0" eaLnBrk="1" latinLnBrk="0" hangingPunct="1">
        <a:defRPr sz="1350" kern="1200">
          <a:solidFill>
            <a:schemeClr val="tx1"/>
          </a:solidFill>
          <a:latin typeface="+mn-lt"/>
          <a:ea typeface="+mn-ea"/>
          <a:cs typeface="+mn-cs"/>
        </a:defRPr>
      </a:lvl4pPr>
      <a:lvl5pPr marL="1331033" algn="l" defTabSz="665520" rtl="0" eaLnBrk="1" latinLnBrk="0" hangingPunct="1">
        <a:defRPr sz="1350" kern="1200">
          <a:solidFill>
            <a:schemeClr val="tx1"/>
          </a:solidFill>
          <a:latin typeface="+mn-lt"/>
          <a:ea typeface="+mn-ea"/>
          <a:cs typeface="+mn-cs"/>
        </a:defRPr>
      </a:lvl5pPr>
      <a:lvl6pPr marL="1663793" algn="l" defTabSz="665520" rtl="0" eaLnBrk="1" latinLnBrk="0" hangingPunct="1">
        <a:defRPr sz="1350" kern="1200">
          <a:solidFill>
            <a:schemeClr val="tx1"/>
          </a:solidFill>
          <a:latin typeface="+mn-lt"/>
          <a:ea typeface="+mn-ea"/>
          <a:cs typeface="+mn-cs"/>
        </a:defRPr>
      </a:lvl6pPr>
      <a:lvl7pPr marL="1996550" algn="l" defTabSz="665520" rtl="0" eaLnBrk="1" latinLnBrk="0" hangingPunct="1">
        <a:defRPr sz="1350" kern="1200">
          <a:solidFill>
            <a:schemeClr val="tx1"/>
          </a:solidFill>
          <a:latin typeface="+mn-lt"/>
          <a:ea typeface="+mn-ea"/>
          <a:cs typeface="+mn-cs"/>
        </a:defRPr>
      </a:lvl7pPr>
      <a:lvl8pPr marL="2329305" algn="l" defTabSz="665520" rtl="0" eaLnBrk="1" latinLnBrk="0" hangingPunct="1">
        <a:defRPr sz="1350" kern="1200">
          <a:solidFill>
            <a:schemeClr val="tx1"/>
          </a:solidFill>
          <a:latin typeface="+mn-lt"/>
          <a:ea typeface="+mn-ea"/>
          <a:cs typeface="+mn-cs"/>
        </a:defRPr>
      </a:lvl8pPr>
      <a:lvl9pPr marL="2662058" algn="l" defTabSz="66552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7635123"/>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Lst>
  <p:hf hdr="0" ftr="0" dt="0"/>
  <p:txStyles>
    <p:titleStyle>
      <a:lvl1pPr algn="ctr" defTabSz="688701" rtl="0" eaLnBrk="1" latinLnBrk="0" hangingPunct="1">
        <a:spcBef>
          <a:spcPct val="0"/>
        </a:spcBef>
        <a:buNone/>
        <a:defRPr sz="3333" kern="1200">
          <a:solidFill>
            <a:schemeClr val="tx1"/>
          </a:solidFill>
          <a:latin typeface="+mj-lt"/>
          <a:ea typeface="+mj-ea"/>
          <a:cs typeface="+mj-cs"/>
        </a:defRPr>
      </a:lvl1pPr>
    </p:titleStyle>
    <p:bodyStyle>
      <a:lvl1pPr marL="258262" indent="-258262" algn="l" defTabSz="688701" rtl="0" eaLnBrk="1" latinLnBrk="0" hangingPunct="1">
        <a:spcBef>
          <a:spcPct val="20000"/>
        </a:spcBef>
        <a:buFont typeface="Arial" pitchFamily="34" charset="0"/>
        <a:buChar char="•"/>
        <a:defRPr sz="2517" kern="1200">
          <a:solidFill>
            <a:schemeClr val="tx1"/>
          </a:solidFill>
          <a:latin typeface="+mn-lt"/>
          <a:ea typeface="+mn-ea"/>
          <a:cs typeface="+mn-cs"/>
        </a:defRPr>
      </a:lvl1pPr>
      <a:lvl2pPr marL="559562" indent="-215223" algn="l" defTabSz="688701" rtl="0" eaLnBrk="1" latinLnBrk="0" hangingPunct="1">
        <a:spcBef>
          <a:spcPct val="20000"/>
        </a:spcBef>
        <a:buFont typeface="Arial" pitchFamily="34" charset="0"/>
        <a:buChar char="–"/>
        <a:defRPr sz="2041" kern="1200">
          <a:solidFill>
            <a:schemeClr val="tx1"/>
          </a:solidFill>
          <a:latin typeface="+mn-lt"/>
          <a:ea typeface="+mn-ea"/>
          <a:cs typeface="+mn-cs"/>
        </a:defRPr>
      </a:lvl2pPr>
      <a:lvl3pPr marL="860870" indent="-172165" algn="l" defTabSz="688701" rtl="0" eaLnBrk="1" latinLnBrk="0" hangingPunct="1">
        <a:spcBef>
          <a:spcPct val="20000"/>
        </a:spcBef>
        <a:buFont typeface="Arial" pitchFamily="34" charset="0"/>
        <a:buChar char="•"/>
        <a:defRPr sz="1837" kern="1200">
          <a:solidFill>
            <a:schemeClr val="tx1"/>
          </a:solidFill>
          <a:latin typeface="+mn-lt"/>
          <a:ea typeface="+mn-ea"/>
          <a:cs typeface="+mn-cs"/>
        </a:defRPr>
      </a:lvl3pPr>
      <a:lvl4pPr marL="1205221"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4pPr>
      <a:lvl5pPr marL="154956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5pPr>
      <a:lvl6pPr marL="1893913"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6pPr>
      <a:lvl7pPr marL="2238266"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7pPr>
      <a:lvl8pPr marL="2582612"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8pPr>
      <a:lvl9pPr marL="2926957" indent="-172165" algn="l" defTabSz="688701" rtl="0" eaLnBrk="1" latinLnBrk="0" hangingPunct="1">
        <a:spcBef>
          <a:spcPct val="20000"/>
        </a:spcBef>
        <a:buFont typeface="Arial" pitchFamily="34" charset="0"/>
        <a:buChar char="•"/>
        <a:defRPr sz="1496" kern="1200">
          <a:solidFill>
            <a:schemeClr val="tx1"/>
          </a:solidFill>
          <a:latin typeface="+mn-lt"/>
          <a:ea typeface="+mn-ea"/>
          <a:cs typeface="+mn-cs"/>
        </a:defRPr>
      </a:lvl9pPr>
    </p:bodyStyle>
    <p:otherStyle>
      <a:defPPr>
        <a:defRPr lang="zh-CN"/>
      </a:defPPr>
      <a:lvl1pPr marL="0" algn="l" defTabSz="688701" rtl="0" eaLnBrk="1" latinLnBrk="0" hangingPunct="1">
        <a:defRPr sz="1428" kern="1200">
          <a:solidFill>
            <a:schemeClr val="tx1"/>
          </a:solidFill>
          <a:latin typeface="+mn-lt"/>
          <a:ea typeface="+mn-ea"/>
          <a:cs typeface="+mn-cs"/>
        </a:defRPr>
      </a:lvl1pPr>
      <a:lvl2pPr marL="344349" algn="l" defTabSz="688701" rtl="0" eaLnBrk="1" latinLnBrk="0" hangingPunct="1">
        <a:defRPr sz="1428" kern="1200">
          <a:solidFill>
            <a:schemeClr val="tx1"/>
          </a:solidFill>
          <a:latin typeface="+mn-lt"/>
          <a:ea typeface="+mn-ea"/>
          <a:cs typeface="+mn-cs"/>
        </a:defRPr>
      </a:lvl2pPr>
      <a:lvl3pPr marL="688701" algn="l" defTabSz="688701" rtl="0" eaLnBrk="1" latinLnBrk="0" hangingPunct="1">
        <a:defRPr sz="1428" kern="1200">
          <a:solidFill>
            <a:schemeClr val="tx1"/>
          </a:solidFill>
          <a:latin typeface="+mn-lt"/>
          <a:ea typeface="+mn-ea"/>
          <a:cs typeface="+mn-cs"/>
        </a:defRPr>
      </a:lvl3pPr>
      <a:lvl4pPr marL="1033041" algn="l" defTabSz="688701" rtl="0" eaLnBrk="1" latinLnBrk="0" hangingPunct="1">
        <a:defRPr sz="1428" kern="1200">
          <a:solidFill>
            <a:schemeClr val="tx1"/>
          </a:solidFill>
          <a:latin typeface="+mn-lt"/>
          <a:ea typeface="+mn-ea"/>
          <a:cs typeface="+mn-cs"/>
        </a:defRPr>
      </a:lvl4pPr>
      <a:lvl5pPr marL="1377395" algn="l" defTabSz="688701" rtl="0" eaLnBrk="1" latinLnBrk="0" hangingPunct="1">
        <a:defRPr sz="1428" kern="1200">
          <a:solidFill>
            <a:schemeClr val="tx1"/>
          </a:solidFill>
          <a:latin typeface="+mn-lt"/>
          <a:ea typeface="+mn-ea"/>
          <a:cs typeface="+mn-cs"/>
        </a:defRPr>
      </a:lvl5pPr>
      <a:lvl6pPr marL="1721745" algn="l" defTabSz="688701" rtl="0" eaLnBrk="1" latinLnBrk="0" hangingPunct="1">
        <a:defRPr sz="1428" kern="1200">
          <a:solidFill>
            <a:schemeClr val="tx1"/>
          </a:solidFill>
          <a:latin typeface="+mn-lt"/>
          <a:ea typeface="+mn-ea"/>
          <a:cs typeface="+mn-cs"/>
        </a:defRPr>
      </a:lvl6pPr>
      <a:lvl7pPr marL="2066091" algn="l" defTabSz="688701" rtl="0" eaLnBrk="1" latinLnBrk="0" hangingPunct="1">
        <a:defRPr sz="1428" kern="1200">
          <a:solidFill>
            <a:schemeClr val="tx1"/>
          </a:solidFill>
          <a:latin typeface="+mn-lt"/>
          <a:ea typeface="+mn-ea"/>
          <a:cs typeface="+mn-cs"/>
        </a:defRPr>
      </a:lvl7pPr>
      <a:lvl8pPr marL="2410438" algn="l" defTabSz="688701" rtl="0" eaLnBrk="1" latinLnBrk="0" hangingPunct="1">
        <a:defRPr sz="1428" kern="1200">
          <a:solidFill>
            <a:schemeClr val="tx1"/>
          </a:solidFill>
          <a:latin typeface="+mn-lt"/>
          <a:ea typeface="+mn-ea"/>
          <a:cs typeface="+mn-cs"/>
        </a:defRPr>
      </a:lvl8pPr>
      <a:lvl9pPr marL="2754781" algn="l" defTabSz="688701"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32.xml"/><Relationship Id="rId2" Type="http://schemas.openxmlformats.org/officeDocument/2006/relationships/tags" Target="../tags/tag30.xml"/><Relationship Id="rId16" Type="http://schemas.openxmlformats.org/officeDocument/2006/relationships/tags" Target="../tags/tag4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50.xml"/><Relationship Id="rId7" Type="http://schemas.openxmlformats.org/officeDocument/2006/relationships/slideLayout" Target="../slideLayouts/slideLayout4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2" Type="http://schemas.openxmlformats.org/officeDocument/2006/relationships/tags" Target="../tags/tag55.xml"/><Relationship Id="rId16" Type="http://schemas.openxmlformats.org/officeDocument/2006/relationships/image" Target="../media/image11.jpe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slideLayout" Target="../slideLayouts/slideLayout44.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1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6" Type="http://schemas.openxmlformats.org/officeDocument/2006/relationships/image" Target="../media/image11.jpe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slideLayout" Target="../slideLayouts/slideLayout44.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84.xml"/><Relationship Id="rId7" Type="http://schemas.openxmlformats.org/officeDocument/2006/relationships/slideLayout" Target="../slideLayouts/slideLayout4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90.xml"/><Relationship Id="rId7" Type="http://schemas.openxmlformats.org/officeDocument/2006/relationships/slideLayout" Target="../slideLayouts/slideLayout4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1.jpeg"/><Relationship Id="rId5" Type="http://schemas.openxmlformats.org/officeDocument/2006/relationships/slideLayout" Target="../slideLayouts/slideLayout32.xml"/><Relationship Id="rId4" Type="http://schemas.openxmlformats.org/officeDocument/2006/relationships/tags" Target="../tags/tag97.xml"/></Relationships>
</file>

<file path=ppt/slides/_rels/slide25.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32.xml"/><Relationship Id="rId5" Type="http://schemas.openxmlformats.org/officeDocument/2006/relationships/tags" Target="../tags/tag102.xml"/><Relationship Id="rId4" Type="http://schemas.openxmlformats.org/officeDocument/2006/relationships/tags" Target="../tags/tag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Layout" Target="../slideLayouts/slideLayout40.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11.jpeg"/><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11.jpe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40.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32.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11.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slideLayout" Target="../slideLayouts/slideLayout40.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s>
</file>

<file path=ppt/slides/_rels/slide33.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11.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Layout" Target="../slideLayouts/slideLayout40.xml"/><Relationship Id="rId5" Type="http://schemas.openxmlformats.org/officeDocument/2006/relationships/tags" Target="../tags/tag15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s>
</file>

<file path=ppt/slides/_rels/slide3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19.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159.xml"/><Relationship Id="rId16" Type="http://schemas.openxmlformats.org/officeDocument/2006/relationships/image" Target="../media/image22.jpe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7.jpeg"/><Relationship Id="rId5" Type="http://schemas.openxmlformats.org/officeDocument/2006/relationships/tags" Target="../tags/tag162.xml"/><Relationship Id="rId15" Type="http://schemas.openxmlformats.org/officeDocument/2006/relationships/image" Target="../media/image21.png"/><Relationship Id="rId10" Type="http://schemas.openxmlformats.org/officeDocument/2006/relationships/slideLayout" Target="../slideLayouts/slideLayout40.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2.xml"/><Relationship Id="rId5" Type="http://schemas.openxmlformats.org/officeDocument/2006/relationships/tags" Target="../tags/tag6.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Layout" Target="../slideLayouts/slideLayout3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70" hidden="1"/>
          <p:cNvGraphicFramePr>
            <a:graphicFrameLocks noChangeAspect="1"/>
          </p:cNvGraphicFramePr>
          <p:nvPr/>
        </p:nvGraphicFramePr>
        <p:xfrm>
          <a:off x="936288" y="1194"/>
          <a:ext cx="1148" cy="1050"/>
        </p:xfrm>
        <a:graphic>
          <a:graphicData uri="http://schemas.openxmlformats.org/presentationml/2006/ole">
            <p:oleObj spid="_x0000_s1245" name="think-cell Slide" r:id="rId5" imgW="360" imgH="360" progId="">
              <p:embed/>
            </p:oleObj>
          </a:graphicData>
        </a:graphic>
      </p:graphicFrame>
      <p:sp>
        <p:nvSpPr>
          <p:cNvPr id="15363" name="Rectangle 8" hidden="1"/>
          <p:cNvSpPr>
            <a:spLocks noChangeArrowheads="1"/>
          </p:cNvSpPr>
          <p:nvPr>
            <p:custDataLst>
              <p:tags r:id="rId2"/>
            </p:custDataLst>
          </p:nvPr>
        </p:nvSpPr>
        <p:spPr bwMode="auto">
          <a:xfrm>
            <a:off x="935154" y="139"/>
            <a:ext cx="114782" cy="1050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algn="ctr" defTabSz="617998" fontAlgn="base">
              <a:spcBef>
                <a:spcPct val="0"/>
              </a:spcBef>
              <a:spcAft>
                <a:spcPct val="0"/>
              </a:spcAft>
            </a:pPr>
            <a:endParaRPr lang="en-US" altLang="zh-CN" sz="884" dirty="0">
              <a:solidFill>
                <a:srgbClr val="000000"/>
              </a:solidFill>
              <a:latin typeface="Arial"/>
              <a:ea typeface="华文楷体"/>
              <a:cs typeface="+mn-ea"/>
              <a:sym typeface="Arial"/>
            </a:endParaRPr>
          </a:p>
        </p:txBody>
      </p:sp>
      <p:sp>
        <p:nvSpPr>
          <p:cNvPr id="9" name="filename"/>
          <p:cNvSpPr>
            <a:spLocks noChangeArrowheads="1"/>
          </p:cNvSpPr>
          <p:nvPr/>
        </p:nvSpPr>
        <p:spPr bwMode="auto">
          <a:xfrm>
            <a:off x="889541" y="1779662"/>
            <a:ext cx="7272808" cy="403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1732" tIns="30875" rIns="61732" bIns="30875" anchor="ctr"/>
          <a:lstStyle/>
          <a:p>
            <a:pPr algn="ctr">
              <a:spcBef>
                <a:spcPts val="408"/>
              </a:spcBef>
              <a:defRPr/>
            </a:pPr>
            <a:r>
              <a:rPr kumimoji="1" lang="zh-CN" altLang="en-US" sz="2800" b="1" dirty="0">
                <a:solidFill>
                  <a:schemeClr val="tx1">
                    <a:lumMod val="75000"/>
                    <a:lumOff val="25000"/>
                  </a:schemeClr>
                </a:solidFill>
                <a:latin typeface="Arial"/>
                <a:ea typeface="华文楷体"/>
                <a:cs typeface="+mn-ea"/>
                <a:sym typeface="Arial"/>
              </a:rPr>
              <a:t>创业板注册制改革解读</a:t>
            </a:r>
            <a:endParaRPr kumimoji="1" lang="en-US" altLang="zh-CN" sz="2800" b="1" dirty="0">
              <a:solidFill>
                <a:schemeClr val="tx1">
                  <a:lumMod val="75000"/>
                  <a:lumOff val="25000"/>
                </a:schemeClr>
              </a:solidFill>
              <a:latin typeface="Arial"/>
              <a:ea typeface="华文楷体"/>
              <a:cs typeface="+mn-ea"/>
              <a:sym typeface="Arial"/>
            </a:endParaRPr>
          </a:p>
        </p:txBody>
      </p:sp>
      <p:sp>
        <p:nvSpPr>
          <p:cNvPr id="10" name="TextBox 4"/>
          <p:cNvSpPr txBox="1">
            <a:spLocks noChangeArrowheads="1"/>
          </p:cNvSpPr>
          <p:nvPr/>
        </p:nvSpPr>
        <p:spPr bwMode="auto">
          <a:xfrm>
            <a:off x="3503926" y="4155926"/>
            <a:ext cx="2044039" cy="24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1773" tIns="30892" rIns="61773" bIns="30892">
            <a:spAutoFit/>
          </a:bodyPr>
          <a:lstStyle>
            <a:lvl1pPr eaLnBrk="0" hangingPunct="0">
              <a:defRPr sz="1400">
                <a:solidFill>
                  <a:schemeClr val="tx1"/>
                </a:solidFill>
                <a:latin typeface="Arial" charset="0"/>
                <a:ea typeface="宋体" pitchFamily="2" charset="-122"/>
              </a:defRPr>
            </a:lvl1pPr>
            <a:lvl2pPr marL="742950" indent="-285750" eaLnBrk="0" hangingPunct="0">
              <a:defRPr sz="1400">
                <a:solidFill>
                  <a:schemeClr val="tx1"/>
                </a:solidFill>
                <a:latin typeface="Arial" charset="0"/>
                <a:ea typeface="宋体" pitchFamily="2" charset="-122"/>
              </a:defRPr>
            </a:lvl2pPr>
            <a:lvl3pPr marL="1143000" indent="-228600" eaLnBrk="0" hangingPunct="0">
              <a:defRPr sz="1400">
                <a:solidFill>
                  <a:schemeClr val="tx1"/>
                </a:solidFill>
                <a:latin typeface="Arial" charset="0"/>
                <a:ea typeface="宋体" pitchFamily="2" charset="-122"/>
              </a:defRPr>
            </a:lvl3pPr>
            <a:lvl4pPr marL="1600200" indent="-228600" eaLnBrk="0" hangingPunct="0">
              <a:defRPr sz="1400">
                <a:solidFill>
                  <a:schemeClr val="tx1"/>
                </a:solidFill>
                <a:latin typeface="Arial" charset="0"/>
                <a:ea typeface="宋体" pitchFamily="2" charset="-122"/>
              </a:defRPr>
            </a:lvl4pPr>
            <a:lvl5pPr marL="2057400" indent="-228600" eaLnBrk="0" hangingPunct="0">
              <a:defRPr sz="1400">
                <a:solidFill>
                  <a:schemeClr val="tx1"/>
                </a:solidFill>
                <a:latin typeface="Arial" charset="0"/>
                <a:ea typeface="宋体" pitchFamily="2" charset="-122"/>
              </a:defRPr>
            </a:lvl5pPr>
            <a:lvl6pPr marL="2514600" indent="-228600" eaLnBrk="0" fontAlgn="base" hangingPunct="0">
              <a:spcBef>
                <a:spcPct val="0"/>
              </a:spcBef>
              <a:spcAft>
                <a:spcPct val="0"/>
              </a:spcAft>
              <a:defRPr sz="1400">
                <a:solidFill>
                  <a:schemeClr val="tx1"/>
                </a:solidFill>
                <a:latin typeface="Arial" charset="0"/>
                <a:ea typeface="宋体" pitchFamily="2" charset="-122"/>
              </a:defRPr>
            </a:lvl6pPr>
            <a:lvl7pPr marL="2971800" indent="-228600" eaLnBrk="0" fontAlgn="base" hangingPunct="0">
              <a:spcBef>
                <a:spcPct val="0"/>
              </a:spcBef>
              <a:spcAft>
                <a:spcPct val="0"/>
              </a:spcAft>
              <a:defRPr sz="1400">
                <a:solidFill>
                  <a:schemeClr val="tx1"/>
                </a:solidFill>
                <a:latin typeface="Arial" charset="0"/>
                <a:ea typeface="宋体" pitchFamily="2" charset="-122"/>
              </a:defRPr>
            </a:lvl7pPr>
            <a:lvl8pPr marL="3429000" indent="-228600" eaLnBrk="0" fontAlgn="base" hangingPunct="0">
              <a:spcBef>
                <a:spcPct val="0"/>
              </a:spcBef>
              <a:spcAft>
                <a:spcPct val="0"/>
              </a:spcAft>
              <a:defRPr sz="1400">
                <a:solidFill>
                  <a:schemeClr val="tx1"/>
                </a:solidFill>
                <a:latin typeface="Arial" charset="0"/>
                <a:ea typeface="宋体" pitchFamily="2" charset="-122"/>
              </a:defRPr>
            </a:lvl8pPr>
            <a:lvl9pPr marL="3886200" indent="-228600" eaLnBrk="0" fontAlgn="base" hangingPunct="0">
              <a:spcBef>
                <a:spcPct val="0"/>
              </a:spcBef>
              <a:spcAft>
                <a:spcPct val="0"/>
              </a:spcAft>
              <a:defRPr sz="1400">
                <a:solidFill>
                  <a:schemeClr val="tx1"/>
                </a:solidFill>
                <a:latin typeface="Arial" charset="0"/>
                <a:ea typeface="宋体" pitchFamily="2" charset="-122"/>
              </a:defRPr>
            </a:lvl9pPr>
          </a:lstStyle>
          <a:p>
            <a:pPr algn="ctr" eaLnBrk="1" hangingPunct="1">
              <a:defRPr/>
            </a:pPr>
            <a:r>
              <a:rPr lang="en-US" altLang="zh-CN" sz="1200" b="1" dirty="0" smtClean="0">
                <a:solidFill>
                  <a:schemeClr val="tx1">
                    <a:lumMod val="75000"/>
                    <a:lumOff val="25000"/>
                  </a:schemeClr>
                </a:solidFill>
                <a:latin typeface="Arial"/>
                <a:ea typeface="华文楷体"/>
                <a:cs typeface="+mn-ea"/>
                <a:sym typeface="Arial"/>
              </a:rPr>
              <a:t>2020</a:t>
            </a:r>
            <a:r>
              <a:rPr lang="zh-CN" altLang="en-US" sz="1200" b="1" dirty="0" smtClean="0">
                <a:solidFill>
                  <a:schemeClr val="tx1">
                    <a:lumMod val="75000"/>
                    <a:lumOff val="25000"/>
                  </a:schemeClr>
                </a:solidFill>
                <a:latin typeface="Arial"/>
                <a:ea typeface="华文楷体"/>
                <a:cs typeface="+mn-ea"/>
                <a:sym typeface="Arial"/>
              </a:rPr>
              <a:t>年</a:t>
            </a:r>
            <a:r>
              <a:rPr lang="en-US" altLang="zh-CN" sz="1200" b="1" dirty="0" smtClean="0">
                <a:solidFill>
                  <a:schemeClr val="tx1">
                    <a:lumMod val="75000"/>
                    <a:lumOff val="25000"/>
                  </a:schemeClr>
                </a:solidFill>
                <a:latin typeface="Arial"/>
                <a:ea typeface="华文楷体"/>
                <a:cs typeface="+mn-ea"/>
                <a:sym typeface="Arial"/>
              </a:rPr>
              <a:t>5</a:t>
            </a:r>
            <a:r>
              <a:rPr lang="zh-CN" altLang="en-US" sz="1200" b="1" dirty="0" smtClean="0">
                <a:solidFill>
                  <a:schemeClr val="tx1">
                    <a:lumMod val="75000"/>
                    <a:lumOff val="25000"/>
                  </a:schemeClr>
                </a:solidFill>
                <a:latin typeface="Arial"/>
                <a:ea typeface="华文楷体"/>
                <a:cs typeface="+mn-ea"/>
                <a:sym typeface="Arial"/>
              </a:rPr>
              <a:t>月</a:t>
            </a:r>
            <a:endParaRPr lang="zh-CN" altLang="en-US" sz="1200" b="1" dirty="0">
              <a:solidFill>
                <a:schemeClr val="tx1">
                  <a:lumMod val="75000"/>
                  <a:lumOff val="25000"/>
                </a:schemeClr>
              </a:solidFill>
              <a:latin typeface="Arial"/>
              <a:ea typeface="华文楷体"/>
              <a:cs typeface="+mn-ea"/>
              <a:sym typeface="Arial"/>
            </a:endParaRPr>
          </a:p>
        </p:txBody>
      </p:sp>
      <p:sp>
        <p:nvSpPr>
          <p:cNvPr id="7" name="文本框 5">
            <a:extLst>
              <a:ext uri="{FF2B5EF4-FFF2-40B4-BE49-F238E27FC236}">
                <a16:creationId xmlns="" xmlns:a16="http://schemas.microsoft.com/office/drawing/2014/main" id="{D0B546D0-5D80-4EFA-B6A8-B2F991968094}"/>
              </a:ext>
            </a:extLst>
          </p:cNvPr>
          <p:cNvSpPr txBox="1"/>
          <p:nvPr/>
        </p:nvSpPr>
        <p:spPr>
          <a:xfrm>
            <a:off x="6160033" y="3003798"/>
            <a:ext cx="287646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桂程     </a:t>
            </a:r>
            <a:endParaRPr kumimoji="0" lang="en-US" altLang="zh-CN"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华泰联合证券</a:t>
            </a:r>
            <a:endParaRPr kumimoji="0" lang="en-US" altLang="zh-CN"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185 0306 5626</a:t>
            </a:r>
            <a:r>
              <a:rPr kumimoji="0" lang="zh-CN" altLang="en-US"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（微信同号）</a:t>
            </a:r>
            <a:endParaRPr kumimoji="0" lang="zh-CN" altLang="en-US" sz="1200" b="0"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xmlns="" val="595888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custDataLst>
              <p:tags r:id="rId1"/>
            </p:custDataLst>
          </p:nvPr>
        </p:nvSpPr>
        <p:spPr bwMode="auto">
          <a:xfrm>
            <a:off x="539552" y="997902"/>
            <a:ext cx="545582" cy="2077904"/>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rPr>
              <a:t>首发上市</a:t>
            </a:r>
          </a:p>
        </p:txBody>
      </p:sp>
      <p:sp>
        <p:nvSpPr>
          <p:cNvPr id="18" name="Text Box 6"/>
          <p:cNvSpPr txBox="1">
            <a:spLocks noChangeArrowheads="1"/>
          </p:cNvSpPr>
          <p:nvPr>
            <p:custDataLst>
              <p:tags r:id="rId2"/>
            </p:custDataLst>
          </p:nvPr>
        </p:nvSpPr>
        <p:spPr bwMode="auto">
          <a:xfrm>
            <a:off x="539552" y="3214505"/>
            <a:ext cx="545582" cy="1445477"/>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再融资、并购重组</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cxnSp>
        <p:nvCxnSpPr>
          <p:cNvPr id="3" name="直接连接符 2"/>
          <p:cNvCxnSpPr/>
          <p:nvPr/>
        </p:nvCxnSpPr>
        <p:spPr>
          <a:xfrm>
            <a:off x="1187878" y="3075806"/>
            <a:ext cx="77046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3"/>
          <p:cNvSpPr>
            <a:spLocks noChangeArrowheads="1"/>
          </p:cNvSpPr>
          <p:nvPr>
            <p:custDataLst>
              <p:tags r:id="rId3"/>
            </p:custDataLst>
          </p:nvPr>
        </p:nvSpPr>
        <p:spPr bwMode="gray">
          <a:xfrm>
            <a:off x="1187878" y="997902"/>
            <a:ext cx="1511914" cy="380512"/>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2020</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4</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27</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日尚未受理的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2" name="Rectangle 13"/>
          <p:cNvSpPr>
            <a:spLocks noChangeArrowheads="1"/>
          </p:cNvSpPr>
          <p:nvPr>
            <p:custDataLst>
              <p:tags r:id="rId4"/>
            </p:custDataLst>
          </p:nvPr>
        </p:nvSpPr>
        <p:spPr bwMode="gray">
          <a:xfrm>
            <a:off x="1187879" y="1510476"/>
            <a:ext cx="1511913" cy="515004"/>
          </a:xfrm>
          <a:prstGeom prst="rect">
            <a:avLst/>
          </a:prstGeom>
          <a:solidFill>
            <a:srgbClr val="FBFBFB"/>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截至创业板试点注册制实施之日已受理，未过会的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4" name="Rectangle 13"/>
          <p:cNvSpPr>
            <a:spLocks noChangeArrowheads="1"/>
          </p:cNvSpPr>
          <p:nvPr>
            <p:custDataLst>
              <p:tags r:id="rId5"/>
            </p:custDataLst>
          </p:nvPr>
        </p:nvSpPr>
        <p:spPr bwMode="gray">
          <a:xfrm>
            <a:off x="1176907" y="2075690"/>
            <a:ext cx="1522885" cy="568068"/>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截至创业板试点注册制实施之日</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已过会，未领取批文的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5" name="Rectangle 13"/>
          <p:cNvSpPr>
            <a:spLocks noChangeArrowheads="1"/>
          </p:cNvSpPr>
          <p:nvPr>
            <p:custDataLst>
              <p:tags r:id="rId6"/>
            </p:custDataLst>
          </p:nvPr>
        </p:nvSpPr>
        <p:spPr bwMode="gray">
          <a:xfrm>
            <a:off x="2768015" y="1003544"/>
            <a:ext cx="6049179" cy="376032"/>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自</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2020</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4</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27</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日起，</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证监会停止接收</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首次公开发行股票并在创业板上市申请</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，拟申报企业可在</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创业板试点注册制</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实施之日起</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10</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个工作日后</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深交所</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提交创业板上市</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申请；</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预计</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6</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月中旬接收新项目，</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可考虑以一季报数据申报以加快进度</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2" name="Rectangle 13"/>
          <p:cNvSpPr>
            <a:spLocks noChangeArrowheads="1"/>
          </p:cNvSpPr>
          <p:nvPr>
            <p:custDataLst>
              <p:tags r:id="rId7"/>
            </p:custDataLst>
          </p:nvPr>
        </p:nvSpPr>
        <p:spPr bwMode="gray">
          <a:xfrm>
            <a:off x="2767508" y="1378414"/>
            <a:ext cx="6049179" cy="720080"/>
          </a:xfrm>
          <a:prstGeom prst="rect">
            <a:avLst/>
          </a:prstGeom>
          <a:solidFill>
            <a:srgbClr val="FBFBFB"/>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在创业板试点注册制实施前，由证监会按规定审核；自</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创业板试点注册制实施之日起</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证监会将终止审核</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并将相关在审企业的审核顺序和审核资料</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转深交所</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在审企业应按创业板试点注册制相关规定制作申请文件并</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向深交所提交发行上市注册申请</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，已向中国证监会提交反馈意见回复的可以将反馈意见回复作为申请文件一并报深交所</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在此期间受理的企业，深交所</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基于其在中国证监会的审核顺序和审核资料</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按照创业板试点注册制相关规定</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安排后续审核工作</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3" name="Rectangle 13"/>
          <p:cNvSpPr>
            <a:spLocks noChangeArrowheads="1"/>
          </p:cNvSpPr>
          <p:nvPr>
            <p:custDataLst>
              <p:tags r:id="rId8"/>
            </p:custDataLst>
          </p:nvPr>
        </p:nvSpPr>
        <p:spPr bwMode="gray">
          <a:xfrm>
            <a:off x="2768015" y="2075690"/>
            <a:ext cx="6048672" cy="568068"/>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可以继续</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在创业板试点注册制相关制度正式发布前推进行政许可程序，并按照现行规定启动发行承销工作；</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也可以</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自主选择</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申请停止</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推进行政许可程序，在创业板试点注册制相关制度</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正式发布实施后</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深交所申报</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，履行发行上市审核、注册程序后，按照改革后的制度启动发行承销工作。向深交所申报的，由深交所按照中国证监会在审企业顺序安排发行审核工作</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4" name="Rectangle 13"/>
          <p:cNvSpPr>
            <a:spLocks noChangeArrowheads="1"/>
          </p:cNvSpPr>
          <p:nvPr>
            <p:custDataLst>
              <p:tags r:id="rId9"/>
            </p:custDataLst>
          </p:nvPr>
        </p:nvSpPr>
        <p:spPr bwMode="gray">
          <a:xfrm>
            <a:off x="1148506" y="2715766"/>
            <a:ext cx="1538245" cy="288032"/>
          </a:xfrm>
          <a:prstGeom prst="rect">
            <a:avLst/>
          </a:prstGeom>
          <a:no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截至创业板试点注册制实施之日</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已领取批文的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5" name="Rectangle 13"/>
          <p:cNvSpPr>
            <a:spLocks noChangeArrowheads="1"/>
          </p:cNvSpPr>
          <p:nvPr>
            <p:custDataLst>
              <p:tags r:id="rId10"/>
            </p:custDataLst>
          </p:nvPr>
        </p:nvSpPr>
        <p:spPr bwMode="gray">
          <a:xfrm>
            <a:off x="1176907" y="3214505"/>
            <a:ext cx="1509844" cy="288887"/>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创业板试点注册制实施之前</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6" name="Rectangle 13"/>
          <p:cNvSpPr>
            <a:spLocks noChangeArrowheads="1"/>
          </p:cNvSpPr>
          <p:nvPr>
            <p:custDataLst>
              <p:tags r:id="rId11"/>
            </p:custDataLst>
          </p:nvPr>
        </p:nvSpPr>
        <p:spPr bwMode="gray">
          <a:xfrm>
            <a:off x="2785918" y="2702108"/>
            <a:ext cx="6020433" cy="288032"/>
          </a:xfrm>
          <a:prstGeom prst="rect">
            <a:avLst/>
          </a:prstGeom>
          <a:no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发行承销工作</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按照现行</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相关规定执行</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7" name="Rectangle 13"/>
          <p:cNvSpPr>
            <a:spLocks noChangeArrowheads="1"/>
          </p:cNvSpPr>
          <p:nvPr>
            <p:custDataLst>
              <p:tags r:id="rId12"/>
            </p:custDataLst>
          </p:nvPr>
        </p:nvSpPr>
        <p:spPr bwMode="gray">
          <a:xfrm>
            <a:off x="2764085" y="3214507"/>
            <a:ext cx="6020433" cy="279688"/>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证监会正常受理、审核</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已</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过会</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的，由</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中国证监会继续履行后续程序</a:t>
            </a:r>
            <a:endParaRPr lang="zh-CN" altLang="en-GB"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8" name="Rectangle 13"/>
          <p:cNvSpPr>
            <a:spLocks noChangeArrowheads="1"/>
          </p:cNvSpPr>
          <p:nvPr>
            <p:custDataLst>
              <p:tags r:id="rId13"/>
            </p:custDataLst>
          </p:nvPr>
        </p:nvSpPr>
        <p:spPr bwMode="gray">
          <a:xfrm>
            <a:off x="1187878" y="4299942"/>
            <a:ext cx="1512168" cy="360040"/>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截至创业板试点注册制实施之日尚未受理的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9" name="Rectangle 13"/>
          <p:cNvSpPr>
            <a:spLocks noChangeArrowheads="1"/>
          </p:cNvSpPr>
          <p:nvPr>
            <p:custDataLst>
              <p:tags r:id="rId14"/>
            </p:custDataLst>
          </p:nvPr>
        </p:nvSpPr>
        <p:spPr bwMode="gray">
          <a:xfrm>
            <a:off x="2767508" y="4299942"/>
            <a:ext cx="6020433" cy="360040"/>
          </a:xfrm>
          <a:prstGeom prst="rect">
            <a:avLst/>
          </a:prstGeom>
          <a:solidFill>
            <a:schemeClr val="bg1">
              <a:lumMod val="95000"/>
            </a:schemeClr>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证监会停止</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受理</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，拟申报企业可在</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创业板试点注册制</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实施之日起</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10</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个工作日后</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，向深交所提交创业板申请</a:t>
            </a:r>
            <a:endParaRPr lang="zh-CN" altLang="en-GB"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30" name="Rectangle 13"/>
          <p:cNvSpPr>
            <a:spLocks noChangeArrowheads="1"/>
          </p:cNvSpPr>
          <p:nvPr>
            <p:custDataLst>
              <p:tags r:id="rId15"/>
            </p:custDataLst>
          </p:nvPr>
        </p:nvSpPr>
        <p:spPr bwMode="gray">
          <a:xfrm>
            <a:off x="2800038" y="3579862"/>
            <a:ext cx="6020434" cy="576064"/>
          </a:xfrm>
          <a:prstGeom prst="rect">
            <a:avLst/>
          </a:prstGeom>
          <a:solidFill>
            <a:srgbClr val="FBFBFB"/>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defRPr/>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证监会将</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终止审核</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并将相关在审企业的审核顺序和审核资料</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转深交所</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在审企业应按创业板试点注册制相关规定制作申请文件并</a:t>
            </a:r>
            <a:r>
              <a:rPr lang="zh-CN"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向深交所提交发行上市注册申请</a:t>
            </a:r>
            <a:r>
              <a:rPr lang="zh-CN"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已向中国证监会提交反馈意见回复的可以将反馈意见回复作为申请文件一并报深交所。在此期间受理的企业，深交所基于其在中国证监会的审核顺序和审核资料，按照创业板试点注册制相关规定安排后续审核工作。</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31" name="Rectangle 13"/>
          <p:cNvSpPr>
            <a:spLocks noChangeArrowheads="1"/>
          </p:cNvSpPr>
          <p:nvPr>
            <p:custDataLst>
              <p:tags r:id="rId16"/>
            </p:custDataLst>
          </p:nvPr>
        </p:nvSpPr>
        <p:spPr bwMode="gray">
          <a:xfrm>
            <a:off x="1140792" y="3592644"/>
            <a:ext cx="1511911" cy="576063"/>
          </a:xfrm>
          <a:prstGeom prst="rect">
            <a:avLst/>
          </a:prstGeom>
          <a:solidFill>
            <a:srgbClr val="FBFBFB"/>
          </a:solidFill>
          <a:ln>
            <a:noFill/>
          </a:ln>
          <a:effectLst/>
        </p:spPr>
        <p:txBody>
          <a:bodyPr tIns="24879" rIns="24879" bIns="24879" anchor="ctr"/>
          <a:lstStyle/>
          <a:p>
            <a:pPr marL="0" lvl="1" algn="just" defTabSz="1121112" fontAlgn="base">
              <a:spcBef>
                <a:spcPct val="40000"/>
              </a:spcBef>
              <a:spcAft>
                <a:spcPct val="0"/>
              </a:spcAft>
              <a:buClr>
                <a:srgbClr val="F9CF49"/>
              </a:buClr>
              <a:buSzPct val="80000"/>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截至创业板试点注册制实施之日尚未过会的</a:t>
            </a:r>
            <a:endParaRPr lang="zh-CN" altLang="en-GB"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35"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1.3 </a:t>
            </a:r>
            <a:r>
              <a:rPr lang="zh-CN" altLang="en-US" sz="1600" b="1" dirty="0" smtClean="0">
                <a:solidFill>
                  <a:schemeClr val="accent5">
                    <a:lumMod val="20000"/>
                    <a:lumOff val="80000"/>
                  </a:schemeClr>
                </a:solidFill>
                <a:latin typeface="华文楷体" pitchFamily="2" charset="-122"/>
                <a:ea typeface="华文楷体" pitchFamily="2" charset="-122"/>
                <a:cs typeface="+mj-cs"/>
              </a:rPr>
              <a:t>过渡期安排</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546428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a:extLst>
              <a:ext uri="{FF2B5EF4-FFF2-40B4-BE49-F238E27FC236}">
                <a16:creationId xmlns="" xmlns:a16="http://schemas.microsoft.com/office/drawing/2014/main" id="{EB9E4DC1-BAA6-4A82-B5A6-E2FE7CFEB0A4}"/>
              </a:ext>
            </a:extLst>
          </p:cNvPr>
          <p:cNvCxnSpPr>
            <a:cxnSpLocks/>
          </p:cNvCxnSpPr>
          <p:nvPr/>
        </p:nvCxnSpPr>
        <p:spPr>
          <a:xfrm>
            <a:off x="848986" y="1066771"/>
            <a:ext cx="7536412" cy="58436"/>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grpSp>
        <p:nvGrpSpPr>
          <p:cNvPr id="30" name="组合 29">
            <a:extLst>
              <a:ext uri="{FF2B5EF4-FFF2-40B4-BE49-F238E27FC236}">
                <a16:creationId xmlns="" xmlns:a16="http://schemas.microsoft.com/office/drawing/2014/main" id="{7ADA8BEB-831E-4945-BA37-4123C66B928E}"/>
              </a:ext>
            </a:extLst>
          </p:cNvPr>
          <p:cNvGrpSpPr/>
          <p:nvPr/>
        </p:nvGrpSpPr>
        <p:grpSpPr>
          <a:xfrm>
            <a:off x="753285" y="939306"/>
            <a:ext cx="245255" cy="242663"/>
            <a:chOff x="3883415" y="2369331"/>
            <a:chExt cx="887577" cy="837531"/>
          </a:xfrm>
          <a:solidFill>
            <a:srgbClr val="B69B80"/>
          </a:solidFill>
        </p:grpSpPr>
        <p:sp>
          <p:nvSpPr>
            <p:cNvPr id="32"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3"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sp>
        <p:nvSpPr>
          <p:cNvPr id="35" name="Text Box 6">
            <a:extLst>
              <a:ext uri="{FF2B5EF4-FFF2-40B4-BE49-F238E27FC236}">
                <a16:creationId xmlns="" xmlns:a16="http://schemas.microsoft.com/office/drawing/2014/main" id="{CEF2DFAB-C1D0-43F7-BDCB-9F1440C9034D}"/>
              </a:ext>
            </a:extLst>
          </p:cNvPr>
          <p:cNvSpPr txBox="1">
            <a:spLocks noChangeArrowheads="1"/>
          </p:cNvSpPr>
          <p:nvPr>
            <p:custDataLst>
              <p:tags r:id="rId2"/>
            </p:custDataLst>
          </p:nvPr>
        </p:nvSpPr>
        <p:spPr bwMode="auto">
          <a:xfrm>
            <a:off x="570122" y="1331236"/>
            <a:ext cx="447061" cy="1312522"/>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证监会部门章程</a:t>
            </a:r>
          </a:p>
        </p:txBody>
      </p:sp>
      <p:sp>
        <p:nvSpPr>
          <p:cNvPr id="48" name="矩形 47">
            <a:extLst>
              <a:ext uri="{FF2B5EF4-FFF2-40B4-BE49-F238E27FC236}">
                <a16:creationId xmlns="" xmlns:a16="http://schemas.microsoft.com/office/drawing/2014/main" id="{DF03B468-1D36-4EF0-AA69-86075F05616D}"/>
              </a:ext>
            </a:extLst>
          </p:cNvPr>
          <p:cNvSpPr/>
          <p:nvPr/>
        </p:nvSpPr>
        <p:spPr>
          <a:xfrm>
            <a:off x="1179873" y="957756"/>
            <a:ext cx="3108709" cy="276403"/>
          </a:xfrm>
          <a:prstGeom prst="rect">
            <a:avLst/>
          </a:prstGeom>
          <a:solidFill>
            <a:srgbClr val="EFE8DF"/>
          </a:solidFill>
          <a:ln w="12700" cap="flat" cmpd="sng" algn="ctr">
            <a:noFill/>
            <a:prstDash val="solid"/>
            <a:miter lim="800000"/>
          </a:ln>
          <a:effectLst/>
        </p:spPr>
        <p:txBody>
          <a:bodyPr wrap="square" rtlCol="0" anchor="ctr"/>
          <a:lstStyle/>
          <a:p>
            <a:pPr algn="ctr" defTabSz="387882">
              <a:lnSpc>
                <a:spcPct val="90000"/>
              </a:lnSpc>
              <a:defRPr/>
            </a:pPr>
            <a:r>
              <a:rPr lang="zh-CN" altLang="en-US" sz="1000" b="1" kern="0" dirty="0">
                <a:solidFill>
                  <a:schemeClr val="tx1">
                    <a:lumMod val="75000"/>
                    <a:lumOff val="25000"/>
                  </a:schemeClr>
                </a:solidFill>
                <a:latin typeface="华文楷体" panose="02010600040101010101" pitchFamily="2" charset="-122"/>
                <a:ea typeface="华文楷体" panose="02010600040101010101" pitchFamily="2" charset="-122"/>
                <a:sym typeface="Arial"/>
              </a:rPr>
              <a:t>创业板法规</a:t>
            </a:r>
            <a:endParaRPr lang="en-US" altLang="zh-CN" sz="1000" b="1" kern="0" dirty="0">
              <a:solidFill>
                <a:schemeClr val="tx1">
                  <a:lumMod val="75000"/>
                  <a:lumOff val="25000"/>
                </a:schemeClr>
              </a:solidFill>
              <a:latin typeface="华文楷体" panose="02010600040101010101" pitchFamily="2" charset="-122"/>
              <a:ea typeface="华文楷体" panose="02010600040101010101" pitchFamily="2" charset="-122"/>
              <a:sym typeface="Arial"/>
            </a:endParaRPr>
          </a:p>
        </p:txBody>
      </p:sp>
      <p:grpSp>
        <p:nvGrpSpPr>
          <p:cNvPr id="50" name="组合 49">
            <a:extLst>
              <a:ext uri="{FF2B5EF4-FFF2-40B4-BE49-F238E27FC236}">
                <a16:creationId xmlns="" xmlns:a16="http://schemas.microsoft.com/office/drawing/2014/main" id="{7ADA8BEB-831E-4945-BA37-4123C66B928E}"/>
              </a:ext>
            </a:extLst>
          </p:cNvPr>
          <p:cNvGrpSpPr/>
          <p:nvPr/>
        </p:nvGrpSpPr>
        <p:grpSpPr>
          <a:xfrm>
            <a:off x="8385398" y="1010187"/>
            <a:ext cx="245255" cy="242663"/>
            <a:chOff x="3883415" y="2369331"/>
            <a:chExt cx="887577" cy="837531"/>
          </a:xfrm>
          <a:solidFill>
            <a:srgbClr val="B69B80"/>
          </a:solidFill>
        </p:grpSpPr>
        <p:sp>
          <p:nvSpPr>
            <p:cNvPr id="5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4" name="图片 53"/>
          <p:cNvPicPr>
            <a:picLocks noChangeAspect="1"/>
          </p:cNvPicPr>
          <p:nvPr/>
        </p:nvPicPr>
        <p:blipFill rotWithShape="1">
          <a:blip r:embed="rId5" cstate="print">
            <a:extLst>
              <a:ext uri="{28A0092B-C50C-407E-A947-70E740481C1C}">
                <a14:useLocalDpi xmlns:a14="http://schemas.microsoft.com/office/drawing/2010/main" xmlns="" val="0"/>
              </a:ext>
            </a:extLst>
          </a:blip>
          <a:srcRect t="4317" b="4317"/>
          <a:stretch/>
        </p:blipFill>
        <p:spPr>
          <a:xfrm>
            <a:off x="780162" y="970786"/>
            <a:ext cx="190544" cy="190544"/>
          </a:xfrm>
          <a:prstGeom prst="ellipse">
            <a:avLst/>
          </a:prstGeom>
        </p:spPr>
      </p:pic>
      <p:pic>
        <p:nvPicPr>
          <p:cNvPr id="56" name="图片 55"/>
          <p:cNvPicPr>
            <a:picLocks noChangeAspect="1"/>
          </p:cNvPicPr>
          <p:nvPr/>
        </p:nvPicPr>
        <p:blipFill rotWithShape="1">
          <a:blip r:embed="rId5" cstate="print">
            <a:extLst>
              <a:ext uri="{28A0092B-C50C-407E-A947-70E740481C1C}">
                <a14:useLocalDpi xmlns:a14="http://schemas.microsoft.com/office/drawing/2010/main" xmlns="" val="0"/>
              </a:ext>
            </a:extLst>
          </a:blip>
          <a:srcRect t="4317" b="4317"/>
          <a:stretch/>
        </p:blipFill>
        <p:spPr>
          <a:xfrm>
            <a:off x="8414405" y="1029935"/>
            <a:ext cx="190544" cy="190544"/>
          </a:xfrm>
          <a:prstGeom prst="ellipse">
            <a:avLst/>
          </a:prstGeom>
        </p:spPr>
      </p:pic>
      <p:sp>
        <p:nvSpPr>
          <p:cNvPr id="28" name="Text Box 6">
            <a:extLst>
              <a:ext uri="{FF2B5EF4-FFF2-40B4-BE49-F238E27FC236}">
                <a16:creationId xmlns="" xmlns:a16="http://schemas.microsoft.com/office/drawing/2014/main" id="{8A0C5B03-7B44-4F65-99DC-D6DCDD469C9D}"/>
              </a:ext>
            </a:extLst>
          </p:cNvPr>
          <p:cNvSpPr txBox="1">
            <a:spLocks noChangeArrowheads="1"/>
          </p:cNvSpPr>
          <p:nvPr>
            <p:custDataLst>
              <p:tags r:id="rId3"/>
            </p:custDataLst>
          </p:nvPr>
        </p:nvSpPr>
        <p:spPr bwMode="auto">
          <a:xfrm>
            <a:off x="570122" y="2787774"/>
            <a:ext cx="447061" cy="2088231"/>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交易所规则</a:t>
            </a:r>
          </a:p>
        </p:txBody>
      </p:sp>
      <p:pic>
        <p:nvPicPr>
          <p:cNvPr id="2" name="图片 1">
            <a:extLst>
              <a:ext uri="{FF2B5EF4-FFF2-40B4-BE49-F238E27FC236}">
                <a16:creationId xmlns="" xmlns:a16="http://schemas.microsoft.com/office/drawing/2014/main" id="{30DFC771-0E1B-4797-BE8D-B50A9E1D1D0B}"/>
              </a:ext>
            </a:extLst>
          </p:cNvPr>
          <p:cNvPicPr>
            <a:picLocks noChangeAspect="1"/>
          </p:cNvPicPr>
          <p:nvPr/>
        </p:nvPicPr>
        <p:blipFill>
          <a:blip r:embed="rId6" cstate="print"/>
          <a:stretch>
            <a:fillRect/>
          </a:stretch>
        </p:blipFill>
        <p:spPr>
          <a:xfrm>
            <a:off x="8259663" y="3723878"/>
            <a:ext cx="447787" cy="523506"/>
          </a:xfrm>
          <a:prstGeom prst="rect">
            <a:avLst/>
          </a:prstGeom>
        </p:spPr>
      </p:pic>
      <p:pic>
        <p:nvPicPr>
          <p:cNvPr id="3" name="图片 2">
            <a:extLst>
              <a:ext uri="{FF2B5EF4-FFF2-40B4-BE49-F238E27FC236}">
                <a16:creationId xmlns="" xmlns:a16="http://schemas.microsoft.com/office/drawing/2014/main" id="{BBDF5238-09B1-47BC-BDBA-3E22634419B2}"/>
              </a:ext>
            </a:extLst>
          </p:cNvPr>
          <p:cNvPicPr>
            <a:picLocks noChangeAspect="1"/>
          </p:cNvPicPr>
          <p:nvPr/>
        </p:nvPicPr>
        <p:blipFill>
          <a:blip r:embed="rId7" cstate="print"/>
          <a:stretch>
            <a:fillRect/>
          </a:stretch>
        </p:blipFill>
        <p:spPr>
          <a:xfrm>
            <a:off x="8235673" y="1716567"/>
            <a:ext cx="495765" cy="465671"/>
          </a:xfrm>
          <a:prstGeom prst="rect">
            <a:avLst/>
          </a:prstGeom>
        </p:spPr>
      </p:pic>
      <p:graphicFrame>
        <p:nvGraphicFramePr>
          <p:cNvPr id="46" name="表格 45">
            <a:extLst>
              <a:ext uri="{FF2B5EF4-FFF2-40B4-BE49-F238E27FC236}">
                <a16:creationId xmlns="" xmlns:a16="http://schemas.microsoft.com/office/drawing/2014/main" id="{2554631C-65A7-4A65-BE3C-4A6CE7BC88BA}"/>
              </a:ext>
            </a:extLst>
          </p:cNvPr>
          <p:cNvGraphicFramePr>
            <a:graphicFrameLocks noGrp="1"/>
          </p:cNvGraphicFramePr>
          <p:nvPr>
            <p:extLst>
              <p:ext uri="{D42A27DB-BD31-4B8C-83A1-F6EECF244321}">
                <p14:modId xmlns:p14="http://schemas.microsoft.com/office/powerpoint/2010/main" xmlns="" val="1876092858"/>
              </p:ext>
            </p:extLst>
          </p:nvPr>
        </p:nvGraphicFramePr>
        <p:xfrm>
          <a:off x="1187624" y="1340650"/>
          <a:ext cx="6912767" cy="1312522"/>
        </p:xfrm>
        <a:graphic>
          <a:graphicData uri="http://schemas.openxmlformats.org/drawingml/2006/table">
            <a:tbl>
              <a:tblPr>
                <a:tableStyleId>{2D5ABB26-0587-4C30-8999-92F81FD0307C}</a:tableStyleId>
              </a:tblPr>
              <a:tblGrid>
                <a:gridCol w="3384376">
                  <a:extLst>
                    <a:ext uri="{9D8B030D-6E8A-4147-A177-3AD203B41FA5}">
                      <a16:colId xmlns="" xmlns:a16="http://schemas.microsoft.com/office/drawing/2014/main" val="20000"/>
                    </a:ext>
                  </a:extLst>
                </a:gridCol>
                <a:gridCol w="3528391">
                  <a:extLst>
                    <a:ext uri="{9D8B030D-6E8A-4147-A177-3AD203B41FA5}">
                      <a16:colId xmlns="" xmlns:a16="http://schemas.microsoft.com/office/drawing/2014/main" val="20001"/>
                    </a:ext>
                  </a:extLst>
                </a:gridCol>
              </a:tblGrid>
              <a:tr h="318174">
                <a:tc>
                  <a:txBody>
                    <a:bodyPr/>
                    <a:lstStyle/>
                    <a:p>
                      <a:pPr algn="l"/>
                      <a:r>
                        <a:rPr lang="zh-CN" altLang="en-US" sz="800" u="none" strike="noStrike" kern="1200" dirty="0">
                          <a:solidFill>
                            <a:schemeClr val="tx1"/>
                          </a:solidFill>
                          <a:effectLst/>
                          <a:latin typeface="楷体" pitchFamily="49" charset="-122"/>
                          <a:ea typeface="楷体" pitchFamily="49" charset="-122"/>
                          <a:cs typeface="+mn-cs"/>
                        </a:rPr>
                        <a:t>创业板首次公开发行股票注册管理办法（试行）（征求意见稿） </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r>
                        <a:rPr lang="zh-CN" altLang="en-US" sz="800" u="none" strike="noStrike" kern="1200" dirty="0">
                          <a:solidFill>
                            <a:schemeClr val="tx1"/>
                          </a:solidFill>
                          <a:effectLst/>
                          <a:latin typeface="楷体" pitchFamily="49" charset="-122"/>
                          <a:ea typeface="楷体" pitchFamily="49" charset="-122"/>
                          <a:cs typeface="+mn-cs"/>
                        </a:rPr>
                        <a:t>就创业板</a:t>
                      </a:r>
                      <a:r>
                        <a:rPr lang="en-US" altLang="zh-CN" sz="800" u="none" strike="noStrike" kern="1200" dirty="0">
                          <a:solidFill>
                            <a:schemeClr val="tx1"/>
                          </a:solidFill>
                          <a:effectLst/>
                          <a:latin typeface="楷体" pitchFamily="49" charset="-122"/>
                          <a:ea typeface="楷体" pitchFamily="49" charset="-122"/>
                          <a:cs typeface="+mn-cs"/>
                        </a:rPr>
                        <a:t>IPO</a:t>
                      </a:r>
                      <a:r>
                        <a:rPr lang="zh-CN" altLang="en-US" sz="800" u="none" strike="noStrike" kern="1200" dirty="0">
                          <a:solidFill>
                            <a:schemeClr val="tx1"/>
                          </a:solidFill>
                          <a:effectLst/>
                          <a:latin typeface="楷体" pitchFamily="49" charset="-122"/>
                          <a:ea typeface="楷体" pitchFamily="49" charset="-122"/>
                          <a:cs typeface="+mn-cs"/>
                        </a:rPr>
                        <a:t>发行条件、注册程序、信息披露、发行与承销的特别规定、监督管理和法律责任等进行规定</a:t>
                      </a:r>
                    </a:p>
                  </a:txBody>
                  <a:tcPr marL="8987" marR="8987" marT="8987" marB="0" anchor="ctr">
                    <a:solidFill>
                      <a:schemeClr val="bg1"/>
                    </a:solidFill>
                  </a:tcPr>
                </a:tc>
                <a:extLst>
                  <a:ext uri="{0D108BD9-81ED-4DB2-BD59-A6C34878D82A}">
                    <a16:rowId xmlns="" xmlns:a16="http://schemas.microsoft.com/office/drawing/2014/main" val="10001"/>
                  </a:ext>
                </a:extLst>
              </a:tr>
              <a:tr h="318174">
                <a:tc>
                  <a:txBody>
                    <a:bodyPr/>
                    <a:lstStyle/>
                    <a:p>
                      <a:pPr algn="l" fontAlgn="b"/>
                      <a:r>
                        <a:rPr lang="zh-CN" altLang="en-US" sz="800" u="none" strike="noStrike" kern="1200" dirty="0">
                          <a:solidFill>
                            <a:schemeClr val="tx1"/>
                          </a:solidFill>
                          <a:effectLst/>
                          <a:latin typeface="楷体" pitchFamily="49" charset="-122"/>
                          <a:ea typeface="楷体" pitchFamily="49" charset="-122"/>
                          <a:cs typeface="+mn-cs"/>
                        </a:rPr>
                        <a:t>创业板上市公司证券发行注册管理办法（试行）（征求意见稿）</a:t>
                      </a:r>
                    </a:p>
                  </a:txBody>
                  <a:tcPr marL="8987" marR="8987" marT="8987" marB="0" anchor="ctr">
                    <a:lnL w="12700" cap="flat" cmpd="sng" algn="ctr">
                      <a:noFill/>
                      <a:prstDash val="solid"/>
                      <a:round/>
                      <a:headEnd type="none" w="med" len="med"/>
                      <a:tailEnd type="none" w="med" len="med"/>
                    </a:lnL>
                    <a:solidFill>
                      <a:schemeClr val="bg1">
                        <a:lumMod val="85000"/>
                      </a:schemeClr>
                    </a:solidFill>
                  </a:tcPr>
                </a:tc>
                <a:tc>
                  <a:txBody>
                    <a:bodyPr/>
                    <a:lstStyle/>
                    <a:p>
                      <a:pPr algn="l" fontAlgn="b"/>
                      <a:r>
                        <a:rPr lang="zh-CN" altLang="en-US" sz="800" u="none" strike="noStrike" dirty="0">
                          <a:effectLst/>
                          <a:latin typeface="楷体" pitchFamily="49" charset="-122"/>
                          <a:ea typeface="楷体" pitchFamily="49" charset="-122"/>
                        </a:rPr>
                        <a:t>就创业板上市公司再融资发行条件、注册程序、信息披露、发行承销特别规定、监督管理和法律责任等进行规定</a:t>
                      </a:r>
                    </a:p>
                  </a:txBody>
                  <a:tcPr marL="8987" marR="8987" marT="8987" marB="0" anchor="ctr">
                    <a:solidFill>
                      <a:schemeClr val="bg1">
                        <a:lumMod val="85000"/>
                      </a:schemeClr>
                    </a:solidFill>
                  </a:tcPr>
                </a:tc>
                <a:extLst>
                  <a:ext uri="{0D108BD9-81ED-4DB2-BD59-A6C34878D82A}">
                    <a16:rowId xmlns="" xmlns:a16="http://schemas.microsoft.com/office/drawing/2014/main" val="10002"/>
                  </a:ext>
                </a:extLst>
              </a:tr>
              <a:tr h="318174">
                <a:tc>
                  <a:txBody>
                    <a:bodyPr/>
                    <a:lstStyle/>
                    <a:p>
                      <a:pPr algn="l" fontAlgn="b"/>
                      <a:r>
                        <a:rPr lang="zh-CN" altLang="en-US" sz="800" u="none" strike="noStrike" kern="1200" dirty="0">
                          <a:solidFill>
                            <a:schemeClr val="tx1"/>
                          </a:solidFill>
                          <a:effectLst/>
                          <a:latin typeface="楷体" pitchFamily="49" charset="-122"/>
                          <a:ea typeface="楷体" pitchFamily="49" charset="-122"/>
                          <a:cs typeface="+mn-cs"/>
                        </a:rPr>
                        <a:t>创业板上市公司持续监管办法（试行）（征求意见稿）</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pPr algn="l" fontAlgn="b"/>
                      <a:r>
                        <a:rPr lang="zh-CN" altLang="en-US" sz="800" u="none" strike="noStrike" dirty="0">
                          <a:effectLst/>
                          <a:latin typeface="楷体" pitchFamily="49" charset="-122"/>
                          <a:ea typeface="楷体" pitchFamily="49" charset="-122"/>
                        </a:rPr>
                        <a:t>就创业板上市公司的公司治理、持续信息披露、股份减持、并购重组、股权激励进行规定</a:t>
                      </a:r>
                    </a:p>
                  </a:txBody>
                  <a:tcPr marL="8987" marR="8987" marT="8987" marB="0" anchor="ctr">
                    <a:solidFill>
                      <a:schemeClr val="bg1"/>
                    </a:solidFill>
                  </a:tcPr>
                </a:tc>
                <a:extLst>
                  <a:ext uri="{0D108BD9-81ED-4DB2-BD59-A6C34878D82A}">
                    <a16:rowId xmlns="" xmlns:a16="http://schemas.microsoft.com/office/drawing/2014/main" val="10003"/>
                  </a:ext>
                </a:extLst>
              </a:tr>
              <a:tr h="358000">
                <a:tc>
                  <a:txBody>
                    <a:bodyPr/>
                    <a:lstStyle/>
                    <a:p>
                      <a:pPr algn="l" fontAlgn="b"/>
                      <a:r>
                        <a:rPr lang="zh-CN" altLang="en-US" sz="800" u="none" strike="noStrike" kern="1200" dirty="0">
                          <a:solidFill>
                            <a:schemeClr val="tx1"/>
                          </a:solidFill>
                          <a:effectLst/>
                          <a:latin typeface="楷体" pitchFamily="49" charset="-122"/>
                          <a:ea typeface="楷体" pitchFamily="49" charset="-122"/>
                          <a:cs typeface="+mn-cs"/>
                        </a:rPr>
                        <a:t>证券发行上市保荐业务管理办法（修订草案征求意见稿）</a:t>
                      </a:r>
                    </a:p>
                  </a:txBody>
                  <a:tcPr marL="8987" marR="8987" marT="8987"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85000"/>
                      </a:schemeClr>
                    </a:solidFill>
                  </a:tcPr>
                </a:tc>
                <a:tc>
                  <a:txBody>
                    <a:bodyPr/>
                    <a:lstStyle/>
                    <a:p>
                      <a:pPr algn="l" fontAlgn="b"/>
                      <a:r>
                        <a:rPr lang="zh-CN" altLang="en-US" sz="800" u="none" strike="noStrike" dirty="0">
                          <a:effectLst/>
                          <a:latin typeface="楷体" pitchFamily="49" charset="-122"/>
                          <a:ea typeface="楷体" pitchFamily="49" charset="-122"/>
                        </a:rPr>
                        <a:t>为配合新修订</a:t>
                      </a:r>
                      <a:r>
                        <a:rPr lang="en-US" altLang="zh-CN" sz="800" u="none" strike="noStrike" dirty="0">
                          <a:effectLst/>
                          <a:latin typeface="楷体" pitchFamily="49" charset="-122"/>
                          <a:ea typeface="楷体" pitchFamily="49" charset="-122"/>
                        </a:rPr>
                        <a:t>《</a:t>
                      </a:r>
                      <a:r>
                        <a:rPr lang="zh-CN" altLang="en-US" sz="800" u="none" strike="noStrike" dirty="0">
                          <a:effectLst/>
                          <a:latin typeface="楷体" pitchFamily="49" charset="-122"/>
                          <a:ea typeface="楷体" pitchFamily="49" charset="-122"/>
                        </a:rPr>
                        <a:t>证券法</a:t>
                      </a:r>
                      <a:r>
                        <a:rPr lang="en-US" altLang="zh-CN" sz="800" u="none" strike="noStrike" dirty="0">
                          <a:effectLst/>
                          <a:latin typeface="楷体" pitchFamily="49" charset="-122"/>
                          <a:ea typeface="楷体" pitchFamily="49" charset="-122"/>
                        </a:rPr>
                        <a:t>》</a:t>
                      </a:r>
                      <a:r>
                        <a:rPr lang="zh-CN" altLang="en-US" sz="800" u="none" strike="noStrike" dirty="0">
                          <a:effectLst/>
                          <a:latin typeface="楷体" pitchFamily="49" charset="-122"/>
                          <a:ea typeface="楷体" pitchFamily="49" charset="-122"/>
                        </a:rPr>
                        <a:t>的实施和创业板改革并试点注册制，进一步规范证券发行上市保荐工作</a:t>
                      </a:r>
                    </a:p>
                  </a:txBody>
                  <a:tcPr marL="8987" marR="8987" marT="8987" marB="0" anchor="ctr">
                    <a:lnB w="12700" cap="flat" cmpd="sng" algn="ctr">
                      <a:no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4"/>
                  </a:ext>
                </a:extLst>
              </a:tr>
            </a:tbl>
          </a:graphicData>
        </a:graphic>
      </p:graphicFrame>
      <p:graphicFrame>
        <p:nvGraphicFramePr>
          <p:cNvPr id="47" name="表格 46">
            <a:extLst>
              <a:ext uri="{FF2B5EF4-FFF2-40B4-BE49-F238E27FC236}">
                <a16:creationId xmlns="" xmlns:a16="http://schemas.microsoft.com/office/drawing/2014/main" id="{4F894CB7-6C73-40BE-9EB0-981744B9C635}"/>
              </a:ext>
            </a:extLst>
          </p:cNvPr>
          <p:cNvGraphicFramePr>
            <a:graphicFrameLocks noGrp="1"/>
          </p:cNvGraphicFramePr>
          <p:nvPr>
            <p:extLst>
              <p:ext uri="{D42A27DB-BD31-4B8C-83A1-F6EECF244321}">
                <p14:modId xmlns:p14="http://schemas.microsoft.com/office/powerpoint/2010/main" xmlns="" val="635650164"/>
              </p:ext>
            </p:extLst>
          </p:nvPr>
        </p:nvGraphicFramePr>
        <p:xfrm>
          <a:off x="1178163" y="2799097"/>
          <a:ext cx="6920519" cy="2059807"/>
        </p:xfrm>
        <a:graphic>
          <a:graphicData uri="http://schemas.openxmlformats.org/drawingml/2006/table">
            <a:tbl>
              <a:tblPr>
                <a:tableStyleId>{2D5ABB26-0587-4C30-8999-92F81FD0307C}</a:tableStyleId>
              </a:tblPr>
              <a:tblGrid>
                <a:gridCol w="3393837">
                  <a:extLst>
                    <a:ext uri="{9D8B030D-6E8A-4147-A177-3AD203B41FA5}">
                      <a16:colId xmlns="" xmlns:a16="http://schemas.microsoft.com/office/drawing/2014/main" val="20000"/>
                    </a:ext>
                  </a:extLst>
                </a:gridCol>
                <a:gridCol w="3526682">
                  <a:extLst>
                    <a:ext uri="{9D8B030D-6E8A-4147-A177-3AD203B41FA5}">
                      <a16:colId xmlns="" xmlns:a16="http://schemas.microsoft.com/office/drawing/2014/main" val="20001"/>
                    </a:ext>
                  </a:extLst>
                </a:gridCol>
              </a:tblGrid>
              <a:tr h="238794">
                <a:tc>
                  <a:txBody>
                    <a:bodyPr/>
                    <a:lstStyle/>
                    <a:p>
                      <a:pPr marL="0" algn="l" defTabSz="688701" rtl="0" eaLnBrk="1"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深圳证券交易所创业板股票发行上市审核规则（征求意见稿）</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pPr algn="l"/>
                      <a:r>
                        <a:rPr lang="zh-CN" altLang="en-US" sz="800" u="none" strike="noStrike" kern="1200" dirty="0">
                          <a:solidFill>
                            <a:schemeClr val="tx1"/>
                          </a:solidFill>
                          <a:effectLst/>
                          <a:latin typeface="楷体" pitchFamily="49" charset="-122"/>
                          <a:ea typeface="楷体" pitchFamily="49" charset="-122"/>
                          <a:cs typeface="+mn-cs"/>
                        </a:rPr>
                        <a:t>就创业板</a:t>
                      </a:r>
                      <a:r>
                        <a:rPr lang="en-US" altLang="zh-CN" sz="800" u="none" strike="noStrike" kern="1200" dirty="0">
                          <a:solidFill>
                            <a:schemeClr val="tx1"/>
                          </a:solidFill>
                          <a:effectLst/>
                          <a:latin typeface="楷体" pitchFamily="49" charset="-122"/>
                          <a:ea typeface="楷体" pitchFamily="49" charset="-122"/>
                          <a:cs typeface="+mn-cs"/>
                        </a:rPr>
                        <a:t>IPO</a:t>
                      </a:r>
                      <a:r>
                        <a:rPr lang="zh-CN" altLang="en-US" sz="800" u="none" strike="noStrike" kern="1200" dirty="0">
                          <a:solidFill>
                            <a:schemeClr val="tx1"/>
                          </a:solidFill>
                          <a:effectLst/>
                          <a:latin typeface="楷体" pitchFamily="49" charset="-122"/>
                          <a:ea typeface="楷体" pitchFamily="49" charset="-122"/>
                          <a:cs typeface="+mn-cs"/>
                        </a:rPr>
                        <a:t>审核程序和内容进行规定</a:t>
                      </a:r>
                    </a:p>
                  </a:txBody>
                  <a:tcPr marL="8987" marR="8987" marT="8987" marB="0" anchor="ctr">
                    <a:solidFill>
                      <a:schemeClr val="bg1"/>
                    </a:solidFill>
                  </a:tcPr>
                </a:tc>
                <a:extLst>
                  <a:ext uri="{0D108BD9-81ED-4DB2-BD59-A6C34878D82A}">
                    <a16:rowId xmlns="" xmlns:a16="http://schemas.microsoft.com/office/drawing/2014/main" val="10001"/>
                  </a:ext>
                </a:extLst>
              </a:tr>
              <a:tr h="238794">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深圳证券交易所创业板上市公司证券发行上市审核规则（征求意见稿）</a:t>
                      </a:r>
                    </a:p>
                  </a:txBody>
                  <a:tcPr marL="8987" marR="8987" marT="8987" marB="0" anchor="ctr">
                    <a:lnL w="12700" cap="flat" cmpd="sng" algn="ctr">
                      <a:noFill/>
                      <a:prstDash val="solid"/>
                      <a:round/>
                      <a:headEnd type="none" w="med" len="med"/>
                      <a:tailEnd type="none" w="med" len="med"/>
                    </a:lnL>
                    <a:solidFill>
                      <a:schemeClr val="bg1">
                        <a:lumMod val="85000"/>
                      </a:schemeClr>
                    </a:solidFill>
                  </a:tcPr>
                </a:tc>
                <a:tc>
                  <a:txBody>
                    <a:bodyPr/>
                    <a:lstStyle/>
                    <a:p>
                      <a:pPr algn="l" fontAlgn="b"/>
                      <a:r>
                        <a:rPr lang="zh-CN" altLang="en-US" sz="800" u="none" strike="noStrike" dirty="0">
                          <a:effectLst/>
                          <a:latin typeface="楷体" pitchFamily="49" charset="-122"/>
                          <a:ea typeface="楷体" pitchFamily="49" charset="-122"/>
                        </a:rPr>
                        <a:t>就创业板上市公司再融资审核程序和内容进行规定</a:t>
                      </a:r>
                      <a:endParaRPr lang="zh-CN" altLang="en-US" sz="800" b="0" i="0" u="none" strike="noStrike" dirty="0">
                        <a:solidFill>
                          <a:srgbClr val="000000"/>
                        </a:solidFill>
                        <a:effectLst/>
                        <a:latin typeface="楷体" pitchFamily="49" charset="-122"/>
                        <a:ea typeface="楷体" pitchFamily="49" charset="-122"/>
                      </a:endParaRPr>
                    </a:p>
                  </a:txBody>
                  <a:tcPr marL="8987" marR="8987" marT="8987" marB="0" anchor="ctr">
                    <a:solidFill>
                      <a:schemeClr val="bg1">
                        <a:lumMod val="85000"/>
                      </a:schemeClr>
                    </a:solidFill>
                  </a:tcPr>
                </a:tc>
                <a:extLst>
                  <a:ext uri="{0D108BD9-81ED-4DB2-BD59-A6C34878D82A}">
                    <a16:rowId xmlns="" xmlns:a16="http://schemas.microsoft.com/office/drawing/2014/main" val="10002"/>
                  </a:ext>
                </a:extLst>
              </a:tr>
              <a:tr h="238794">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深圳证券交易所创业板上市公司重大资产重组审核规则（征求意见稿）</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pPr algn="l" fontAlgn="b"/>
                      <a:r>
                        <a:rPr lang="zh-CN" altLang="en-US" sz="800" u="none" strike="noStrike" dirty="0">
                          <a:effectLst/>
                          <a:latin typeface="楷体" pitchFamily="49" charset="-122"/>
                          <a:ea typeface="楷体" pitchFamily="49" charset="-122"/>
                        </a:rPr>
                        <a:t>对创业板上市公司重组交易审核程序和内容进行规定</a:t>
                      </a:r>
                      <a:endParaRPr lang="zh-CN" altLang="en-US" sz="800" b="0" i="0" u="none" strike="noStrike" dirty="0">
                        <a:solidFill>
                          <a:srgbClr val="000000"/>
                        </a:solidFill>
                        <a:effectLst/>
                        <a:latin typeface="楷体" pitchFamily="49" charset="-122"/>
                        <a:ea typeface="楷体" pitchFamily="49" charset="-122"/>
                      </a:endParaRPr>
                    </a:p>
                  </a:txBody>
                  <a:tcPr marL="8987" marR="8987" marT="8987" marB="0" anchor="ctr">
                    <a:solidFill>
                      <a:schemeClr val="bg1"/>
                    </a:solidFill>
                  </a:tcPr>
                </a:tc>
                <a:extLst>
                  <a:ext uri="{0D108BD9-81ED-4DB2-BD59-A6C34878D82A}">
                    <a16:rowId xmlns="" xmlns:a16="http://schemas.microsoft.com/office/drawing/2014/main" val="10003"/>
                  </a:ext>
                </a:extLst>
              </a:tr>
              <a:tr h="268685">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深圳证券交易所创业板上市委员会管理办法（征求意见稿）</a:t>
                      </a:r>
                    </a:p>
                  </a:txBody>
                  <a:tcPr marL="8987" marR="8987" marT="8987" marB="0" anchor="ctr">
                    <a:lnL w="12700" cap="flat" cmpd="sng" algn="ctr">
                      <a:noFill/>
                      <a:prstDash val="solid"/>
                      <a:round/>
                      <a:headEnd type="none" w="med" len="med"/>
                      <a:tailEnd type="none" w="med" len="med"/>
                    </a:lnL>
                    <a:solidFill>
                      <a:schemeClr val="bg1">
                        <a:lumMod val="85000"/>
                      </a:schemeClr>
                    </a:solidFill>
                  </a:tcPr>
                </a:tc>
                <a:tc>
                  <a:txBody>
                    <a:bodyPr/>
                    <a:lstStyle/>
                    <a:p>
                      <a:pPr algn="l" fontAlgn="b"/>
                      <a:r>
                        <a:rPr lang="zh-CN" altLang="en-US" sz="800" b="0" i="0" u="none" strike="noStrike" dirty="0">
                          <a:solidFill>
                            <a:srgbClr val="000000"/>
                          </a:solidFill>
                          <a:effectLst/>
                          <a:latin typeface="楷体" pitchFamily="49" charset="-122"/>
                          <a:ea typeface="楷体" pitchFamily="49" charset="-122"/>
                        </a:rPr>
                        <a:t>就上市委员会人员构成、职责、委员会议和监督机制等进行规定</a:t>
                      </a:r>
                    </a:p>
                  </a:txBody>
                  <a:tcPr marL="8987" marR="8987" marT="8987" marB="0" anchor="ctr">
                    <a:solidFill>
                      <a:schemeClr val="bg1">
                        <a:lumMod val="85000"/>
                      </a:schemeClr>
                    </a:solidFill>
                  </a:tcPr>
                </a:tc>
                <a:extLst>
                  <a:ext uri="{0D108BD9-81ED-4DB2-BD59-A6C34878D82A}">
                    <a16:rowId xmlns="" xmlns:a16="http://schemas.microsoft.com/office/drawing/2014/main" val="10004"/>
                  </a:ext>
                </a:extLst>
              </a:tr>
              <a:tr h="268685">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深圳证券交易所行业咨询专家库工作规则（征求意见稿）</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pPr algn="l" fontAlgn="b"/>
                      <a:r>
                        <a:rPr lang="zh-CN" altLang="en-US" sz="800" b="0" i="0" u="none" strike="noStrike" dirty="0">
                          <a:solidFill>
                            <a:srgbClr val="000000"/>
                          </a:solidFill>
                          <a:effectLst/>
                          <a:latin typeface="楷体" pitchFamily="49" charset="-122"/>
                          <a:ea typeface="楷体" pitchFamily="49" charset="-122"/>
                        </a:rPr>
                        <a:t>规定了创业板行业咨询专家构成与选聘、工作职责与机制</a:t>
                      </a:r>
                    </a:p>
                  </a:txBody>
                  <a:tcPr marL="8987" marR="8987" marT="8987" marB="0" anchor="ctr">
                    <a:solidFill>
                      <a:schemeClr val="bg1"/>
                    </a:solidFill>
                  </a:tcPr>
                </a:tc>
                <a:extLst>
                  <a:ext uri="{0D108BD9-81ED-4DB2-BD59-A6C34878D82A}">
                    <a16:rowId xmlns="" xmlns:a16="http://schemas.microsoft.com/office/drawing/2014/main" val="1937671957"/>
                  </a:ext>
                </a:extLst>
              </a:tr>
              <a:tr h="268685">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深圳证券交易所创业板股票交易特别规定（征求意见稿）</a:t>
                      </a:r>
                    </a:p>
                  </a:txBody>
                  <a:tcPr marL="8987" marR="8987" marT="8987" marB="0" anchor="ctr">
                    <a:lnL w="12700" cap="flat" cmpd="sng" algn="ctr">
                      <a:noFill/>
                      <a:prstDash val="solid"/>
                      <a:round/>
                      <a:headEnd type="none" w="med" len="med"/>
                      <a:tailEnd type="none" w="med" len="med"/>
                    </a:lnL>
                    <a:solidFill>
                      <a:schemeClr val="bg1">
                        <a:lumMod val="85000"/>
                      </a:schemeClr>
                    </a:solidFill>
                  </a:tcPr>
                </a:tc>
                <a:tc>
                  <a:txBody>
                    <a:bodyPr/>
                    <a:lstStyle/>
                    <a:p>
                      <a:pPr algn="l" fontAlgn="b"/>
                      <a:r>
                        <a:rPr lang="zh-CN" altLang="en-US" sz="800" b="0" i="0" u="none" strike="noStrike" dirty="0">
                          <a:solidFill>
                            <a:srgbClr val="000000"/>
                          </a:solidFill>
                          <a:effectLst/>
                          <a:latin typeface="楷体" pitchFamily="49" charset="-122"/>
                          <a:ea typeface="楷体" pitchFamily="49" charset="-122"/>
                        </a:rPr>
                        <a:t>就创业板竞价交易、盘后定价交易、交易公开信息进行规定</a:t>
                      </a:r>
                    </a:p>
                  </a:txBody>
                  <a:tcPr marL="8987" marR="8987" marT="8987" marB="0" anchor="ctr">
                    <a:solidFill>
                      <a:schemeClr val="bg1">
                        <a:lumMod val="85000"/>
                      </a:schemeClr>
                    </a:solidFill>
                  </a:tcPr>
                </a:tc>
                <a:extLst>
                  <a:ext uri="{0D108BD9-81ED-4DB2-BD59-A6C34878D82A}">
                    <a16:rowId xmlns="" xmlns:a16="http://schemas.microsoft.com/office/drawing/2014/main" val="4119777134"/>
                  </a:ext>
                </a:extLst>
              </a:tr>
              <a:tr h="268685">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深圳证券交易所创业板股票上市规则（</a:t>
                      </a:r>
                      <a:r>
                        <a:rPr lang="en-US" altLang="zh-CN" sz="800" u="none" strike="noStrike" kern="1200" dirty="0">
                          <a:solidFill>
                            <a:schemeClr val="tx1"/>
                          </a:solidFill>
                          <a:effectLst/>
                          <a:latin typeface="楷体" pitchFamily="49" charset="-122"/>
                          <a:ea typeface="楷体" pitchFamily="49" charset="-122"/>
                          <a:cs typeface="+mn-cs"/>
                        </a:rPr>
                        <a:t>2020</a:t>
                      </a:r>
                      <a:r>
                        <a:rPr lang="zh-CN" altLang="en-US" sz="800" u="none" strike="noStrike" kern="1200" dirty="0">
                          <a:solidFill>
                            <a:schemeClr val="tx1"/>
                          </a:solidFill>
                          <a:effectLst/>
                          <a:latin typeface="楷体" pitchFamily="49" charset="-122"/>
                          <a:ea typeface="楷体" pitchFamily="49" charset="-122"/>
                          <a:cs typeface="+mn-cs"/>
                        </a:rPr>
                        <a:t>年修订征求意见稿）</a:t>
                      </a:r>
                    </a:p>
                  </a:txBody>
                  <a:tcPr marL="8987" marR="8987" marT="8987" marB="0" anchor="ctr">
                    <a:lnL w="12700" cap="flat" cmpd="sng" algn="ctr">
                      <a:noFill/>
                      <a:prstDash val="solid"/>
                      <a:round/>
                      <a:headEnd type="none" w="med" len="med"/>
                      <a:tailEnd type="none" w="med" len="med"/>
                    </a:lnL>
                    <a:solidFill>
                      <a:schemeClr val="bg1"/>
                    </a:solidFill>
                  </a:tcPr>
                </a:tc>
                <a:tc>
                  <a:txBody>
                    <a:bodyPr/>
                    <a:lstStyle/>
                    <a:p>
                      <a:pPr algn="l" fontAlgn="b"/>
                      <a:r>
                        <a:rPr lang="zh-CN" altLang="en-US" sz="800" b="0" i="0" u="none" strike="noStrike" dirty="0">
                          <a:solidFill>
                            <a:srgbClr val="000000"/>
                          </a:solidFill>
                          <a:effectLst/>
                          <a:latin typeface="楷体" pitchFamily="49" charset="-122"/>
                          <a:ea typeface="楷体" pitchFamily="49" charset="-122"/>
                        </a:rPr>
                        <a:t>适应创业板改革需要，对创业板持续监管业务规则进行修订</a:t>
                      </a:r>
                    </a:p>
                  </a:txBody>
                  <a:tcPr marL="8987" marR="8987" marT="8987" marB="0" anchor="ctr">
                    <a:solidFill>
                      <a:schemeClr val="bg1"/>
                    </a:solidFill>
                  </a:tcPr>
                </a:tc>
                <a:extLst>
                  <a:ext uri="{0D108BD9-81ED-4DB2-BD59-A6C34878D82A}">
                    <a16:rowId xmlns="" xmlns:a16="http://schemas.microsoft.com/office/drawing/2014/main" val="2316289196"/>
                  </a:ext>
                </a:extLst>
              </a:tr>
              <a:tr h="268685">
                <a:tc>
                  <a:txBody>
                    <a:bodyPr/>
                    <a:lstStyle/>
                    <a:p>
                      <a:pPr marL="0" algn="l" defTabSz="688701" rtl="0" eaLnBrk="1" fontAlgn="b" latinLnBrk="0" hangingPunct="1"/>
                      <a:r>
                        <a:rPr lang="zh-CN" altLang="en-US" sz="800" u="none" strike="noStrike" kern="1200" dirty="0">
                          <a:solidFill>
                            <a:schemeClr val="tx1"/>
                          </a:solidFill>
                          <a:effectLst/>
                          <a:latin typeface="楷体" pitchFamily="49" charset="-122"/>
                          <a:ea typeface="楷体" pitchFamily="49" charset="-122"/>
                          <a:cs typeface="+mn-cs"/>
                        </a:rPr>
                        <a:t>深圳证券交易所创业板投资者适当性管理实施办法（</a:t>
                      </a:r>
                      <a:r>
                        <a:rPr lang="en-US" altLang="zh-CN" sz="800" u="none" strike="noStrike" kern="1200" dirty="0">
                          <a:solidFill>
                            <a:schemeClr val="tx1"/>
                          </a:solidFill>
                          <a:effectLst/>
                          <a:latin typeface="楷体" pitchFamily="49" charset="-122"/>
                          <a:ea typeface="楷体" pitchFamily="49" charset="-122"/>
                          <a:cs typeface="+mn-cs"/>
                        </a:rPr>
                        <a:t>2020</a:t>
                      </a:r>
                      <a:r>
                        <a:rPr lang="zh-CN" altLang="en-US" sz="800" u="none" strike="noStrike" kern="1200" dirty="0">
                          <a:solidFill>
                            <a:schemeClr val="tx1"/>
                          </a:solidFill>
                          <a:effectLst/>
                          <a:latin typeface="楷体" pitchFamily="49" charset="-122"/>
                          <a:ea typeface="楷体" pitchFamily="49" charset="-122"/>
                          <a:cs typeface="+mn-cs"/>
                        </a:rPr>
                        <a:t>年修订）</a:t>
                      </a:r>
                    </a:p>
                  </a:txBody>
                  <a:tcPr marL="8987" marR="8987" marT="8987"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85000"/>
                      </a:schemeClr>
                    </a:solidFill>
                  </a:tcPr>
                </a:tc>
                <a:tc>
                  <a:txBody>
                    <a:bodyPr/>
                    <a:lstStyle/>
                    <a:p>
                      <a:pPr algn="l" fontAlgn="b"/>
                      <a:r>
                        <a:rPr lang="zh-CN" altLang="en-US" sz="800" b="0" i="0" u="none" strike="noStrike" dirty="0">
                          <a:solidFill>
                            <a:srgbClr val="000000"/>
                          </a:solidFill>
                          <a:effectLst/>
                          <a:latin typeface="楷体" pitchFamily="49" charset="-122"/>
                          <a:ea typeface="楷体" pitchFamily="49" charset="-122"/>
                        </a:rPr>
                        <a:t>适应注册制改革需要，对投资者适当性规定进行修订</a:t>
                      </a:r>
                    </a:p>
                  </a:txBody>
                  <a:tcPr marL="8987" marR="8987" marT="8987" marB="0" anchor="ctr">
                    <a:lnB w="12700" cap="flat" cmpd="sng" algn="ctr">
                      <a:no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4162766771"/>
                  </a:ext>
                </a:extLst>
              </a:tr>
            </a:tbl>
          </a:graphicData>
        </a:graphic>
      </p:graphicFrame>
      <p:sp>
        <p:nvSpPr>
          <p:cNvPr id="20"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1.4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注册制下法律法规框架体系</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
        <p:nvSpPr>
          <p:cNvPr id="21" name="矩形 20">
            <a:extLst>
              <a:ext uri="{FF2B5EF4-FFF2-40B4-BE49-F238E27FC236}">
                <a16:creationId xmlns="" xmlns:a16="http://schemas.microsoft.com/office/drawing/2014/main" id="{DF03B468-1D36-4EF0-AA69-86075F05616D}"/>
              </a:ext>
            </a:extLst>
          </p:cNvPr>
          <p:cNvSpPr/>
          <p:nvPr/>
        </p:nvSpPr>
        <p:spPr>
          <a:xfrm>
            <a:off x="4592040" y="957372"/>
            <a:ext cx="3508352" cy="276403"/>
          </a:xfrm>
          <a:prstGeom prst="rect">
            <a:avLst/>
          </a:prstGeom>
          <a:solidFill>
            <a:srgbClr val="EFE8DF"/>
          </a:solidFill>
          <a:ln w="12700" cap="flat" cmpd="sng" algn="ctr">
            <a:noFill/>
            <a:prstDash val="solid"/>
            <a:miter lim="800000"/>
          </a:ln>
          <a:effectLst/>
        </p:spPr>
        <p:txBody>
          <a:bodyPr wrap="square" rtlCol="0" anchor="ctr"/>
          <a:lstStyle/>
          <a:p>
            <a:pPr algn="ctr" defTabSz="387882">
              <a:lnSpc>
                <a:spcPct val="90000"/>
              </a:lnSpc>
              <a:defRPr/>
            </a:pPr>
            <a:r>
              <a:rPr lang="zh-CN" altLang="en-US" sz="1000" b="1" kern="0" dirty="0" smtClean="0">
                <a:solidFill>
                  <a:schemeClr val="tx1">
                    <a:lumMod val="75000"/>
                    <a:lumOff val="25000"/>
                  </a:schemeClr>
                </a:solidFill>
                <a:latin typeface="华文楷体" panose="02010600040101010101" pitchFamily="2" charset="-122"/>
                <a:ea typeface="华文楷体" panose="02010600040101010101" pitchFamily="2" charset="-122"/>
                <a:sym typeface="Arial"/>
              </a:rPr>
              <a:t>主要内容</a:t>
            </a:r>
            <a:endParaRPr lang="en-US" altLang="zh-CN" sz="1000" b="1" kern="0" dirty="0" smtClean="0">
              <a:solidFill>
                <a:schemeClr val="tx1">
                  <a:lumMod val="75000"/>
                  <a:lumOff val="25000"/>
                </a:schemeClr>
              </a:solidFill>
              <a:latin typeface="华文楷体" panose="02010600040101010101" pitchFamily="2" charset="-122"/>
              <a:ea typeface="华文楷体" panose="02010600040101010101" pitchFamily="2" charset="-122"/>
              <a:sym typeface="Arial"/>
            </a:endParaRPr>
          </a:p>
        </p:txBody>
      </p:sp>
    </p:spTree>
    <p:custDataLst>
      <p:tags r:id="rId1"/>
    </p:custDataLst>
    <p:extLst>
      <p:ext uri="{BB962C8B-B14F-4D97-AF65-F5344CB8AC3E}">
        <p14:creationId xmlns:p14="http://schemas.microsoft.com/office/powerpoint/2010/main" xmlns="" val="334309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259632" y="2211710"/>
            <a:ext cx="7364307" cy="526192"/>
          </a:xfrm>
          <a:prstGeom prst="rect">
            <a:avLst/>
          </a:prstGeom>
        </p:spPr>
        <p:txBody>
          <a:bodyPr lIns="61802" tIns="30908" rIns="61802" bIns="30908">
            <a:noAutofit/>
          </a:bodyPr>
          <a:lstStyle/>
          <a:p>
            <a:pPr>
              <a:spcBef>
                <a:spcPct val="0"/>
              </a:spcBef>
            </a:pPr>
            <a:r>
              <a:rPr lang="zh-CN" altLang="en-US" sz="2000" b="1" dirty="0">
                <a:solidFill>
                  <a:schemeClr val="tx1">
                    <a:lumMod val="75000"/>
                    <a:lumOff val="25000"/>
                  </a:schemeClr>
                </a:solidFill>
                <a:latin typeface="Arial"/>
                <a:ea typeface="华文楷体"/>
                <a:cs typeface="+mn-ea"/>
                <a:sym typeface="Arial"/>
              </a:rPr>
              <a:t>注册制下创业</a:t>
            </a:r>
            <a:r>
              <a:rPr lang="zh-CN" altLang="en-US" sz="2000" b="1" dirty="0" smtClean="0">
                <a:solidFill>
                  <a:schemeClr val="tx1">
                    <a:lumMod val="75000"/>
                    <a:lumOff val="25000"/>
                  </a:schemeClr>
                </a:solidFill>
                <a:latin typeface="Arial"/>
                <a:ea typeface="华文楷体"/>
                <a:cs typeface="+mn-ea"/>
                <a:sym typeface="Arial"/>
              </a:rPr>
              <a:t>板</a:t>
            </a:r>
            <a:r>
              <a:rPr lang="zh-CN" altLang="en-US" sz="2000" b="1" dirty="0">
                <a:solidFill>
                  <a:schemeClr val="tx1">
                    <a:lumMod val="75000"/>
                    <a:lumOff val="25000"/>
                  </a:schemeClr>
                </a:solidFill>
                <a:latin typeface="Arial"/>
                <a:ea typeface="华文楷体"/>
                <a:cs typeface="+mn-ea"/>
                <a:sym typeface="Arial"/>
              </a:rPr>
              <a:t>首发</a:t>
            </a:r>
            <a:r>
              <a:rPr lang="zh-CN" altLang="en-US" sz="2000" b="1" dirty="0" smtClean="0">
                <a:solidFill>
                  <a:schemeClr val="tx1">
                    <a:lumMod val="75000"/>
                    <a:lumOff val="25000"/>
                  </a:schemeClr>
                </a:solidFill>
                <a:latin typeface="Arial"/>
                <a:ea typeface="华文楷体"/>
                <a:cs typeface="+mn-ea"/>
                <a:sym typeface="Arial"/>
              </a:rPr>
              <a:t>上市</a:t>
            </a:r>
            <a:r>
              <a:rPr lang="zh-CN" altLang="en-US" sz="2000" b="1" dirty="0">
                <a:solidFill>
                  <a:schemeClr val="tx1">
                    <a:lumMod val="75000"/>
                    <a:lumOff val="25000"/>
                  </a:schemeClr>
                </a:solidFill>
                <a:latin typeface="Arial"/>
                <a:ea typeface="华文楷体"/>
                <a:cs typeface="+mn-ea"/>
                <a:sym typeface="Arial"/>
              </a:rPr>
              <a:t>审核的比较</a:t>
            </a:r>
          </a:p>
        </p:txBody>
      </p:sp>
      <p:sp>
        <p:nvSpPr>
          <p:cNvPr id="4" name="标题 1">
            <a:extLst>
              <a:ext uri="{FF2B5EF4-FFF2-40B4-BE49-F238E27FC236}">
                <a16:creationId xmlns="" xmlns:a16="http://schemas.microsoft.com/office/drawing/2014/main" id="{09F93C13-6AD3-42C2-B445-7D3E6CADE530}"/>
              </a:ext>
            </a:extLst>
          </p:cNvPr>
          <p:cNvSpPr txBox="1">
            <a:spLocks/>
          </p:cNvSpPr>
          <p:nvPr/>
        </p:nvSpPr>
        <p:spPr>
          <a:xfrm>
            <a:off x="1259632" y="1707654"/>
            <a:ext cx="2392717" cy="259226"/>
          </a:xfrm>
          <a:prstGeom prst="rect">
            <a:avLst/>
          </a:prstGeom>
        </p:spPr>
        <p:txBody>
          <a:bodyPr vert="horz" lIns="69100" tIns="34549" rIns="69100" bIns="34549" rtlCol="0" anchor="ctr">
            <a:no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r>
              <a:rPr lang="zh-CN" altLang="en-US" sz="2000" dirty="0">
                <a:solidFill>
                  <a:schemeClr val="tx1">
                    <a:lumMod val="75000"/>
                    <a:lumOff val="25000"/>
                  </a:schemeClr>
                </a:solidFill>
                <a:latin typeface="Arial" panose="020B0604020202020204" pitchFamily="34" charset="0"/>
                <a:ea typeface="STKaiti" panose="02010600040101010101" pitchFamily="2" charset="-122"/>
                <a:cs typeface="+mn-ea"/>
                <a:sym typeface="Arial" panose="020B0604020202020204" pitchFamily="34" charset="0"/>
              </a:rPr>
              <a:t>第二章</a:t>
            </a:r>
          </a:p>
        </p:txBody>
      </p:sp>
    </p:spTree>
    <p:extLst>
      <p:ext uri="{BB962C8B-B14F-4D97-AF65-F5344CB8AC3E}">
        <p14:creationId xmlns:p14="http://schemas.microsoft.com/office/powerpoint/2010/main" xmlns="" val="4001162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3220032" y="1877486"/>
            <a:ext cx="1872208" cy="187220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22837" y="2537004"/>
            <a:ext cx="869313" cy="796551"/>
            <a:chOff x="2452122" y="3843681"/>
            <a:chExt cx="869313" cy="796551"/>
          </a:xfrm>
        </p:grpSpPr>
        <p:sp>
          <p:nvSpPr>
            <p:cNvPr id="107" name="椭圆 106"/>
            <p:cNvSpPr/>
            <p:nvPr/>
          </p:nvSpPr>
          <p:spPr>
            <a:xfrm>
              <a:off x="2496116" y="3843681"/>
              <a:ext cx="796551" cy="7965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95" name="Text Box 61"/>
            <p:cNvSpPr txBox="1">
              <a:spLocks noChangeArrowheads="1"/>
            </p:cNvSpPr>
            <p:nvPr/>
          </p:nvSpPr>
          <p:spPr bwMode="gray">
            <a:xfrm>
              <a:off x="2452122" y="4053661"/>
              <a:ext cx="869313"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050" b="1" dirty="0">
                  <a:solidFill>
                    <a:schemeClr val="tx1">
                      <a:lumMod val="75000"/>
                      <a:lumOff val="25000"/>
                    </a:schemeClr>
                  </a:solidFill>
                  <a:latin typeface="Arial"/>
                  <a:cs typeface="+mn-ea"/>
                  <a:sym typeface="+mn-lt"/>
                </a:rPr>
                <a:t>发行</a:t>
              </a:r>
              <a:r>
                <a:rPr lang="zh-CN" altLang="en-US" sz="1050" b="1" dirty="0" smtClean="0">
                  <a:solidFill>
                    <a:schemeClr val="tx1">
                      <a:lumMod val="75000"/>
                      <a:lumOff val="25000"/>
                    </a:schemeClr>
                  </a:solidFill>
                  <a:latin typeface="Arial"/>
                  <a:cs typeface="+mn-ea"/>
                  <a:sym typeface="+mn-lt"/>
                </a:rPr>
                <a:t>条件</a:t>
              </a:r>
              <a:endParaRPr lang="en-US" altLang="zh-CN" sz="1050" b="1" dirty="0" smtClean="0">
                <a:solidFill>
                  <a:schemeClr val="tx1">
                    <a:lumMod val="75000"/>
                    <a:lumOff val="25000"/>
                  </a:schemeClr>
                </a:solidFill>
                <a:latin typeface="Arial"/>
                <a:cs typeface="+mn-ea"/>
                <a:sym typeface="+mn-lt"/>
              </a:endParaRPr>
            </a:p>
            <a:p>
              <a:pPr algn="ctr" eaLnBrk="1" hangingPunct="1"/>
              <a:r>
                <a:rPr lang="zh-CN" altLang="en-US" sz="1050" b="1" dirty="0" smtClean="0">
                  <a:solidFill>
                    <a:schemeClr val="tx1">
                      <a:lumMod val="75000"/>
                      <a:lumOff val="25000"/>
                    </a:schemeClr>
                  </a:solidFill>
                  <a:latin typeface="Arial"/>
                  <a:cs typeface="+mn-ea"/>
                  <a:sym typeface="+mn-lt"/>
                </a:rPr>
                <a:t>审核</a:t>
              </a:r>
              <a:endParaRPr lang="en-US" altLang="zh-CN" sz="1050" b="1" dirty="0">
                <a:solidFill>
                  <a:schemeClr val="tx1">
                    <a:lumMod val="75000"/>
                    <a:lumOff val="25000"/>
                  </a:schemeClr>
                </a:solidFill>
                <a:latin typeface="Arial"/>
                <a:cs typeface="+mn-ea"/>
                <a:sym typeface="+mn-lt"/>
              </a:endParaRPr>
            </a:p>
          </p:txBody>
        </p:sp>
      </p:grpSp>
      <p:grpSp>
        <p:nvGrpSpPr>
          <p:cNvPr id="5" name="组合 4"/>
          <p:cNvGrpSpPr/>
          <p:nvPr/>
        </p:nvGrpSpPr>
        <p:grpSpPr>
          <a:xfrm>
            <a:off x="4487918" y="2110765"/>
            <a:ext cx="796551" cy="796551"/>
            <a:chOff x="3891466" y="3855590"/>
            <a:chExt cx="796551" cy="796551"/>
          </a:xfrm>
        </p:grpSpPr>
        <p:sp>
          <p:nvSpPr>
            <p:cNvPr id="108" name="椭圆 107"/>
            <p:cNvSpPr/>
            <p:nvPr/>
          </p:nvSpPr>
          <p:spPr>
            <a:xfrm>
              <a:off x="3891466" y="3855590"/>
              <a:ext cx="796551" cy="79655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96" name="Text Box 62"/>
            <p:cNvSpPr txBox="1">
              <a:spLocks noChangeArrowheads="1"/>
            </p:cNvSpPr>
            <p:nvPr/>
          </p:nvSpPr>
          <p:spPr bwMode="gray">
            <a:xfrm>
              <a:off x="3891466" y="4074080"/>
              <a:ext cx="791977" cy="4154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050" b="1" dirty="0">
                  <a:solidFill>
                    <a:schemeClr val="tx1">
                      <a:lumMod val="75000"/>
                      <a:lumOff val="25000"/>
                    </a:schemeClr>
                  </a:solidFill>
                  <a:latin typeface="Arial"/>
                  <a:cs typeface="+mn-ea"/>
                  <a:sym typeface="+mn-lt"/>
                </a:rPr>
                <a:t>上市</a:t>
              </a:r>
              <a:r>
                <a:rPr lang="zh-CN" altLang="en-US" sz="1050" b="1" dirty="0" smtClean="0">
                  <a:solidFill>
                    <a:schemeClr val="tx1">
                      <a:lumMod val="75000"/>
                      <a:lumOff val="25000"/>
                    </a:schemeClr>
                  </a:solidFill>
                  <a:latin typeface="Arial"/>
                  <a:cs typeface="+mn-ea"/>
                  <a:sym typeface="+mn-lt"/>
                </a:rPr>
                <a:t>标准</a:t>
              </a:r>
              <a:endParaRPr lang="en-US" altLang="zh-CN" sz="1050" b="1" dirty="0" smtClean="0">
                <a:solidFill>
                  <a:schemeClr val="tx1">
                    <a:lumMod val="75000"/>
                    <a:lumOff val="25000"/>
                  </a:schemeClr>
                </a:solidFill>
                <a:latin typeface="Arial"/>
                <a:cs typeface="+mn-ea"/>
                <a:sym typeface="+mn-lt"/>
              </a:endParaRPr>
            </a:p>
            <a:p>
              <a:pPr algn="ctr" eaLnBrk="1" hangingPunct="1"/>
              <a:r>
                <a:rPr lang="zh-CN" altLang="en-US" sz="1050" b="1" dirty="0" smtClean="0">
                  <a:solidFill>
                    <a:schemeClr val="tx1">
                      <a:lumMod val="75000"/>
                      <a:lumOff val="25000"/>
                    </a:schemeClr>
                  </a:solidFill>
                  <a:latin typeface="Arial"/>
                  <a:cs typeface="+mn-ea"/>
                  <a:sym typeface="+mn-lt"/>
                </a:rPr>
                <a:t>审核</a:t>
              </a:r>
              <a:endParaRPr lang="en-US" altLang="zh-CN" sz="1050" b="1" dirty="0">
                <a:solidFill>
                  <a:schemeClr val="tx1">
                    <a:lumMod val="75000"/>
                    <a:lumOff val="25000"/>
                  </a:schemeClr>
                </a:solidFill>
                <a:latin typeface="Arial"/>
                <a:cs typeface="+mn-ea"/>
                <a:sym typeface="+mn-lt"/>
              </a:endParaRPr>
            </a:p>
          </p:txBody>
        </p:sp>
      </p:grpSp>
      <p:grpSp>
        <p:nvGrpSpPr>
          <p:cNvPr id="6" name="组合 5"/>
          <p:cNvGrpSpPr/>
          <p:nvPr/>
        </p:nvGrpSpPr>
        <p:grpSpPr>
          <a:xfrm>
            <a:off x="4285149" y="3198770"/>
            <a:ext cx="796551" cy="796551"/>
            <a:chOff x="3844959" y="4708956"/>
            <a:chExt cx="796551" cy="796551"/>
          </a:xfrm>
        </p:grpSpPr>
        <p:sp>
          <p:nvSpPr>
            <p:cNvPr id="109" name="椭圆 108"/>
            <p:cNvSpPr/>
            <p:nvPr/>
          </p:nvSpPr>
          <p:spPr>
            <a:xfrm>
              <a:off x="3844959" y="4708956"/>
              <a:ext cx="796551" cy="79655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97" name="Text Box 63"/>
            <p:cNvSpPr txBox="1">
              <a:spLocks noChangeArrowheads="1"/>
            </p:cNvSpPr>
            <p:nvPr/>
          </p:nvSpPr>
          <p:spPr bwMode="gray">
            <a:xfrm>
              <a:off x="3858348" y="4921377"/>
              <a:ext cx="723339"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050" b="1" dirty="0">
                  <a:solidFill>
                    <a:schemeClr val="tx1">
                      <a:lumMod val="75000"/>
                      <a:lumOff val="25000"/>
                    </a:schemeClr>
                  </a:solidFill>
                  <a:latin typeface="Arial"/>
                  <a:cs typeface="+mn-ea"/>
                  <a:sym typeface="+mn-lt"/>
                </a:rPr>
                <a:t>信息披露审核</a:t>
              </a:r>
              <a:endParaRPr lang="en-US" altLang="zh-CN" sz="1050" b="1" dirty="0">
                <a:solidFill>
                  <a:schemeClr val="tx1">
                    <a:lumMod val="75000"/>
                    <a:lumOff val="25000"/>
                  </a:schemeClr>
                </a:solidFill>
                <a:latin typeface="Arial"/>
                <a:cs typeface="+mn-ea"/>
                <a:sym typeface="+mn-lt"/>
              </a:endParaRPr>
            </a:p>
          </p:txBody>
        </p:sp>
      </p:grpSp>
      <p:sp>
        <p:nvSpPr>
          <p:cNvPr id="136" name="Text Box 61"/>
          <p:cNvSpPr txBox="1">
            <a:spLocks noChangeArrowheads="1"/>
          </p:cNvSpPr>
          <p:nvPr/>
        </p:nvSpPr>
        <p:spPr bwMode="gray">
          <a:xfrm>
            <a:off x="5002058" y="2930842"/>
            <a:ext cx="1029028" cy="261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100" b="1" dirty="0">
                <a:solidFill>
                  <a:srgbClr val="988167"/>
                </a:solidFill>
                <a:latin typeface="Arial"/>
                <a:cs typeface="+mn-ea"/>
                <a:sym typeface="+mn-lt"/>
              </a:rPr>
              <a:t>问询</a:t>
            </a:r>
            <a:r>
              <a:rPr lang="zh-CN" altLang="en-US" sz="1100" b="1" dirty="0" smtClean="0">
                <a:solidFill>
                  <a:srgbClr val="988167"/>
                </a:solidFill>
                <a:latin typeface="Arial"/>
                <a:cs typeface="+mn-ea"/>
                <a:sym typeface="+mn-lt"/>
              </a:rPr>
              <a:t>式审核</a:t>
            </a:r>
            <a:endParaRPr lang="en-US" altLang="zh-CN" sz="1100" b="1" dirty="0">
              <a:solidFill>
                <a:srgbClr val="988167"/>
              </a:solidFill>
              <a:latin typeface="Arial"/>
              <a:cs typeface="+mn-ea"/>
              <a:sym typeface="+mn-lt"/>
            </a:endParaRPr>
          </a:p>
        </p:txBody>
      </p:sp>
      <p:sp>
        <p:nvSpPr>
          <p:cNvPr id="154" name="Text Box 61"/>
          <p:cNvSpPr txBox="1">
            <a:spLocks noChangeArrowheads="1"/>
          </p:cNvSpPr>
          <p:nvPr/>
        </p:nvSpPr>
        <p:spPr bwMode="gray">
          <a:xfrm>
            <a:off x="3595432" y="1590060"/>
            <a:ext cx="1068465" cy="261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100" b="1" dirty="0">
                <a:solidFill>
                  <a:srgbClr val="988167"/>
                </a:solidFill>
                <a:latin typeface="Arial"/>
                <a:cs typeface="+mn-ea"/>
                <a:sym typeface="+mn-lt"/>
              </a:rPr>
              <a:t>电子化审核</a:t>
            </a:r>
            <a:endParaRPr lang="en-US" altLang="zh-CN" sz="1100" b="1" dirty="0">
              <a:solidFill>
                <a:srgbClr val="988167"/>
              </a:solidFill>
              <a:latin typeface="Arial"/>
              <a:cs typeface="+mn-ea"/>
              <a:sym typeface="+mn-lt"/>
            </a:endParaRPr>
          </a:p>
        </p:txBody>
      </p:sp>
      <p:sp>
        <p:nvSpPr>
          <p:cNvPr id="156" name="矩形 155"/>
          <p:cNvSpPr/>
          <p:nvPr/>
        </p:nvSpPr>
        <p:spPr>
          <a:xfrm>
            <a:off x="3123539" y="989315"/>
            <a:ext cx="2323221" cy="646331"/>
          </a:xfrm>
          <a:prstGeom prst="rect">
            <a:avLst/>
          </a:prstGeom>
        </p:spPr>
        <p:txBody>
          <a:bodyPr wrap="square">
            <a:spAutoFit/>
          </a:bodyPr>
          <a:lstStyle/>
          <a:p>
            <a:pPr algn="just" eaLnBrk="0" hangingPunct="0">
              <a:lnSpc>
                <a:spcPct val="120000"/>
              </a:lnSpc>
              <a:spcBef>
                <a:spcPts val="204"/>
              </a:spcBef>
            </a:pPr>
            <a:r>
              <a:rPr lang="zh-CN" altLang="en-US" sz="1000" dirty="0">
                <a:solidFill>
                  <a:prstClr val="black">
                    <a:lumMod val="65000"/>
                    <a:lumOff val="35000"/>
                  </a:prstClr>
                </a:solidFill>
                <a:cs typeface="+mn-ea"/>
                <a:sym typeface="+mn-lt"/>
              </a:rPr>
              <a:t>发行上市的申请、受理、问询、回复等事项通过深交所发行上市审核业务系统进行电子化办理</a:t>
            </a:r>
            <a:endParaRPr lang="en-US" altLang="zh-CN" sz="1000" dirty="0">
              <a:solidFill>
                <a:prstClr val="black">
                  <a:lumMod val="65000"/>
                  <a:lumOff val="35000"/>
                </a:prstClr>
              </a:solidFill>
              <a:cs typeface="+mn-ea"/>
              <a:sym typeface="+mn-lt"/>
            </a:endParaRPr>
          </a:p>
        </p:txBody>
      </p:sp>
      <p:pic>
        <p:nvPicPr>
          <p:cNvPr id="157" name="Picture 3" descr="C:\Users\Administrator\Desktop\2.png"/>
          <p:cNvPicPr>
            <a:picLocks noChangeAspect="1" noChangeArrowheads="1"/>
          </p:cNvPicPr>
          <p:nvPr/>
        </p:nvPicPr>
        <p:blipFill>
          <a:blip r:embed="rId2" cstate="print"/>
          <a:srcRect/>
          <a:stretch>
            <a:fillRect/>
          </a:stretch>
        </p:blipFill>
        <p:spPr bwMode="auto">
          <a:xfrm rot="248928">
            <a:off x="7727355" y="805973"/>
            <a:ext cx="239325" cy="143265"/>
          </a:xfrm>
          <a:prstGeom prst="rect">
            <a:avLst/>
          </a:prstGeom>
          <a:noFill/>
        </p:spPr>
      </p:pic>
      <p:sp>
        <p:nvSpPr>
          <p:cNvPr id="103"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2.1  </a:t>
            </a:r>
            <a:r>
              <a:rPr lang="zh-CN" altLang="en-US" sz="1600" b="1" dirty="0">
                <a:solidFill>
                  <a:schemeClr val="accent5">
                    <a:lumMod val="20000"/>
                    <a:lumOff val="80000"/>
                  </a:schemeClr>
                </a:solidFill>
                <a:latin typeface="华文楷体" pitchFamily="2" charset="-122"/>
                <a:ea typeface="华文楷体" pitchFamily="2" charset="-122"/>
                <a:cs typeface="+mj-cs"/>
              </a:rPr>
              <a:t>注册制下创业</a:t>
            </a:r>
            <a:r>
              <a:rPr lang="zh-CN" altLang="en-US" sz="1600" b="1" dirty="0" smtClean="0">
                <a:solidFill>
                  <a:schemeClr val="accent5">
                    <a:lumMod val="20000"/>
                    <a:lumOff val="80000"/>
                  </a:schemeClr>
                </a:solidFill>
                <a:latin typeface="华文楷体" pitchFamily="2" charset="-122"/>
                <a:ea typeface="华文楷体" pitchFamily="2" charset="-122"/>
                <a:cs typeface="+mj-cs"/>
              </a:rPr>
              <a:t>板</a:t>
            </a:r>
            <a:r>
              <a:rPr lang="zh-CN" altLang="en-US" sz="1600" b="1" dirty="0">
                <a:solidFill>
                  <a:schemeClr val="accent5">
                    <a:lumMod val="20000"/>
                    <a:lumOff val="80000"/>
                  </a:schemeClr>
                </a:solidFill>
                <a:latin typeface="华文楷体" pitchFamily="2" charset="-122"/>
                <a:ea typeface="华文楷体" pitchFamily="2" charset="-122"/>
                <a:cs typeface="+mj-cs"/>
              </a:rPr>
              <a:t>首发</a:t>
            </a:r>
            <a:r>
              <a:rPr lang="zh-CN" altLang="en-US" sz="1600" b="1" dirty="0" smtClean="0">
                <a:solidFill>
                  <a:schemeClr val="accent5">
                    <a:lumMod val="20000"/>
                    <a:lumOff val="80000"/>
                  </a:schemeClr>
                </a:solidFill>
                <a:latin typeface="华文楷体" pitchFamily="2" charset="-122"/>
                <a:ea typeface="华文楷体" pitchFamily="2" charset="-122"/>
                <a:cs typeface="+mj-cs"/>
              </a:rPr>
              <a:t>上市</a:t>
            </a:r>
            <a:r>
              <a:rPr lang="zh-CN" altLang="en-US" sz="1600" b="1" dirty="0">
                <a:solidFill>
                  <a:schemeClr val="accent5">
                    <a:lumMod val="20000"/>
                    <a:lumOff val="80000"/>
                  </a:schemeClr>
                </a:solidFill>
                <a:latin typeface="华文楷体" pitchFamily="2" charset="-122"/>
                <a:ea typeface="华文楷体" pitchFamily="2" charset="-122"/>
                <a:cs typeface="+mj-cs"/>
              </a:rPr>
              <a:t>审核框架及方式介绍</a:t>
            </a:r>
          </a:p>
        </p:txBody>
      </p:sp>
      <p:grpSp>
        <p:nvGrpSpPr>
          <p:cNvPr id="3" name="组合 2"/>
          <p:cNvGrpSpPr/>
          <p:nvPr/>
        </p:nvGrpSpPr>
        <p:grpSpPr>
          <a:xfrm>
            <a:off x="3766363" y="2449221"/>
            <a:ext cx="995521" cy="995521"/>
            <a:chOff x="2511603" y="3494971"/>
            <a:chExt cx="995521" cy="995521"/>
          </a:xfrm>
        </p:grpSpPr>
        <p:sp>
          <p:nvSpPr>
            <p:cNvPr id="2" name="椭圆 1"/>
            <p:cNvSpPr/>
            <p:nvPr/>
          </p:nvSpPr>
          <p:spPr>
            <a:xfrm>
              <a:off x="2511603" y="3494971"/>
              <a:ext cx="995521" cy="99552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05" name="Text Box 62"/>
            <p:cNvSpPr txBox="1">
              <a:spLocks noChangeArrowheads="1"/>
            </p:cNvSpPr>
            <p:nvPr/>
          </p:nvSpPr>
          <p:spPr bwMode="gray">
            <a:xfrm>
              <a:off x="2565796" y="3717804"/>
              <a:ext cx="875395" cy="5770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1050" b="1" dirty="0">
                  <a:solidFill>
                    <a:prstClr val="white"/>
                  </a:solidFill>
                  <a:latin typeface="Arial"/>
                  <a:cs typeface="+mn-ea"/>
                  <a:sym typeface="+mn-lt"/>
                </a:rPr>
                <a:t>创业板注册制审核框架及方式</a:t>
              </a:r>
            </a:p>
          </p:txBody>
        </p:sp>
      </p:grpSp>
      <p:sp>
        <p:nvSpPr>
          <p:cNvPr id="113" name="矩形 112"/>
          <p:cNvSpPr/>
          <p:nvPr/>
        </p:nvSpPr>
        <p:spPr>
          <a:xfrm>
            <a:off x="406909" y="1638366"/>
            <a:ext cx="2323221" cy="2990562"/>
          </a:xfrm>
          <a:prstGeom prst="rect">
            <a:avLst/>
          </a:prstGeom>
        </p:spPr>
        <p:txBody>
          <a:bodyPr wrap="square">
            <a:spAutoFit/>
          </a:bodyPr>
          <a:lstStyle/>
          <a:p>
            <a:pPr algn="just" eaLnBrk="0" hangingPunct="0">
              <a:lnSpc>
                <a:spcPct val="120000"/>
              </a:lnSpc>
              <a:spcBef>
                <a:spcPts val="204"/>
              </a:spcBef>
            </a:pPr>
            <a:r>
              <a:rPr lang="zh-CN" altLang="en-US" sz="1000" b="1" dirty="0" smtClean="0">
                <a:solidFill>
                  <a:srgbClr val="988167"/>
                </a:solidFill>
                <a:cs typeface="+mn-ea"/>
                <a:sym typeface="+mn-lt"/>
              </a:rPr>
              <a:t>（</a:t>
            </a:r>
            <a:r>
              <a:rPr lang="en-US" altLang="zh-CN" sz="1000" b="1" dirty="0" smtClean="0">
                <a:solidFill>
                  <a:srgbClr val="988167"/>
                </a:solidFill>
                <a:cs typeface="+mn-ea"/>
                <a:sym typeface="+mn-lt"/>
              </a:rPr>
              <a:t>1</a:t>
            </a:r>
            <a:r>
              <a:rPr lang="zh-CN" altLang="en-US" sz="1000" b="1" dirty="0" smtClean="0">
                <a:solidFill>
                  <a:srgbClr val="988167"/>
                </a:solidFill>
                <a:cs typeface="+mn-ea"/>
                <a:sym typeface="+mn-lt"/>
              </a:rPr>
              <a:t>）满足</a:t>
            </a:r>
            <a:r>
              <a:rPr lang="en-US" altLang="zh-CN" sz="1000" b="1" dirty="0">
                <a:solidFill>
                  <a:srgbClr val="988167"/>
                </a:solidFill>
                <a:cs typeface="+mn-ea"/>
                <a:sym typeface="+mn-lt"/>
              </a:rPr>
              <a:t>《</a:t>
            </a:r>
            <a:r>
              <a:rPr lang="zh-CN" altLang="en-US" sz="1000" b="1" dirty="0">
                <a:solidFill>
                  <a:srgbClr val="988167"/>
                </a:solidFill>
                <a:cs typeface="+mn-ea"/>
                <a:sym typeface="+mn-lt"/>
              </a:rPr>
              <a:t>注册办法</a:t>
            </a:r>
            <a:r>
              <a:rPr lang="en-US" altLang="zh-CN" sz="1000" b="1" dirty="0">
                <a:solidFill>
                  <a:srgbClr val="988167"/>
                </a:solidFill>
                <a:cs typeface="+mn-ea"/>
                <a:sym typeface="+mn-lt"/>
              </a:rPr>
              <a:t>》</a:t>
            </a:r>
            <a:r>
              <a:rPr lang="zh-CN" altLang="en-US" sz="1000" b="1" dirty="0">
                <a:solidFill>
                  <a:srgbClr val="988167"/>
                </a:solidFill>
                <a:cs typeface="+mn-ea"/>
                <a:sym typeface="+mn-lt"/>
              </a:rPr>
              <a:t>中规定的发行条件</a:t>
            </a:r>
          </a:p>
          <a:p>
            <a:pPr algn="just" eaLnBrk="0" hangingPunct="0">
              <a:lnSpc>
                <a:spcPct val="120000"/>
              </a:lnSpc>
              <a:spcBef>
                <a:spcPts val="204"/>
              </a:spcBef>
            </a:pPr>
            <a:r>
              <a:rPr lang="zh-CN" altLang="en-US" sz="1000" dirty="0">
                <a:solidFill>
                  <a:prstClr val="black">
                    <a:lumMod val="65000"/>
                    <a:lumOff val="35000"/>
                  </a:prstClr>
                </a:solidFill>
                <a:cs typeface="+mn-ea"/>
                <a:sym typeface="+mn-lt"/>
              </a:rPr>
              <a:t>发行人申请股票首次发行上市的，应当符合</a:t>
            </a:r>
            <a:r>
              <a:rPr lang="en-US" altLang="zh-CN" sz="1000" dirty="0">
                <a:solidFill>
                  <a:prstClr val="black">
                    <a:lumMod val="65000"/>
                    <a:lumOff val="35000"/>
                  </a:prstClr>
                </a:solidFill>
                <a:cs typeface="+mn-ea"/>
                <a:sym typeface="+mn-lt"/>
              </a:rPr>
              <a:t>《</a:t>
            </a:r>
            <a:r>
              <a:rPr lang="zh-CN" altLang="en-US" sz="1000" dirty="0">
                <a:solidFill>
                  <a:prstClr val="black">
                    <a:lumMod val="65000"/>
                    <a:lumOff val="35000"/>
                  </a:prstClr>
                </a:solidFill>
                <a:cs typeface="+mn-ea"/>
                <a:sym typeface="+mn-lt"/>
              </a:rPr>
              <a:t>注册办法</a:t>
            </a:r>
            <a:r>
              <a:rPr lang="en-US" altLang="zh-CN" sz="1000" dirty="0">
                <a:solidFill>
                  <a:prstClr val="black">
                    <a:lumMod val="65000"/>
                    <a:lumOff val="35000"/>
                  </a:prstClr>
                </a:solidFill>
                <a:cs typeface="+mn-ea"/>
                <a:sym typeface="+mn-lt"/>
              </a:rPr>
              <a:t>》</a:t>
            </a:r>
            <a:r>
              <a:rPr lang="zh-CN" altLang="en-US" sz="1000" dirty="0">
                <a:solidFill>
                  <a:prstClr val="black">
                    <a:lumMod val="65000"/>
                    <a:lumOff val="35000"/>
                  </a:prstClr>
                </a:solidFill>
                <a:cs typeface="+mn-ea"/>
                <a:sym typeface="+mn-lt"/>
              </a:rPr>
              <a:t>规定的发行条件</a:t>
            </a:r>
          </a:p>
          <a:p>
            <a:pPr algn="just" eaLnBrk="0" hangingPunct="0">
              <a:lnSpc>
                <a:spcPct val="120000"/>
              </a:lnSpc>
              <a:spcBef>
                <a:spcPts val="204"/>
              </a:spcBef>
            </a:pPr>
            <a:r>
              <a:rPr lang="zh-CN" altLang="en-US" sz="1000" b="1" dirty="0" smtClean="0">
                <a:solidFill>
                  <a:srgbClr val="988167"/>
                </a:solidFill>
                <a:cs typeface="+mn-ea"/>
                <a:sym typeface="+mn-lt"/>
              </a:rPr>
              <a:t>（</a:t>
            </a:r>
            <a:r>
              <a:rPr lang="en-US" altLang="zh-CN" sz="1000" b="1" dirty="0" smtClean="0">
                <a:solidFill>
                  <a:srgbClr val="988167"/>
                </a:solidFill>
                <a:cs typeface="+mn-ea"/>
                <a:sym typeface="+mn-lt"/>
              </a:rPr>
              <a:t>2</a:t>
            </a:r>
            <a:r>
              <a:rPr lang="zh-CN" altLang="en-US" sz="1000" b="1" dirty="0" smtClean="0">
                <a:solidFill>
                  <a:srgbClr val="988167"/>
                </a:solidFill>
                <a:cs typeface="+mn-ea"/>
                <a:sym typeface="+mn-lt"/>
              </a:rPr>
              <a:t>）疑难</a:t>
            </a:r>
            <a:r>
              <a:rPr lang="zh-CN" altLang="en-US" sz="1000" b="1" dirty="0">
                <a:solidFill>
                  <a:srgbClr val="988167"/>
                </a:solidFill>
                <a:cs typeface="+mn-ea"/>
                <a:sym typeface="+mn-lt"/>
              </a:rPr>
              <a:t>问题请示证监会</a:t>
            </a:r>
          </a:p>
          <a:p>
            <a:pPr algn="just" eaLnBrk="0" hangingPunct="0">
              <a:lnSpc>
                <a:spcPct val="120000"/>
              </a:lnSpc>
              <a:spcBef>
                <a:spcPts val="204"/>
              </a:spcBef>
            </a:pPr>
            <a:r>
              <a:rPr lang="zh-CN" altLang="en-US" sz="1000" dirty="0">
                <a:solidFill>
                  <a:prstClr val="black">
                    <a:lumMod val="65000"/>
                    <a:lumOff val="35000"/>
                  </a:prstClr>
                </a:solidFill>
                <a:cs typeface="+mn-ea"/>
                <a:sym typeface="+mn-lt"/>
              </a:rPr>
              <a:t>交易所审核过程中，对发行条件具体审核标准等涉及中国证监会部门规章及规范性文件理解和适用的</a:t>
            </a:r>
            <a:r>
              <a:rPr lang="zh-CN" altLang="en-US" sz="1000" b="1" dirty="0">
                <a:solidFill>
                  <a:prstClr val="black">
                    <a:lumMod val="65000"/>
                    <a:lumOff val="35000"/>
                  </a:prstClr>
                </a:solidFill>
                <a:cs typeface="+mn-ea"/>
                <a:sym typeface="+mn-lt"/>
              </a:rPr>
              <a:t>重大疑难问题、重大无先例情况以及其他需要中国证监会决定的事项</a:t>
            </a:r>
            <a:r>
              <a:rPr lang="zh-CN" altLang="en-US" sz="1000" b="1" u="sng" dirty="0">
                <a:solidFill>
                  <a:prstClr val="black">
                    <a:lumMod val="65000"/>
                    <a:lumOff val="35000"/>
                  </a:prstClr>
                </a:solidFill>
                <a:cs typeface="+mn-ea"/>
                <a:sym typeface="+mn-lt"/>
              </a:rPr>
              <a:t>请示证监会</a:t>
            </a:r>
          </a:p>
          <a:p>
            <a:pPr algn="just" eaLnBrk="0" hangingPunct="0">
              <a:lnSpc>
                <a:spcPct val="120000"/>
              </a:lnSpc>
              <a:spcBef>
                <a:spcPts val="204"/>
              </a:spcBef>
            </a:pPr>
            <a:r>
              <a:rPr lang="zh-CN" altLang="en-US" sz="1000" b="1" dirty="0" smtClean="0">
                <a:solidFill>
                  <a:srgbClr val="988167"/>
                </a:solidFill>
                <a:cs typeface="+mn-ea"/>
                <a:sym typeface="+mn-lt"/>
              </a:rPr>
              <a:t>（</a:t>
            </a:r>
            <a:r>
              <a:rPr lang="en-US" altLang="zh-CN" sz="1000" b="1" dirty="0" smtClean="0">
                <a:solidFill>
                  <a:srgbClr val="988167"/>
                </a:solidFill>
                <a:cs typeface="+mn-ea"/>
                <a:sym typeface="+mn-lt"/>
              </a:rPr>
              <a:t>3</a:t>
            </a:r>
            <a:r>
              <a:rPr lang="zh-CN" altLang="en-US" sz="1000" b="1" dirty="0" smtClean="0">
                <a:solidFill>
                  <a:srgbClr val="988167"/>
                </a:solidFill>
                <a:cs typeface="+mn-ea"/>
                <a:sym typeface="+mn-lt"/>
              </a:rPr>
              <a:t>）披露</a:t>
            </a:r>
            <a:r>
              <a:rPr lang="en-US" altLang="zh-CN" sz="1000" b="1" dirty="0">
                <a:solidFill>
                  <a:srgbClr val="988167"/>
                </a:solidFill>
                <a:cs typeface="+mn-ea"/>
                <a:sym typeface="+mn-lt"/>
              </a:rPr>
              <a:t>+</a:t>
            </a:r>
            <a:r>
              <a:rPr lang="zh-CN" altLang="en-US" sz="1000" b="1" dirty="0">
                <a:solidFill>
                  <a:srgbClr val="988167"/>
                </a:solidFill>
                <a:cs typeface="+mn-ea"/>
                <a:sym typeface="+mn-lt"/>
              </a:rPr>
              <a:t>中介机构发表意见</a:t>
            </a:r>
          </a:p>
          <a:p>
            <a:pPr algn="just" eaLnBrk="0" hangingPunct="0">
              <a:lnSpc>
                <a:spcPct val="120000"/>
              </a:lnSpc>
              <a:spcBef>
                <a:spcPts val="204"/>
              </a:spcBef>
            </a:pPr>
            <a:r>
              <a:rPr lang="zh-CN" altLang="en-US" sz="1000" dirty="0">
                <a:solidFill>
                  <a:prstClr val="black">
                    <a:lumMod val="65000"/>
                    <a:lumOff val="35000"/>
                  </a:prstClr>
                </a:solidFill>
                <a:cs typeface="+mn-ea"/>
                <a:sym typeface="+mn-lt"/>
              </a:rPr>
              <a:t>关注招股说明书就发行条件相关事项作出充分披露</a:t>
            </a:r>
            <a:r>
              <a:rPr lang="en-US" altLang="zh-CN" sz="1000" dirty="0">
                <a:solidFill>
                  <a:prstClr val="black">
                    <a:lumMod val="65000"/>
                    <a:lumOff val="35000"/>
                  </a:prstClr>
                </a:solidFill>
                <a:cs typeface="+mn-ea"/>
                <a:sym typeface="+mn-lt"/>
              </a:rPr>
              <a:t>,</a:t>
            </a:r>
            <a:r>
              <a:rPr lang="zh-CN" altLang="en-US" sz="1000" dirty="0">
                <a:solidFill>
                  <a:prstClr val="black">
                    <a:lumMod val="65000"/>
                    <a:lumOff val="35000"/>
                  </a:prstClr>
                </a:solidFill>
                <a:cs typeface="+mn-ea"/>
                <a:sym typeface="+mn-lt"/>
              </a:rPr>
              <a:t>发行保荐书、法律意见书等文件中对发行人符合发行条件发表明确意见并具备充分的理由和依据</a:t>
            </a:r>
          </a:p>
        </p:txBody>
      </p:sp>
      <p:sp>
        <p:nvSpPr>
          <p:cNvPr id="114" name="矩形 113"/>
          <p:cNvSpPr/>
          <p:nvPr/>
        </p:nvSpPr>
        <p:spPr>
          <a:xfrm>
            <a:off x="6133710" y="1287517"/>
            <a:ext cx="2323221" cy="1041311"/>
          </a:xfrm>
          <a:prstGeom prst="rect">
            <a:avLst/>
          </a:prstGeom>
        </p:spPr>
        <p:txBody>
          <a:bodyPr wrap="square">
            <a:spAutoFit/>
          </a:bodyPr>
          <a:lstStyle/>
          <a:p>
            <a:pPr algn="just" eaLnBrk="0" hangingPunct="0">
              <a:lnSpc>
                <a:spcPct val="120000"/>
              </a:lnSpc>
              <a:spcBef>
                <a:spcPts val="204"/>
              </a:spcBef>
            </a:pPr>
            <a:r>
              <a:rPr lang="zh-CN" altLang="en-US" sz="1000" dirty="0" smtClean="0">
                <a:solidFill>
                  <a:prstClr val="black">
                    <a:lumMod val="65000"/>
                    <a:lumOff val="35000"/>
                  </a:prstClr>
                </a:solidFill>
                <a:cs typeface="+mn-ea"/>
                <a:sym typeface="+mn-lt"/>
              </a:rPr>
              <a:t>发行人</a:t>
            </a:r>
            <a:r>
              <a:rPr lang="zh-CN" altLang="en-US" sz="1000" dirty="0">
                <a:solidFill>
                  <a:prstClr val="black">
                    <a:lumMod val="65000"/>
                    <a:lumOff val="35000"/>
                  </a:prstClr>
                </a:solidFill>
                <a:cs typeface="+mn-ea"/>
                <a:sym typeface="+mn-lt"/>
              </a:rPr>
              <a:t>申请股票首次发行上市的，应当符合交易所规定的上市条件，并在招股说明书和上市保荐书明确所选择的具体上市标准</a:t>
            </a:r>
          </a:p>
          <a:p>
            <a:pPr algn="just" eaLnBrk="0" hangingPunct="0">
              <a:lnSpc>
                <a:spcPct val="120000"/>
              </a:lnSpc>
              <a:spcBef>
                <a:spcPts val="204"/>
              </a:spcBef>
            </a:pPr>
            <a:r>
              <a:rPr lang="zh-CN" altLang="en-US" sz="1000" dirty="0">
                <a:solidFill>
                  <a:prstClr val="black">
                    <a:lumMod val="65000"/>
                    <a:lumOff val="35000"/>
                  </a:prstClr>
                </a:solidFill>
                <a:cs typeface="+mn-ea"/>
                <a:sym typeface="+mn-lt"/>
              </a:rPr>
              <a:t>需发行人充分披露</a:t>
            </a:r>
            <a:r>
              <a:rPr lang="en-US" altLang="zh-CN" sz="1000" dirty="0">
                <a:solidFill>
                  <a:prstClr val="black">
                    <a:lumMod val="65000"/>
                    <a:lumOff val="35000"/>
                  </a:prstClr>
                </a:solidFill>
                <a:cs typeface="+mn-ea"/>
                <a:sym typeface="+mn-lt"/>
              </a:rPr>
              <a:t>+</a:t>
            </a:r>
            <a:r>
              <a:rPr lang="zh-CN" altLang="en-US" sz="1000" dirty="0">
                <a:solidFill>
                  <a:prstClr val="black">
                    <a:lumMod val="65000"/>
                    <a:lumOff val="35000"/>
                  </a:prstClr>
                </a:solidFill>
                <a:cs typeface="+mn-ea"/>
                <a:sym typeface="+mn-lt"/>
              </a:rPr>
              <a:t>中介机构发表意见</a:t>
            </a:r>
          </a:p>
        </p:txBody>
      </p:sp>
      <p:sp>
        <p:nvSpPr>
          <p:cNvPr id="115" name="矩形 114"/>
          <p:cNvSpPr/>
          <p:nvPr/>
        </p:nvSpPr>
        <p:spPr>
          <a:xfrm>
            <a:off x="5913992" y="2789515"/>
            <a:ext cx="2542939" cy="646331"/>
          </a:xfrm>
          <a:prstGeom prst="rect">
            <a:avLst/>
          </a:prstGeom>
        </p:spPr>
        <p:txBody>
          <a:bodyPr wrap="square">
            <a:spAutoFit/>
          </a:bodyPr>
          <a:lstStyle/>
          <a:p>
            <a:pPr algn="just" hangingPunct="0">
              <a:lnSpc>
                <a:spcPct val="120000"/>
              </a:lnSpc>
              <a:spcBef>
                <a:spcPts val="204"/>
              </a:spcBef>
            </a:pPr>
            <a:r>
              <a:rPr lang="zh-CN" altLang="en-US" sz="1000" dirty="0">
                <a:solidFill>
                  <a:prstClr val="black">
                    <a:lumMod val="65000"/>
                    <a:lumOff val="35000"/>
                  </a:prstClr>
                </a:solidFill>
                <a:cs typeface="+mn-ea"/>
                <a:sym typeface="+mn-lt"/>
              </a:rPr>
              <a:t>一轮或多轮问询，督促发行人真实、准确、完整地披露信息，保荐人、证券服务机构切实履行信息披露的把关责任</a:t>
            </a:r>
          </a:p>
        </p:txBody>
      </p:sp>
      <p:sp>
        <p:nvSpPr>
          <p:cNvPr id="116" name="矩形 115"/>
          <p:cNvSpPr/>
          <p:nvPr/>
        </p:nvSpPr>
        <p:spPr>
          <a:xfrm>
            <a:off x="5503467" y="3652430"/>
            <a:ext cx="2953464" cy="1225977"/>
          </a:xfrm>
          <a:prstGeom prst="rect">
            <a:avLst/>
          </a:prstGeom>
        </p:spPr>
        <p:txBody>
          <a:bodyPr wrap="square">
            <a:spAutoFit/>
          </a:bodyPr>
          <a:lstStyle/>
          <a:p>
            <a:pPr algn="just" eaLnBrk="0" hangingPunct="0">
              <a:lnSpc>
                <a:spcPct val="120000"/>
              </a:lnSpc>
              <a:spcBef>
                <a:spcPts val="204"/>
              </a:spcBef>
            </a:pPr>
            <a:r>
              <a:rPr lang="zh-CN" altLang="en-US" sz="1000" b="1" dirty="0">
                <a:solidFill>
                  <a:prstClr val="black">
                    <a:lumMod val="65000"/>
                    <a:lumOff val="35000"/>
                  </a:prstClr>
                </a:solidFill>
                <a:cs typeface="+mn-ea"/>
                <a:sym typeface="+mn-lt"/>
              </a:rPr>
              <a:t>发行人及其控股股东、实际控制人、董事、监事和高级管理人员</a:t>
            </a:r>
            <a:r>
              <a:rPr lang="zh-CN" altLang="en-US" sz="1000" dirty="0">
                <a:solidFill>
                  <a:prstClr val="black">
                    <a:lumMod val="65000"/>
                    <a:lumOff val="35000"/>
                  </a:prstClr>
                </a:solidFill>
                <a:cs typeface="+mn-ea"/>
                <a:sym typeface="+mn-lt"/>
              </a:rPr>
              <a:t>应依法履行信息披露义务，保证信息披露的真实、准确、完整，</a:t>
            </a:r>
            <a:r>
              <a:rPr lang="zh-CN" altLang="en-US" sz="1000" u="sng" dirty="0">
                <a:solidFill>
                  <a:prstClr val="black">
                    <a:lumMod val="65000"/>
                    <a:lumOff val="35000"/>
                  </a:prstClr>
                </a:solidFill>
                <a:cs typeface="+mn-ea"/>
                <a:sym typeface="+mn-lt"/>
              </a:rPr>
              <a:t>保荐人、证券服务机构依法对发行人的信息披露进行核查把关</a:t>
            </a:r>
            <a:endParaRPr lang="en-US" altLang="zh-CN" sz="1000" u="sng" dirty="0">
              <a:solidFill>
                <a:prstClr val="black">
                  <a:lumMod val="65000"/>
                  <a:lumOff val="35000"/>
                </a:prstClr>
              </a:solidFill>
              <a:cs typeface="+mn-ea"/>
              <a:sym typeface="+mn-lt"/>
            </a:endParaRPr>
          </a:p>
          <a:p>
            <a:pPr algn="just" eaLnBrk="0" hangingPunct="0">
              <a:lnSpc>
                <a:spcPct val="120000"/>
              </a:lnSpc>
              <a:spcBef>
                <a:spcPts val="204"/>
              </a:spcBef>
            </a:pPr>
            <a:r>
              <a:rPr lang="zh-CN" altLang="en-US" sz="1000" dirty="0">
                <a:solidFill>
                  <a:prstClr val="black">
                    <a:lumMod val="65000"/>
                    <a:lumOff val="35000"/>
                  </a:prstClr>
                </a:solidFill>
                <a:cs typeface="+mn-ea"/>
                <a:sym typeface="+mn-lt"/>
              </a:rPr>
              <a:t>交易所审核中从</a:t>
            </a:r>
            <a:r>
              <a:rPr lang="zh-CN" altLang="en-US" sz="1000" b="1" u="sng" dirty="0">
                <a:solidFill>
                  <a:prstClr val="black">
                    <a:lumMod val="65000"/>
                    <a:lumOff val="35000"/>
                  </a:prstClr>
                </a:solidFill>
                <a:cs typeface="+mn-ea"/>
                <a:sym typeface="+mn-lt"/>
              </a:rPr>
              <a:t>充分性、一致性和可理解性的角度</a:t>
            </a:r>
            <a:r>
              <a:rPr lang="zh-CN" altLang="en-US" sz="1000" dirty="0">
                <a:solidFill>
                  <a:prstClr val="black">
                    <a:lumMod val="65000"/>
                    <a:lumOff val="35000"/>
                  </a:prstClr>
                </a:solidFill>
                <a:cs typeface="+mn-ea"/>
                <a:sym typeface="+mn-lt"/>
              </a:rPr>
              <a:t>进行审核，以提高信息披露质量</a:t>
            </a:r>
          </a:p>
        </p:txBody>
      </p:sp>
      <p:cxnSp>
        <p:nvCxnSpPr>
          <p:cNvPr id="9" name="直接连接符 8"/>
          <p:cNvCxnSpPr/>
          <p:nvPr/>
        </p:nvCxnSpPr>
        <p:spPr>
          <a:xfrm>
            <a:off x="2713574" y="2960594"/>
            <a:ext cx="309263" cy="0"/>
          </a:xfrm>
          <a:prstGeom prst="line">
            <a:avLst/>
          </a:prstGeom>
          <a:ln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081700" y="3842078"/>
            <a:ext cx="421767" cy="0"/>
          </a:xfrm>
          <a:prstGeom prst="line">
            <a:avLst/>
          </a:prstGeom>
          <a:ln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5235876" y="2110765"/>
            <a:ext cx="871223" cy="0"/>
          </a:xfrm>
          <a:prstGeom prst="line">
            <a:avLst/>
          </a:prstGeom>
          <a:ln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流程图: 决策 12"/>
          <p:cNvSpPr/>
          <p:nvPr/>
        </p:nvSpPr>
        <p:spPr>
          <a:xfrm>
            <a:off x="4103960" y="1828605"/>
            <a:ext cx="108000" cy="108000"/>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流程图: 决策 159"/>
          <p:cNvSpPr/>
          <p:nvPr/>
        </p:nvSpPr>
        <p:spPr>
          <a:xfrm>
            <a:off x="5002058" y="3008224"/>
            <a:ext cx="108000" cy="108000"/>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96382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25569" y="4047386"/>
            <a:ext cx="4253812" cy="97263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8188" y="3003799"/>
            <a:ext cx="4253812" cy="990221"/>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37">
            <a:extLst>
              <a:ext uri="{FF2B5EF4-FFF2-40B4-BE49-F238E27FC236}">
                <a16:creationId xmlns="" xmlns:a16="http://schemas.microsoft.com/office/drawing/2014/main" id="{D7448907-81DC-4A41-A639-10850D4B6F25}"/>
              </a:ext>
            </a:extLst>
          </p:cNvPr>
          <p:cNvSpPr txBox="1"/>
          <p:nvPr/>
        </p:nvSpPr>
        <p:spPr>
          <a:xfrm>
            <a:off x="294920" y="2959314"/>
            <a:ext cx="4253811" cy="1052596"/>
          </a:xfrm>
          <a:prstGeom prst="rect">
            <a:avLst/>
          </a:prstGeom>
          <a:noFill/>
        </p:spPr>
        <p:txBody>
          <a:bodyPr wrap="square" numCol="1" rtlCol="0">
            <a:spAutoFit/>
          </a:bodyPr>
          <a:lstStyle/>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预沟通</a:t>
            </a:r>
          </a:p>
          <a:p>
            <a:pPr marL="0" lvl="1" algn="just" defTabSz="310956">
              <a:buClr>
                <a:srgbClr val="E7B17E"/>
              </a:buClr>
              <a:defRPr/>
            </a:pPr>
            <a:r>
              <a:rPr lang="zh-CN" altLang="en-US" sz="800" dirty="0">
                <a:solidFill>
                  <a:schemeClr val="tx1">
                    <a:lumMod val="75000"/>
                    <a:lumOff val="25000"/>
                  </a:schemeClr>
                </a:solidFill>
                <a:cs typeface="+mn-ea"/>
                <a:sym typeface="+mn-lt"/>
              </a:rPr>
              <a:t>在提交发行上市申请文件前，对于</a:t>
            </a:r>
            <a:r>
              <a:rPr lang="zh-CN" altLang="en-US" sz="800" b="1" u="sng" dirty="0">
                <a:solidFill>
                  <a:schemeClr val="tx1">
                    <a:lumMod val="75000"/>
                    <a:lumOff val="25000"/>
                  </a:schemeClr>
                </a:solidFill>
                <a:cs typeface="+mn-ea"/>
                <a:sym typeface="+mn-lt"/>
              </a:rPr>
              <a:t>重大疑难、无先例事项等</a:t>
            </a:r>
            <a:r>
              <a:rPr lang="zh-CN" altLang="en-US" sz="800" dirty="0">
                <a:solidFill>
                  <a:schemeClr val="tx1">
                    <a:lumMod val="75000"/>
                    <a:lumOff val="25000"/>
                  </a:schemeClr>
                </a:solidFill>
                <a:cs typeface="+mn-ea"/>
                <a:sym typeface="+mn-lt"/>
              </a:rPr>
              <a:t>涉及深交所业务规则理解与适用的问题，发行人及保荐人可以通过深交所发行上市审核业务系统进行咨询；确需当面咨询的，可以通过深交所发行上市审核业务系统预约</a:t>
            </a:r>
            <a:endParaRPr lang="en-US" altLang="zh-CN" sz="800" dirty="0">
              <a:solidFill>
                <a:schemeClr val="tx1">
                  <a:lumMod val="75000"/>
                  <a:lumOff val="25000"/>
                </a:schemeClr>
              </a:solidFill>
              <a:cs typeface="+mn-ea"/>
              <a:sym typeface="+mn-lt"/>
            </a:endParaRPr>
          </a:p>
          <a:p>
            <a:pPr marL="116620" lvl="1"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交存工作底稿</a:t>
            </a:r>
            <a:endParaRPr lang="en-US" altLang="zh-CN" sz="800" b="1" kern="0" dirty="0">
              <a:solidFill>
                <a:schemeClr val="tx1">
                  <a:lumMod val="75000"/>
                  <a:lumOff val="25000"/>
                </a:schemeClr>
              </a:solidFill>
              <a:cs typeface="+mn-ea"/>
              <a:sym typeface="+mn-lt"/>
            </a:endParaRPr>
          </a:p>
          <a:p>
            <a:pPr marL="0" lvl="1" algn="just" defTabSz="310956">
              <a:lnSpc>
                <a:spcPct val="120000"/>
              </a:lnSpc>
              <a:buClr>
                <a:srgbClr val="E7B17E"/>
              </a:buClr>
              <a:buSzPct val="80000"/>
              <a:defRPr/>
            </a:pPr>
            <a:r>
              <a:rPr lang="zh-CN" altLang="en-US" sz="800" dirty="0">
                <a:solidFill>
                  <a:schemeClr val="tx1">
                    <a:lumMod val="75000"/>
                    <a:lumOff val="25000"/>
                  </a:schemeClr>
                </a:solidFill>
                <a:cs typeface="+mn-ea"/>
                <a:sym typeface="+mn-lt"/>
              </a:rPr>
              <a:t>保荐人在报送发行上市申请文件的同时，应当以</a:t>
            </a:r>
            <a:r>
              <a:rPr lang="zh-CN" altLang="en-US" sz="800" b="1" u="sng" dirty="0">
                <a:solidFill>
                  <a:schemeClr val="tx1">
                    <a:lumMod val="75000"/>
                    <a:lumOff val="25000"/>
                  </a:schemeClr>
                </a:solidFill>
                <a:cs typeface="+mn-ea"/>
                <a:sym typeface="+mn-lt"/>
              </a:rPr>
              <a:t>电子文档形式报送工作底稿和验证版招股说明书</a:t>
            </a:r>
            <a:r>
              <a:rPr lang="zh-CN" altLang="en-US" sz="800" dirty="0">
                <a:solidFill>
                  <a:schemeClr val="tx1">
                    <a:lumMod val="75000"/>
                    <a:lumOff val="25000"/>
                  </a:schemeClr>
                </a:solidFill>
                <a:cs typeface="+mn-ea"/>
                <a:sym typeface="+mn-lt"/>
              </a:rPr>
              <a:t>，供监管</a:t>
            </a:r>
            <a:r>
              <a:rPr lang="zh-CN" altLang="en-US" sz="800" dirty="0" smtClean="0">
                <a:solidFill>
                  <a:schemeClr val="tx1">
                    <a:lumMod val="75000"/>
                    <a:lumOff val="25000"/>
                  </a:schemeClr>
                </a:solidFill>
                <a:cs typeface="+mn-ea"/>
                <a:sym typeface="+mn-lt"/>
              </a:rPr>
              <a:t>备查</a:t>
            </a:r>
            <a:endParaRPr lang="zh-CN" altLang="en-US" sz="612" b="1" kern="0" dirty="0">
              <a:solidFill>
                <a:schemeClr val="tx1">
                  <a:lumMod val="75000"/>
                  <a:lumOff val="25000"/>
                </a:schemeClr>
              </a:solidFill>
              <a:cs typeface="+mn-ea"/>
              <a:sym typeface="+mn-lt"/>
            </a:endParaRPr>
          </a:p>
        </p:txBody>
      </p:sp>
      <p:sp>
        <p:nvSpPr>
          <p:cNvPr id="2" name="标题 1"/>
          <p:cNvSpPr txBox="1">
            <a:spLocks/>
          </p:cNvSpPr>
          <p:nvPr/>
        </p:nvSpPr>
        <p:spPr>
          <a:xfrm>
            <a:off x="1614197" y="416663"/>
            <a:ext cx="6012871" cy="283578"/>
          </a:xfrm>
          <a:prstGeom prst="rect">
            <a:avLst/>
          </a:prstGeom>
        </p:spPr>
        <p:txBody>
          <a:bodyPr lIns="61802" tIns="30908" rIns="61802" bIns="30908"/>
          <a:lstStyle/>
          <a:p>
            <a:pPr defTabSz="688591" eaLnBrk="0" fontAlgn="base" hangingPunct="0">
              <a:spcBef>
                <a:spcPct val="0"/>
              </a:spcBef>
              <a:spcAft>
                <a:spcPct val="0"/>
              </a:spcAft>
              <a:defRPr/>
            </a:pPr>
            <a:endParaRPr lang="zh-CN" altLang="en-US" sz="1360" b="1" dirty="0">
              <a:solidFill>
                <a:prstClr val="white"/>
              </a:solidFill>
              <a:cs typeface="+mn-ea"/>
              <a:sym typeface="+mn-lt"/>
            </a:endParaRPr>
          </a:p>
        </p:txBody>
      </p:sp>
      <p:sp>
        <p:nvSpPr>
          <p:cNvPr id="16"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971601" y="844860"/>
            <a:ext cx="1790362" cy="181390"/>
          </a:xfrm>
          <a:prstGeom prst="rect">
            <a:avLst/>
          </a:prstGeom>
          <a:solidFill>
            <a:srgbClr val="988167"/>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prstClr val="white"/>
                </a:solidFill>
                <a:cs typeface="+mn-ea"/>
                <a:sym typeface="+mn-lt"/>
              </a:rPr>
              <a:t>申请与受理</a:t>
            </a:r>
          </a:p>
        </p:txBody>
      </p:sp>
      <p:sp>
        <p:nvSpPr>
          <p:cNvPr id="19"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971600" y="1103602"/>
            <a:ext cx="1790363" cy="1131713"/>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latin typeface="Arial"/>
                <a:ea typeface="楷体"/>
                <a:cs typeface="+mn-ea"/>
                <a:sym typeface="+mn-lt"/>
              </a:rPr>
              <a:t>申请</a:t>
            </a:r>
            <a:endParaRPr lang="en-US" altLang="zh-CN" sz="90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b="1" i="1" kern="0" dirty="0">
                <a:solidFill>
                  <a:schemeClr val="tx1">
                    <a:lumMod val="75000"/>
                    <a:lumOff val="25000"/>
                  </a:schemeClr>
                </a:solidFill>
                <a:latin typeface="Arial"/>
                <a:ea typeface="楷体"/>
                <a:cs typeface="+mn-ea"/>
                <a:sym typeface="+mn-lt"/>
              </a:rPr>
              <a:t>预沟通</a:t>
            </a:r>
            <a:endParaRPr lang="en-US" altLang="zh-CN" sz="900" b="1" i="1"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b="1" i="1" kern="0" dirty="0">
                <a:solidFill>
                  <a:schemeClr val="tx1">
                    <a:lumMod val="75000"/>
                    <a:lumOff val="25000"/>
                  </a:schemeClr>
                </a:solidFill>
                <a:latin typeface="Arial"/>
                <a:ea typeface="楷体"/>
                <a:cs typeface="+mn-ea"/>
                <a:sym typeface="+mn-lt"/>
              </a:rPr>
              <a:t>交存工作底稿</a:t>
            </a:r>
            <a:endParaRPr lang="en-US" altLang="zh-CN" sz="900" b="1" i="1"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latin typeface="Arial"/>
                <a:ea typeface="楷体"/>
                <a:cs typeface="+mn-ea"/>
                <a:sym typeface="+mn-lt"/>
              </a:rPr>
              <a:t>受理与补正</a:t>
            </a:r>
            <a:endParaRPr lang="en-US" altLang="zh-CN" sz="90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latin typeface="Arial"/>
                <a:ea typeface="楷体"/>
                <a:cs typeface="+mn-ea"/>
                <a:sym typeface="+mn-lt"/>
              </a:rPr>
              <a:t>预披露</a:t>
            </a: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5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500" kern="0" dirty="0">
              <a:solidFill>
                <a:schemeClr val="tx1">
                  <a:lumMod val="75000"/>
                  <a:lumOff val="25000"/>
                </a:schemeClr>
              </a:solidFill>
              <a:latin typeface="Arial"/>
              <a:ea typeface="楷体"/>
              <a:cs typeface="+mn-ea"/>
              <a:sym typeface="+mn-lt"/>
            </a:endParaRPr>
          </a:p>
        </p:txBody>
      </p:sp>
      <p:sp>
        <p:nvSpPr>
          <p:cNvPr id="25"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3033772" y="844860"/>
            <a:ext cx="2214029" cy="180729"/>
          </a:xfrm>
          <a:prstGeom prst="rect">
            <a:avLst/>
          </a:prstGeom>
          <a:solidFill>
            <a:srgbClr val="E6DED5"/>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tx1">
                    <a:lumMod val="75000"/>
                    <a:lumOff val="25000"/>
                  </a:schemeClr>
                </a:solidFill>
                <a:cs typeface="+mn-ea"/>
                <a:sym typeface="+mn-lt"/>
              </a:rPr>
              <a:t>审核机构审核</a:t>
            </a:r>
          </a:p>
        </p:txBody>
      </p:sp>
      <p:sp>
        <p:nvSpPr>
          <p:cNvPr id="26"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3033772" y="1097728"/>
            <a:ext cx="2214029" cy="1137587"/>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indent="0" eaLnBrk="1" fontAlgn="base" hangingPunct="1">
              <a:lnSpc>
                <a:spcPct val="120000"/>
              </a:lnSpc>
              <a:spcBef>
                <a:spcPct val="0"/>
              </a:spcBef>
              <a:spcAft>
                <a:spcPct val="0"/>
              </a:spcAft>
              <a:buClr>
                <a:srgbClr val="FF0000"/>
              </a:buClr>
              <a:buSzPct val="70000"/>
            </a:pPr>
            <a:endParaRPr lang="zh-CN" altLang="en-US" sz="1000" b="1"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1000" b="1"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en-US" altLang="zh-CN" sz="10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1000" kern="0" dirty="0">
              <a:solidFill>
                <a:schemeClr val="tx1">
                  <a:lumMod val="75000"/>
                  <a:lumOff val="25000"/>
                </a:schemeClr>
              </a:solidFill>
              <a:latin typeface="Arial"/>
              <a:ea typeface="楷体"/>
              <a:cs typeface="+mn-ea"/>
              <a:sym typeface="+mn-lt"/>
            </a:endParaRPr>
          </a:p>
        </p:txBody>
      </p:sp>
      <p:sp>
        <p:nvSpPr>
          <p:cNvPr id="27"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5610009" y="844860"/>
            <a:ext cx="1379301" cy="167672"/>
          </a:xfrm>
          <a:prstGeom prst="rect">
            <a:avLst/>
          </a:prstGeom>
          <a:solidFill>
            <a:srgbClr val="D0B99E"/>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tx1">
                    <a:lumMod val="75000"/>
                    <a:lumOff val="25000"/>
                  </a:schemeClr>
                </a:solidFill>
                <a:cs typeface="+mn-ea"/>
                <a:sym typeface="+mn-lt"/>
              </a:rPr>
              <a:t>上市委审核</a:t>
            </a:r>
          </a:p>
        </p:txBody>
      </p:sp>
      <p:sp>
        <p:nvSpPr>
          <p:cNvPr id="28"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5600658" y="1084482"/>
            <a:ext cx="1388652" cy="1151158"/>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b="1" i="1" kern="0" dirty="0">
                <a:solidFill>
                  <a:schemeClr val="tx1">
                    <a:lumMod val="75000"/>
                    <a:lumOff val="25000"/>
                  </a:schemeClr>
                </a:solidFill>
                <a:latin typeface="Arial"/>
                <a:ea typeface="楷体"/>
                <a:cs typeface="+mn-ea"/>
                <a:sym typeface="+mn-lt"/>
              </a:rPr>
              <a:t>上市委员会审议（聆讯）</a:t>
            </a:r>
            <a:endParaRPr lang="en-US" altLang="zh-CN" sz="900" b="1" i="1"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latin typeface="Arial"/>
                <a:ea typeface="楷体"/>
                <a:cs typeface="+mn-ea"/>
                <a:sym typeface="+mn-lt"/>
              </a:rPr>
              <a:t>上市委员会审议意见</a:t>
            </a:r>
            <a:endParaRPr lang="en-US" altLang="zh-CN" sz="9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latin typeface="Arial"/>
                <a:ea typeface="楷体"/>
                <a:cs typeface="+mn-ea"/>
                <a:sym typeface="+mn-lt"/>
              </a:rPr>
              <a:t>交易所审核意见</a:t>
            </a:r>
            <a:endParaRPr lang="en-US" altLang="zh-CN" sz="900" kern="0" dirty="0">
              <a:solidFill>
                <a:schemeClr val="tx1">
                  <a:lumMod val="75000"/>
                  <a:lumOff val="25000"/>
                </a:schemeClr>
              </a:solidFill>
              <a:latin typeface="Arial"/>
              <a:ea typeface="楷体"/>
              <a:cs typeface="+mn-ea"/>
              <a:sym typeface="+mn-lt"/>
            </a:endParaRPr>
          </a:p>
          <a:p>
            <a:pPr eaLnBrk="1" fontAlgn="base" hangingPunct="1">
              <a:lnSpc>
                <a:spcPct val="120000"/>
              </a:lnSpc>
              <a:spcBef>
                <a:spcPct val="0"/>
              </a:spcBef>
              <a:spcAft>
                <a:spcPct val="0"/>
              </a:spcAft>
              <a:buClr>
                <a:srgbClr val="363696"/>
              </a:buClr>
              <a:buSzPct val="70000"/>
            </a:pPr>
            <a:endParaRPr lang="zh-CN" altLang="en-US" sz="900" kern="0" dirty="0">
              <a:solidFill>
                <a:schemeClr val="tx1">
                  <a:lumMod val="75000"/>
                  <a:lumOff val="25000"/>
                </a:schemeClr>
              </a:solidFill>
              <a:latin typeface="Arial"/>
              <a:ea typeface="楷体"/>
              <a:cs typeface="+mn-ea"/>
              <a:sym typeface="+mn-lt"/>
            </a:endParaRPr>
          </a:p>
        </p:txBody>
      </p:sp>
      <p:sp>
        <p:nvSpPr>
          <p:cNvPr id="29"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7310423" y="844860"/>
            <a:ext cx="1454945" cy="166370"/>
          </a:xfrm>
          <a:prstGeom prst="rect">
            <a:avLst/>
          </a:prstGeom>
          <a:solidFill>
            <a:srgbClr val="FBF8F3"/>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tx1">
                    <a:lumMod val="75000"/>
                    <a:lumOff val="25000"/>
                  </a:schemeClr>
                </a:solidFill>
                <a:cs typeface="+mn-ea"/>
                <a:sym typeface="+mn-lt"/>
              </a:rPr>
              <a:t>证监会注册</a:t>
            </a:r>
          </a:p>
        </p:txBody>
      </p:sp>
      <p:sp>
        <p:nvSpPr>
          <p:cNvPr id="30"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7262349" y="1066401"/>
            <a:ext cx="1630132" cy="1168914"/>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b="1" i="1" kern="0" dirty="0">
                <a:solidFill>
                  <a:schemeClr val="tx1">
                    <a:lumMod val="75000"/>
                    <a:lumOff val="25000"/>
                  </a:schemeClr>
                </a:solidFill>
                <a:latin typeface="Arial"/>
                <a:ea typeface="楷体"/>
                <a:cs typeface="+mn-ea"/>
                <a:sym typeface="+mn-lt"/>
              </a:rPr>
              <a:t>交易所向证监会报送注册申请</a:t>
            </a: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latin typeface="Arial"/>
                <a:ea typeface="楷体"/>
                <a:cs typeface="+mn-ea"/>
                <a:sym typeface="+mn-lt"/>
              </a:rPr>
              <a:t>预披露更新</a:t>
            </a:r>
            <a:endParaRPr lang="en-US" altLang="zh-CN" sz="9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b="1" i="1" kern="0" dirty="0">
                <a:solidFill>
                  <a:schemeClr val="tx1">
                    <a:lumMod val="75000"/>
                    <a:lumOff val="25000"/>
                  </a:schemeClr>
                </a:solidFill>
                <a:latin typeface="Arial"/>
                <a:ea typeface="楷体"/>
                <a:cs typeface="+mn-ea"/>
                <a:sym typeface="+mn-lt"/>
              </a:rPr>
              <a:t>证监会予以注册</a:t>
            </a:r>
            <a:endParaRPr lang="en-US" altLang="zh-CN" sz="900" b="1" i="1"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latin typeface="Arial"/>
                <a:ea typeface="楷体"/>
                <a:cs typeface="+mn-ea"/>
                <a:sym typeface="+mn-lt"/>
              </a:rPr>
              <a:t>披露招股意向书</a:t>
            </a:r>
            <a:endParaRPr lang="en-US" altLang="zh-CN" sz="9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latin typeface="Arial"/>
                <a:ea typeface="楷体"/>
                <a:cs typeface="+mn-ea"/>
                <a:sym typeface="+mn-lt"/>
              </a:rPr>
              <a:t>披露招股说明书</a:t>
            </a:r>
          </a:p>
          <a:p>
            <a:pPr eaLnBrk="1" fontAlgn="base" hangingPunct="1">
              <a:lnSpc>
                <a:spcPct val="120000"/>
              </a:lnSpc>
              <a:spcBef>
                <a:spcPct val="0"/>
              </a:spcBef>
              <a:spcAft>
                <a:spcPct val="0"/>
              </a:spcAft>
              <a:buClr>
                <a:srgbClr val="363696"/>
              </a:buClr>
              <a:buSzPct val="70000"/>
            </a:pPr>
            <a:endParaRPr lang="en-US" altLang="zh-CN" sz="900" kern="0" dirty="0">
              <a:solidFill>
                <a:schemeClr val="tx1">
                  <a:lumMod val="75000"/>
                  <a:lumOff val="25000"/>
                </a:schemeClr>
              </a:solidFill>
              <a:latin typeface="Arial"/>
              <a:ea typeface="楷体"/>
              <a:cs typeface="+mn-ea"/>
              <a:sym typeface="+mn-lt"/>
            </a:endParaRPr>
          </a:p>
          <a:p>
            <a:pPr eaLnBrk="1" fontAlgn="base" hangingPunct="1">
              <a:lnSpc>
                <a:spcPct val="120000"/>
              </a:lnSpc>
              <a:spcBef>
                <a:spcPct val="0"/>
              </a:spcBef>
              <a:spcAft>
                <a:spcPct val="0"/>
              </a:spcAft>
              <a:buClr>
                <a:srgbClr val="363696"/>
              </a:buClr>
              <a:buSzPct val="70000"/>
            </a:pPr>
            <a:endParaRPr lang="en-US" altLang="zh-CN" sz="900" kern="0" dirty="0">
              <a:solidFill>
                <a:schemeClr val="tx1">
                  <a:lumMod val="75000"/>
                  <a:lumOff val="25000"/>
                </a:schemeClr>
              </a:solidFill>
              <a:latin typeface="Arial"/>
              <a:ea typeface="楷体"/>
              <a:cs typeface="+mn-ea"/>
              <a:sym typeface="+mn-lt"/>
            </a:endParaRPr>
          </a:p>
          <a:p>
            <a:pPr eaLnBrk="1" fontAlgn="base" hangingPunct="1">
              <a:lnSpc>
                <a:spcPct val="120000"/>
              </a:lnSpc>
              <a:spcBef>
                <a:spcPct val="0"/>
              </a:spcBef>
              <a:spcAft>
                <a:spcPct val="0"/>
              </a:spcAft>
              <a:buClr>
                <a:srgbClr val="363696"/>
              </a:buClr>
              <a:buSzPct val="70000"/>
            </a:pPr>
            <a:endParaRPr lang="zh-CN" altLang="en-US" sz="900" kern="0" dirty="0">
              <a:solidFill>
                <a:schemeClr val="tx1">
                  <a:lumMod val="75000"/>
                  <a:lumOff val="25000"/>
                </a:schemeClr>
              </a:solidFill>
              <a:latin typeface="Arial"/>
              <a:ea typeface="楷体"/>
              <a:cs typeface="+mn-ea"/>
              <a:sym typeface="+mn-lt"/>
            </a:endParaRPr>
          </a:p>
        </p:txBody>
      </p:sp>
      <p:sp>
        <p:nvSpPr>
          <p:cNvPr id="35" name="AutoShape 1037">
            <a:extLst>
              <a:ext uri="{FF2B5EF4-FFF2-40B4-BE49-F238E27FC236}">
                <a16:creationId xmlns="" xmlns:a16="http://schemas.microsoft.com/office/drawing/2014/main" id="{0FD25C00-836F-4E65-8B38-FDCEEBA6FD0B}"/>
              </a:ext>
            </a:extLst>
          </p:cNvPr>
          <p:cNvSpPr>
            <a:spLocks noChangeArrowheads="1"/>
          </p:cNvSpPr>
          <p:nvPr/>
        </p:nvSpPr>
        <p:spPr bwMode="auto">
          <a:xfrm>
            <a:off x="2813348" y="1505657"/>
            <a:ext cx="198570" cy="307782"/>
          </a:xfrm>
          <a:prstGeom prst="rightArrow">
            <a:avLst>
              <a:gd name="adj1" fmla="val 56222"/>
              <a:gd name="adj2" fmla="val 67513"/>
            </a:avLst>
          </a:prstGeom>
          <a:solidFill>
            <a:schemeClr val="bg2"/>
          </a:solidFill>
          <a:ln w="12700">
            <a:noFill/>
            <a:miter lim="800000"/>
            <a:headEnd type="none" w="sm" len="sm"/>
            <a:tailEnd type="none" w="sm" len="sm"/>
          </a:ln>
        </p:spPr>
        <p:txBody>
          <a:bodyPr wrap="none" lIns="59256" tIns="29624" rIns="59256" bIns="29624" anchor="ctr"/>
          <a:lstStyle/>
          <a:p>
            <a:pPr algn="ctr" defTabSz="592400" eaLnBrk="0" fontAlgn="ctr" hangingPunct="0">
              <a:spcBef>
                <a:spcPct val="50000"/>
              </a:spcBef>
              <a:spcAft>
                <a:spcPct val="0"/>
              </a:spcAft>
              <a:buSzPct val="80000"/>
              <a:defRPr/>
            </a:pPr>
            <a:endParaRPr lang="zh-CN" altLang="zh-CN" sz="748" i="1" kern="0" dirty="0">
              <a:solidFill>
                <a:schemeClr val="tx1">
                  <a:lumMod val="75000"/>
                  <a:lumOff val="25000"/>
                </a:schemeClr>
              </a:solidFill>
              <a:cs typeface="+mn-ea"/>
              <a:sym typeface="+mn-lt"/>
            </a:endParaRPr>
          </a:p>
        </p:txBody>
      </p:sp>
      <p:sp>
        <p:nvSpPr>
          <p:cNvPr id="57" name="文本占位符 2">
            <a:extLst>
              <a:ext uri="{FF2B5EF4-FFF2-40B4-BE49-F238E27FC236}">
                <a16:creationId xmlns="" xmlns:a16="http://schemas.microsoft.com/office/drawing/2014/main" id="{5D40062F-00E0-4139-B37F-EAAAFB171116}"/>
              </a:ext>
            </a:extLst>
          </p:cNvPr>
          <p:cNvSpPr txBox="1">
            <a:spLocks/>
          </p:cNvSpPr>
          <p:nvPr/>
        </p:nvSpPr>
        <p:spPr bwMode="auto">
          <a:xfrm>
            <a:off x="187731" y="2779498"/>
            <a:ext cx="5667591" cy="149559"/>
          </a:xfrm>
          <a:prstGeom prst="rect">
            <a:avLst/>
          </a:prstGeom>
          <a:noFill/>
          <a:ln>
            <a:noFill/>
          </a:ln>
        </p:spPr>
        <p:txBody>
          <a:bodyPr wrap="square" lIns="48975" tIns="12244" rIns="48975" bIns="12244" rtlCol="0" anchor="t">
            <a:noAutofit/>
          </a:bodyPr>
          <a:lstStyle>
            <a:defPPr>
              <a:defRPr lang="en-US"/>
            </a:defPPr>
            <a:lvl1pPr marL="171450" indent="-171450" algn="just" defTabSz="690732">
              <a:lnSpc>
                <a:spcPct val="114000"/>
              </a:lnSpc>
              <a:spcAft>
                <a:spcPts val="200"/>
              </a:spcAft>
              <a:buClr>
                <a:srgbClr val="C00000"/>
              </a:buClr>
              <a:buSzPct val="70000"/>
              <a:buFont typeface="Wingdings" pitchFamily="2" charset="2"/>
              <a:buChar char="n"/>
              <a:defRPr sz="1100" kern="0">
                <a:solidFill>
                  <a:sysClr val="windowText" lastClr="000000"/>
                </a:solidFill>
                <a:cs typeface="+mn-ea"/>
              </a:defRPr>
            </a:lvl1pPr>
          </a:lstStyle>
          <a:p>
            <a:r>
              <a:rPr lang="zh-CN" altLang="en-US" sz="900" b="1" dirty="0">
                <a:solidFill>
                  <a:schemeClr val="tx1">
                    <a:lumMod val="75000"/>
                    <a:lumOff val="25000"/>
                  </a:schemeClr>
                </a:solidFill>
                <a:sym typeface="+mn-lt"/>
              </a:rPr>
              <a:t>较之</a:t>
            </a:r>
            <a:r>
              <a:rPr lang="en-US" altLang="zh-CN" sz="900" b="1" dirty="0">
                <a:solidFill>
                  <a:schemeClr val="tx1">
                    <a:lumMod val="75000"/>
                    <a:lumOff val="25000"/>
                  </a:schemeClr>
                </a:solidFill>
                <a:sym typeface="+mn-lt"/>
              </a:rPr>
              <a:t>A</a:t>
            </a:r>
            <a:r>
              <a:rPr lang="zh-CN" altLang="en-US" sz="900" b="1" dirty="0">
                <a:solidFill>
                  <a:schemeClr val="tx1">
                    <a:lumMod val="75000"/>
                    <a:lumOff val="25000"/>
                  </a:schemeClr>
                </a:solidFill>
                <a:sym typeface="+mn-lt"/>
              </a:rPr>
              <a:t>股</a:t>
            </a:r>
            <a:r>
              <a:rPr lang="en-US" altLang="zh-CN" sz="900" b="1" dirty="0">
                <a:solidFill>
                  <a:schemeClr val="tx1">
                    <a:lumMod val="75000"/>
                    <a:lumOff val="25000"/>
                  </a:schemeClr>
                </a:solidFill>
                <a:sym typeface="+mn-lt"/>
              </a:rPr>
              <a:t>IPO</a:t>
            </a:r>
            <a:r>
              <a:rPr lang="zh-CN" altLang="en-US" sz="900" b="1" dirty="0">
                <a:solidFill>
                  <a:schemeClr val="tx1">
                    <a:lumMod val="75000"/>
                    <a:lumOff val="25000"/>
                  </a:schemeClr>
                </a:solidFill>
                <a:sym typeface="+mn-lt"/>
              </a:rPr>
              <a:t>审核流程</a:t>
            </a:r>
            <a:r>
              <a:rPr lang="zh-CN" altLang="en-US" sz="900" b="1" dirty="0" smtClean="0">
                <a:solidFill>
                  <a:schemeClr val="tx1">
                    <a:lumMod val="75000"/>
                    <a:lumOff val="25000"/>
                  </a:schemeClr>
                </a:solidFill>
                <a:sym typeface="+mn-lt"/>
              </a:rPr>
              <a:t>，注册制下创业</a:t>
            </a:r>
            <a:r>
              <a:rPr lang="zh-CN" altLang="en-US" sz="900" b="1" dirty="0">
                <a:solidFill>
                  <a:schemeClr val="tx1">
                    <a:lumMod val="75000"/>
                    <a:lumOff val="25000"/>
                  </a:schemeClr>
                </a:solidFill>
                <a:sym typeface="+mn-lt"/>
              </a:rPr>
              <a:t>板发行上市审核流程主要有如下关注要点</a:t>
            </a:r>
            <a:endParaRPr lang="en-US" altLang="zh-CN" sz="900" b="1" dirty="0">
              <a:solidFill>
                <a:schemeClr val="tx1">
                  <a:lumMod val="75000"/>
                  <a:lumOff val="25000"/>
                </a:schemeClr>
              </a:solidFill>
              <a:sym typeface="+mn-lt"/>
            </a:endParaRPr>
          </a:p>
        </p:txBody>
      </p:sp>
      <p:sp>
        <p:nvSpPr>
          <p:cNvPr id="75"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3533436" y="2995846"/>
            <a:ext cx="1038564" cy="157311"/>
          </a:xfrm>
          <a:prstGeom prst="rect">
            <a:avLst/>
          </a:prstGeom>
          <a:solidFill>
            <a:schemeClr val="bg1">
              <a:lumMod val="50000"/>
            </a:schemeClr>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bg1"/>
                </a:solidFill>
                <a:cs typeface="+mn-ea"/>
                <a:sym typeface="+mn-lt"/>
              </a:rPr>
              <a:t>申请与受理</a:t>
            </a:r>
          </a:p>
        </p:txBody>
      </p:sp>
      <p:sp>
        <p:nvSpPr>
          <p:cNvPr id="76"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7826196" y="3003798"/>
            <a:ext cx="1138292" cy="178136"/>
          </a:xfrm>
          <a:prstGeom prst="rect">
            <a:avLst/>
          </a:prstGeom>
          <a:solidFill>
            <a:srgbClr val="988167"/>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prstClr val="white"/>
                </a:solidFill>
                <a:cs typeface="+mn-ea"/>
                <a:sym typeface="+mn-lt"/>
              </a:rPr>
              <a:t>审核机构审核</a:t>
            </a:r>
          </a:p>
        </p:txBody>
      </p:sp>
      <p:sp>
        <p:nvSpPr>
          <p:cNvPr id="77" name="文本框 37">
            <a:extLst>
              <a:ext uri="{FF2B5EF4-FFF2-40B4-BE49-F238E27FC236}">
                <a16:creationId xmlns="" xmlns:a16="http://schemas.microsoft.com/office/drawing/2014/main" id="{D7448907-81DC-4A41-A639-10850D4B6F25}"/>
              </a:ext>
            </a:extLst>
          </p:cNvPr>
          <p:cNvSpPr txBox="1"/>
          <p:nvPr/>
        </p:nvSpPr>
        <p:spPr>
          <a:xfrm>
            <a:off x="4690068" y="2970896"/>
            <a:ext cx="4239019" cy="1220655"/>
          </a:xfrm>
          <a:prstGeom prst="rect">
            <a:avLst/>
          </a:prstGeom>
          <a:noFill/>
        </p:spPr>
        <p:txBody>
          <a:bodyPr wrap="square" numCol="1" rtlCol="0">
            <a:spAutoFit/>
          </a:bodyPr>
          <a:lstStyle/>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行业问题咨询</a:t>
            </a:r>
          </a:p>
          <a:p>
            <a:pPr marL="0" lvl="1" algn="just" defTabSz="310956">
              <a:buClr>
                <a:srgbClr val="E7B17E"/>
              </a:buClr>
              <a:defRPr/>
            </a:pPr>
            <a:r>
              <a:rPr lang="zh-CN" altLang="en-US" sz="800" dirty="0">
                <a:solidFill>
                  <a:schemeClr val="tx1">
                    <a:lumMod val="75000"/>
                    <a:lumOff val="25000"/>
                  </a:schemeClr>
                </a:solidFill>
                <a:cs typeface="+mn-ea"/>
                <a:sym typeface="+mn-lt"/>
              </a:rPr>
              <a:t>深交所发行上市审核机构可以根据需要，就发行上市申请文件中与发行人业务与技术相关的问题，向</a:t>
            </a:r>
            <a:r>
              <a:rPr lang="zh-CN" altLang="en-US" sz="800" b="1" u="sng" dirty="0">
                <a:solidFill>
                  <a:schemeClr val="tx1">
                    <a:lumMod val="75000"/>
                    <a:lumOff val="25000"/>
                  </a:schemeClr>
                </a:solidFill>
                <a:cs typeface="+mn-ea"/>
                <a:sym typeface="+mn-lt"/>
              </a:rPr>
              <a:t>深交所行业咨询专家库中的相关专家进行咨询</a:t>
            </a:r>
            <a:r>
              <a:rPr lang="zh-CN" altLang="en-US" sz="800" dirty="0">
                <a:solidFill>
                  <a:schemeClr val="tx1">
                    <a:lumMod val="75000"/>
                    <a:lumOff val="25000"/>
                  </a:schemeClr>
                </a:solidFill>
                <a:cs typeface="+mn-ea"/>
                <a:sym typeface="+mn-lt"/>
              </a:rPr>
              <a:t>；相关专家提出的咨询意见，可以供深交所审核问询参考</a:t>
            </a:r>
          </a:p>
          <a:p>
            <a:pPr marL="116620" lvl="1"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约见问询与调阅资料</a:t>
            </a:r>
          </a:p>
          <a:p>
            <a:pPr marL="0" lvl="1" algn="just" defTabSz="310956">
              <a:buClr>
                <a:srgbClr val="E7B17E"/>
              </a:buClr>
              <a:buSzPct val="80000"/>
              <a:defRPr/>
            </a:pPr>
            <a:r>
              <a:rPr lang="zh-CN" altLang="en-US" sz="800" dirty="0">
                <a:solidFill>
                  <a:schemeClr val="tx1">
                    <a:lumMod val="75000"/>
                    <a:lumOff val="25000"/>
                  </a:schemeClr>
                </a:solidFill>
                <a:cs typeface="+mn-ea"/>
                <a:sym typeface="+mn-lt"/>
              </a:rPr>
              <a:t>深交所在发行上市审核中，可以根据需要，约见问询发行人的董事、监事、高级管理人员、控股股东、实际控制人以及保荐人、证券服务机构及其相关人员，调阅发行人、保荐人、证券服务机构与发行上市申请相关的资料</a:t>
            </a:r>
          </a:p>
          <a:p>
            <a:pPr marL="73462" lvl="1" indent="-116538" algn="just" defTabSz="310956">
              <a:buClr>
                <a:srgbClr val="B08A5E"/>
              </a:buClr>
              <a:buFont typeface="Wingdings" panose="05000000000000000000" pitchFamily="2" charset="2"/>
              <a:buChar char="Ø"/>
              <a:defRPr/>
            </a:pPr>
            <a:endParaRPr lang="zh-CN" altLang="en-US" sz="612" b="1" kern="0" dirty="0">
              <a:solidFill>
                <a:schemeClr val="tx1">
                  <a:lumMod val="75000"/>
                  <a:lumOff val="25000"/>
                </a:schemeClr>
              </a:solidFill>
              <a:cs typeface="+mn-ea"/>
              <a:sym typeface="+mn-lt"/>
            </a:endParaRPr>
          </a:p>
        </p:txBody>
      </p:sp>
      <p:sp>
        <p:nvSpPr>
          <p:cNvPr id="78"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3556287" y="4037091"/>
            <a:ext cx="1015713" cy="154460"/>
          </a:xfrm>
          <a:prstGeom prst="rect">
            <a:avLst/>
          </a:prstGeom>
          <a:solidFill>
            <a:schemeClr val="bg1">
              <a:lumMod val="85000"/>
            </a:schemeClr>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tx1">
                    <a:lumMod val="75000"/>
                    <a:lumOff val="25000"/>
                  </a:schemeClr>
                </a:solidFill>
                <a:cs typeface="+mn-ea"/>
                <a:sym typeface="+mn-lt"/>
              </a:rPr>
              <a:t>上市委审核</a:t>
            </a:r>
          </a:p>
        </p:txBody>
      </p:sp>
      <p:sp>
        <p:nvSpPr>
          <p:cNvPr id="79"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7826196" y="4140034"/>
            <a:ext cx="1138292" cy="153856"/>
          </a:xfrm>
          <a:prstGeom prst="rect">
            <a:avLst/>
          </a:prstGeom>
          <a:solidFill>
            <a:srgbClr val="E6DED5"/>
          </a:solidFill>
          <a:ln w="9525" algn="ctr">
            <a:noFill/>
            <a:miter lim="800000"/>
            <a:headEnd/>
            <a:tailEnd/>
          </a:ln>
        </p:spPr>
        <p:txBody>
          <a:bodyPr lIns="51178" tIns="44118" rIns="35272" bIns="44118" anchor="ctr"/>
          <a:lstStyle/>
          <a:p>
            <a:pPr marL="87698" indent="-87698" algn="ctr" defTabSz="448331" eaLnBrk="0" fontAlgn="base" hangingPunct="0">
              <a:lnSpc>
                <a:spcPct val="110000"/>
              </a:lnSpc>
              <a:spcBef>
                <a:spcPct val="50000"/>
              </a:spcBef>
              <a:spcAft>
                <a:spcPct val="40000"/>
              </a:spcAft>
              <a:buClr>
                <a:srgbClr val="003366"/>
              </a:buClr>
              <a:buSzPct val="80000"/>
              <a:defRPr/>
            </a:pPr>
            <a:r>
              <a:rPr lang="zh-CN" altLang="en-US" sz="1000" b="1" dirty="0">
                <a:solidFill>
                  <a:schemeClr val="tx1">
                    <a:lumMod val="75000"/>
                    <a:lumOff val="25000"/>
                  </a:schemeClr>
                </a:solidFill>
                <a:cs typeface="+mn-ea"/>
                <a:sym typeface="+mn-lt"/>
              </a:rPr>
              <a:t>证监会注册</a:t>
            </a:r>
          </a:p>
        </p:txBody>
      </p:sp>
      <p:sp>
        <p:nvSpPr>
          <p:cNvPr id="80" name="文本框 37">
            <a:extLst>
              <a:ext uri="{FF2B5EF4-FFF2-40B4-BE49-F238E27FC236}">
                <a16:creationId xmlns="" xmlns:a16="http://schemas.microsoft.com/office/drawing/2014/main" id="{D7448907-81DC-4A41-A639-10850D4B6F25}"/>
              </a:ext>
            </a:extLst>
          </p:cNvPr>
          <p:cNvSpPr txBox="1"/>
          <p:nvPr/>
        </p:nvSpPr>
        <p:spPr>
          <a:xfrm>
            <a:off x="294919" y="4047386"/>
            <a:ext cx="4279243" cy="929485"/>
          </a:xfrm>
          <a:prstGeom prst="rect">
            <a:avLst/>
          </a:prstGeom>
          <a:noFill/>
        </p:spPr>
        <p:txBody>
          <a:bodyPr wrap="square" numCol="1" rtlCol="0">
            <a:spAutoFit/>
          </a:bodyPr>
          <a:lstStyle/>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上市委员会审议</a:t>
            </a:r>
          </a:p>
          <a:p>
            <a:pPr marL="0" lvl="1" algn="just" defTabSz="310956">
              <a:lnSpc>
                <a:spcPct val="120000"/>
              </a:lnSpc>
              <a:buClr>
                <a:srgbClr val="E7B17E"/>
              </a:buClr>
              <a:buSzPct val="80000"/>
              <a:defRPr/>
            </a:pPr>
            <a:r>
              <a:rPr lang="zh-CN" altLang="en-US" sz="800" dirty="0">
                <a:solidFill>
                  <a:schemeClr val="tx1">
                    <a:lumMod val="75000"/>
                    <a:lumOff val="25000"/>
                  </a:schemeClr>
                </a:solidFill>
                <a:cs typeface="+mn-ea"/>
                <a:sym typeface="+mn-lt"/>
              </a:rPr>
              <a:t>上市委员会召开审议会议，对深交所发行上市审核机构出具的审核报告及发行上市申请文件进行审议。每次审议会议由五名委员参加，其中会计、法律专家至少各一名</a:t>
            </a:r>
            <a:endParaRPr lang="en-US" altLang="zh-CN" sz="800" dirty="0">
              <a:solidFill>
                <a:schemeClr val="tx1">
                  <a:lumMod val="75000"/>
                  <a:lumOff val="25000"/>
                </a:schemeClr>
              </a:solidFill>
              <a:cs typeface="+mn-ea"/>
              <a:sym typeface="+mn-lt"/>
            </a:endParaRPr>
          </a:p>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聆讯</a:t>
            </a:r>
          </a:p>
          <a:p>
            <a:pPr marL="0" lvl="1" algn="just" defTabSz="310956">
              <a:buClr>
                <a:srgbClr val="B08A5E"/>
              </a:buClr>
              <a:defRPr/>
            </a:pPr>
            <a:r>
              <a:rPr lang="zh-CN" altLang="en-US" sz="800" dirty="0">
                <a:solidFill>
                  <a:schemeClr val="tx1">
                    <a:lumMod val="75000"/>
                    <a:lumOff val="25000"/>
                  </a:schemeClr>
                </a:solidFill>
                <a:cs typeface="+mn-ea"/>
                <a:sym typeface="+mn-lt"/>
              </a:rPr>
              <a:t>上市委员会进行审议时要求对</a:t>
            </a:r>
            <a:r>
              <a:rPr lang="zh-CN" altLang="en-US" sz="800" b="1" u="sng" dirty="0">
                <a:solidFill>
                  <a:schemeClr val="tx1">
                    <a:lumMod val="75000"/>
                    <a:lumOff val="25000"/>
                  </a:schemeClr>
                </a:solidFill>
                <a:cs typeface="+mn-ea"/>
                <a:sym typeface="+mn-lt"/>
              </a:rPr>
              <a:t>发行人及其保荐人进行现场问询</a:t>
            </a:r>
            <a:r>
              <a:rPr lang="zh-CN" altLang="en-US" sz="800" dirty="0">
                <a:solidFill>
                  <a:schemeClr val="tx1">
                    <a:lumMod val="75000"/>
                    <a:lumOff val="25000"/>
                  </a:schemeClr>
                </a:solidFill>
                <a:cs typeface="+mn-ea"/>
                <a:sym typeface="+mn-lt"/>
              </a:rPr>
              <a:t>的，发行人代表及保荐代表人应当到会接受问询，回答委员提出的</a:t>
            </a:r>
            <a:r>
              <a:rPr lang="zh-CN" altLang="en-US" sz="800" dirty="0" smtClean="0">
                <a:solidFill>
                  <a:schemeClr val="tx1">
                    <a:lumMod val="75000"/>
                    <a:lumOff val="25000"/>
                  </a:schemeClr>
                </a:solidFill>
                <a:cs typeface="+mn-ea"/>
                <a:sym typeface="+mn-lt"/>
              </a:rPr>
              <a:t>问题</a:t>
            </a:r>
            <a:endParaRPr lang="zh-CN" altLang="en-US" sz="800" dirty="0">
              <a:solidFill>
                <a:schemeClr val="tx1">
                  <a:lumMod val="75000"/>
                  <a:lumOff val="25000"/>
                </a:schemeClr>
              </a:solidFill>
              <a:cs typeface="+mn-ea"/>
              <a:sym typeface="+mn-lt"/>
            </a:endParaRPr>
          </a:p>
        </p:txBody>
      </p:sp>
      <p:sp>
        <p:nvSpPr>
          <p:cNvPr id="81" name="文本框 37">
            <a:extLst>
              <a:ext uri="{FF2B5EF4-FFF2-40B4-BE49-F238E27FC236}">
                <a16:creationId xmlns="" xmlns:a16="http://schemas.microsoft.com/office/drawing/2014/main" id="{D7448907-81DC-4A41-A639-10850D4B6F25}"/>
              </a:ext>
            </a:extLst>
          </p:cNvPr>
          <p:cNvSpPr txBox="1"/>
          <p:nvPr/>
        </p:nvSpPr>
        <p:spPr>
          <a:xfrm>
            <a:off x="4694416" y="4112507"/>
            <a:ext cx="4230321" cy="929485"/>
          </a:xfrm>
          <a:prstGeom prst="rect">
            <a:avLst/>
          </a:prstGeom>
          <a:noFill/>
        </p:spPr>
        <p:txBody>
          <a:bodyPr wrap="square" numCol="1" rtlCol="0">
            <a:spAutoFit/>
          </a:bodyPr>
          <a:lstStyle/>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交易所向证监会报送注册申请</a:t>
            </a:r>
          </a:p>
          <a:p>
            <a:pPr marL="0" lvl="1" algn="just" defTabSz="310956">
              <a:lnSpc>
                <a:spcPct val="120000"/>
              </a:lnSpc>
              <a:buClr>
                <a:srgbClr val="E7B17E"/>
              </a:buClr>
              <a:buSzPct val="80000"/>
              <a:defRPr/>
            </a:pPr>
            <a:r>
              <a:rPr lang="zh-CN" altLang="en-US" sz="800" dirty="0">
                <a:solidFill>
                  <a:schemeClr val="tx1">
                    <a:lumMod val="75000"/>
                    <a:lumOff val="25000"/>
                  </a:schemeClr>
                </a:solidFill>
                <a:cs typeface="+mn-ea"/>
                <a:sym typeface="+mn-lt"/>
              </a:rPr>
              <a:t>中国证监会认为交易所对影响发行条件的重大事项未予关注或者交易所的审核意见依据明显不充分的，可以</a:t>
            </a:r>
            <a:r>
              <a:rPr lang="zh-CN" altLang="en-US" sz="800" b="1" u="sng" dirty="0">
                <a:solidFill>
                  <a:schemeClr val="tx1">
                    <a:lumMod val="75000"/>
                    <a:lumOff val="25000"/>
                  </a:schemeClr>
                </a:solidFill>
                <a:cs typeface="+mn-ea"/>
                <a:sym typeface="+mn-lt"/>
              </a:rPr>
              <a:t>退回交易所补充审核</a:t>
            </a:r>
            <a:endParaRPr lang="en-US" altLang="zh-CN" sz="800" dirty="0">
              <a:solidFill>
                <a:schemeClr val="tx1">
                  <a:lumMod val="75000"/>
                  <a:lumOff val="25000"/>
                </a:schemeClr>
              </a:solidFill>
              <a:cs typeface="+mn-ea"/>
              <a:sym typeface="+mn-lt"/>
            </a:endParaRPr>
          </a:p>
          <a:p>
            <a:pPr marL="116620" indent="-116620" algn="just" defTabSz="310956">
              <a:lnSpc>
                <a:spcPct val="120000"/>
              </a:lnSpc>
              <a:buClr>
                <a:schemeClr val="bg1">
                  <a:lumMod val="75000"/>
                </a:schemeClr>
              </a:buClr>
              <a:buSzPct val="80000"/>
              <a:buFont typeface="Wingdings" panose="05000000000000000000" pitchFamily="2" charset="2"/>
              <a:buChar char="l"/>
              <a:defRPr/>
            </a:pPr>
            <a:r>
              <a:rPr lang="zh-CN" altLang="en-US" sz="800" b="1" kern="0" dirty="0">
                <a:solidFill>
                  <a:schemeClr val="tx1">
                    <a:lumMod val="75000"/>
                    <a:lumOff val="25000"/>
                  </a:schemeClr>
                </a:solidFill>
                <a:cs typeface="+mn-ea"/>
                <a:sym typeface="+mn-lt"/>
              </a:rPr>
              <a:t>证监会予以注册</a:t>
            </a:r>
          </a:p>
          <a:p>
            <a:pPr marL="0" lvl="1" algn="just" defTabSz="310956">
              <a:buClr>
                <a:srgbClr val="B08A5E"/>
              </a:buClr>
              <a:defRPr/>
            </a:pPr>
            <a:r>
              <a:rPr lang="zh-CN" altLang="en-US" sz="800" dirty="0">
                <a:solidFill>
                  <a:schemeClr val="tx1">
                    <a:lumMod val="75000"/>
                    <a:lumOff val="25000"/>
                  </a:schemeClr>
                </a:solidFill>
                <a:cs typeface="+mn-ea"/>
                <a:sym typeface="+mn-lt"/>
              </a:rPr>
              <a:t>中国证监会依照法定条件，在</a:t>
            </a:r>
            <a:r>
              <a:rPr lang="en-US" altLang="zh-CN" sz="800" b="1" u="sng" dirty="0">
                <a:solidFill>
                  <a:schemeClr val="tx1">
                    <a:lumMod val="75000"/>
                    <a:lumOff val="25000"/>
                  </a:schemeClr>
                </a:solidFill>
                <a:cs typeface="+mn-ea"/>
                <a:sym typeface="+mn-lt"/>
              </a:rPr>
              <a:t>20</a:t>
            </a:r>
            <a:r>
              <a:rPr lang="zh-CN" altLang="en-US" sz="800" b="1" u="sng" dirty="0">
                <a:solidFill>
                  <a:schemeClr val="tx1">
                    <a:lumMod val="75000"/>
                    <a:lumOff val="25000"/>
                  </a:schemeClr>
                </a:solidFill>
                <a:cs typeface="+mn-ea"/>
                <a:sym typeface="+mn-lt"/>
              </a:rPr>
              <a:t>个工作日内对发行人的注册申请作出同意注册或者不予注册的决定</a:t>
            </a:r>
            <a:r>
              <a:rPr lang="zh-CN" altLang="en-US" sz="800" dirty="0">
                <a:solidFill>
                  <a:schemeClr val="tx1">
                    <a:lumMod val="75000"/>
                    <a:lumOff val="25000"/>
                  </a:schemeClr>
                </a:solidFill>
                <a:cs typeface="+mn-ea"/>
                <a:sym typeface="+mn-lt"/>
              </a:rPr>
              <a:t>，同意注册有效期</a:t>
            </a:r>
            <a:r>
              <a:rPr lang="en-US" altLang="zh-CN" sz="800" dirty="0">
                <a:solidFill>
                  <a:schemeClr val="tx1">
                    <a:lumMod val="75000"/>
                    <a:lumOff val="25000"/>
                  </a:schemeClr>
                </a:solidFill>
                <a:cs typeface="+mn-ea"/>
                <a:sym typeface="+mn-lt"/>
              </a:rPr>
              <a:t>1</a:t>
            </a:r>
            <a:r>
              <a:rPr lang="zh-CN" altLang="en-US" sz="800" dirty="0">
                <a:solidFill>
                  <a:schemeClr val="tx1">
                    <a:lumMod val="75000"/>
                    <a:lumOff val="25000"/>
                  </a:schemeClr>
                </a:solidFill>
                <a:cs typeface="+mn-ea"/>
                <a:sym typeface="+mn-lt"/>
              </a:rPr>
              <a:t>年</a:t>
            </a:r>
          </a:p>
        </p:txBody>
      </p:sp>
      <p:sp>
        <p:nvSpPr>
          <p:cNvPr id="32" name="矩形 31"/>
          <p:cNvSpPr/>
          <p:nvPr/>
        </p:nvSpPr>
        <p:spPr>
          <a:xfrm>
            <a:off x="294921" y="1097728"/>
            <a:ext cx="514455" cy="1137588"/>
          </a:xfrm>
          <a:prstGeom prst="rect">
            <a:avLst/>
          </a:prstGeom>
          <a:solidFill>
            <a:srgbClr val="E6DED5"/>
          </a:solidFill>
          <a:ln>
            <a:noFill/>
          </a:ln>
        </p:spPr>
        <p:style>
          <a:lnRef idx="2">
            <a:schemeClr val="accent1">
              <a:shade val="50000"/>
            </a:schemeClr>
          </a:lnRef>
          <a:fillRef idx="1">
            <a:schemeClr val="accent1"/>
          </a:fillRef>
          <a:effectRef idx="0">
            <a:schemeClr val="accent1"/>
          </a:effectRef>
          <a:fontRef idx="minor">
            <a:schemeClr val="lt1"/>
          </a:fontRef>
        </p:style>
        <p:txBody>
          <a:bodyPr lIns="46398" tIns="23204" rIns="46398" bIns="23204" rtlCol="0" anchor="ctr"/>
          <a:lstStyle/>
          <a:p>
            <a:pPr algn="ctr"/>
            <a:r>
              <a:rPr lang="zh-CN" altLang="en-US" sz="1100" b="1" dirty="0">
                <a:solidFill>
                  <a:schemeClr val="tx1">
                    <a:lumMod val="75000"/>
                    <a:lumOff val="25000"/>
                  </a:schemeClr>
                </a:solidFill>
                <a:cs typeface="+mn-ea"/>
                <a:sym typeface="+mn-lt"/>
              </a:rPr>
              <a:t>流程</a:t>
            </a:r>
          </a:p>
        </p:txBody>
      </p:sp>
      <p:sp>
        <p:nvSpPr>
          <p:cNvPr id="33" name="矩形 32"/>
          <p:cNvSpPr/>
          <p:nvPr/>
        </p:nvSpPr>
        <p:spPr>
          <a:xfrm>
            <a:off x="294920" y="2308938"/>
            <a:ext cx="514455" cy="408691"/>
          </a:xfrm>
          <a:prstGeom prst="rect">
            <a:avLst/>
          </a:prstGeom>
          <a:solidFill>
            <a:srgbClr val="E6DED5"/>
          </a:solidFill>
          <a:ln>
            <a:noFill/>
          </a:ln>
        </p:spPr>
        <p:style>
          <a:lnRef idx="2">
            <a:schemeClr val="accent1">
              <a:shade val="50000"/>
            </a:schemeClr>
          </a:lnRef>
          <a:fillRef idx="1">
            <a:schemeClr val="accent1"/>
          </a:fillRef>
          <a:effectRef idx="0">
            <a:schemeClr val="accent1"/>
          </a:effectRef>
          <a:fontRef idx="minor">
            <a:schemeClr val="lt1"/>
          </a:fontRef>
        </p:style>
        <p:txBody>
          <a:bodyPr lIns="46398" tIns="23204" rIns="46398" bIns="23204" rtlCol="0" anchor="ctr"/>
          <a:lstStyle/>
          <a:p>
            <a:pPr algn="ctr"/>
            <a:r>
              <a:rPr lang="zh-CN" altLang="en-US" sz="1100" b="1" dirty="0">
                <a:solidFill>
                  <a:schemeClr val="tx1">
                    <a:lumMod val="75000"/>
                    <a:lumOff val="25000"/>
                  </a:schemeClr>
                </a:solidFill>
                <a:cs typeface="+mn-ea"/>
                <a:sym typeface="+mn-lt"/>
              </a:rPr>
              <a:t>周期</a:t>
            </a:r>
          </a:p>
        </p:txBody>
      </p:sp>
      <p:sp>
        <p:nvSpPr>
          <p:cNvPr id="34"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957787" y="2314684"/>
            <a:ext cx="1834964" cy="407517"/>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indent="0" eaLnBrk="1" fontAlgn="base" hangingPunct="1">
              <a:lnSpc>
                <a:spcPct val="120000"/>
              </a:lnSpc>
              <a:spcBef>
                <a:spcPct val="0"/>
              </a:spcBef>
              <a:spcAft>
                <a:spcPct val="0"/>
              </a:spcAft>
              <a:buClr>
                <a:srgbClr val="FF0000"/>
              </a:buClr>
              <a:buSzPct val="70000"/>
            </a:pPr>
            <a:r>
              <a:rPr lang="zh-CN" altLang="en-US" sz="900" dirty="0">
                <a:solidFill>
                  <a:schemeClr val="tx1">
                    <a:lumMod val="75000"/>
                    <a:lumOff val="25000"/>
                  </a:schemeClr>
                </a:solidFill>
                <a:latin typeface="Arial"/>
                <a:ea typeface="楷体"/>
                <a:cs typeface="+mn-ea"/>
                <a:sym typeface="+mn-lt"/>
              </a:rPr>
              <a:t>接收材料至受理：</a:t>
            </a:r>
            <a:r>
              <a:rPr lang="zh-CN" altLang="en-US" sz="900" b="1" u="sng" dirty="0">
                <a:solidFill>
                  <a:schemeClr val="tx1">
                    <a:lumMod val="75000"/>
                    <a:lumOff val="25000"/>
                  </a:schemeClr>
                </a:solidFill>
                <a:latin typeface="Arial"/>
                <a:ea typeface="楷体"/>
                <a:cs typeface="+mn-ea"/>
                <a:sym typeface="+mn-lt"/>
              </a:rPr>
              <a:t>五个工作日</a:t>
            </a:r>
            <a:endParaRPr lang="en-US" altLang="zh-CN" sz="900" b="1" u="sng" dirty="0">
              <a:solidFill>
                <a:schemeClr val="tx1">
                  <a:lumMod val="75000"/>
                  <a:lumOff val="25000"/>
                </a:schemeClr>
              </a:solidFill>
              <a:latin typeface="Arial"/>
              <a:ea typeface="楷体"/>
              <a:cs typeface="+mn-ea"/>
              <a:sym typeface="+mn-lt"/>
            </a:endParaRPr>
          </a:p>
          <a:p>
            <a:pPr indent="0" eaLnBrk="1" fontAlgn="base" hangingPunct="1">
              <a:lnSpc>
                <a:spcPct val="120000"/>
              </a:lnSpc>
              <a:spcBef>
                <a:spcPct val="0"/>
              </a:spcBef>
              <a:spcAft>
                <a:spcPct val="0"/>
              </a:spcAft>
              <a:buClr>
                <a:srgbClr val="FF0000"/>
              </a:buClr>
              <a:buSzPct val="70000"/>
            </a:pPr>
            <a:r>
              <a:rPr lang="zh-CN" altLang="en-US" sz="900" dirty="0">
                <a:solidFill>
                  <a:schemeClr val="tx1">
                    <a:lumMod val="75000"/>
                    <a:lumOff val="25000"/>
                  </a:schemeClr>
                </a:solidFill>
                <a:latin typeface="Arial"/>
                <a:ea typeface="楷体"/>
                <a:cs typeface="+mn-ea"/>
                <a:sym typeface="+mn-lt"/>
              </a:rPr>
              <a:t>补正时限最长不超过三十日</a:t>
            </a: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500" kern="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500" kern="0" dirty="0">
              <a:solidFill>
                <a:schemeClr val="tx1">
                  <a:lumMod val="75000"/>
                  <a:lumOff val="25000"/>
                </a:schemeClr>
              </a:solidFill>
              <a:latin typeface="Arial"/>
              <a:ea typeface="楷体"/>
              <a:cs typeface="+mn-ea"/>
              <a:sym typeface="+mn-lt"/>
            </a:endParaRPr>
          </a:p>
        </p:txBody>
      </p:sp>
      <p:sp>
        <p:nvSpPr>
          <p:cNvPr id="38"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3033772" y="2314385"/>
            <a:ext cx="3968944" cy="408522"/>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indent="0" eaLnBrk="1" fontAlgn="base" hangingPunct="1">
              <a:lnSpc>
                <a:spcPct val="120000"/>
              </a:lnSpc>
              <a:spcBef>
                <a:spcPct val="0"/>
              </a:spcBef>
              <a:spcAft>
                <a:spcPct val="0"/>
              </a:spcAft>
              <a:buClr>
                <a:srgbClr val="FF0000"/>
              </a:buClr>
              <a:buSzPct val="70000"/>
            </a:pPr>
            <a:r>
              <a:rPr lang="zh-CN" altLang="en-US" sz="900" b="1" u="sng" dirty="0">
                <a:solidFill>
                  <a:schemeClr val="tx1">
                    <a:lumMod val="75000"/>
                    <a:lumOff val="25000"/>
                  </a:schemeClr>
                </a:solidFill>
                <a:latin typeface="Arial"/>
                <a:ea typeface="楷体"/>
                <a:cs typeface="+mn-ea"/>
                <a:sym typeface="+mn-lt"/>
              </a:rPr>
              <a:t>原则上不超过</a:t>
            </a:r>
            <a:r>
              <a:rPr lang="en-US" altLang="zh-CN" sz="900" b="1" u="sng" dirty="0">
                <a:solidFill>
                  <a:schemeClr val="tx1">
                    <a:lumMod val="75000"/>
                    <a:lumOff val="25000"/>
                  </a:schemeClr>
                </a:solidFill>
                <a:latin typeface="Arial"/>
                <a:ea typeface="楷体"/>
                <a:cs typeface="+mn-ea"/>
                <a:sym typeface="+mn-lt"/>
              </a:rPr>
              <a:t>6</a:t>
            </a:r>
            <a:r>
              <a:rPr lang="zh-CN" altLang="en-US" sz="900" b="1" u="sng" dirty="0">
                <a:solidFill>
                  <a:schemeClr val="tx1">
                    <a:lumMod val="75000"/>
                    <a:lumOff val="25000"/>
                  </a:schemeClr>
                </a:solidFill>
                <a:latin typeface="Arial"/>
                <a:ea typeface="楷体"/>
                <a:cs typeface="+mn-ea"/>
                <a:sym typeface="+mn-lt"/>
              </a:rPr>
              <a:t>个月</a:t>
            </a:r>
            <a:r>
              <a:rPr lang="zh-CN" altLang="en-US" sz="900" dirty="0">
                <a:solidFill>
                  <a:schemeClr val="tx1">
                    <a:lumMod val="75000"/>
                    <a:lumOff val="25000"/>
                  </a:schemeClr>
                </a:solidFill>
                <a:latin typeface="Arial"/>
                <a:ea typeface="楷体"/>
                <a:cs typeface="+mn-ea"/>
                <a:sym typeface="+mn-lt"/>
              </a:rPr>
              <a:t>：自受理发行上市申请文件之日起三个月内出具审核意见；发行人及其中介机构回复审核问询的时间总计不超过三个月</a:t>
            </a:r>
            <a:endParaRPr lang="zh-CN" altLang="en-US" sz="900" kern="0" dirty="0">
              <a:solidFill>
                <a:schemeClr val="tx1">
                  <a:lumMod val="75000"/>
                  <a:lumOff val="25000"/>
                </a:schemeClr>
              </a:solidFill>
              <a:latin typeface="Arial"/>
              <a:ea typeface="楷体"/>
              <a:cs typeface="+mn-ea"/>
              <a:sym typeface="+mn-lt"/>
            </a:endParaRPr>
          </a:p>
        </p:txBody>
      </p:sp>
      <p:sp>
        <p:nvSpPr>
          <p:cNvPr id="40" name="Text Box 38">
            <a:extLst>
              <a:ext uri="{FF2B5EF4-FFF2-40B4-BE49-F238E27FC236}">
                <a16:creationId xmlns="" xmlns:a16="http://schemas.microsoft.com/office/drawing/2014/main" id="{58765328-A3A6-4165-B1AD-FE1DB9BE211C}"/>
              </a:ext>
            </a:extLst>
          </p:cNvPr>
          <p:cNvSpPr txBox="1">
            <a:spLocks noChangeArrowheads="1"/>
          </p:cNvSpPr>
          <p:nvPr/>
        </p:nvSpPr>
        <p:spPr bwMode="auto">
          <a:xfrm>
            <a:off x="7262349" y="2308939"/>
            <a:ext cx="1630132" cy="413261"/>
          </a:xfrm>
          <a:prstGeom prst="rect">
            <a:avLst/>
          </a:prstGeom>
          <a:noFill/>
          <a:ln w="9525" algn="ctr">
            <a:solidFill>
              <a:schemeClr val="bg1">
                <a:lumMod val="7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indent="0" algn="just" eaLnBrk="1" fontAlgn="base" hangingPunct="1">
              <a:lnSpc>
                <a:spcPct val="120000"/>
              </a:lnSpc>
              <a:spcBef>
                <a:spcPct val="0"/>
              </a:spcBef>
              <a:spcAft>
                <a:spcPct val="0"/>
              </a:spcAft>
              <a:buClr>
                <a:srgbClr val="FF0000"/>
              </a:buClr>
              <a:buSzPct val="70000"/>
            </a:pPr>
            <a:r>
              <a:rPr lang="zh-CN" altLang="en-US" sz="900" dirty="0">
                <a:solidFill>
                  <a:schemeClr val="tx1">
                    <a:lumMod val="75000"/>
                    <a:lumOff val="25000"/>
                  </a:schemeClr>
                </a:solidFill>
                <a:latin typeface="Arial"/>
                <a:ea typeface="楷体"/>
                <a:cs typeface="+mn-ea"/>
                <a:sym typeface="+mn-lt"/>
              </a:rPr>
              <a:t>证监会在</a:t>
            </a:r>
            <a:r>
              <a:rPr lang="en-US" altLang="zh-CN" sz="900" b="1" u="sng" dirty="0">
                <a:solidFill>
                  <a:schemeClr val="tx1">
                    <a:lumMod val="75000"/>
                    <a:lumOff val="25000"/>
                  </a:schemeClr>
                </a:solidFill>
                <a:latin typeface="Arial"/>
                <a:ea typeface="楷体"/>
                <a:cs typeface="+mn-ea"/>
                <a:sym typeface="+mn-lt"/>
              </a:rPr>
              <a:t>20 </a:t>
            </a:r>
            <a:r>
              <a:rPr lang="zh-CN" altLang="en-US" sz="900" b="1" u="sng" dirty="0">
                <a:solidFill>
                  <a:schemeClr val="tx1">
                    <a:lumMod val="75000"/>
                    <a:lumOff val="25000"/>
                  </a:schemeClr>
                </a:solidFill>
                <a:latin typeface="Arial"/>
                <a:ea typeface="楷体"/>
                <a:cs typeface="+mn-ea"/>
                <a:sym typeface="+mn-lt"/>
              </a:rPr>
              <a:t>个工作日内</a:t>
            </a:r>
            <a:r>
              <a:rPr lang="zh-CN" altLang="en-US" sz="900" dirty="0">
                <a:solidFill>
                  <a:schemeClr val="tx1">
                    <a:lumMod val="75000"/>
                    <a:lumOff val="25000"/>
                  </a:schemeClr>
                </a:solidFill>
                <a:latin typeface="Arial"/>
                <a:ea typeface="楷体"/>
                <a:cs typeface="+mn-ea"/>
                <a:sym typeface="+mn-lt"/>
              </a:rPr>
              <a:t>作出同意注册或者不予注册的决定</a:t>
            </a:r>
            <a:endParaRPr lang="zh-CN" altLang="en-US" sz="900" kern="0" dirty="0">
              <a:solidFill>
                <a:schemeClr val="tx1">
                  <a:lumMod val="75000"/>
                  <a:lumOff val="25000"/>
                </a:schemeClr>
              </a:solidFill>
              <a:latin typeface="Arial"/>
              <a:ea typeface="楷体"/>
              <a:cs typeface="+mn-ea"/>
              <a:sym typeface="+mn-lt"/>
            </a:endParaRPr>
          </a:p>
          <a:p>
            <a:pPr marL="11878" indent="-116620" algn="just" eaLnBrk="1" fontAlgn="base" hangingPunct="1">
              <a:lnSpc>
                <a:spcPct val="120000"/>
              </a:lnSpc>
              <a:spcBef>
                <a:spcPct val="0"/>
              </a:spcBef>
              <a:spcAft>
                <a:spcPct val="0"/>
              </a:spcAft>
              <a:buClr>
                <a:srgbClr val="FF0000"/>
              </a:buClr>
              <a:buSzPct val="70000"/>
              <a:buFont typeface="Wingdings" panose="05000000000000000000" pitchFamily="2" charset="2"/>
              <a:buChar char="Ø"/>
            </a:pPr>
            <a:endParaRPr lang="zh-CN" altLang="en-US" sz="900" kern="0" dirty="0">
              <a:solidFill>
                <a:schemeClr val="tx1">
                  <a:lumMod val="75000"/>
                  <a:lumOff val="25000"/>
                </a:schemeClr>
              </a:solidFill>
              <a:latin typeface="Arial"/>
              <a:ea typeface="楷体"/>
              <a:cs typeface="+mn-ea"/>
              <a:sym typeface="+mn-lt"/>
            </a:endParaRPr>
          </a:p>
        </p:txBody>
      </p:sp>
      <p:sp>
        <p:nvSpPr>
          <p:cNvPr id="3" name="文本框 2"/>
          <p:cNvSpPr txBox="1"/>
          <p:nvPr/>
        </p:nvSpPr>
        <p:spPr>
          <a:xfrm>
            <a:off x="3026802" y="1065128"/>
            <a:ext cx="1098365" cy="1072986"/>
          </a:xfrm>
          <a:prstGeom prst="rect">
            <a:avLst/>
          </a:prstGeom>
          <a:noFill/>
        </p:spPr>
        <p:txBody>
          <a:bodyPr wrap="square" rtlCol="0">
            <a:spAutoFit/>
          </a:bodyPr>
          <a:lstStyle/>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cs typeface="+mn-ea"/>
                <a:sym typeface="+mn-lt"/>
              </a:rPr>
              <a:t>首轮问询</a:t>
            </a:r>
            <a:endParaRPr lang="en-US" altLang="zh-CN" sz="900" kern="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cs typeface="+mn-ea"/>
                <a:sym typeface="+mn-lt"/>
              </a:rPr>
              <a:t>审核沟通</a:t>
            </a:r>
            <a:endParaRPr lang="en-US" altLang="zh-CN" sz="900" kern="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cs typeface="+mn-ea"/>
                <a:sym typeface="+mn-lt"/>
              </a:rPr>
              <a:t>多轮问询</a:t>
            </a:r>
            <a:endParaRPr lang="en-US" altLang="zh-CN" sz="900" kern="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kern="0" dirty="0">
                <a:solidFill>
                  <a:schemeClr val="tx1">
                    <a:lumMod val="75000"/>
                    <a:lumOff val="25000"/>
                  </a:schemeClr>
                </a:solidFill>
                <a:cs typeface="+mn-ea"/>
                <a:sym typeface="+mn-lt"/>
              </a:rPr>
              <a:t>问询回复</a:t>
            </a:r>
            <a:endParaRPr lang="en-US" altLang="zh-CN" sz="900" kern="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b="1" i="1" dirty="0">
                <a:solidFill>
                  <a:schemeClr val="tx1">
                    <a:lumMod val="75000"/>
                    <a:lumOff val="25000"/>
                  </a:schemeClr>
                </a:solidFill>
                <a:cs typeface="+mn-ea"/>
                <a:sym typeface="+mn-lt"/>
              </a:rPr>
              <a:t>行业问题咨询</a:t>
            </a:r>
            <a:endParaRPr lang="en-US" altLang="zh-CN" sz="900" b="1" i="1"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cs typeface="+mn-ea"/>
                <a:sym typeface="+mn-lt"/>
              </a:rPr>
              <a:t>豁免披露</a:t>
            </a:r>
          </a:p>
        </p:txBody>
      </p:sp>
      <p:sp>
        <p:nvSpPr>
          <p:cNvPr id="4" name="文本框 3"/>
          <p:cNvSpPr txBox="1"/>
          <p:nvPr/>
        </p:nvSpPr>
        <p:spPr>
          <a:xfrm>
            <a:off x="4110782" y="1055731"/>
            <a:ext cx="1094177" cy="906787"/>
          </a:xfrm>
          <a:prstGeom prst="rect">
            <a:avLst/>
          </a:prstGeom>
          <a:noFill/>
        </p:spPr>
        <p:txBody>
          <a:bodyPr wrap="square" rtlCol="0">
            <a:spAutoFit/>
          </a:bodyPr>
          <a:lstStyle/>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b="1" i="1" dirty="0">
                <a:solidFill>
                  <a:schemeClr val="tx1">
                    <a:lumMod val="75000"/>
                    <a:lumOff val="25000"/>
                  </a:schemeClr>
                </a:solidFill>
                <a:cs typeface="+mn-ea"/>
                <a:sym typeface="+mn-lt"/>
              </a:rPr>
              <a:t>约见问询</a:t>
            </a:r>
            <a:r>
              <a:rPr lang="zh-CN" altLang="en-US" sz="900" b="1" i="1" dirty="0" smtClean="0">
                <a:solidFill>
                  <a:schemeClr val="tx1">
                    <a:lumMod val="75000"/>
                    <a:lumOff val="25000"/>
                  </a:schemeClr>
                </a:solidFill>
                <a:cs typeface="+mn-ea"/>
                <a:sym typeface="+mn-lt"/>
              </a:rPr>
              <a:t>与调阅</a:t>
            </a:r>
            <a:r>
              <a:rPr lang="zh-CN" altLang="en-US" sz="900" b="1" i="1" dirty="0">
                <a:solidFill>
                  <a:schemeClr val="tx1">
                    <a:lumMod val="75000"/>
                    <a:lumOff val="25000"/>
                  </a:schemeClr>
                </a:solidFill>
                <a:cs typeface="+mn-ea"/>
                <a:sym typeface="+mn-lt"/>
              </a:rPr>
              <a:t>资料</a:t>
            </a:r>
            <a:endParaRPr lang="en-US" altLang="zh-CN" sz="900" b="1" i="1"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cs typeface="+mn-ea"/>
                <a:sym typeface="+mn-lt"/>
              </a:rPr>
              <a:t>现场检查</a:t>
            </a:r>
            <a:endParaRPr lang="en-US" altLang="zh-CN" sz="90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cs typeface="+mn-ea"/>
                <a:sym typeface="+mn-lt"/>
              </a:rPr>
              <a:t>出具审核报告</a:t>
            </a:r>
            <a:endParaRPr lang="en-US" altLang="zh-CN" sz="900" dirty="0">
              <a:solidFill>
                <a:schemeClr val="tx1">
                  <a:lumMod val="75000"/>
                  <a:lumOff val="25000"/>
                </a:schemeClr>
              </a:solidFill>
              <a:cs typeface="+mn-ea"/>
              <a:sym typeface="+mn-lt"/>
            </a:endParaRPr>
          </a:p>
          <a:p>
            <a:pPr marL="11878" indent="-116620" fontAlgn="base">
              <a:lnSpc>
                <a:spcPct val="120000"/>
              </a:lnSpc>
              <a:spcBef>
                <a:spcPct val="0"/>
              </a:spcBef>
              <a:spcAft>
                <a:spcPct val="0"/>
              </a:spcAft>
              <a:buClr>
                <a:srgbClr val="988167"/>
              </a:buClr>
              <a:buSzPct val="70000"/>
              <a:buFont typeface="Wingdings" panose="05000000000000000000" pitchFamily="2" charset="2"/>
              <a:buChar char="Ø"/>
            </a:pPr>
            <a:r>
              <a:rPr lang="zh-CN" altLang="en-US" sz="900" dirty="0">
                <a:solidFill>
                  <a:schemeClr val="tx1">
                    <a:lumMod val="75000"/>
                    <a:lumOff val="25000"/>
                  </a:schemeClr>
                </a:solidFill>
                <a:cs typeface="+mn-ea"/>
                <a:sym typeface="+mn-lt"/>
              </a:rPr>
              <a:t>预披露上会稿</a:t>
            </a:r>
          </a:p>
        </p:txBody>
      </p:sp>
      <p:sp>
        <p:nvSpPr>
          <p:cNvPr id="41" name="AutoShape 1037">
            <a:extLst>
              <a:ext uri="{FF2B5EF4-FFF2-40B4-BE49-F238E27FC236}">
                <a16:creationId xmlns="" xmlns:a16="http://schemas.microsoft.com/office/drawing/2014/main" id="{0FD25C00-836F-4E65-8B38-FDCEEBA6FD0B}"/>
              </a:ext>
            </a:extLst>
          </p:cNvPr>
          <p:cNvSpPr>
            <a:spLocks noChangeArrowheads="1"/>
          </p:cNvSpPr>
          <p:nvPr/>
        </p:nvSpPr>
        <p:spPr bwMode="auto">
          <a:xfrm>
            <a:off x="5316949" y="1490299"/>
            <a:ext cx="198570" cy="307782"/>
          </a:xfrm>
          <a:prstGeom prst="rightArrow">
            <a:avLst>
              <a:gd name="adj1" fmla="val 56222"/>
              <a:gd name="adj2" fmla="val 67513"/>
            </a:avLst>
          </a:prstGeom>
          <a:solidFill>
            <a:schemeClr val="bg2"/>
          </a:solidFill>
          <a:ln w="12700">
            <a:noFill/>
            <a:miter lim="800000"/>
            <a:headEnd type="none" w="sm" len="sm"/>
            <a:tailEnd type="none" w="sm" len="sm"/>
          </a:ln>
        </p:spPr>
        <p:txBody>
          <a:bodyPr wrap="none" lIns="59256" tIns="29624" rIns="59256" bIns="29624" anchor="ctr"/>
          <a:lstStyle/>
          <a:p>
            <a:pPr algn="ctr" defTabSz="592400" eaLnBrk="0" fontAlgn="ctr" hangingPunct="0">
              <a:spcBef>
                <a:spcPct val="50000"/>
              </a:spcBef>
              <a:spcAft>
                <a:spcPct val="0"/>
              </a:spcAft>
              <a:buSzPct val="80000"/>
              <a:defRPr/>
            </a:pPr>
            <a:endParaRPr lang="zh-CN" altLang="zh-CN" sz="748" i="1" kern="0" dirty="0">
              <a:solidFill>
                <a:schemeClr val="tx1">
                  <a:lumMod val="75000"/>
                  <a:lumOff val="25000"/>
                </a:schemeClr>
              </a:solidFill>
              <a:cs typeface="+mn-ea"/>
              <a:sym typeface="+mn-lt"/>
            </a:endParaRPr>
          </a:p>
        </p:txBody>
      </p:sp>
      <p:sp>
        <p:nvSpPr>
          <p:cNvPr id="42" name="AutoShape 1037">
            <a:extLst>
              <a:ext uri="{FF2B5EF4-FFF2-40B4-BE49-F238E27FC236}">
                <a16:creationId xmlns="" xmlns:a16="http://schemas.microsoft.com/office/drawing/2014/main" id="{0FD25C00-836F-4E65-8B38-FDCEEBA6FD0B}"/>
              </a:ext>
            </a:extLst>
          </p:cNvPr>
          <p:cNvSpPr>
            <a:spLocks noChangeArrowheads="1"/>
          </p:cNvSpPr>
          <p:nvPr/>
        </p:nvSpPr>
        <p:spPr bwMode="auto">
          <a:xfrm>
            <a:off x="7063778" y="1490298"/>
            <a:ext cx="198570" cy="307782"/>
          </a:xfrm>
          <a:prstGeom prst="rightArrow">
            <a:avLst>
              <a:gd name="adj1" fmla="val 56222"/>
              <a:gd name="adj2" fmla="val 67513"/>
            </a:avLst>
          </a:prstGeom>
          <a:solidFill>
            <a:schemeClr val="bg2"/>
          </a:solidFill>
          <a:ln w="12700">
            <a:noFill/>
            <a:miter lim="800000"/>
            <a:headEnd type="none" w="sm" len="sm"/>
            <a:tailEnd type="none" w="sm" len="sm"/>
          </a:ln>
        </p:spPr>
        <p:txBody>
          <a:bodyPr wrap="none" lIns="59256" tIns="29624" rIns="59256" bIns="29624" anchor="ctr"/>
          <a:lstStyle/>
          <a:p>
            <a:pPr algn="ctr" defTabSz="592400" eaLnBrk="0" fontAlgn="ctr" hangingPunct="0">
              <a:spcBef>
                <a:spcPct val="50000"/>
              </a:spcBef>
              <a:spcAft>
                <a:spcPct val="0"/>
              </a:spcAft>
              <a:buSzPct val="80000"/>
              <a:defRPr/>
            </a:pPr>
            <a:endParaRPr lang="zh-CN" altLang="zh-CN" sz="748" i="1" kern="0" dirty="0">
              <a:solidFill>
                <a:schemeClr val="tx1">
                  <a:lumMod val="75000"/>
                  <a:lumOff val="25000"/>
                </a:schemeClr>
              </a:solidFill>
              <a:cs typeface="+mn-ea"/>
              <a:sym typeface="+mn-lt"/>
            </a:endParaRPr>
          </a:p>
        </p:txBody>
      </p:sp>
      <p:sp>
        <p:nvSpPr>
          <p:cNvPr id="36"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2.2  </a:t>
            </a:r>
            <a:r>
              <a:rPr lang="zh-CN" altLang="en-US" sz="1600" b="1" dirty="0">
                <a:solidFill>
                  <a:schemeClr val="accent5">
                    <a:lumMod val="20000"/>
                    <a:lumOff val="80000"/>
                  </a:schemeClr>
                </a:solidFill>
                <a:latin typeface="华文楷体" pitchFamily="2" charset="-122"/>
                <a:ea typeface="华文楷体" pitchFamily="2" charset="-122"/>
                <a:cs typeface="+mj-cs"/>
              </a:rPr>
              <a:t>注册制下创业</a:t>
            </a:r>
            <a:r>
              <a:rPr lang="zh-CN" altLang="en-US" sz="1600" b="1" dirty="0" smtClean="0">
                <a:solidFill>
                  <a:schemeClr val="accent5">
                    <a:lumMod val="20000"/>
                    <a:lumOff val="80000"/>
                  </a:schemeClr>
                </a:solidFill>
                <a:latin typeface="华文楷体" pitchFamily="2" charset="-122"/>
                <a:ea typeface="华文楷体" pitchFamily="2" charset="-122"/>
                <a:cs typeface="+mj-cs"/>
              </a:rPr>
              <a:t>板</a:t>
            </a:r>
            <a:r>
              <a:rPr lang="zh-CN" altLang="en-US" sz="1600" b="1" dirty="0">
                <a:solidFill>
                  <a:schemeClr val="accent5">
                    <a:lumMod val="20000"/>
                    <a:lumOff val="80000"/>
                  </a:schemeClr>
                </a:solidFill>
                <a:latin typeface="华文楷体" pitchFamily="2" charset="-122"/>
                <a:ea typeface="华文楷体" pitchFamily="2" charset="-122"/>
                <a:cs typeface="+mj-cs"/>
              </a:rPr>
              <a:t>首发</a:t>
            </a:r>
            <a:r>
              <a:rPr lang="zh-CN" altLang="en-US" sz="1600" b="1" dirty="0" smtClean="0">
                <a:solidFill>
                  <a:schemeClr val="accent5">
                    <a:lumMod val="20000"/>
                    <a:lumOff val="80000"/>
                  </a:schemeClr>
                </a:solidFill>
                <a:latin typeface="华文楷体" pitchFamily="2" charset="-122"/>
                <a:ea typeface="华文楷体" pitchFamily="2" charset="-122"/>
                <a:cs typeface="+mj-cs"/>
              </a:rPr>
              <a:t>上市</a:t>
            </a:r>
            <a:r>
              <a:rPr lang="zh-CN" altLang="en-US" sz="1600" b="1" dirty="0">
                <a:solidFill>
                  <a:schemeClr val="accent5">
                    <a:lumMod val="20000"/>
                    <a:lumOff val="80000"/>
                  </a:schemeClr>
                </a:solidFill>
                <a:latin typeface="华文楷体" pitchFamily="2" charset="-122"/>
                <a:ea typeface="华文楷体" pitchFamily="2" charset="-122"/>
                <a:cs typeface="+mj-cs"/>
              </a:rPr>
              <a:t>审核流程</a:t>
            </a:r>
          </a:p>
        </p:txBody>
      </p:sp>
      <p:sp>
        <p:nvSpPr>
          <p:cNvPr id="43" name="矩形 42"/>
          <p:cNvSpPr/>
          <p:nvPr/>
        </p:nvSpPr>
        <p:spPr>
          <a:xfrm>
            <a:off x="4710707" y="2998343"/>
            <a:ext cx="4253812" cy="107024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697449" y="4140033"/>
            <a:ext cx="4253812" cy="8744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2554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custDataLst>
              <p:tags r:id="rId1"/>
            </p:custDataLst>
          </p:nvPr>
        </p:nvSpPr>
        <p:spPr bwMode="gray">
          <a:xfrm>
            <a:off x="6441798" y="1248496"/>
            <a:ext cx="2446382" cy="3643614"/>
          </a:xfrm>
          <a:prstGeom prst="rect">
            <a:avLst/>
          </a:prstGeom>
          <a:solidFill>
            <a:srgbClr val="FBFBFB"/>
          </a:solidFill>
          <a:ln>
            <a:noFill/>
          </a:ln>
          <a:effectLst/>
        </p:spPr>
        <p:txBody>
          <a:bodyPr tIns="24879" rIns="24879" bIns="24879" anchor="t"/>
          <a:lstStyle/>
          <a:p>
            <a:pPr marL="1079" lvl="1" algn="just" defTabSz="693243" fontAlgn="base">
              <a:lnSpc>
                <a:spcPct val="110000"/>
              </a:lnSpc>
              <a:spcBef>
                <a:spcPct val="40000"/>
              </a:spcBef>
              <a:spcAft>
                <a:spcPct val="0"/>
              </a:spcAft>
              <a:buSzPct val="80000"/>
            </a:pPr>
            <a:r>
              <a:rPr lang="zh-CN" altLang="en-US" sz="1000" b="1" u="sng" dirty="0" smtClean="0">
                <a:solidFill>
                  <a:srgbClr val="000000"/>
                </a:solidFill>
                <a:cs typeface="+mn-ea"/>
                <a:sym typeface="+mn-lt"/>
              </a:rPr>
              <a:t>主板</a:t>
            </a:r>
            <a:r>
              <a:rPr lang="en-US" altLang="zh-CN" sz="1000" b="1" u="sng" dirty="0">
                <a:solidFill>
                  <a:srgbClr val="000000"/>
                </a:solidFill>
                <a:cs typeface="+mn-ea"/>
                <a:sym typeface="+mn-lt"/>
              </a:rPr>
              <a:t>/</a:t>
            </a:r>
            <a:r>
              <a:rPr lang="zh-CN" altLang="en-US" sz="1000" b="1" u="sng" dirty="0">
                <a:solidFill>
                  <a:srgbClr val="000000"/>
                </a:solidFill>
                <a:cs typeface="+mn-ea"/>
                <a:sym typeface="+mn-lt"/>
              </a:rPr>
              <a:t>中小板</a:t>
            </a:r>
            <a:r>
              <a:rPr lang="zh-CN" altLang="en-US" sz="1000" b="1" dirty="0">
                <a:solidFill>
                  <a:srgbClr val="000000"/>
                </a:solidFill>
                <a:cs typeface="+mn-ea"/>
                <a:sym typeface="+mn-lt"/>
              </a:rPr>
              <a:t>：</a:t>
            </a:r>
            <a:endParaRPr lang="en-US" altLang="zh-CN" sz="1000" b="1" dirty="0">
              <a:solidFill>
                <a:srgbClr val="000000"/>
              </a:solidFill>
              <a:cs typeface="+mn-ea"/>
              <a:sym typeface="+mn-lt"/>
            </a:endParaRPr>
          </a:p>
          <a:p>
            <a:pPr marL="118780" lvl="1" indent="-117700" algn="just" defTabSz="693243" fontAlgn="base">
              <a:lnSpc>
                <a:spcPct val="110000"/>
              </a:lnSpc>
              <a:spcBef>
                <a:spcPct val="40000"/>
              </a:spcBef>
              <a:spcAft>
                <a:spcPct val="0"/>
              </a:spcAft>
              <a:buSzPct val="80000"/>
              <a:buFont typeface="Arial" pitchFamily="34" charset="0"/>
              <a:buChar char="–"/>
            </a:pPr>
            <a:r>
              <a:rPr lang="zh-CN" altLang="en-US" sz="1000" dirty="0">
                <a:solidFill>
                  <a:srgbClr val="000000"/>
                </a:solidFill>
                <a:cs typeface="+mn-ea"/>
                <a:sym typeface="+mn-lt"/>
              </a:rPr>
              <a:t>最近</a:t>
            </a:r>
            <a:r>
              <a:rPr lang="en-US" altLang="zh-CN" sz="1000" dirty="0">
                <a:solidFill>
                  <a:srgbClr val="000000"/>
                </a:solidFill>
                <a:cs typeface="+mn-ea"/>
                <a:sym typeface="+mn-lt"/>
              </a:rPr>
              <a:t>3 </a:t>
            </a:r>
            <a:r>
              <a:rPr lang="zh-CN" altLang="en-US" sz="1000" dirty="0">
                <a:solidFill>
                  <a:srgbClr val="000000"/>
                </a:solidFill>
                <a:cs typeface="+mn-ea"/>
                <a:sym typeface="+mn-lt"/>
              </a:rPr>
              <a:t>个会计年度净利润均为正数且累计超过人民币</a:t>
            </a:r>
            <a:r>
              <a:rPr lang="en-US" altLang="zh-CN" sz="1000" dirty="0">
                <a:solidFill>
                  <a:srgbClr val="000000"/>
                </a:solidFill>
                <a:cs typeface="+mn-ea"/>
                <a:sym typeface="+mn-lt"/>
              </a:rPr>
              <a:t>3000 </a:t>
            </a:r>
            <a:r>
              <a:rPr lang="zh-CN" altLang="en-US" sz="1000" dirty="0">
                <a:solidFill>
                  <a:srgbClr val="000000"/>
                </a:solidFill>
                <a:cs typeface="+mn-ea"/>
                <a:sym typeface="+mn-lt"/>
              </a:rPr>
              <a:t>万元，净利润以扣除非经常性损益前后较低者为计算</a:t>
            </a:r>
            <a:r>
              <a:rPr lang="zh-CN" altLang="en-US" sz="1000" dirty="0" smtClean="0">
                <a:solidFill>
                  <a:srgbClr val="000000"/>
                </a:solidFill>
                <a:cs typeface="+mn-ea"/>
                <a:sym typeface="+mn-lt"/>
              </a:rPr>
              <a:t>依据</a:t>
            </a:r>
            <a:endParaRPr lang="en-US" altLang="zh-CN" sz="1000" dirty="0">
              <a:solidFill>
                <a:srgbClr val="000000"/>
              </a:solidFill>
              <a:cs typeface="+mn-ea"/>
              <a:sym typeface="+mn-lt"/>
            </a:endParaRPr>
          </a:p>
          <a:p>
            <a:pPr marL="118780" lvl="1" indent="-117700" algn="just" defTabSz="693243" fontAlgn="base">
              <a:spcBef>
                <a:spcPct val="40000"/>
              </a:spcBef>
              <a:spcAft>
                <a:spcPct val="0"/>
              </a:spcAft>
              <a:buSzPct val="80000"/>
              <a:buFont typeface="Arial" pitchFamily="34" charset="0"/>
              <a:buChar char="–"/>
            </a:pPr>
            <a:r>
              <a:rPr lang="zh-CN" altLang="en-US" sz="1000" dirty="0">
                <a:solidFill>
                  <a:srgbClr val="000000"/>
                </a:solidFill>
                <a:cs typeface="+mn-ea"/>
                <a:sym typeface="+mn-lt"/>
              </a:rPr>
              <a:t>最近</a:t>
            </a:r>
            <a:r>
              <a:rPr lang="en-US" altLang="zh-CN" sz="1000" dirty="0">
                <a:solidFill>
                  <a:srgbClr val="000000"/>
                </a:solidFill>
                <a:cs typeface="+mn-ea"/>
                <a:sym typeface="+mn-lt"/>
              </a:rPr>
              <a:t>3</a:t>
            </a:r>
            <a:r>
              <a:rPr lang="zh-CN" altLang="en-US" sz="1000" dirty="0">
                <a:solidFill>
                  <a:srgbClr val="000000"/>
                </a:solidFill>
                <a:cs typeface="+mn-ea"/>
                <a:sym typeface="+mn-lt"/>
              </a:rPr>
              <a:t>个会计年度经营活动产生的现金流量净额累计超过人民币</a:t>
            </a:r>
            <a:r>
              <a:rPr lang="en-US" altLang="zh-CN" sz="1000" dirty="0">
                <a:solidFill>
                  <a:srgbClr val="000000"/>
                </a:solidFill>
                <a:cs typeface="+mn-ea"/>
                <a:sym typeface="+mn-lt"/>
              </a:rPr>
              <a:t>5000</a:t>
            </a:r>
            <a:r>
              <a:rPr lang="zh-CN" altLang="en-US" sz="1000" dirty="0">
                <a:solidFill>
                  <a:srgbClr val="000000"/>
                </a:solidFill>
                <a:cs typeface="+mn-ea"/>
                <a:sym typeface="+mn-lt"/>
              </a:rPr>
              <a:t>万</a:t>
            </a:r>
            <a:r>
              <a:rPr lang="zh-CN" altLang="en-US" sz="1000" dirty="0" smtClean="0">
                <a:solidFill>
                  <a:srgbClr val="000000"/>
                </a:solidFill>
                <a:cs typeface="+mn-ea"/>
                <a:sym typeface="+mn-lt"/>
              </a:rPr>
              <a:t>元</a:t>
            </a:r>
            <a:endParaRPr lang="en-US" altLang="zh-CN" sz="1000" dirty="0">
              <a:solidFill>
                <a:srgbClr val="000000"/>
              </a:solidFill>
              <a:cs typeface="+mn-ea"/>
              <a:sym typeface="+mn-lt"/>
            </a:endParaRPr>
          </a:p>
          <a:p>
            <a:pPr marL="118780" lvl="1" indent="-117700" algn="just" defTabSz="693243" fontAlgn="base">
              <a:spcBef>
                <a:spcPct val="40000"/>
              </a:spcBef>
              <a:spcAft>
                <a:spcPct val="0"/>
              </a:spcAft>
              <a:buSzPct val="80000"/>
              <a:buFont typeface="Arial" pitchFamily="34" charset="0"/>
              <a:buChar char="–"/>
            </a:pPr>
            <a:r>
              <a:rPr lang="zh-CN" altLang="en-US" sz="1000" dirty="0">
                <a:solidFill>
                  <a:srgbClr val="000000"/>
                </a:solidFill>
                <a:cs typeface="+mn-ea"/>
                <a:sym typeface="+mn-lt"/>
              </a:rPr>
              <a:t>或者最近</a:t>
            </a:r>
            <a:r>
              <a:rPr lang="en-US" altLang="zh-CN" sz="1000" dirty="0">
                <a:solidFill>
                  <a:srgbClr val="000000"/>
                </a:solidFill>
                <a:cs typeface="+mn-ea"/>
                <a:sym typeface="+mn-lt"/>
              </a:rPr>
              <a:t>3</a:t>
            </a:r>
            <a:r>
              <a:rPr lang="zh-CN" altLang="en-US" sz="1000" dirty="0">
                <a:solidFill>
                  <a:srgbClr val="000000"/>
                </a:solidFill>
                <a:cs typeface="+mn-ea"/>
                <a:sym typeface="+mn-lt"/>
              </a:rPr>
              <a:t>个会计年度营业收入累计超过人民币</a:t>
            </a:r>
            <a:r>
              <a:rPr lang="en-US" altLang="zh-CN" sz="1000" dirty="0">
                <a:solidFill>
                  <a:srgbClr val="000000"/>
                </a:solidFill>
                <a:cs typeface="+mn-ea"/>
                <a:sym typeface="+mn-lt"/>
              </a:rPr>
              <a:t>3 </a:t>
            </a:r>
            <a:r>
              <a:rPr lang="zh-CN" altLang="en-US" sz="1000" dirty="0">
                <a:solidFill>
                  <a:srgbClr val="000000"/>
                </a:solidFill>
                <a:cs typeface="+mn-ea"/>
                <a:sym typeface="+mn-lt"/>
              </a:rPr>
              <a:t>亿</a:t>
            </a:r>
            <a:r>
              <a:rPr lang="zh-CN" altLang="en-US" sz="1000" dirty="0" smtClean="0">
                <a:solidFill>
                  <a:srgbClr val="000000"/>
                </a:solidFill>
                <a:cs typeface="+mn-ea"/>
                <a:sym typeface="+mn-lt"/>
              </a:rPr>
              <a:t>元</a:t>
            </a:r>
            <a:endParaRPr lang="en-US" altLang="zh-CN" sz="1000" dirty="0">
              <a:solidFill>
                <a:srgbClr val="000000"/>
              </a:solidFill>
              <a:cs typeface="+mn-ea"/>
              <a:sym typeface="+mn-lt"/>
            </a:endParaRPr>
          </a:p>
          <a:p>
            <a:pPr marL="118780" lvl="1" indent="-117700" algn="just" defTabSz="693243" fontAlgn="base">
              <a:lnSpc>
                <a:spcPct val="110000"/>
              </a:lnSpc>
              <a:spcBef>
                <a:spcPct val="40000"/>
              </a:spcBef>
              <a:spcAft>
                <a:spcPct val="0"/>
              </a:spcAft>
              <a:buSzPct val="80000"/>
              <a:buFont typeface="Arial" pitchFamily="34" charset="0"/>
              <a:buChar char="–"/>
            </a:pPr>
            <a:r>
              <a:rPr lang="zh-CN" altLang="en-US" sz="1000" dirty="0">
                <a:solidFill>
                  <a:srgbClr val="000000"/>
                </a:solidFill>
                <a:cs typeface="+mn-ea"/>
                <a:sym typeface="+mn-lt"/>
              </a:rPr>
              <a:t>最近一期末无形资产占净资产的比例不高于</a:t>
            </a:r>
            <a:r>
              <a:rPr lang="en-US" altLang="zh-CN" sz="1000" dirty="0">
                <a:solidFill>
                  <a:srgbClr val="000000"/>
                </a:solidFill>
                <a:cs typeface="+mn-ea"/>
                <a:sym typeface="+mn-lt"/>
              </a:rPr>
              <a:t>20</a:t>
            </a:r>
            <a:r>
              <a:rPr lang="zh-CN" altLang="en-US" sz="1000" dirty="0">
                <a:solidFill>
                  <a:srgbClr val="000000"/>
                </a:solidFill>
                <a:cs typeface="+mn-ea"/>
                <a:sym typeface="+mn-lt"/>
              </a:rPr>
              <a:t>％</a:t>
            </a:r>
            <a:endParaRPr lang="en-US" altLang="zh-CN" sz="1000" dirty="0">
              <a:solidFill>
                <a:prstClr val="black"/>
              </a:solidFill>
              <a:cs typeface="+mn-ea"/>
              <a:sym typeface="+mn-lt"/>
            </a:endParaRPr>
          </a:p>
          <a:p>
            <a:pPr marL="118780" lvl="1" indent="-117700" algn="just" defTabSz="693243" fontAlgn="base">
              <a:lnSpc>
                <a:spcPct val="110000"/>
              </a:lnSpc>
              <a:spcBef>
                <a:spcPct val="40000"/>
              </a:spcBef>
              <a:spcAft>
                <a:spcPct val="0"/>
              </a:spcAft>
              <a:buSzPct val="80000"/>
              <a:buFont typeface="Arial" pitchFamily="34" charset="0"/>
              <a:buChar char="–"/>
            </a:pPr>
            <a:r>
              <a:rPr lang="zh-CN" altLang="en-US" sz="1000" dirty="0">
                <a:solidFill>
                  <a:srgbClr val="000000"/>
                </a:solidFill>
                <a:cs typeface="+mn-ea"/>
                <a:sym typeface="+mn-lt"/>
              </a:rPr>
              <a:t>最近一期末不存在未弥补亏损</a:t>
            </a:r>
            <a:endParaRPr lang="en-US" altLang="zh-CN" sz="1000" dirty="0">
              <a:solidFill>
                <a:srgbClr val="000000"/>
              </a:solidFill>
              <a:cs typeface="+mn-ea"/>
              <a:sym typeface="+mn-lt"/>
            </a:endParaRPr>
          </a:p>
          <a:p>
            <a:pPr marL="1079" lvl="1" algn="just" defTabSz="693243" fontAlgn="base">
              <a:lnSpc>
                <a:spcPct val="110000"/>
              </a:lnSpc>
              <a:spcBef>
                <a:spcPct val="40000"/>
              </a:spcBef>
              <a:spcAft>
                <a:spcPct val="0"/>
              </a:spcAft>
              <a:buSzPct val="80000"/>
            </a:pPr>
            <a:endParaRPr lang="en-US" altLang="zh-CN" sz="1000" b="1" u="sng" dirty="0" smtClean="0">
              <a:solidFill>
                <a:srgbClr val="000000"/>
              </a:solidFill>
              <a:cs typeface="+mn-ea"/>
              <a:sym typeface="+mn-lt"/>
            </a:endParaRPr>
          </a:p>
          <a:p>
            <a:pPr marL="1079" lvl="1" algn="just" defTabSz="693243" fontAlgn="base">
              <a:lnSpc>
                <a:spcPct val="110000"/>
              </a:lnSpc>
              <a:spcBef>
                <a:spcPct val="40000"/>
              </a:spcBef>
              <a:spcAft>
                <a:spcPct val="0"/>
              </a:spcAft>
              <a:buSzPct val="80000"/>
            </a:pPr>
            <a:r>
              <a:rPr lang="zh-CN" altLang="en-US" sz="1000" b="1" u="sng" dirty="0" smtClean="0">
                <a:solidFill>
                  <a:srgbClr val="000000"/>
                </a:solidFill>
                <a:cs typeface="+mn-ea"/>
                <a:sym typeface="+mn-lt"/>
              </a:rPr>
              <a:t>创业</a:t>
            </a:r>
            <a:r>
              <a:rPr lang="zh-CN" altLang="en-US" sz="1000" b="1" u="sng" dirty="0">
                <a:solidFill>
                  <a:srgbClr val="000000"/>
                </a:solidFill>
                <a:cs typeface="+mn-ea"/>
                <a:sym typeface="+mn-lt"/>
              </a:rPr>
              <a:t>板</a:t>
            </a:r>
            <a:r>
              <a:rPr lang="zh-CN" altLang="en-US" sz="1000" b="1" dirty="0">
                <a:solidFill>
                  <a:srgbClr val="000000"/>
                </a:solidFill>
                <a:cs typeface="+mn-ea"/>
                <a:sym typeface="+mn-lt"/>
              </a:rPr>
              <a:t>：</a:t>
            </a:r>
            <a:endParaRPr lang="en-US" altLang="zh-CN" sz="1000" dirty="0">
              <a:solidFill>
                <a:srgbClr val="000000"/>
              </a:solidFill>
              <a:cs typeface="+mn-ea"/>
              <a:sym typeface="+mn-lt"/>
            </a:endParaRPr>
          </a:p>
          <a:p>
            <a:pPr marL="118780" lvl="1" indent="-117700" algn="just" defTabSz="693243" fontAlgn="base">
              <a:lnSpc>
                <a:spcPct val="110000"/>
              </a:lnSpc>
              <a:spcBef>
                <a:spcPct val="40000"/>
              </a:spcBef>
              <a:spcAft>
                <a:spcPct val="0"/>
              </a:spcAft>
              <a:buSzPct val="80000"/>
              <a:buFont typeface="Arial" pitchFamily="34" charset="0"/>
              <a:buChar char="–"/>
            </a:pPr>
            <a:r>
              <a:rPr lang="zh-CN" altLang="en-US" sz="1000" dirty="0">
                <a:solidFill>
                  <a:srgbClr val="000000"/>
                </a:solidFill>
                <a:cs typeface="+mn-ea"/>
                <a:sym typeface="+mn-lt"/>
              </a:rPr>
              <a:t>最近两年连续盈利，最近两年净利润累计不少于</a:t>
            </a:r>
            <a:r>
              <a:rPr lang="en-US" altLang="zh-CN" sz="1000" dirty="0">
                <a:solidFill>
                  <a:srgbClr val="000000"/>
                </a:solidFill>
                <a:cs typeface="+mn-ea"/>
                <a:sym typeface="+mn-lt"/>
              </a:rPr>
              <a:t>1,000</a:t>
            </a:r>
            <a:r>
              <a:rPr lang="zh-CN" altLang="en-US" sz="1000" dirty="0">
                <a:solidFill>
                  <a:srgbClr val="000000"/>
                </a:solidFill>
                <a:cs typeface="+mn-ea"/>
                <a:sym typeface="+mn-lt"/>
              </a:rPr>
              <a:t>万</a:t>
            </a:r>
            <a:r>
              <a:rPr lang="zh-CN" altLang="en-US" sz="1000" dirty="0" smtClean="0">
                <a:solidFill>
                  <a:srgbClr val="000000"/>
                </a:solidFill>
                <a:cs typeface="+mn-ea"/>
                <a:sym typeface="+mn-lt"/>
              </a:rPr>
              <a:t>元</a:t>
            </a:r>
            <a:endParaRPr lang="en-US" altLang="zh-CN" sz="1000" dirty="0">
              <a:solidFill>
                <a:srgbClr val="000000"/>
              </a:solidFill>
              <a:cs typeface="+mn-ea"/>
              <a:sym typeface="+mn-lt"/>
            </a:endParaRPr>
          </a:p>
          <a:p>
            <a:pPr marL="118780" lvl="1" indent="-117700" algn="just" defTabSz="693243" fontAlgn="base">
              <a:lnSpc>
                <a:spcPct val="110000"/>
              </a:lnSpc>
              <a:spcBef>
                <a:spcPct val="40000"/>
              </a:spcBef>
              <a:spcAft>
                <a:spcPct val="0"/>
              </a:spcAft>
              <a:buSzPct val="80000"/>
              <a:buFont typeface="Arial" pitchFamily="34" charset="0"/>
              <a:buChar char="–"/>
            </a:pPr>
            <a:r>
              <a:rPr lang="zh-CN" altLang="en-US" sz="1000" dirty="0">
                <a:solidFill>
                  <a:srgbClr val="000000"/>
                </a:solidFill>
                <a:cs typeface="+mn-ea"/>
                <a:sym typeface="+mn-lt"/>
              </a:rPr>
              <a:t>最近一年盈利，最近一年营业收入不少于</a:t>
            </a:r>
            <a:r>
              <a:rPr lang="en-US" altLang="zh-CN" sz="1000" dirty="0">
                <a:solidFill>
                  <a:srgbClr val="000000"/>
                </a:solidFill>
                <a:cs typeface="+mn-ea"/>
                <a:sym typeface="+mn-lt"/>
              </a:rPr>
              <a:t>5,000</a:t>
            </a:r>
            <a:r>
              <a:rPr lang="zh-CN" altLang="en-US" sz="1000" dirty="0">
                <a:solidFill>
                  <a:srgbClr val="000000"/>
                </a:solidFill>
                <a:cs typeface="+mn-ea"/>
                <a:sym typeface="+mn-lt"/>
              </a:rPr>
              <a:t>万</a:t>
            </a:r>
            <a:r>
              <a:rPr lang="zh-CN" altLang="en-US" sz="1000" dirty="0" smtClean="0">
                <a:solidFill>
                  <a:srgbClr val="000000"/>
                </a:solidFill>
                <a:cs typeface="+mn-ea"/>
                <a:sym typeface="+mn-lt"/>
              </a:rPr>
              <a:t>元，最近</a:t>
            </a:r>
            <a:r>
              <a:rPr lang="zh-CN" altLang="en-US" sz="1000" dirty="0">
                <a:solidFill>
                  <a:srgbClr val="000000"/>
                </a:solidFill>
                <a:cs typeface="+mn-ea"/>
                <a:sym typeface="+mn-lt"/>
              </a:rPr>
              <a:t>一期末净资产不少于</a:t>
            </a:r>
            <a:r>
              <a:rPr lang="en-US" altLang="zh-CN" sz="1000" dirty="0">
                <a:solidFill>
                  <a:srgbClr val="000000"/>
                </a:solidFill>
                <a:cs typeface="+mn-ea"/>
                <a:sym typeface="+mn-lt"/>
              </a:rPr>
              <a:t>2,000</a:t>
            </a:r>
            <a:r>
              <a:rPr lang="zh-CN" altLang="en-US" sz="1000" dirty="0">
                <a:solidFill>
                  <a:srgbClr val="000000"/>
                </a:solidFill>
                <a:cs typeface="+mn-ea"/>
                <a:sym typeface="+mn-lt"/>
              </a:rPr>
              <a:t>万元，且不存在未弥补</a:t>
            </a:r>
            <a:r>
              <a:rPr lang="zh-CN" altLang="en-US" sz="1000" dirty="0" smtClean="0">
                <a:solidFill>
                  <a:srgbClr val="000000"/>
                </a:solidFill>
                <a:cs typeface="+mn-ea"/>
                <a:sym typeface="+mn-lt"/>
              </a:rPr>
              <a:t>亏损</a:t>
            </a:r>
            <a:endParaRPr lang="zh-CN" altLang="en-US" sz="1000" dirty="0">
              <a:solidFill>
                <a:srgbClr val="000000"/>
              </a:solidFill>
              <a:cs typeface="+mn-ea"/>
              <a:sym typeface="+mn-lt"/>
            </a:endParaRPr>
          </a:p>
        </p:txBody>
      </p:sp>
      <p:sp>
        <p:nvSpPr>
          <p:cNvPr id="9" name="Rectangle 13"/>
          <p:cNvSpPr>
            <a:spLocks noChangeArrowheads="1"/>
          </p:cNvSpPr>
          <p:nvPr>
            <p:custDataLst>
              <p:tags r:id="rId2"/>
            </p:custDataLst>
          </p:nvPr>
        </p:nvSpPr>
        <p:spPr bwMode="gray">
          <a:xfrm>
            <a:off x="3591025" y="1276209"/>
            <a:ext cx="2830731" cy="3643615"/>
          </a:xfrm>
          <a:prstGeom prst="rect">
            <a:avLst/>
          </a:prstGeom>
          <a:solidFill>
            <a:schemeClr val="bg1">
              <a:lumMod val="95000"/>
            </a:schemeClr>
          </a:solidFill>
          <a:ln>
            <a:noFill/>
          </a:ln>
          <a:effectLst/>
        </p:spPr>
        <p:txBody>
          <a:bodyPr tIns="24879" rIns="24879" bIns="24879" anchor="t"/>
          <a:lstStyle/>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公司申请</a:t>
            </a:r>
            <a:r>
              <a:rPr lang="zh-CN" altLang="en-US" sz="1000" dirty="0" smtClean="0">
                <a:solidFill>
                  <a:schemeClr val="tx1">
                    <a:lumMod val="75000"/>
                    <a:lumOff val="25000"/>
                  </a:schemeClr>
                </a:solidFill>
                <a:cs typeface="+mn-ea"/>
                <a:sym typeface="+mn-lt"/>
              </a:rPr>
              <a:t>在科</a:t>
            </a:r>
            <a:r>
              <a:rPr lang="zh-CN" altLang="en-US" sz="1000" dirty="0">
                <a:solidFill>
                  <a:schemeClr val="tx1">
                    <a:lumMod val="75000"/>
                    <a:lumOff val="25000"/>
                  </a:schemeClr>
                </a:solidFill>
                <a:cs typeface="+mn-ea"/>
                <a:sym typeface="+mn-lt"/>
              </a:rPr>
              <a:t>创板上市，市值及财务指标应当至少符合下列标准中的一项：</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408"/>
              </a:spcBef>
              <a:spcAft>
                <a:spcPct val="0"/>
              </a:spcAft>
              <a:buSzPct val="80000"/>
            </a:pPr>
            <a:r>
              <a:rPr lang="zh-CN" altLang="en-US" sz="1000" b="1" u="sng" dirty="0">
                <a:solidFill>
                  <a:schemeClr val="tx1">
                    <a:lumMod val="75000"/>
                    <a:lumOff val="25000"/>
                  </a:schemeClr>
                </a:solidFill>
                <a:cs typeface="+mn-ea"/>
                <a:sym typeface="+mn-lt"/>
              </a:rPr>
              <a:t>标准一</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10</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，最近两年净利润均为正且累计净利润不低于人民币</a:t>
            </a:r>
            <a:r>
              <a:rPr lang="en-US" altLang="zh-CN" sz="1000" dirty="0">
                <a:solidFill>
                  <a:schemeClr val="tx1">
                    <a:lumMod val="75000"/>
                    <a:lumOff val="25000"/>
                  </a:schemeClr>
                </a:solidFill>
                <a:cs typeface="+mn-ea"/>
                <a:sym typeface="+mn-lt"/>
              </a:rPr>
              <a:t>5000</a:t>
            </a:r>
            <a:r>
              <a:rPr lang="zh-CN" altLang="en-US" sz="1000" dirty="0">
                <a:solidFill>
                  <a:schemeClr val="tx1">
                    <a:lumMod val="75000"/>
                    <a:lumOff val="25000"/>
                  </a:schemeClr>
                </a:solidFill>
                <a:cs typeface="+mn-ea"/>
                <a:sym typeface="+mn-lt"/>
              </a:rPr>
              <a:t>万元，或者预计市值不低于人民币</a:t>
            </a:r>
            <a:r>
              <a:rPr lang="en-US" altLang="zh-CN" sz="1000" dirty="0">
                <a:solidFill>
                  <a:schemeClr val="tx1">
                    <a:lumMod val="75000"/>
                    <a:lumOff val="25000"/>
                  </a:schemeClr>
                </a:solidFill>
                <a:cs typeface="+mn-ea"/>
                <a:sym typeface="+mn-lt"/>
              </a:rPr>
              <a:t>10</a:t>
            </a:r>
            <a:r>
              <a:rPr lang="zh-CN" altLang="en-US" sz="1000" dirty="0">
                <a:solidFill>
                  <a:schemeClr val="tx1">
                    <a:lumMod val="75000"/>
                    <a:lumOff val="25000"/>
                  </a:schemeClr>
                </a:solidFill>
                <a:cs typeface="+mn-ea"/>
                <a:sym typeface="+mn-lt"/>
              </a:rPr>
              <a:t>亿元，最近一年净利润为正且营业收入不低于人民币</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408"/>
              </a:spcBef>
              <a:spcAft>
                <a:spcPct val="0"/>
              </a:spcAft>
              <a:buSzPct val="80000"/>
            </a:pPr>
            <a:r>
              <a:rPr lang="zh-CN" altLang="en-US" sz="1000" b="1" u="sng" dirty="0">
                <a:solidFill>
                  <a:schemeClr val="tx1">
                    <a:lumMod val="75000"/>
                    <a:lumOff val="25000"/>
                  </a:schemeClr>
                </a:solidFill>
                <a:cs typeface="+mn-ea"/>
                <a:sym typeface="+mn-lt"/>
              </a:rPr>
              <a:t>标准二</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15</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，最近一年营业收入不低于人民币</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亿元，且最近三年研发投入合计占最近三年累计营业收入的比例不低于</a:t>
            </a:r>
            <a:r>
              <a:rPr lang="en-US" altLang="zh-CN" sz="1000" dirty="0">
                <a:solidFill>
                  <a:schemeClr val="tx1">
                    <a:lumMod val="75000"/>
                    <a:lumOff val="25000"/>
                  </a:schemeClr>
                </a:solidFill>
                <a:cs typeface="+mn-ea"/>
                <a:sym typeface="+mn-lt"/>
              </a:rPr>
              <a:t>15</a:t>
            </a:r>
            <a:r>
              <a:rPr lang="en-US" altLang="zh-CN"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408"/>
              </a:spcBef>
              <a:spcAft>
                <a:spcPct val="0"/>
              </a:spcAft>
              <a:buSzPct val="80000"/>
            </a:pPr>
            <a:r>
              <a:rPr lang="zh-CN" altLang="en-US" sz="1000" b="1" u="sng" dirty="0">
                <a:solidFill>
                  <a:schemeClr val="tx1">
                    <a:lumMod val="75000"/>
                    <a:lumOff val="25000"/>
                  </a:schemeClr>
                </a:solidFill>
                <a:cs typeface="+mn-ea"/>
                <a:sym typeface="+mn-lt"/>
              </a:rPr>
              <a:t>标准三</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20</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，最近一年营业收入不低于人民币</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亿元，且最近三年经营活动产生的现金流量净额累计不低于人民币</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408"/>
              </a:spcBef>
              <a:spcAft>
                <a:spcPct val="0"/>
              </a:spcAft>
              <a:buSzPct val="80000"/>
            </a:pPr>
            <a:r>
              <a:rPr lang="zh-CN" altLang="en-US" sz="1000" b="1" u="sng" dirty="0">
                <a:solidFill>
                  <a:schemeClr val="tx1">
                    <a:lumMod val="75000"/>
                    <a:lumOff val="25000"/>
                  </a:schemeClr>
                </a:solidFill>
                <a:cs typeface="+mn-ea"/>
                <a:sym typeface="+mn-lt"/>
              </a:rPr>
              <a:t>标准四</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30</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，且最近一年营业收入不低于人民币</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408"/>
              </a:spcBef>
              <a:spcAft>
                <a:spcPct val="0"/>
              </a:spcAft>
              <a:buSzPct val="80000"/>
            </a:pPr>
            <a:r>
              <a:rPr lang="zh-CN" altLang="en-US" sz="1000" b="1" u="sng" dirty="0">
                <a:solidFill>
                  <a:schemeClr val="tx1">
                    <a:lumMod val="75000"/>
                    <a:lumOff val="25000"/>
                  </a:schemeClr>
                </a:solidFill>
                <a:cs typeface="+mn-ea"/>
                <a:sym typeface="+mn-lt"/>
              </a:rPr>
              <a:t>标准五</a:t>
            </a:r>
            <a:r>
              <a:rPr lang="zh-CN" altLang="en-US" sz="1000" b="1" dirty="0">
                <a:solidFill>
                  <a:schemeClr val="tx1">
                    <a:lumMod val="75000"/>
                    <a:lumOff val="25000"/>
                  </a:schemeClr>
                </a:solidFill>
                <a:cs typeface="+mn-ea"/>
                <a:sym typeface="+mn-lt"/>
              </a:rPr>
              <a:t>：</a:t>
            </a:r>
            <a:r>
              <a:rPr lang="zh-CN" altLang="zh-CN" sz="1000" b="1" dirty="0">
                <a:solidFill>
                  <a:schemeClr val="tx1">
                    <a:lumMod val="75000"/>
                    <a:lumOff val="25000"/>
                  </a:schemeClr>
                </a:solidFill>
                <a:cs typeface="+mn-ea"/>
                <a:sym typeface="+mn-lt"/>
              </a:rPr>
              <a:t>预计市值</a:t>
            </a:r>
            <a:r>
              <a:rPr lang="zh-CN" altLang="en-US" sz="1000" b="1" dirty="0">
                <a:solidFill>
                  <a:schemeClr val="tx1">
                    <a:lumMod val="75000"/>
                    <a:lumOff val="25000"/>
                  </a:schemeClr>
                </a:solidFill>
                <a:cs typeface="+mn-ea"/>
                <a:sym typeface="+mn-lt"/>
              </a:rPr>
              <a:t>≥</a:t>
            </a:r>
            <a:r>
              <a:rPr lang="en-US" altLang="zh-CN" sz="1000" b="1" dirty="0">
                <a:solidFill>
                  <a:schemeClr val="tx1">
                    <a:lumMod val="75000"/>
                    <a:lumOff val="25000"/>
                  </a:schemeClr>
                </a:solidFill>
                <a:cs typeface="+mn-ea"/>
                <a:sym typeface="+mn-lt"/>
              </a:rPr>
              <a:t>40</a:t>
            </a:r>
            <a:r>
              <a:rPr lang="zh-CN" altLang="zh-CN" sz="1000" b="1" dirty="0">
                <a:solidFill>
                  <a:schemeClr val="tx1">
                    <a:lumMod val="75000"/>
                    <a:lumOff val="25000"/>
                  </a:schemeClr>
                </a:solidFill>
                <a:cs typeface="+mn-ea"/>
                <a:sym typeface="+mn-lt"/>
              </a:rPr>
              <a:t>亿元</a:t>
            </a:r>
            <a:r>
              <a:rPr lang="zh-CN" altLang="zh-CN" sz="1000" dirty="0">
                <a:solidFill>
                  <a:schemeClr val="tx1">
                    <a:lumMod val="75000"/>
                    <a:lumOff val="25000"/>
                  </a:schemeClr>
                </a:solidFill>
                <a:cs typeface="+mn-ea"/>
                <a:sym typeface="+mn-lt"/>
              </a:rPr>
              <a:t>，主要业务或产品需经国家有关部门批准，市场空间大，目前已取得阶段性成果，并获得知名投资机构一定金额的投资。医药行业企业需取得至少一项</a:t>
            </a:r>
            <a:r>
              <a:rPr lang="zh-CN" altLang="en-US" sz="1000" dirty="0">
                <a:solidFill>
                  <a:schemeClr val="tx1">
                    <a:lumMod val="75000"/>
                    <a:lumOff val="25000"/>
                  </a:schemeClr>
                </a:solidFill>
                <a:cs typeface="+mn-ea"/>
                <a:sym typeface="+mn-lt"/>
              </a:rPr>
              <a:t>核心产品获准开展二期临床试验</a:t>
            </a:r>
            <a:r>
              <a:rPr lang="zh-CN" altLang="zh-CN" sz="1000" dirty="0">
                <a:solidFill>
                  <a:schemeClr val="tx1">
                    <a:lumMod val="75000"/>
                    <a:lumOff val="25000"/>
                  </a:schemeClr>
                </a:solidFill>
                <a:cs typeface="+mn-ea"/>
                <a:sym typeface="+mn-lt"/>
              </a:rPr>
              <a:t>，其他符合科创板定位的企业需具备明显的技术优势并满足相应条件</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zh-CN" altLang="en-GB" sz="1000" dirty="0">
              <a:solidFill>
                <a:schemeClr val="tx1">
                  <a:lumMod val="75000"/>
                  <a:lumOff val="25000"/>
                </a:schemeClr>
              </a:solidFill>
              <a:cs typeface="+mn-ea"/>
              <a:sym typeface="+mn-lt"/>
            </a:endParaRPr>
          </a:p>
        </p:txBody>
      </p:sp>
      <p:sp>
        <p:nvSpPr>
          <p:cNvPr id="17" name="Rectangle 13">
            <a:extLst>
              <a:ext uri="{FF2B5EF4-FFF2-40B4-BE49-F238E27FC236}">
                <a16:creationId xmlns="" xmlns:a16="http://schemas.microsoft.com/office/drawing/2014/main" id="{C1158EA0-115B-0643-B75A-C4ECFA5D7F6A}"/>
              </a:ext>
            </a:extLst>
          </p:cNvPr>
          <p:cNvSpPr>
            <a:spLocks noChangeArrowheads="1"/>
          </p:cNvSpPr>
          <p:nvPr>
            <p:custDataLst>
              <p:tags r:id="rId3"/>
            </p:custDataLst>
          </p:nvPr>
        </p:nvSpPr>
        <p:spPr bwMode="gray">
          <a:xfrm>
            <a:off x="1403648" y="1277718"/>
            <a:ext cx="2071333" cy="3640598"/>
          </a:xfrm>
          <a:prstGeom prst="rect">
            <a:avLst/>
          </a:prstGeom>
          <a:noFill/>
          <a:ln>
            <a:noFill/>
          </a:ln>
          <a:effectLst/>
        </p:spPr>
        <p:txBody>
          <a:bodyPr tIns="24879" rIns="24879" bIns="24879" anchor="t"/>
          <a:lstStyle/>
          <a:p>
            <a:pPr marL="1079" lvl="1" algn="just" defTabSz="693243" fontAlgn="base">
              <a:lnSpc>
                <a:spcPct val="110000"/>
              </a:lnSpc>
              <a:spcBef>
                <a:spcPts val="1200"/>
              </a:spcBef>
              <a:spcAft>
                <a:spcPct val="0"/>
              </a:spcAft>
              <a:buSzPct val="80000"/>
            </a:pPr>
            <a:endParaRPr lang="en-US" altLang="zh-CN" sz="1000" dirty="0" smtClean="0">
              <a:solidFill>
                <a:schemeClr val="tx1">
                  <a:lumMod val="75000"/>
                  <a:lumOff val="25000"/>
                </a:schemeClr>
              </a:solidFill>
              <a:cs typeface="+mn-ea"/>
              <a:sym typeface="+mn-lt"/>
            </a:endParaRPr>
          </a:p>
          <a:p>
            <a:pPr marL="1079" lvl="1" algn="just" defTabSz="693243" fontAlgn="base">
              <a:lnSpc>
                <a:spcPct val="110000"/>
              </a:lnSpc>
              <a:spcBef>
                <a:spcPts val="1200"/>
              </a:spcBef>
              <a:spcAft>
                <a:spcPct val="0"/>
              </a:spcAft>
              <a:buSzPct val="80000"/>
            </a:pPr>
            <a:r>
              <a:rPr lang="zh-CN" altLang="en-US" sz="1000" dirty="0" smtClean="0">
                <a:solidFill>
                  <a:schemeClr val="tx1">
                    <a:lumMod val="75000"/>
                    <a:lumOff val="25000"/>
                  </a:schemeClr>
                </a:solidFill>
                <a:cs typeface="+mn-ea"/>
                <a:sym typeface="+mn-lt"/>
              </a:rPr>
              <a:t>公司</a:t>
            </a:r>
            <a:r>
              <a:rPr lang="zh-CN" altLang="en-US" sz="1000" dirty="0">
                <a:solidFill>
                  <a:schemeClr val="tx1">
                    <a:lumMod val="75000"/>
                    <a:lumOff val="25000"/>
                  </a:schemeClr>
                </a:solidFill>
                <a:cs typeface="+mn-ea"/>
                <a:sym typeface="+mn-lt"/>
              </a:rPr>
              <a:t>申请在创业板上市，市值及财务指标应当至少符合下列标准中的一项：</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1200"/>
              </a:spcBef>
              <a:spcAft>
                <a:spcPct val="0"/>
              </a:spcAft>
              <a:buSzPct val="80000"/>
            </a:pPr>
            <a:r>
              <a:rPr lang="zh-CN" altLang="en-US" sz="1000" b="1" u="sng" dirty="0">
                <a:solidFill>
                  <a:schemeClr val="tx1">
                    <a:lumMod val="75000"/>
                    <a:lumOff val="25000"/>
                  </a:schemeClr>
                </a:solidFill>
                <a:cs typeface="+mn-ea"/>
                <a:sym typeface="+mn-lt"/>
              </a:rPr>
              <a:t>标准一</a:t>
            </a:r>
            <a:r>
              <a:rPr lang="zh-CN" altLang="en-US" sz="1000" b="1" dirty="0">
                <a:solidFill>
                  <a:schemeClr val="tx1">
                    <a:lumMod val="75000"/>
                    <a:lumOff val="25000"/>
                  </a:schemeClr>
                </a:solidFill>
                <a:cs typeface="+mn-ea"/>
                <a:sym typeface="+mn-lt"/>
              </a:rPr>
              <a:t>：最近两年净利润均为正，且累计净利润不低于人民币</a:t>
            </a:r>
            <a:r>
              <a:rPr lang="en-US" altLang="zh-CN" sz="1000" b="1" dirty="0">
                <a:solidFill>
                  <a:schemeClr val="tx1">
                    <a:lumMod val="75000"/>
                    <a:lumOff val="25000"/>
                  </a:schemeClr>
                </a:solidFill>
                <a:cs typeface="+mn-ea"/>
                <a:sym typeface="+mn-lt"/>
              </a:rPr>
              <a:t>5,000</a:t>
            </a:r>
            <a:r>
              <a:rPr lang="zh-CN" altLang="en-US" sz="1000" b="1" dirty="0">
                <a:solidFill>
                  <a:schemeClr val="tx1">
                    <a:lumMod val="75000"/>
                    <a:lumOff val="25000"/>
                  </a:schemeClr>
                </a:solidFill>
                <a:cs typeface="+mn-ea"/>
                <a:sym typeface="+mn-lt"/>
              </a:rPr>
              <a:t>万</a:t>
            </a:r>
            <a:r>
              <a:rPr lang="zh-CN" altLang="en-US" sz="1000" b="1"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1200"/>
              </a:spcBef>
              <a:spcAft>
                <a:spcPct val="0"/>
              </a:spcAft>
              <a:buSzPct val="80000"/>
            </a:pPr>
            <a:r>
              <a:rPr lang="zh-CN" altLang="en-US" sz="1000" b="1" u="sng" dirty="0">
                <a:solidFill>
                  <a:schemeClr val="tx1">
                    <a:lumMod val="75000"/>
                    <a:lumOff val="25000"/>
                  </a:schemeClr>
                </a:solidFill>
                <a:cs typeface="+mn-ea"/>
                <a:sym typeface="+mn-lt"/>
              </a:rPr>
              <a:t>标准二</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10</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，最近一年净利润</a:t>
            </a:r>
            <a:r>
              <a:rPr lang="zh-CN" altLang="en-US" sz="1000" dirty="0" smtClean="0">
                <a:solidFill>
                  <a:schemeClr val="tx1">
                    <a:lumMod val="75000"/>
                    <a:lumOff val="25000"/>
                  </a:schemeClr>
                </a:solidFill>
                <a:cs typeface="+mn-ea"/>
                <a:sym typeface="+mn-lt"/>
              </a:rPr>
              <a:t>为正且</a:t>
            </a:r>
            <a:r>
              <a:rPr lang="zh-CN" altLang="en-US" sz="1000" dirty="0">
                <a:solidFill>
                  <a:schemeClr val="tx1">
                    <a:lumMod val="75000"/>
                    <a:lumOff val="25000"/>
                  </a:schemeClr>
                </a:solidFill>
                <a:cs typeface="+mn-ea"/>
                <a:sym typeface="+mn-lt"/>
              </a:rPr>
              <a:t>营业收入不低于人民币</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ts val="1200"/>
              </a:spcBef>
              <a:spcAft>
                <a:spcPct val="0"/>
              </a:spcAft>
              <a:buSzPct val="80000"/>
            </a:pPr>
            <a:r>
              <a:rPr lang="zh-CN" altLang="en-US" sz="1000" b="1" u="sng" dirty="0">
                <a:solidFill>
                  <a:schemeClr val="tx1">
                    <a:lumMod val="75000"/>
                    <a:lumOff val="25000"/>
                  </a:schemeClr>
                </a:solidFill>
                <a:cs typeface="+mn-ea"/>
                <a:sym typeface="+mn-lt"/>
              </a:rPr>
              <a:t>标准三</a:t>
            </a:r>
            <a:r>
              <a:rPr lang="zh-CN" altLang="en-US" sz="1000" b="1" dirty="0">
                <a:solidFill>
                  <a:schemeClr val="tx1">
                    <a:lumMod val="75000"/>
                    <a:lumOff val="25000"/>
                  </a:schemeClr>
                </a:solidFill>
                <a:cs typeface="+mn-ea"/>
                <a:sym typeface="+mn-lt"/>
              </a:rPr>
              <a:t>：预计市值≥</a:t>
            </a:r>
            <a:r>
              <a:rPr lang="en-US" altLang="zh-CN" sz="1000" b="1" dirty="0">
                <a:solidFill>
                  <a:schemeClr val="tx1">
                    <a:lumMod val="75000"/>
                    <a:lumOff val="25000"/>
                  </a:schemeClr>
                </a:solidFill>
                <a:cs typeface="+mn-ea"/>
                <a:sym typeface="+mn-lt"/>
              </a:rPr>
              <a:t>50</a:t>
            </a:r>
            <a:r>
              <a:rPr lang="zh-CN" altLang="en-US" sz="1000" b="1" dirty="0">
                <a:solidFill>
                  <a:schemeClr val="tx1">
                    <a:lumMod val="75000"/>
                    <a:lumOff val="25000"/>
                  </a:schemeClr>
                </a:solidFill>
                <a:cs typeface="+mn-ea"/>
                <a:sym typeface="+mn-lt"/>
              </a:rPr>
              <a:t>亿元</a:t>
            </a:r>
            <a:r>
              <a:rPr lang="zh-CN" altLang="en-US" sz="1000" dirty="0">
                <a:solidFill>
                  <a:schemeClr val="tx1">
                    <a:lumMod val="75000"/>
                    <a:lumOff val="25000"/>
                  </a:schemeClr>
                </a:solidFill>
                <a:cs typeface="+mn-ea"/>
                <a:sym typeface="+mn-lt"/>
              </a:rPr>
              <a:t>，且最近一年营业收入不低于人民币</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smtClean="0">
              <a:solidFill>
                <a:schemeClr val="tx1">
                  <a:lumMod val="75000"/>
                  <a:lumOff val="25000"/>
                </a:schemeClr>
              </a:solidFill>
              <a:cs typeface="+mn-ea"/>
              <a:sym typeface="+mn-lt"/>
            </a:endParaRPr>
          </a:p>
          <a:p>
            <a:pPr marL="1079" lvl="1" algn="just" defTabSz="693243" fontAlgn="base">
              <a:lnSpc>
                <a:spcPct val="110000"/>
              </a:lnSpc>
              <a:spcBef>
                <a:spcPts val="1200"/>
              </a:spcBef>
              <a:spcAft>
                <a:spcPct val="0"/>
              </a:spcAft>
              <a:buSzPct val="80000"/>
            </a:pPr>
            <a:r>
              <a:rPr lang="zh-CN" altLang="en-US" sz="1000" dirty="0" smtClean="0">
                <a:solidFill>
                  <a:schemeClr val="tx1">
                    <a:lumMod val="75000"/>
                    <a:lumOff val="25000"/>
                  </a:schemeClr>
                </a:solidFill>
                <a:cs typeface="+mn-ea"/>
                <a:sym typeface="+mn-lt"/>
              </a:rPr>
              <a:t>（取消</a:t>
            </a:r>
            <a:r>
              <a:rPr lang="zh-CN" altLang="en-US" sz="1000" dirty="0">
                <a:solidFill>
                  <a:schemeClr val="tx1">
                    <a:lumMod val="75000"/>
                    <a:lumOff val="25000"/>
                  </a:schemeClr>
                </a:solidFill>
                <a:cs typeface="+mn-ea"/>
                <a:sym typeface="+mn-lt"/>
              </a:rPr>
              <a:t>了目前创业板</a:t>
            </a:r>
            <a:r>
              <a:rPr lang="zh-CN" altLang="en-US" sz="1000" dirty="0" smtClean="0">
                <a:solidFill>
                  <a:schemeClr val="tx1">
                    <a:lumMod val="75000"/>
                    <a:lumOff val="25000"/>
                  </a:schemeClr>
                </a:solidFill>
                <a:cs typeface="+mn-ea"/>
                <a:sym typeface="+mn-lt"/>
              </a:rPr>
              <a:t>现行</a:t>
            </a:r>
            <a:r>
              <a:rPr lang="zh-CN" altLang="en-US" sz="1000" dirty="0">
                <a:solidFill>
                  <a:schemeClr val="tx1">
                    <a:lumMod val="75000"/>
                    <a:lumOff val="25000"/>
                  </a:schemeClr>
                </a:solidFill>
                <a:cs typeface="+mn-ea"/>
                <a:sym typeface="+mn-lt"/>
              </a:rPr>
              <a:t>发行条件中关于</a:t>
            </a:r>
            <a:r>
              <a:rPr lang="zh-CN" altLang="en-US" sz="1000" b="1" dirty="0">
                <a:solidFill>
                  <a:srgbClr val="FF0000"/>
                </a:solidFill>
                <a:cs typeface="+mn-ea"/>
                <a:sym typeface="+mn-lt"/>
              </a:rPr>
              <a:t>盈利业绩、 不</a:t>
            </a:r>
            <a:r>
              <a:rPr lang="zh-CN" altLang="en-US" sz="1000" b="1" dirty="0" smtClean="0">
                <a:solidFill>
                  <a:srgbClr val="FF0000"/>
                </a:solidFill>
                <a:cs typeface="+mn-ea"/>
                <a:sym typeface="+mn-lt"/>
              </a:rPr>
              <a:t>存在</a:t>
            </a:r>
            <a:r>
              <a:rPr lang="zh-CN" altLang="en-US" sz="1000" b="1" dirty="0">
                <a:solidFill>
                  <a:srgbClr val="FF0000"/>
                </a:solidFill>
                <a:cs typeface="+mn-ea"/>
                <a:sym typeface="+mn-lt"/>
              </a:rPr>
              <a:t>未弥补亏损</a:t>
            </a:r>
            <a:r>
              <a:rPr lang="zh-CN" altLang="en-US" sz="1000" dirty="0">
                <a:solidFill>
                  <a:schemeClr val="tx1">
                    <a:lumMod val="75000"/>
                    <a:lumOff val="25000"/>
                  </a:schemeClr>
                </a:solidFill>
                <a:cs typeface="+mn-ea"/>
                <a:sym typeface="+mn-lt"/>
              </a:rPr>
              <a:t>等方面的</a:t>
            </a:r>
            <a:r>
              <a:rPr lang="zh-CN" altLang="en-US" sz="1000" dirty="0" smtClean="0">
                <a:solidFill>
                  <a:schemeClr val="tx1">
                    <a:lumMod val="75000"/>
                    <a:lumOff val="25000"/>
                  </a:schemeClr>
                </a:solidFill>
                <a:cs typeface="+mn-ea"/>
                <a:sym typeface="+mn-lt"/>
              </a:rPr>
              <a:t>要求）</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zh-CN" altLang="en-GB" sz="1000" dirty="0">
              <a:solidFill>
                <a:schemeClr val="tx1">
                  <a:lumMod val="75000"/>
                  <a:lumOff val="25000"/>
                </a:schemeClr>
              </a:solidFill>
              <a:cs typeface="+mn-ea"/>
              <a:sym typeface="+mn-lt"/>
            </a:endParaRPr>
          </a:p>
        </p:txBody>
      </p:sp>
      <p:sp>
        <p:nvSpPr>
          <p:cNvPr id="31"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2.3 </a:t>
            </a:r>
            <a:r>
              <a:rPr lang="en-US" altLang="zh-CN" sz="1600" b="1" dirty="0" smtClean="0">
                <a:solidFill>
                  <a:schemeClr val="accent5">
                    <a:lumMod val="20000"/>
                    <a:lumOff val="80000"/>
                  </a:schemeClr>
                </a:solidFill>
                <a:latin typeface="华文楷体" pitchFamily="2" charset="-122"/>
                <a:ea typeface="华文楷体" pitchFamily="2" charset="-122"/>
                <a:cs typeface="+mj-cs"/>
              </a:rPr>
              <a:t>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制下创业板与现行</a:t>
            </a:r>
            <a:r>
              <a:rPr lang="zh-CN" altLang="en-US" sz="1600" b="1" dirty="0" smtClean="0">
                <a:solidFill>
                  <a:schemeClr val="accent5">
                    <a:lumMod val="20000"/>
                    <a:lumOff val="80000"/>
                  </a:schemeClr>
                </a:solidFill>
                <a:latin typeface="华文楷体" pitchFamily="2" charset="-122"/>
                <a:ea typeface="华文楷体" pitchFamily="2" charset="-122"/>
                <a:cs typeface="+mj-cs"/>
              </a:rPr>
              <a:t>资本市场首发上市</a:t>
            </a:r>
            <a:r>
              <a:rPr lang="zh-CN" altLang="en-US" sz="1600" b="1" dirty="0">
                <a:solidFill>
                  <a:schemeClr val="accent5">
                    <a:lumMod val="20000"/>
                    <a:lumOff val="80000"/>
                  </a:schemeClr>
                </a:solidFill>
                <a:latin typeface="华文楷体" pitchFamily="2" charset="-122"/>
                <a:ea typeface="华文楷体" pitchFamily="2" charset="-122"/>
                <a:cs typeface="+mj-cs"/>
              </a:rPr>
              <a:t>条件比较</a:t>
            </a:r>
          </a:p>
        </p:txBody>
      </p:sp>
      <p:grpSp>
        <p:nvGrpSpPr>
          <p:cNvPr id="4" name="组合 3"/>
          <p:cNvGrpSpPr/>
          <p:nvPr/>
        </p:nvGrpSpPr>
        <p:grpSpPr>
          <a:xfrm>
            <a:off x="1037055" y="889816"/>
            <a:ext cx="7738163" cy="313782"/>
            <a:chOff x="848923" y="1105840"/>
            <a:chExt cx="7738163" cy="313782"/>
          </a:xfrm>
        </p:grpSpPr>
        <p:cxnSp>
          <p:nvCxnSpPr>
            <p:cNvPr id="32" name="直接连接符 31">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33"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34"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股现行板块</a:t>
              </a:r>
            </a:p>
            <a:p>
              <a:pPr defTabSz="453610"/>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板</a:t>
              </a: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35" name="矩形 34">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36" name="组合 35">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37"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8"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39" name="图片 38"/>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40" name="组合 39">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4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4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43" name="图片 42"/>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grpSp>
      <p:sp>
        <p:nvSpPr>
          <p:cNvPr id="49" name="Text Box 6"/>
          <p:cNvSpPr txBox="1">
            <a:spLocks noChangeArrowheads="1"/>
          </p:cNvSpPr>
          <p:nvPr>
            <p:custDataLst>
              <p:tags r:id="rId4"/>
            </p:custDataLst>
          </p:nvPr>
        </p:nvSpPr>
        <p:spPr bwMode="auto">
          <a:xfrm>
            <a:off x="786058" y="1277718"/>
            <a:ext cx="545582" cy="3614391"/>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rPr>
              <a:t>上市的市值及财务标准</a:t>
            </a:r>
          </a:p>
        </p:txBody>
      </p:sp>
    </p:spTree>
    <p:extLst>
      <p:ext uri="{BB962C8B-B14F-4D97-AF65-F5344CB8AC3E}">
        <p14:creationId xmlns:p14="http://schemas.microsoft.com/office/powerpoint/2010/main" xmlns="" val="137748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a:extLst>
              <a:ext uri="{FF2B5EF4-FFF2-40B4-BE49-F238E27FC236}">
                <a16:creationId xmlns="" xmlns:a16="http://schemas.microsoft.com/office/drawing/2014/main" id="{F6D96FD0-830A-4741-ABEA-974B2C788453}"/>
              </a:ext>
            </a:extLst>
          </p:cNvPr>
          <p:cNvSpPr txBox="1">
            <a:spLocks noChangeArrowheads="1"/>
          </p:cNvSpPr>
          <p:nvPr>
            <p:custDataLst>
              <p:tags r:id="rId1"/>
            </p:custDataLst>
          </p:nvPr>
        </p:nvSpPr>
        <p:spPr bwMode="auto">
          <a:xfrm>
            <a:off x="688114" y="3464368"/>
            <a:ext cx="648593" cy="1195614"/>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ts val="0"/>
              </a:spcBef>
              <a:spcAft>
                <a:spcPct val="0"/>
              </a:spcAft>
            </a:pPr>
            <a:r>
              <a:rPr lang="zh-CN" altLang="en-US" sz="1000" b="1" dirty="0">
                <a:solidFill>
                  <a:srgbClr val="FFFFFF"/>
                </a:solidFill>
                <a:latin typeface="Arial"/>
                <a:ea typeface="楷体"/>
                <a:cs typeface="+mn-ea"/>
                <a:sym typeface="+mn-lt"/>
              </a:rPr>
              <a:t>允许红筹</a:t>
            </a:r>
            <a:endParaRPr lang="en-US" altLang="zh-CN" sz="1000" b="1" dirty="0">
              <a:solidFill>
                <a:srgbClr val="FFFFFF"/>
              </a:solidFill>
              <a:latin typeface="Arial"/>
              <a:ea typeface="楷体"/>
              <a:cs typeface="+mn-ea"/>
              <a:sym typeface="+mn-lt"/>
            </a:endParaRPr>
          </a:p>
          <a:p>
            <a:pPr algn="ctr" eaLnBrk="0" fontAlgn="base" hangingPunct="0">
              <a:spcBef>
                <a:spcPts val="0"/>
              </a:spcBef>
              <a:spcAft>
                <a:spcPct val="0"/>
              </a:spcAft>
            </a:pPr>
            <a:r>
              <a:rPr lang="zh-CN" altLang="en-US" sz="1000" b="1" dirty="0">
                <a:solidFill>
                  <a:srgbClr val="FFFFFF"/>
                </a:solidFill>
                <a:latin typeface="Arial"/>
                <a:ea typeface="楷体"/>
                <a:cs typeface="+mn-ea"/>
                <a:sym typeface="+mn-lt"/>
              </a:rPr>
              <a:t>企业上市</a:t>
            </a:r>
          </a:p>
        </p:txBody>
      </p:sp>
      <p:sp>
        <p:nvSpPr>
          <p:cNvPr id="19" name="Text Box 6">
            <a:extLst>
              <a:ext uri="{FF2B5EF4-FFF2-40B4-BE49-F238E27FC236}">
                <a16:creationId xmlns="" xmlns:a16="http://schemas.microsoft.com/office/drawing/2014/main" id="{01BEAC63-D1F8-0D48-AD90-397B52FE6FF1}"/>
              </a:ext>
            </a:extLst>
          </p:cNvPr>
          <p:cNvSpPr txBox="1">
            <a:spLocks noChangeArrowheads="1"/>
          </p:cNvSpPr>
          <p:nvPr>
            <p:custDataLst>
              <p:tags r:id="rId2"/>
            </p:custDataLst>
          </p:nvPr>
        </p:nvSpPr>
        <p:spPr bwMode="auto">
          <a:xfrm>
            <a:off x="683568" y="2474582"/>
            <a:ext cx="648593" cy="820601"/>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just" eaLnBrk="0" fontAlgn="base" hangingPunct="0">
              <a:spcBef>
                <a:spcPct val="50000"/>
              </a:spcBef>
              <a:spcAft>
                <a:spcPct val="0"/>
              </a:spcAft>
            </a:pPr>
            <a:r>
              <a:rPr lang="zh-CN" altLang="en-US" sz="1000" b="1" dirty="0">
                <a:solidFill>
                  <a:srgbClr val="FFFFFF"/>
                </a:solidFill>
                <a:latin typeface="Arial"/>
                <a:ea typeface="楷体"/>
                <a:cs typeface="+mn-ea"/>
                <a:sym typeface="+mn-lt"/>
              </a:rPr>
              <a:t>营业纪录、控制权及管理层稳定性</a:t>
            </a:r>
          </a:p>
        </p:txBody>
      </p:sp>
      <p:sp>
        <p:nvSpPr>
          <p:cNvPr id="21" name="Rectangle 13">
            <a:extLst>
              <a:ext uri="{FF2B5EF4-FFF2-40B4-BE49-F238E27FC236}">
                <a16:creationId xmlns="" xmlns:a16="http://schemas.microsoft.com/office/drawing/2014/main" id="{66012CF3-5A1B-3740-B30A-850D92D3AE59}"/>
              </a:ext>
            </a:extLst>
          </p:cNvPr>
          <p:cNvSpPr>
            <a:spLocks noChangeArrowheads="1"/>
          </p:cNvSpPr>
          <p:nvPr>
            <p:custDataLst>
              <p:tags r:id="rId3"/>
            </p:custDataLst>
          </p:nvPr>
        </p:nvSpPr>
        <p:spPr bwMode="gray">
          <a:xfrm>
            <a:off x="3707904" y="1333092"/>
            <a:ext cx="2376264" cy="1008861"/>
          </a:xfrm>
          <a:prstGeom prst="rect">
            <a:avLst/>
          </a:prstGeom>
          <a:solidFill>
            <a:schemeClr val="bg1">
              <a:lumMod val="95000"/>
            </a:schemeClr>
          </a:solidFill>
          <a:ln>
            <a:noFill/>
          </a:ln>
          <a:effectLst/>
        </p:spPr>
        <p:txBody>
          <a:bodyPr tIns="24879" rIns="24879" bIns="24879" anchor="t"/>
          <a:lstStyle/>
          <a:p>
            <a:pPr marL="1079" lvl="1" algn="just" defTabSz="693243" fontAlgn="base">
              <a:lnSpc>
                <a:spcPct val="110000"/>
              </a:lnSpc>
              <a:spcBef>
                <a:spcPct val="40000"/>
              </a:spcBef>
              <a:spcAft>
                <a:spcPct val="0"/>
              </a:spcAft>
              <a:buSzPct val="80000"/>
            </a:pPr>
            <a:r>
              <a:rPr lang="zh-CN" altLang="zh-CN" sz="1000" dirty="0">
                <a:solidFill>
                  <a:schemeClr val="tx1">
                    <a:lumMod val="75000"/>
                    <a:lumOff val="25000"/>
                  </a:schemeClr>
                </a:solidFill>
                <a:cs typeface="+mn-ea"/>
                <a:sym typeface="+mn-lt"/>
              </a:rPr>
              <a:t>符合科创板的定位（参考</a:t>
            </a:r>
            <a:r>
              <a:rPr lang="zh-CN" altLang="zh-CN" sz="1000" dirty="0" smtClean="0">
                <a:solidFill>
                  <a:schemeClr val="tx1">
                    <a:lumMod val="75000"/>
                    <a:lumOff val="25000"/>
                  </a:schemeClr>
                </a:solidFill>
                <a:cs typeface="+mn-ea"/>
                <a:sym typeface="+mn-lt"/>
              </a:rPr>
              <a:t>《科创属性评价指引》），</a:t>
            </a:r>
            <a:r>
              <a:rPr lang="zh-CN" altLang="en-US" sz="1000" dirty="0">
                <a:solidFill>
                  <a:schemeClr val="tx1">
                    <a:lumMod val="75000"/>
                    <a:lumOff val="25000"/>
                  </a:schemeClr>
                </a:solidFill>
                <a:cs typeface="+mn-ea"/>
                <a:sym typeface="+mn-lt"/>
              </a:rPr>
              <a:t>优先支持</a:t>
            </a:r>
            <a:r>
              <a:rPr lang="zh-CN" altLang="zh-CN" sz="1000" b="1" dirty="0">
                <a:solidFill>
                  <a:schemeClr val="tx1">
                    <a:lumMod val="75000"/>
                    <a:lumOff val="25000"/>
                  </a:schemeClr>
                </a:solidFill>
                <a:cs typeface="+mn-ea"/>
                <a:sym typeface="+mn-lt"/>
              </a:rPr>
              <a:t>符合</a:t>
            </a:r>
            <a:r>
              <a:rPr lang="zh-CN" altLang="zh-CN" sz="1000" b="1" dirty="0" smtClean="0">
                <a:solidFill>
                  <a:schemeClr val="tx1">
                    <a:lumMod val="75000"/>
                    <a:lumOff val="25000"/>
                  </a:schemeClr>
                </a:solidFill>
                <a:cs typeface="+mn-ea"/>
                <a:sym typeface="+mn-lt"/>
              </a:rPr>
              <a:t>国家</a:t>
            </a:r>
            <a:r>
              <a:rPr lang="zh-CN" altLang="en-US" sz="1000" b="1" dirty="0" smtClean="0">
                <a:solidFill>
                  <a:schemeClr val="tx1">
                    <a:lumMod val="75000"/>
                    <a:lumOff val="25000"/>
                  </a:schemeClr>
                </a:solidFill>
                <a:cs typeface="+mn-ea"/>
                <a:sym typeface="+mn-lt"/>
              </a:rPr>
              <a:t>战略</a:t>
            </a:r>
            <a:r>
              <a:rPr lang="zh-CN" altLang="zh-CN" sz="1000" b="1" dirty="0" smtClean="0">
                <a:solidFill>
                  <a:schemeClr val="tx1">
                    <a:lumMod val="75000"/>
                    <a:lumOff val="25000"/>
                  </a:schemeClr>
                </a:solidFill>
                <a:cs typeface="+mn-ea"/>
                <a:sym typeface="+mn-lt"/>
              </a:rPr>
              <a:t>，</a:t>
            </a:r>
            <a:r>
              <a:rPr lang="zh-CN" altLang="zh-CN" sz="1000" b="1" dirty="0">
                <a:solidFill>
                  <a:schemeClr val="tx1">
                    <a:lumMod val="75000"/>
                    <a:lumOff val="25000"/>
                  </a:schemeClr>
                </a:solidFill>
                <a:cs typeface="+mn-ea"/>
                <a:sym typeface="+mn-lt"/>
              </a:rPr>
              <a:t>拥有关键核心技术，科技创新能力</a:t>
            </a:r>
            <a:r>
              <a:rPr lang="zh-CN" altLang="zh-CN" sz="1000" b="1" dirty="0" smtClean="0">
                <a:solidFill>
                  <a:schemeClr val="tx1">
                    <a:lumMod val="75000"/>
                    <a:lumOff val="25000"/>
                  </a:schemeClr>
                </a:solidFill>
                <a:cs typeface="+mn-ea"/>
                <a:sym typeface="+mn-lt"/>
              </a:rPr>
              <a:t>突出</a:t>
            </a:r>
            <a:r>
              <a:rPr lang="zh-CN" altLang="zh-CN" sz="1000" dirty="0" smtClean="0">
                <a:solidFill>
                  <a:schemeClr val="tx1">
                    <a:lumMod val="75000"/>
                    <a:lumOff val="25000"/>
                  </a:schemeClr>
                </a:solidFill>
                <a:cs typeface="+mn-ea"/>
                <a:sym typeface="+mn-lt"/>
              </a:rPr>
              <a:t>，</a:t>
            </a:r>
            <a:r>
              <a:rPr lang="zh-CN" altLang="zh-CN" sz="1000" dirty="0">
                <a:solidFill>
                  <a:schemeClr val="tx1">
                    <a:lumMod val="75000"/>
                    <a:lumOff val="25000"/>
                  </a:schemeClr>
                </a:solidFill>
                <a:cs typeface="+mn-ea"/>
                <a:sym typeface="+mn-lt"/>
              </a:rPr>
              <a:t>主要依靠核心技术开展生产经营，具有稳定的商业模式，市场认可度高，社会形象良好，具有较强成长性的企业 </a:t>
            </a:r>
            <a:endParaRPr lang="en-US" altLang="zh-CN" sz="1000" dirty="0">
              <a:solidFill>
                <a:schemeClr val="tx1">
                  <a:lumMod val="75000"/>
                  <a:lumOff val="25000"/>
                </a:schemeClr>
              </a:solidFill>
              <a:cs typeface="+mn-ea"/>
              <a:sym typeface="+mn-lt"/>
            </a:endParaRPr>
          </a:p>
        </p:txBody>
      </p:sp>
      <p:sp>
        <p:nvSpPr>
          <p:cNvPr id="23" name="Rectangle 3">
            <a:extLst>
              <a:ext uri="{FF2B5EF4-FFF2-40B4-BE49-F238E27FC236}">
                <a16:creationId xmlns="" xmlns:a16="http://schemas.microsoft.com/office/drawing/2014/main" id="{2972ED00-F247-144D-800B-06DFCEA8ECF0}"/>
              </a:ext>
            </a:extLst>
          </p:cNvPr>
          <p:cNvSpPr>
            <a:spLocks noChangeArrowheads="1"/>
          </p:cNvSpPr>
          <p:nvPr>
            <p:custDataLst>
              <p:tags r:id="rId4"/>
            </p:custDataLst>
          </p:nvPr>
        </p:nvSpPr>
        <p:spPr bwMode="gray">
          <a:xfrm>
            <a:off x="6387361" y="1326689"/>
            <a:ext cx="2217086" cy="1015264"/>
          </a:xfrm>
          <a:prstGeom prst="rect">
            <a:avLst/>
          </a:prstGeom>
          <a:solidFill>
            <a:srgbClr val="FBFBFB"/>
          </a:solidFill>
          <a:ln>
            <a:noFill/>
          </a:ln>
          <a:effectLst/>
        </p:spPr>
        <p:txBody>
          <a:bodyPr tIns="24879" rIns="24879" bIns="24879" anchor="t"/>
          <a:lstStyle/>
          <a:p>
            <a:pPr marL="1079" lvl="1" indent="-117700" algn="just" defTabSz="693243" fontAlgn="base">
              <a:lnSpc>
                <a:spcPct val="110000"/>
              </a:lnSpc>
              <a:spcBef>
                <a:spcPct val="40000"/>
              </a:spcBef>
              <a:spcAft>
                <a:spcPct val="0"/>
              </a:spcAft>
              <a:buSzPct val="80000"/>
            </a:pPr>
            <a:r>
              <a:rPr lang="zh-CN" altLang="en-US" sz="1000" b="1" dirty="0">
                <a:solidFill>
                  <a:schemeClr val="tx1">
                    <a:lumMod val="75000"/>
                    <a:lumOff val="25000"/>
                  </a:schemeClr>
                </a:solidFill>
                <a:cs typeface="+mn-ea"/>
                <a:sym typeface="+mn-lt"/>
              </a:rPr>
              <a:t>主板</a:t>
            </a:r>
            <a:r>
              <a:rPr lang="en-US" altLang="zh-CN" sz="1000" b="1" dirty="0">
                <a:solidFill>
                  <a:schemeClr val="tx1">
                    <a:lumMod val="75000"/>
                    <a:lumOff val="25000"/>
                  </a:schemeClr>
                </a:solidFill>
                <a:cs typeface="+mn-ea"/>
                <a:sym typeface="+mn-lt"/>
              </a:rPr>
              <a:t>/</a:t>
            </a:r>
            <a:r>
              <a:rPr lang="zh-CN" altLang="en-US" sz="1000" b="1" dirty="0">
                <a:solidFill>
                  <a:schemeClr val="tx1">
                    <a:lumMod val="75000"/>
                    <a:lumOff val="25000"/>
                  </a:schemeClr>
                </a:solidFill>
                <a:cs typeface="+mn-ea"/>
                <a:sym typeface="+mn-lt"/>
              </a:rPr>
              <a:t>中小板：</a:t>
            </a:r>
            <a:r>
              <a:rPr lang="zh-CN" altLang="en-US" sz="1000" dirty="0">
                <a:solidFill>
                  <a:schemeClr val="tx1">
                    <a:lumMod val="75000"/>
                    <a:lumOff val="25000"/>
                  </a:schemeClr>
                </a:solidFill>
                <a:cs typeface="+mn-ea"/>
                <a:sym typeface="+mn-lt"/>
              </a:rPr>
              <a:t>具有</a:t>
            </a:r>
            <a:r>
              <a:rPr lang="zh-CN" altLang="en-US" sz="1000" b="1" dirty="0">
                <a:solidFill>
                  <a:schemeClr val="tx1">
                    <a:lumMod val="75000"/>
                    <a:lumOff val="25000"/>
                  </a:schemeClr>
                </a:solidFill>
                <a:cs typeface="+mn-ea"/>
                <a:sym typeface="+mn-lt"/>
              </a:rPr>
              <a:t>一定盈利规模</a:t>
            </a:r>
            <a:r>
              <a:rPr lang="zh-CN" altLang="en-US" sz="1000" dirty="0">
                <a:solidFill>
                  <a:schemeClr val="tx1">
                    <a:lumMod val="75000"/>
                    <a:lumOff val="25000"/>
                  </a:schemeClr>
                </a:solidFill>
                <a:cs typeface="+mn-ea"/>
                <a:sym typeface="+mn-lt"/>
              </a:rPr>
              <a:t>的大型蓝筹企业或稳定发展的中型</a:t>
            </a:r>
            <a:r>
              <a:rPr lang="zh-CN" altLang="en-US" sz="1000" dirty="0" smtClean="0">
                <a:solidFill>
                  <a:schemeClr val="tx1">
                    <a:lumMod val="75000"/>
                    <a:lumOff val="25000"/>
                  </a:schemeClr>
                </a:solidFill>
                <a:cs typeface="+mn-ea"/>
                <a:sym typeface="+mn-lt"/>
              </a:rPr>
              <a:t>企业</a:t>
            </a:r>
            <a:endParaRPr lang="en-US" altLang="zh-CN" sz="1000" dirty="0">
              <a:solidFill>
                <a:schemeClr val="tx1">
                  <a:lumMod val="75000"/>
                  <a:lumOff val="25000"/>
                </a:schemeClr>
              </a:solidFill>
              <a:cs typeface="+mn-ea"/>
              <a:sym typeface="+mn-lt"/>
            </a:endParaRPr>
          </a:p>
          <a:p>
            <a:pPr marL="1079" lvl="1" indent="-117700" algn="just" defTabSz="693243" fontAlgn="base">
              <a:lnSpc>
                <a:spcPct val="110000"/>
              </a:lnSpc>
              <a:spcBef>
                <a:spcPct val="40000"/>
              </a:spcBef>
              <a:spcAft>
                <a:spcPct val="0"/>
              </a:spcAft>
              <a:buSzPct val="80000"/>
            </a:pPr>
            <a:r>
              <a:rPr lang="zh-CN" altLang="en-US" sz="1000" b="1" dirty="0">
                <a:solidFill>
                  <a:schemeClr val="tx1">
                    <a:lumMod val="75000"/>
                    <a:lumOff val="25000"/>
                  </a:schemeClr>
                </a:solidFill>
                <a:cs typeface="+mn-ea"/>
                <a:sym typeface="+mn-lt"/>
              </a:rPr>
              <a:t>创业板：</a:t>
            </a:r>
            <a:r>
              <a:rPr lang="zh-CN" altLang="en-US" sz="1000" dirty="0">
                <a:solidFill>
                  <a:schemeClr val="tx1">
                    <a:lumMod val="75000"/>
                    <a:lumOff val="25000"/>
                  </a:schemeClr>
                </a:solidFill>
                <a:cs typeface="+mn-ea"/>
                <a:sym typeface="+mn-lt"/>
              </a:rPr>
              <a:t>自主创新企业及其他成长型创业企业</a:t>
            </a:r>
            <a:endParaRPr lang="en-US" altLang="zh-CN" sz="1000" dirty="0">
              <a:solidFill>
                <a:schemeClr val="tx1">
                  <a:lumMod val="75000"/>
                  <a:lumOff val="25000"/>
                </a:schemeClr>
              </a:solidFill>
              <a:cs typeface="+mn-ea"/>
              <a:sym typeface="+mn-lt"/>
            </a:endParaRPr>
          </a:p>
        </p:txBody>
      </p:sp>
      <p:sp>
        <p:nvSpPr>
          <p:cNvPr id="24" name="Rectangle 13">
            <a:extLst>
              <a:ext uri="{FF2B5EF4-FFF2-40B4-BE49-F238E27FC236}">
                <a16:creationId xmlns="" xmlns:a16="http://schemas.microsoft.com/office/drawing/2014/main" id="{D0E0B606-ED32-6140-9FA7-C532B0569D78}"/>
              </a:ext>
            </a:extLst>
          </p:cNvPr>
          <p:cNvSpPr>
            <a:spLocks noChangeArrowheads="1"/>
          </p:cNvSpPr>
          <p:nvPr>
            <p:custDataLst>
              <p:tags r:id="rId5"/>
            </p:custDataLst>
          </p:nvPr>
        </p:nvSpPr>
        <p:spPr bwMode="gray">
          <a:xfrm>
            <a:off x="1408715" y="1325223"/>
            <a:ext cx="2088232" cy="1016730"/>
          </a:xfrm>
          <a:prstGeom prst="rect">
            <a:avLst/>
          </a:prstGeom>
          <a:noFill/>
          <a:ln>
            <a:noFill/>
          </a:ln>
          <a:effectLst/>
        </p:spPr>
        <p:txBody>
          <a:bodyPr tIns="24879" rIns="24879" bIns="24879" anchor="t"/>
          <a:lstStyle/>
          <a:p>
            <a:pPr marL="1080" lvl="1" algn="just" defTabSz="693243" fontAlgn="base">
              <a:lnSpc>
                <a:spcPct val="110000"/>
              </a:lnSpc>
              <a:spcBef>
                <a:spcPct val="40000"/>
              </a:spcBef>
              <a:spcAft>
                <a:spcPct val="0"/>
              </a:spcAft>
              <a:buSzPct val="80000"/>
            </a:pPr>
            <a:r>
              <a:rPr lang="zh-CN" altLang="zh-CN" sz="1000" dirty="0">
                <a:solidFill>
                  <a:schemeClr val="tx1">
                    <a:lumMod val="75000"/>
                    <a:lumOff val="25000"/>
                  </a:schemeClr>
                </a:solidFill>
                <a:cs typeface="+mn-ea"/>
                <a:sym typeface="+mn-lt"/>
              </a:rPr>
              <a:t>符合创业板定位，主要服务</a:t>
            </a:r>
            <a:r>
              <a:rPr lang="zh-CN" altLang="zh-CN" sz="1000" b="1" dirty="0">
                <a:solidFill>
                  <a:schemeClr val="tx1">
                    <a:lumMod val="75000"/>
                    <a:lumOff val="25000"/>
                  </a:schemeClr>
                </a:solidFill>
                <a:cs typeface="+mn-ea"/>
                <a:sym typeface="+mn-lt"/>
              </a:rPr>
              <a:t>成长型创新创业企业</a:t>
            </a:r>
            <a:r>
              <a:rPr lang="zh-CN" altLang="zh-CN" sz="1000" dirty="0">
                <a:solidFill>
                  <a:schemeClr val="tx1">
                    <a:lumMod val="75000"/>
                    <a:lumOff val="25000"/>
                  </a:schemeClr>
                </a:solidFill>
                <a:cs typeface="+mn-ea"/>
                <a:sym typeface="+mn-lt"/>
              </a:rPr>
              <a:t>，支持传统产业与新技术、新产业、新业态、新模式深度融合 </a:t>
            </a:r>
            <a:endParaRPr lang="en-US" altLang="zh-CN" sz="1000" dirty="0">
              <a:solidFill>
                <a:schemeClr val="tx1">
                  <a:lumMod val="75000"/>
                  <a:lumOff val="25000"/>
                </a:schemeClr>
              </a:solidFill>
              <a:cs typeface="+mn-ea"/>
              <a:sym typeface="+mn-lt"/>
            </a:endParaRPr>
          </a:p>
        </p:txBody>
      </p:sp>
      <p:sp>
        <p:nvSpPr>
          <p:cNvPr id="25" name="Text Box 6">
            <a:extLst>
              <a:ext uri="{FF2B5EF4-FFF2-40B4-BE49-F238E27FC236}">
                <a16:creationId xmlns="" xmlns:a16="http://schemas.microsoft.com/office/drawing/2014/main" id="{060650FA-2009-8F42-BC3F-41C09A6E1C96}"/>
              </a:ext>
            </a:extLst>
          </p:cNvPr>
          <p:cNvSpPr txBox="1">
            <a:spLocks noChangeArrowheads="1"/>
          </p:cNvSpPr>
          <p:nvPr>
            <p:custDataLst>
              <p:tags r:id="rId6"/>
            </p:custDataLst>
          </p:nvPr>
        </p:nvSpPr>
        <p:spPr bwMode="auto">
          <a:xfrm>
            <a:off x="683568" y="1325223"/>
            <a:ext cx="648593" cy="935497"/>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Arial"/>
                <a:ea typeface="楷体"/>
                <a:cs typeface="+mn-ea"/>
                <a:sym typeface="+mn-lt"/>
              </a:rPr>
              <a:t>企业定位</a:t>
            </a:r>
          </a:p>
        </p:txBody>
      </p:sp>
      <p:sp>
        <p:nvSpPr>
          <p:cNvPr id="26" name="Rectangle 13">
            <a:extLst>
              <a:ext uri="{FF2B5EF4-FFF2-40B4-BE49-F238E27FC236}">
                <a16:creationId xmlns="" xmlns:a16="http://schemas.microsoft.com/office/drawing/2014/main" id="{45C37A70-F0EF-CD4E-BCD6-2E9BB562076B}"/>
              </a:ext>
            </a:extLst>
          </p:cNvPr>
          <p:cNvSpPr>
            <a:spLocks noChangeArrowheads="1"/>
          </p:cNvSpPr>
          <p:nvPr>
            <p:custDataLst>
              <p:tags r:id="rId7"/>
            </p:custDataLst>
          </p:nvPr>
        </p:nvSpPr>
        <p:spPr bwMode="gray">
          <a:xfrm>
            <a:off x="1412405" y="2485107"/>
            <a:ext cx="2088232" cy="809765"/>
          </a:xfrm>
          <a:prstGeom prst="rect">
            <a:avLst/>
          </a:prstGeom>
          <a:noFill/>
          <a:ln>
            <a:noFill/>
          </a:ln>
          <a:effectLst/>
        </p:spPr>
        <p:txBody>
          <a:bodyPr tIns="24879" rIns="24879" bIns="24879" anchor="t"/>
          <a:lstStyle/>
          <a:p>
            <a:pPr marL="172529" lvl="1" indent="-171450" algn="just" defTabSz="693243" fontAlgn="base">
              <a:lnSpc>
                <a:spcPct val="110000"/>
              </a:lnSpc>
              <a:spcBef>
                <a:spcPct val="40000"/>
              </a:spcBef>
              <a:spcAft>
                <a:spcPct val="0"/>
              </a:spcAft>
              <a:buSzPct val="80000"/>
              <a:buFont typeface="Arial" panose="020B0604020202020204" pitchFamily="34" charset="0"/>
              <a:buChar char="•"/>
            </a:pPr>
            <a:r>
              <a:rPr lang="zh-CN" altLang="en-US" sz="1000" dirty="0">
                <a:solidFill>
                  <a:schemeClr val="tx1">
                    <a:lumMod val="75000"/>
                    <a:lumOff val="25000"/>
                  </a:schemeClr>
                </a:solidFill>
                <a:cs typeface="+mn-ea"/>
                <a:sym typeface="+mn-lt"/>
              </a:rPr>
              <a:t>持续运营</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年</a:t>
            </a:r>
            <a:r>
              <a:rPr lang="zh-CN" altLang="en-US" sz="1000" dirty="0" smtClean="0">
                <a:solidFill>
                  <a:schemeClr val="tx1">
                    <a:lumMod val="75000"/>
                    <a:lumOff val="25000"/>
                  </a:schemeClr>
                </a:solidFill>
                <a:cs typeface="+mn-ea"/>
                <a:sym typeface="+mn-lt"/>
              </a:rPr>
              <a:t>以上</a:t>
            </a:r>
            <a:endParaRPr lang="en-US" altLang="zh-CN" sz="1000" dirty="0">
              <a:solidFill>
                <a:schemeClr val="tx1">
                  <a:lumMod val="75000"/>
                  <a:lumOff val="25000"/>
                </a:schemeClr>
              </a:solidFill>
              <a:cs typeface="+mn-ea"/>
              <a:sym typeface="+mn-lt"/>
            </a:endParaRPr>
          </a:p>
          <a:p>
            <a:pPr marL="172529" lvl="1" indent="-171450" algn="just" defTabSz="693243" fontAlgn="base">
              <a:lnSpc>
                <a:spcPct val="110000"/>
              </a:lnSpc>
              <a:spcBef>
                <a:spcPct val="40000"/>
              </a:spcBef>
              <a:spcAft>
                <a:spcPct val="0"/>
              </a:spcAft>
              <a:buSzPct val="80000"/>
              <a:buFont typeface="Arial" panose="020B0604020202020204" pitchFamily="34" charset="0"/>
              <a:buChar char="•"/>
            </a:pP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年主营业务、控制权</a:t>
            </a:r>
            <a:r>
              <a:rPr lang="zh-CN" altLang="en-US" sz="1000" dirty="0" smtClean="0">
                <a:solidFill>
                  <a:schemeClr val="tx1">
                    <a:lumMod val="75000"/>
                    <a:lumOff val="25000"/>
                  </a:schemeClr>
                </a:solidFill>
                <a:cs typeface="+mn-ea"/>
                <a:sym typeface="+mn-lt"/>
              </a:rPr>
              <a:t>稳定</a:t>
            </a:r>
            <a:endParaRPr lang="en-US" altLang="zh-CN" sz="1000" dirty="0">
              <a:solidFill>
                <a:schemeClr val="tx1">
                  <a:lumMod val="75000"/>
                  <a:lumOff val="25000"/>
                </a:schemeClr>
              </a:solidFill>
              <a:cs typeface="+mn-ea"/>
              <a:sym typeface="+mn-lt"/>
            </a:endParaRPr>
          </a:p>
          <a:p>
            <a:pPr marL="172529" lvl="1" indent="-171450" algn="just" defTabSz="693243" fontAlgn="base">
              <a:spcBef>
                <a:spcPct val="40000"/>
              </a:spcBef>
              <a:spcAft>
                <a:spcPct val="0"/>
              </a:spcAft>
              <a:buSzPct val="80000"/>
              <a:buFont typeface="Arial" panose="020B0604020202020204" pitchFamily="34" charset="0"/>
              <a:buChar char="•"/>
            </a:pPr>
            <a:r>
              <a:rPr lang="zh-CN" altLang="en-US" sz="1000" b="1" dirty="0">
                <a:solidFill>
                  <a:schemeClr val="tx1">
                    <a:lumMod val="75000"/>
                    <a:lumOff val="25000"/>
                  </a:schemeClr>
                </a:solidFill>
                <a:cs typeface="+mn-ea"/>
                <a:sym typeface="+mn-lt"/>
              </a:rPr>
              <a:t>董事、高管</a:t>
            </a:r>
            <a:r>
              <a:rPr lang="zh-CN" altLang="en-US" sz="1000" dirty="0">
                <a:solidFill>
                  <a:schemeClr val="tx1">
                    <a:lumMod val="75000"/>
                    <a:lumOff val="25000"/>
                  </a:schemeClr>
                </a:solidFill>
                <a:cs typeface="+mn-ea"/>
                <a:sym typeface="+mn-lt"/>
              </a:rPr>
              <a:t>最近</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年内没有发生重大变化</a:t>
            </a:r>
            <a:endParaRPr lang="en-US" altLang="zh-CN" sz="1000" dirty="0">
              <a:solidFill>
                <a:schemeClr val="tx1">
                  <a:lumMod val="75000"/>
                  <a:lumOff val="25000"/>
                </a:schemeClr>
              </a:solidFill>
              <a:cs typeface="+mn-ea"/>
              <a:sym typeface="+mn-lt"/>
            </a:endParaRPr>
          </a:p>
        </p:txBody>
      </p:sp>
      <p:sp>
        <p:nvSpPr>
          <p:cNvPr id="27" name="Rectangle 13">
            <a:extLst>
              <a:ext uri="{FF2B5EF4-FFF2-40B4-BE49-F238E27FC236}">
                <a16:creationId xmlns="" xmlns:a16="http://schemas.microsoft.com/office/drawing/2014/main" id="{4FC08FF2-684B-AC47-A7A2-7926693D3B41}"/>
              </a:ext>
            </a:extLst>
          </p:cNvPr>
          <p:cNvSpPr>
            <a:spLocks noChangeArrowheads="1"/>
          </p:cNvSpPr>
          <p:nvPr>
            <p:custDataLst>
              <p:tags r:id="rId8"/>
            </p:custDataLst>
          </p:nvPr>
        </p:nvSpPr>
        <p:spPr bwMode="gray">
          <a:xfrm>
            <a:off x="3707904" y="2485106"/>
            <a:ext cx="2376264" cy="878731"/>
          </a:xfrm>
          <a:prstGeom prst="rect">
            <a:avLst/>
          </a:prstGeom>
          <a:solidFill>
            <a:schemeClr val="bg1">
              <a:lumMod val="95000"/>
            </a:schemeClr>
          </a:solidFill>
          <a:ln>
            <a:noFill/>
          </a:ln>
          <a:effectLst/>
        </p:spPr>
        <p:txBody>
          <a:bodyPr tIns="24879" rIns="24879" bIns="24879" anchor="t"/>
          <a:lstStyle/>
          <a:p>
            <a:pPr marL="172529" lvl="1" indent="-171450" algn="just" defTabSz="693243" fontAlgn="base">
              <a:lnSpc>
                <a:spcPct val="110000"/>
              </a:lnSpc>
              <a:spcBef>
                <a:spcPct val="40000"/>
              </a:spcBef>
              <a:spcAft>
                <a:spcPct val="0"/>
              </a:spcAft>
              <a:buSzPct val="80000"/>
              <a:buFont typeface="Arial" panose="020B0604020202020204" pitchFamily="34" charset="0"/>
              <a:buChar char="•"/>
            </a:pPr>
            <a:r>
              <a:rPr lang="zh-CN" altLang="en-US" sz="1000" dirty="0">
                <a:solidFill>
                  <a:schemeClr val="tx1">
                    <a:lumMod val="75000"/>
                    <a:lumOff val="25000"/>
                  </a:schemeClr>
                </a:solidFill>
                <a:cs typeface="+mn-ea"/>
                <a:sym typeface="+mn-lt"/>
              </a:rPr>
              <a:t>持续运营</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年</a:t>
            </a:r>
            <a:r>
              <a:rPr lang="zh-CN" altLang="en-US" sz="1000" dirty="0" smtClean="0">
                <a:solidFill>
                  <a:schemeClr val="tx1">
                    <a:lumMod val="75000"/>
                    <a:lumOff val="25000"/>
                  </a:schemeClr>
                </a:solidFill>
                <a:cs typeface="+mn-ea"/>
                <a:sym typeface="+mn-lt"/>
              </a:rPr>
              <a:t>以上</a:t>
            </a:r>
            <a:endParaRPr lang="en-US" altLang="zh-CN" sz="1000" dirty="0">
              <a:solidFill>
                <a:schemeClr val="tx1">
                  <a:lumMod val="75000"/>
                  <a:lumOff val="25000"/>
                </a:schemeClr>
              </a:solidFill>
              <a:cs typeface="+mn-ea"/>
              <a:sym typeface="+mn-lt"/>
            </a:endParaRPr>
          </a:p>
          <a:p>
            <a:pPr marL="172529" lvl="1" indent="-171450" algn="just" defTabSz="693243" fontAlgn="base">
              <a:lnSpc>
                <a:spcPct val="110000"/>
              </a:lnSpc>
              <a:spcBef>
                <a:spcPct val="40000"/>
              </a:spcBef>
              <a:spcAft>
                <a:spcPct val="0"/>
              </a:spcAft>
              <a:buSzPct val="80000"/>
              <a:buFont typeface="Arial" panose="020B0604020202020204" pitchFamily="34" charset="0"/>
              <a:buChar char="•"/>
            </a:pP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年主营业务、控制权</a:t>
            </a:r>
            <a:r>
              <a:rPr lang="zh-CN" altLang="en-US" sz="1000" dirty="0" smtClean="0">
                <a:solidFill>
                  <a:schemeClr val="tx1">
                    <a:lumMod val="75000"/>
                    <a:lumOff val="25000"/>
                  </a:schemeClr>
                </a:solidFill>
                <a:cs typeface="+mn-ea"/>
                <a:sym typeface="+mn-lt"/>
              </a:rPr>
              <a:t>稳定</a:t>
            </a:r>
            <a:endParaRPr lang="en-US" altLang="zh-CN" sz="1000" dirty="0">
              <a:solidFill>
                <a:schemeClr val="tx1">
                  <a:lumMod val="75000"/>
                  <a:lumOff val="25000"/>
                </a:schemeClr>
              </a:solidFill>
              <a:cs typeface="+mn-ea"/>
              <a:sym typeface="+mn-lt"/>
            </a:endParaRPr>
          </a:p>
          <a:p>
            <a:pPr marL="172529" lvl="1" indent="-171450" algn="just" defTabSz="693243" fontAlgn="base">
              <a:lnSpc>
                <a:spcPct val="110000"/>
              </a:lnSpc>
              <a:spcBef>
                <a:spcPct val="40000"/>
              </a:spcBef>
              <a:spcAft>
                <a:spcPct val="0"/>
              </a:spcAft>
              <a:buSzPct val="80000"/>
              <a:buFont typeface="Arial" panose="020B0604020202020204" pitchFamily="34" charset="0"/>
              <a:buChar char="•"/>
            </a:pPr>
            <a:r>
              <a:rPr lang="zh-CN" altLang="en-US" sz="1000" b="1" dirty="0">
                <a:solidFill>
                  <a:schemeClr val="tx1">
                    <a:lumMod val="75000"/>
                    <a:lumOff val="25000"/>
                  </a:schemeClr>
                </a:solidFill>
                <a:cs typeface="+mn-ea"/>
                <a:sym typeface="+mn-lt"/>
              </a:rPr>
              <a:t>董事、高管、核心技术人员</a:t>
            </a:r>
            <a:r>
              <a:rPr lang="zh-CN" altLang="en-US" sz="1000" dirty="0">
                <a:solidFill>
                  <a:schemeClr val="tx1">
                    <a:lumMod val="75000"/>
                    <a:lumOff val="25000"/>
                  </a:schemeClr>
                </a:solidFill>
                <a:cs typeface="+mn-ea"/>
                <a:sym typeface="+mn-lt"/>
              </a:rPr>
              <a:t>最近</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年内没有发生重大不利变化</a:t>
            </a:r>
            <a:endParaRPr lang="en-US" altLang="zh-CN" sz="1000" dirty="0">
              <a:solidFill>
                <a:schemeClr val="tx1">
                  <a:lumMod val="75000"/>
                  <a:lumOff val="25000"/>
                </a:schemeClr>
              </a:solidFill>
              <a:cs typeface="+mn-ea"/>
              <a:sym typeface="+mn-lt"/>
            </a:endParaRPr>
          </a:p>
        </p:txBody>
      </p:sp>
      <p:sp>
        <p:nvSpPr>
          <p:cNvPr id="28" name="Rectangle 3">
            <a:extLst>
              <a:ext uri="{FF2B5EF4-FFF2-40B4-BE49-F238E27FC236}">
                <a16:creationId xmlns="" xmlns:a16="http://schemas.microsoft.com/office/drawing/2014/main" id="{D25E8D8B-56DC-5349-BA87-A5F1D59F6F74}"/>
              </a:ext>
            </a:extLst>
          </p:cNvPr>
          <p:cNvSpPr>
            <a:spLocks noChangeArrowheads="1"/>
          </p:cNvSpPr>
          <p:nvPr>
            <p:custDataLst>
              <p:tags r:id="rId9"/>
            </p:custDataLst>
          </p:nvPr>
        </p:nvSpPr>
        <p:spPr bwMode="gray">
          <a:xfrm>
            <a:off x="6387361" y="2485107"/>
            <a:ext cx="2278573" cy="878731"/>
          </a:xfrm>
          <a:prstGeom prst="rect">
            <a:avLst/>
          </a:prstGeom>
          <a:solidFill>
            <a:srgbClr val="FBFBFB"/>
          </a:solidFill>
          <a:ln>
            <a:noFill/>
          </a:ln>
          <a:effectLst/>
        </p:spPr>
        <p:txBody>
          <a:bodyPr tIns="24879" rIns="24879" bIns="24879" anchor="t"/>
          <a:lstStyle/>
          <a:p>
            <a:pPr marL="171450" lvl="1" indent="-171450" algn="just" defTabSz="693243" fontAlgn="base">
              <a:lnSpc>
                <a:spcPct val="110000"/>
              </a:lnSpc>
              <a:spcBef>
                <a:spcPct val="40000"/>
              </a:spcBef>
              <a:spcAft>
                <a:spcPct val="0"/>
              </a:spcAft>
              <a:buSzPct val="80000"/>
              <a:buFont typeface="Arial" panose="020B0604020202020204" pitchFamily="34" charset="0"/>
              <a:buChar char="•"/>
            </a:pPr>
            <a:r>
              <a:rPr lang="zh-CN" altLang="en-US" sz="1000" b="1" dirty="0">
                <a:solidFill>
                  <a:schemeClr val="tx1">
                    <a:lumMod val="75000"/>
                    <a:lumOff val="25000"/>
                  </a:schemeClr>
                </a:solidFill>
                <a:cs typeface="+mn-ea"/>
                <a:sym typeface="+mn-lt"/>
              </a:rPr>
              <a:t>主板</a:t>
            </a:r>
            <a:r>
              <a:rPr lang="en-US" altLang="zh-CN" sz="1000" b="1" dirty="0">
                <a:solidFill>
                  <a:schemeClr val="tx1">
                    <a:lumMod val="75000"/>
                    <a:lumOff val="25000"/>
                  </a:schemeClr>
                </a:solidFill>
                <a:cs typeface="+mn-ea"/>
                <a:sym typeface="+mn-lt"/>
              </a:rPr>
              <a:t>/</a:t>
            </a:r>
            <a:r>
              <a:rPr lang="zh-CN" altLang="en-US" sz="1000" b="1" dirty="0">
                <a:solidFill>
                  <a:schemeClr val="tx1">
                    <a:lumMod val="75000"/>
                    <a:lumOff val="25000"/>
                  </a:schemeClr>
                </a:solidFill>
                <a:cs typeface="+mn-ea"/>
                <a:sym typeface="+mn-lt"/>
              </a:rPr>
              <a:t>中小板：</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年内主营业务、控制权及管理层稳定</a:t>
            </a:r>
          </a:p>
          <a:p>
            <a:pPr marL="171450" lvl="1" indent="-171450" algn="just" defTabSz="693243" fontAlgn="base">
              <a:lnSpc>
                <a:spcPct val="110000"/>
              </a:lnSpc>
              <a:spcBef>
                <a:spcPct val="40000"/>
              </a:spcBef>
              <a:spcAft>
                <a:spcPct val="0"/>
              </a:spcAft>
              <a:buSzPct val="80000"/>
              <a:buFont typeface="Arial" panose="020B0604020202020204" pitchFamily="34" charset="0"/>
              <a:buChar char="•"/>
            </a:pPr>
            <a:r>
              <a:rPr lang="zh-CN" altLang="en-US" sz="1000" b="1" dirty="0">
                <a:solidFill>
                  <a:schemeClr val="tx1">
                    <a:lumMod val="75000"/>
                    <a:lumOff val="25000"/>
                  </a:schemeClr>
                </a:solidFill>
                <a:cs typeface="+mn-ea"/>
                <a:sym typeface="+mn-lt"/>
              </a:rPr>
              <a:t>创业板：</a:t>
            </a:r>
            <a:r>
              <a:rPr lang="zh-CN" altLang="en-US" sz="1000" dirty="0">
                <a:solidFill>
                  <a:schemeClr val="tx1">
                    <a:lumMod val="75000"/>
                    <a:lumOff val="25000"/>
                  </a:schemeClr>
                </a:solidFill>
                <a:cs typeface="+mn-ea"/>
                <a:sym typeface="+mn-lt"/>
              </a:rPr>
              <a:t>主要经营一种业务；持续运营</a:t>
            </a:r>
            <a:r>
              <a:rPr lang="en-US" altLang="zh-CN" sz="1000" dirty="0">
                <a:solidFill>
                  <a:schemeClr val="tx1">
                    <a:lumMod val="75000"/>
                    <a:lumOff val="25000"/>
                  </a:schemeClr>
                </a:solidFill>
                <a:cs typeface="+mn-ea"/>
                <a:sym typeface="+mn-lt"/>
              </a:rPr>
              <a:t>3</a:t>
            </a:r>
            <a:r>
              <a:rPr lang="zh-CN" altLang="en-US" sz="1000" dirty="0">
                <a:solidFill>
                  <a:schemeClr val="tx1">
                    <a:lumMod val="75000"/>
                    <a:lumOff val="25000"/>
                  </a:schemeClr>
                </a:solidFill>
                <a:cs typeface="+mn-ea"/>
                <a:sym typeface="+mn-lt"/>
              </a:rPr>
              <a:t>年以上；最近</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年业务、控制权及管理层稳定</a:t>
            </a:r>
            <a:endParaRPr lang="zh-CN" altLang="en-GB" sz="1000" dirty="0">
              <a:solidFill>
                <a:schemeClr val="tx1">
                  <a:lumMod val="75000"/>
                  <a:lumOff val="25000"/>
                </a:schemeClr>
              </a:solidFill>
              <a:cs typeface="+mn-ea"/>
              <a:sym typeface="+mn-lt"/>
            </a:endParaRPr>
          </a:p>
        </p:txBody>
      </p:sp>
      <p:sp>
        <p:nvSpPr>
          <p:cNvPr id="29" name="Rectangle 13">
            <a:extLst>
              <a:ext uri="{FF2B5EF4-FFF2-40B4-BE49-F238E27FC236}">
                <a16:creationId xmlns="" xmlns:a16="http://schemas.microsoft.com/office/drawing/2014/main" id="{072EEC30-8898-C04D-8721-8A44A208F776}"/>
              </a:ext>
            </a:extLst>
          </p:cNvPr>
          <p:cNvSpPr>
            <a:spLocks noChangeArrowheads="1"/>
          </p:cNvSpPr>
          <p:nvPr>
            <p:custDataLst>
              <p:tags r:id="rId10"/>
            </p:custDataLst>
          </p:nvPr>
        </p:nvSpPr>
        <p:spPr bwMode="gray">
          <a:xfrm>
            <a:off x="3707904" y="3486230"/>
            <a:ext cx="2376264" cy="1173752"/>
          </a:xfrm>
          <a:prstGeom prst="rect">
            <a:avLst/>
          </a:prstGeom>
          <a:solidFill>
            <a:schemeClr val="bg1">
              <a:lumMod val="95000"/>
            </a:schemeClr>
          </a:solidFill>
          <a:ln>
            <a:noFill/>
          </a:ln>
          <a:effectLst/>
        </p:spPr>
        <p:txBody>
          <a:bodyPr tIns="24879" rIns="24879" bIns="24879" anchor="ctr"/>
          <a:lstStyle/>
          <a:p>
            <a:pPr marL="1079" lvl="1" algn="just" defTabSz="693243" fontAlgn="base">
              <a:lnSpc>
                <a:spcPct val="110000"/>
              </a:lnSpc>
              <a:spcAft>
                <a:spcPct val="0"/>
              </a:spcAft>
              <a:buSzPct val="80000"/>
            </a:pPr>
            <a:endParaRPr lang="en-US" altLang="zh-CN" sz="1000" b="1"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r>
              <a:rPr lang="zh-CN" altLang="en-US" sz="1000" b="1" dirty="0">
                <a:solidFill>
                  <a:schemeClr val="tx1">
                    <a:lumMod val="75000"/>
                    <a:lumOff val="25000"/>
                  </a:schemeClr>
                </a:solidFill>
                <a:cs typeface="+mn-ea"/>
                <a:sym typeface="+mn-lt"/>
              </a:rPr>
              <a:t>允许红筹企业上市</a:t>
            </a:r>
            <a:endParaRPr lang="en-US" altLang="zh-CN" sz="1000" b="1"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）预计市值不低于</a:t>
            </a:r>
            <a:r>
              <a:rPr lang="en-US" altLang="zh-CN" sz="1000" dirty="0">
                <a:solidFill>
                  <a:schemeClr val="tx1">
                    <a:lumMod val="75000"/>
                    <a:lumOff val="25000"/>
                  </a:schemeClr>
                </a:solidFill>
                <a:cs typeface="+mn-ea"/>
                <a:sym typeface="+mn-lt"/>
              </a:rPr>
              <a:t>100</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）预计市值不低于</a:t>
            </a:r>
            <a:r>
              <a:rPr lang="en-US" altLang="zh-CN" sz="1000" dirty="0">
                <a:solidFill>
                  <a:schemeClr val="tx1">
                    <a:lumMod val="75000"/>
                    <a:lumOff val="25000"/>
                  </a:schemeClr>
                </a:solidFill>
                <a:cs typeface="+mn-ea"/>
                <a:sym typeface="+mn-lt"/>
              </a:rPr>
              <a:t>50</a:t>
            </a:r>
            <a:r>
              <a:rPr lang="zh-CN" altLang="en-US" sz="1000" dirty="0">
                <a:solidFill>
                  <a:schemeClr val="tx1">
                    <a:lumMod val="75000"/>
                    <a:lumOff val="25000"/>
                  </a:schemeClr>
                </a:solidFill>
                <a:cs typeface="+mn-ea"/>
                <a:sym typeface="+mn-lt"/>
              </a:rPr>
              <a:t>亿元，且最近一年营业收入不低于</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亿元</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p:txBody>
      </p:sp>
      <p:sp>
        <p:nvSpPr>
          <p:cNvPr id="30" name="Rectangle 3">
            <a:extLst>
              <a:ext uri="{FF2B5EF4-FFF2-40B4-BE49-F238E27FC236}">
                <a16:creationId xmlns="" xmlns:a16="http://schemas.microsoft.com/office/drawing/2014/main" id="{80E142AE-46D8-1748-84EF-29118CAC66CD}"/>
              </a:ext>
            </a:extLst>
          </p:cNvPr>
          <p:cNvSpPr>
            <a:spLocks noChangeArrowheads="1"/>
          </p:cNvSpPr>
          <p:nvPr>
            <p:custDataLst>
              <p:tags r:id="rId11"/>
            </p:custDataLst>
          </p:nvPr>
        </p:nvSpPr>
        <p:spPr bwMode="gray">
          <a:xfrm>
            <a:off x="6387361" y="3526952"/>
            <a:ext cx="2278573" cy="1035853"/>
          </a:xfrm>
          <a:prstGeom prst="rect">
            <a:avLst/>
          </a:prstGeom>
          <a:solidFill>
            <a:srgbClr val="FBFBFB"/>
          </a:solidFill>
          <a:ln>
            <a:noFill/>
          </a:ln>
          <a:effectLst/>
        </p:spPr>
        <p:txBody>
          <a:bodyPr tIns="24879" rIns="24879" bIns="24879" anchor="ctr"/>
          <a:lstStyle/>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不允许红筹（包括</a:t>
            </a:r>
            <a:r>
              <a:rPr lang="en-US" altLang="zh-CN" sz="1000" dirty="0">
                <a:solidFill>
                  <a:schemeClr val="tx1">
                    <a:lumMod val="75000"/>
                    <a:lumOff val="25000"/>
                  </a:schemeClr>
                </a:solidFill>
                <a:cs typeface="+mn-ea"/>
                <a:sym typeface="+mn-lt"/>
              </a:rPr>
              <a:t>VIE</a:t>
            </a:r>
            <a:r>
              <a:rPr lang="zh-CN" altLang="en-US" sz="1000" dirty="0">
                <a:solidFill>
                  <a:schemeClr val="tx1">
                    <a:lumMod val="75000"/>
                    <a:lumOff val="25000"/>
                  </a:schemeClr>
                </a:solidFill>
                <a:cs typeface="+mn-ea"/>
                <a:sym typeface="+mn-lt"/>
              </a:rPr>
              <a:t>）企业上市，要求控制权稳定清晰</a:t>
            </a:r>
            <a:endParaRPr lang="zh-CN" altLang="en-GB" sz="1000" dirty="0">
              <a:solidFill>
                <a:schemeClr val="tx1">
                  <a:lumMod val="75000"/>
                  <a:lumOff val="25000"/>
                </a:schemeClr>
              </a:solidFill>
              <a:cs typeface="+mn-ea"/>
              <a:sym typeface="+mn-lt"/>
            </a:endParaRPr>
          </a:p>
        </p:txBody>
      </p:sp>
      <p:sp>
        <p:nvSpPr>
          <p:cNvPr id="31" name="Rectangle 13">
            <a:extLst>
              <a:ext uri="{FF2B5EF4-FFF2-40B4-BE49-F238E27FC236}">
                <a16:creationId xmlns="" xmlns:a16="http://schemas.microsoft.com/office/drawing/2014/main" id="{39D1A7E1-7B1E-0F41-B910-780C10139086}"/>
              </a:ext>
            </a:extLst>
          </p:cNvPr>
          <p:cNvSpPr>
            <a:spLocks noChangeArrowheads="1"/>
          </p:cNvSpPr>
          <p:nvPr>
            <p:custDataLst>
              <p:tags r:id="rId12"/>
            </p:custDataLst>
          </p:nvPr>
        </p:nvSpPr>
        <p:spPr bwMode="gray">
          <a:xfrm>
            <a:off x="1412405" y="3486230"/>
            <a:ext cx="2088232" cy="1173752"/>
          </a:xfrm>
          <a:prstGeom prst="rect">
            <a:avLst/>
          </a:prstGeom>
          <a:noFill/>
          <a:ln>
            <a:noFill/>
          </a:ln>
          <a:effectLst/>
        </p:spPr>
        <p:txBody>
          <a:bodyPr tIns="24879" rIns="24879" bIns="24879" anchor="t"/>
          <a:lstStyle/>
          <a:p>
            <a:pPr marL="1079" lvl="1" algn="just" defTabSz="693243" fontAlgn="base">
              <a:lnSpc>
                <a:spcPct val="110000"/>
              </a:lnSpc>
              <a:spcAft>
                <a:spcPct val="0"/>
              </a:spcAft>
              <a:buSzPct val="80000"/>
            </a:pPr>
            <a:r>
              <a:rPr lang="zh-CN" altLang="en-US" sz="1000" b="1" dirty="0">
                <a:solidFill>
                  <a:schemeClr val="tx1">
                    <a:lumMod val="75000"/>
                    <a:lumOff val="25000"/>
                  </a:schemeClr>
                </a:solidFill>
                <a:cs typeface="+mn-ea"/>
                <a:sym typeface="+mn-lt"/>
              </a:rPr>
              <a:t>允许红筹企业上市</a:t>
            </a:r>
            <a:endParaRPr lang="en-US" altLang="zh-CN" sz="1000" b="1"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）预计市值不低于</a:t>
            </a:r>
            <a:r>
              <a:rPr lang="en-US" altLang="zh-CN" sz="1000" dirty="0">
                <a:solidFill>
                  <a:schemeClr val="tx1">
                    <a:lumMod val="75000"/>
                    <a:lumOff val="25000"/>
                  </a:schemeClr>
                </a:solidFill>
                <a:cs typeface="+mn-ea"/>
                <a:sym typeface="+mn-lt"/>
              </a:rPr>
              <a:t>100</a:t>
            </a:r>
            <a:r>
              <a:rPr lang="zh-CN" altLang="en-US" sz="1000" dirty="0">
                <a:solidFill>
                  <a:schemeClr val="tx1">
                    <a:lumMod val="75000"/>
                    <a:lumOff val="25000"/>
                  </a:schemeClr>
                </a:solidFill>
                <a:cs typeface="+mn-ea"/>
                <a:sym typeface="+mn-lt"/>
              </a:rPr>
              <a:t>亿元，且</a:t>
            </a:r>
            <a:r>
              <a:rPr lang="zh-CN" altLang="en-US" sz="1000" b="1" dirty="0">
                <a:solidFill>
                  <a:schemeClr val="tx1">
                    <a:lumMod val="75000"/>
                    <a:lumOff val="25000"/>
                  </a:schemeClr>
                </a:solidFill>
                <a:cs typeface="+mn-ea"/>
                <a:sym typeface="+mn-lt"/>
              </a:rPr>
              <a:t>最近一年净利润为</a:t>
            </a:r>
            <a:r>
              <a:rPr lang="zh-CN" altLang="en-US" sz="1000" b="1" dirty="0" smtClean="0">
                <a:solidFill>
                  <a:schemeClr val="tx1">
                    <a:lumMod val="75000"/>
                    <a:lumOff val="25000"/>
                  </a:schemeClr>
                </a:solidFill>
                <a:cs typeface="+mn-ea"/>
                <a:sym typeface="+mn-lt"/>
              </a:rPr>
              <a:t>正</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）预计市值不低于</a:t>
            </a:r>
            <a:r>
              <a:rPr lang="en-US" altLang="zh-CN" sz="1000" dirty="0">
                <a:solidFill>
                  <a:schemeClr val="tx1">
                    <a:lumMod val="75000"/>
                    <a:lumOff val="25000"/>
                  </a:schemeClr>
                </a:solidFill>
                <a:cs typeface="+mn-ea"/>
                <a:sym typeface="+mn-lt"/>
              </a:rPr>
              <a:t>50</a:t>
            </a:r>
            <a:r>
              <a:rPr lang="zh-CN" altLang="en-US" sz="1000" dirty="0">
                <a:solidFill>
                  <a:schemeClr val="tx1">
                    <a:lumMod val="75000"/>
                    <a:lumOff val="25000"/>
                  </a:schemeClr>
                </a:solidFill>
                <a:cs typeface="+mn-ea"/>
                <a:sym typeface="+mn-lt"/>
              </a:rPr>
              <a:t>亿元，</a:t>
            </a:r>
            <a:r>
              <a:rPr lang="zh-CN" altLang="en-US" sz="1000" b="1" dirty="0">
                <a:solidFill>
                  <a:schemeClr val="tx1">
                    <a:lumMod val="75000"/>
                    <a:lumOff val="25000"/>
                  </a:schemeClr>
                </a:solidFill>
                <a:cs typeface="+mn-ea"/>
                <a:sym typeface="+mn-lt"/>
              </a:rPr>
              <a:t>最近一年净利润为正</a:t>
            </a:r>
            <a:r>
              <a:rPr lang="zh-CN" altLang="en-US" sz="1000" dirty="0">
                <a:solidFill>
                  <a:schemeClr val="tx1">
                    <a:lumMod val="75000"/>
                    <a:lumOff val="25000"/>
                  </a:schemeClr>
                </a:solidFill>
                <a:cs typeface="+mn-ea"/>
                <a:sym typeface="+mn-lt"/>
              </a:rPr>
              <a:t>且最近一年营业收入不低于</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亿元</a:t>
            </a:r>
            <a:endParaRPr lang="en-US" altLang="zh-CN" sz="1000" dirty="0">
              <a:solidFill>
                <a:schemeClr val="tx1">
                  <a:lumMod val="75000"/>
                  <a:lumOff val="25000"/>
                </a:schemeClr>
              </a:solidFill>
              <a:cs typeface="+mn-ea"/>
              <a:sym typeface="+mn-lt"/>
            </a:endParaRPr>
          </a:p>
        </p:txBody>
      </p:sp>
      <p:sp>
        <p:nvSpPr>
          <p:cNvPr id="33"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2.3 </a:t>
            </a:r>
            <a:r>
              <a:rPr lang="en-US" altLang="zh-CN" sz="1600" b="1" dirty="0" smtClean="0">
                <a:solidFill>
                  <a:schemeClr val="accent5">
                    <a:lumMod val="20000"/>
                    <a:lumOff val="80000"/>
                  </a:schemeClr>
                </a:solidFill>
                <a:latin typeface="华文楷体" pitchFamily="2" charset="-122"/>
                <a:ea typeface="华文楷体" pitchFamily="2" charset="-122"/>
                <a:cs typeface="+mj-cs"/>
              </a:rPr>
              <a:t>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制下创业板与现行</a:t>
            </a:r>
            <a:r>
              <a:rPr lang="zh-CN" altLang="en-US" sz="1600" b="1" dirty="0" smtClean="0">
                <a:solidFill>
                  <a:schemeClr val="accent5">
                    <a:lumMod val="20000"/>
                    <a:lumOff val="80000"/>
                  </a:schemeClr>
                </a:solidFill>
                <a:latin typeface="华文楷体" pitchFamily="2" charset="-122"/>
                <a:ea typeface="华文楷体" pitchFamily="2" charset="-122"/>
                <a:cs typeface="+mj-cs"/>
              </a:rPr>
              <a:t>资本市场首发上市</a:t>
            </a:r>
            <a:r>
              <a:rPr lang="zh-CN" altLang="en-US" sz="1600" b="1" dirty="0">
                <a:solidFill>
                  <a:schemeClr val="accent5">
                    <a:lumMod val="20000"/>
                    <a:lumOff val="80000"/>
                  </a:schemeClr>
                </a:solidFill>
                <a:latin typeface="华文楷体" pitchFamily="2" charset="-122"/>
                <a:ea typeface="华文楷体" pitchFamily="2" charset="-122"/>
                <a:cs typeface="+mj-cs"/>
              </a:rPr>
              <a:t>条件比较（续）</a:t>
            </a:r>
          </a:p>
        </p:txBody>
      </p:sp>
      <p:grpSp>
        <p:nvGrpSpPr>
          <p:cNvPr id="39" name="组合 38"/>
          <p:cNvGrpSpPr/>
          <p:nvPr/>
        </p:nvGrpSpPr>
        <p:grpSpPr>
          <a:xfrm>
            <a:off x="1037055" y="889816"/>
            <a:ext cx="7738163" cy="313782"/>
            <a:chOff x="848923" y="1105840"/>
            <a:chExt cx="7738163" cy="313782"/>
          </a:xfrm>
        </p:grpSpPr>
        <p:cxnSp>
          <p:nvCxnSpPr>
            <p:cNvPr id="41" name="直接连接符 40">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42" name="Text Box 2">
              <a:extLst>
                <a:ext uri="{FF2B5EF4-FFF2-40B4-BE49-F238E27FC236}">
                  <a16:creationId xmlns="" xmlns:a16="http://schemas.microsoft.com/office/drawing/2014/main" id="{9990764B-A56E-47CF-AF23-52C733E48BA6}"/>
                </a:ext>
              </a:extLst>
            </p:cNvPr>
            <p:cNvSpPr txBox="1">
              <a:spLocks noChangeArrowheads="1"/>
            </p:cNvSpPr>
            <p:nvPr>
              <p:custDataLst>
                <p:tags r:id="rId13"/>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3" name="Text Box 9">
              <a:extLst>
                <a:ext uri="{FF2B5EF4-FFF2-40B4-BE49-F238E27FC236}">
                  <a16:creationId xmlns="" xmlns:a16="http://schemas.microsoft.com/office/drawing/2014/main" id="{989F9FB1-4256-4AD8-8E16-5A77E8CA6363}"/>
                </a:ext>
              </a:extLst>
            </p:cNvPr>
            <p:cNvSpPr txBox="1">
              <a:spLocks noChangeArrowheads="1"/>
            </p:cNvSpPr>
            <p:nvPr>
              <p:custDataLst>
                <p:tags r:id="rId14"/>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股现行板块</a:t>
              </a:r>
            </a:p>
            <a:p>
              <a:pPr defTabSz="453610"/>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板</a:t>
              </a: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45" name="矩形 44">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49" name="组合 48">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59"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60"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0" name="图片 49"/>
            <p:cNvPicPr>
              <a:picLocks noChangeAspect="1"/>
            </p:cNvPicPr>
            <p:nvPr/>
          </p:nvPicPr>
          <p:blipFill rotWithShape="1">
            <a:blip r:embed="rId16"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55" name="组合 54">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57"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8"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6" name="图片 55"/>
            <p:cNvPicPr>
              <a:picLocks noChangeAspect="1"/>
            </p:cNvPicPr>
            <p:nvPr/>
          </p:nvPicPr>
          <p:blipFill rotWithShape="1">
            <a:blip r:embed="rId16"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grpSp>
      <p:cxnSp>
        <p:nvCxnSpPr>
          <p:cNvPr id="61" name="直接连接符 60"/>
          <p:cNvCxnSpPr/>
          <p:nvPr/>
        </p:nvCxnSpPr>
        <p:spPr>
          <a:xfrm>
            <a:off x="1070616" y="2365176"/>
            <a:ext cx="77046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115616" y="3435846"/>
            <a:ext cx="77046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7562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a:extLst>
              <a:ext uri="{FF2B5EF4-FFF2-40B4-BE49-F238E27FC236}">
                <a16:creationId xmlns="" xmlns:a16="http://schemas.microsoft.com/office/drawing/2014/main" id="{F6D96FD0-830A-4741-ABEA-974B2C788453}"/>
              </a:ext>
            </a:extLst>
          </p:cNvPr>
          <p:cNvSpPr txBox="1">
            <a:spLocks noChangeArrowheads="1"/>
          </p:cNvSpPr>
          <p:nvPr>
            <p:custDataLst>
              <p:tags r:id="rId1"/>
            </p:custDataLst>
          </p:nvPr>
        </p:nvSpPr>
        <p:spPr bwMode="auto">
          <a:xfrm>
            <a:off x="611561" y="3845003"/>
            <a:ext cx="720080" cy="1051598"/>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ts val="0"/>
              </a:spcBef>
              <a:spcAft>
                <a:spcPct val="0"/>
              </a:spcAft>
            </a:pPr>
            <a:r>
              <a:rPr lang="zh-CN" altLang="en-US" sz="1000" b="1" dirty="0">
                <a:solidFill>
                  <a:srgbClr val="FFFFFF"/>
                </a:solidFill>
                <a:latin typeface="Arial"/>
                <a:ea typeface="楷体"/>
                <a:cs typeface="+mn-ea"/>
                <a:sym typeface="+mn-lt"/>
              </a:rPr>
              <a:t>持续经营能力</a:t>
            </a:r>
          </a:p>
        </p:txBody>
      </p:sp>
      <p:sp>
        <p:nvSpPr>
          <p:cNvPr id="19" name="Text Box 6">
            <a:extLst>
              <a:ext uri="{FF2B5EF4-FFF2-40B4-BE49-F238E27FC236}">
                <a16:creationId xmlns="" xmlns:a16="http://schemas.microsoft.com/office/drawing/2014/main" id="{01BEAC63-D1F8-0D48-AD90-397B52FE6FF1}"/>
              </a:ext>
            </a:extLst>
          </p:cNvPr>
          <p:cNvSpPr txBox="1">
            <a:spLocks noChangeArrowheads="1"/>
          </p:cNvSpPr>
          <p:nvPr>
            <p:custDataLst>
              <p:tags r:id="rId2"/>
            </p:custDataLst>
          </p:nvPr>
        </p:nvSpPr>
        <p:spPr bwMode="auto">
          <a:xfrm>
            <a:off x="611561" y="3230296"/>
            <a:ext cx="720080" cy="502804"/>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Arial"/>
                <a:ea typeface="楷体"/>
                <a:cs typeface="+mn-ea"/>
                <a:sym typeface="+mn-lt"/>
              </a:rPr>
              <a:t>允许亏损</a:t>
            </a:r>
            <a:endParaRPr lang="en-US" altLang="zh-CN" sz="1000" b="1" dirty="0">
              <a:solidFill>
                <a:srgbClr val="FFFFFF"/>
              </a:solidFill>
              <a:latin typeface="Arial"/>
              <a:ea typeface="楷体"/>
              <a:cs typeface="+mn-ea"/>
              <a:sym typeface="+mn-lt"/>
            </a:endParaRPr>
          </a:p>
          <a:p>
            <a:pPr algn="ctr" eaLnBrk="0" fontAlgn="base" hangingPunct="0">
              <a:spcBef>
                <a:spcPct val="50000"/>
              </a:spcBef>
              <a:spcAft>
                <a:spcPct val="0"/>
              </a:spcAft>
            </a:pPr>
            <a:r>
              <a:rPr lang="zh-CN" altLang="en-US" sz="1000" b="1" dirty="0">
                <a:solidFill>
                  <a:srgbClr val="FFFFFF"/>
                </a:solidFill>
                <a:latin typeface="Arial"/>
                <a:ea typeface="楷体"/>
                <a:cs typeface="+mn-ea"/>
                <a:sym typeface="+mn-lt"/>
              </a:rPr>
              <a:t>企业上市</a:t>
            </a:r>
          </a:p>
        </p:txBody>
      </p:sp>
      <p:sp>
        <p:nvSpPr>
          <p:cNvPr id="21" name="Rectangle 13">
            <a:extLst>
              <a:ext uri="{FF2B5EF4-FFF2-40B4-BE49-F238E27FC236}">
                <a16:creationId xmlns="" xmlns:a16="http://schemas.microsoft.com/office/drawing/2014/main" id="{66012CF3-5A1B-3740-B30A-850D92D3AE59}"/>
              </a:ext>
            </a:extLst>
          </p:cNvPr>
          <p:cNvSpPr>
            <a:spLocks noChangeArrowheads="1"/>
          </p:cNvSpPr>
          <p:nvPr>
            <p:custDataLst>
              <p:tags r:id="rId3"/>
            </p:custDataLst>
          </p:nvPr>
        </p:nvSpPr>
        <p:spPr bwMode="gray">
          <a:xfrm>
            <a:off x="3791566" y="1275106"/>
            <a:ext cx="2436617" cy="1851646"/>
          </a:xfrm>
          <a:prstGeom prst="rect">
            <a:avLst/>
          </a:prstGeom>
          <a:solidFill>
            <a:schemeClr val="bg1">
              <a:lumMod val="95000"/>
            </a:schemeClr>
          </a:solidFill>
          <a:ln>
            <a:noFill/>
          </a:ln>
          <a:effectLst/>
        </p:spPr>
        <p:txBody>
          <a:bodyPr tIns="24879" rIns="24879" bIns="24879" anchor="t"/>
          <a:lstStyle/>
          <a:p>
            <a:pPr marL="1079" lvl="1" algn="just" defTabSz="693243" fontAlgn="base">
              <a:lnSpc>
                <a:spcPct val="110000"/>
              </a:lnSpc>
              <a:spcBef>
                <a:spcPts val="600"/>
              </a:spcBef>
              <a:spcAft>
                <a:spcPct val="0"/>
              </a:spcAft>
              <a:buSzPct val="80000"/>
            </a:pPr>
            <a:r>
              <a:rPr lang="zh-CN" altLang="en-US" sz="1000" b="1" dirty="0">
                <a:solidFill>
                  <a:schemeClr val="tx1">
                    <a:lumMod val="75000"/>
                    <a:lumOff val="25000"/>
                  </a:schemeClr>
                </a:solidFill>
                <a:cs typeface="+mn-ea"/>
                <a:sym typeface="+mn-lt"/>
              </a:rPr>
              <a:t>允许，但有较高要求</a:t>
            </a:r>
            <a:endParaRPr lang="en-US" altLang="zh-CN" sz="1000" b="1" dirty="0">
              <a:solidFill>
                <a:schemeClr val="tx1">
                  <a:lumMod val="75000"/>
                  <a:lumOff val="25000"/>
                </a:schemeClr>
              </a:solidFill>
              <a:cs typeface="+mn-ea"/>
              <a:sym typeface="+mn-lt"/>
            </a:endParaRPr>
          </a:p>
          <a:p>
            <a:pPr marL="118780" lvl="1" indent="-117700" algn="just" defTabSz="693243" fontAlgn="base">
              <a:lnSpc>
                <a:spcPct val="110000"/>
              </a:lnSpc>
              <a:spcBef>
                <a:spcPts val="600"/>
              </a:spcBef>
              <a:spcAft>
                <a:spcPct val="0"/>
              </a:spcAft>
              <a:buSzPct val="80000"/>
              <a:buFont typeface="Arial" pitchFamily="34" charset="0"/>
              <a:buChar char="–"/>
            </a:pPr>
            <a:r>
              <a:rPr lang="zh-CN" altLang="en-US" sz="1000" b="1" dirty="0">
                <a:solidFill>
                  <a:schemeClr val="tx1">
                    <a:lumMod val="75000"/>
                    <a:lumOff val="25000"/>
                  </a:schemeClr>
                </a:solidFill>
                <a:cs typeface="+mn-ea"/>
                <a:sym typeface="+mn-lt"/>
              </a:rPr>
              <a:t>仅允许上市前设置，上市后不得新发行不同权</a:t>
            </a:r>
            <a:r>
              <a:rPr lang="zh-CN" altLang="en-US" sz="1000" b="1" dirty="0" smtClean="0">
                <a:solidFill>
                  <a:schemeClr val="tx1">
                    <a:lumMod val="75000"/>
                    <a:lumOff val="25000"/>
                  </a:schemeClr>
                </a:solidFill>
                <a:cs typeface="+mn-ea"/>
                <a:sym typeface="+mn-lt"/>
              </a:rPr>
              <a:t>股份</a:t>
            </a:r>
            <a:endParaRPr lang="en-US" altLang="zh-CN" sz="1000" b="1" dirty="0">
              <a:solidFill>
                <a:schemeClr val="tx1">
                  <a:lumMod val="75000"/>
                  <a:lumOff val="25000"/>
                </a:schemeClr>
              </a:solidFill>
              <a:cs typeface="+mn-ea"/>
              <a:sym typeface="+mn-lt"/>
            </a:endParaRPr>
          </a:p>
          <a:p>
            <a:pPr marL="118780" lvl="1" indent="-117700" algn="just" defTabSz="693243" fontAlgn="base">
              <a:lnSpc>
                <a:spcPct val="110000"/>
              </a:lnSpc>
              <a:spcBef>
                <a:spcPts val="600"/>
              </a:spcBef>
              <a:spcAft>
                <a:spcPct val="0"/>
              </a:spcAft>
              <a:buSzPct val="80000"/>
              <a:buFont typeface="Arial" pitchFamily="34" charset="0"/>
              <a:buChar char="–"/>
            </a:pPr>
            <a:r>
              <a:rPr lang="zh-CN" altLang="en-US" sz="1000" b="1" dirty="0">
                <a:solidFill>
                  <a:schemeClr val="tx1">
                    <a:lumMod val="75000"/>
                    <a:lumOff val="25000"/>
                  </a:schemeClr>
                </a:solidFill>
                <a:cs typeface="+mn-ea"/>
                <a:sym typeface="+mn-lt"/>
              </a:rPr>
              <a:t>要求达到一定规模：</a:t>
            </a:r>
            <a:endParaRPr lang="en-US" altLang="zh-CN" sz="1000" b="1" dirty="0">
              <a:solidFill>
                <a:schemeClr val="tx1">
                  <a:lumMod val="75000"/>
                  <a:lumOff val="25000"/>
                </a:schemeClr>
              </a:solidFill>
              <a:cs typeface="+mn-ea"/>
              <a:sym typeface="+mn-lt"/>
            </a:endParaRPr>
          </a:p>
          <a:p>
            <a:pPr marL="146923" lvl="1" algn="just" defTabSz="693243" fontAlgn="base">
              <a:lnSpc>
                <a:spcPct val="110000"/>
              </a:lnSpc>
              <a:spcBef>
                <a:spcPts val="6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）预计市值</a:t>
            </a:r>
            <a:r>
              <a:rPr lang="zh-CN" altLang="en-US" sz="1000" b="1"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100</a:t>
            </a:r>
            <a:r>
              <a:rPr lang="zh-CN" altLang="en-US" sz="1000" dirty="0">
                <a:solidFill>
                  <a:schemeClr val="tx1">
                    <a:lumMod val="75000"/>
                    <a:lumOff val="25000"/>
                  </a:schemeClr>
                </a:solidFill>
                <a:cs typeface="+mn-ea"/>
                <a:sym typeface="+mn-lt"/>
              </a:rPr>
              <a:t>亿</a:t>
            </a:r>
            <a:r>
              <a:rPr lang="zh-CN" altLang="en-US" sz="1000" dirty="0" smtClean="0">
                <a:solidFill>
                  <a:schemeClr val="tx1">
                    <a:lumMod val="75000"/>
                    <a:lumOff val="25000"/>
                  </a:schemeClr>
                </a:solidFill>
                <a:cs typeface="+mn-ea"/>
                <a:sym typeface="+mn-lt"/>
              </a:rPr>
              <a:t>元</a:t>
            </a:r>
            <a:endParaRPr lang="en-US" altLang="zh-CN" sz="1000" dirty="0">
              <a:solidFill>
                <a:schemeClr val="tx1">
                  <a:lumMod val="75000"/>
                  <a:lumOff val="25000"/>
                </a:schemeClr>
              </a:solidFill>
              <a:cs typeface="+mn-ea"/>
              <a:sym typeface="+mn-lt"/>
            </a:endParaRPr>
          </a:p>
          <a:p>
            <a:pPr marL="146923" lvl="1" algn="just" defTabSz="693243" fontAlgn="base">
              <a:lnSpc>
                <a:spcPct val="110000"/>
              </a:lnSpc>
              <a:spcBef>
                <a:spcPts val="6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）预计市值</a:t>
            </a:r>
            <a:r>
              <a:rPr lang="zh-CN" altLang="en-US" sz="1000" b="1"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50</a:t>
            </a:r>
            <a:r>
              <a:rPr lang="zh-CN" altLang="en-US" sz="1000" dirty="0">
                <a:solidFill>
                  <a:schemeClr val="tx1">
                    <a:lumMod val="75000"/>
                    <a:lumOff val="25000"/>
                  </a:schemeClr>
                </a:solidFill>
                <a:cs typeface="+mn-ea"/>
                <a:sym typeface="+mn-lt"/>
              </a:rPr>
              <a:t>亿元，且最近一年营业收入不低于人民币</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亿元</a:t>
            </a:r>
            <a:endParaRPr lang="en-US" altLang="zh-CN" sz="1000" dirty="0">
              <a:solidFill>
                <a:schemeClr val="tx1">
                  <a:lumMod val="75000"/>
                  <a:lumOff val="25000"/>
                </a:schemeClr>
              </a:solidFill>
              <a:cs typeface="+mn-ea"/>
              <a:sym typeface="+mn-lt"/>
            </a:endParaRPr>
          </a:p>
        </p:txBody>
      </p:sp>
      <p:sp>
        <p:nvSpPr>
          <p:cNvPr id="23" name="Rectangle 3">
            <a:extLst>
              <a:ext uri="{FF2B5EF4-FFF2-40B4-BE49-F238E27FC236}">
                <a16:creationId xmlns="" xmlns:a16="http://schemas.microsoft.com/office/drawing/2014/main" id="{2972ED00-F247-144D-800B-06DFCEA8ECF0}"/>
              </a:ext>
            </a:extLst>
          </p:cNvPr>
          <p:cNvSpPr>
            <a:spLocks noChangeArrowheads="1"/>
          </p:cNvSpPr>
          <p:nvPr>
            <p:custDataLst>
              <p:tags r:id="rId4"/>
            </p:custDataLst>
          </p:nvPr>
        </p:nvSpPr>
        <p:spPr bwMode="gray">
          <a:xfrm>
            <a:off x="6455863" y="1266199"/>
            <a:ext cx="2330753" cy="1499145"/>
          </a:xfrm>
          <a:prstGeom prst="rect">
            <a:avLst/>
          </a:prstGeom>
          <a:noFill/>
          <a:ln>
            <a:noFill/>
          </a:ln>
          <a:effectLst/>
        </p:spPr>
        <p:txBody>
          <a:bodyPr tIns="24879" rIns="24879" bIns="24879" anchor="ctr"/>
          <a:lstStyle/>
          <a:p>
            <a:pPr marL="1079" lvl="1" indent="-117700" algn="just" defTabSz="693243" fontAlgn="base">
              <a:lnSpc>
                <a:spcPct val="110000"/>
              </a:lnSpc>
              <a:spcBef>
                <a:spcPct val="40000"/>
              </a:spcBef>
              <a:spcAft>
                <a:spcPct val="0"/>
              </a:spcAft>
              <a:buSzPct val="80000"/>
            </a:pPr>
            <a:r>
              <a:rPr lang="zh-CN" altLang="en-US" sz="1000" dirty="0">
                <a:solidFill>
                  <a:schemeClr val="tx1">
                    <a:lumMod val="75000"/>
                    <a:lumOff val="25000"/>
                  </a:schemeClr>
                </a:solidFill>
                <a:cs typeface="+mn-ea"/>
                <a:sym typeface="+mn-lt"/>
              </a:rPr>
              <a:t>不允许同股不同权</a:t>
            </a:r>
            <a:endParaRPr lang="en-US" altLang="zh-CN" sz="1000" dirty="0">
              <a:solidFill>
                <a:schemeClr val="tx1">
                  <a:lumMod val="75000"/>
                  <a:lumOff val="25000"/>
                </a:schemeClr>
              </a:solidFill>
              <a:cs typeface="+mn-ea"/>
              <a:sym typeface="+mn-lt"/>
            </a:endParaRPr>
          </a:p>
        </p:txBody>
      </p:sp>
      <p:sp>
        <p:nvSpPr>
          <p:cNvPr id="24" name="Rectangle 13">
            <a:extLst>
              <a:ext uri="{FF2B5EF4-FFF2-40B4-BE49-F238E27FC236}">
                <a16:creationId xmlns="" xmlns:a16="http://schemas.microsoft.com/office/drawing/2014/main" id="{D0E0B606-ED32-6140-9FA7-C532B0569D78}"/>
              </a:ext>
            </a:extLst>
          </p:cNvPr>
          <p:cNvSpPr>
            <a:spLocks noChangeArrowheads="1"/>
          </p:cNvSpPr>
          <p:nvPr>
            <p:custDataLst>
              <p:tags r:id="rId5"/>
            </p:custDataLst>
          </p:nvPr>
        </p:nvSpPr>
        <p:spPr bwMode="gray">
          <a:xfrm>
            <a:off x="1403650" y="1265453"/>
            <a:ext cx="2232246" cy="1861299"/>
          </a:xfrm>
          <a:prstGeom prst="rect">
            <a:avLst/>
          </a:prstGeom>
          <a:noFill/>
          <a:ln>
            <a:noFill/>
          </a:ln>
          <a:effectLst/>
        </p:spPr>
        <p:txBody>
          <a:bodyPr tIns="24879" rIns="24879" bIns="24879" anchor="t"/>
          <a:lstStyle/>
          <a:p>
            <a:pPr marL="1079" lvl="1" algn="just" defTabSz="693243" fontAlgn="base">
              <a:lnSpc>
                <a:spcPct val="110000"/>
              </a:lnSpc>
              <a:spcBef>
                <a:spcPts val="600"/>
              </a:spcBef>
              <a:spcAft>
                <a:spcPct val="0"/>
              </a:spcAft>
              <a:buSzPct val="80000"/>
            </a:pPr>
            <a:r>
              <a:rPr lang="zh-CN" altLang="en-US" sz="1000" b="1" dirty="0">
                <a:solidFill>
                  <a:schemeClr val="tx1">
                    <a:lumMod val="75000"/>
                    <a:lumOff val="25000"/>
                  </a:schemeClr>
                </a:solidFill>
                <a:cs typeface="+mn-ea"/>
                <a:sym typeface="+mn-lt"/>
              </a:rPr>
              <a:t>允许，但有较高要求</a:t>
            </a:r>
            <a:endParaRPr lang="en-US" altLang="zh-CN" sz="1000" b="1" dirty="0">
              <a:solidFill>
                <a:schemeClr val="tx1">
                  <a:lumMod val="75000"/>
                  <a:lumOff val="25000"/>
                </a:schemeClr>
              </a:solidFill>
              <a:cs typeface="+mn-ea"/>
              <a:sym typeface="+mn-lt"/>
            </a:endParaRPr>
          </a:p>
          <a:p>
            <a:pPr marL="118780" lvl="1" indent="-117700" algn="just" defTabSz="693243" fontAlgn="base">
              <a:lnSpc>
                <a:spcPct val="110000"/>
              </a:lnSpc>
              <a:spcBef>
                <a:spcPts val="600"/>
              </a:spcBef>
              <a:spcAft>
                <a:spcPct val="0"/>
              </a:spcAft>
              <a:buSzPct val="80000"/>
              <a:buFont typeface="Arial" pitchFamily="34" charset="0"/>
              <a:buChar char="–"/>
            </a:pPr>
            <a:r>
              <a:rPr lang="zh-CN" altLang="en-US" sz="1000" b="1" dirty="0">
                <a:solidFill>
                  <a:schemeClr val="tx1">
                    <a:lumMod val="75000"/>
                    <a:lumOff val="25000"/>
                  </a:schemeClr>
                </a:solidFill>
                <a:cs typeface="+mn-ea"/>
                <a:sym typeface="+mn-lt"/>
              </a:rPr>
              <a:t>仅允许上市前设置，上市后不得新发行不同权</a:t>
            </a:r>
            <a:r>
              <a:rPr lang="zh-CN" altLang="en-US" sz="1000" b="1" dirty="0" smtClean="0">
                <a:solidFill>
                  <a:schemeClr val="tx1">
                    <a:lumMod val="75000"/>
                    <a:lumOff val="25000"/>
                  </a:schemeClr>
                </a:solidFill>
                <a:cs typeface="+mn-ea"/>
                <a:sym typeface="+mn-lt"/>
              </a:rPr>
              <a:t>股份</a:t>
            </a:r>
            <a:endParaRPr lang="en-US" altLang="zh-CN" sz="1000" b="1" dirty="0">
              <a:solidFill>
                <a:schemeClr val="tx1">
                  <a:lumMod val="75000"/>
                  <a:lumOff val="25000"/>
                </a:schemeClr>
              </a:solidFill>
              <a:cs typeface="+mn-ea"/>
              <a:sym typeface="+mn-lt"/>
            </a:endParaRPr>
          </a:p>
          <a:p>
            <a:pPr marL="118780" lvl="1" indent="-117700" algn="just" defTabSz="693243" fontAlgn="base">
              <a:lnSpc>
                <a:spcPct val="110000"/>
              </a:lnSpc>
              <a:spcBef>
                <a:spcPts val="600"/>
              </a:spcBef>
              <a:spcAft>
                <a:spcPct val="0"/>
              </a:spcAft>
              <a:buSzPct val="80000"/>
              <a:buFont typeface="Arial" pitchFamily="34" charset="0"/>
              <a:buChar char="–"/>
            </a:pPr>
            <a:r>
              <a:rPr lang="zh-CN" altLang="en-US" sz="1000" b="1" dirty="0">
                <a:solidFill>
                  <a:schemeClr val="tx1">
                    <a:lumMod val="75000"/>
                    <a:lumOff val="25000"/>
                  </a:schemeClr>
                </a:solidFill>
                <a:cs typeface="+mn-ea"/>
                <a:sym typeface="+mn-lt"/>
              </a:rPr>
              <a:t>要求达到一定规模：</a:t>
            </a:r>
            <a:endParaRPr lang="en-US" altLang="zh-CN" sz="1000" b="1" dirty="0">
              <a:solidFill>
                <a:schemeClr val="tx1">
                  <a:lumMod val="75000"/>
                  <a:lumOff val="25000"/>
                </a:schemeClr>
              </a:solidFill>
              <a:cs typeface="+mn-ea"/>
              <a:sym typeface="+mn-lt"/>
            </a:endParaRPr>
          </a:p>
          <a:p>
            <a:pPr marL="146923" lvl="1" algn="just" defTabSz="693243" fontAlgn="base">
              <a:lnSpc>
                <a:spcPct val="110000"/>
              </a:lnSpc>
              <a:spcBef>
                <a:spcPts val="6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a:t>
            </a:r>
            <a:r>
              <a:rPr lang="zh-CN" altLang="en-US" sz="1000" dirty="0">
                <a:solidFill>
                  <a:schemeClr val="tx1">
                    <a:lumMod val="75000"/>
                    <a:lumOff val="25000"/>
                  </a:schemeClr>
                </a:solidFill>
                <a:cs typeface="+mn-ea"/>
                <a:sym typeface="+mn-lt"/>
              </a:rPr>
              <a:t>）预计市值</a:t>
            </a:r>
            <a:r>
              <a:rPr lang="zh-CN" altLang="en-US" sz="1000" b="1"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100</a:t>
            </a:r>
            <a:r>
              <a:rPr lang="zh-CN" altLang="en-US" sz="1000" dirty="0">
                <a:solidFill>
                  <a:schemeClr val="tx1">
                    <a:lumMod val="75000"/>
                    <a:lumOff val="25000"/>
                  </a:schemeClr>
                </a:solidFill>
                <a:cs typeface="+mn-ea"/>
                <a:sym typeface="+mn-lt"/>
              </a:rPr>
              <a:t>亿元，且</a:t>
            </a:r>
            <a:r>
              <a:rPr lang="zh-CN" altLang="en-US" sz="1000" b="1" dirty="0">
                <a:solidFill>
                  <a:schemeClr val="tx1">
                    <a:lumMod val="75000"/>
                    <a:lumOff val="25000"/>
                  </a:schemeClr>
                </a:solidFill>
                <a:cs typeface="+mn-ea"/>
                <a:sym typeface="+mn-lt"/>
              </a:rPr>
              <a:t>最近一年净利润为</a:t>
            </a:r>
            <a:r>
              <a:rPr lang="zh-CN" altLang="en-US" sz="1000" b="1" dirty="0" smtClean="0">
                <a:solidFill>
                  <a:schemeClr val="tx1">
                    <a:lumMod val="75000"/>
                    <a:lumOff val="25000"/>
                  </a:schemeClr>
                </a:solidFill>
                <a:cs typeface="+mn-ea"/>
                <a:sym typeface="+mn-lt"/>
              </a:rPr>
              <a:t>正</a:t>
            </a:r>
            <a:endParaRPr lang="en-US" altLang="zh-CN" sz="1000" dirty="0">
              <a:solidFill>
                <a:schemeClr val="tx1">
                  <a:lumMod val="75000"/>
                  <a:lumOff val="25000"/>
                </a:schemeClr>
              </a:solidFill>
              <a:cs typeface="+mn-ea"/>
              <a:sym typeface="+mn-lt"/>
            </a:endParaRPr>
          </a:p>
          <a:p>
            <a:pPr marL="146923" lvl="1" algn="just" defTabSz="693243" fontAlgn="base">
              <a:lnSpc>
                <a:spcPct val="110000"/>
              </a:lnSpc>
              <a:spcBef>
                <a:spcPts val="600"/>
              </a:spcBef>
              <a:spcAft>
                <a:spcPct val="0"/>
              </a:spcAft>
              <a:buSzPct val="80000"/>
            </a:pPr>
            <a:r>
              <a:rPr lang="zh-CN" altLang="en-US" sz="1000"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2</a:t>
            </a:r>
            <a:r>
              <a:rPr lang="zh-CN" altLang="en-US" sz="1000" dirty="0">
                <a:solidFill>
                  <a:schemeClr val="tx1">
                    <a:lumMod val="75000"/>
                    <a:lumOff val="25000"/>
                  </a:schemeClr>
                </a:solidFill>
                <a:cs typeface="+mn-ea"/>
                <a:sym typeface="+mn-lt"/>
              </a:rPr>
              <a:t>）预计市值</a:t>
            </a:r>
            <a:r>
              <a:rPr lang="zh-CN" altLang="en-US" sz="1000" b="1" dirty="0">
                <a:solidFill>
                  <a:schemeClr val="tx1">
                    <a:lumMod val="75000"/>
                    <a:lumOff val="25000"/>
                  </a:schemeClr>
                </a:solidFill>
                <a:cs typeface="+mn-ea"/>
                <a:sym typeface="+mn-lt"/>
              </a:rPr>
              <a:t>≥</a:t>
            </a:r>
            <a:r>
              <a:rPr lang="en-US" altLang="zh-CN" sz="1000" dirty="0">
                <a:solidFill>
                  <a:schemeClr val="tx1">
                    <a:lumMod val="75000"/>
                    <a:lumOff val="25000"/>
                  </a:schemeClr>
                </a:solidFill>
                <a:cs typeface="+mn-ea"/>
                <a:sym typeface="+mn-lt"/>
              </a:rPr>
              <a:t>50</a:t>
            </a:r>
            <a:r>
              <a:rPr lang="zh-CN" altLang="en-US" sz="1000" dirty="0">
                <a:solidFill>
                  <a:schemeClr val="tx1">
                    <a:lumMod val="75000"/>
                    <a:lumOff val="25000"/>
                  </a:schemeClr>
                </a:solidFill>
                <a:cs typeface="+mn-ea"/>
                <a:sym typeface="+mn-lt"/>
              </a:rPr>
              <a:t>亿元，</a:t>
            </a:r>
            <a:r>
              <a:rPr lang="zh-CN" altLang="en-US" sz="1000" b="1" dirty="0">
                <a:solidFill>
                  <a:schemeClr val="tx1">
                    <a:lumMod val="75000"/>
                    <a:lumOff val="25000"/>
                  </a:schemeClr>
                </a:solidFill>
                <a:cs typeface="+mn-ea"/>
                <a:sym typeface="+mn-lt"/>
              </a:rPr>
              <a:t>最近一年净利润为正</a:t>
            </a:r>
            <a:r>
              <a:rPr lang="zh-CN" altLang="en-US" sz="1000" dirty="0">
                <a:solidFill>
                  <a:schemeClr val="tx1">
                    <a:lumMod val="75000"/>
                    <a:lumOff val="25000"/>
                  </a:schemeClr>
                </a:solidFill>
                <a:cs typeface="+mn-ea"/>
                <a:sym typeface="+mn-lt"/>
              </a:rPr>
              <a:t>且最近一年营业收入不低于人民币</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亿元</a:t>
            </a:r>
            <a:endParaRPr lang="en-US" altLang="zh-CN" sz="1000" dirty="0">
              <a:solidFill>
                <a:schemeClr val="tx1">
                  <a:lumMod val="75000"/>
                  <a:lumOff val="25000"/>
                </a:schemeClr>
              </a:solidFill>
              <a:cs typeface="+mn-ea"/>
              <a:sym typeface="+mn-lt"/>
            </a:endParaRPr>
          </a:p>
        </p:txBody>
      </p:sp>
      <p:sp>
        <p:nvSpPr>
          <p:cNvPr id="25" name="Text Box 6">
            <a:extLst>
              <a:ext uri="{FF2B5EF4-FFF2-40B4-BE49-F238E27FC236}">
                <a16:creationId xmlns="" xmlns:a16="http://schemas.microsoft.com/office/drawing/2014/main" id="{060650FA-2009-8F42-BC3F-41C09A6E1C96}"/>
              </a:ext>
            </a:extLst>
          </p:cNvPr>
          <p:cNvSpPr txBox="1">
            <a:spLocks noChangeArrowheads="1"/>
          </p:cNvSpPr>
          <p:nvPr>
            <p:custDataLst>
              <p:tags r:id="rId6"/>
            </p:custDataLst>
          </p:nvPr>
        </p:nvSpPr>
        <p:spPr bwMode="auto">
          <a:xfrm>
            <a:off x="611562" y="1280578"/>
            <a:ext cx="720080" cy="1846174"/>
          </a:xfrm>
          <a:prstGeom prst="rect">
            <a:avLst/>
          </a:prstGeom>
          <a:solidFill>
            <a:srgbClr val="988167"/>
          </a:solidFill>
          <a:ln w="6350">
            <a:solidFill>
              <a:schemeClr val="bg2"/>
            </a:solidFill>
            <a:miter lim="800000"/>
            <a:headEnd/>
            <a:tailEnd/>
          </a:ln>
          <a:effectLst/>
        </p:spPr>
        <p:txBody>
          <a:bodyPr vert="horz"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Arial"/>
                <a:ea typeface="楷体"/>
                <a:cs typeface="+mn-ea"/>
                <a:sym typeface="+mn-lt"/>
              </a:rPr>
              <a:t>表决权差异安排</a:t>
            </a:r>
          </a:p>
        </p:txBody>
      </p:sp>
      <p:sp>
        <p:nvSpPr>
          <p:cNvPr id="26" name="Rectangle 13">
            <a:extLst>
              <a:ext uri="{FF2B5EF4-FFF2-40B4-BE49-F238E27FC236}">
                <a16:creationId xmlns="" xmlns:a16="http://schemas.microsoft.com/office/drawing/2014/main" id="{45C37A70-F0EF-CD4E-BCD6-2E9BB562076B}"/>
              </a:ext>
            </a:extLst>
          </p:cNvPr>
          <p:cNvSpPr>
            <a:spLocks noChangeArrowheads="1"/>
          </p:cNvSpPr>
          <p:nvPr>
            <p:custDataLst>
              <p:tags r:id="rId7"/>
            </p:custDataLst>
          </p:nvPr>
        </p:nvSpPr>
        <p:spPr bwMode="gray">
          <a:xfrm>
            <a:off x="1401568" y="3231777"/>
            <a:ext cx="2234328" cy="512548"/>
          </a:xfrm>
          <a:prstGeom prst="rect">
            <a:avLst/>
          </a:prstGeom>
          <a:noFill/>
          <a:ln>
            <a:noFill/>
          </a:ln>
          <a:effectLst/>
        </p:spPr>
        <p:txBody>
          <a:bodyPr tIns="24879" rIns="24879" bIns="24879" anchor="t"/>
          <a:lstStyle/>
          <a:p>
            <a:pPr marL="1079" lvl="1" algn="just" defTabSz="693243" fontAlgn="base">
              <a:spcAft>
                <a:spcPct val="0"/>
              </a:spcAft>
              <a:buSzPct val="80000"/>
            </a:pPr>
            <a:r>
              <a:rPr lang="zh-CN" altLang="en-US" sz="1000" dirty="0">
                <a:solidFill>
                  <a:schemeClr val="tx1">
                    <a:lumMod val="75000"/>
                    <a:lumOff val="25000"/>
                  </a:schemeClr>
                </a:solidFill>
                <a:cs typeface="+mn-ea"/>
                <a:sym typeface="+mn-lt"/>
              </a:rPr>
              <a:t>创业板预留一定的改革过渡期，</a:t>
            </a:r>
            <a:r>
              <a:rPr lang="zh-CN" altLang="en-US" sz="1000" b="1" dirty="0">
                <a:solidFill>
                  <a:schemeClr val="tx1">
                    <a:lumMod val="75000"/>
                    <a:lumOff val="25000"/>
                  </a:schemeClr>
                </a:solidFill>
                <a:cs typeface="+mn-ea"/>
                <a:sym typeface="+mn-lt"/>
              </a:rPr>
              <a:t>未盈利企业在改革实施一年以后可以申请上市</a:t>
            </a:r>
            <a:endParaRPr lang="en-US" altLang="zh-CN" sz="1000" b="1" dirty="0">
              <a:solidFill>
                <a:schemeClr val="tx1">
                  <a:lumMod val="75000"/>
                  <a:lumOff val="25000"/>
                </a:schemeClr>
              </a:solidFill>
              <a:cs typeface="+mn-ea"/>
              <a:sym typeface="+mn-lt"/>
            </a:endParaRPr>
          </a:p>
        </p:txBody>
      </p:sp>
      <p:sp>
        <p:nvSpPr>
          <p:cNvPr id="27" name="Rectangle 13">
            <a:extLst>
              <a:ext uri="{FF2B5EF4-FFF2-40B4-BE49-F238E27FC236}">
                <a16:creationId xmlns="" xmlns:a16="http://schemas.microsoft.com/office/drawing/2014/main" id="{4FC08FF2-684B-AC47-A7A2-7926693D3B41}"/>
              </a:ext>
            </a:extLst>
          </p:cNvPr>
          <p:cNvSpPr>
            <a:spLocks noChangeArrowheads="1"/>
          </p:cNvSpPr>
          <p:nvPr>
            <p:custDataLst>
              <p:tags r:id="rId8"/>
            </p:custDataLst>
          </p:nvPr>
        </p:nvSpPr>
        <p:spPr bwMode="gray">
          <a:xfrm>
            <a:off x="3803227" y="3230296"/>
            <a:ext cx="2424955" cy="514028"/>
          </a:xfrm>
          <a:prstGeom prst="rect">
            <a:avLst/>
          </a:prstGeom>
          <a:solidFill>
            <a:schemeClr val="bg1">
              <a:lumMod val="95000"/>
            </a:schemeClr>
          </a:solidFill>
          <a:ln>
            <a:noFill/>
          </a:ln>
          <a:effectLst/>
        </p:spPr>
        <p:txBody>
          <a:bodyPr tIns="24879" rIns="24879" bIns="24879" anchor="t"/>
          <a:lstStyle/>
          <a:p>
            <a:pPr marL="1079" lvl="1" defTabSz="693243" fontAlgn="base">
              <a:spcAft>
                <a:spcPct val="0"/>
              </a:spcAft>
              <a:buSzPct val="80000"/>
            </a:pPr>
            <a:r>
              <a:rPr lang="zh-CN" altLang="en-US" sz="1000" dirty="0">
                <a:solidFill>
                  <a:schemeClr val="tx1">
                    <a:lumMod val="75000"/>
                    <a:lumOff val="25000"/>
                  </a:schemeClr>
                </a:solidFill>
                <a:cs typeface="+mn-ea"/>
                <a:sym typeface="+mn-lt"/>
              </a:rPr>
              <a:t>多套标准，允许亏损企业在满足营收、市值等其他要求的情况下上市</a:t>
            </a:r>
          </a:p>
        </p:txBody>
      </p:sp>
      <p:sp>
        <p:nvSpPr>
          <p:cNvPr id="28" name="Rectangle 3">
            <a:extLst>
              <a:ext uri="{FF2B5EF4-FFF2-40B4-BE49-F238E27FC236}">
                <a16:creationId xmlns="" xmlns:a16="http://schemas.microsoft.com/office/drawing/2014/main" id="{D25E8D8B-56DC-5349-BA87-A5F1D59F6F74}"/>
              </a:ext>
            </a:extLst>
          </p:cNvPr>
          <p:cNvSpPr>
            <a:spLocks noChangeArrowheads="1"/>
          </p:cNvSpPr>
          <p:nvPr>
            <p:custDataLst>
              <p:tags r:id="rId9"/>
            </p:custDataLst>
          </p:nvPr>
        </p:nvSpPr>
        <p:spPr bwMode="gray">
          <a:xfrm>
            <a:off x="6483664" y="3230296"/>
            <a:ext cx="2302952" cy="502804"/>
          </a:xfrm>
          <a:prstGeom prst="rect">
            <a:avLst/>
          </a:prstGeom>
          <a:noFill/>
          <a:ln>
            <a:noFill/>
          </a:ln>
          <a:effectLst/>
        </p:spPr>
        <p:txBody>
          <a:bodyPr tIns="24879" rIns="24879" bIns="24879" anchor="t"/>
          <a:lstStyle/>
          <a:p>
            <a:pPr marL="1079" lvl="1" defTabSz="693243" fontAlgn="base">
              <a:spcAft>
                <a:spcPct val="0"/>
              </a:spcAft>
              <a:buSzPct val="80000"/>
            </a:pPr>
            <a:r>
              <a:rPr lang="zh-CN" altLang="en-US" sz="1000" dirty="0">
                <a:solidFill>
                  <a:schemeClr val="tx1">
                    <a:lumMod val="75000"/>
                    <a:lumOff val="25000"/>
                  </a:schemeClr>
                </a:solidFill>
                <a:cs typeface="+mn-ea"/>
                <a:sym typeface="+mn-lt"/>
              </a:rPr>
              <a:t>不允许亏损，或存在未弥补亏损的企业上市</a:t>
            </a:r>
          </a:p>
        </p:txBody>
      </p:sp>
      <p:sp>
        <p:nvSpPr>
          <p:cNvPr id="29" name="Rectangle 13">
            <a:extLst>
              <a:ext uri="{FF2B5EF4-FFF2-40B4-BE49-F238E27FC236}">
                <a16:creationId xmlns="" xmlns:a16="http://schemas.microsoft.com/office/drawing/2014/main" id="{072EEC30-8898-C04D-8721-8A44A208F776}"/>
              </a:ext>
            </a:extLst>
          </p:cNvPr>
          <p:cNvSpPr>
            <a:spLocks noChangeArrowheads="1"/>
          </p:cNvSpPr>
          <p:nvPr>
            <p:custDataLst>
              <p:tags r:id="rId10"/>
            </p:custDataLst>
          </p:nvPr>
        </p:nvSpPr>
        <p:spPr bwMode="gray">
          <a:xfrm>
            <a:off x="3806464" y="3815924"/>
            <a:ext cx="2421717" cy="1132090"/>
          </a:xfrm>
          <a:prstGeom prst="rect">
            <a:avLst/>
          </a:prstGeom>
          <a:solidFill>
            <a:schemeClr val="bg1">
              <a:lumMod val="95000"/>
            </a:schemeClr>
          </a:solidFill>
          <a:ln>
            <a:noFill/>
          </a:ln>
          <a:effectLst/>
        </p:spPr>
        <p:txBody>
          <a:bodyPr tIns="24879" rIns="24879" bIns="24879" anchor="t" anchorCtr="0"/>
          <a:lstStyle/>
          <a:p>
            <a:pPr marL="1079" lvl="1" algn="just" defTabSz="693243" fontAlgn="t">
              <a:spcBef>
                <a:spcPts val="600"/>
              </a:spcBef>
              <a:spcAft>
                <a:spcPct val="0"/>
              </a:spcAft>
              <a:buSzPct val="80000"/>
            </a:pPr>
            <a:r>
              <a:rPr lang="zh-CN" altLang="en-US" sz="1000" b="1" dirty="0">
                <a:solidFill>
                  <a:schemeClr val="tx1">
                    <a:lumMod val="75000"/>
                    <a:lumOff val="25000"/>
                  </a:schemeClr>
                </a:solidFill>
                <a:cs typeface="+mn-ea"/>
                <a:sym typeface="+mn-lt"/>
              </a:rPr>
              <a:t>持续经营能力</a:t>
            </a:r>
            <a:endParaRPr lang="en-US" altLang="zh-CN" sz="1000" b="1" dirty="0">
              <a:solidFill>
                <a:schemeClr val="tx1">
                  <a:lumMod val="75000"/>
                  <a:lumOff val="25000"/>
                </a:schemeClr>
              </a:solidFill>
              <a:cs typeface="+mn-ea"/>
              <a:sym typeface="+mn-lt"/>
            </a:endParaRPr>
          </a:p>
          <a:p>
            <a:pPr marL="1079" lvl="1" algn="just" defTabSz="693243" fontAlgn="t">
              <a:spcBef>
                <a:spcPts val="600"/>
              </a:spcBef>
              <a:spcAft>
                <a:spcPct val="0"/>
              </a:spcAft>
              <a:buSzPct val="80000"/>
            </a:pPr>
            <a:r>
              <a:rPr lang="zh-CN" altLang="zh-CN" sz="1000" dirty="0" smtClean="0">
                <a:solidFill>
                  <a:schemeClr val="tx1">
                    <a:lumMod val="75000"/>
                    <a:lumOff val="25000"/>
                  </a:schemeClr>
                </a:solidFill>
                <a:cs typeface="+mn-ea"/>
                <a:sym typeface="+mn-lt"/>
              </a:rPr>
              <a:t>业务</a:t>
            </a:r>
            <a:r>
              <a:rPr lang="zh-CN" altLang="zh-CN" sz="1000" dirty="0">
                <a:solidFill>
                  <a:schemeClr val="tx1">
                    <a:lumMod val="75000"/>
                    <a:lumOff val="25000"/>
                  </a:schemeClr>
                </a:solidFill>
                <a:cs typeface="+mn-ea"/>
                <a:sym typeface="+mn-lt"/>
              </a:rPr>
              <a:t>完整并具有直接面向市场独立持续经营的能力 </a:t>
            </a:r>
            <a:endParaRPr lang="en-US" altLang="zh-CN" sz="1000" dirty="0">
              <a:solidFill>
                <a:schemeClr val="tx1">
                  <a:lumMod val="75000"/>
                  <a:lumOff val="25000"/>
                </a:schemeClr>
              </a:solidFill>
              <a:cs typeface="+mn-ea"/>
              <a:sym typeface="+mn-lt"/>
            </a:endParaRPr>
          </a:p>
        </p:txBody>
      </p:sp>
      <p:sp>
        <p:nvSpPr>
          <p:cNvPr id="30" name="Rectangle 3">
            <a:extLst>
              <a:ext uri="{FF2B5EF4-FFF2-40B4-BE49-F238E27FC236}">
                <a16:creationId xmlns="" xmlns:a16="http://schemas.microsoft.com/office/drawing/2014/main" id="{80E142AE-46D8-1748-84EF-29118CAC66CD}"/>
              </a:ext>
            </a:extLst>
          </p:cNvPr>
          <p:cNvSpPr>
            <a:spLocks noChangeArrowheads="1"/>
          </p:cNvSpPr>
          <p:nvPr>
            <p:custDataLst>
              <p:tags r:id="rId11"/>
            </p:custDataLst>
          </p:nvPr>
        </p:nvSpPr>
        <p:spPr bwMode="gray">
          <a:xfrm>
            <a:off x="6455864" y="3815924"/>
            <a:ext cx="2330752" cy="1100811"/>
          </a:xfrm>
          <a:prstGeom prst="rect">
            <a:avLst/>
          </a:prstGeom>
          <a:noFill/>
          <a:ln>
            <a:noFill/>
          </a:ln>
          <a:effectLst/>
        </p:spPr>
        <p:txBody>
          <a:bodyPr tIns="24879" rIns="24879" bIns="24879" anchor="t"/>
          <a:lstStyle/>
          <a:p>
            <a:pPr marL="1079" lvl="1" algn="just" defTabSz="693243" fontAlgn="base">
              <a:spcBef>
                <a:spcPts val="600"/>
              </a:spcBef>
              <a:spcAft>
                <a:spcPct val="0"/>
              </a:spcAft>
              <a:buSzPct val="80000"/>
            </a:pPr>
            <a:r>
              <a:rPr lang="zh-CN" altLang="en-US" sz="1000" b="1" dirty="0">
                <a:solidFill>
                  <a:schemeClr val="tx1">
                    <a:lumMod val="75000"/>
                    <a:lumOff val="25000"/>
                  </a:schemeClr>
                </a:solidFill>
                <a:cs typeface="+mn-ea"/>
                <a:sym typeface="+mn-lt"/>
              </a:rPr>
              <a:t>持续盈利能力</a:t>
            </a:r>
            <a:endParaRPr lang="en-US" altLang="zh-CN" sz="1000" b="1" dirty="0">
              <a:solidFill>
                <a:schemeClr val="tx1">
                  <a:lumMod val="75000"/>
                  <a:lumOff val="25000"/>
                </a:schemeClr>
              </a:solidFill>
              <a:cs typeface="+mn-ea"/>
              <a:sym typeface="+mn-lt"/>
            </a:endParaRPr>
          </a:p>
          <a:p>
            <a:pPr marL="1079" lvl="1" algn="just" defTabSz="693243" fontAlgn="base">
              <a:spcBef>
                <a:spcPts val="600"/>
              </a:spcBef>
              <a:spcAft>
                <a:spcPct val="0"/>
              </a:spcAft>
              <a:buSzPct val="80000"/>
            </a:pPr>
            <a:r>
              <a:rPr lang="zh-CN" altLang="zh-CN" sz="1000" dirty="0" smtClean="0">
                <a:solidFill>
                  <a:schemeClr val="tx1">
                    <a:lumMod val="75000"/>
                    <a:lumOff val="25000"/>
                  </a:schemeClr>
                </a:solidFill>
                <a:cs typeface="+mn-ea"/>
                <a:sym typeface="+mn-lt"/>
              </a:rPr>
              <a:t>发行人</a:t>
            </a:r>
            <a:r>
              <a:rPr lang="zh-CN" altLang="zh-CN" sz="1000" dirty="0">
                <a:solidFill>
                  <a:schemeClr val="tx1">
                    <a:lumMod val="75000"/>
                    <a:lumOff val="25000"/>
                  </a:schemeClr>
                </a:solidFill>
                <a:cs typeface="+mn-ea"/>
                <a:sym typeface="+mn-lt"/>
              </a:rPr>
              <a:t>应当在招股说明书中分析并完整披露对其</a:t>
            </a:r>
            <a:r>
              <a:rPr lang="zh-CN" altLang="zh-CN" sz="1000" b="1" dirty="0">
                <a:solidFill>
                  <a:schemeClr val="tx1">
                    <a:lumMod val="75000"/>
                    <a:lumOff val="25000"/>
                  </a:schemeClr>
                </a:solidFill>
                <a:cs typeface="+mn-ea"/>
                <a:sym typeface="+mn-lt"/>
              </a:rPr>
              <a:t>持续盈利能力</a:t>
            </a:r>
            <a:r>
              <a:rPr lang="zh-CN" altLang="zh-CN" sz="1000" dirty="0">
                <a:solidFill>
                  <a:schemeClr val="tx1">
                    <a:lumMod val="75000"/>
                    <a:lumOff val="25000"/>
                  </a:schemeClr>
                </a:solidFill>
                <a:cs typeface="+mn-ea"/>
                <a:sym typeface="+mn-lt"/>
              </a:rPr>
              <a:t>产生重大不利影响的所有因素，充分揭示相关风险，并披露保荐人对发行人是否具备</a:t>
            </a:r>
            <a:r>
              <a:rPr lang="zh-CN" altLang="zh-CN" sz="1000" b="1" dirty="0">
                <a:solidFill>
                  <a:schemeClr val="tx1">
                    <a:lumMod val="75000"/>
                    <a:lumOff val="25000"/>
                  </a:schemeClr>
                </a:solidFill>
                <a:cs typeface="+mn-ea"/>
                <a:sym typeface="+mn-lt"/>
              </a:rPr>
              <a:t>持续盈利能力</a:t>
            </a:r>
            <a:r>
              <a:rPr lang="zh-CN" altLang="zh-CN" sz="1000" dirty="0">
                <a:solidFill>
                  <a:schemeClr val="tx1">
                    <a:lumMod val="75000"/>
                    <a:lumOff val="25000"/>
                  </a:schemeClr>
                </a:solidFill>
                <a:cs typeface="+mn-ea"/>
                <a:sym typeface="+mn-lt"/>
              </a:rPr>
              <a:t>的核查结论意见 </a:t>
            </a:r>
            <a:endParaRPr lang="zh-CN" altLang="en-GB" sz="1000" dirty="0">
              <a:solidFill>
                <a:schemeClr val="tx1">
                  <a:lumMod val="75000"/>
                  <a:lumOff val="25000"/>
                </a:schemeClr>
              </a:solidFill>
              <a:cs typeface="+mn-ea"/>
              <a:sym typeface="+mn-lt"/>
            </a:endParaRPr>
          </a:p>
        </p:txBody>
      </p:sp>
      <p:sp>
        <p:nvSpPr>
          <p:cNvPr id="31" name="Rectangle 13">
            <a:extLst>
              <a:ext uri="{FF2B5EF4-FFF2-40B4-BE49-F238E27FC236}">
                <a16:creationId xmlns="" xmlns:a16="http://schemas.microsoft.com/office/drawing/2014/main" id="{39D1A7E1-7B1E-0F41-B910-780C10139086}"/>
              </a:ext>
            </a:extLst>
          </p:cNvPr>
          <p:cNvSpPr>
            <a:spLocks noChangeArrowheads="1"/>
          </p:cNvSpPr>
          <p:nvPr>
            <p:custDataLst>
              <p:tags r:id="rId12"/>
            </p:custDataLst>
          </p:nvPr>
        </p:nvSpPr>
        <p:spPr bwMode="gray">
          <a:xfrm>
            <a:off x="1401568" y="3815924"/>
            <a:ext cx="2234328" cy="1103011"/>
          </a:xfrm>
          <a:prstGeom prst="rect">
            <a:avLst/>
          </a:prstGeom>
          <a:noFill/>
          <a:ln>
            <a:noFill/>
          </a:ln>
          <a:effectLst/>
        </p:spPr>
        <p:txBody>
          <a:bodyPr tIns="24879" rIns="24879" bIns="24879" anchor="t"/>
          <a:lstStyle/>
          <a:p>
            <a:pPr marL="1079" lvl="1" algn="just" defTabSz="693243" fontAlgn="base">
              <a:spcBef>
                <a:spcPts val="600"/>
              </a:spcBef>
              <a:spcAft>
                <a:spcPct val="0"/>
              </a:spcAft>
              <a:buSzPct val="80000"/>
            </a:pPr>
            <a:r>
              <a:rPr lang="zh-CN" altLang="en-US" sz="1000" b="1" dirty="0">
                <a:solidFill>
                  <a:schemeClr val="tx1">
                    <a:lumMod val="75000"/>
                    <a:lumOff val="25000"/>
                  </a:schemeClr>
                </a:solidFill>
                <a:cs typeface="+mn-ea"/>
                <a:sym typeface="+mn-lt"/>
              </a:rPr>
              <a:t>持续经营能力</a:t>
            </a:r>
            <a:endParaRPr lang="en-US" altLang="zh-CN" sz="1000" b="1" dirty="0">
              <a:solidFill>
                <a:schemeClr val="tx1">
                  <a:lumMod val="75000"/>
                  <a:lumOff val="25000"/>
                </a:schemeClr>
              </a:solidFill>
              <a:cs typeface="+mn-ea"/>
              <a:sym typeface="+mn-lt"/>
            </a:endParaRPr>
          </a:p>
          <a:p>
            <a:pPr marL="1079" lvl="1" algn="just" defTabSz="693243" fontAlgn="base">
              <a:spcBef>
                <a:spcPts val="600"/>
              </a:spcBef>
              <a:spcAft>
                <a:spcPct val="0"/>
              </a:spcAft>
              <a:buSzPct val="80000"/>
            </a:pPr>
            <a:r>
              <a:rPr lang="zh-CN" altLang="zh-CN" sz="1000" dirty="0" smtClean="0">
                <a:solidFill>
                  <a:schemeClr val="tx1">
                    <a:lumMod val="75000"/>
                    <a:lumOff val="25000"/>
                  </a:schemeClr>
                </a:solidFill>
                <a:cs typeface="+mn-ea"/>
                <a:sym typeface="+mn-lt"/>
              </a:rPr>
              <a:t>业务</a:t>
            </a:r>
            <a:r>
              <a:rPr lang="zh-CN" altLang="zh-CN" sz="1000" dirty="0">
                <a:solidFill>
                  <a:schemeClr val="tx1">
                    <a:lumMod val="75000"/>
                    <a:lumOff val="25000"/>
                  </a:schemeClr>
                </a:solidFill>
                <a:cs typeface="+mn-ea"/>
                <a:sym typeface="+mn-lt"/>
              </a:rPr>
              <a:t>完整并具有直接面向市场独立持续经营的能力 </a:t>
            </a:r>
            <a:endParaRPr lang="en-US" altLang="zh-CN" sz="1000" dirty="0">
              <a:solidFill>
                <a:schemeClr val="tx1">
                  <a:lumMod val="75000"/>
                  <a:lumOff val="25000"/>
                </a:schemeClr>
              </a:solidFill>
              <a:cs typeface="+mn-ea"/>
              <a:sym typeface="+mn-lt"/>
            </a:endParaRPr>
          </a:p>
        </p:txBody>
      </p:sp>
      <p:sp>
        <p:nvSpPr>
          <p:cNvPr id="44"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2.3 </a:t>
            </a:r>
            <a:r>
              <a:rPr lang="en-US" altLang="zh-CN" sz="1600" b="1" dirty="0" smtClean="0">
                <a:solidFill>
                  <a:schemeClr val="accent5">
                    <a:lumMod val="20000"/>
                    <a:lumOff val="80000"/>
                  </a:schemeClr>
                </a:solidFill>
                <a:latin typeface="华文楷体" pitchFamily="2" charset="-122"/>
                <a:ea typeface="华文楷体" pitchFamily="2" charset="-122"/>
                <a:cs typeface="+mj-cs"/>
              </a:rPr>
              <a:t>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制下创业板与现行</a:t>
            </a:r>
            <a:r>
              <a:rPr lang="zh-CN" altLang="en-US" sz="1600" b="1" dirty="0" smtClean="0">
                <a:solidFill>
                  <a:schemeClr val="accent5">
                    <a:lumMod val="20000"/>
                    <a:lumOff val="80000"/>
                  </a:schemeClr>
                </a:solidFill>
                <a:latin typeface="华文楷体" pitchFamily="2" charset="-122"/>
                <a:ea typeface="华文楷体" pitchFamily="2" charset="-122"/>
                <a:cs typeface="+mj-cs"/>
              </a:rPr>
              <a:t>资本市场首发上市</a:t>
            </a:r>
            <a:r>
              <a:rPr lang="zh-CN" altLang="en-US" sz="1600" b="1" dirty="0">
                <a:solidFill>
                  <a:schemeClr val="accent5">
                    <a:lumMod val="20000"/>
                    <a:lumOff val="80000"/>
                  </a:schemeClr>
                </a:solidFill>
                <a:latin typeface="华文楷体" pitchFamily="2" charset="-122"/>
                <a:ea typeface="华文楷体" pitchFamily="2" charset="-122"/>
                <a:cs typeface="+mj-cs"/>
              </a:rPr>
              <a:t>条件比较（续）</a:t>
            </a:r>
          </a:p>
        </p:txBody>
      </p:sp>
      <p:grpSp>
        <p:nvGrpSpPr>
          <p:cNvPr id="45" name="组合 44"/>
          <p:cNvGrpSpPr/>
          <p:nvPr/>
        </p:nvGrpSpPr>
        <p:grpSpPr>
          <a:xfrm>
            <a:off x="1037055" y="889816"/>
            <a:ext cx="7738163" cy="313782"/>
            <a:chOff x="848923" y="1105840"/>
            <a:chExt cx="7738163" cy="313782"/>
          </a:xfrm>
        </p:grpSpPr>
        <p:cxnSp>
          <p:nvCxnSpPr>
            <p:cNvPr id="46" name="直接连接符 45">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47" name="Text Box 2">
              <a:extLst>
                <a:ext uri="{FF2B5EF4-FFF2-40B4-BE49-F238E27FC236}">
                  <a16:creationId xmlns="" xmlns:a16="http://schemas.microsoft.com/office/drawing/2014/main" id="{9990764B-A56E-47CF-AF23-52C733E48BA6}"/>
                </a:ext>
              </a:extLst>
            </p:cNvPr>
            <p:cNvSpPr txBox="1">
              <a:spLocks noChangeArrowheads="1"/>
            </p:cNvSpPr>
            <p:nvPr>
              <p:custDataLst>
                <p:tags r:id="rId13"/>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8" name="Text Box 9">
              <a:extLst>
                <a:ext uri="{FF2B5EF4-FFF2-40B4-BE49-F238E27FC236}">
                  <a16:creationId xmlns="" xmlns:a16="http://schemas.microsoft.com/office/drawing/2014/main" id="{989F9FB1-4256-4AD8-8E16-5A77E8CA6363}"/>
                </a:ext>
              </a:extLst>
            </p:cNvPr>
            <p:cNvSpPr txBox="1">
              <a:spLocks noChangeArrowheads="1"/>
            </p:cNvSpPr>
            <p:nvPr>
              <p:custDataLst>
                <p:tags r:id="rId14"/>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股现行板块</a:t>
              </a:r>
            </a:p>
            <a:p>
              <a:pPr defTabSz="453610"/>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板</a:t>
              </a: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49" name="矩形 48">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50" name="组合 49">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57"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8"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1" name="图片 50"/>
            <p:cNvPicPr>
              <a:picLocks noChangeAspect="1"/>
            </p:cNvPicPr>
            <p:nvPr/>
          </p:nvPicPr>
          <p:blipFill rotWithShape="1">
            <a:blip r:embed="rId16"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52" name="组合 51">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54"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5"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3" name="图片 52"/>
            <p:cNvPicPr>
              <a:picLocks noChangeAspect="1"/>
            </p:cNvPicPr>
            <p:nvPr/>
          </p:nvPicPr>
          <p:blipFill rotWithShape="1">
            <a:blip r:embed="rId16"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grpSp>
      <p:cxnSp>
        <p:nvCxnSpPr>
          <p:cNvPr id="70" name="直接连接符 69"/>
          <p:cNvCxnSpPr/>
          <p:nvPr/>
        </p:nvCxnSpPr>
        <p:spPr>
          <a:xfrm>
            <a:off x="1282310" y="3147814"/>
            <a:ext cx="74929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1329558" y="3743681"/>
            <a:ext cx="74906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2509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custDataLst>
              <p:tags r:id="rId1"/>
            </p:custDataLst>
          </p:nvPr>
        </p:nvSpPr>
        <p:spPr bwMode="gray">
          <a:xfrm>
            <a:off x="6372200" y="1347614"/>
            <a:ext cx="2304256" cy="3339383"/>
          </a:xfrm>
          <a:prstGeom prst="rect">
            <a:avLst/>
          </a:prstGeom>
          <a:noFill/>
          <a:ln>
            <a:noFill/>
          </a:ln>
          <a:effectLst/>
        </p:spPr>
        <p:txBody>
          <a:bodyPr tIns="24879" rIns="24879" bIns="24879" anchor="ctr"/>
          <a:lstStyle/>
          <a:p>
            <a:pPr marL="1079" lvl="1" algn="just" defTabSz="693243" fontAlgn="base">
              <a:lnSpc>
                <a:spcPct val="110000"/>
              </a:lnSpc>
              <a:spcAft>
                <a:spcPct val="0"/>
              </a:spcAft>
              <a:buSzPct val="80000"/>
            </a:pPr>
            <a:r>
              <a:rPr lang="zh-CN" altLang="en-US" sz="1000" b="1" dirty="0">
                <a:solidFill>
                  <a:srgbClr val="988167"/>
                </a:solidFill>
                <a:cs typeface="+mn-ea"/>
                <a:sym typeface="+mn-lt"/>
              </a:rPr>
              <a:t>锁定期要求</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dirty="0" smtClean="0">
                <a:solidFill>
                  <a:schemeClr val="tx1">
                    <a:lumMod val="75000"/>
                    <a:lumOff val="25000"/>
                  </a:schemeClr>
                </a:solidFill>
                <a:cs typeface="+mn-ea"/>
                <a:sym typeface="+mn-lt"/>
              </a:rPr>
              <a:t>控股</a:t>
            </a:r>
            <a:r>
              <a:rPr lang="zh-CN" altLang="en-US" sz="1000" dirty="0">
                <a:solidFill>
                  <a:schemeClr val="tx1">
                    <a:lumMod val="75000"/>
                    <a:lumOff val="25000"/>
                  </a:schemeClr>
                </a:solidFill>
                <a:cs typeface="+mn-ea"/>
                <a:sym typeface="+mn-lt"/>
              </a:rPr>
              <a:t>股东、实际控制人及其关联方应当承诺，自发行人股票上市之日起</a:t>
            </a:r>
            <a:r>
              <a:rPr lang="en-US" altLang="zh-CN" sz="1000" dirty="0">
                <a:solidFill>
                  <a:schemeClr val="tx1">
                    <a:lumMod val="75000"/>
                    <a:lumOff val="25000"/>
                  </a:schemeClr>
                </a:solidFill>
                <a:cs typeface="+mn-ea"/>
                <a:sym typeface="+mn-lt"/>
              </a:rPr>
              <a:t>36</a:t>
            </a:r>
            <a:r>
              <a:rPr lang="zh-CN" altLang="en-US" sz="1000" dirty="0">
                <a:solidFill>
                  <a:schemeClr val="tx1">
                    <a:lumMod val="75000"/>
                    <a:lumOff val="25000"/>
                  </a:schemeClr>
                </a:solidFill>
                <a:cs typeface="+mn-ea"/>
                <a:sym typeface="+mn-lt"/>
              </a:rPr>
              <a:t>个月内不减持所持有的首发前股份。</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r>
              <a:rPr lang="zh-CN" altLang="en-US" sz="1000" b="1" dirty="0">
                <a:solidFill>
                  <a:srgbClr val="988167"/>
                </a:solidFill>
                <a:cs typeface="+mn-ea"/>
                <a:sym typeface="+mn-lt"/>
              </a:rPr>
              <a:t>禁止减持情形</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dirty="0" smtClean="0">
                <a:solidFill>
                  <a:schemeClr val="tx1">
                    <a:lumMod val="75000"/>
                    <a:lumOff val="25000"/>
                  </a:schemeClr>
                </a:solidFill>
                <a:cs typeface="+mn-ea"/>
                <a:sym typeface="+mn-lt"/>
              </a:rPr>
              <a:t>无</a:t>
            </a:r>
            <a:r>
              <a:rPr lang="zh-CN" altLang="en-US" sz="1000" dirty="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p:txBody>
      </p:sp>
      <p:sp>
        <p:nvSpPr>
          <p:cNvPr id="9" name="Rectangle 13"/>
          <p:cNvSpPr>
            <a:spLocks noChangeArrowheads="1"/>
          </p:cNvSpPr>
          <p:nvPr>
            <p:custDataLst>
              <p:tags r:id="rId2"/>
            </p:custDataLst>
          </p:nvPr>
        </p:nvSpPr>
        <p:spPr bwMode="gray">
          <a:xfrm>
            <a:off x="3793360" y="1366601"/>
            <a:ext cx="2459250" cy="3525507"/>
          </a:xfrm>
          <a:prstGeom prst="rect">
            <a:avLst/>
          </a:prstGeom>
          <a:solidFill>
            <a:schemeClr val="bg1">
              <a:lumMod val="95000"/>
            </a:schemeClr>
          </a:solidFill>
          <a:ln>
            <a:noFill/>
          </a:ln>
          <a:effectLst/>
        </p:spPr>
        <p:txBody>
          <a:bodyPr tIns="24879" rIns="24879" bIns="24879" anchor="t"/>
          <a:lstStyle/>
          <a:p>
            <a:pPr marL="1079" lvl="1" algn="just" defTabSz="693243" fontAlgn="base">
              <a:lnSpc>
                <a:spcPct val="110000"/>
              </a:lnSpc>
              <a:spcAft>
                <a:spcPct val="0"/>
              </a:spcAft>
              <a:buSzPct val="80000"/>
            </a:pPr>
            <a:r>
              <a:rPr lang="zh-CN" altLang="en-US" sz="1000" b="1" dirty="0">
                <a:solidFill>
                  <a:srgbClr val="988167"/>
                </a:solidFill>
                <a:cs typeface="+mn-ea"/>
                <a:sym typeface="+mn-lt"/>
              </a:rPr>
              <a:t>锁定期要求</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dirty="0" smtClean="0">
                <a:solidFill>
                  <a:schemeClr val="tx1">
                    <a:lumMod val="75000"/>
                    <a:lumOff val="25000"/>
                  </a:schemeClr>
                </a:solidFill>
                <a:cs typeface="+mn-ea"/>
                <a:sym typeface="+mn-lt"/>
              </a:rPr>
              <a:t>控股</a:t>
            </a:r>
            <a:r>
              <a:rPr lang="zh-CN" altLang="en-US" sz="1000" dirty="0">
                <a:solidFill>
                  <a:schemeClr val="tx1">
                    <a:lumMod val="75000"/>
                    <a:lumOff val="25000"/>
                  </a:schemeClr>
                </a:solidFill>
                <a:cs typeface="+mn-ea"/>
                <a:sym typeface="+mn-lt"/>
              </a:rPr>
              <a:t>股东、实际控制人和</a:t>
            </a:r>
            <a:r>
              <a:rPr lang="zh-CN" altLang="en-US" sz="1000" b="1" dirty="0">
                <a:solidFill>
                  <a:schemeClr val="tx1">
                    <a:lumMod val="75000"/>
                    <a:lumOff val="25000"/>
                  </a:schemeClr>
                </a:solidFill>
                <a:cs typeface="+mn-ea"/>
                <a:sym typeface="+mn-lt"/>
              </a:rPr>
              <a:t>核心技术人员</a:t>
            </a:r>
            <a:r>
              <a:rPr lang="zh-CN" altLang="en-US" sz="1000" dirty="0">
                <a:solidFill>
                  <a:schemeClr val="tx1">
                    <a:lumMod val="75000"/>
                    <a:lumOff val="25000"/>
                  </a:schemeClr>
                </a:solidFill>
                <a:cs typeface="+mn-ea"/>
                <a:sym typeface="+mn-lt"/>
              </a:rPr>
              <a:t>应当承诺，自发行人股票上市之日起</a:t>
            </a:r>
            <a:r>
              <a:rPr lang="en-US" altLang="zh-CN" sz="1000" dirty="0">
                <a:solidFill>
                  <a:schemeClr val="tx1">
                    <a:lumMod val="75000"/>
                    <a:lumOff val="25000"/>
                  </a:schemeClr>
                </a:solidFill>
                <a:cs typeface="+mn-ea"/>
                <a:sym typeface="+mn-lt"/>
              </a:rPr>
              <a:t>36</a:t>
            </a:r>
            <a:r>
              <a:rPr lang="zh-CN" altLang="en-US" sz="1000" dirty="0">
                <a:solidFill>
                  <a:schemeClr val="tx1">
                    <a:lumMod val="75000"/>
                    <a:lumOff val="25000"/>
                  </a:schemeClr>
                </a:solidFill>
                <a:cs typeface="+mn-ea"/>
                <a:sym typeface="+mn-lt"/>
              </a:rPr>
              <a:t>个月内，不转让或者委托他人管理其直接和间接持有的发行人首发前股份，也不得提议由发行人回购该部分股份</a:t>
            </a:r>
            <a:r>
              <a:rPr lang="zh-CN" altLang="en-US" sz="1000" dirty="0" smtClean="0">
                <a:solidFill>
                  <a:schemeClr val="tx1">
                    <a:lumMod val="75000"/>
                    <a:lumOff val="25000"/>
                  </a:schemeClr>
                </a:solidFill>
                <a:cs typeface="+mn-ea"/>
                <a:sym typeface="+mn-lt"/>
              </a:rPr>
              <a:t>。</a:t>
            </a:r>
            <a:endParaRPr lang="en-US" altLang="zh-CN" sz="1000" dirty="0" smtClean="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r>
              <a:rPr lang="zh-CN" altLang="en-US" sz="1000" b="1" dirty="0">
                <a:solidFill>
                  <a:srgbClr val="988167"/>
                </a:solidFill>
                <a:cs typeface="+mn-ea"/>
                <a:sym typeface="+mn-lt"/>
              </a:rPr>
              <a:t>禁止减持情形</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dirty="0" smtClean="0">
                <a:solidFill>
                  <a:schemeClr val="tx1">
                    <a:lumMod val="75000"/>
                    <a:lumOff val="25000"/>
                  </a:schemeClr>
                </a:solidFill>
                <a:cs typeface="+mn-ea"/>
                <a:sym typeface="+mn-lt"/>
              </a:rPr>
              <a:t>公司</a:t>
            </a:r>
            <a:r>
              <a:rPr lang="zh-CN" altLang="en-US" sz="1000" dirty="0">
                <a:solidFill>
                  <a:schemeClr val="tx1">
                    <a:lumMod val="75000"/>
                    <a:lumOff val="25000"/>
                  </a:schemeClr>
                </a:solidFill>
                <a:cs typeface="+mn-ea"/>
                <a:sym typeface="+mn-lt"/>
              </a:rPr>
              <a:t>上市时未盈利的，在实现盈利前，</a:t>
            </a:r>
            <a:r>
              <a:rPr lang="zh-CN" altLang="zh-CN" sz="1000" b="1" dirty="0">
                <a:solidFill>
                  <a:schemeClr val="tx1">
                    <a:lumMod val="75000"/>
                    <a:lumOff val="25000"/>
                  </a:schemeClr>
                </a:solidFill>
                <a:cs typeface="+mn-ea"/>
                <a:sym typeface="+mn-lt"/>
              </a:rPr>
              <a:t>控股股东、实际控制人</a:t>
            </a:r>
            <a:r>
              <a:rPr lang="zh-CN" altLang="zh-CN" sz="1000" dirty="0">
                <a:solidFill>
                  <a:schemeClr val="tx1">
                    <a:lumMod val="75000"/>
                    <a:lumOff val="25000"/>
                  </a:schemeClr>
                </a:solidFill>
                <a:cs typeface="+mn-ea"/>
                <a:sym typeface="+mn-lt"/>
              </a:rPr>
              <a:t>自公司股票上市之日起</a:t>
            </a:r>
            <a:r>
              <a:rPr lang="en-US" altLang="zh-CN" sz="1000" dirty="0">
                <a:solidFill>
                  <a:schemeClr val="tx1">
                    <a:lumMod val="75000"/>
                    <a:lumOff val="25000"/>
                  </a:schemeClr>
                </a:solidFill>
                <a:cs typeface="+mn-ea"/>
                <a:sym typeface="+mn-lt"/>
              </a:rPr>
              <a:t>3</a:t>
            </a:r>
            <a:r>
              <a:rPr lang="zh-CN" altLang="zh-CN" sz="1000" dirty="0">
                <a:solidFill>
                  <a:schemeClr val="tx1">
                    <a:lumMod val="75000"/>
                    <a:lumOff val="25000"/>
                  </a:schemeClr>
                </a:solidFill>
                <a:cs typeface="+mn-ea"/>
                <a:sym typeface="+mn-lt"/>
              </a:rPr>
              <a:t>个完整会计年度内，不得减持首发前股份；自公司股票上市之日起第</a:t>
            </a:r>
            <a:r>
              <a:rPr lang="en-US" altLang="zh-CN" sz="1000" dirty="0">
                <a:solidFill>
                  <a:schemeClr val="tx1">
                    <a:lumMod val="75000"/>
                    <a:lumOff val="25000"/>
                  </a:schemeClr>
                </a:solidFill>
                <a:cs typeface="+mn-ea"/>
                <a:sym typeface="+mn-lt"/>
              </a:rPr>
              <a:t>4</a:t>
            </a:r>
            <a:r>
              <a:rPr lang="zh-CN" altLang="zh-CN" sz="1000" dirty="0">
                <a:solidFill>
                  <a:schemeClr val="tx1">
                    <a:lumMod val="75000"/>
                    <a:lumOff val="25000"/>
                  </a:schemeClr>
                </a:solidFill>
                <a:cs typeface="+mn-ea"/>
                <a:sym typeface="+mn-lt"/>
              </a:rPr>
              <a:t>个完整会计年度和第</a:t>
            </a:r>
            <a:r>
              <a:rPr lang="en-US" altLang="zh-CN" sz="1000" dirty="0">
                <a:solidFill>
                  <a:schemeClr val="tx1">
                    <a:lumMod val="75000"/>
                    <a:lumOff val="25000"/>
                  </a:schemeClr>
                </a:solidFill>
                <a:cs typeface="+mn-ea"/>
                <a:sym typeface="+mn-lt"/>
              </a:rPr>
              <a:t>5</a:t>
            </a:r>
            <a:r>
              <a:rPr lang="zh-CN" altLang="zh-CN" sz="1000" dirty="0">
                <a:solidFill>
                  <a:schemeClr val="tx1">
                    <a:lumMod val="75000"/>
                    <a:lumOff val="25000"/>
                  </a:schemeClr>
                </a:solidFill>
                <a:cs typeface="+mn-ea"/>
                <a:sym typeface="+mn-lt"/>
              </a:rPr>
              <a:t>个完整会计年度内，每年减持的首发前股份不得超过公司股份总数的</a:t>
            </a:r>
            <a:r>
              <a:rPr lang="en-US" altLang="zh-CN" sz="1000" dirty="0">
                <a:solidFill>
                  <a:schemeClr val="tx1">
                    <a:lumMod val="75000"/>
                    <a:lumOff val="25000"/>
                  </a:schemeClr>
                </a:solidFill>
                <a:cs typeface="+mn-ea"/>
                <a:sym typeface="+mn-lt"/>
              </a:rPr>
              <a:t>2%</a:t>
            </a:r>
            <a:r>
              <a:rPr lang="zh-CN" altLang="zh-CN" sz="1000" dirty="0">
                <a:solidFill>
                  <a:schemeClr val="tx1">
                    <a:lumMod val="75000"/>
                    <a:lumOff val="25000"/>
                  </a:schemeClr>
                </a:solidFill>
                <a:cs typeface="+mn-ea"/>
                <a:sym typeface="+mn-lt"/>
              </a:rPr>
              <a:t>，并应当符合《减持细则》关于减持股份的相关规定。公司上市时未盈利的，在实现盈利前，</a:t>
            </a:r>
            <a:r>
              <a:rPr lang="zh-CN" altLang="zh-CN" sz="1000" b="1" dirty="0">
                <a:solidFill>
                  <a:schemeClr val="tx1">
                    <a:lumMod val="75000"/>
                    <a:lumOff val="25000"/>
                  </a:schemeClr>
                </a:solidFill>
                <a:cs typeface="+mn-ea"/>
                <a:sym typeface="+mn-lt"/>
              </a:rPr>
              <a:t>董事、监事、高级管理人员</a:t>
            </a:r>
            <a:r>
              <a:rPr lang="zh-CN" altLang="en-US" sz="1000" b="1" dirty="0">
                <a:solidFill>
                  <a:schemeClr val="tx1">
                    <a:lumMod val="75000"/>
                    <a:lumOff val="25000"/>
                  </a:schemeClr>
                </a:solidFill>
                <a:cs typeface="+mn-ea"/>
                <a:sym typeface="+mn-lt"/>
              </a:rPr>
              <a:t>及核心技术人员</a:t>
            </a:r>
            <a:r>
              <a:rPr lang="zh-CN" altLang="zh-CN" sz="1000" dirty="0">
                <a:solidFill>
                  <a:schemeClr val="tx1">
                    <a:lumMod val="75000"/>
                    <a:lumOff val="25000"/>
                  </a:schemeClr>
                </a:solidFill>
                <a:cs typeface="+mn-ea"/>
                <a:sym typeface="+mn-lt"/>
              </a:rPr>
              <a:t>自公司股票上市之日起</a:t>
            </a:r>
            <a:r>
              <a:rPr lang="en-US" altLang="zh-CN" sz="1000" dirty="0">
                <a:solidFill>
                  <a:schemeClr val="tx1">
                    <a:lumMod val="75000"/>
                    <a:lumOff val="25000"/>
                  </a:schemeClr>
                </a:solidFill>
                <a:cs typeface="+mn-ea"/>
                <a:sym typeface="+mn-lt"/>
              </a:rPr>
              <a:t>3</a:t>
            </a:r>
            <a:r>
              <a:rPr lang="zh-CN" altLang="zh-CN" sz="1000" dirty="0">
                <a:solidFill>
                  <a:schemeClr val="tx1">
                    <a:lumMod val="75000"/>
                    <a:lumOff val="25000"/>
                  </a:schemeClr>
                </a:solidFill>
                <a:cs typeface="+mn-ea"/>
                <a:sym typeface="+mn-lt"/>
              </a:rPr>
              <a:t>个完整会计年度内，不得减持首发前股份；在前述期间内离职的，应当继续遵守本款规定。 </a:t>
            </a:r>
            <a:endParaRPr lang="zh-CN" altLang="en-US"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zh-CN" altLang="en-GB" sz="1000" dirty="0">
              <a:solidFill>
                <a:schemeClr val="tx1">
                  <a:lumMod val="75000"/>
                  <a:lumOff val="25000"/>
                </a:schemeClr>
              </a:solidFill>
              <a:cs typeface="+mn-ea"/>
              <a:sym typeface="+mn-lt"/>
            </a:endParaRPr>
          </a:p>
        </p:txBody>
      </p:sp>
      <p:sp>
        <p:nvSpPr>
          <p:cNvPr id="17" name="Rectangle 13">
            <a:extLst>
              <a:ext uri="{FF2B5EF4-FFF2-40B4-BE49-F238E27FC236}">
                <a16:creationId xmlns="" xmlns:a16="http://schemas.microsoft.com/office/drawing/2014/main" id="{C1158EA0-115B-0643-B75A-C4ECFA5D7F6A}"/>
              </a:ext>
            </a:extLst>
          </p:cNvPr>
          <p:cNvSpPr>
            <a:spLocks noChangeArrowheads="1"/>
          </p:cNvSpPr>
          <p:nvPr>
            <p:custDataLst>
              <p:tags r:id="rId3"/>
            </p:custDataLst>
          </p:nvPr>
        </p:nvSpPr>
        <p:spPr bwMode="gray">
          <a:xfrm>
            <a:off x="1347029" y="1365048"/>
            <a:ext cx="2326741" cy="3332805"/>
          </a:xfrm>
          <a:prstGeom prst="rect">
            <a:avLst/>
          </a:prstGeom>
          <a:noFill/>
          <a:ln>
            <a:noFill/>
          </a:ln>
          <a:effectLst/>
        </p:spPr>
        <p:txBody>
          <a:bodyPr tIns="24879" rIns="24879" bIns="24879" anchor="t"/>
          <a:lstStyle/>
          <a:p>
            <a:pPr marL="1079" lvl="1" algn="just" defTabSz="693243" fontAlgn="base">
              <a:lnSpc>
                <a:spcPct val="110000"/>
              </a:lnSpc>
              <a:spcAft>
                <a:spcPct val="0"/>
              </a:spcAft>
              <a:buSzPct val="80000"/>
            </a:pPr>
            <a:r>
              <a:rPr lang="zh-CN" altLang="en-US" sz="1000" b="1" dirty="0">
                <a:solidFill>
                  <a:srgbClr val="988167"/>
                </a:solidFill>
                <a:cs typeface="+mn-ea"/>
                <a:sym typeface="+mn-lt"/>
              </a:rPr>
              <a:t>锁定期要求</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b="1" dirty="0" smtClean="0">
                <a:solidFill>
                  <a:schemeClr val="tx1">
                    <a:lumMod val="75000"/>
                    <a:lumOff val="25000"/>
                  </a:schemeClr>
                </a:solidFill>
                <a:cs typeface="+mn-ea"/>
                <a:sym typeface="+mn-lt"/>
              </a:rPr>
              <a:t>控股</a:t>
            </a:r>
            <a:r>
              <a:rPr lang="zh-CN" altLang="en-US" sz="1000" b="1" dirty="0">
                <a:solidFill>
                  <a:schemeClr val="tx1">
                    <a:lumMod val="75000"/>
                    <a:lumOff val="25000"/>
                  </a:schemeClr>
                </a:solidFill>
                <a:cs typeface="+mn-ea"/>
                <a:sym typeface="+mn-lt"/>
              </a:rPr>
              <a:t>股东、实际控制人及其一致行动人</a:t>
            </a:r>
            <a:r>
              <a:rPr lang="zh-CN" altLang="en-US" sz="1000" dirty="0">
                <a:solidFill>
                  <a:schemeClr val="tx1">
                    <a:lumMod val="75000"/>
                    <a:lumOff val="25000"/>
                  </a:schemeClr>
                </a:solidFill>
                <a:cs typeface="+mn-ea"/>
                <a:sym typeface="+mn-lt"/>
              </a:rPr>
              <a:t>应当承诺，自发行人股票上市之日起</a:t>
            </a:r>
            <a:r>
              <a:rPr lang="en-US" altLang="zh-CN" sz="1000" dirty="0">
                <a:solidFill>
                  <a:schemeClr val="tx1">
                    <a:lumMod val="75000"/>
                    <a:lumOff val="25000"/>
                  </a:schemeClr>
                </a:solidFill>
                <a:cs typeface="+mn-ea"/>
                <a:sym typeface="+mn-lt"/>
              </a:rPr>
              <a:t>36</a:t>
            </a:r>
            <a:r>
              <a:rPr lang="zh-CN" altLang="en-US" sz="1000" dirty="0">
                <a:solidFill>
                  <a:schemeClr val="tx1">
                    <a:lumMod val="75000"/>
                    <a:lumOff val="25000"/>
                  </a:schemeClr>
                </a:solidFill>
                <a:cs typeface="+mn-ea"/>
                <a:sym typeface="+mn-lt"/>
              </a:rPr>
              <a:t>个月内，不转让或者委托他人管理其直接和间接持有的发行人首发前股份，也不得提议由发行人回购该部分股份</a:t>
            </a:r>
            <a:r>
              <a:rPr lang="zh-CN" altLang="en-US" sz="1000" dirty="0" smtClean="0">
                <a:solidFill>
                  <a:schemeClr val="tx1">
                    <a:lumMod val="75000"/>
                    <a:lumOff val="25000"/>
                  </a:schemeClr>
                </a:solidFill>
                <a:cs typeface="+mn-ea"/>
                <a:sym typeface="+mn-lt"/>
              </a:rPr>
              <a:t>。</a:t>
            </a:r>
            <a:endParaRPr lang="en-US" altLang="zh-CN" sz="1000" dirty="0" smtClean="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r>
              <a:rPr lang="zh-CN" altLang="en-US" sz="1000" b="1" dirty="0">
                <a:solidFill>
                  <a:srgbClr val="988167"/>
                </a:solidFill>
                <a:cs typeface="+mn-ea"/>
                <a:sym typeface="+mn-lt"/>
              </a:rPr>
              <a:t>禁止减持情形</a:t>
            </a:r>
            <a:endParaRPr lang="en-US" altLang="zh-CN" sz="1000" b="1" dirty="0">
              <a:solidFill>
                <a:srgbClr val="988167"/>
              </a:solidFill>
              <a:cs typeface="+mn-ea"/>
              <a:sym typeface="+mn-lt"/>
            </a:endParaRPr>
          </a:p>
          <a:p>
            <a:pPr marL="1079" lvl="1" algn="just" defTabSz="693243" fontAlgn="base">
              <a:lnSpc>
                <a:spcPct val="110000"/>
              </a:lnSpc>
              <a:spcAft>
                <a:spcPct val="0"/>
              </a:spcAft>
              <a:buSzPct val="80000"/>
            </a:pPr>
            <a:r>
              <a:rPr lang="zh-CN" altLang="en-US" sz="1000" dirty="0" smtClean="0">
                <a:solidFill>
                  <a:schemeClr val="tx1">
                    <a:lumMod val="75000"/>
                    <a:lumOff val="25000"/>
                  </a:schemeClr>
                </a:solidFill>
                <a:cs typeface="+mn-ea"/>
                <a:sym typeface="+mn-lt"/>
              </a:rPr>
              <a:t>公司</a:t>
            </a:r>
            <a:r>
              <a:rPr lang="zh-CN" altLang="en-US" sz="1000" dirty="0">
                <a:solidFill>
                  <a:schemeClr val="tx1">
                    <a:lumMod val="75000"/>
                    <a:lumOff val="25000"/>
                  </a:schemeClr>
                </a:solidFill>
                <a:cs typeface="+mn-ea"/>
                <a:sym typeface="+mn-lt"/>
              </a:rPr>
              <a:t>上市时未盈利的，在实现盈利前，</a:t>
            </a:r>
            <a:r>
              <a:rPr lang="zh-CN" altLang="zh-CN" sz="1000" b="1" dirty="0">
                <a:solidFill>
                  <a:schemeClr val="tx1">
                    <a:lumMod val="75000"/>
                    <a:lumOff val="25000"/>
                  </a:schemeClr>
                </a:solidFill>
                <a:cs typeface="+mn-ea"/>
                <a:sym typeface="+mn-lt"/>
              </a:rPr>
              <a:t>控股股东、实际控制人及其一致行动人</a:t>
            </a:r>
            <a:r>
              <a:rPr lang="zh-CN" altLang="zh-CN" sz="1000" dirty="0">
                <a:solidFill>
                  <a:schemeClr val="tx1">
                    <a:lumMod val="75000"/>
                    <a:lumOff val="25000"/>
                  </a:schemeClr>
                </a:solidFill>
                <a:cs typeface="+mn-ea"/>
                <a:sym typeface="+mn-lt"/>
              </a:rPr>
              <a:t>自公司股票上市之日起</a:t>
            </a:r>
            <a:r>
              <a:rPr lang="en-US" altLang="zh-CN" sz="1000" dirty="0">
                <a:solidFill>
                  <a:schemeClr val="tx1">
                    <a:lumMod val="75000"/>
                    <a:lumOff val="25000"/>
                  </a:schemeClr>
                </a:solidFill>
                <a:cs typeface="+mn-ea"/>
                <a:sym typeface="+mn-lt"/>
              </a:rPr>
              <a:t>3</a:t>
            </a:r>
            <a:r>
              <a:rPr lang="zh-CN" altLang="zh-CN" sz="1000" dirty="0">
                <a:solidFill>
                  <a:schemeClr val="tx1">
                    <a:lumMod val="75000"/>
                    <a:lumOff val="25000"/>
                  </a:schemeClr>
                </a:solidFill>
                <a:cs typeface="+mn-ea"/>
                <a:sym typeface="+mn-lt"/>
              </a:rPr>
              <a:t>个完整会计年度内，不得减持首发前股份；自公司股票上市之日起第</a:t>
            </a:r>
            <a:r>
              <a:rPr lang="en-US" altLang="zh-CN" sz="1000" dirty="0">
                <a:solidFill>
                  <a:schemeClr val="tx1">
                    <a:lumMod val="75000"/>
                    <a:lumOff val="25000"/>
                  </a:schemeClr>
                </a:solidFill>
                <a:cs typeface="+mn-ea"/>
                <a:sym typeface="+mn-lt"/>
              </a:rPr>
              <a:t>4</a:t>
            </a:r>
            <a:r>
              <a:rPr lang="zh-CN" altLang="zh-CN" sz="1000" dirty="0">
                <a:solidFill>
                  <a:schemeClr val="tx1">
                    <a:lumMod val="75000"/>
                    <a:lumOff val="25000"/>
                  </a:schemeClr>
                </a:solidFill>
                <a:cs typeface="+mn-ea"/>
                <a:sym typeface="+mn-lt"/>
              </a:rPr>
              <a:t>个完整会计年度和第</a:t>
            </a:r>
            <a:r>
              <a:rPr lang="en-US" altLang="zh-CN" sz="1000" dirty="0">
                <a:solidFill>
                  <a:schemeClr val="tx1">
                    <a:lumMod val="75000"/>
                    <a:lumOff val="25000"/>
                  </a:schemeClr>
                </a:solidFill>
                <a:cs typeface="+mn-ea"/>
                <a:sym typeface="+mn-lt"/>
              </a:rPr>
              <a:t>5</a:t>
            </a:r>
            <a:r>
              <a:rPr lang="zh-CN" altLang="zh-CN" sz="1000" dirty="0">
                <a:solidFill>
                  <a:schemeClr val="tx1">
                    <a:lumMod val="75000"/>
                    <a:lumOff val="25000"/>
                  </a:schemeClr>
                </a:solidFill>
                <a:cs typeface="+mn-ea"/>
                <a:sym typeface="+mn-lt"/>
              </a:rPr>
              <a:t>个完整会计年度内，每年减持的首发前股份不得超过公司股份总数的</a:t>
            </a:r>
            <a:r>
              <a:rPr lang="en-US" altLang="zh-CN" sz="1000" dirty="0">
                <a:solidFill>
                  <a:schemeClr val="tx1">
                    <a:lumMod val="75000"/>
                    <a:lumOff val="25000"/>
                  </a:schemeClr>
                </a:solidFill>
                <a:cs typeface="+mn-ea"/>
                <a:sym typeface="+mn-lt"/>
              </a:rPr>
              <a:t>2%</a:t>
            </a:r>
            <a:r>
              <a:rPr lang="zh-CN" altLang="zh-CN" sz="1000" dirty="0">
                <a:solidFill>
                  <a:schemeClr val="tx1">
                    <a:lumMod val="75000"/>
                    <a:lumOff val="25000"/>
                  </a:schemeClr>
                </a:solidFill>
                <a:cs typeface="+mn-ea"/>
                <a:sym typeface="+mn-lt"/>
              </a:rPr>
              <a:t>，并应当符合《减持细则》关于减持股份的相关规定。公司上市时未盈利的，在实现盈利前，</a:t>
            </a:r>
            <a:r>
              <a:rPr lang="zh-CN" altLang="zh-CN" sz="1000" b="1" dirty="0">
                <a:solidFill>
                  <a:schemeClr val="tx1">
                    <a:lumMod val="75000"/>
                    <a:lumOff val="25000"/>
                  </a:schemeClr>
                </a:solidFill>
                <a:cs typeface="+mn-ea"/>
                <a:sym typeface="+mn-lt"/>
              </a:rPr>
              <a:t>董事、监事、高级管理人员</a:t>
            </a:r>
            <a:r>
              <a:rPr lang="zh-CN" altLang="zh-CN" sz="1000" dirty="0">
                <a:solidFill>
                  <a:schemeClr val="tx1">
                    <a:lumMod val="75000"/>
                    <a:lumOff val="25000"/>
                  </a:schemeClr>
                </a:solidFill>
                <a:cs typeface="+mn-ea"/>
                <a:sym typeface="+mn-lt"/>
              </a:rPr>
              <a:t>自公司股票上市之日起</a:t>
            </a:r>
            <a:r>
              <a:rPr lang="en-US" altLang="zh-CN" sz="1000" dirty="0">
                <a:solidFill>
                  <a:schemeClr val="tx1">
                    <a:lumMod val="75000"/>
                    <a:lumOff val="25000"/>
                  </a:schemeClr>
                </a:solidFill>
                <a:cs typeface="+mn-ea"/>
                <a:sym typeface="+mn-lt"/>
              </a:rPr>
              <a:t>3</a:t>
            </a:r>
            <a:r>
              <a:rPr lang="zh-CN" altLang="zh-CN" sz="1000" dirty="0">
                <a:solidFill>
                  <a:schemeClr val="tx1">
                    <a:lumMod val="75000"/>
                    <a:lumOff val="25000"/>
                  </a:schemeClr>
                </a:solidFill>
                <a:cs typeface="+mn-ea"/>
                <a:sym typeface="+mn-lt"/>
              </a:rPr>
              <a:t>个完整会计年度内，不得减持首发前股份；在前述期间内离职的，应当继续遵守本款规定。 </a:t>
            </a: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Aft>
                <a:spcPct val="0"/>
              </a:spcAft>
              <a:buSzPct val="80000"/>
            </a:pPr>
            <a:endParaRPr lang="en-US" altLang="zh-CN" sz="1000" dirty="0">
              <a:solidFill>
                <a:schemeClr val="tx1">
                  <a:lumMod val="75000"/>
                  <a:lumOff val="25000"/>
                </a:schemeClr>
              </a:solidFill>
              <a:cs typeface="+mn-ea"/>
              <a:sym typeface="+mn-lt"/>
            </a:endParaRPr>
          </a:p>
          <a:p>
            <a:pPr marL="1079" lvl="1" algn="just" defTabSz="693243" fontAlgn="base">
              <a:lnSpc>
                <a:spcPct val="110000"/>
              </a:lnSpc>
              <a:spcBef>
                <a:spcPct val="40000"/>
              </a:spcBef>
              <a:spcAft>
                <a:spcPct val="0"/>
              </a:spcAft>
              <a:buSzPct val="80000"/>
            </a:pPr>
            <a:endParaRPr lang="zh-CN" altLang="en-GB" sz="1000" dirty="0">
              <a:solidFill>
                <a:schemeClr val="tx1">
                  <a:lumMod val="75000"/>
                  <a:lumOff val="25000"/>
                </a:schemeClr>
              </a:solidFill>
              <a:cs typeface="+mn-ea"/>
              <a:sym typeface="+mn-lt"/>
            </a:endParaRPr>
          </a:p>
        </p:txBody>
      </p:sp>
      <p:sp>
        <p:nvSpPr>
          <p:cNvPr id="31"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2.3 </a:t>
            </a:r>
            <a:r>
              <a:rPr lang="en-US" altLang="zh-CN" sz="1600" b="1" dirty="0" smtClean="0">
                <a:solidFill>
                  <a:schemeClr val="accent5">
                    <a:lumMod val="20000"/>
                    <a:lumOff val="80000"/>
                  </a:schemeClr>
                </a:solidFill>
                <a:latin typeface="华文楷体" pitchFamily="2" charset="-122"/>
                <a:ea typeface="华文楷体" pitchFamily="2" charset="-122"/>
                <a:cs typeface="+mj-cs"/>
              </a:rPr>
              <a:t>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制下创业板与现行</a:t>
            </a:r>
            <a:r>
              <a:rPr lang="zh-CN" altLang="en-US" sz="1600" b="1" dirty="0" smtClean="0">
                <a:solidFill>
                  <a:schemeClr val="accent5">
                    <a:lumMod val="20000"/>
                    <a:lumOff val="80000"/>
                  </a:schemeClr>
                </a:solidFill>
                <a:latin typeface="华文楷体" pitchFamily="2" charset="-122"/>
                <a:ea typeface="华文楷体" pitchFamily="2" charset="-122"/>
                <a:cs typeface="+mj-cs"/>
              </a:rPr>
              <a:t>资本市场首发上市</a:t>
            </a:r>
            <a:r>
              <a:rPr lang="zh-CN" altLang="en-US" sz="1600" b="1" dirty="0">
                <a:solidFill>
                  <a:schemeClr val="accent5">
                    <a:lumMod val="20000"/>
                    <a:lumOff val="80000"/>
                  </a:schemeClr>
                </a:solidFill>
                <a:latin typeface="华文楷体" pitchFamily="2" charset="-122"/>
                <a:ea typeface="华文楷体" pitchFamily="2" charset="-122"/>
                <a:cs typeface="+mj-cs"/>
              </a:rPr>
              <a:t>条件比较（续）</a:t>
            </a:r>
          </a:p>
        </p:txBody>
      </p:sp>
      <p:grpSp>
        <p:nvGrpSpPr>
          <p:cNvPr id="32" name="组合 31"/>
          <p:cNvGrpSpPr/>
          <p:nvPr/>
        </p:nvGrpSpPr>
        <p:grpSpPr>
          <a:xfrm>
            <a:off x="1037055" y="889816"/>
            <a:ext cx="7738163" cy="313782"/>
            <a:chOff x="848923" y="1105840"/>
            <a:chExt cx="7738163" cy="313782"/>
          </a:xfrm>
        </p:grpSpPr>
        <p:cxnSp>
          <p:nvCxnSpPr>
            <p:cNvPr id="33" name="直接连接符 32">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34"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35"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股现行板块</a:t>
              </a:r>
            </a:p>
            <a:p>
              <a:pPr defTabSz="453610"/>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板</a:t>
              </a: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36" name="矩形 35">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37" name="组合 36">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43"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45"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38" name="图片 37"/>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39" name="组合 38">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4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4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40" name="图片 39"/>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grpSp>
      <p:sp>
        <p:nvSpPr>
          <p:cNvPr id="47" name="Text Box 6"/>
          <p:cNvSpPr txBox="1">
            <a:spLocks noChangeArrowheads="1"/>
          </p:cNvSpPr>
          <p:nvPr>
            <p:custDataLst>
              <p:tags r:id="rId4"/>
            </p:custDataLst>
          </p:nvPr>
        </p:nvSpPr>
        <p:spPr bwMode="auto">
          <a:xfrm>
            <a:off x="755576" y="1277718"/>
            <a:ext cx="545582" cy="3614391"/>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股份减持</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Tree>
    <p:extLst>
      <p:ext uri="{BB962C8B-B14F-4D97-AF65-F5344CB8AC3E}">
        <p14:creationId xmlns:p14="http://schemas.microsoft.com/office/powerpoint/2010/main" xmlns="" val="414177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custDataLst>
              <p:tags r:id="rId1"/>
            </p:custDataLst>
          </p:nvPr>
        </p:nvSpPr>
        <p:spPr bwMode="gray">
          <a:xfrm>
            <a:off x="6481774" y="1392879"/>
            <a:ext cx="2304256" cy="2760935"/>
          </a:xfrm>
          <a:prstGeom prst="rect">
            <a:avLst/>
          </a:prstGeom>
          <a:noFill/>
          <a:ln>
            <a:noFill/>
          </a:ln>
          <a:effectLst/>
        </p:spPr>
        <p:txBody>
          <a:bodyPr tIns="24879" rIns="24879" bIns="24879" anchor="t"/>
          <a:lstStyle/>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退市标准偏向财务</a:t>
            </a:r>
            <a:r>
              <a:rPr lang="zh-CN" altLang="en-US" sz="1000" dirty="0" smtClean="0">
                <a:solidFill>
                  <a:schemeClr val="tx1">
                    <a:lumMod val="75000"/>
                    <a:lumOff val="25000"/>
                  </a:schemeClr>
                </a:solidFill>
                <a:cs typeface="+mn-ea"/>
                <a:sym typeface="+mn-lt"/>
              </a:rPr>
              <a:t>指标；</a:t>
            </a:r>
            <a:endParaRPr lang="en-US" altLang="zh-CN" sz="1000" dirty="0" smtClean="0">
              <a:solidFill>
                <a:schemeClr val="tx1">
                  <a:lumMod val="75000"/>
                  <a:lumOff val="25000"/>
                </a:schemeClr>
              </a:solidFill>
              <a:cs typeface="+mn-ea"/>
              <a:sym typeface="+mn-lt"/>
            </a:endParaRPr>
          </a:p>
          <a:p>
            <a:pPr marL="130955" lvl="1" indent="-129764" algn="just" defTabSz="764300" fontAlgn="base">
              <a:spcBef>
                <a:spcPts val="600"/>
              </a:spcBef>
              <a:spcAft>
                <a:spcPct val="0"/>
              </a:spcAft>
              <a:buSzPct val="80000"/>
              <a:buFont typeface="Arial" pitchFamily="34" charset="0"/>
              <a:buChar char="–"/>
            </a:pPr>
            <a:r>
              <a:rPr lang="zh-CN" altLang="en-US" sz="1000" dirty="0" smtClean="0">
                <a:solidFill>
                  <a:schemeClr val="tx1">
                    <a:lumMod val="75000"/>
                    <a:lumOff val="25000"/>
                  </a:schemeClr>
                </a:solidFill>
                <a:cs typeface="+mn-ea"/>
                <a:sym typeface="+mn-lt"/>
              </a:rPr>
              <a:t>因“壳资源”稀缺，交易类指标在实践中针对性和有效性较弱；</a:t>
            </a:r>
            <a:endParaRPr lang="en-US" altLang="zh-CN" sz="1000" dirty="0">
              <a:solidFill>
                <a:schemeClr val="tx1">
                  <a:lumMod val="75000"/>
                  <a:lumOff val="25000"/>
                </a:schemeClr>
              </a:solidFill>
              <a:cs typeface="+mn-ea"/>
              <a:sym typeface="+mn-lt"/>
            </a:endParaRP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企业保壳动机强烈，规避退市手段</a:t>
            </a:r>
            <a:r>
              <a:rPr lang="zh-CN" altLang="en-US" sz="1000" dirty="0" smtClean="0">
                <a:solidFill>
                  <a:schemeClr val="tx1">
                    <a:lumMod val="75000"/>
                    <a:lumOff val="25000"/>
                  </a:schemeClr>
                </a:solidFill>
                <a:cs typeface="+mn-ea"/>
                <a:sym typeface="+mn-lt"/>
              </a:rPr>
              <a:t>较多，退</a:t>
            </a:r>
            <a:r>
              <a:rPr lang="zh-CN" altLang="en-US" sz="1000" dirty="0">
                <a:solidFill>
                  <a:schemeClr val="tx1">
                    <a:lumMod val="75000"/>
                    <a:lumOff val="25000"/>
                  </a:schemeClr>
                </a:solidFill>
                <a:cs typeface="+mn-ea"/>
                <a:sym typeface="+mn-lt"/>
              </a:rPr>
              <a:t>市</a:t>
            </a:r>
            <a:r>
              <a:rPr lang="zh-CN" altLang="en-US" sz="1000" dirty="0" smtClean="0">
                <a:solidFill>
                  <a:schemeClr val="tx1">
                    <a:lumMod val="75000"/>
                    <a:lumOff val="25000"/>
                  </a:schemeClr>
                </a:solidFill>
                <a:cs typeface="+mn-ea"/>
                <a:sym typeface="+mn-lt"/>
              </a:rPr>
              <a:t>执行阻碍大，</a:t>
            </a:r>
            <a:r>
              <a:rPr lang="zh-CN" altLang="en-US" sz="1000" dirty="0">
                <a:solidFill>
                  <a:schemeClr val="tx1">
                    <a:lumMod val="75000"/>
                    <a:lumOff val="25000"/>
                  </a:schemeClr>
                </a:solidFill>
                <a:cs typeface="+mn-ea"/>
                <a:sym typeface="+mn-lt"/>
              </a:rPr>
              <a:t>退市流程复杂</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9" name="Rectangle 13"/>
          <p:cNvSpPr>
            <a:spLocks noChangeArrowheads="1"/>
          </p:cNvSpPr>
          <p:nvPr>
            <p:custDataLst>
              <p:tags r:id="rId2"/>
            </p:custDataLst>
          </p:nvPr>
        </p:nvSpPr>
        <p:spPr bwMode="gray">
          <a:xfrm>
            <a:off x="3725988" y="1386630"/>
            <a:ext cx="2554840" cy="2766338"/>
          </a:xfrm>
          <a:prstGeom prst="rect">
            <a:avLst/>
          </a:prstGeom>
          <a:solidFill>
            <a:schemeClr val="bg1">
              <a:lumMod val="95000"/>
            </a:schemeClr>
          </a:solidFill>
          <a:ln>
            <a:noFill/>
          </a:ln>
          <a:effectLst/>
        </p:spPr>
        <p:txBody>
          <a:bodyPr tIns="24879" rIns="24879" bIns="24879" anchor="t"/>
          <a:lstStyle/>
          <a:p>
            <a:pPr marL="130955" lvl="1" indent="-129764" algn="just" defTabSz="764300" fontAlgn="base">
              <a:spcBef>
                <a:spcPts val="600"/>
              </a:spcBef>
              <a:spcAft>
                <a:spcPct val="0"/>
              </a:spcAft>
              <a:buSzPct val="80000"/>
              <a:buFont typeface="Arial" pitchFamily="34" charset="0"/>
              <a:buChar char="–"/>
            </a:pPr>
            <a:r>
              <a:rPr lang="zh-CN" altLang="en-US" sz="1000" dirty="0" smtClean="0">
                <a:solidFill>
                  <a:schemeClr val="tx1">
                    <a:lumMod val="75000"/>
                    <a:lumOff val="25000"/>
                  </a:schemeClr>
                </a:solidFill>
                <a:cs typeface="+mn-ea"/>
                <a:sym typeface="+mn-lt"/>
              </a:rPr>
              <a:t>聚焦</a:t>
            </a:r>
            <a:r>
              <a:rPr lang="zh-CN" altLang="en-US" sz="1000" dirty="0">
                <a:solidFill>
                  <a:schemeClr val="tx1">
                    <a:lumMod val="75000"/>
                    <a:lumOff val="25000"/>
                  </a:schemeClr>
                </a:solidFill>
                <a:cs typeface="+mn-ea"/>
                <a:sym typeface="+mn-lt"/>
              </a:rPr>
              <a:t>存在财务欺诈等重大违法行为的公司，以及丧失持续经营能力且恢复无望的主业“空心化”公司；</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设定了四大类退市情形，包括重大违法类、交易类、财务类和规范类。制度体系更加完善，指标更加明确并契合科创板自身特点；</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取消了暂停上市、恢复上市环节，退市程序更加快捷、简明；</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从严执行退市标准；</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设置必要的救济</a:t>
            </a:r>
            <a:r>
              <a:rPr lang="zh-CN" altLang="en-US" sz="1000" dirty="0" smtClean="0">
                <a:solidFill>
                  <a:schemeClr val="tx1">
                    <a:lumMod val="75000"/>
                    <a:lumOff val="25000"/>
                  </a:schemeClr>
                </a:solidFill>
                <a:cs typeface="+mn-ea"/>
                <a:sym typeface="+mn-lt"/>
              </a:rPr>
              <a:t>安排。</a:t>
            </a:r>
            <a:endParaRPr lang="zh-CN" altLang="en-US" sz="1000" dirty="0">
              <a:solidFill>
                <a:schemeClr val="tx1">
                  <a:lumMod val="75000"/>
                  <a:lumOff val="25000"/>
                </a:schemeClr>
              </a:solidFill>
              <a:cs typeface="+mn-ea"/>
              <a:sym typeface="+mn-lt"/>
            </a:endParaRPr>
          </a:p>
        </p:txBody>
      </p:sp>
      <p:sp>
        <p:nvSpPr>
          <p:cNvPr id="17" name="Rectangle 13">
            <a:extLst>
              <a:ext uri="{FF2B5EF4-FFF2-40B4-BE49-F238E27FC236}">
                <a16:creationId xmlns="" xmlns:a16="http://schemas.microsoft.com/office/drawing/2014/main" id="{C1158EA0-115B-0643-B75A-C4ECFA5D7F6A}"/>
              </a:ext>
            </a:extLst>
          </p:cNvPr>
          <p:cNvSpPr>
            <a:spLocks noChangeArrowheads="1"/>
          </p:cNvSpPr>
          <p:nvPr>
            <p:custDataLst>
              <p:tags r:id="rId3"/>
            </p:custDataLst>
          </p:nvPr>
        </p:nvSpPr>
        <p:spPr bwMode="gray">
          <a:xfrm>
            <a:off x="1403648" y="1367116"/>
            <a:ext cx="2209082" cy="2783206"/>
          </a:xfrm>
          <a:prstGeom prst="rect">
            <a:avLst/>
          </a:prstGeom>
          <a:noFill/>
          <a:ln>
            <a:noFill/>
          </a:ln>
          <a:effectLst/>
        </p:spPr>
        <p:txBody>
          <a:bodyPr tIns="24879" rIns="24879" bIns="24879" anchor="t"/>
          <a:lstStyle/>
          <a:p>
            <a:pPr marL="130955" lvl="1" indent="-129764" algn="just" defTabSz="764300" fontAlgn="base">
              <a:spcBef>
                <a:spcPts val="600"/>
              </a:spcBef>
              <a:spcAft>
                <a:spcPct val="0"/>
              </a:spcAft>
              <a:buSzPct val="80000"/>
              <a:buFont typeface="Arial" pitchFamily="34" charset="0"/>
              <a:buChar char="–"/>
            </a:pPr>
            <a:r>
              <a:rPr lang="zh-CN" altLang="en-US" sz="1000" dirty="0" smtClean="0">
                <a:solidFill>
                  <a:schemeClr val="tx1">
                    <a:lumMod val="75000"/>
                    <a:lumOff val="25000"/>
                  </a:schemeClr>
                </a:solidFill>
                <a:cs typeface="+mn-ea"/>
                <a:sym typeface="+mn-lt"/>
              </a:rPr>
              <a:t>聚焦</a:t>
            </a:r>
            <a:r>
              <a:rPr lang="zh-CN" altLang="en-US" sz="1000" dirty="0">
                <a:solidFill>
                  <a:schemeClr val="tx1">
                    <a:lumMod val="75000"/>
                    <a:lumOff val="25000"/>
                  </a:schemeClr>
                </a:solidFill>
                <a:cs typeface="+mn-ea"/>
                <a:sym typeface="+mn-lt"/>
              </a:rPr>
              <a:t>存在财务欺诈等重大违法行为的公司，以及丧失持续经营能力且恢复无望的主业“空心化”公司；</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设定了四大类退市情形，包括重大违法类、交易类、财务类和规范类；</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取消了暂停上市、恢复上市环节，退市程序更加快捷、简明；</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完善退市标准，取消“单一连续亏损”退市指标，引入“扣非净利润为负且营业收入低于一个亿”的组合类财务退市指标；</a:t>
            </a: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设置退市风险警示暨*</a:t>
            </a:r>
            <a:r>
              <a:rPr lang="en-US" altLang="zh-CN" sz="1000" dirty="0">
                <a:solidFill>
                  <a:schemeClr val="tx1">
                    <a:lumMod val="75000"/>
                    <a:lumOff val="25000"/>
                  </a:schemeClr>
                </a:solidFill>
                <a:cs typeface="+mn-ea"/>
                <a:sym typeface="+mn-lt"/>
              </a:rPr>
              <a:t>ST</a:t>
            </a:r>
            <a:r>
              <a:rPr lang="zh-CN" altLang="en-US" sz="1000" dirty="0">
                <a:solidFill>
                  <a:schemeClr val="tx1">
                    <a:lumMod val="75000"/>
                    <a:lumOff val="25000"/>
                  </a:schemeClr>
                </a:solidFill>
                <a:cs typeface="+mn-ea"/>
                <a:sym typeface="+mn-lt"/>
              </a:rPr>
              <a:t>制度，强化风险</a:t>
            </a:r>
            <a:r>
              <a:rPr lang="zh-CN" altLang="en-US" sz="1000" dirty="0" smtClean="0">
                <a:solidFill>
                  <a:schemeClr val="tx1">
                    <a:lumMod val="75000"/>
                    <a:lumOff val="25000"/>
                  </a:schemeClr>
                </a:solidFill>
                <a:cs typeface="+mn-ea"/>
                <a:sym typeface="+mn-lt"/>
              </a:rPr>
              <a:t>揭示；</a:t>
            </a:r>
            <a:endParaRPr lang="zh-CN" altLang="en-US" sz="1000" dirty="0">
              <a:solidFill>
                <a:schemeClr val="tx1">
                  <a:lumMod val="75000"/>
                  <a:lumOff val="25000"/>
                </a:schemeClr>
              </a:solidFill>
              <a:cs typeface="+mn-ea"/>
              <a:sym typeface="+mn-lt"/>
            </a:endParaRPr>
          </a:p>
          <a:p>
            <a:pPr marL="130955" lvl="1" indent="-129764" algn="just" defTabSz="764300" fontAlgn="base">
              <a:spcBef>
                <a:spcPts val="600"/>
              </a:spcBef>
              <a:spcAft>
                <a:spcPct val="0"/>
              </a:spcAft>
              <a:buSzPct val="80000"/>
              <a:buFont typeface="Arial" pitchFamily="34" charset="0"/>
              <a:buChar char="–"/>
            </a:pPr>
            <a:r>
              <a:rPr lang="zh-CN" altLang="en-US" sz="1000" dirty="0">
                <a:solidFill>
                  <a:schemeClr val="tx1">
                    <a:lumMod val="75000"/>
                    <a:lumOff val="25000"/>
                  </a:schemeClr>
                </a:solidFill>
                <a:cs typeface="+mn-ea"/>
                <a:sym typeface="+mn-lt"/>
              </a:rPr>
              <a:t>对创业板存量公司退市设置一定</a:t>
            </a:r>
            <a:r>
              <a:rPr lang="zh-CN" altLang="en-US" sz="1000" dirty="0" smtClean="0">
                <a:solidFill>
                  <a:schemeClr val="tx1">
                    <a:lumMod val="75000"/>
                    <a:lumOff val="25000"/>
                  </a:schemeClr>
                </a:solidFill>
                <a:cs typeface="+mn-ea"/>
                <a:sym typeface="+mn-lt"/>
              </a:rPr>
              <a:t>过渡期。</a:t>
            </a:r>
            <a:endParaRPr lang="zh-CN" altLang="en-US" sz="1000" dirty="0">
              <a:solidFill>
                <a:schemeClr val="tx1">
                  <a:lumMod val="75000"/>
                  <a:lumOff val="25000"/>
                </a:schemeClr>
              </a:solidFill>
              <a:cs typeface="+mn-ea"/>
              <a:sym typeface="+mn-lt"/>
            </a:endParaRPr>
          </a:p>
        </p:txBody>
      </p:sp>
      <p:sp>
        <p:nvSpPr>
          <p:cNvPr id="29"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2.4 </a:t>
            </a:r>
            <a:r>
              <a:rPr lang="en-US" altLang="zh-CN" sz="1600" b="1" dirty="0" smtClean="0">
                <a:solidFill>
                  <a:schemeClr val="accent5">
                    <a:lumMod val="20000"/>
                    <a:lumOff val="80000"/>
                  </a:schemeClr>
                </a:solidFill>
                <a:latin typeface="华文楷体" pitchFamily="2" charset="-122"/>
                <a:ea typeface="华文楷体" pitchFamily="2" charset="-122"/>
                <a:cs typeface="+mj-cs"/>
              </a:rPr>
              <a:t>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制下创业板退市制度安排及比较</a:t>
            </a:r>
          </a:p>
        </p:txBody>
      </p:sp>
      <p:sp>
        <p:nvSpPr>
          <p:cNvPr id="47" name="Text Box 6"/>
          <p:cNvSpPr txBox="1">
            <a:spLocks noChangeArrowheads="1"/>
          </p:cNvSpPr>
          <p:nvPr>
            <p:custDataLst>
              <p:tags r:id="rId4"/>
            </p:custDataLst>
          </p:nvPr>
        </p:nvSpPr>
        <p:spPr bwMode="auto">
          <a:xfrm>
            <a:off x="786058" y="1347614"/>
            <a:ext cx="545582" cy="2796525"/>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退市制度安排</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grpSp>
        <p:nvGrpSpPr>
          <p:cNvPr id="20" name="组合 19"/>
          <p:cNvGrpSpPr/>
          <p:nvPr/>
        </p:nvGrpSpPr>
        <p:grpSpPr>
          <a:xfrm>
            <a:off x="1037055" y="889816"/>
            <a:ext cx="7738163" cy="313782"/>
            <a:chOff x="848923" y="1105840"/>
            <a:chExt cx="7738163" cy="313782"/>
          </a:xfrm>
        </p:grpSpPr>
        <p:cxnSp>
          <p:nvCxnSpPr>
            <p:cNvPr id="21" name="直接连接符 20">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22"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23"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股现行板块</a:t>
              </a:r>
            </a:p>
            <a:p>
              <a:pPr defTabSz="453610"/>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板</a:t>
              </a: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4" name="矩形 23">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25" name="组合 24">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44"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46"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26" name="图片 25"/>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27" name="组合 26">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32"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4"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28" name="图片 27"/>
            <p:cNvPicPr>
              <a:picLocks noChangeAspect="1"/>
            </p:cNvPicPr>
            <p:nvPr/>
          </p:nvPicPr>
          <p:blipFill rotWithShape="1">
            <a:blip r:embed="rId8"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grpSp>
    </p:spTree>
    <p:extLst>
      <p:ext uri="{BB962C8B-B14F-4D97-AF65-F5344CB8AC3E}">
        <p14:creationId xmlns:p14="http://schemas.microsoft.com/office/powerpoint/2010/main" xmlns="" val="88076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
          <p:cNvGrpSpPr/>
          <p:nvPr/>
        </p:nvGrpSpPr>
        <p:grpSpPr>
          <a:xfrm>
            <a:off x="334442" y="915565"/>
            <a:ext cx="8242846" cy="3759415"/>
            <a:chOff x="4782995" y="3698539"/>
            <a:chExt cx="13672981" cy="6082568"/>
          </a:xfrm>
          <a:solidFill>
            <a:schemeClr val="bg1">
              <a:lumMod val="95000"/>
            </a:schemeClr>
          </a:solidFill>
        </p:grpSpPr>
        <p:grpSp>
          <p:nvGrpSpPr>
            <p:cNvPr id="3" name="Group 2"/>
            <p:cNvGrpSpPr/>
            <p:nvPr/>
          </p:nvGrpSpPr>
          <p:grpSpPr>
            <a:xfrm>
              <a:off x="4782995" y="3698539"/>
              <a:ext cx="13672981" cy="6082568"/>
              <a:chOff x="354013" y="731838"/>
              <a:chExt cx="7053262" cy="3136900"/>
            </a:xfrm>
            <a:grpFill/>
          </p:grpSpPr>
          <p:sp>
            <p:nvSpPr>
              <p:cNvPr id="8" name="Freeform 1"/>
              <p:cNvSpPr>
                <a:spLocks noChangeArrowheads="1"/>
              </p:cNvSpPr>
              <p:nvPr/>
            </p:nvSpPr>
            <p:spPr bwMode="auto">
              <a:xfrm>
                <a:off x="4070350" y="3074988"/>
                <a:ext cx="157163" cy="190500"/>
              </a:xfrm>
              <a:custGeom>
                <a:avLst/>
                <a:gdLst>
                  <a:gd name="T0" fmla="*/ 31 w 435"/>
                  <a:gd name="T1" fmla="*/ 464 h 528"/>
                  <a:gd name="T2" fmla="*/ 31 w 435"/>
                  <a:gd name="T3" fmla="*/ 464 h 528"/>
                  <a:gd name="T4" fmla="*/ 31 w 435"/>
                  <a:gd name="T5" fmla="*/ 496 h 528"/>
                  <a:gd name="T6" fmla="*/ 31 w 435"/>
                  <a:gd name="T7" fmla="*/ 496 h 528"/>
                  <a:gd name="T8" fmla="*/ 31 w 435"/>
                  <a:gd name="T9" fmla="*/ 496 h 528"/>
                  <a:gd name="T10" fmla="*/ 31 w 435"/>
                  <a:gd name="T11" fmla="*/ 527 h 528"/>
                  <a:gd name="T12" fmla="*/ 62 w 435"/>
                  <a:gd name="T13" fmla="*/ 527 h 528"/>
                  <a:gd name="T14" fmla="*/ 62 w 435"/>
                  <a:gd name="T15" fmla="*/ 496 h 528"/>
                  <a:gd name="T16" fmla="*/ 93 w 435"/>
                  <a:gd name="T17" fmla="*/ 496 h 528"/>
                  <a:gd name="T18" fmla="*/ 124 w 435"/>
                  <a:gd name="T19" fmla="*/ 496 h 528"/>
                  <a:gd name="T20" fmla="*/ 155 w 435"/>
                  <a:gd name="T21" fmla="*/ 434 h 528"/>
                  <a:gd name="T22" fmla="*/ 155 w 435"/>
                  <a:gd name="T23" fmla="*/ 434 h 528"/>
                  <a:gd name="T24" fmla="*/ 186 w 435"/>
                  <a:gd name="T25" fmla="*/ 434 h 528"/>
                  <a:gd name="T26" fmla="*/ 216 w 435"/>
                  <a:gd name="T27" fmla="*/ 434 h 528"/>
                  <a:gd name="T28" fmla="*/ 216 w 435"/>
                  <a:gd name="T29" fmla="*/ 464 h 528"/>
                  <a:gd name="T30" fmla="*/ 279 w 435"/>
                  <a:gd name="T31" fmla="*/ 434 h 528"/>
                  <a:gd name="T32" fmla="*/ 279 w 435"/>
                  <a:gd name="T33" fmla="*/ 434 h 528"/>
                  <a:gd name="T34" fmla="*/ 279 w 435"/>
                  <a:gd name="T35" fmla="*/ 434 h 528"/>
                  <a:gd name="T36" fmla="*/ 279 w 435"/>
                  <a:gd name="T37" fmla="*/ 403 h 528"/>
                  <a:gd name="T38" fmla="*/ 341 w 435"/>
                  <a:gd name="T39" fmla="*/ 372 h 528"/>
                  <a:gd name="T40" fmla="*/ 341 w 435"/>
                  <a:gd name="T41" fmla="*/ 372 h 528"/>
                  <a:gd name="T42" fmla="*/ 341 w 435"/>
                  <a:gd name="T43" fmla="*/ 372 h 528"/>
                  <a:gd name="T44" fmla="*/ 341 w 435"/>
                  <a:gd name="T45" fmla="*/ 310 h 528"/>
                  <a:gd name="T46" fmla="*/ 372 w 435"/>
                  <a:gd name="T47" fmla="*/ 310 h 528"/>
                  <a:gd name="T48" fmla="*/ 403 w 435"/>
                  <a:gd name="T49" fmla="*/ 279 h 528"/>
                  <a:gd name="T50" fmla="*/ 403 w 435"/>
                  <a:gd name="T51" fmla="*/ 279 h 528"/>
                  <a:gd name="T52" fmla="*/ 403 w 435"/>
                  <a:gd name="T53" fmla="*/ 279 h 528"/>
                  <a:gd name="T54" fmla="*/ 434 w 435"/>
                  <a:gd name="T55" fmla="*/ 248 h 528"/>
                  <a:gd name="T56" fmla="*/ 434 w 435"/>
                  <a:gd name="T57" fmla="*/ 248 h 528"/>
                  <a:gd name="T58" fmla="*/ 434 w 435"/>
                  <a:gd name="T59" fmla="*/ 248 h 528"/>
                  <a:gd name="T60" fmla="*/ 403 w 435"/>
                  <a:gd name="T61" fmla="*/ 216 h 528"/>
                  <a:gd name="T62" fmla="*/ 372 w 435"/>
                  <a:gd name="T63" fmla="*/ 155 h 528"/>
                  <a:gd name="T64" fmla="*/ 341 w 435"/>
                  <a:gd name="T65" fmla="*/ 155 h 528"/>
                  <a:gd name="T66" fmla="*/ 341 w 435"/>
                  <a:gd name="T67" fmla="*/ 124 h 528"/>
                  <a:gd name="T68" fmla="*/ 310 w 435"/>
                  <a:gd name="T69" fmla="*/ 92 h 528"/>
                  <a:gd name="T70" fmla="*/ 279 w 435"/>
                  <a:gd name="T71" fmla="*/ 62 h 528"/>
                  <a:gd name="T72" fmla="*/ 279 w 435"/>
                  <a:gd name="T73" fmla="*/ 31 h 528"/>
                  <a:gd name="T74" fmla="*/ 279 w 435"/>
                  <a:gd name="T75" fmla="*/ 31 h 528"/>
                  <a:gd name="T76" fmla="*/ 279 w 435"/>
                  <a:gd name="T77" fmla="*/ 31 h 528"/>
                  <a:gd name="T78" fmla="*/ 248 w 435"/>
                  <a:gd name="T79" fmla="*/ 0 h 528"/>
                  <a:gd name="T80" fmla="*/ 248 w 435"/>
                  <a:gd name="T81" fmla="*/ 0 h 528"/>
                  <a:gd name="T82" fmla="*/ 216 w 435"/>
                  <a:gd name="T83" fmla="*/ 0 h 528"/>
                  <a:gd name="T84" fmla="*/ 186 w 435"/>
                  <a:gd name="T85" fmla="*/ 31 h 528"/>
                  <a:gd name="T86" fmla="*/ 186 w 435"/>
                  <a:gd name="T87" fmla="*/ 31 h 528"/>
                  <a:gd name="T88" fmla="*/ 186 w 435"/>
                  <a:gd name="T89" fmla="*/ 31 h 528"/>
                  <a:gd name="T90" fmla="*/ 155 w 435"/>
                  <a:gd name="T91" fmla="*/ 31 h 528"/>
                  <a:gd name="T92" fmla="*/ 155 w 435"/>
                  <a:gd name="T93" fmla="*/ 0 h 528"/>
                  <a:gd name="T94" fmla="*/ 155 w 435"/>
                  <a:gd name="T95" fmla="*/ 0 h 528"/>
                  <a:gd name="T96" fmla="*/ 155 w 435"/>
                  <a:gd name="T97" fmla="*/ 0 h 528"/>
                  <a:gd name="T98" fmla="*/ 93 w 435"/>
                  <a:gd name="T99" fmla="*/ 31 h 528"/>
                  <a:gd name="T100" fmla="*/ 62 w 435"/>
                  <a:gd name="T101" fmla="*/ 31 h 528"/>
                  <a:gd name="T102" fmla="*/ 62 w 435"/>
                  <a:gd name="T103" fmla="*/ 248 h 528"/>
                  <a:gd name="T104" fmla="*/ 0 w 435"/>
                  <a:gd name="T105" fmla="*/ 248 h 528"/>
                  <a:gd name="T106" fmla="*/ 0 w 435"/>
                  <a:gd name="T107" fmla="*/ 403 h 528"/>
                  <a:gd name="T108" fmla="*/ 0 w 435"/>
                  <a:gd name="T109" fmla="*/ 403 h 528"/>
                  <a:gd name="T110" fmla="*/ 0 w 435"/>
                  <a:gd name="T111" fmla="*/ 403 h 528"/>
                  <a:gd name="T112" fmla="*/ 31 w 435"/>
                  <a:gd name="T113"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528">
                    <a:moveTo>
                      <a:pt x="31" y="464"/>
                    </a:moveTo>
                    <a:lnTo>
                      <a:pt x="31" y="464"/>
                    </a:lnTo>
                    <a:cubicBezTo>
                      <a:pt x="31" y="464"/>
                      <a:pt x="31" y="464"/>
                      <a:pt x="31" y="496"/>
                    </a:cubicBezTo>
                    <a:lnTo>
                      <a:pt x="31" y="496"/>
                    </a:lnTo>
                    <a:lnTo>
                      <a:pt x="31" y="496"/>
                    </a:lnTo>
                    <a:cubicBezTo>
                      <a:pt x="31" y="496"/>
                      <a:pt x="31" y="496"/>
                      <a:pt x="31" y="527"/>
                    </a:cubicBezTo>
                    <a:cubicBezTo>
                      <a:pt x="62" y="527"/>
                      <a:pt x="62" y="527"/>
                      <a:pt x="62" y="527"/>
                    </a:cubicBezTo>
                    <a:lnTo>
                      <a:pt x="62" y="496"/>
                    </a:lnTo>
                    <a:cubicBezTo>
                      <a:pt x="93" y="496"/>
                      <a:pt x="93" y="496"/>
                      <a:pt x="93" y="496"/>
                    </a:cubicBezTo>
                    <a:cubicBezTo>
                      <a:pt x="93" y="496"/>
                      <a:pt x="93" y="496"/>
                      <a:pt x="124" y="496"/>
                    </a:cubicBezTo>
                    <a:cubicBezTo>
                      <a:pt x="124" y="434"/>
                      <a:pt x="124" y="434"/>
                      <a:pt x="155" y="434"/>
                    </a:cubicBezTo>
                    <a:lnTo>
                      <a:pt x="155" y="434"/>
                    </a:lnTo>
                    <a:lnTo>
                      <a:pt x="186" y="434"/>
                    </a:lnTo>
                    <a:cubicBezTo>
                      <a:pt x="186" y="434"/>
                      <a:pt x="186" y="434"/>
                      <a:pt x="216" y="434"/>
                    </a:cubicBezTo>
                    <a:cubicBezTo>
                      <a:pt x="216" y="464"/>
                      <a:pt x="216" y="464"/>
                      <a:pt x="216" y="464"/>
                    </a:cubicBezTo>
                    <a:cubicBezTo>
                      <a:pt x="216" y="464"/>
                      <a:pt x="248" y="434"/>
                      <a:pt x="279" y="434"/>
                    </a:cubicBezTo>
                    <a:lnTo>
                      <a:pt x="279" y="434"/>
                    </a:lnTo>
                    <a:lnTo>
                      <a:pt x="279" y="434"/>
                    </a:lnTo>
                    <a:cubicBezTo>
                      <a:pt x="279" y="403"/>
                      <a:pt x="279" y="403"/>
                      <a:pt x="279" y="403"/>
                    </a:cubicBezTo>
                    <a:cubicBezTo>
                      <a:pt x="310" y="372"/>
                      <a:pt x="310" y="372"/>
                      <a:pt x="341" y="372"/>
                    </a:cubicBezTo>
                    <a:lnTo>
                      <a:pt x="341" y="372"/>
                    </a:lnTo>
                    <a:lnTo>
                      <a:pt x="341" y="372"/>
                    </a:lnTo>
                    <a:cubicBezTo>
                      <a:pt x="341" y="340"/>
                      <a:pt x="341" y="340"/>
                      <a:pt x="341" y="310"/>
                    </a:cubicBezTo>
                    <a:cubicBezTo>
                      <a:pt x="372" y="310"/>
                      <a:pt x="372" y="310"/>
                      <a:pt x="372" y="310"/>
                    </a:cubicBezTo>
                    <a:cubicBezTo>
                      <a:pt x="372" y="310"/>
                      <a:pt x="372" y="310"/>
                      <a:pt x="403" y="279"/>
                    </a:cubicBezTo>
                    <a:lnTo>
                      <a:pt x="403" y="279"/>
                    </a:lnTo>
                    <a:lnTo>
                      <a:pt x="403" y="279"/>
                    </a:lnTo>
                    <a:cubicBezTo>
                      <a:pt x="403" y="248"/>
                      <a:pt x="434" y="248"/>
                      <a:pt x="434" y="248"/>
                    </a:cubicBezTo>
                    <a:lnTo>
                      <a:pt x="434" y="248"/>
                    </a:lnTo>
                    <a:lnTo>
                      <a:pt x="434" y="248"/>
                    </a:lnTo>
                    <a:cubicBezTo>
                      <a:pt x="434" y="248"/>
                      <a:pt x="403" y="248"/>
                      <a:pt x="403" y="216"/>
                    </a:cubicBezTo>
                    <a:cubicBezTo>
                      <a:pt x="372" y="186"/>
                      <a:pt x="372" y="186"/>
                      <a:pt x="372" y="155"/>
                    </a:cubicBezTo>
                    <a:cubicBezTo>
                      <a:pt x="372" y="155"/>
                      <a:pt x="372" y="155"/>
                      <a:pt x="341" y="155"/>
                    </a:cubicBezTo>
                    <a:cubicBezTo>
                      <a:pt x="341" y="124"/>
                      <a:pt x="341" y="124"/>
                      <a:pt x="341" y="124"/>
                    </a:cubicBezTo>
                    <a:cubicBezTo>
                      <a:pt x="341" y="124"/>
                      <a:pt x="310" y="124"/>
                      <a:pt x="310" y="92"/>
                    </a:cubicBezTo>
                    <a:cubicBezTo>
                      <a:pt x="279" y="92"/>
                      <a:pt x="279" y="62"/>
                      <a:pt x="279" y="62"/>
                    </a:cubicBezTo>
                    <a:lnTo>
                      <a:pt x="279" y="31"/>
                    </a:lnTo>
                    <a:lnTo>
                      <a:pt x="279" y="31"/>
                    </a:lnTo>
                    <a:lnTo>
                      <a:pt x="279" y="31"/>
                    </a:lnTo>
                    <a:cubicBezTo>
                      <a:pt x="248" y="31"/>
                      <a:pt x="248" y="0"/>
                      <a:pt x="248" y="0"/>
                    </a:cubicBezTo>
                    <a:lnTo>
                      <a:pt x="248" y="0"/>
                    </a:lnTo>
                    <a:lnTo>
                      <a:pt x="216" y="0"/>
                    </a:lnTo>
                    <a:lnTo>
                      <a:pt x="186" y="31"/>
                    </a:lnTo>
                    <a:lnTo>
                      <a:pt x="186" y="31"/>
                    </a:lnTo>
                    <a:lnTo>
                      <a:pt x="186" y="31"/>
                    </a:lnTo>
                    <a:cubicBezTo>
                      <a:pt x="155" y="31"/>
                      <a:pt x="155" y="31"/>
                      <a:pt x="155" y="31"/>
                    </a:cubicBezTo>
                    <a:lnTo>
                      <a:pt x="155" y="0"/>
                    </a:lnTo>
                    <a:lnTo>
                      <a:pt x="155" y="0"/>
                    </a:lnTo>
                    <a:lnTo>
                      <a:pt x="155" y="0"/>
                    </a:lnTo>
                    <a:cubicBezTo>
                      <a:pt x="124" y="0"/>
                      <a:pt x="124" y="0"/>
                      <a:pt x="93" y="31"/>
                    </a:cubicBezTo>
                    <a:lnTo>
                      <a:pt x="62" y="31"/>
                    </a:lnTo>
                    <a:cubicBezTo>
                      <a:pt x="62" y="248"/>
                      <a:pt x="62" y="248"/>
                      <a:pt x="62" y="248"/>
                    </a:cubicBezTo>
                    <a:cubicBezTo>
                      <a:pt x="0" y="248"/>
                      <a:pt x="0" y="248"/>
                      <a:pt x="0" y="248"/>
                    </a:cubicBezTo>
                    <a:cubicBezTo>
                      <a:pt x="0" y="403"/>
                      <a:pt x="0" y="403"/>
                      <a:pt x="0" y="403"/>
                    </a:cubicBezTo>
                    <a:lnTo>
                      <a:pt x="0" y="403"/>
                    </a:lnTo>
                    <a:lnTo>
                      <a:pt x="0" y="403"/>
                    </a:lnTo>
                    <a:cubicBezTo>
                      <a:pt x="31" y="434"/>
                      <a:pt x="31" y="434"/>
                      <a:pt x="31" y="46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 name="Freeform 2"/>
              <p:cNvSpPr>
                <a:spLocks noChangeArrowheads="1"/>
              </p:cNvSpPr>
              <p:nvPr/>
            </p:nvSpPr>
            <p:spPr bwMode="auto">
              <a:xfrm>
                <a:off x="3902075" y="2740025"/>
                <a:ext cx="1588" cy="11113"/>
              </a:xfrm>
              <a:custGeom>
                <a:avLst/>
                <a:gdLst>
                  <a:gd name="T0" fmla="*/ 0 w 1"/>
                  <a:gd name="T1" fmla="*/ 31 h 32"/>
                  <a:gd name="T2" fmla="*/ 0 w 1"/>
                  <a:gd name="T3" fmla="*/ 31 h 32"/>
                  <a:gd name="T4" fmla="*/ 0 w 1"/>
                  <a:gd name="T5" fmla="*/ 31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lnTo>
                      <a:pt x="0" y="31"/>
                    </a:lnTo>
                    <a:cubicBezTo>
                      <a:pt x="0" y="0"/>
                      <a:pt x="0" y="0"/>
                      <a:pt x="0" y="0"/>
                    </a:cubicBezTo>
                    <a:cubicBezTo>
                      <a:pt x="0" y="31"/>
                      <a:pt x="0"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 name="Freeform 3"/>
              <p:cNvSpPr>
                <a:spLocks noChangeArrowheads="1"/>
              </p:cNvSpPr>
              <p:nvPr/>
            </p:nvSpPr>
            <p:spPr bwMode="auto">
              <a:xfrm>
                <a:off x="3902075" y="2571750"/>
                <a:ext cx="123825" cy="179388"/>
              </a:xfrm>
              <a:custGeom>
                <a:avLst/>
                <a:gdLst>
                  <a:gd name="T0" fmla="*/ 62 w 342"/>
                  <a:gd name="T1" fmla="*/ 496 h 497"/>
                  <a:gd name="T2" fmla="*/ 93 w 342"/>
                  <a:gd name="T3" fmla="*/ 465 h 497"/>
                  <a:gd name="T4" fmla="*/ 124 w 342"/>
                  <a:gd name="T5" fmla="*/ 465 h 497"/>
                  <a:gd name="T6" fmla="*/ 124 w 342"/>
                  <a:gd name="T7" fmla="*/ 465 h 497"/>
                  <a:gd name="T8" fmla="*/ 124 w 342"/>
                  <a:gd name="T9" fmla="*/ 465 h 497"/>
                  <a:gd name="T10" fmla="*/ 186 w 342"/>
                  <a:gd name="T11" fmla="*/ 465 h 497"/>
                  <a:gd name="T12" fmla="*/ 217 w 342"/>
                  <a:gd name="T13" fmla="*/ 434 h 497"/>
                  <a:gd name="T14" fmla="*/ 217 w 342"/>
                  <a:gd name="T15" fmla="*/ 372 h 497"/>
                  <a:gd name="T16" fmla="*/ 217 w 342"/>
                  <a:gd name="T17" fmla="*/ 310 h 497"/>
                  <a:gd name="T18" fmla="*/ 248 w 342"/>
                  <a:gd name="T19" fmla="*/ 310 h 497"/>
                  <a:gd name="T20" fmla="*/ 248 w 342"/>
                  <a:gd name="T21" fmla="*/ 279 h 497"/>
                  <a:gd name="T22" fmla="*/ 279 w 342"/>
                  <a:gd name="T23" fmla="*/ 248 h 497"/>
                  <a:gd name="T24" fmla="*/ 279 w 342"/>
                  <a:gd name="T25" fmla="*/ 248 h 497"/>
                  <a:gd name="T26" fmla="*/ 310 w 342"/>
                  <a:gd name="T27" fmla="*/ 155 h 497"/>
                  <a:gd name="T28" fmla="*/ 341 w 342"/>
                  <a:gd name="T29" fmla="*/ 31 h 497"/>
                  <a:gd name="T30" fmla="*/ 310 w 342"/>
                  <a:gd name="T31" fmla="*/ 0 h 497"/>
                  <a:gd name="T32" fmla="*/ 279 w 342"/>
                  <a:gd name="T33" fmla="*/ 0 h 497"/>
                  <a:gd name="T34" fmla="*/ 248 w 342"/>
                  <a:gd name="T35" fmla="*/ 93 h 497"/>
                  <a:gd name="T36" fmla="*/ 248 w 342"/>
                  <a:gd name="T37" fmla="*/ 124 h 497"/>
                  <a:gd name="T38" fmla="*/ 186 w 342"/>
                  <a:gd name="T39" fmla="*/ 186 h 497"/>
                  <a:gd name="T40" fmla="*/ 186 w 342"/>
                  <a:gd name="T41" fmla="*/ 124 h 497"/>
                  <a:gd name="T42" fmla="*/ 155 w 342"/>
                  <a:gd name="T43" fmla="*/ 124 h 497"/>
                  <a:gd name="T44" fmla="*/ 155 w 342"/>
                  <a:gd name="T45" fmla="*/ 186 h 497"/>
                  <a:gd name="T46" fmla="*/ 155 w 342"/>
                  <a:gd name="T47" fmla="*/ 186 h 497"/>
                  <a:gd name="T48" fmla="*/ 155 w 342"/>
                  <a:gd name="T49" fmla="*/ 248 h 497"/>
                  <a:gd name="T50" fmla="*/ 155 w 342"/>
                  <a:gd name="T51" fmla="*/ 310 h 497"/>
                  <a:gd name="T52" fmla="*/ 124 w 342"/>
                  <a:gd name="T53" fmla="*/ 403 h 497"/>
                  <a:gd name="T54" fmla="*/ 124 w 342"/>
                  <a:gd name="T55" fmla="*/ 403 h 497"/>
                  <a:gd name="T56" fmla="*/ 93 w 342"/>
                  <a:gd name="T57" fmla="*/ 403 h 497"/>
                  <a:gd name="T58" fmla="*/ 62 w 342"/>
                  <a:gd name="T59" fmla="*/ 403 h 497"/>
                  <a:gd name="T60" fmla="*/ 62 w 342"/>
                  <a:gd name="T61" fmla="*/ 403 h 497"/>
                  <a:gd name="T62" fmla="*/ 31 w 342"/>
                  <a:gd name="T63" fmla="*/ 403 h 497"/>
                  <a:gd name="T64" fmla="*/ 31 w 342"/>
                  <a:gd name="T65" fmla="*/ 434 h 497"/>
                  <a:gd name="T66" fmla="*/ 62 w 342"/>
                  <a:gd name="T67"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497">
                    <a:moveTo>
                      <a:pt x="62" y="496"/>
                    </a:moveTo>
                    <a:lnTo>
                      <a:pt x="62" y="496"/>
                    </a:lnTo>
                    <a:cubicBezTo>
                      <a:pt x="62" y="465"/>
                      <a:pt x="62" y="465"/>
                      <a:pt x="62" y="465"/>
                    </a:cubicBezTo>
                    <a:cubicBezTo>
                      <a:pt x="93" y="465"/>
                      <a:pt x="93" y="465"/>
                      <a:pt x="93" y="465"/>
                    </a:cubicBezTo>
                    <a:lnTo>
                      <a:pt x="93" y="465"/>
                    </a:lnTo>
                    <a:lnTo>
                      <a:pt x="124" y="465"/>
                    </a:lnTo>
                    <a:lnTo>
                      <a:pt x="124" y="465"/>
                    </a:lnTo>
                    <a:lnTo>
                      <a:pt x="124" y="465"/>
                    </a:lnTo>
                    <a:lnTo>
                      <a:pt x="124" y="465"/>
                    </a:lnTo>
                    <a:lnTo>
                      <a:pt x="124" y="465"/>
                    </a:lnTo>
                    <a:cubicBezTo>
                      <a:pt x="155" y="465"/>
                      <a:pt x="155" y="465"/>
                      <a:pt x="155" y="465"/>
                    </a:cubicBezTo>
                    <a:lnTo>
                      <a:pt x="186" y="465"/>
                    </a:lnTo>
                    <a:lnTo>
                      <a:pt x="186" y="434"/>
                    </a:lnTo>
                    <a:lnTo>
                      <a:pt x="217" y="434"/>
                    </a:lnTo>
                    <a:lnTo>
                      <a:pt x="217" y="403"/>
                    </a:lnTo>
                    <a:lnTo>
                      <a:pt x="217" y="372"/>
                    </a:lnTo>
                    <a:lnTo>
                      <a:pt x="217" y="372"/>
                    </a:lnTo>
                    <a:cubicBezTo>
                      <a:pt x="217" y="341"/>
                      <a:pt x="217" y="341"/>
                      <a:pt x="217" y="310"/>
                    </a:cubicBezTo>
                    <a:cubicBezTo>
                      <a:pt x="248" y="310"/>
                      <a:pt x="248" y="310"/>
                      <a:pt x="248" y="310"/>
                    </a:cubicBezTo>
                    <a:lnTo>
                      <a:pt x="248" y="310"/>
                    </a:lnTo>
                    <a:cubicBezTo>
                      <a:pt x="248" y="310"/>
                      <a:pt x="248" y="310"/>
                      <a:pt x="248" y="279"/>
                    </a:cubicBezTo>
                    <a:lnTo>
                      <a:pt x="248" y="279"/>
                    </a:lnTo>
                    <a:cubicBezTo>
                      <a:pt x="248" y="279"/>
                      <a:pt x="248" y="248"/>
                      <a:pt x="279" y="248"/>
                    </a:cubicBezTo>
                    <a:lnTo>
                      <a:pt x="279" y="248"/>
                    </a:lnTo>
                    <a:lnTo>
                      <a:pt x="279" y="248"/>
                    </a:lnTo>
                    <a:lnTo>
                      <a:pt x="279" y="248"/>
                    </a:lnTo>
                    <a:lnTo>
                      <a:pt x="279" y="217"/>
                    </a:lnTo>
                    <a:cubicBezTo>
                      <a:pt x="310" y="186"/>
                      <a:pt x="310" y="155"/>
                      <a:pt x="310" y="155"/>
                    </a:cubicBezTo>
                    <a:cubicBezTo>
                      <a:pt x="310" y="93"/>
                      <a:pt x="310" y="62"/>
                      <a:pt x="341" y="31"/>
                    </a:cubicBezTo>
                    <a:lnTo>
                      <a:pt x="341" y="31"/>
                    </a:lnTo>
                    <a:cubicBezTo>
                      <a:pt x="341" y="31"/>
                      <a:pt x="341" y="0"/>
                      <a:pt x="310" y="0"/>
                    </a:cubicBezTo>
                    <a:lnTo>
                      <a:pt x="310" y="0"/>
                    </a:lnTo>
                    <a:lnTo>
                      <a:pt x="279" y="0"/>
                    </a:lnTo>
                    <a:lnTo>
                      <a:pt x="279" y="0"/>
                    </a:lnTo>
                    <a:cubicBezTo>
                      <a:pt x="248" y="62"/>
                      <a:pt x="248" y="62"/>
                      <a:pt x="248" y="62"/>
                    </a:cubicBezTo>
                    <a:cubicBezTo>
                      <a:pt x="248" y="93"/>
                      <a:pt x="248" y="93"/>
                      <a:pt x="248" y="93"/>
                    </a:cubicBezTo>
                    <a:lnTo>
                      <a:pt x="248" y="93"/>
                    </a:lnTo>
                    <a:cubicBezTo>
                      <a:pt x="248" y="124"/>
                      <a:pt x="248" y="124"/>
                      <a:pt x="248" y="124"/>
                    </a:cubicBezTo>
                    <a:cubicBezTo>
                      <a:pt x="217" y="124"/>
                      <a:pt x="217" y="124"/>
                      <a:pt x="217" y="124"/>
                    </a:cubicBezTo>
                    <a:cubicBezTo>
                      <a:pt x="186" y="186"/>
                      <a:pt x="186" y="186"/>
                      <a:pt x="186" y="186"/>
                    </a:cubicBezTo>
                    <a:cubicBezTo>
                      <a:pt x="217" y="124"/>
                      <a:pt x="217" y="124"/>
                      <a:pt x="217" y="124"/>
                    </a:cubicBezTo>
                    <a:cubicBezTo>
                      <a:pt x="186" y="124"/>
                      <a:pt x="186" y="124"/>
                      <a:pt x="186" y="124"/>
                    </a:cubicBezTo>
                    <a:lnTo>
                      <a:pt x="155" y="124"/>
                    </a:lnTo>
                    <a:lnTo>
                      <a:pt x="155" y="124"/>
                    </a:lnTo>
                    <a:lnTo>
                      <a:pt x="155" y="124"/>
                    </a:lnTo>
                    <a:cubicBezTo>
                      <a:pt x="155" y="155"/>
                      <a:pt x="155" y="155"/>
                      <a:pt x="155" y="186"/>
                    </a:cubicBezTo>
                    <a:lnTo>
                      <a:pt x="155" y="186"/>
                    </a:lnTo>
                    <a:lnTo>
                      <a:pt x="155" y="186"/>
                    </a:lnTo>
                    <a:cubicBezTo>
                      <a:pt x="155" y="186"/>
                      <a:pt x="155" y="217"/>
                      <a:pt x="124" y="217"/>
                    </a:cubicBezTo>
                    <a:cubicBezTo>
                      <a:pt x="155" y="217"/>
                      <a:pt x="155" y="248"/>
                      <a:pt x="155" y="248"/>
                    </a:cubicBezTo>
                    <a:cubicBezTo>
                      <a:pt x="155" y="248"/>
                      <a:pt x="155" y="248"/>
                      <a:pt x="155" y="279"/>
                    </a:cubicBezTo>
                    <a:lnTo>
                      <a:pt x="155" y="310"/>
                    </a:lnTo>
                    <a:lnTo>
                      <a:pt x="155" y="341"/>
                    </a:lnTo>
                    <a:cubicBezTo>
                      <a:pt x="155" y="372"/>
                      <a:pt x="124" y="372"/>
                      <a:pt x="124" y="403"/>
                    </a:cubicBezTo>
                    <a:lnTo>
                      <a:pt x="124" y="403"/>
                    </a:lnTo>
                    <a:lnTo>
                      <a:pt x="124" y="403"/>
                    </a:lnTo>
                    <a:cubicBezTo>
                      <a:pt x="93" y="403"/>
                      <a:pt x="93" y="403"/>
                      <a:pt x="93" y="403"/>
                    </a:cubicBezTo>
                    <a:lnTo>
                      <a:pt x="93" y="403"/>
                    </a:lnTo>
                    <a:cubicBezTo>
                      <a:pt x="62" y="403"/>
                      <a:pt x="62" y="403"/>
                      <a:pt x="62" y="403"/>
                    </a:cubicBezTo>
                    <a:lnTo>
                      <a:pt x="62" y="403"/>
                    </a:lnTo>
                    <a:lnTo>
                      <a:pt x="62" y="403"/>
                    </a:lnTo>
                    <a:lnTo>
                      <a:pt x="62" y="403"/>
                    </a:lnTo>
                    <a:lnTo>
                      <a:pt x="62" y="403"/>
                    </a:lnTo>
                    <a:lnTo>
                      <a:pt x="31" y="403"/>
                    </a:lnTo>
                    <a:cubicBezTo>
                      <a:pt x="0" y="403"/>
                      <a:pt x="0" y="403"/>
                      <a:pt x="0" y="403"/>
                    </a:cubicBezTo>
                    <a:cubicBezTo>
                      <a:pt x="31" y="434"/>
                      <a:pt x="31" y="434"/>
                      <a:pt x="31" y="434"/>
                    </a:cubicBezTo>
                    <a:cubicBezTo>
                      <a:pt x="31" y="496"/>
                      <a:pt x="31" y="496"/>
                      <a:pt x="31" y="496"/>
                    </a:cubicBezTo>
                    <a:cubicBezTo>
                      <a:pt x="62" y="465"/>
                      <a:pt x="62" y="465"/>
                      <a:pt x="62" y="465"/>
                    </a:cubicBezTo>
                    <a:lnTo>
                      <a:pt x="62" y="49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 name="Freeform 4"/>
              <p:cNvSpPr>
                <a:spLocks noChangeArrowheads="1"/>
              </p:cNvSpPr>
              <p:nvPr/>
            </p:nvSpPr>
            <p:spPr bwMode="auto">
              <a:xfrm>
                <a:off x="3870325" y="2616200"/>
                <a:ext cx="11113" cy="1588"/>
              </a:xfrm>
              <a:custGeom>
                <a:avLst/>
                <a:gdLst>
                  <a:gd name="T0" fmla="*/ 32 w 33"/>
                  <a:gd name="T1" fmla="*/ 0 h 1"/>
                  <a:gd name="T2" fmla="*/ 32 w 33"/>
                  <a:gd name="T3" fmla="*/ 0 h 1"/>
                  <a:gd name="T4" fmla="*/ 0 w 33"/>
                  <a:gd name="T5" fmla="*/ 0 h 1"/>
                  <a:gd name="T6" fmla="*/ 0 w 33"/>
                  <a:gd name="T7" fmla="*/ 0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32" y="0"/>
                    </a:lnTo>
                    <a:cubicBezTo>
                      <a:pt x="0" y="0"/>
                      <a:pt x="0" y="0"/>
                      <a:pt x="0" y="0"/>
                    </a:cubicBezTo>
                    <a:lnTo>
                      <a:pt x="0" y="0"/>
                    </a:lnTo>
                    <a:cubicBezTo>
                      <a:pt x="32" y="0"/>
                      <a:pt x="32" y="0"/>
                      <a:pt x="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 name="Freeform 5"/>
              <p:cNvSpPr>
                <a:spLocks noChangeArrowheads="1"/>
              </p:cNvSpPr>
              <p:nvPr/>
            </p:nvSpPr>
            <p:spPr bwMode="auto">
              <a:xfrm>
                <a:off x="3679825" y="2114550"/>
                <a:ext cx="290513" cy="246063"/>
              </a:xfrm>
              <a:custGeom>
                <a:avLst/>
                <a:gdLst>
                  <a:gd name="T0" fmla="*/ 341 w 806"/>
                  <a:gd name="T1" fmla="*/ 588 h 683"/>
                  <a:gd name="T2" fmla="*/ 341 w 806"/>
                  <a:gd name="T3" fmla="*/ 619 h 683"/>
                  <a:gd name="T4" fmla="*/ 403 w 806"/>
                  <a:gd name="T5" fmla="*/ 619 h 683"/>
                  <a:gd name="T6" fmla="*/ 403 w 806"/>
                  <a:gd name="T7" fmla="*/ 619 h 683"/>
                  <a:gd name="T8" fmla="*/ 435 w 806"/>
                  <a:gd name="T9" fmla="*/ 619 h 683"/>
                  <a:gd name="T10" fmla="*/ 465 w 806"/>
                  <a:gd name="T11" fmla="*/ 650 h 683"/>
                  <a:gd name="T12" fmla="*/ 496 w 806"/>
                  <a:gd name="T13" fmla="*/ 619 h 683"/>
                  <a:gd name="T14" fmla="*/ 527 w 806"/>
                  <a:gd name="T15" fmla="*/ 588 h 683"/>
                  <a:gd name="T16" fmla="*/ 619 w 806"/>
                  <a:gd name="T17" fmla="*/ 619 h 683"/>
                  <a:gd name="T18" fmla="*/ 619 w 806"/>
                  <a:gd name="T19" fmla="*/ 619 h 683"/>
                  <a:gd name="T20" fmla="*/ 650 w 806"/>
                  <a:gd name="T21" fmla="*/ 588 h 683"/>
                  <a:gd name="T22" fmla="*/ 681 w 806"/>
                  <a:gd name="T23" fmla="*/ 588 h 683"/>
                  <a:gd name="T24" fmla="*/ 681 w 806"/>
                  <a:gd name="T25" fmla="*/ 558 h 683"/>
                  <a:gd name="T26" fmla="*/ 681 w 806"/>
                  <a:gd name="T27" fmla="*/ 526 h 683"/>
                  <a:gd name="T28" fmla="*/ 743 w 806"/>
                  <a:gd name="T29" fmla="*/ 465 h 683"/>
                  <a:gd name="T30" fmla="*/ 774 w 806"/>
                  <a:gd name="T31" fmla="*/ 403 h 683"/>
                  <a:gd name="T32" fmla="*/ 805 w 806"/>
                  <a:gd name="T33" fmla="*/ 372 h 683"/>
                  <a:gd name="T34" fmla="*/ 805 w 806"/>
                  <a:gd name="T35" fmla="*/ 187 h 683"/>
                  <a:gd name="T36" fmla="*/ 774 w 806"/>
                  <a:gd name="T37" fmla="*/ 155 h 683"/>
                  <a:gd name="T38" fmla="*/ 774 w 806"/>
                  <a:gd name="T39" fmla="*/ 93 h 683"/>
                  <a:gd name="T40" fmla="*/ 774 w 806"/>
                  <a:gd name="T41" fmla="*/ 93 h 683"/>
                  <a:gd name="T42" fmla="*/ 743 w 806"/>
                  <a:gd name="T43" fmla="*/ 63 h 683"/>
                  <a:gd name="T44" fmla="*/ 743 w 806"/>
                  <a:gd name="T45" fmla="*/ 63 h 683"/>
                  <a:gd name="T46" fmla="*/ 681 w 806"/>
                  <a:gd name="T47" fmla="*/ 31 h 683"/>
                  <a:gd name="T48" fmla="*/ 619 w 806"/>
                  <a:gd name="T49" fmla="*/ 0 h 683"/>
                  <a:gd name="T50" fmla="*/ 559 w 806"/>
                  <a:gd name="T51" fmla="*/ 63 h 683"/>
                  <a:gd name="T52" fmla="*/ 341 w 806"/>
                  <a:gd name="T53" fmla="*/ 217 h 683"/>
                  <a:gd name="T54" fmla="*/ 279 w 806"/>
                  <a:gd name="T55" fmla="*/ 279 h 683"/>
                  <a:gd name="T56" fmla="*/ 217 w 806"/>
                  <a:gd name="T57" fmla="*/ 372 h 683"/>
                  <a:gd name="T58" fmla="*/ 217 w 806"/>
                  <a:gd name="T59" fmla="*/ 403 h 683"/>
                  <a:gd name="T60" fmla="*/ 187 w 806"/>
                  <a:gd name="T61" fmla="*/ 496 h 683"/>
                  <a:gd name="T62" fmla="*/ 124 w 806"/>
                  <a:gd name="T63" fmla="*/ 526 h 683"/>
                  <a:gd name="T64" fmla="*/ 63 w 806"/>
                  <a:gd name="T65" fmla="*/ 526 h 683"/>
                  <a:gd name="T66" fmla="*/ 31 w 806"/>
                  <a:gd name="T67" fmla="*/ 526 h 683"/>
                  <a:gd name="T68" fmla="*/ 0 w 806"/>
                  <a:gd name="T69" fmla="*/ 558 h 683"/>
                  <a:gd name="T70" fmla="*/ 0 w 806"/>
                  <a:gd name="T71" fmla="*/ 558 h 683"/>
                  <a:gd name="T72" fmla="*/ 0 w 806"/>
                  <a:gd name="T73" fmla="*/ 588 h 683"/>
                  <a:gd name="T74" fmla="*/ 31 w 806"/>
                  <a:gd name="T75" fmla="*/ 619 h 683"/>
                  <a:gd name="T76" fmla="*/ 31 w 806"/>
                  <a:gd name="T77" fmla="*/ 650 h 683"/>
                  <a:gd name="T78" fmla="*/ 31 w 806"/>
                  <a:gd name="T79" fmla="*/ 650 h 683"/>
                  <a:gd name="T80" fmla="*/ 63 w 806"/>
                  <a:gd name="T81" fmla="*/ 650 h 683"/>
                  <a:gd name="T82" fmla="*/ 93 w 806"/>
                  <a:gd name="T83" fmla="*/ 650 h 683"/>
                  <a:gd name="T84" fmla="*/ 93 w 806"/>
                  <a:gd name="T85" fmla="*/ 682 h 683"/>
                  <a:gd name="T86" fmla="*/ 124 w 806"/>
                  <a:gd name="T87" fmla="*/ 650 h 683"/>
                  <a:gd name="T88" fmla="*/ 155 w 806"/>
                  <a:gd name="T89" fmla="*/ 650 h 683"/>
                  <a:gd name="T90" fmla="*/ 155 w 806"/>
                  <a:gd name="T91" fmla="*/ 650 h 683"/>
                  <a:gd name="T92" fmla="*/ 187 w 806"/>
                  <a:gd name="T93" fmla="*/ 588 h 683"/>
                  <a:gd name="T94" fmla="*/ 248 w 806"/>
                  <a:gd name="T95" fmla="*/ 588 h 683"/>
                  <a:gd name="T96" fmla="*/ 279 w 806"/>
                  <a:gd name="T97" fmla="*/ 588 h 683"/>
                  <a:gd name="T98" fmla="*/ 279 w 806"/>
                  <a:gd name="T99" fmla="*/ 588 h 683"/>
                  <a:gd name="T100" fmla="*/ 311 w 806"/>
                  <a:gd name="T101" fmla="*/ 58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683">
                    <a:moveTo>
                      <a:pt x="341" y="588"/>
                    </a:moveTo>
                    <a:lnTo>
                      <a:pt x="341" y="588"/>
                    </a:lnTo>
                    <a:lnTo>
                      <a:pt x="341" y="619"/>
                    </a:lnTo>
                    <a:lnTo>
                      <a:pt x="341" y="619"/>
                    </a:lnTo>
                    <a:lnTo>
                      <a:pt x="341" y="619"/>
                    </a:lnTo>
                    <a:cubicBezTo>
                      <a:pt x="372" y="619"/>
                      <a:pt x="372" y="619"/>
                      <a:pt x="403" y="619"/>
                    </a:cubicBezTo>
                    <a:lnTo>
                      <a:pt x="403" y="619"/>
                    </a:lnTo>
                    <a:lnTo>
                      <a:pt x="403" y="619"/>
                    </a:lnTo>
                    <a:cubicBezTo>
                      <a:pt x="403" y="619"/>
                      <a:pt x="403" y="619"/>
                      <a:pt x="435" y="619"/>
                    </a:cubicBezTo>
                    <a:lnTo>
                      <a:pt x="435" y="619"/>
                    </a:lnTo>
                    <a:cubicBezTo>
                      <a:pt x="435" y="650"/>
                      <a:pt x="465" y="650"/>
                      <a:pt x="465" y="650"/>
                    </a:cubicBezTo>
                    <a:lnTo>
                      <a:pt x="465" y="650"/>
                    </a:lnTo>
                    <a:cubicBezTo>
                      <a:pt x="465" y="650"/>
                      <a:pt x="496" y="650"/>
                      <a:pt x="496" y="619"/>
                    </a:cubicBezTo>
                    <a:lnTo>
                      <a:pt x="496" y="619"/>
                    </a:lnTo>
                    <a:cubicBezTo>
                      <a:pt x="496" y="619"/>
                      <a:pt x="496" y="619"/>
                      <a:pt x="527" y="619"/>
                    </a:cubicBezTo>
                    <a:cubicBezTo>
                      <a:pt x="527" y="619"/>
                      <a:pt x="527" y="619"/>
                      <a:pt x="527" y="588"/>
                    </a:cubicBezTo>
                    <a:cubicBezTo>
                      <a:pt x="559" y="588"/>
                      <a:pt x="558" y="588"/>
                      <a:pt x="588" y="588"/>
                    </a:cubicBezTo>
                    <a:lnTo>
                      <a:pt x="619" y="619"/>
                    </a:lnTo>
                    <a:lnTo>
                      <a:pt x="619" y="619"/>
                    </a:lnTo>
                    <a:lnTo>
                      <a:pt x="619" y="619"/>
                    </a:lnTo>
                    <a:lnTo>
                      <a:pt x="619" y="619"/>
                    </a:lnTo>
                    <a:cubicBezTo>
                      <a:pt x="619" y="619"/>
                      <a:pt x="650" y="619"/>
                      <a:pt x="650" y="588"/>
                    </a:cubicBezTo>
                    <a:lnTo>
                      <a:pt x="681" y="588"/>
                    </a:lnTo>
                    <a:lnTo>
                      <a:pt x="681" y="588"/>
                    </a:lnTo>
                    <a:lnTo>
                      <a:pt x="681" y="558"/>
                    </a:lnTo>
                    <a:lnTo>
                      <a:pt x="681" y="558"/>
                    </a:lnTo>
                    <a:cubicBezTo>
                      <a:pt x="681" y="496"/>
                      <a:pt x="681" y="496"/>
                      <a:pt x="681" y="496"/>
                    </a:cubicBezTo>
                    <a:cubicBezTo>
                      <a:pt x="681" y="526"/>
                      <a:pt x="681" y="526"/>
                      <a:pt x="681" y="526"/>
                    </a:cubicBezTo>
                    <a:cubicBezTo>
                      <a:pt x="681" y="496"/>
                      <a:pt x="712" y="465"/>
                      <a:pt x="743" y="465"/>
                    </a:cubicBezTo>
                    <a:lnTo>
                      <a:pt x="743" y="465"/>
                    </a:lnTo>
                    <a:cubicBezTo>
                      <a:pt x="743" y="435"/>
                      <a:pt x="774" y="435"/>
                      <a:pt x="774" y="435"/>
                    </a:cubicBezTo>
                    <a:lnTo>
                      <a:pt x="774" y="403"/>
                    </a:lnTo>
                    <a:lnTo>
                      <a:pt x="774" y="403"/>
                    </a:lnTo>
                    <a:cubicBezTo>
                      <a:pt x="774" y="403"/>
                      <a:pt x="805" y="403"/>
                      <a:pt x="805" y="372"/>
                    </a:cubicBezTo>
                    <a:cubicBezTo>
                      <a:pt x="805" y="341"/>
                      <a:pt x="805" y="311"/>
                      <a:pt x="805" y="248"/>
                    </a:cubicBezTo>
                    <a:cubicBezTo>
                      <a:pt x="805" y="217"/>
                      <a:pt x="805" y="217"/>
                      <a:pt x="805" y="187"/>
                    </a:cubicBezTo>
                    <a:lnTo>
                      <a:pt x="774" y="155"/>
                    </a:lnTo>
                    <a:lnTo>
                      <a:pt x="774" y="155"/>
                    </a:lnTo>
                    <a:cubicBezTo>
                      <a:pt x="774" y="124"/>
                      <a:pt x="774" y="124"/>
                      <a:pt x="774" y="93"/>
                    </a:cubicBezTo>
                    <a:lnTo>
                      <a:pt x="774" y="93"/>
                    </a:lnTo>
                    <a:lnTo>
                      <a:pt x="774" y="93"/>
                    </a:lnTo>
                    <a:lnTo>
                      <a:pt x="774" y="93"/>
                    </a:lnTo>
                    <a:cubicBezTo>
                      <a:pt x="774" y="93"/>
                      <a:pt x="774" y="93"/>
                      <a:pt x="774" y="63"/>
                    </a:cubicBezTo>
                    <a:cubicBezTo>
                      <a:pt x="743" y="63"/>
                      <a:pt x="743" y="63"/>
                      <a:pt x="743" y="63"/>
                    </a:cubicBezTo>
                    <a:lnTo>
                      <a:pt x="743" y="63"/>
                    </a:lnTo>
                    <a:lnTo>
                      <a:pt x="743" y="63"/>
                    </a:lnTo>
                    <a:cubicBezTo>
                      <a:pt x="712" y="63"/>
                      <a:pt x="712" y="63"/>
                      <a:pt x="712" y="63"/>
                    </a:cubicBezTo>
                    <a:lnTo>
                      <a:pt x="681" y="31"/>
                    </a:lnTo>
                    <a:cubicBezTo>
                      <a:pt x="681" y="31"/>
                      <a:pt x="650" y="31"/>
                      <a:pt x="650" y="0"/>
                    </a:cubicBezTo>
                    <a:lnTo>
                      <a:pt x="619" y="0"/>
                    </a:lnTo>
                    <a:cubicBezTo>
                      <a:pt x="559" y="63"/>
                      <a:pt x="559" y="63"/>
                      <a:pt x="559" y="63"/>
                    </a:cubicBezTo>
                    <a:lnTo>
                      <a:pt x="559" y="63"/>
                    </a:lnTo>
                    <a:cubicBezTo>
                      <a:pt x="527" y="63"/>
                      <a:pt x="403" y="155"/>
                      <a:pt x="403" y="155"/>
                    </a:cubicBezTo>
                    <a:cubicBezTo>
                      <a:pt x="372" y="187"/>
                      <a:pt x="372" y="187"/>
                      <a:pt x="341" y="217"/>
                    </a:cubicBezTo>
                    <a:lnTo>
                      <a:pt x="341" y="217"/>
                    </a:lnTo>
                    <a:cubicBezTo>
                      <a:pt x="311" y="248"/>
                      <a:pt x="279" y="279"/>
                      <a:pt x="279" y="279"/>
                    </a:cubicBezTo>
                    <a:cubicBezTo>
                      <a:pt x="248" y="279"/>
                      <a:pt x="217" y="279"/>
                      <a:pt x="217" y="279"/>
                    </a:cubicBezTo>
                    <a:cubicBezTo>
                      <a:pt x="217" y="311"/>
                      <a:pt x="217" y="341"/>
                      <a:pt x="217" y="372"/>
                    </a:cubicBezTo>
                    <a:lnTo>
                      <a:pt x="217" y="403"/>
                    </a:lnTo>
                    <a:lnTo>
                      <a:pt x="217" y="403"/>
                    </a:lnTo>
                    <a:cubicBezTo>
                      <a:pt x="187" y="465"/>
                      <a:pt x="187" y="496"/>
                      <a:pt x="187" y="496"/>
                    </a:cubicBezTo>
                    <a:lnTo>
                      <a:pt x="187" y="496"/>
                    </a:lnTo>
                    <a:cubicBezTo>
                      <a:pt x="155" y="526"/>
                      <a:pt x="155" y="526"/>
                      <a:pt x="124" y="526"/>
                    </a:cubicBezTo>
                    <a:lnTo>
                      <a:pt x="124" y="526"/>
                    </a:lnTo>
                    <a:cubicBezTo>
                      <a:pt x="124" y="526"/>
                      <a:pt x="124" y="526"/>
                      <a:pt x="93" y="526"/>
                    </a:cubicBezTo>
                    <a:cubicBezTo>
                      <a:pt x="93" y="526"/>
                      <a:pt x="93" y="526"/>
                      <a:pt x="63" y="526"/>
                    </a:cubicBezTo>
                    <a:lnTo>
                      <a:pt x="63" y="526"/>
                    </a:lnTo>
                    <a:lnTo>
                      <a:pt x="31" y="526"/>
                    </a:lnTo>
                    <a:cubicBezTo>
                      <a:pt x="31" y="526"/>
                      <a:pt x="31" y="526"/>
                      <a:pt x="31" y="558"/>
                    </a:cubicBezTo>
                    <a:cubicBezTo>
                      <a:pt x="31" y="558"/>
                      <a:pt x="31" y="558"/>
                      <a:pt x="0" y="558"/>
                    </a:cubicBezTo>
                    <a:lnTo>
                      <a:pt x="0" y="558"/>
                    </a:lnTo>
                    <a:lnTo>
                      <a:pt x="0" y="558"/>
                    </a:lnTo>
                    <a:lnTo>
                      <a:pt x="0" y="588"/>
                    </a:lnTo>
                    <a:lnTo>
                      <a:pt x="0" y="588"/>
                    </a:lnTo>
                    <a:lnTo>
                      <a:pt x="31" y="588"/>
                    </a:lnTo>
                    <a:lnTo>
                      <a:pt x="31" y="619"/>
                    </a:lnTo>
                    <a:lnTo>
                      <a:pt x="31" y="619"/>
                    </a:lnTo>
                    <a:cubicBezTo>
                      <a:pt x="31" y="619"/>
                      <a:pt x="31" y="619"/>
                      <a:pt x="31" y="650"/>
                    </a:cubicBezTo>
                    <a:lnTo>
                      <a:pt x="31" y="650"/>
                    </a:lnTo>
                    <a:lnTo>
                      <a:pt x="31" y="650"/>
                    </a:lnTo>
                    <a:lnTo>
                      <a:pt x="31" y="650"/>
                    </a:lnTo>
                    <a:cubicBezTo>
                      <a:pt x="63" y="650"/>
                      <a:pt x="63" y="650"/>
                      <a:pt x="63" y="650"/>
                    </a:cubicBezTo>
                    <a:lnTo>
                      <a:pt x="63" y="650"/>
                    </a:lnTo>
                    <a:cubicBezTo>
                      <a:pt x="93" y="650"/>
                      <a:pt x="93" y="650"/>
                      <a:pt x="93" y="650"/>
                    </a:cubicBezTo>
                    <a:cubicBezTo>
                      <a:pt x="93" y="650"/>
                      <a:pt x="93" y="650"/>
                      <a:pt x="93" y="682"/>
                    </a:cubicBezTo>
                    <a:lnTo>
                      <a:pt x="93" y="682"/>
                    </a:lnTo>
                    <a:lnTo>
                      <a:pt x="124" y="650"/>
                    </a:lnTo>
                    <a:lnTo>
                      <a:pt x="124" y="650"/>
                    </a:lnTo>
                    <a:lnTo>
                      <a:pt x="124" y="682"/>
                    </a:lnTo>
                    <a:cubicBezTo>
                      <a:pt x="155" y="650"/>
                      <a:pt x="155" y="650"/>
                      <a:pt x="155" y="650"/>
                    </a:cubicBezTo>
                    <a:lnTo>
                      <a:pt x="155" y="650"/>
                    </a:lnTo>
                    <a:lnTo>
                      <a:pt x="155" y="650"/>
                    </a:lnTo>
                    <a:cubicBezTo>
                      <a:pt x="155" y="619"/>
                      <a:pt x="187" y="588"/>
                      <a:pt x="187" y="588"/>
                    </a:cubicBezTo>
                    <a:lnTo>
                      <a:pt x="187" y="588"/>
                    </a:lnTo>
                    <a:cubicBezTo>
                      <a:pt x="217" y="588"/>
                      <a:pt x="217" y="588"/>
                      <a:pt x="248" y="588"/>
                    </a:cubicBezTo>
                    <a:lnTo>
                      <a:pt x="248" y="588"/>
                    </a:lnTo>
                    <a:cubicBezTo>
                      <a:pt x="248" y="588"/>
                      <a:pt x="248" y="588"/>
                      <a:pt x="279" y="588"/>
                    </a:cubicBezTo>
                    <a:lnTo>
                      <a:pt x="279" y="588"/>
                    </a:lnTo>
                    <a:lnTo>
                      <a:pt x="279" y="588"/>
                    </a:lnTo>
                    <a:lnTo>
                      <a:pt x="279" y="588"/>
                    </a:lnTo>
                    <a:lnTo>
                      <a:pt x="279" y="588"/>
                    </a:lnTo>
                    <a:cubicBezTo>
                      <a:pt x="311" y="588"/>
                      <a:pt x="311" y="588"/>
                      <a:pt x="311" y="588"/>
                    </a:cubicBezTo>
                    <a:cubicBezTo>
                      <a:pt x="311" y="588"/>
                      <a:pt x="311" y="588"/>
                      <a:pt x="341" y="5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 name="Freeform 6"/>
              <p:cNvSpPr>
                <a:spLocks noChangeArrowheads="1"/>
              </p:cNvSpPr>
              <p:nvPr/>
            </p:nvSpPr>
            <p:spPr bwMode="auto">
              <a:xfrm>
                <a:off x="3333750" y="2036763"/>
                <a:ext cx="212725" cy="257175"/>
              </a:xfrm>
              <a:custGeom>
                <a:avLst/>
                <a:gdLst>
                  <a:gd name="T0" fmla="*/ 32 w 590"/>
                  <a:gd name="T1" fmla="*/ 404 h 714"/>
                  <a:gd name="T2" fmla="*/ 32 w 590"/>
                  <a:gd name="T3" fmla="*/ 404 h 714"/>
                  <a:gd name="T4" fmla="*/ 32 w 590"/>
                  <a:gd name="T5" fmla="*/ 434 h 714"/>
                  <a:gd name="T6" fmla="*/ 32 w 590"/>
                  <a:gd name="T7" fmla="*/ 496 h 714"/>
                  <a:gd name="T8" fmla="*/ 62 w 590"/>
                  <a:gd name="T9" fmla="*/ 528 h 714"/>
                  <a:gd name="T10" fmla="*/ 32 w 590"/>
                  <a:gd name="T11" fmla="*/ 620 h 714"/>
                  <a:gd name="T12" fmla="*/ 32 w 590"/>
                  <a:gd name="T13" fmla="*/ 620 h 714"/>
                  <a:gd name="T14" fmla="*/ 62 w 590"/>
                  <a:gd name="T15" fmla="*/ 620 h 714"/>
                  <a:gd name="T16" fmla="*/ 93 w 590"/>
                  <a:gd name="T17" fmla="*/ 620 h 714"/>
                  <a:gd name="T18" fmla="*/ 156 w 590"/>
                  <a:gd name="T19" fmla="*/ 620 h 714"/>
                  <a:gd name="T20" fmla="*/ 156 w 590"/>
                  <a:gd name="T21" fmla="*/ 652 h 714"/>
                  <a:gd name="T22" fmla="*/ 156 w 590"/>
                  <a:gd name="T23" fmla="*/ 652 h 714"/>
                  <a:gd name="T24" fmla="*/ 186 w 590"/>
                  <a:gd name="T25" fmla="*/ 682 h 714"/>
                  <a:gd name="T26" fmla="*/ 248 w 590"/>
                  <a:gd name="T27" fmla="*/ 713 h 714"/>
                  <a:gd name="T28" fmla="*/ 248 w 590"/>
                  <a:gd name="T29" fmla="*/ 682 h 714"/>
                  <a:gd name="T30" fmla="*/ 280 w 590"/>
                  <a:gd name="T31" fmla="*/ 682 h 714"/>
                  <a:gd name="T32" fmla="*/ 280 w 590"/>
                  <a:gd name="T33" fmla="*/ 682 h 714"/>
                  <a:gd name="T34" fmla="*/ 310 w 590"/>
                  <a:gd name="T35" fmla="*/ 682 h 714"/>
                  <a:gd name="T36" fmla="*/ 310 w 590"/>
                  <a:gd name="T37" fmla="*/ 682 h 714"/>
                  <a:gd name="T38" fmla="*/ 310 w 590"/>
                  <a:gd name="T39" fmla="*/ 682 h 714"/>
                  <a:gd name="T40" fmla="*/ 341 w 590"/>
                  <a:gd name="T41" fmla="*/ 682 h 714"/>
                  <a:gd name="T42" fmla="*/ 341 w 590"/>
                  <a:gd name="T43" fmla="*/ 682 h 714"/>
                  <a:gd name="T44" fmla="*/ 372 w 590"/>
                  <a:gd name="T45" fmla="*/ 682 h 714"/>
                  <a:gd name="T46" fmla="*/ 372 w 590"/>
                  <a:gd name="T47" fmla="*/ 682 h 714"/>
                  <a:gd name="T48" fmla="*/ 372 w 590"/>
                  <a:gd name="T49" fmla="*/ 682 h 714"/>
                  <a:gd name="T50" fmla="*/ 372 w 590"/>
                  <a:gd name="T51" fmla="*/ 682 h 714"/>
                  <a:gd name="T52" fmla="*/ 404 w 590"/>
                  <a:gd name="T53" fmla="*/ 682 h 714"/>
                  <a:gd name="T54" fmla="*/ 404 w 590"/>
                  <a:gd name="T55" fmla="*/ 682 h 714"/>
                  <a:gd name="T56" fmla="*/ 404 w 590"/>
                  <a:gd name="T57" fmla="*/ 682 h 714"/>
                  <a:gd name="T58" fmla="*/ 434 w 590"/>
                  <a:gd name="T59" fmla="*/ 682 h 714"/>
                  <a:gd name="T60" fmla="*/ 434 w 590"/>
                  <a:gd name="T61" fmla="*/ 682 h 714"/>
                  <a:gd name="T62" fmla="*/ 434 w 590"/>
                  <a:gd name="T63" fmla="*/ 682 h 714"/>
                  <a:gd name="T64" fmla="*/ 434 w 590"/>
                  <a:gd name="T65" fmla="*/ 682 h 714"/>
                  <a:gd name="T66" fmla="*/ 434 w 590"/>
                  <a:gd name="T67" fmla="*/ 682 h 714"/>
                  <a:gd name="T68" fmla="*/ 589 w 590"/>
                  <a:gd name="T69" fmla="*/ 682 h 714"/>
                  <a:gd name="T70" fmla="*/ 589 w 590"/>
                  <a:gd name="T71" fmla="*/ 682 h 714"/>
                  <a:gd name="T72" fmla="*/ 589 w 590"/>
                  <a:gd name="T73" fmla="*/ 652 h 714"/>
                  <a:gd name="T74" fmla="*/ 528 w 590"/>
                  <a:gd name="T75" fmla="*/ 63 h 714"/>
                  <a:gd name="T76" fmla="*/ 558 w 590"/>
                  <a:gd name="T77" fmla="*/ 63 h 714"/>
                  <a:gd name="T78" fmla="*/ 465 w 590"/>
                  <a:gd name="T79" fmla="*/ 0 h 714"/>
                  <a:gd name="T80" fmla="*/ 465 w 590"/>
                  <a:gd name="T81" fmla="*/ 63 h 714"/>
                  <a:gd name="T82" fmla="*/ 280 w 590"/>
                  <a:gd name="T83" fmla="*/ 63 h 714"/>
                  <a:gd name="T84" fmla="*/ 280 w 590"/>
                  <a:gd name="T85" fmla="*/ 217 h 714"/>
                  <a:gd name="T86" fmla="*/ 248 w 590"/>
                  <a:gd name="T87" fmla="*/ 217 h 714"/>
                  <a:gd name="T88" fmla="*/ 248 w 590"/>
                  <a:gd name="T89" fmla="*/ 248 h 714"/>
                  <a:gd name="T90" fmla="*/ 217 w 590"/>
                  <a:gd name="T91" fmla="*/ 248 h 714"/>
                  <a:gd name="T92" fmla="*/ 217 w 590"/>
                  <a:gd name="T93" fmla="*/ 280 h 714"/>
                  <a:gd name="T94" fmla="*/ 217 w 590"/>
                  <a:gd name="T95" fmla="*/ 310 h 714"/>
                  <a:gd name="T96" fmla="*/ 217 w 590"/>
                  <a:gd name="T97" fmla="*/ 310 h 714"/>
                  <a:gd name="T98" fmla="*/ 217 w 590"/>
                  <a:gd name="T99" fmla="*/ 341 h 714"/>
                  <a:gd name="T100" fmla="*/ 217 w 590"/>
                  <a:gd name="T101" fmla="*/ 341 h 714"/>
                  <a:gd name="T102" fmla="*/ 217 w 590"/>
                  <a:gd name="T103" fmla="*/ 372 h 714"/>
                  <a:gd name="T104" fmla="*/ 0 w 590"/>
                  <a:gd name="T105" fmla="*/ 372 h 714"/>
                  <a:gd name="T106" fmla="*/ 32 w 590"/>
                  <a:gd name="T107" fmla="*/ 4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0" h="714">
                    <a:moveTo>
                      <a:pt x="32" y="404"/>
                    </a:moveTo>
                    <a:lnTo>
                      <a:pt x="32" y="404"/>
                    </a:lnTo>
                    <a:cubicBezTo>
                      <a:pt x="32" y="404"/>
                      <a:pt x="32" y="404"/>
                      <a:pt x="32" y="434"/>
                    </a:cubicBezTo>
                    <a:cubicBezTo>
                      <a:pt x="32" y="434"/>
                      <a:pt x="32" y="465"/>
                      <a:pt x="32" y="496"/>
                    </a:cubicBezTo>
                    <a:cubicBezTo>
                      <a:pt x="32" y="496"/>
                      <a:pt x="32" y="528"/>
                      <a:pt x="62" y="528"/>
                    </a:cubicBezTo>
                    <a:cubicBezTo>
                      <a:pt x="62" y="589"/>
                      <a:pt x="32" y="589"/>
                      <a:pt x="32" y="620"/>
                    </a:cubicBezTo>
                    <a:lnTo>
                      <a:pt x="32" y="620"/>
                    </a:lnTo>
                    <a:cubicBezTo>
                      <a:pt x="62" y="620"/>
                      <a:pt x="62" y="620"/>
                      <a:pt x="62" y="620"/>
                    </a:cubicBezTo>
                    <a:cubicBezTo>
                      <a:pt x="93" y="620"/>
                      <a:pt x="93" y="620"/>
                      <a:pt x="93" y="620"/>
                    </a:cubicBezTo>
                    <a:cubicBezTo>
                      <a:pt x="124" y="620"/>
                      <a:pt x="124" y="620"/>
                      <a:pt x="156" y="620"/>
                    </a:cubicBezTo>
                    <a:cubicBezTo>
                      <a:pt x="156" y="652"/>
                      <a:pt x="156" y="652"/>
                      <a:pt x="156" y="652"/>
                    </a:cubicBezTo>
                    <a:lnTo>
                      <a:pt x="156" y="652"/>
                    </a:lnTo>
                    <a:cubicBezTo>
                      <a:pt x="186" y="652"/>
                      <a:pt x="186" y="652"/>
                      <a:pt x="186" y="682"/>
                    </a:cubicBezTo>
                    <a:cubicBezTo>
                      <a:pt x="186" y="682"/>
                      <a:pt x="217" y="713"/>
                      <a:pt x="248" y="713"/>
                    </a:cubicBezTo>
                    <a:cubicBezTo>
                      <a:pt x="248" y="713"/>
                      <a:pt x="248" y="713"/>
                      <a:pt x="248" y="682"/>
                    </a:cubicBezTo>
                    <a:lnTo>
                      <a:pt x="280" y="682"/>
                    </a:lnTo>
                    <a:lnTo>
                      <a:pt x="280" y="682"/>
                    </a:lnTo>
                    <a:lnTo>
                      <a:pt x="310" y="682"/>
                    </a:lnTo>
                    <a:lnTo>
                      <a:pt x="310" y="682"/>
                    </a:lnTo>
                    <a:lnTo>
                      <a:pt x="310" y="682"/>
                    </a:lnTo>
                    <a:lnTo>
                      <a:pt x="341" y="682"/>
                    </a:lnTo>
                    <a:lnTo>
                      <a:pt x="341" y="682"/>
                    </a:lnTo>
                    <a:cubicBezTo>
                      <a:pt x="341" y="682"/>
                      <a:pt x="341" y="682"/>
                      <a:pt x="372" y="682"/>
                    </a:cubicBezTo>
                    <a:lnTo>
                      <a:pt x="372" y="682"/>
                    </a:lnTo>
                    <a:lnTo>
                      <a:pt x="372" y="682"/>
                    </a:lnTo>
                    <a:lnTo>
                      <a:pt x="372" y="682"/>
                    </a:lnTo>
                    <a:cubicBezTo>
                      <a:pt x="372" y="682"/>
                      <a:pt x="372" y="682"/>
                      <a:pt x="404" y="682"/>
                    </a:cubicBezTo>
                    <a:lnTo>
                      <a:pt x="404" y="682"/>
                    </a:lnTo>
                    <a:lnTo>
                      <a:pt x="404" y="682"/>
                    </a:lnTo>
                    <a:lnTo>
                      <a:pt x="434" y="682"/>
                    </a:lnTo>
                    <a:lnTo>
                      <a:pt x="434" y="682"/>
                    </a:lnTo>
                    <a:lnTo>
                      <a:pt x="434" y="682"/>
                    </a:lnTo>
                    <a:lnTo>
                      <a:pt x="434" y="682"/>
                    </a:lnTo>
                    <a:lnTo>
                      <a:pt x="434" y="682"/>
                    </a:lnTo>
                    <a:cubicBezTo>
                      <a:pt x="589" y="682"/>
                      <a:pt x="589" y="682"/>
                      <a:pt x="589" y="682"/>
                    </a:cubicBezTo>
                    <a:lnTo>
                      <a:pt x="589" y="682"/>
                    </a:lnTo>
                    <a:cubicBezTo>
                      <a:pt x="589" y="652"/>
                      <a:pt x="589" y="652"/>
                      <a:pt x="589" y="652"/>
                    </a:cubicBezTo>
                    <a:cubicBezTo>
                      <a:pt x="528" y="63"/>
                      <a:pt x="528" y="63"/>
                      <a:pt x="528" y="63"/>
                    </a:cubicBezTo>
                    <a:cubicBezTo>
                      <a:pt x="558" y="63"/>
                      <a:pt x="558" y="63"/>
                      <a:pt x="558" y="63"/>
                    </a:cubicBezTo>
                    <a:cubicBezTo>
                      <a:pt x="465" y="0"/>
                      <a:pt x="465" y="0"/>
                      <a:pt x="465" y="0"/>
                    </a:cubicBezTo>
                    <a:cubicBezTo>
                      <a:pt x="465" y="63"/>
                      <a:pt x="465" y="63"/>
                      <a:pt x="465" y="63"/>
                    </a:cubicBezTo>
                    <a:cubicBezTo>
                      <a:pt x="280" y="63"/>
                      <a:pt x="280" y="63"/>
                      <a:pt x="280" y="63"/>
                    </a:cubicBezTo>
                    <a:cubicBezTo>
                      <a:pt x="280" y="217"/>
                      <a:pt x="280" y="217"/>
                      <a:pt x="280" y="217"/>
                    </a:cubicBezTo>
                    <a:cubicBezTo>
                      <a:pt x="248" y="217"/>
                      <a:pt x="248" y="217"/>
                      <a:pt x="248" y="217"/>
                    </a:cubicBezTo>
                    <a:cubicBezTo>
                      <a:pt x="248" y="217"/>
                      <a:pt x="248" y="217"/>
                      <a:pt x="248" y="248"/>
                    </a:cubicBezTo>
                    <a:cubicBezTo>
                      <a:pt x="217" y="248"/>
                      <a:pt x="217" y="248"/>
                      <a:pt x="217" y="248"/>
                    </a:cubicBezTo>
                    <a:lnTo>
                      <a:pt x="217" y="280"/>
                    </a:lnTo>
                    <a:lnTo>
                      <a:pt x="217" y="310"/>
                    </a:lnTo>
                    <a:lnTo>
                      <a:pt x="217" y="310"/>
                    </a:lnTo>
                    <a:cubicBezTo>
                      <a:pt x="217" y="341"/>
                      <a:pt x="217" y="341"/>
                      <a:pt x="217" y="341"/>
                    </a:cubicBezTo>
                    <a:lnTo>
                      <a:pt x="217" y="341"/>
                    </a:lnTo>
                    <a:cubicBezTo>
                      <a:pt x="217" y="372"/>
                      <a:pt x="217" y="372"/>
                      <a:pt x="217" y="372"/>
                    </a:cubicBezTo>
                    <a:cubicBezTo>
                      <a:pt x="0" y="372"/>
                      <a:pt x="0" y="372"/>
                      <a:pt x="0" y="372"/>
                    </a:cubicBezTo>
                    <a:cubicBezTo>
                      <a:pt x="32" y="372"/>
                      <a:pt x="32" y="372"/>
                      <a:pt x="32" y="4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 name="Freeform 7"/>
              <p:cNvSpPr>
                <a:spLocks noChangeArrowheads="1"/>
              </p:cNvSpPr>
              <p:nvPr/>
            </p:nvSpPr>
            <p:spPr bwMode="auto">
              <a:xfrm>
                <a:off x="3690938" y="2382838"/>
                <a:ext cx="33337" cy="112712"/>
              </a:xfrm>
              <a:custGeom>
                <a:avLst/>
                <a:gdLst>
                  <a:gd name="T0" fmla="*/ 62 w 94"/>
                  <a:gd name="T1" fmla="*/ 124 h 312"/>
                  <a:gd name="T2" fmla="*/ 62 w 94"/>
                  <a:gd name="T3" fmla="*/ 124 h 312"/>
                  <a:gd name="T4" fmla="*/ 93 w 94"/>
                  <a:gd name="T5" fmla="*/ 93 h 312"/>
                  <a:gd name="T6" fmla="*/ 93 w 94"/>
                  <a:gd name="T7" fmla="*/ 63 h 312"/>
                  <a:gd name="T8" fmla="*/ 93 w 94"/>
                  <a:gd name="T9" fmla="*/ 63 h 312"/>
                  <a:gd name="T10" fmla="*/ 93 w 94"/>
                  <a:gd name="T11" fmla="*/ 63 h 312"/>
                  <a:gd name="T12" fmla="*/ 93 w 94"/>
                  <a:gd name="T13" fmla="*/ 31 h 312"/>
                  <a:gd name="T14" fmla="*/ 93 w 94"/>
                  <a:gd name="T15" fmla="*/ 0 h 312"/>
                  <a:gd name="T16" fmla="*/ 93 w 94"/>
                  <a:gd name="T17" fmla="*/ 0 h 312"/>
                  <a:gd name="T18" fmla="*/ 93 w 94"/>
                  <a:gd name="T19" fmla="*/ 0 h 312"/>
                  <a:gd name="T20" fmla="*/ 93 w 94"/>
                  <a:gd name="T21" fmla="*/ 0 h 312"/>
                  <a:gd name="T22" fmla="*/ 93 w 94"/>
                  <a:gd name="T23" fmla="*/ 0 h 312"/>
                  <a:gd name="T24" fmla="*/ 93 w 94"/>
                  <a:gd name="T25" fmla="*/ 0 h 312"/>
                  <a:gd name="T26" fmla="*/ 62 w 94"/>
                  <a:gd name="T27" fmla="*/ 0 h 312"/>
                  <a:gd name="T28" fmla="*/ 62 w 94"/>
                  <a:gd name="T29" fmla="*/ 31 h 312"/>
                  <a:gd name="T30" fmla="*/ 0 w 94"/>
                  <a:gd name="T31" fmla="*/ 31 h 312"/>
                  <a:gd name="T32" fmla="*/ 0 w 94"/>
                  <a:gd name="T33" fmla="*/ 63 h 312"/>
                  <a:gd name="T34" fmla="*/ 0 w 94"/>
                  <a:gd name="T35" fmla="*/ 63 h 312"/>
                  <a:gd name="T36" fmla="*/ 0 w 94"/>
                  <a:gd name="T37" fmla="*/ 63 h 312"/>
                  <a:gd name="T38" fmla="*/ 0 w 94"/>
                  <a:gd name="T39" fmla="*/ 93 h 312"/>
                  <a:gd name="T40" fmla="*/ 32 w 94"/>
                  <a:gd name="T41" fmla="*/ 93 h 312"/>
                  <a:gd name="T42" fmla="*/ 32 w 94"/>
                  <a:gd name="T43" fmla="*/ 93 h 312"/>
                  <a:gd name="T44" fmla="*/ 32 w 94"/>
                  <a:gd name="T45" fmla="*/ 124 h 312"/>
                  <a:gd name="T46" fmla="*/ 32 w 94"/>
                  <a:gd name="T47" fmla="*/ 187 h 312"/>
                  <a:gd name="T48" fmla="*/ 32 w 94"/>
                  <a:gd name="T49" fmla="*/ 187 h 312"/>
                  <a:gd name="T50" fmla="*/ 32 w 94"/>
                  <a:gd name="T51" fmla="*/ 187 h 312"/>
                  <a:gd name="T52" fmla="*/ 32 w 94"/>
                  <a:gd name="T53" fmla="*/ 248 h 312"/>
                  <a:gd name="T54" fmla="*/ 32 w 94"/>
                  <a:gd name="T55" fmla="*/ 311 h 312"/>
                  <a:gd name="T56" fmla="*/ 32 w 94"/>
                  <a:gd name="T57" fmla="*/ 311 h 312"/>
                  <a:gd name="T58" fmla="*/ 32 w 94"/>
                  <a:gd name="T59" fmla="*/ 311 h 312"/>
                  <a:gd name="T60" fmla="*/ 62 w 94"/>
                  <a:gd name="T61" fmla="*/ 311 h 312"/>
                  <a:gd name="T62" fmla="*/ 62 w 94"/>
                  <a:gd name="T63" fmla="*/ 279 h 312"/>
                  <a:gd name="T64" fmla="*/ 62 w 94"/>
                  <a:gd name="T65" fmla="*/ 279 h 312"/>
                  <a:gd name="T66" fmla="*/ 62 w 94"/>
                  <a:gd name="T67" fmla="*/ 217 h 312"/>
                  <a:gd name="T68" fmla="*/ 62 w 94"/>
                  <a:gd name="T69" fmla="*/ 187 h 312"/>
                  <a:gd name="T70" fmla="*/ 62 w 94"/>
                  <a:gd name="T71" fmla="*/ 155 h 312"/>
                  <a:gd name="T72" fmla="*/ 62 w 94"/>
                  <a:gd name="T73" fmla="*/ 155 h 312"/>
                  <a:gd name="T74" fmla="*/ 62 w 94"/>
                  <a:gd name="T75" fmla="*/ 155 h 312"/>
                  <a:gd name="T76" fmla="*/ 62 w 94"/>
                  <a:gd name="T77"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312">
                    <a:moveTo>
                      <a:pt x="62" y="124"/>
                    </a:moveTo>
                    <a:lnTo>
                      <a:pt x="62" y="124"/>
                    </a:lnTo>
                    <a:cubicBezTo>
                      <a:pt x="93" y="124"/>
                      <a:pt x="93" y="93"/>
                      <a:pt x="93" y="93"/>
                    </a:cubicBezTo>
                    <a:cubicBezTo>
                      <a:pt x="93" y="93"/>
                      <a:pt x="93" y="93"/>
                      <a:pt x="93" y="63"/>
                    </a:cubicBezTo>
                    <a:lnTo>
                      <a:pt x="93" y="63"/>
                    </a:lnTo>
                    <a:lnTo>
                      <a:pt x="93" y="63"/>
                    </a:lnTo>
                    <a:cubicBezTo>
                      <a:pt x="93" y="31"/>
                      <a:pt x="93" y="31"/>
                      <a:pt x="93" y="31"/>
                    </a:cubicBezTo>
                    <a:lnTo>
                      <a:pt x="93" y="0"/>
                    </a:lnTo>
                    <a:lnTo>
                      <a:pt x="93" y="0"/>
                    </a:lnTo>
                    <a:lnTo>
                      <a:pt x="93" y="0"/>
                    </a:lnTo>
                    <a:lnTo>
                      <a:pt x="93" y="0"/>
                    </a:lnTo>
                    <a:lnTo>
                      <a:pt x="93" y="0"/>
                    </a:lnTo>
                    <a:lnTo>
                      <a:pt x="93" y="0"/>
                    </a:lnTo>
                    <a:cubicBezTo>
                      <a:pt x="62" y="0"/>
                      <a:pt x="62" y="0"/>
                      <a:pt x="62" y="0"/>
                    </a:cubicBezTo>
                    <a:cubicBezTo>
                      <a:pt x="62" y="31"/>
                      <a:pt x="62" y="31"/>
                      <a:pt x="62" y="31"/>
                    </a:cubicBezTo>
                    <a:cubicBezTo>
                      <a:pt x="0" y="31"/>
                      <a:pt x="0" y="31"/>
                      <a:pt x="0" y="31"/>
                    </a:cubicBezTo>
                    <a:cubicBezTo>
                      <a:pt x="0" y="63"/>
                      <a:pt x="0" y="63"/>
                      <a:pt x="0" y="63"/>
                    </a:cubicBezTo>
                    <a:lnTo>
                      <a:pt x="0" y="63"/>
                    </a:lnTo>
                    <a:lnTo>
                      <a:pt x="0" y="63"/>
                    </a:lnTo>
                    <a:lnTo>
                      <a:pt x="0" y="93"/>
                    </a:lnTo>
                    <a:cubicBezTo>
                      <a:pt x="32" y="93"/>
                      <a:pt x="32" y="93"/>
                      <a:pt x="32" y="93"/>
                    </a:cubicBezTo>
                    <a:lnTo>
                      <a:pt x="32" y="93"/>
                    </a:lnTo>
                    <a:lnTo>
                      <a:pt x="32" y="124"/>
                    </a:lnTo>
                    <a:cubicBezTo>
                      <a:pt x="32" y="124"/>
                      <a:pt x="32" y="155"/>
                      <a:pt x="32" y="187"/>
                    </a:cubicBezTo>
                    <a:lnTo>
                      <a:pt x="32" y="187"/>
                    </a:lnTo>
                    <a:lnTo>
                      <a:pt x="32" y="187"/>
                    </a:lnTo>
                    <a:cubicBezTo>
                      <a:pt x="32" y="187"/>
                      <a:pt x="32" y="217"/>
                      <a:pt x="32" y="248"/>
                    </a:cubicBezTo>
                    <a:cubicBezTo>
                      <a:pt x="32" y="279"/>
                      <a:pt x="32" y="279"/>
                      <a:pt x="32" y="311"/>
                    </a:cubicBezTo>
                    <a:lnTo>
                      <a:pt x="32" y="311"/>
                    </a:lnTo>
                    <a:lnTo>
                      <a:pt x="32" y="311"/>
                    </a:lnTo>
                    <a:lnTo>
                      <a:pt x="62" y="311"/>
                    </a:lnTo>
                    <a:cubicBezTo>
                      <a:pt x="62" y="311"/>
                      <a:pt x="62" y="311"/>
                      <a:pt x="62" y="279"/>
                    </a:cubicBezTo>
                    <a:lnTo>
                      <a:pt x="62" y="279"/>
                    </a:lnTo>
                    <a:cubicBezTo>
                      <a:pt x="62" y="248"/>
                      <a:pt x="62" y="248"/>
                      <a:pt x="62" y="217"/>
                    </a:cubicBezTo>
                    <a:cubicBezTo>
                      <a:pt x="62" y="187"/>
                      <a:pt x="62" y="187"/>
                      <a:pt x="62" y="187"/>
                    </a:cubicBezTo>
                    <a:lnTo>
                      <a:pt x="62" y="155"/>
                    </a:lnTo>
                    <a:lnTo>
                      <a:pt x="62" y="155"/>
                    </a:lnTo>
                    <a:lnTo>
                      <a:pt x="62" y="155"/>
                    </a:lnTo>
                    <a:cubicBezTo>
                      <a:pt x="62" y="124"/>
                      <a:pt x="62" y="124"/>
                      <a:pt x="62"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 name="Freeform 8"/>
              <p:cNvSpPr>
                <a:spLocks noChangeArrowheads="1"/>
              </p:cNvSpPr>
              <p:nvPr/>
            </p:nvSpPr>
            <p:spPr bwMode="auto">
              <a:xfrm>
                <a:off x="3435350" y="2081213"/>
                <a:ext cx="301625" cy="323850"/>
              </a:xfrm>
              <a:custGeom>
                <a:avLst/>
                <a:gdLst>
                  <a:gd name="T0" fmla="*/ 185 w 837"/>
                  <a:gd name="T1" fmla="*/ 836 h 900"/>
                  <a:gd name="T2" fmla="*/ 185 w 837"/>
                  <a:gd name="T3" fmla="*/ 867 h 900"/>
                  <a:gd name="T4" fmla="*/ 185 w 837"/>
                  <a:gd name="T5" fmla="*/ 867 h 900"/>
                  <a:gd name="T6" fmla="*/ 216 w 837"/>
                  <a:gd name="T7" fmla="*/ 899 h 900"/>
                  <a:gd name="T8" fmla="*/ 248 w 837"/>
                  <a:gd name="T9" fmla="*/ 899 h 900"/>
                  <a:gd name="T10" fmla="*/ 248 w 837"/>
                  <a:gd name="T11" fmla="*/ 899 h 900"/>
                  <a:gd name="T12" fmla="*/ 278 w 837"/>
                  <a:gd name="T13" fmla="*/ 867 h 900"/>
                  <a:gd name="T14" fmla="*/ 309 w 837"/>
                  <a:gd name="T15" fmla="*/ 867 h 900"/>
                  <a:gd name="T16" fmla="*/ 309 w 837"/>
                  <a:gd name="T17" fmla="*/ 867 h 900"/>
                  <a:gd name="T18" fmla="*/ 309 w 837"/>
                  <a:gd name="T19" fmla="*/ 867 h 900"/>
                  <a:gd name="T20" fmla="*/ 309 w 837"/>
                  <a:gd name="T21" fmla="*/ 836 h 900"/>
                  <a:gd name="T22" fmla="*/ 309 w 837"/>
                  <a:gd name="T23" fmla="*/ 836 h 900"/>
                  <a:gd name="T24" fmla="*/ 309 w 837"/>
                  <a:gd name="T25" fmla="*/ 836 h 900"/>
                  <a:gd name="T26" fmla="*/ 371 w 837"/>
                  <a:gd name="T27" fmla="*/ 775 h 900"/>
                  <a:gd name="T28" fmla="*/ 371 w 837"/>
                  <a:gd name="T29" fmla="*/ 743 h 900"/>
                  <a:gd name="T30" fmla="*/ 402 w 837"/>
                  <a:gd name="T31" fmla="*/ 712 h 900"/>
                  <a:gd name="T32" fmla="*/ 433 w 837"/>
                  <a:gd name="T33" fmla="*/ 712 h 900"/>
                  <a:gd name="T34" fmla="*/ 464 w 837"/>
                  <a:gd name="T35" fmla="*/ 681 h 900"/>
                  <a:gd name="T36" fmla="*/ 464 w 837"/>
                  <a:gd name="T37" fmla="*/ 681 h 900"/>
                  <a:gd name="T38" fmla="*/ 464 w 837"/>
                  <a:gd name="T39" fmla="*/ 651 h 900"/>
                  <a:gd name="T40" fmla="*/ 496 w 837"/>
                  <a:gd name="T41" fmla="*/ 651 h 900"/>
                  <a:gd name="T42" fmla="*/ 526 w 837"/>
                  <a:gd name="T43" fmla="*/ 619 h 900"/>
                  <a:gd name="T44" fmla="*/ 557 w 837"/>
                  <a:gd name="T45" fmla="*/ 619 h 900"/>
                  <a:gd name="T46" fmla="*/ 650 w 837"/>
                  <a:gd name="T47" fmla="*/ 589 h 900"/>
                  <a:gd name="T48" fmla="*/ 650 w 837"/>
                  <a:gd name="T49" fmla="*/ 589 h 900"/>
                  <a:gd name="T50" fmla="*/ 681 w 837"/>
                  <a:gd name="T51" fmla="*/ 589 h 900"/>
                  <a:gd name="T52" fmla="*/ 712 w 837"/>
                  <a:gd name="T53" fmla="*/ 558 h 900"/>
                  <a:gd name="T54" fmla="*/ 744 w 837"/>
                  <a:gd name="T55" fmla="*/ 558 h 900"/>
                  <a:gd name="T56" fmla="*/ 805 w 837"/>
                  <a:gd name="T57" fmla="*/ 558 h 900"/>
                  <a:gd name="T58" fmla="*/ 836 w 837"/>
                  <a:gd name="T59" fmla="*/ 558 h 900"/>
                  <a:gd name="T60" fmla="*/ 836 w 837"/>
                  <a:gd name="T61" fmla="*/ 496 h 900"/>
                  <a:gd name="T62" fmla="*/ 836 w 837"/>
                  <a:gd name="T63" fmla="*/ 465 h 900"/>
                  <a:gd name="T64" fmla="*/ 805 w 837"/>
                  <a:gd name="T65" fmla="*/ 404 h 900"/>
                  <a:gd name="T66" fmla="*/ 774 w 837"/>
                  <a:gd name="T67" fmla="*/ 372 h 900"/>
                  <a:gd name="T68" fmla="*/ 774 w 837"/>
                  <a:gd name="T69" fmla="*/ 341 h 900"/>
                  <a:gd name="T70" fmla="*/ 744 w 837"/>
                  <a:gd name="T71" fmla="*/ 310 h 900"/>
                  <a:gd name="T72" fmla="*/ 681 w 837"/>
                  <a:gd name="T73" fmla="*/ 248 h 900"/>
                  <a:gd name="T74" fmla="*/ 309 w 837"/>
                  <a:gd name="T75" fmla="*/ 0 h 900"/>
                  <a:gd name="T76" fmla="*/ 371 w 837"/>
                  <a:gd name="T77" fmla="*/ 528 h 900"/>
                  <a:gd name="T78" fmla="*/ 154 w 837"/>
                  <a:gd name="T79" fmla="*/ 619 h 900"/>
                  <a:gd name="T80" fmla="*/ 154 w 837"/>
                  <a:gd name="T81" fmla="*/ 619 h 900"/>
                  <a:gd name="T82" fmla="*/ 92 w 837"/>
                  <a:gd name="T83" fmla="*/ 619 h 900"/>
                  <a:gd name="T84" fmla="*/ 61 w 837"/>
                  <a:gd name="T85" fmla="*/ 619 h 900"/>
                  <a:gd name="T86" fmla="*/ 30 w 837"/>
                  <a:gd name="T87" fmla="*/ 651 h 900"/>
                  <a:gd name="T88" fmla="*/ 0 w 837"/>
                  <a:gd name="T89" fmla="*/ 619 h 900"/>
                  <a:gd name="T90" fmla="*/ 0 w 837"/>
                  <a:gd name="T91" fmla="*/ 681 h 900"/>
                  <a:gd name="T92" fmla="*/ 0 w 837"/>
                  <a:gd name="T93" fmla="*/ 712 h 900"/>
                  <a:gd name="T94" fmla="*/ 0 w 837"/>
                  <a:gd name="T95" fmla="*/ 712 h 900"/>
                  <a:gd name="T96" fmla="*/ 30 w 837"/>
                  <a:gd name="T97" fmla="*/ 775 h 900"/>
                  <a:gd name="T98" fmla="*/ 30 w 837"/>
                  <a:gd name="T99" fmla="*/ 775 h 900"/>
                  <a:gd name="T100" fmla="*/ 30 w 837"/>
                  <a:gd name="T101" fmla="*/ 775 h 900"/>
                  <a:gd name="T102" fmla="*/ 30 w 837"/>
                  <a:gd name="T103" fmla="*/ 775 h 900"/>
                  <a:gd name="T104" fmla="*/ 30 w 837"/>
                  <a:gd name="T105" fmla="*/ 775 h 900"/>
                  <a:gd name="T106" fmla="*/ 61 w 837"/>
                  <a:gd name="T107" fmla="*/ 775 h 900"/>
                  <a:gd name="T108" fmla="*/ 92 w 837"/>
                  <a:gd name="T109" fmla="*/ 775 h 900"/>
                  <a:gd name="T110" fmla="*/ 92 w 837"/>
                  <a:gd name="T111" fmla="*/ 775 h 900"/>
                  <a:gd name="T112" fmla="*/ 124 w 837"/>
                  <a:gd name="T113" fmla="*/ 775 h 900"/>
                  <a:gd name="T114" fmla="*/ 124 w 837"/>
                  <a:gd name="T115" fmla="*/ 743 h 900"/>
                  <a:gd name="T116" fmla="*/ 154 w 837"/>
                  <a:gd name="T117" fmla="*/ 805 h 900"/>
                  <a:gd name="T118" fmla="*/ 154 w 837"/>
                  <a:gd name="T119" fmla="*/ 805 h 900"/>
                  <a:gd name="T120" fmla="*/ 185 w 837"/>
                  <a:gd name="T121" fmla="*/ 8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900">
                    <a:moveTo>
                      <a:pt x="185" y="836"/>
                    </a:moveTo>
                    <a:lnTo>
                      <a:pt x="185" y="836"/>
                    </a:lnTo>
                    <a:lnTo>
                      <a:pt x="185" y="867"/>
                    </a:lnTo>
                    <a:lnTo>
                      <a:pt x="185" y="867"/>
                    </a:lnTo>
                    <a:lnTo>
                      <a:pt x="185" y="867"/>
                    </a:lnTo>
                    <a:lnTo>
                      <a:pt x="185" y="867"/>
                    </a:lnTo>
                    <a:lnTo>
                      <a:pt x="185" y="899"/>
                    </a:lnTo>
                    <a:cubicBezTo>
                      <a:pt x="216" y="899"/>
                      <a:pt x="216" y="899"/>
                      <a:pt x="216" y="899"/>
                    </a:cubicBezTo>
                    <a:lnTo>
                      <a:pt x="248" y="899"/>
                    </a:lnTo>
                    <a:lnTo>
                      <a:pt x="248" y="899"/>
                    </a:lnTo>
                    <a:lnTo>
                      <a:pt x="248" y="899"/>
                    </a:lnTo>
                    <a:lnTo>
                      <a:pt x="248" y="899"/>
                    </a:lnTo>
                    <a:cubicBezTo>
                      <a:pt x="248" y="899"/>
                      <a:pt x="248" y="899"/>
                      <a:pt x="248" y="867"/>
                    </a:cubicBezTo>
                    <a:cubicBezTo>
                      <a:pt x="278" y="867"/>
                      <a:pt x="278" y="867"/>
                      <a:pt x="278" y="867"/>
                    </a:cubicBezTo>
                    <a:lnTo>
                      <a:pt x="278" y="867"/>
                    </a:lnTo>
                    <a:cubicBezTo>
                      <a:pt x="309" y="867"/>
                      <a:pt x="309" y="867"/>
                      <a:pt x="309" y="867"/>
                    </a:cubicBezTo>
                    <a:lnTo>
                      <a:pt x="309" y="867"/>
                    </a:lnTo>
                    <a:lnTo>
                      <a:pt x="309" y="867"/>
                    </a:lnTo>
                    <a:lnTo>
                      <a:pt x="309" y="867"/>
                    </a:lnTo>
                    <a:lnTo>
                      <a:pt x="309" y="867"/>
                    </a:lnTo>
                    <a:lnTo>
                      <a:pt x="309" y="867"/>
                    </a:lnTo>
                    <a:lnTo>
                      <a:pt x="309" y="836"/>
                    </a:lnTo>
                    <a:lnTo>
                      <a:pt x="309" y="836"/>
                    </a:lnTo>
                    <a:lnTo>
                      <a:pt x="309" y="836"/>
                    </a:lnTo>
                    <a:lnTo>
                      <a:pt x="309" y="836"/>
                    </a:lnTo>
                    <a:lnTo>
                      <a:pt x="309" y="836"/>
                    </a:lnTo>
                    <a:cubicBezTo>
                      <a:pt x="309" y="805"/>
                      <a:pt x="309" y="805"/>
                      <a:pt x="340" y="775"/>
                    </a:cubicBezTo>
                    <a:lnTo>
                      <a:pt x="371" y="775"/>
                    </a:lnTo>
                    <a:lnTo>
                      <a:pt x="371" y="775"/>
                    </a:lnTo>
                    <a:cubicBezTo>
                      <a:pt x="371" y="775"/>
                      <a:pt x="371" y="775"/>
                      <a:pt x="371" y="743"/>
                    </a:cubicBezTo>
                    <a:cubicBezTo>
                      <a:pt x="371" y="743"/>
                      <a:pt x="371" y="712"/>
                      <a:pt x="402" y="712"/>
                    </a:cubicBezTo>
                    <a:lnTo>
                      <a:pt x="402" y="712"/>
                    </a:lnTo>
                    <a:cubicBezTo>
                      <a:pt x="402" y="681"/>
                      <a:pt x="402" y="681"/>
                      <a:pt x="402" y="681"/>
                    </a:cubicBezTo>
                    <a:cubicBezTo>
                      <a:pt x="433" y="712"/>
                      <a:pt x="433" y="712"/>
                      <a:pt x="433" y="712"/>
                    </a:cubicBezTo>
                    <a:cubicBezTo>
                      <a:pt x="433" y="681"/>
                      <a:pt x="464" y="681"/>
                      <a:pt x="464" y="681"/>
                    </a:cubicBezTo>
                    <a:lnTo>
                      <a:pt x="464" y="681"/>
                    </a:lnTo>
                    <a:lnTo>
                      <a:pt x="464" y="681"/>
                    </a:lnTo>
                    <a:lnTo>
                      <a:pt x="464" y="681"/>
                    </a:lnTo>
                    <a:lnTo>
                      <a:pt x="464" y="681"/>
                    </a:lnTo>
                    <a:lnTo>
                      <a:pt x="464" y="651"/>
                    </a:lnTo>
                    <a:cubicBezTo>
                      <a:pt x="496" y="651"/>
                      <a:pt x="496" y="651"/>
                      <a:pt x="496" y="651"/>
                    </a:cubicBezTo>
                    <a:lnTo>
                      <a:pt x="496" y="651"/>
                    </a:lnTo>
                    <a:cubicBezTo>
                      <a:pt x="496" y="619"/>
                      <a:pt x="496" y="619"/>
                      <a:pt x="496" y="619"/>
                    </a:cubicBezTo>
                    <a:cubicBezTo>
                      <a:pt x="526" y="619"/>
                      <a:pt x="526" y="619"/>
                      <a:pt x="526" y="619"/>
                    </a:cubicBezTo>
                    <a:cubicBezTo>
                      <a:pt x="526" y="619"/>
                      <a:pt x="526" y="619"/>
                      <a:pt x="557" y="619"/>
                    </a:cubicBezTo>
                    <a:lnTo>
                      <a:pt x="557" y="619"/>
                    </a:lnTo>
                    <a:cubicBezTo>
                      <a:pt x="588" y="589"/>
                      <a:pt x="588" y="589"/>
                      <a:pt x="620" y="589"/>
                    </a:cubicBezTo>
                    <a:cubicBezTo>
                      <a:pt x="620" y="589"/>
                      <a:pt x="620" y="589"/>
                      <a:pt x="650" y="589"/>
                    </a:cubicBezTo>
                    <a:lnTo>
                      <a:pt x="650" y="589"/>
                    </a:lnTo>
                    <a:lnTo>
                      <a:pt x="650" y="589"/>
                    </a:lnTo>
                    <a:cubicBezTo>
                      <a:pt x="650" y="589"/>
                      <a:pt x="650" y="589"/>
                      <a:pt x="681" y="589"/>
                    </a:cubicBezTo>
                    <a:lnTo>
                      <a:pt x="681" y="589"/>
                    </a:lnTo>
                    <a:cubicBezTo>
                      <a:pt x="681" y="589"/>
                      <a:pt x="681" y="589"/>
                      <a:pt x="712" y="558"/>
                    </a:cubicBezTo>
                    <a:lnTo>
                      <a:pt x="712" y="558"/>
                    </a:lnTo>
                    <a:lnTo>
                      <a:pt x="744" y="558"/>
                    </a:lnTo>
                    <a:lnTo>
                      <a:pt x="744" y="558"/>
                    </a:lnTo>
                    <a:lnTo>
                      <a:pt x="774" y="558"/>
                    </a:lnTo>
                    <a:cubicBezTo>
                      <a:pt x="805" y="558"/>
                      <a:pt x="805" y="558"/>
                      <a:pt x="805" y="558"/>
                    </a:cubicBezTo>
                    <a:lnTo>
                      <a:pt x="805" y="558"/>
                    </a:lnTo>
                    <a:lnTo>
                      <a:pt x="836" y="558"/>
                    </a:lnTo>
                    <a:lnTo>
                      <a:pt x="836" y="558"/>
                    </a:lnTo>
                    <a:cubicBezTo>
                      <a:pt x="836" y="558"/>
                      <a:pt x="836" y="528"/>
                      <a:pt x="836" y="496"/>
                    </a:cubicBezTo>
                    <a:lnTo>
                      <a:pt x="836" y="496"/>
                    </a:lnTo>
                    <a:cubicBezTo>
                      <a:pt x="836" y="465"/>
                      <a:pt x="836" y="465"/>
                      <a:pt x="836" y="465"/>
                    </a:cubicBezTo>
                    <a:cubicBezTo>
                      <a:pt x="836" y="434"/>
                      <a:pt x="836" y="404"/>
                      <a:pt x="836" y="404"/>
                    </a:cubicBezTo>
                    <a:lnTo>
                      <a:pt x="805" y="404"/>
                    </a:lnTo>
                    <a:lnTo>
                      <a:pt x="805" y="404"/>
                    </a:lnTo>
                    <a:cubicBezTo>
                      <a:pt x="774" y="372"/>
                      <a:pt x="774" y="372"/>
                      <a:pt x="774" y="372"/>
                    </a:cubicBezTo>
                    <a:cubicBezTo>
                      <a:pt x="774" y="341"/>
                      <a:pt x="774" y="341"/>
                      <a:pt x="774" y="341"/>
                    </a:cubicBezTo>
                    <a:lnTo>
                      <a:pt x="774" y="341"/>
                    </a:lnTo>
                    <a:cubicBezTo>
                      <a:pt x="774" y="341"/>
                      <a:pt x="774" y="310"/>
                      <a:pt x="744" y="310"/>
                    </a:cubicBezTo>
                    <a:lnTo>
                      <a:pt x="744" y="310"/>
                    </a:lnTo>
                    <a:cubicBezTo>
                      <a:pt x="681" y="248"/>
                      <a:pt x="681" y="248"/>
                      <a:pt x="681" y="248"/>
                    </a:cubicBezTo>
                    <a:lnTo>
                      <a:pt x="681" y="248"/>
                    </a:lnTo>
                    <a:cubicBezTo>
                      <a:pt x="340" y="0"/>
                      <a:pt x="340" y="0"/>
                      <a:pt x="340" y="0"/>
                    </a:cubicBezTo>
                    <a:cubicBezTo>
                      <a:pt x="309" y="0"/>
                      <a:pt x="309" y="0"/>
                      <a:pt x="309" y="0"/>
                    </a:cubicBezTo>
                    <a:cubicBezTo>
                      <a:pt x="340" y="496"/>
                      <a:pt x="340" y="496"/>
                      <a:pt x="340" y="496"/>
                    </a:cubicBezTo>
                    <a:cubicBezTo>
                      <a:pt x="371" y="528"/>
                      <a:pt x="371" y="528"/>
                      <a:pt x="371" y="528"/>
                    </a:cubicBezTo>
                    <a:cubicBezTo>
                      <a:pt x="340" y="619"/>
                      <a:pt x="340" y="619"/>
                      <a:pt x="340" y="619"/>
                    </a:cubicBezTo>
                    <a:cubicBezTo>
                      <a:pt x="154" y="619"/>
                      <a:pt x="154" y="619"/>
                      <a:pt x="154" y="619"/>
                    </a:cubicBezTo>
                    <a:lnTo>
                      <a:pt x="154" y="619"/>
                    </a:lnTo>
                    <a:lnTo>
                      <a:pt x="154" y="619"/>
                    </a:lnTo>
                    <a:cubicBezTo>
                      <a:pt x="124" y="619"/>
                      <a:pt x="124" y="619"/>
                      <a:pt x="124" y="619"/>
                    </a:cubicBezTo>
                    <a:lnTo>
                      <a:pt x="92" y="619"/>
                    </a:lnTo>
                    <a:lnTo>
                      <a:pt x="92" y="619"/>
                    </a:lnTo>
                    <a:lnTo>
                      <a:pt x="61" y="619"/>
                    </a:lnTo>
                    <a:lnTo>
                      <a:pt x="61" y="619"/>
                    </a:lnTo>
                    <a:cubicBezTo>
                      <a:pt x="61" y="651"/>
                      <a:pt x="61" y="651"/>
                      <a:pt x="30" y="651"/>
                    </a:cubicBezTo>
                    <a:lnTo>
                      <a:pt x="30" y="651"/>
                    </a:lnTo>
                    <a:lnTo>
                      <a:pt x="0" y="619"/>
                    </a:lnTo>
                    <a:cubicBezTo>
                      <a:pt x="0" y="651"/>
                      <a:pt x="0" y="651"/>
                      <a:pt x="0" y="651"/>
                    </a:cubicBezTo>
                    <a:lnTo>
                      <a:pt x="0" y="681"/>
                    </a:lnTo>
                    <a:lnTo>
                      <a:pt x="0" y="681"/>
                    </a:lnTo>
                    <a:cubicBezTo>
                      <a:pt x="0" y="712"/>
                      <a:pt x="0" y="712"/>
                      <a:pt x="0" y="712"/>
                    </a:cubicBezTo>
                    <a:lnTo>
                      <a:pt x="0" y="712"/>
                    </a:lnTo>
                    <a:lnTo>
                      <a:pt x="0" y="712"/>
                    </a:lnTo>
                    <a:cubicBezTo>
                      <a:pt x="0" y="712"/>
                      <a:pt x="30" y="712"/>
                      <a:pt x="30" y="743"/>
                    </a:cubicBezTo>
                    <a:cubicBezTo>
                      <a:pt x="30" y="743"/>
                      <a:pt x="30" y="743"/>
                      <a:pt x="30" y="775"/>
                    </a:cubicBezTo>
                    <a:lnTo>
                      <a:pt x="30" y="775"/>
                    </a:lnTo>
                    <a:lnTo>
                      <a:pt x="30" y="775"/>
                    </a:lnTo>
                    <a:lnTo>
                      <a:pt x="30" y="775"/>
                    </a:lnTo>
                    <a:lnTo>
                      <a:pt x="30" y="775"/>
                    </a:lnTo>
                    <a:lnTo>
                      <a:pt x="30" y="775"/>
                    </a:lnTo>
                    <a:lnTo>
                      <a:pt x="30" y="775"/>
                    </a:lnTo>
                    <a:lnTo>
                      <a:pt x="30" y="775"/>
                    </a:lnTo>
                    <a:lnTo>
                      <a:pt x="30" y="775"/>
                    </a:lnTo>
                    <a:cubicBezTo>
                      <a:pt x="61" y="775"/>
                      <a:pt x="61" y="775"/>
                      <a:pt x="61" y="775"/>
                    </a:cubicBezTo>
                    <a:lnTo>
                      <a:pt x="61" y="775"/>
                    </a:lnTo>
                    <a:cubicBezTo>
                      <a:pt x="61" y="775"/>
                      <a:pt x="61" y="775"/>
                      <a:pt x="92" y="775"/>
                    </a:cubicBezTo>
                    <a:lnTo>
                      <a:pt x="92" y="775"/>
                    </a:lnTo>
                    <a:lnTo>
                      <a:pt x="92" y="775"/>
                    </a:lnTo>
                    <a:lnTo>
                      <a:pt x="92" y="775"/>
                    </a:lnTo>
                    <a:lnTo>
                      <a:pt x="124" y="775"/>
                    </a:lnTo>
                    <a:lnTo>
                      <a:pt x="124" y="775"/>
                    </a:lnTo>
                    <a:cubicBezTo>
                      <a:pt x="124" y="743"/>
                      <a:pt x="124" y="743"/>
                      <a:pt x="124" y="743"/>
                    </a:cubicBezTo>
                    <a:lnTo>
                      <a:pt x="124" y="743"/>
                    </a:lnTo>
                    <a:cubicBezTo>
                      <a:pt x="154" y="743"/>
                      <a:pt x="154" y="743"/>
                      <a:pt x="154" y="775"/>
                    </a:cubicBezTo>
                    <a:cubicBezTo>
                      <a:pt x="154" y="775"/>
                      <a:pt x="154" y="775"/>
                      <a:pt x="154" y="805"/>
                    </a:cubicBezTo>
                    <a:lnTo>
                      <a:pt x="154" y="805"/>
                    </a:lnTo>
                    <a:lnTo>
                      <a:pt x="154" y="805"/>
                    </a:lnTo>
                    <a:lnTo>
                      <a:pt x="154" y="805"/>
                    </a:lnTo>
                    <a:cubicBezTo>
                      <a:pt x="154" y="805"/>
                      <a:pt x="154" y="805"/>
                      <a:pt x="185" y="805"/>
                    </a:cubicBezTo>
                    <a:lnTo>
                      <a:pt x="185" y="83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 name="Freeform 9"/>
              <p:cNvSpPr>
                <a:spLocks noChangeArrowheads="1"/>
              </p:cNvSpPr>
              <p:nvPr/>
            </p:nvSpPr>
            <p:spPr bwMode="auto">
              <a:xfrm>
                <a:off x="4706938" y="2070100"/>
                <a:ext cx="66675" cy="44450"/>
              </a:xfrm>
              <a:custGeom>
                <a:avLst/>
                <a:gdLst>
                  <a:gd name="T0" fmla="*/ 186 w 187"/>
                  <a:gd name="T1" fmla="*/ 0 h 125"/>
                  <a:gd name="T2" fmla="*/ 186 w 187"/>
                  <a:gd name="T3" fmla="*/ 0 h 125"/>
                  <a:gd name="T4" fmla="*/ 186 w 187"/>
                  <a:gd name="T5" fmla="*/ 0 h 125"/>
                  <a:gd name="T6" fmla="*/ 154 w 187"/>
                  <a:gd name="T7" fmla="*/ 31 h 125"/>
                  <a:gd name="T8" fmla="*/ 124 w 187"/>
                  <a:gd name="T9" fmla="*/ 93 h 125"/>
                  <a:gd name="T10" fmla="*/ 93 w 187"/>
                  <a:gd name="T11" fmla="*/ 63 h 125"/>
                  <a:gd name="T12" fmla="*/ 93 w 187"/>
                  <a:gd name="T13" fmla="*/ 63 h 125"/>
                  <a:gd name="T14" fmla="*/ 93 w 187"/>
                  <a:gd name="T15" fmla="*/ 63 h 125"/>
                  <a:gd name="T16" fmla="*/ 93 w 187"/>
                  <a:gd name="T17" fmla="*/ 93 h 125"/>
                  <a:gd name="T18" fmla="*/ 93 w 187"/>
                  <a:gd name="T19" fmla="*/ 93 h 125"/>
                  <a:gd name="T20" fmla="*/ 62 w 187"/>
                  <a:gd name="T21" fmla="*/ 93 h 125"/>
                  <a:gd name="T22" fmla="*/ 62 w 187"/>
                  <a:gd name="T23" fmla="*/ 93 h 125"/>
                  <a:gd name="T24" fmla="*/ 30 w 187"/>
                  <a:gd name="T25" fmla="*/ 93 h 125"/>
                  <a:gd name="T26" fmla="*/ 30 w 187"/>
                  <a:gd name="T27" fmla="*/ 93 h 125"/>
                  <a:gd name="T28" fmla="*/ 30 w 187"/>
                  <a:gd name="T29" fmla="*/ 93 h 125"/>
                  <a:gd name="T30" fmla="*/ 0 w 187"/>
                  <a:gd name="T31" fmla="*/ 93 h 125"/>
                  <a:gd name="T32" fmla="*/ 0 w 187"/>
                  <a:gd name="T33" fmla="*/ 124 h 125"/>
                  <a:gd name="T34" fmla="*/ 0 w 187"/>
                  <a:gd name="T35" fmla="*/ 124 h 125"/>
                  <a:gd name="T36" fmla="*/ 62 w 187"/>
                  <a:gd name="T37" fmla="*/ 124 h 125"/>
                  <a:gd name="T38" fmla="*/ 93 w 187"/>
                  <a:gd name="T39" fmla="*/ 124 h 125"/>
                  <a:gd name="T40" fmla="*/ 124 w 187"/>
                  <a:gd name="T41" fmla="*/ 124 h 125"/>
                  <a:gd name="T42" fmla="*/ 154 w 187"/>
                  <a:gd name="T43" fmla="*/ 93 h 125"/>
                  <a:gd name="T44" fmla="*/ 154 w 187"/>
                  <a:gd name="T45" fmla="*/ 93 h 125"/>
                  <a:gd name="T46" fmla="*/ 154 w 187"/>
                  <a:gd name="T47" fmla="*/ 63 h 125"/>
                  <a:gd name="T48" fmla="*/ 154 w 187"/>
                  <a:gd name="T49" fmla="*/ 63 h 125"/>
                  <a:gd name="T50" fmla="*/ 186 w 187"/>
                  <a:gd name="T51" fmla="*/ 31 h 125"/>
                  <a:gd name="T52" fmla="*/ 186 w 187"/>
                  <a:gd name="T53" fmla="*/ 31 h 125"/>
                  <a:gd name="T54" fmla="*/ 186 w 187"/>
                  <a:gd name="T55" fmla="*/ 31 h 125"/>
                  <a:gd name="T56" fmla="*/ 186 w 187"/>
                  <a:gd name="T57" fmla="*/ 31 h 125"/>
                  <a:gd name="T58" fmla="*/ 186 w 187"/>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125">
                    <a:moveTo>
                      <a:pt x="186" y="0"/>
                    </a:moveTo>
                    <a:lnTo>
                      <a:pt x="186" y="0"/>
                    </a:lnTo>
                    <a:lnTo>
                      <a:pt x="186" y="0"/>
                    </a:lnTo>
                    <a:cubicBezTo>
                      <a:pt x="154" y="31"/>
                      <a:pt x="154" y="31"/>
                      <a:pt x="154" y="31"/>
                    </a:cubicBezTo>
                    <a:cubicBezTo>
                      <a:pt x="154" y="63"/>
                      <a:pt x="124" y="93"/>
                      <a:pt x="124" y="93"/>
                    </a:cubicBezTo>
                    <a:cubicBezTo>
                      <a:pt x="124" y="93"/>
                      <a:pt x="93" y="93"/>
                      <a:pt x="93" y="63"/>
                    </a:cubicBezTo>
                    <a:lnTo>
                      <a:pt x="93" y="63"/>
                    </a:lnTo>
                    <a:lnTo>
                      <a:pt x="93" y="63"/>
                    </a:lnTo>
                    <a:cubicBezTo>
                      <a:pt x="93" y="93"/>
                      <a:pt x="93" y="93"/>
                      <a:pt x="93" y="93"/>
                    </a:cubicBezTo>
                    <a:lnTo>
                      <a:pt x="93" y="93"/>
                    </a:lnTo>
                    <a:cubicBezTo>
                      <a:pt x="62" y="93"/>
                      <a:pt x="62" y="93"/>
                      <a:pt x="62" y="93"/>
                    </a:cubicBezTo>
                    <a:lnTo>
                      <a:pt x="62" y="93"/>
                    </a:lnTo>
                    <a:cubicBezTo>
                      <a:pt x="30" y="93"/>
                      <a:pt x="30" y="93"/>
                      <a:pt x="30" y="93"/>
                    </a:cubicBezTo>
                    <a:lnTo>
                      <a:pt x="30" y="93"/>
                    </a:lnTo>
                    <a:lnTo>
                      <a:pt x="30" y="93"/>
                    </a:lnTo>
                    <a:cubicBezTo>
                      <a:pt x="0" y="93"/>
                      <a:pt x="0" y="93"/>
                      <a:pt x="0" y="93"/>
                    </a:cubicBezTo>
                    <a:lnTo>
                      <a:pt x="0" y="124"/>
                    </a:lnTo>
                    <a:lnTo>
                      <a:pt x="0" y="124"/>
                    </a:lnTo>
                    <a:cubicBezTo>
                      <a:pt x="0" y="124"/>
                      <a:pt x="30" y="124"/>
                      <a:pt x="62" y="124"/>
                    </a:cubicBezTo>
                    <a:cubicBezTo>
                      <a:pt x="62" y="124"/>
                      <a:pt x="62" y="124"/>
                      <a:pt x="93" y="124"/>
                    </a:cubicBezTo>
                    <a:lnTo>
                      <a:pt x="124" y="124"/>
                    </a:lnTo>
                    <a:cubicBezTo>
                      <a:pt x="124" y="124"/>
                      <a:pt x="124" y="93"/>
                      <a:pt x="154" y="93"/>
                    </a:cubicBezTo>
                    <a:lnTo>
                      <a:pt x="154" y="93"/>
                    </a:lnTo>
                    <a:cubicBezTo>
                      <a:pt x="154" y="63"/>
                      <a:pt x="154" y="63"/>
                      <a:pt x="154" y="63"/>
                    </a:cubicBezTo>
                    <a:lnTo>
                      <a:pt x="154" y="63"/>
                    </a:lnTo>
                    <a:cubicBezTo>
                      <a:pt x="154" y="63"/>
                      <a:pt x="154" y="31"/>
                      <a:pt x="186" y="31"/>
                    </a:cubicBezTo>
                    <a:lnTo>
                      <a:pt x="186" y="31"/>
                    </a:lnTo>
                    <a:lnTo>
                      <a:pt x="186" y="31"/>
                    </a:lnTo>
                    <a:lnTo>
                      <a:pt x="186" y="31"/>
                    </a:lnTo>
                    <a:cubicBezTo>
                      <a:pt x="186" y="31"/>
                      <a:pt x="186" y="31"/>
                      <a:pt x="18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 name="Freeform 10"/>
              <p:cNvSpPr>
                <a:spLocks noChangeArrowheads="1"/>
              </p:cNvSpPr>
              <p:nvPr/>
            </p:nvSpPr>
            <p:spPr bwMode="auto">
              <a:xfrm>
                <a:off x="4360863" y="1925638"/>
                <a:ext cx="401637" cy="334962"/>
              </a:xfrm>
              <a:custGeom>
                <a:avLst/>
                <a:gdLst>
                  <a:gd name="T0" fmla="*/ 465 w 1116"/>
                  <a:gd name="T1" fmla="*/ 867 h 930"/>
                  <a:gd name="T2" fmla="*/ 527 w 1116"/>
                  <a:gd name="T3" fmla="*/ 867 h 930"/>
                  <a:gd name="T4" fmla="*/ 589 w 1116"/>
                  <a:gd name="T5" fmla="*/ 898 h 930"/>
                  <a:gd name="T6" fmla="*/ 651 w 1116"/>
                  <a:gd name="T7" fmla="*/ 929 h 930"/>
                  <a:gd name="T8" fmla="*/ 713 w 1116"/>
                  <a:gd name="T9" fmla="*/ 867 h 930"/>
                  <a:gd name="T10" fmla="*/ 806 w 1116"/>
                  <a:gd name="T11" fmla="*/ 805 h 930"/>
                  <a:gd name="T12" fmla="*/ 837 w 1116"/>
                  <a:gd name="T13" fmla="*/ 805 h 930"/>
                  <a:gd name="T14" fmla="*/ 930 w 1116"/>
                  <a:gd name="T15" fmla="*/ 774 h 930"/>
                  <a:gd name="T16" fmla="*/ 930 w 1116"/>
                  <a:gd name="T17" fmla="*/ 774 h 930"/>
                  <a:gd name="T18" fmla="*/ 1023 w 1116"/>
                  <a:gd name="T19" fmla="*/ 743 h 930"/>
                  <a:gd name="T20" fmla="*/ 1115 w 1116"/>
                  <a:gd name="T21" fmla="*/ 589 h 930"/>
                  <a:gd name="T22" fmla="*/ 1023 w 1116"/>
                  <a:gd name="T23" fmla="*/ 589 h 930"/>
                  <a:gd name="T24" fmla="*/ 899 w 1116"/>
                  <a:gd name="T25" fmla="*/ 526 h 930"/>
                  <a:gd name="T26" fmla="*/ 899 w 1116"/>
                  <a:gd name="T27" fmla="*/ 495 h 930"/>
                  <a:gd name="T28" fmla="*/ 899 w 1116"/>
                  <a:gd name="T29" fmla="*/ 465 h 930"/>
                  <a:gd name="T30" fmla="*/ 867 w 1116"/>
                  <a:gd name="T31" fmla="*/ 465 h 930"/>
                  <a:gd name="T32" fmla="*/ 806 w 1116"/>
                  <a:gd name="T33" fmla="*/ 372 h 930"/>
                  <a:gd name="T34" fmla="*/ 806 w 1116"/>
                  <a:gd name="T35" fmla="*/ 309 h 930"/>
                  <a:gd name="T36" fmla="*/ 775 w 1116"/>
                  <a:gd name="T37" fmla="*/ 278 h 930"/>
                  <a:gd name="T38" fmla="*/ 713 w 1116"/>
                  <a:gd name="T39" fmla="*/ 217 h 930"/>
                  <a:gd name="T40" fmla="*/ 682 w 1116"/>
                  <a:gd name="T41" fmla="*/ 185 h 930"/>
                  <a:gd name="T42" fmla="*/ 651 w 1116"/>
                  <a:gd name="T43" fmla="*/ 185 h 930"/>
                  <a:gd name="T44" fmla="*/ 651 w 1116"/>
                  <a:gd name="T45" fmla="*/ 185 h 930"/>
                  <a:gd name="T46" fmla="*/ 527 w 1116"/>
                  <a:gd name="T47" fmla="*/ 185 h 930"/>
                  <a:gd name="T48" fmla="*/ 403 w 1116"/>
                  <a:gd name="T49" fmla="*/ 61 h 930"/>
                  <a:gd name="T50" fmla="*/ 371 w 1116"/>
                  <a:gd name="T51" fmla="*/ 30 h 930"/>
                  <a:gd name="T52" fmla="*/ 310 w 1116"/>
                  <a:gd name="T53" fmla="*/ 30 h 930"/>
                  <a:gd name="T54" fmla="*/ 278 w 1116"/>
                  <a:gd name="T55" fmla="*/ 0 h 930"/>
                  <a:gd name="T56" fmla="*/ 217 w 1116"/>
                  <a:gd name="T57" fmla="*/ 30 h 930"/>
                  <a:gd name="T58" fmla="*/ 186 w 1116"/>
                  <a:gd name="T59" fmla="*/ 0 h 930"/>
                  <a:gd name="T60" fmla="*/ 186 w 1116"/>
                  <a:gd name="T61" fmla="*/ 30 h 930"/>
                  <a:gd name="T62" fmla="*/ 186 w 1116"/>
                  <a:gd name="T63" fmla="*/ 30 h 930"/>
                  <a:gd name="T64" fmla="*/ 124 w 1116"/>
                  <a:gd name="T65" fmla="*/ 124 h 930"/>
                  <a:gd name="T66" fmla="*/ 93 w 1116"/>
                  <a:gd name="T67" fmla="*/ 124 h 930"/>
                  <a:gd name="T68" fmla="*/ 31 w 1116"/>
                  <a:gd name="T69" fmla="*/ 185 h 930"/>
                  <a:gd name="T70" fmla="*/ 31 w 1116"/>
                  <a:gd name="T71" fmla="*/ 154 h 930"/>
                  <a:gd name="T72" fmla="*/ 31 w 1116"/>
                  <a:gd name="T73" fmla="*/ 217 h 930"/>
                  <a:gd name="T74" fmla="*/ 124 w 1116"/>
                  <a:gd name="T75" fmla="*/ 372 h 930"/>
                  <a:gd name="T76" fmla="*/ 155 w 1116"/>
                  <a:gd name="T77" fmla="*/ 465 h 930"/>
                  <a:gd name="T78" fmla="*/ 217 w 1116"/>
                  <a:gd name="T79" fmla="*/ 526 h 930"/>
                  <a:gd name="T80" fmla="*/ 248 w 1116"/>
                  <a:gd name="T81" fmla="*/ 589 h 930"/>
                  <a:gd name="T82" fmla="*/ 371 w 1116"/>
                  <a:gd name="T83" fmla="*/ 805 h 930"/>
                  <a:gd name="T84" fmla="*/ 434 w 1116"/>
                  <a:gd name="T85" fmla="*/ 89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 h="930">
                    <a:moveTo>
                      <a:pt x="465" y="867"/>
                    </a:moveTo>
                    <a:lnTo>
                      <a:pt x="465" y="867"/>
                    </a:lnTo>
                    <a:lnTo>
                      <a:pt x="465" y="867"/>
                    </a:lnTo>
                    <a:cubicBezTo>
                      <a:pt x="495" y="867"/>
                      <a:pt x="495" y="867"/>
                      <a:pt x="495" y="867"/>
                    </a:cubicBezTo>
                    <a:lnTo>
                      <a:pt x="495" y="867"/>
                    </a:lnTo>
                    <a:cubicBezTo>
                      <a:pt x="527" y="867"/>
                      <a:pt x="527" y="867"/>
                      <a:pt x="527" y="867"/>
                    </a:cubicBezTo>
                    <a:lnTo>
                      <a:pt x="527" y="867"/>
                    </a:lnTo>
                    <a:cubicBezTo>
                      <a:pt x="558" y="867"/>
                      <a:pt x="558" y="867"/>
                      <a:pt x="558" y="898"/>
                    </a:cubicBezTo>
                    <a:cubicBezTo>
                      <a:pt x="589" y="898"/>
                      <a:pt x="589" y="898"/>
                      <a:pt x="589" y="898"/>
                    </a:cubicBezTo>
                    <a:cubicBezTo>
                      <a:pt x="619" y="898"/>
                      <a:pt x="619" y="929"/>
                      <a:pt x="651" y="929"/>
                    </a:cubicBezTo>
                    <a:lnTo>
                      <a:pt x="651" y="929"/>
                    </a:lnTo>
                    <a:lnTo>
                      <a:pt x="651" y="929"/>
                    </a:lnTo>
                    <a:lnTo>
                      <a:pt x="651" y="929"/>
                    </a:lnTo>
                    <a:cubicBezTo>
                      <a:pt x="651" y="898"/>
                      <a:pt x="651" y="898"/>
                      <a:pt x="651" y="898"/>
                    </a:cubicBezTo>
                    <a:cubicBezTo>
                      <a:pt x="682" y="898"/>
                      <a:pt x="682" y="867"/>
                      <a:pt x="713" y="867"/>
                    </a:cubicBezTo>
                    <a:lnTo>
                      <a:pt x="743" y="837"/>
                    </a:lnTo>
                    <a:cubicBezTo>
                      <a:pt x="775" y="805"/>
                      <a:pt x="775" y="805"/>
                      <a:pt x="775" y="805"/>
                    </a:cubicBezTo>
                    <a:cubicBezTo>
                      <a:pt x="775" y="805"/>
                      <a:pt x="775" y="805"/>
                      <a:pt x="806" y="805"/>
                    </a:cubicBezTo>
                    <a:lnTo>
                      <a:pt x="806" y="805"/>
                    </a:lnTo>
                    <a:lnTo>
                      <a:pt x="806" y="805"/>
                    </a:lnTo>
                    <a:lnTo>
                      <a:pt x="837" y="805"/>
                    </a:lnTo>
                    <a:cubicBezTo>
                      <a:pt x="837" y="805"/>
                      <a:pt x="867" y="805"/>
                      <a:pt x="867" y="774"/>
                    </a:cubicBezTo>
                    <a:cubicBezTo>
                      <a:pt x="867" y="774"/>
                      <a:pt x="899" y="774"/>
                      <a:pt x="930" y="774"/>
                    </a:cubicBezTo>
                    <a:lnTo>
                      <a:pt x="930" y="774"/>
                    </a:lnTo>
                    <a:lnTo>
                      <a:pt x="930" y="774"/>
                    </a:lnTo>
                    <a:lnTo>
                      <a:pt x="930" y="774"/>
                    </a:lnTo>
                    <a:lnTo>
                      <a:pt x="930" y="774"/>
                    </a:lnTo>
                    <a:lnTo>
                      <a:pt x="930" y="774"/>
                    </a:lnTo>
                    <a:cubicBezTo>
                      <a:pt x="930" y="774"/>
                      <a:pt x="961" y="774"/>
                      <a:pt x="961" y="743"/>
                    </a:cubicBezTo>
                    <a:cubicBezTo>
                      <a:pt x="991" y="743"/>
                      <a:pt x="1023" y="743"/>
                      <a:pt x="1023" y="743"/>
                    </a:cubicBezTo>
                    <a:cubicBezTo>
                      <a:pt x="1023" y="713"/>
                      <a:pt x="1054" y="713"/>
                      <a:pt x="1085" y="713"/>
                    </a:cubicBezTo>
                    <a:cubicBezTo>
                      <a:pt x="1115" y="589"/>
                      <a:pt x="1115" y="589"/>
                      <a:pt x="1115" y="589"/>
                    </a:cubicBezTo>
                    <a:lnTo>
                      <a:pt x="1115" y="589"/>
                    </a:lnTo>
                    <a:cubicBezTo>
                      <a:pt x="1115" y="589"/>
                      <a:pt x="1115" y="589"/>
                      <a:pt x="1085" y="589"/>
                    </a:cubicBezTo>
                    <a:cubicBezTo>
                      <a:pt x="1085" y="589"/>
                      <a:pt x="1054" y="589"/>
                      <a:pt x="1023" y="589"/>
                    </a:cubicBezTo>
                    <a:lnTo>
                      <a:pt x="1023" y="589"/>
                    </a:lnTo>
                    <a:cubicBezTo>
                      <a:pt x="991" y="589"/>
                      <a:pt x="961" y="589"/>
                      <a:pt x="961" y="589"/>
                    </a:cubicBezTo>
                    <a:lnTo>
                      <a:pt x="961" y="589"/>
                    </a:lnTo>
                    <a:cubicBezTo>
                      <a:pt x="930" y="589"/>
                      <a:pt x="930" y="557"/>
                      <a:pt x="899" y="526"/>
                    </a:cubicBezTo>
                    <a:lnTo>
                      <a:pt x="899" y="526"/>
                    </a:lnTo>
                    <a:lnTo>
                      <a:pt x="899" y="526"/>
                    </a:lnTo>
                    <a:cubicBezTo>
                      <a:pt x="899" y="495"/>
                      <a:pt x="899" y="495"/>
                      <a:pt x="899" y="495"/>
                    </a:cubicBezTo>
                    <a:lnTo>
                      <a:pt x="899" y="495"/>
                    </a:lnTo>
                    <a:lnTo>
                      <a:pt x="899" y="495"/>
                    </a:lnTo>
                    <a:cubicBezTo>
                      <a:pt x="899" y="495"/>
                      <a:pt x="899" y="495"/>
                      <a:pt x="899" y="465"/>
                    </a:cubicBezTo>
                    <a:lnTo>
                      <a:pt x="899" y="465"/>
                    </a:lnTo>
                    <a:cubicBezTo>
                      <a:pt x="899" y="465"/>
                      <a:pt x="899" y="465"/>
                      <a:pt x="899" y="433"/>
                    </a:cubicBezTo>
                    <a:lnTo>
                      <a:pt x="867" y="465"/>
                    </a:lnTo>
                    <a:lnTo>
                      <a:pt x="867" y="465"/>
                    </a:lnTo>
                    <a:cubicBezTo>
                      <a:pt x="867" y="465"/>
                      <a:pt x="867" y="433"/>
                      <a:pt x="837" y="402"/>
                    </a:cubicBezTo>
                    <a:lnTo>
                      <a:pt x="806" y="372"/>
                    </a:lnTo>
                    <a:cubicBezTo>
                      <a:pt x="806" y="372"/>
                      <a:pt x="806" y="372"/>
                      <a:pt x="806" y="341"/>
                    </a:cubicBezTo>
                    <a:lnTo>
                      <a:pt x="806" y="341"/>
                    </a:lnTo>
                    <a:cubicBezTo>
                      <a:pt x="806" y="309"/>
                      <a:pt x="806" y="309"/>
                      <a:pt x="806" y="309"/>
                    </a:cubicBezTo>
                    <a:lnTo>
                      <a:pt x="806" y="309"/>
                    </a:lnTo>
                    <a:lnTo>
                      <a:pt x="806" y="309"/>
                    </a:lnTo>
                    <a:cubicBezTo>
                      <a:pt x="806" y="278"/>
                      <a:pt x="775" y="278"/>
                      <a:pt x="775" y="278"/>
                    </a:cubicBezTo>
                    <a:cubicBezTo>
                      <a:pt x="775" y="278"/>
                      <a:pt x="743" y="248"/>
                      <a:pt x="743" y="217"/>
                    </a:cubicBezTo>
                    <a:cubicBezTo>
                      <a:pt x="713" y="217"/>
                      <a:pt x="713" y="217"/>
                      <a:pt x="713" y="217"/>
                    </a:cubicBezTo>
                    <a:lnTo>
                      <a:pt x="713" y="217"/>
                    </a:lnTo>
                    <a:lnTo>
                      <a:pt x="713" y="217"/>
                    </a:lnTo>
                    <a:cubicBezTo>
                      <a:pt x="682" y="217"/>
                      <a:pt x="682" y="217"/>
                      <a:pt x="682" y="185"/>
                    </a:cubicBezTo>
                    <a:lnTo>
                      <a:pt x="682" y="185"/>
                    </a:lnTo>
                    <a:cubicBezTo>
                      <a:pt x="651" y="185"/>
                      <a:pt x="651" y="185"/>
                      <a:pt x="651" y="185"/>
                    </a:cubicBezTo>
                    <a:lnTo>
                      <a:pt x="651" y="185"/>
                    </a:lnTo>
                    <a:lnTo>
                      <a:pt x="651" y="185"/>
                    </a:lnTo>
                    <a:lnTo>
                      <a:pt x="651" y="185"/>
                    </a:lnTo>
                    <a:lnTo>
                      <a:pt x="651" y="185"/>
                    </a:lnTo>
                    <a:lnTo>
                      <a:pt x="651" y="185"/>
                    </a:lnTo>
                    <a:cubicBezTo>
                      <a:pt x="619" y="185"/>
                      <a:pt x="619" y="185"/>
                      <a:pt x="619" y="185"/>
                    </a:cubicBezTo>
                    <a:lnTo>
                      <a:pt x="619" y="185"/>
                    </a:lnTo>
                    <a:cubicBezTo>
                      <a:pt x="589" y="185"/>
                      <a:pt x="558" y="185"/>
                      <a:pt x="527" y="185"/>
                    </a:cubicBezTo>
                    <a:cubicBezTo>
                      <a:pt x="495" y="154"/>
                      <a:pt x="465" y="124"/>
                      <a:pt x="465" y="93"/>
                    </a:cubicBezTo>
                    <a:cubicBezTo>
                      <a:pt x="434" y="93"/>
                      <a:pt x="434" y="93"/>
                      <a:pt x="434" y="93"/>
                    </a:cubicBezTo>
                    <a:lnTo>
                      <a:pt x="403" y="61"/>
                    </a:lnTo>
                    <a:lnTo>
                      <a:pt x="371" y="30"/>
                    </a:lnTo>
                    <a:lnTo>
                      <a:pt x="371" y="30"/>
                    </a:lnTo>
                    <a:lnTo>
                      <a:pt x="371" y="30"/>
                    </a:lnTo>
                    <a:cubicBezTo>
                      <a:pt x="371" y="30"/>
                      <a:pt x="371" y="30"/>
                      <a:pt x="341" y="30"/>
                    </a:cubicBezTo>
                    <a:lnTo>
                      <a:pt x="341" y="30"/>
                    </a:lnTo>
                    <a:cubicBezTo>
                      <a:pt x="341" y="30"/>
                      <a:pt x="341" y="30"/>
                      <a:pt x="310" y="30"/>
                    </a:cubicBezTo>
                    <a:cubicBezTo>
                      <a:pt x="310" y="30"/>
                      <a:pt x="310" y="30"/>
                      <a:pt x="310" y="0"/>
                    </a:cubicBezTo>
                    <a:cubicBezTo>
                      <a:pt x="310" y="0"/>
                      <a:pt x="310" y="0"/>
                      <a:pt x="278" y="0"/>
                    </a:cubicBezTo>
                    <a:lnTo>
                      <a:pt x="278" y="0"/>
                    </a:lnTo>
                    <a:cubicBezTo>
                      <a:pt x="248" y="0"/>
                      <a:pt x="248" y="0"/>
                      <a:pt x="248" y="0"/>
                    </a:cubicBezTo>
                    <a:lnTo>
                      <a:pt x="217" y="0"/>
                    </a:lnTo>
                    <a:cubicBezTo>
                      <a:pt x="217" y="30"/>
                      <a:pt x="217" y="30"/>
                      <a:pt x="217" y="30"/>
                    </a:cubicBezTo>
                    <a:cubicBezTo>
                      <a:pt x="217" y="0"/>
                      <a:pt x="217" y="0"/>
                      <a:pt x="217" y="0"/>
                    </a:cubicBezTo>
                    <a:lnTo>
                      <a:pt x="217" y="0"/>
                    </a:lnTo>
                    <a:cubicBezTo>
                      <a:pt x="186" y="0"/>
                      <a:pt x="186" y="0"/>
                      <a:pt x="186" y="0"/>
                    </a:cubicBezTo>
                    <a:lnTo>
                      <a:pt x="186" y="0"/>
                    </a:lnTo>
                    <a:cubicBezTo>
                      <a:pt x="186" y="0"/>
                      <a:pt x="186" y="0"/>
                      <a:pt x="155" y="0"/>
                    </a:cubicBezTo>
                    <a:cubicBezTo>
                      <a:pt x="186" y="0"/>
                      <a:pt x="186" y="30"/>
                      <a:pt x="186" y="30"/>
                    </a:cubicBezTo>
                    <a:lnTo>
                      <a:pt x="186" y="30"/>
                    </a:lnTo>
                    <a:lnTo>
                      <a:pt x="186" y="30"/>
                    </a:lnTo>
                    <a:lnTo>
                      <a:pt x="186" y="30"/>
                    </a:lnTo>
                    <a:cubicBezTo>
                      <a:pt x="186" y="61"/>
                      <a:pt x="186" y="93"/>
                      <a:pt x="155" y="93"/>
                    </a:cubicBezTo>
                    <a:lnTo>
                      <a:pt x="155" y="93"/>
                    </a:lnTo>
                    <a:cubicBezTo>
                      <a:pt x="155" y="124"/>
                      <a:pt x="124" y="124"/>
                      <a:pt x="124" y="124"/>
                    </a:cubicBezTo>
                    <a:lnTo>
                      <a:pt x="124" y="124"/>
                    </a:lnTo>
                    <a:lnTo>
                      <a:pt x="124" y="124"/>
                    </a:lnTo>
                    <a:lnTo>
                      <a:pt x="93" y="124"/>
                    </a:lnTo>
                    <a:cubicBezTo>
                      <a:pt x="93" y="154"/>
                      <a:pt x="93" y="154"/>
                      <a:pt x="62" y="154"/>
                    </a:cubicBezTo>
                    <a:lnTo>
                      <a:pt x="62" y="154"/>
                    </a:lnTo>
                    <a:cubicBezTo>
                      <a:pt x="62" y="185"/>
                      <a:pt x="62" y="185"/>
                      <a:pt x="31" y="185"/>
                    </a:cubicBezTo>
                    <a:lnTo>
                      <a:pt x="31" y="185"/>
                    </a:lnTo>
                    <a:lnTo>
                      <a:pt x="31" y="185"/>
                    </a:lnTo>
                    <a:lnTo>
                      <a:pt x="31" y="154"/>
                    </a:lnTo>
                    <a:lnTo>
                      <a:pt x="0" y="154"/>
                    </a:lnTo>
                    <a:cubicBezTo>
                      <a:pt x="0" y="185"/>
                      <a:pt x="0" y="185"/>
                      <a:pt x="0" y="185"/>
                    </a:cubicBezTo>
                    <a:cubicBezTo>
                      <a:pt x="31" y="185"/>
                      <a:pt x="31" y="217"/>
                      <a:pt x="31" y="217"/>
                    </a:cubicBezTo>
                    <a:cubicBezTo>
                      <a:pt x="62" y="248"/>
                      <a:pt x="62" y="278"/>
                      <a:pt x="93" y="309"/>
                    </a:cubicBezTo>
                    <a:cubicBezTo>
                      <a:pt x="93" y="341"/>
                      <a:pt x="93" y="341"/>
                      <a:pt x="93" y="341"/>
                    </a:cubicBezTo>
                    <a:cubicBezTo>
                      <a:pt x="93" y="341"/>
                      <a:pt x="124" y="341"/>
                      <a:pt x="124" y="372"/>
                    </a:cubicBezTo>
                    <a:cubicBezTo>
                      <a:pt x="124" y="372"/>
                      <a:pt x="155" y="402"/>
                      <a:pt x="155" y="433"/>
                    </a:cubicBezTo>
                    <a:lnTo>
                      <a:pt x="155" y="433"/>
                    </a:lnTo>
                    <a:cubicBezTo>
                      <a:pt x="155" y="433"/>
                      <a:pt x="155" y="433"/>
                      <a:pt x="155" y="465"/>
                    </a:cubicBezTo>
                    <a:cubicBezTo>
                      <a:pt x="186" y="465"/>
                      <a:pt x="186" y="465"/>
                      <a:pt x="186" y="465"/>
                    </a:cubicBezTo>
                    <a:cubicBezTo>
                      <a:pt x="186" y="465"/>
                      <a:pt x="217" y="465"/>
                      <a:pt x="217" y="495"/>
                    </a:cubicBezTo>
                    <a:cubicBezTo>
                      <a:pt x="217" y="495"/>
                      <a:pt x="217" y="495"/>
                      <a:pt x="217" y="526"/>
                    </a:cubicBezTo>
                    <a:cubicBezTo>
                      <a:pt x="248" y="526"/>
                      <a:pt x="248" y="526"/>
                      <a:pt x="248" y="526"/>
                    </a:cubicBezTo>
                    <a:cubicBezTo>
                      <a:pt x="248" y="557"/>
                      <a:pt x="248" y="589"/>
                      <a:pt x="248" y="589"/>
                    </a:cubicBezTo>
                    <a:lnTo>
                      <a:pt x="248" y="589"/>
                    </a:lnTo>
                    <a:cubicBezTo>
                      <a:pt x="248" y="619"/>
                      <a:pt x="248" y="650"/>
                      <a:pt x="248" y="650"/>
                    </a:cubicBezTo>
                    <a:cubicBezTo>
                      <a:pt x="278" y="681"/>
                      <a:pt x="310" y="713"/>
                      <a:pt x="310" y="713"/>
                    </a:cubicBezTo>
                    <a:cubicBezTo>
                      <a:pt x="341" y="713"/>
                      <a:pt x="341" y="743"/>
                      <a:pt x="371" y="805"/>
                    </a:cubicBezTo>
                    <a:cubicBezTo>
                      <a:pt x="371" y="837"/>
                      <a:pt x="371" y="837"/>
                      <a:pt x="403" y="867"/>
                    </a:cubicBezTo>
                    <a:cubicBezTo>
                      <a:pt x="403" y="867"/>
                      <a:pt x="434" y="867"/>
                      <a:pt x="434" y="898"/>
                    </a:cubicBezTo>
                    <a:lnTo>
                      <a:pt x="434" y="898"/>
                    </a:lnTo>
                    <a:cubicBezTo>
                      <a:pt x="434" y="867"/>
                      <a:pt x="434" y="867"/>
                      <a:pt x="465" y="86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 name="Freeform 11"/>
              <p:cNvSpPr>
                <a:spLocks noChangeArrowheads="1"/>
              </p:cNvSpPr>
              <p:nvPr/>
            </p:nvSpPr>
            <p:spPr bwMode="auto">
              <a:xfrm>
                <a:off x="4338638" y="2327275"/>
                <a:ext cx="257175" cy="234950"/>
              </a:xfrm>
              <a:custGeom>
                <a:avLst/>
                <a:gdLst>
                  <a:gd name="T0" fmla="*/ 465 w 714"/>
                  <a:gd name="T1" fmla="*/ 218 h 652"/>
                  <a:gd name="T2" fmla="*/ 403 w 714"/>
                  <a:gd name="T3" fmla="*/ 186 h 652"/>
                  <a:gd name="T4" fmla="*/ 403 w 714"/>
                  <a:gd name="T5" fmla="*/ 155 h 652"/>
                  <a:gd name="T6" fmla="*/ 433 w 714"/>
                  <a:gd name="T7" fmla="*/ 94 h 652"/>
                  <a:gd name="T8" fmla="*/ 403 w 714"/>
                  <a:gd name="T9" fmla="*/ 62 h 652"/>
                  <a:gd name="T10" fmla="*/ 372 w 714"/>
                  <a:gd name="T11" fmla="*/ 31 h 652"/>
                  <a:gd name="T12" fmla="*/ 310 w 714"/>
                  <a:gd name="T13" fmla="*/ 0 h 652"/>
                  <a:gd name="T14" fmla="*/ 248 w 714"/>
                  <a:gd name="T15" fmla="*/ 0 h 652"/>
                  <a:gd name="T16" fmla="*/ 248 w 714"/>
                  <a:gd name="T17" fmla="*/ 0 h 652"/>
                  <a:gd name="T18" fmla="*/ 217 w 714"/>
                  <a:gd name="T19" fmla="*/ 0 h 652"/>
                  <a:gd name="T20" fmla="*/ 217 w 714"/>
                  <a:gd name="T21" fmla="*/ 0 h 652"/>
                  <a:gd name="T22" fmla="*/ 217 w 714"/>
                  <a:gd name="T23" fmla="*/ 31 h 652"/>
                  <a:gd name="T24" fmla="*/ 186 w 714"/>
                  <a:gd name="T25" fmla="*/ 0 h 652"/>
                  <a:gd name="T26" fmla="*/ 155 w 714"/>
                  <a:gd name="T27" fmla="*/ 31 h 652"/>
                  <a:gd name="T28" fmla="*/ 155 w 714"/>
                  <a:gd name="T29" fmla="*/ 62 h 652"/>
                  <a:gd name="T30" fmla="*/ 155 w 714"/>
                  <a:gd name="T31" fmla="*/ 94 h 652"/>
                  <a:gd name="T32" fmla="*/ 124 w 714"/>
                  <a:gd name="T33" fmla="*/ 124 h 652"/>
                  <a:gd name="T34" fmla="*/ 124 w 714"/>
                  <a:gd name="T35" fmla="*/ 124 h 652"/>
                  <a:gd name="T36" fmla="*/ 93 w 714"/>
                  <a:gd name="T37" fmla="*/ 155 h 652"/>
                  <a:gd name="T38" fmla="*/ 93 w 714"/>
                  <a:gd name="T39" fmla="*/ 218 h 652"/>
                  <a:gd name="T40" fmla="*/ 62 w 714"/>
                  <a:gd name="T41" fmla="*/ 248 h 652"/>
                  <a:gd name="T42" fmla="*/ 62 w 714"/>
                  <a:gd name="T43" fmla="*/ 248 h 652"/>
                  <a:gd name="T44" fmla="*/ 62 w 714"/>
                  <a:gd name="T45" fmla="*/ 248 h 652"/>
                  <a:gd name="T46" fmla="*/ 31 w 714"/>
                  <a:gd name="T47" fmla="*/ 279 h 652"/>
                  <a:gd name="T48" fmla="*/ 31 w 714"/>
                  <a:gd name="T49" fmla="*/ 279 h 652"/>
                  <a:gd name="T50" fmla="*/ 31 w 714"/>
                  <a:gd name="T51" fmla="*/ 310 h 652"/>
                  <a:gd name="T52" fmla="*/ 31 w 714"/>
                  <a:gd name="T53" fmla="*/ 372 h 652"/>
                  <a:gd name="T54" fmla="*/ 0 w 714"/>
                  <a:gd name="T55" fmla="*/ 372 h 652"/>
                  <a:gd name="T56" fmla="*/ 31 w 714"/>
                  <a:gd name="T57" fmla="*/ 403 h 652"/>
                  <a:gd name="T58" fmla="*/ 62 w 714"/>
                  <a:gd name="T59" fmla="*/ 496 h 652"/>
                  <a:gd name="T60" fmla="*/ 93 w 714"/>
                  <a:gd name="T61" fmla="*/ 527 h 652"/>
                  <a:gd name="T62" fmla="*/ 93 w 714"/>
                  <a:gd name="T63" fmla="*/ 527 h 652"/>
                  <a:gd name="T64" fmla="*/ 124 w 714"/>
                  <a:gd name="T65" fmla="*/ 558 h 652"/>
                  <a:gd name="T66" fmla="*/ 124 w 714"/>
                  <a:gd name="T67" fmla="*/ 589 h 652"/>
                  <a:gd name="T68" fmla="*/ 124 w 714"/>
                  <a:gd name="T69" fmla="*/ 589 h 652"/>
                  <a:gd name="T70" fmla="*/ 217 w 714"/>
                  <a:gd name="T71" fmla="*/ 620 h 652"/>
                  <a:gd name="T72" fmla="*/ 248 w 714"/>
                  <a:gd name="T73" fmla="*/ 651 h 652"/>
                  <a:gd name="T74" fmla="*/ 310 w 714"/>
                  <a:gd name="T75" fmla="*/ 651 h 652"/>
                  <a:gd name="T76" fmla="*/ 340 w 714"/>
                  <a:gd name="T77" fmla="*/ 620 h 652"/>
                  <a:gd name="T78" fmla="*/ 372 w 714"/>
                  <a:gd name="T79" fmla="*/ 589 h 652"/>
                  <a:gd name="T80" fmla="*/ 403 w 714"/>
                  <a:gd name="T81" fmla="*/ 620 h 652"/>
                  <a:gd name="T82" fmla="*/ 403 w 714"/>
                  <a:gd name="T83" fmla="*/ 620 h 652"/>
                  <a:gd name="T84" fmla="*/ 433 w 714"/>
                  <a:gd name="T85" fmla="*/ 589 h 652"/>
                  <a:gd name="T86" fmla="*/ 465 w 714"/>
                  <a:gd name="T87" fmla="*/ 589 h 652"/>
                  <a:gd name="T88" fmla="*/ 496 w 714"/>
                  <a:gd name="T89" fmla="*/ 589 h 652"/>
                  <a:gd name="T90" fmla="*/ 557 w 714"/>
                  <a:gd name="T91" fmla="*/ 558 h 652"/>
                  <a:gd name="T92" fmla="*/ 620 w 714"/>
                  <a:gd name="T93" fmla="*/ 558 h 652"/>
                  <a:gd name="T94" fmla="*/ 681 w 714"/>
                  <a:gd name="T95" fmla="*/ 403 h 652"/>
                  <a:gd name="T96" fmla="*/ 589 w 714"/>
                  <a:gd name="T97" fmla="*/ 372 h 652"/>
                  <a:gd name="T98" fmla="*/ 527 w 714"/>
                  <a:gd name="T99" fmla="*/ 3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652">
                    <a:moveTo>
                      <a:pt x="465" y="218"/>
                    </a:moveTo>
                    <a:lnTo>
                      <a:pt x="465" y="218"/>
                    </a:lnTo>
                    <a:cubicBezTo>
                      <a:pt x="465" y="218"/>
                      <a:pt x="465" y="218"/>
                      <a:pt x="433" y="218"/>
                    </a:cubicBezTo>
                    <a:cubicBezTo>
                      <a:pt x="433" y="218"/>
                      <a:pt x="403" y="218"/>
                      <a:pt x="403" y="186"/>
                    </a:cubicBezTo>
                    <a:lnTo>
                      <a:pt x="403" y="186"/>
                    </a:lnTo>
                    <a:lnTo>
                      <a:pt x="403" y="155"/>
                    </a:lnTo>
                    <a:lnTo>
                      <a:pt x="403" y="124"/>
                    </a:lnTo>
                    <a:cubicBezTo>
                      <a:pt x="433" y="124"/>
                      <a:pt x="433" y="124"/>
                      <a:pt x="433" y="94"/>
                    </a:cubicBezTo>
                    <a:lnTo>
                      <a:pt x="433" y="94"/>
                    </a:lnTo>
                    <a:cubicBezTo>
                      <a:pt x="433" y="94"/>
                      <a:pt x="433" y="94"/>
                      <a:pt x="403" y="62"/>
                    </a:cubicBezTo>
                    <a:cubicBezTo>
                      <a:pt x="403" y="62"/>
                      <a:pt x="403" y="62"/>
                      <a:pt x="372" y="31"/>
                    </a:cubicBezTo>
                    <a:lnTo>
                      <a:pt x="372" y="31"/>
                    </a:lnTo>
                    <a:cubicBezTo>
                      <a:pt x="340" y="0"/>
                      <a:pt x="310" y="0"/>
                      <a:pt x="310" y="0"/>
                    </a:cubicBezTo>
                    <a:lnTo>
                      <a:pt x="310" y="0"/>
                    </a:lnTo>
                    <a:cubicBezTo>
                      <a:pt x="279" y="0"/>
                      <a:pt x="279" y="0"/>
                      <a:pt x="279" y="0"/>
                    </a:cubicBezTo>
                    <a:cubicBezTo>
                      <a:pt x="279" y="0"/>
                      <a:pt x="279" y="0"/>
                      <a:pt x="248" y="0"/>
                    </a:cubicBezTo>
                    <a:lnTo>
                      <a:pt x="248" y="0"/>
                    </a:lnTo>
                    <a:lnTo>
                      <a:pt x="248" y="0"/>
                    </a:lnTo>
                    <a:cubicBezTo>
                      <a:pt x="217" y="0"/>
                      <a:pt x="217" y="0"/>
                      <a:pt x="217" y="0"/>
                    </a:cubicBezTo>
                    <a:lnTo>
                      <a:pt x="217" y="0"/>
                    </a:lnTo>
                    <a:lnTo>
                      <a:pt x="217" y="0"/>
                    </a:lnTo>
                    <a:lnTo>
                      <a:pt x="217" y="0"/>
                    </a:lnTo>
                    <a:lnTo>
                      <a:pt x="217" y="31"/>
                    </a:lnTo>
                    <a:lnTo>
                      <a:pt x="217" y="31"/>
                    </a:lnTo>
                    <a:lnTo>
                      <a:pt x="217" y="31"/>
                    </a:lnTo>
                    <a:cubicBezTo>
                      <a:pt x="186" y="31"/>
                      <a:pt x="186" y="31"/>
                      <a:pt x="186" y="0"/>
                    </a:cubicBezTo>
                    <a:cubicBezTo>
                      <a:pt x="186" y="0"/>
                      <a:pt x="186" y="0"/>
                      <a:pt x="155" y="0"/>
                    </a:cubicBezTo>
                    <a:lnTo>
                      <a:pt x="155" y="31"/>
                    </a:lnTo>
                    <a:cubicBezTo>
                      <a:pt x="155" y="31"/>
                      <a:pt x="155" y="31"/>
                      <a:pt x="155" y="62"/>
                    </a:cubicBezTo>
                    <a:lnTo>
                      <a:pt x="155" y="62"/>
                    </a:lnTo>
                    <a:lnTo>
                      <a:pt x="155" y="62"/>
                    </a:lnTo>
                    <a:cubicBezTo>
                      <a:pt x="155" y="94"/>
                      <a:pt x="155" y="94"/>
                      <a:pt x="155" y="94"/>
                    </a:cubicBezTo>
                    <a:lnTo>
                      <a:pt x="124" y="124"/>
                    </a:lnTo>
                    <a:lnTo>
                      <a:pt x="124" y="124"/>
                    </a:lnTo>
                    <a:lnTo>
                      <a:pt x="124" y="124"/>
                    </a:lnTo>
                    <a:lnTo>
                      <a:pt x="124" y="124"/>
                    </a:lnTo>
                    <a:lnTo>
                      <a:pt x="93" y="124"/>
                    </a:lnTo>
                    <a:cubicBezTo>
                      <a:pt x="93" y="124"/>
                      <a:pt x="93" y="124"/>
                      <a:pt x="93" y="155"/>
                    </a:cubicBezTo>
                    <a:lnTo>
                      <a:pt x="93" y="218"/>
                    </a:lnTo>
                    <a:lnTo>
                      <a:pt x="93" y="218"/>
                    </a:lnTo>
                    <a:cubicBezTo>
                      <a:pt x="62" y="248"/>
                      <a:pt x="62" y="248"/>
                      <a:pt x="62" y="248"/>
                    </a:cubicBezTo>
                    <a:lnTo>
                      <a:pt x="62" y="248"/>
                    </a:lnTo>
                    <a:lnTo>
                      <a:pt x="62" y="248"/>
                    </a:lnTo>
                    <a:lnTo>
                      <a:pt x="62" y="248"/>
                    </a:lnTo>
                    <a:lnTo>
                      <a:pt x="62" y="248"/>
                    </a:lnTo>
                    <a:lnTo>
                      <a:pt x="62" y="248"/>
                    </a:lnTo>
                    <a:cubicBezTo>
                      <a:pt x="62" y="248"/>
                      <a:pt x="62" y="279"/>
                      <a:pt x="31" y="279"/>
                    </a:cubicBezTo>
                    <a:lnTo>
                      <a:pt x="31" y="279"/>
                    </a:lnTo>
                    <a:lnTo>
                      <a:pt x="31" y="279"/>
                    </a:lnTo>
                    <a:lnTo>
                      <a:pt x="31" y="279"/>
                    </a:lnTo>
                    <a:cubicBezTo>
                      <a:pt x="31" y="310"/>
                      <a:pt x="31" y="310"/>
                      <a:pt x="31" y="310"/>
                    </a:cubicBezTo>
                    <a:lnTo>
                      <a:pt x="31" y="310"/>
                    </a:lnTo>
                    <a:lnTo>
                      <a:pt x="31" y="342"/>
                    </a:lnTo>
                    <a:cubicBezTo>
                      <a:pt x="31" y="342"/>
                      <a:pt x="31" y="342"/>
                      <a:pt x="31" y="372"/>
                    </a:cubicBezTo>
                    <a:cubicBezTo>
                      <a:pt x="31" y="372"/>
                      <a:pt x="31" y="403"/>
                      <a:pt x="0" y="372"/>
                    </a:cubicBezTo>
                    <a:lnTo>
                      <a:pt x="0" y="372"/>
                    </a:lnTo>
                    <a:cubicBezTo>
                      <a:pt x="0" y="403"/>
                      <a:pt x="0" y="403"/>
                      <a:pt x="0" y="403"/>
                    </a:cubicBezTo>
                    <a:cubicBezTo>
                      <a:pt x="31" y="403"/>
                      <a:pt x="31" y="403"/>
                      <a:pt x="31" y="403"/>
                    </a:cubicBezTo>
                    <a:cubicBezTo>
                      <a:pt x="31" y="434"/>
                      <a:pt x="62" y="434"/>
                      <a:pt x="62" y="434"/>
                    </a:cubicBezTo>
                    <a:cubicBezTo>
                      <a:pt x="62" y="466"/>
                      <a:pt x="62" y="466"/>
                      <a:pt x="62" y="496"/>
                    </a:cubicBezTo>
                    <a:lnTo>
                      <a:pt x="62" y="496"/>
                    </a:lnTo>
                    <a:cubicBezTo>
                      <a:pt x="93" y="496"/>
                      <a:pt x="93" y="496"/>
                      <a:pt x="93" y="527"/>
                    </a:cubicBezTo>
                    <a:lnTo>
                      <a:pt x="93" y="527"/>
                    </a:lnTo>
                    <a:lnTo>
                      <a:pt x="93" y="527"/>
                    </a:lnTo>
                    <a:lnTo>
                      <a:pt x="93" y="527"/>
                    </a:lnTo>
                    <a:cubicBezTo>
                      <a:pt x="124" y="527"/>
                      <a:pt x="124" y="558"/>
                      <a:pt x="124" y="558"/>
                    </a:cubicBezTo>
                    <a:lnTo>
                      <a:pt x="124" y="558"/>
                    </a:lnTo>
                    <a:lnTo>
                      <a:pt x="124" y="589"/>
                    </a:lnTo>
                    <a:lnTo>
                      <a:pt x="124" y="589"/>
                    </a:lnTo>
                    <a:lnTo>
                      <a:pt x="124" y="589"/>
                    </a:lnTo>
                    <a:cubicBezTo>
                      <a:pt x="155" y="589"/>
                      <a:pt x="186" y="589"/>
                      <a:pt x="186" y="589"/>
                    </a:cubicBezTo>
                    <a:cubicBezTo>
                      <a:pt x="186" y="620"/>
                      <a:pt x="217" y="620"/>
                      <a:pt x="217" y="620"/>
                    </a:cubicBezTo>
                    <a:lnTo>
                      <a:pt x="217" y="620"/>
                    </a:lnTo>
                    <a:cubicBezTo>
                      <a:pt x="217" y="651"/>
                      <a:pt x="248" y="651"/>
                      <a:pt x="248" y="651"/>
                    </a:cubicBezTo>
                    <a:cubicBezTo>
                      <a:pt x="248" y="651"/>
                      <a:pt x="248" y="651"/>
                      <a:pt x="279" y="651"/>
                    </a:cubicBezTo>
                    <a:lnTo>
                      <a:pt x="310" y="651"/>
                    </a:lnTo>
                    <a:cubicBezTo>
                      <a:pt x="340" y="620"/>
                      <a:pt x="340" y="620"/>
                      <a:pt x="340" y="620"/>
                    </a:cubicBezTo>
                    <a:lnTo>
                      <a:pt x="340" y="620"/>
                    </a:lnTo>
                    <a:lnTo>
                      <a:pt x="340" y="620"/>
                    </a:lnTo>
                    <a:cubicBezTo>
                      <a:pt x="372" y="589"/>
                      <a:pt x="372" y="589"/>
                      <a:pt x="372" y="589"/>
                    </a:cubicBezTo>
                    <a:lnTo>
                      <a:pt x="372" y="589"/>
                    </a:lnTo>
                    <a:cubicBezTo>
                      <a:pt x="403" y="589"/>
                      <a:pt x="403" y="620"/>
                      <a:pt x="403" y="620"/>
                    </a:cubicBezTo>
                    <a:lnTo>
                      <a:pt x="403" y="620"/>
                    </a:lnTo>
                    <a:lnTo>
                      <a:pt x="403" y="620"/>
                    </a:lnTo>
                    <a:lnTo>
                      <a:pt x="433" y="620"/>
                    </a:lnTo>
                    <a:cubicBezTo>
                      <a:pt x="433" y="589"/>
                      <a:pt x="433" y="589"/>
                      <a:pt x="433" y="589"/>
                    </a:cubicBezTo>
                    <a:cubicBezTo>
                      <a:pt x="465" y="589"/>
                      <a:pt x="465" y="589"/>
                      <a:pt x="465" y="589"/>
                    </a:cubicBezTo>
                    <a:lnTo>
                      <a:pt x="465" y="589"/>
                    </a:lnTo>
                    <a:lnTo>
                      <a:pt x="465" y="589"/>
                    </a:lnTo>
                    <a:cubicBezTo>
                      <a:pt x="496" y="589"/>
                      <a:pt x="496" y="589"/>
                      <a:pt x="496" y="589"/>
                    </a:cubicBezTo>
                    <a:lnTo>
                      <a:pt x="496" y="589"/>
                    </a:lnTo>
                    <a:cubicBezTo>
                      <a:pt x="496" y="558"/>
                      <a:pt x="527" y="558"/>
                      <a:pt x="557" y="558"/>
                    </a:cubicBezTo>
                    <a:lnTo>
                      <a:pt x="557" y="558"/>
                    </a:lnTo>
                    <a:cubicBezTo>
                      <a:pt x="557" y="558"/>
                      <a:pt x="589" y="558"/>
                      <a:pt x="620" y="558"/>
                    </a:cubicBezTo>
                    <a:cubicBezTo>
                      <a:pt x="713" y="403"/>
                      <a:pt x="713" y="403"/>
                      <a:pt x="713" y="403"/>
                    </a:cubicBezTo>
                    <a:lnTo>
                      <a:pt x="681" y="403"/>
                    </a:lnTo>
                    <a:cubicBezTo>
                      <a:pt x="651" y="403"/>
                      <a:pt x="620" y="372"/>
                      <a:pt x="620" y="372"/>
                    </a:cubicBezTo>
                    <a:lnTo>
                      <a:pt x="589" y="372"/>
                    </a:lnTo>
                    <a:cubicBezTo>
                      <a:pt x="557" y="372"/>
                      <a:pt x="557" y="372"/>
                      <a:pt x="527" y="342"/>
                    </a:cubicBezTo>
                    <a:lnTo>
                      <a:pt x="527" y="342"/>
                    </a:lnTo>
                    <a:cubicBezTo>
                      <a:pt x="496" y="310"/>
                      <a:pt x="465" y="248"/>
                      <a:pt x="465" y="21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 name="Freeform 12"/>
              <p:cNvSpPr>
                <a:spLocks noChangeArrowheads="1"/>
              </p:cNvSpPr>
              <p:nvPr/>
            </p:nvSpPr>
            <p:spPr bwMode="auto">
              <a:xfrm>
                <a:off x="4237038" y="2851150"/>
                <a:ext cx="88900" cy="134938"/>
              </a:xfrm>
              <a:custGeom>
                <a:avLst/>
                <a:gdLst>
                  <a:gd name="T0" fmla="*/ 217 w 249"/>
                  <a:gd name="T1" fmla="*/ 62 h 373"/>
                  <a:gd name="T2" fmla="*/ 217 w 249"/>
                  <a:gd name="T3" fmla="*/ 62 h 373"/>
                  <a:gd name="T4" fmla="*/ 217 w 249"/>
                  <a:gd name="T5" fmla="*/ 62 h 373"/>
                  <a:gd name="T6" fmla="*/ 186 w 249"/>
                  <a:gd name="T7" fmla="*/ 62 h 373"/>
                  <a:gd name="T8" fmla="*/ 155 w 249"/>
                  <a:gd name="T9" fmla="*/ 31 h 373"/>
                  <a:gd name="T10" fmla="*/ 155 w 249"/>
                  <a:gd name="T11" fmla="*/ 31 h 373"/>
                  <a:gd name="T12" fmla="*/ 124 w 249"/>
                  <a:gd name="T13" fmla="*/ 0 h 373"/>
                  <a:gd name="T14" fmla="*/ 124 w 249"/>
                  <a:gd name="T15" fmla="*/ 0 h 373"/>
                  <a:gd name="T16" fmla="*/ 93 w 249"/>
                  <a:gd name="T17" fmla="*/ 0 h 373"/>
                  <a:gd name="T18" fmla="*/ 93 w 249"/>
                  <a:gd name="T19" fmla="*/ 0 h 373"/>
                  <a:gd name="T20" fmla="*/ 93 w 249"/>
                  <a:gd name="T21" fmla="*/ 0 h 373"/>
                  <a:gd name="T22" fmla="*/ 93 w 249"/>
                  <a:gd name="T23" fmla="*/ 0 h 373"/>
                  <a:gd name="T24" fmla="*/ 93 w 249"/>
                  <a:gd name="T25" fmla="*/ 0 h 373"/>
                  <a:gd name="T26" fmla="*/ 93 w 249"/>
                  <a:gd name="T27" fmla="*/ 0 h 373"/>
                  <a:gd name="T28" fmla="*/ 62 w 249"/>
                  <a:gd name="T29" fmla="*/ 0 h 373"/>
                  <a:gd name="T30" fmla="*/ 31 w 249"/>
                  <a:gd name="T31" fmla="*/ 0 h 373"/>
                  <a:gd name="T32" fmla="*/ 31 w 249"/>
                  <a:gd name="T33" fmla="*/ 0 h 373"/>
                  <a:gd name="T34" fmla="*/ 31 w 249"/>
                  <a:gd name="T35" fmla="*/ 31 h 373"/>
                  <a:gd name="T36" fmla="*/ 0 w 249"/>
                  <a:gd name="T37" fmla="*/ 62 h 373"/>
                  <a:gd name="T38" fmla="*/ 0 w 249"/>
                  <a:gd name="T39" fmla="*/ 62 h 373"/>
                  <a:gd name="T40" fmla="*/ 0 w 249"/>
                  <a:gd name="T41" fmla="*/ 93 h 373"/>
                  <a:gd name="T42" fmla="*/ 0 w 249"/>
                  <a:gd name="T43" fmla="*/ 93 h 373"/>
                  <a:gd name="T44" fmla="*/ 0 w 249"/>
                  <a:gd name="T45" fmla="*/ 124 h 373"/>
                  <a:gd name="T46" fmla="*/ 0 w 249"/>
                  <a:gd name="T47" fmla="*/ 155 h 373"/>
                  <a:gd name="T48" fmla="*/ 0 w 249"/>
                  <a:gd name="T49" fmla="*/ 186 h 373"/>
                  <a:gd name="T50" fmla="*/ 0 w 249"/>
                  <a:gd name="T51" fmla="*/ 186 h 373"/>
                  <a:gd name="T52" fmla="*/ 31 w 249"/>
                  <a:gd name="T53" fmla="*/ 217 h 373"/>
                  <a:gd name="T54" fmla="*/ 31 w 249"/>
                  <a:gd name="T55" fmla="*/ 217 h 373"/>
                  <a:gd name="T56" fmla="*/ 31 w 249"/>
                  <a:gd name="T57" fmla="*/ 217 h 373"/>
                  <a:gd name="T58" fmla="*/ 31 w 249"/>
                  <a:gd name="T59" fmla="*/ 186 h 373"/>
                  <a:gd name="T60" fmla="*/ 93 w 249"/>
                  <a:gd name="T61" fmla="*/ 186 h 373"/>
                  <a:gd name="T62" fmla="*/ 93 w 249"/>
                  <a:gd name="T63" fmla="*/ 372 h 373"/>
                  <a:gd name="T64" fmla="*/ 93 w 249"/>
                  <a:gd name="T65" fmla="*/ 372 h 373"/>
                  <a:gd name="T66" fmla="*/ 186 w 249"/>
                  <a:gd name="T67" fmla="*/ 341 h 373"/>
                  <a:gd name="T68" fmla="*/ 186 w 249"/>
                  <a:gd name="T69" fmla="*/ 310 h 373"/>
                  <a:gd name="T70" fmla="*/ 186 w 249"/>
                  <a:gd name="T71" fmla="*/ 310 h 373"/>
                  <a:gd name="T72" fmla="*/ 186 w 249"/>
                  <a:gd name="T73" fmla="*/ 310 h 373"/>
                  <a:gd name="T74" fmla="*/ 186 w 249"/>
                  <a:gd name="T75" fmla="*/ 279 h 373"/>
                  <a:gd name="T76" fmla="*/ 217 w 249"/>
                  <a:gd name="T77" fmla="*/ 279 h 373"/>
                  <a:gd name="T78" fmla="*/ 217 w 249"/>
                  <a:gd name="T79" fmla="*/ 247 h 373"/>
                  <a:gd name="T80" fmla="*/ 217 w 249"/>
                  <a:gd name="T81" fmla="*/ 247 h 373"/>
                  <a:gd name="T82" fmla="*/ 217 w 249"/>
                  <a:gd name="T83" fmla="*/ 247 h 373"/>
                  <a:gd name="T84" fmla="*/ 217 w 249"/>
                  <a:gd name="T85" fmla="*/ 217 h 373"/>
                  <a:gd name="T86" fmla="*/ 217 w 249"/>
                  <a:gd name="T87" fmla="*/ 217 h 373"/>
                  <a:gd name="T88" fmla="*/ 217 w 249"/>
                  <a:gd name="T89" fmla="*/ 186 h 373"/>
                  <a:gd name="T90" fmla="*/ 217 w 249"/>
                  <a:gd name="T91" fmla="*/ 155 h 373"/>
                  <a:gd name="T92" fmla="*/ 217 w 249"/>
                  <a:gd name="T93" fmla="*/ 124 h 373"/>
                  <a:gd name="T94" fmla="*/ 217 w 249"/>
                  <a:gd name="T95" fmla="*/ 124 h 373"/>
                  <a:gd name="T96" fmla="*/ 248 w 249"/>
                  <a:gd name="T97" fmla="*/ 124 h 373"/>
                  <a:gd name="T98" fmla="*/ 217 w 249"/>
                  <a:gd name="T99" fmla="*/ 93 h 373"/>
                  <a:gd name="T100" fmla="*/ 217 w 249"/>
                  <a:gd name="T101" fmla="*/ 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373">
                    <a:moveTo>
                      <a:pt x="217" y="62"/>
                    </a:moveTo>
                    <a:lnTo>
                      <a:pt x="217" y="62"/>
                    </a:lnTo>
                    <a:lnTo>
                      <a:pt x="217" y="62"/>
                    </a:lnTo>
                    <a:cubicBezTo>
                      <a:pt x="217" y="62"/>
                      <a:pt x="217" y="62"/>
                      <a:pt x="186" y="62"/>
                    </a:cubicBezTo>
                    <a:cubicBezTo>
                      <a:pt x="186" y="62"/>
                      <a:pt x="155" y="62"/>
                      <a:pt x="155" y="31"/>
                    </a:cubicBezTo>
                    <a:lnTo>
                      <a:pt x="155" y="31"/>
                    </a:lnTo>
                    <a:cubicBezTo>
                      <a:pt x="124" y="31"/>
                      <a:pt x="124" y="31"/>
                      <a:pt x="124" y="0"/>
                    </a:cubicBezTo>
                    <a:lnTo>
                      <a:pt x="124" y="0"/>
                    </a:lnTo>
                    <a:cubicBezTo>
                      <a:pt x="93" y="0"/>
                      <a:pt x="93" y="0"/>
                      <a:pt x="93" y="0"/>
                    </a:cubicBezTo>
                    <a:lnTo>
                      <a:pt x="93" y="0"/>
                    </a:lnTo>
                    <a:lnTo>
                      <a:pt x="93" y="0"/>
                    </a:lnTo>
                    <a:lnTo>
                      <a:pt x="93" y="0"/>
                    </a:lnTo>
                    <a:lnTo>
                      <a:pt x="93" y="0"/>
                    </a:lnTo>
                    <a:lnTo>
                      <a:pt x="93" y="0"/>
                    </a:lnTo>
                    <a:lnTo>
                      <a:pt x="62" y="0"/>
                    </a:lnTo>
                    <a:cubicBezTo>
                      <a:pt x="62" y="0"/>
                      <a:pt x="62" y="0"/>
                      <a:pt x="31" y="0"/>
                    </a:cubicBezTo>
                    <a:lnTo>
                      <a:pt x="31" y="0"/>
                    </a:lnTo>
                    <a:cubicBezTo>
                      <a:pt x="31" y="31"/>
                      <a:pt x="31" y="31"/>
                      <a:pt x="31" y="31"/>
                    </a:cubicBezTo>
                    <a:cubicBezTo>
                      <a:pt x="31" y="31"/>
                      <a:pt x="31" y="31"/>
                      <a:pt x="0" y="62"/>
                    </a:cubicBezTo>
                    <a:lnTo>
                      <a:pt x="0" y="62"/>
                    </a:lnTo>
                    <a:lnTo>
                      <a:pt x="0" y="93"/>
                    </a:lnTo>
                    <a:lnTo>
                      <a:pt x="0" y="93"/>
                    </a:lnTo>
                    <a:cubicBezTo>
                      <a:pt x="0" y="124"/>
                      <a:pt x="0" y="124"/>
                      <a:pt x="0" y="124"/>
                    </a:cubicBezTo>
                    <a:cubicBezTo>
                      <a:pt x="0" y="155"/>
                      <a:pt x="0" y="155"/>
                      <a:pt x="0" y="155"/>
                    </a:cubicBezTo>
                    <a:lnTo>
                      <a:pt x="0" y="186"/>
                    </a:lnTo>
                    <a:lnTo>
                      <a:pt x="0" y="186"/>
                    </a:lnTo>
                    <a:lnTo>
                      <a:pt x="31" y="217"/>
                    </a:lnTo>
                    <a:lnTo>
                      <a:pt x="31" y="217"/>
                    </a:lnTo>
                    <a:lnTo>
                      <a:pt x="31" y="217"/>
                    </a:lnTo>
                    <a:cubicBezTo>
                      <a:pt x="31" y="186"/>
                      <a:pt x="31" y="186"/>
                      <a:pt x="31" y="186"/>
                    </a:cubicBezTo>
                    <a:cubicBezTo>
                      <a:pt x="93" y="186"/>
                      <a:pt x="93" y="186"/>
                      <a:pt x="93" y="186"/>
                    </a:cubicBezTo>
                    <a:cubicBezTo>
                      <a:pt x="93" y="372"/>
                      <a:pt x="93" y="372"/>
                      <a:pt x="93" y="372"/>
                    </a:cubicBezTo>
                    <a:lnTo>
                      <a:pt x="93" y="372"/>
                    </a:lnTo>
                    <a:cubicBezTo>
                      <a:pt x="93" y="372"/>
                      <a:pt x="155" y="341"/>
                      <a:pt x="186" y="341"/>
                    </a:cubicBezTo>
                    <a:cubicBezTo>
                      <a:pt x="186" y="341"/>
                      <a:pt x="186" y="341"/>
                      <a:pt x="186" y="310"/>
                    </a:cubicBezTo>
                    <a:lnTo>
                      <a:pt x="186" y="310"/>
                    </a:lnTo>
                    <a:lnTo>
                      <a:pt x="186" y="310"/>
                    </a:lnTo>
                    <a:lnTo>
                      <a:pt x="186" y="279"/>
                    </a:lnTo>
                    <a:cubicBezTo>
                      <a:pt x="217" y="279"/>
                      <a:pt x="217" y="279"/>
                      <a:pt x="217" y="279"/>
                    </a:cubicBezTo>
                    <a:cubicBezTo>
                      <a:pt x="217" y="279"/>
                      <a:pt x="217" y="279"/>
                      <a:pt x="217" y="247"/>
                    </a:cubicBezTo>
                    <a:lnTo>
                      <a:pt x="217" y="247"/>
                    </a:lnTo>
                    <a:lnTo>
                      <a:pt x="217" y="247"/>
                    </a:lnTo>
                    <a:lnTo>
                      <a:pt x="217" y="217"/>
                    </a:lnTo>
                    <a:lnTo>
                      <a:pt x="217" y="217"/>
                    </a:lnTo>
                    <a:cubicBezTo>
                      <a:pt x="217" y="217"/>
                      <a:pt x="217" y="217"/>
                      <a:pt x="217" y="186"/>
                    </a:cubicBezTo>
                    <a:lnTo>
                      <a:pt x="217" y="155"/>
                    </a:lnTo>
                    <a:lnTo>
                      <a:pt x="217" y="124"/>
                    </a:lnTo>
                    <a:lnTo>
                      <a:pt x="217" y="124"/>
                    </a:lnTo>
                    <a:cubicBezTo>
                      <a:pt x="217" y="124"/>
                      <a:pt x="217" y="124"/>
                      <a:pt x="248" y="124"/>
                    </a:cubicBezTo>
                    <a:cubicBezTo>
                      <a:pt x="217" y="93"/>
                      <a:pt x="217" y="93"/>
                      <a:pt x="217" y="93"/>
                    </a:cubicBezTo>
                    <a:lnTo>
                      <a:pt x="217"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 name="Freeform 13"/>
              <p:cNvSpPr>
                <a:spLocks noChangeArrowheads="1"/>
              </p:cNvSpPr>
              <p:nvPr/>
            </p:nvSpPr>
            <p:spPr bwMode="auto">
              <a:xfrm>
                <a:off x="4114800" y="2917825"/>
                <a:ext cx="146050" cy="134938"/>
              </a:xfrm>
              <a:custGeom>
                <a:avLst/>
                <a:gdLst>
                  <a:gd name="T0" fmla="*/ 372 w 404"/>
                  <a:gd name="T1" fmla="*/ 155 h 373"/>
                  <a:gd name="T2" fmla="*/ 372 w 404"/>
                  <a:gd name="T3" fmla="*/ 155 h 373"/>
                  <a:gd name="T4" fmla="*/ 310 w 404"/>
                  <a:gd name="T5" fmla="*/ 124 h 373"/>
                  <a:gd name="T6" fmla="*/ 310 w 404"/>
                  <a:gd name="T7" fmla="*/ 93 h 373"/>
                  <a:gd name="T8" fmla="*/ 310 w 404"/>
                  <a:gd name="T9" fmla="*/ 93 h 373"/>
                  <a:gd name="T10" fmla="*/ 217 w 404"/>
                  <a:gd name="T11" fmla="*/ 61 h 373"/>
                  <a:gd name="T12" fmla="*/ 217 w 404"/>
                  <a:gd name="T13" fmla="*/ 61 h 373"/>
                  <a:gd name="T14" fmla="*/ 124 w 404"/>
                  <a:gd name="T15" fmla="*/ 31 h 373"/>
                  <a:gd name="T16" fmla="*/ 124 w 404"/>
                  <a:gd name="T17" fmla="*/ 0 h 373"/>
                  <a:gd name="T18" fmla="*/ 92 w 404"/>
                  <a:gd name="T19" fmla="*/ 31 h 373"/>
                  <a:gd name="T20" fmla="*/ 92 w 404"/>
                  <a:gd name="T21" fmla="*/ 124 h 373"/>
                  <a:gd name="T22" fmla="*/ 0 w 404"/>
                  <a:gd name="T23" fmla="*/ 278 h 373"/>
                  <a:gd name="T24" fmla="*/ 0 w 404"/>
                  <a:gd name="T25" fmla="*/ 310 h 373"/>
                  <a:gd name="T26" fmla="*/ 31 w 404"/>
                  <a:gd name="T27" fmla="*/ 341 h 373"/>
                  <a:gd name="T28" fmla="*/ 92 w 404"/>
                  <a:gd name="T29" fmla="*/ 341 h 373"/>
                  <a:gd name="T30" fmla="*/ 124 w 404"/>
                  <a:gd name="T31" fmla="*/ 341 h 373"/>
                  <a:gd name="T32" fmla="*/ 124 w 404"/>
                  <a:gd name="T33" fmla="*/ 341 h 373"/>
                  <a:gd name="T34" fmla="*/ 124 w 404"/>
                  <a:gd name="T35" fmla="*/ 341 h 373"/>
                  <a:gd name="T36" fmla="*/ 155 w 404"/>
                  <a:gd name="T37" fmla="*/ 372 h 373"/>
                  <a:gd name="T38" fmla="*/ 155 w 404"/>
                  <a:gd name="T39" fmla="*/ 372 h 373"/>
                  <a:gd name="T40" fmla="*/ 186 w 404"/>
                  <a:gd name="T41" fmla="*/ 372 h 373"/>
                  <a:gd name="T42" fmla="*/ 186 w 404"/>
                  <a:gd name="T43" fmla="*/ 372 h 373"/>
                  <a:gd name="T44" fmla="*/ 217 w 404"/>
                  <a:gd name="T45" fmla="*/ 372 h 373"/>
                  <a:gd name="T46" fmla="*/ 217 w 404"/>
                  <a:gd name="T47" fmla="*/ 372 h 373"/>
                  <a:gd name="T48" fmla="*/ 248 w 404"/>
                  <a:gd name="T49" fmla="*/ 372 h 373"/>
                  <a:gd name="T50" fmla="*/ 248 w 404"/>
                  <a:gd name="T51" fmla="*/ 372 h 373"/>
                  <a:gd name="T52" fmla="*/ 279 w 404"/>
                  <a:gd name="T53" fmla="*/ 310 h 373"/>
                  <a:gd name="T54" fmla="*/ 310 w 404"/>
                  <a:gd name="T55" fmla="*/ 278 h 373"/>
                  <a:gd name="T56" fmla="*/ 372 w 404"/>
                  <a:gd name="T57" fmla="*/ 217 h 373"/>
                  <a:gd name="T58" fmla="*/ 403 w 404"/>
                  <a:gd name="T59" fmla="*/ 248 h 373"/>
                  <a:gd name="T60" fmla="*/ 403 w 404"/>
                  <a:gd name="T61" fmla="*/ 217 h 373"/>
                  <a:gd name="T62" fmla="*/ 403 w 404"/>
                  <a:gd name="T63"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373">
                    <a:moveTo>
                      <a:pt x="372" y="155"/>
                    </a:moveTo>
                    <a:lnTo>
                      <a:pt x="372" y="155"/>
                    </a:lnTo>
                    <a:lnTo>
                      <a:pt x="372" y="155"/>
                    </a:lnTo>
                    <a:lnTo>
                      <a:pt x="372" y="155"/>
                    </a:lnTo>
                    <a:lnTo>
                      <a:pt x="372" y="155"/>
                    </a:lnTo>
                    <a:cubicBezTo>
                      <a:pt x="341" y="155"/>
                      <a:pt x="341" y="124"/>
                      <a:pt x="310" y="124"/>
                    </a:cubicBezTo>
                    <a:lnTo>
                      <a:pt x="310" y="124"/>
                    </a:lnTo>
                    <a:cubicBezTo>
                      <a:pt x="310" y="93"/>
                      <a:pt x="310" y="93"/>
                      <a:pt x="310" y="93"/>
                    </a:cubicBezTo>
                    <a:lnTo>
                      <a:pt x="310" y="93"/>
                    </a:lnTo>
                    <a:lnTo>
                      <a:pt x="310" y="93"/>
                    </a:lnTo>
                    <a:cubicBezTo>
                      <a:pt x="279" y="61"/>
                      <a:pt x="248" y="61"/>
                      <a:pt x="248" y="61"/>
                    </a:cubicBezTo>
                    <a:cubicBezTo>
                      <a:pt x="248" y="61"/>
                      <a:pt x="248" y="61"/>
                      <a:pt x="217" y="61"/>
                    </a:cubicBezTo>
                    <a:lnTo>
                      <a:pt x="217" y="61"/>
                    </a:lnTo>
                    <a:lnTo>
                      <a:pt x="217" y="61"/>
                    </a:lnTo>
                    <a:cubicBezTo>
                      <a:pt x="186" y="61"/>
                      <a:pt x="186" y="61"/>
                      <a:pt x="186" y="61"/>
                    </a:cubicBezTo>
                    <a:cubicBezTo>
                      <a:pt x="155" y="61"/>
                      <a:pt x="155" y="31"/>
                      <a:pt x="124" y="31"/>
                    </a:cubicBezTo>
                    <a:lnTo>
                      <a:pt x="124" y="31"/>
                    </a:lnTo>
                    <a:cubicBezTo>
                      <a:pt x="124" y="31"/>
                      <a:pt x="124" y="31"/>
                      <a:pt x="124" y="0"/>
                    </a:cubicBezTo>
                    <a:cubicBezTo>
                      <a:pt x="124" y="0"/>
                      <a:pt x="124" y="0"/>
                      <a:pt x="124" y="31"/>
                    </a:cubicBezTo>
                    <a:cubicBezTo>
                      <a:pt x="124" y="31"/>
                      <a:pt x="124" y="31"/>
                      <a:pt x="92" y="31"/>
                    </a:cubicBezTo>
                    <a:lnTo>
                      <a:pt x="92" y="31"/>
                    </a:lnTo>
                    <a:cubicBezTo>
                      <a:pt x="92" y="124"/>
                      <a:pt x="92" y="124"/>
                      <a:pt x="92" y="124"/>
                    </a:cubicBezTo>
                    <a:cubicBezTo>
                      <a:pt x="0" y="124"/>
                      <a:pt x="0" y="124"/>
                      <a:pt x="0" y="124"/>
                    </a:cubicBezTo>
                    <a:cubicBezTo>
                      <a:pt x="0" y="278"/>
                      <a:pt x="0" y="278"/>
                      <a:pt x="0" y="278"/>
                    </a:cubicBezTo>
                    <a:cubicBezTo>
                      <a:pt x="0" y="278"/>
                      <a:pt x="0" y="278"/>
                      <a:pt x="0" y="310"/>
                    </a:cubicBezTo>
                    <a:lnTo>
                      <a:pt x="0" y="310"/>
                    </a:lnTo>
                    <a:lnTo>
                      <a:pt x="31" y="341"/>
                    </a:lnTo>
                    <a:lnTo>
                      <a:pt x="31" y="341"/>
                    </a:lnTo>
                    <a:cubicBezTo>
                      <a:pt x="62" y="341"/>
                      <a:pt x="92" y="341"/>
                      <a:pt x="92" y="341"/>
                    </a:cubicBezTo>
                    <a:lnTo>
                      <a:pt x="92" y="341"/>
                    </a:lnTo>
                    <a:cubicBezTo>
                      <a:pt x="92" y="341"/>
                      <a:pt x="92" y="341"/>
                      <a:pt x="124" y="341"/>
                    </a:cubicBezTo>
                    <a:lnTo>
                      <a:pt x="124" y="341"/>
                    </a:lnTo>
                    <a:lnTo>
                      <a:pt x="124" y="341"/>
                    </a:lnTo>
                    <a:lnTo>
                      <a:pt x="124" y="341"/>
                    </a:lnTo>
                    <a:lnTo>
                      <a:pt x="124" y="341"/>
                    </a:lnTo>
                    <a:lnTo>
                      <a:pt x="124" y="341"/>
                    </a:lnTo>
                    <a:cubicBezTo>
                      <a:pt x="124" y="341"/>
                      <a:pt x="124" y="341"/>
                      <a:pt x="155" y="341"/>
                    </a:cubicBezTo>
                    <a:cubicBezTo>
                      <a:pt x="155" y="372"/>
                      <a:pt x="155" y="372"/>
                      <a:pt x="155" y="372"/>
                    </a:cubicBezTo>
                    <a:lnTo>
                      <a:pt x="155" y="372"/>
                    </a:lnTo>
                    <a:lnTo>
                      <a:pt x="155" y="372"/>
                    </a:lnTo>
                    <a:lnTo>
                      <a:pt x="155" y="372"/>
                    </a:lnTo>
                    <a:lnTo>
                      <a:pt x="186" y="372"/>
                    </a:lnTo>
                    <a:lnTo>
                      <a:pt x="186" y="372"/>
                    </a:lnTo>
                    <a:lnTo>
                      <a:pt x="186" y="372"/>
                    </a:lnTo>
                    <a:cubicBezTo>
                      <a:pt x="186" y="372"/>
                      <a:pt x="186" y="372"/>
                      <a:pt x="217" y="372"/>
                    </a:cubicBezTo>
                    <a:lnTo>
                      <a:pt x="217" y="372"/>
                    </a:lnTo>
                    <a:lnTo>
                      <a:pt x="217" y="372"/>
                    </a:lnTo>
                    <a:lnTo>
                      <a:pt x="217" y="372"/>
                    </a:lnTo>
                    <a:lnTo>
                      <a:pt x="217" y="372"/>
                    </a:lnTo>
                    <a:cubicBezTo>
                      <a:pt x="217" y="372"/>
                      <a:pt x="217" y="372"/>
                      <a:pt x="248" y="372"/>
                    </a:cubicBezTo>
                    <a:lnTo>
                      <a:pt x="248" y="372"/>
                    </a:lnTo>
                    <a:lnTo>
                      <a:pt x="248" y="372"/>
                    </a:lnTo>
                    <a:lnTo>
                      <a:pt x="248" y="372"/>
                    </a:lnTo>
                    <a:cubicBezTo>
                      <a:pt x="248" y="341"/>
                      <a:pt x="248" y="341"/>
                      <a:pt x="279" y="310"/>
                    </a:cubicBezTo>
                    <a:lnTo>
                      <a:pt x="310" y="310"/>
                    </a:lnTo>
                    <a:lnTo>
                      <a:pt x="310" y="278"/>
                    </a:lnTo>
                    <a:lnTo>
                      <a:pt x="310" y="278"/>
                    </a:lnTo>
                    <a:cubicBezTo>
                      <a:pt x="372" y="217"/>
                      <a:pt x="372" y="217"/>
                      <a:pt x="372" y="217"/>
                    </a:cubicBezTo>
                    <a:lnTo>
                      <a:pt x="372" y="217"/>
                    </a:lnTo>
                    <a:cubicBezTo>
                      <a:pt x="372" y="217"/>
                      <a:pt x="372" y="217"/>
                      <a:pt x="403" y="248"/>
                    </a:cubicBezTo>
                    <a:cubicBezTo>
                      <a:pt x="403" y="248"/>
                      <a:pt x="403" y="248"/>
                      <a:pt x="403" y="217"/>
                    </a:cubicBezTo>
                    <a:lnTo>
                      <a:pt x="403" y="217"/>
                    </a:lnTo>
                    <a:lnTo>
                      <a:pt x="403" y="186"/>
                    </a:lnTo>
                    <a:lnTo>
                      <a:pt x="403" y="186"/>
                    </a:lnTo>
                    <a:cubicBezTo>
                      <a:pt x="372" y="155"/>
                      <a:pt x="372" y="155"/>
                      <a:pt x="372"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 name="Freeform 14"/>
              <p:cNvSpPr>
                <a:spLocks noChangeArrowheads="1"/>
              </p:cNvSpPr>
              <p:nvPr/>
            </p:nvSpPr>
            <p:spPr bwMode="auto">
              <a:xfrm>
                <a:off x="4349750" y="2549525"/>
                <a:ext cx="134938" cy="190500"/>
              </a:xfrm>
              <a:custGeom>
                <a:avLst/>
                <a:gdLst>
                  <a:gd name="T0" fmla="*/ 341 w 373"/>
                  <a:gd name="T1" fmla="*/ 341 h 528"/>
                  <a:gd name="T2" fmla="*/ 341 w 373"/>
                  <a:gd name="T3" fmla="*/ 341 h 528"/>
                  <a:gd name="T4" fmla="*/ 341 w 373"/>
                  <a:gd name="T5" fmla="*/ 341 h 528"/>
                  <a:gd name="T6" fmla="*/ 341 w 373"/>
                  <a:gd name="T7" fmla="*/ 341 h 528"/>
                  <a:gd name="T8" fmla="*/ 341 w 373"/>
                  <a:gd name="T9" fmla="*/ 155 h 528"/>
                  <a:gd name="T10" fmla="*/ 341 w 373"/>
                  <a:gd name="T11" fmla="*/ 124 h 528"/>
                  <a:gd name="T12" fmla="*/ 372 w 373"/>
                  <a:gd name="T13" fmla="*/ 62 h 528"/>
                  <a:gd name="T14" fmla="*/ 372 w 373"/>
                  <a:gd name="T15" fmla="*/ 62 h 528"/>
                  <a:gd name="T16" fmla="*/ 372 w 373"/>
                  <a:gd name="T17" fmla="*/ 62 h 528"/>
                  <a:gd name="T18" fmla="*/ 372 w 373"/>
                  <a:gd name="T19" fmla="*/ 62 h 528"/>
                  <a:gd name="T20" fmla="*/ 372 w 373"/>
                  <a:gd name="T21" fmla="*/ 62 h 528"/>
                  <a:gd name="T22" fmla="*/ 372 w 373"/>
                  <a:gd name="T23" fmla="*/ 62 h 528"/>
                  <a:gd name="T24" fmla="*/ 341 w 373"/>
                  <a:gd name="T25" fmla="*/ 31 h 528"/>
                  <a:gd name="T26" fmla="*/ 341 w 373"/>
                  <a:gd name="T27" fmla="*/ 31 h 528"/>
                  <a:gd name="T28" fmla="*/ 341 w 373"/>
                  <a:gd name="T29" fmla="*/ 62 h 528"/>
                  <a:gd name="T30" fmla="*/ 309 w 373"/>
                  <a:gd name="T31" fmla="*/ 93 h 528"/>
                  <a:gd name="T32" fmla="*/ 279 w 373"/>
                  <a:gd name="T33" fmla="*/ 93 h 528"/>
                  <a:gd name="T34" fmla="*/ 186 w 373"/>
                  <a:gd name="T35" fmla="*/ 93 h 528"/>
                  <a:gd name="T36" fmla="*/ 186 w 373"/>
                  <a:gd name="T37" fmla="*/ 93 h 528"/>
                  <a:gd name="T38" fmla="*/ 155 w 373"/>
                  <a:gd name="T39" fmla="*/ 62 h 528"/>
                  <a:gd name="T40" fmla="*/ 155 w 373"/>
                  <a:gd name="T41" fmla="*/ 62 h 528"/>
                  <a:gd name="T42" fmla="*/ 124 w 373"/>
                  <a:gd name="T43" fmla="*/ 31 h 528"/>
                  <a:gd name="T44" fmla="*/ 93 w 373"/>
                  <a:gd name="T45" fmla="*/ 31 h 528"/>
                  <a:gd name="T46" fmla="*/ 93 w 373"/>
                  <a:gd name="T47" fmla="*/ 31 h 528"/>
                  <a:gd name="T48" fmla="*/ 93 w 373"/>
                  <a:gd name="T49" fmla="*/ 31 h 528"/>
                  <a:gd name="T50" fmla="*/ 93 w 373"/>
                  <a:gd name="T51" fmla="*/ 31 h 528"/>
                  <a:gd name="T52" fmla="*/ 93 w 373"/>
                  <a:gd name="T53" fmla="*/ 62 h 528"/>
                  <a:gd name="T54" fmla="*/ 62 w 373"/>
                  <a:gd name="T55" fmla="*/ 0 h 528"/>
                  <a:gd name="T56" fmla="*/ 62 w 373"/>
                  <a:gd name="T57" fmla="*/ 0 h 528"/>
                  <a:gd name="T58" fmla="*/ 62 w 373"/>
                  <a:gd name="T59" fmla="*/ 0 h 528"/>
                  <a:gd name="T60" fmla="*/ 31 w 373"/>
                  <a:gd name="T61" fmla="*/ 0 h 528"/>
                  <a:gd name="T62" fmla="*/ 0 w 373"/>
                  <a:gd name="T63" fmla="*/ 0 h 528"/>
                  <a:gd name="T64" fmla="*/ 0 w 373"/>
                  <a:gd name="T65" fmla="*/ 0 h 528"/>
                  <a:gd name="T66" fmla="*/ 0 w 373"/>
                  <a:gd name="T67" fmla="*/ 0 h 528"/>
                  <a:gd name="T68" fmla="*/ 31 w 373"/>
                  <a:gd name="T69" fmla="*/ 31 h 528"/>
                  <a:gd name="T70" fmla="*/ 31 w 373"/>
                  <a:gd name="T71" fmla="*/ 31 h 528"/>
                  <a:gd name="T72" fmla="*/ 31 w 373"/>
                  <a:gd name="T73" fmla="*/ 62 h 528"/>
                  <a:gd name="T74" fmla="*/ 31 w 373"/>
                  <a:gd name="T75" fmla="*/ 93 h 528"/>
                  <a:gd name="T76" fmla="*/ 31 w 373"/>
                  <a:gd name="T77" fmla="*/ 93 h 528"/>
                  <a:gd name="T78" fmla="*/ 62 w 373"/>
                  <a:gd name="T79" fmla="*/ 155 h 528"/>
                  <a:gd name="T80" fmla="*/ 62 w 373"/>
                  <a:gd name="T81" fmla="*/ 155 h 528"/>
                  <a:gd name="T82" fmla="*/ 62 w 373"/>
                  <a:gd name="T83" fmla="*/ 186 h 528"/>
                  <a:gd name="T84" fmla="*/ 62 w 373"/>
                  <a:gd name="T85" fmla="*/ 186 h 528"/>
                  <a:gd name="T86" fmla="*/ 31 w 373"/>
                  <a:gd name="T87" fmla="*/ 217 h 528"/>
                  <a:gd name="T88" fmla="*/ 31 w 373"/>
                  <a:gd name="T89" fmla="*/ 248 h 528"/>
                  <a:gd name="T90" fmla="*/ 0 w 373"/>
                  <a:gd name="T91" fmla="*/ 279 h 528"/>
                  <a:gd name="T92" fmla="*/ 0 w 373"/>
                  <a:gd name="T93" fmla="*/ 341 h 528"/>
                  <a:gd name="T94" fmla="*/ 217 w 373"/>
                  <a:gd name="T95" fmla="*/ 465 h 528"/>
                  <a:gd name="T96" fmla="*/ 217 w 373"/>
                  <a:gd name="T97" fmla="*/ 496 h 528"/>
                  <a:gd name="T98" fmla="*/ 248 w 373"/>
                  <a:gd name="T99" fmla="*/ 527 h 528"/>
                  <a:gd name="T100" fmla="*/ 279 w 373"/>
                  <a:gd name="T101" fmla="*/ 527 h 528"/>
                  <a:gd name="T102" fmla="*/ 279 w 373"/>
                  <a:gd name="T103" fmla="*/ 465 h 528"/>
                  <a:gd name="T104" fmla="*/ 309 w 373"/>
                  <a:gd name="T105" fmla="*/ 465 h 528"/>
                  <a:gd name="T106" fmla="*/ 309 w 373"/>
                  <a:gd name="T107" fmla="*/ 465 h 528"/>
                  <a:gd name="T108" fmla="*/ 309 w 373"/>
                  <a:gd name="T109" fmla="*/ 465 h 528"/>
                  <a:gd name="T110" fmla="*/ 341 w 373"/>
                  <a:gd name="T111" fmla="*/ 434 h 528"/>
                  <a:gd name="T112" fmla="*/ 341 w 373"/>
                  <a:gd name="T113" fmla="*/ 434 h 528"/>
                  <a:gd name="T114" fmla="*/ 372 w 373"/>
                  <a:gd name="T115" fmla="*/ 403 h 528"/>
                  <a:gd name="T116" fmla="*/ 372 w 373"/>
                  <a:gd name="T117" fmla="*/ 372 h 528"/>
                  <a:gd name="T118" fmla="*/ 372 w 373"/>
                  <a:gd name="T119" fmla="*/ 372 h 528"/>
                  <a:gd name="T120" fmla="*/ 341 w 373"/>
                  <a:gd name="T121" fmla="*/ 34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528">
                    <a:moveTo>
                      <a:pt x="341" y="341"/>
                    </a:moveTo>
                    <a:lnTo>
                      <a:pt x="341" y="341"/>
                    </a:lnTo>
                    <a:lnTo>
                      <a:pt x="341" y="341"/>
                    </a:lnTo>
                    <a:lnTo>
                      <a:pt x="341" y="341"/>
                    </a:lnTo>
                    <a:cubicBezTo>
                      <a:pt x="341" y="341"/>
                      <a:pt x="341" y="217"/>
                      <a:pt x="341" y="155"/>
                    </a:cubicBezTo>
                    <a:cubicBezTo>
                      <a:pt x="341" y="124"/>
                      <a:pt x="341" y="124"/>
                      <a:pt x="341" y="124"/>
                    </a:cubicBezTo>
                    <a:cubicBezTo>
                      <a:pt x="341" y="93"/>
                      <a:pt x="341" y="62"/>
                      <a:pt x="372" y="62"/>
                    </a:cubicBezTo>
                    <a:lnTo>
                      <a:pt x="372" y="62"/>
                    </a:lnTo>
                    <a:lnTo>
                      <a:pt x="372" y="62"/>
                    </a:lnTo>
                    <a:lnTo>
                      <a:pt x="372" y="62"/>
                    </a:lnTo>
                    <a:lnTo>
                      <a:pt x="372" y="62"/>
                    </a:lnTo>
                    <a:lnTo>
                      <a:pt x="372" y="62"/>
                    </a:lnTo>
                    <a:cubicBezTo>
                      <a:pt x="341" y="62"/>
                      <a:pt x="341" y="62"/>
                      <a:pt x="341" y="31"/>
                    </a:cubicBezTo>
                    <a:lnTo>
                      <a:pt x="341" y="31"/>
                    </a:lnTo>
                    <a:cubicBezTo>
                      <a:pt x="341" y="31"/>
                      <a:pt x="341" y="31"/>
                      <a:pt x="341" y="62"/>
                    </a:cubicBezTo>
                    <a:cubicBezTo>
                      <a:pt x="309" y="93"/>
                      <a:pt x="309" y="93"/>
                      <a:pt x="309" y="93"/>
                    </a:cubicBezTo>
                    <a:cubicBezTo>
                      <a:pt x="279" y="93"/>
                      <a:pt x="279" y="93"/>
                      <a:pt x="279" y="93"/>
                    </a:cubicBezTo>
                    <a:cubicBezTo>
                      <a:pt x="248" y="93"/>
                      <a:pt x="217" y="93"/>
                      <a:pt x="186" y="93"/>
                    </a:cubicBezTo>
                    <a:lnTo>
                      <a:pt x="186" y="93"/>
                    </a:lnTo>
                    <a:cubicBezTo>
                      <a:pt x="186" y="93"/>
                      <a:pt x="186" y="62"/>
                      <a:pt x="155" y="62"/>
                    </a:cubicBezTo>
                    <a:lnTo>
                      <a:pt x="155" y="62"/>
                    </a:lnTo>
                    <a:cubicBezTo>
                      <a:pt x="155" y="31"/>
                      <a:pt x="155" y="31"/>
                      <a:pt x="124" y="31"/>
                    </a:cubicBezTo>
                    <a:cubicBezTo>
                      <a:pt x="124" y="31"/>
                      <a:pt x="124" y="31"/>
                      <a:pt x="93" y="31"/>
                    </a:cubicBezTo>
                    <a:lnTo>
                      <a:pt x="93" y="31"/>
                    </a:lnTo>
                    <a:lnTo>
                      <a:pt x="93" y="31"/>
                    </a:lnTo>
                    <a:lnTo>
                      <a:pt x="93" y="31"/>
                    </a:lnTo>
                    <a:cubicBezTo>
                      <a:pt x="93" y="62"/>
                      <a:pt x="93" y="62"/>
                      <a:pt x="93" y="62"/>
                    </a:cubicBezTo>
                    <a:cubicBezTo>
                      <a:pt x="62" y="0"/>
                      <a:pt x="62" y="0"/>
                      <a:pt x="62" y="0"/>
                    </a:cubicBezTo>
                    <a:lnTo>
                      <a:pt x="62" y="0"/>
                    </a:lnTo>
                    <a:lnTo>
                      <a:pt x="62" y="0"/>
                    </a:lnTo>
                    <a:cubicBezTo>
                      <a:pt x="62" y="0"/>
                      <a:pt x="62" y="0"/>
                      <a:pt x="31" y="0"/>
                    </a:cubicBezTo>
                    <a:cubicBezTo>
                      <a:pt x="31" y="0"/>
                      <a:pt x="31" y="0"/>
                      <a:pt x="0" y="0"/>
                    </a:cubicBezTo>
                    <a:lnTo>
                      <a:pt x="0" y="0"/>
                    </a:lnTo>
                    <a:lnTo>
                      <a:pt x="0" y="0"/>
                    </a:lnTo>
                    <a:cubicBezTo>
                      <a:pt x="0" y="31"/>
                      <a:pt x="31" y="31"/>
                      <a:pt x="31" y="31"/>
                    </a:cubicBezTo>
                    <a:lnTo>
                      <a:pt x="31" y="31"/>
                    </a:lnTo>
                    <a:cubicBezTo>
                      <a:pt x="31" y="62"/>
                      <a:pt x="31" y="62"/>
                      <a:pt x="31" y="62"/>
                    </a:cubicBezTo>
                    <a:cubicBezTo>
                      <a:pt x="31" y="62"/>
                      <a:pt x="31" y="62"/>
                      <a:pt x="31" y="93"/>
                    </a:cubicBezTo>
                    <a:lnTo>
                      <a:pt x="31" y="93"/>
                    </a:lnTo>
                    <a:lnTo>
                      <a:pt x="62" y="155"/>
                    </a:lnTo>
                    <a:lnTo>
                      <a:pt x="62" y="155"/>
                    </a:lnTo>
                    <a:cubicBezTo>
                      <a:pt x="62" y="186"/>
                      <a:pt x="62" y="186"/>
                      <a:pt x="62" y="186"/>
                    </a:cubicBezTo>
                    <a:lnTo>
                      <a:pt x="62" y="186"/>
                    </a:lnTo>
                    <a:cubicBezTo>
                      <a:pt x="31" y="217"/>
                      <a:pt x="31" y="217"/>
                      <a:pt x="31" y="217"/>
                    </a:cubicBezTo>
                    <a:cubicBezTo>
                      <a:pt x="31" y="217"/>
                      <a:pt x="31" y="217"/>
                      <a:pt x="31" y="248"/>
                    </a:cubicBezTo>
                    <a:cubicBezTo>
                      <a:pt x="0" y="248"/>
                      <a:pt x="0" y="248"/>
                      <a:pt x="0" y="279"/>
                    </a:cubicBezTo>
                    <a:cubicBezTo>
                      <a:pt x="0" y="279"/>
                      <a:pt x="0" y="310"/>
                      <a:pt x="0" y="341"/>
                    </a:cubicBezTo>
                    <a:cubicBezTo>
                      <a:pt x="217" y="465"/>
                      <a:pt x="217" y="465"/>
                      <a:pt x="217" y="465"/>
                    </a:cubicBezTo>
                    <a:cubicBezTo>
                      <a:pt x="217" y="496"/>
                      <a:pt x="217" y="496"/>
                      <a:pt x="217" y="496"/>
                    </a:cubicBezTo>
                    <a:cubicBezTo>
                      <a:pt x="248" y="527"/>
                      <a:pt x="248" y="527"/>
                      <a:pt x="248" y="527"/>
                    </a:cubicBezTo>
                    <a:cubicBezTo>
                      <a:pt x="279" y="527"/>
                      <a:pt x="279" y="527"/>
                      <a:pt x="279" y="527"/>
                    </a:cubicBezTo>
                    <a:cubicBezTo>
                      <a:pt x="279" y="496"/>
                      <a:pt x="279" y="496"/>
                      <a:pt x="279" y="465"/>
                    </a:cubicBezTo>
                    <a:cubicBezTo>
                      <a:pt x="279" y="465"/>
                      <a:pt x="279" y="465"/>
                      <a:pt x="309" y="465"/>
                    </a:cubicBezTo>
                    <a:lnTo>
                      <a:pt x="309" y="465"/>
                    </a:lnTo>
                    <a:lnTo>
                      <a:pt x="309" y="465"/>
                    </a:lnTo>
                    <a:cubicBezTo>
                      <a:pt x="309" y="434"/>
                      <a:pt x="309" y="434"/>
                      <a:pt x="341" y="434"/>
                    </a:cubicBezTo>
                    <a:lnTo>
                      <a:pt x="341" y="434"/>
                    </a:lnTo>
                    <a:cubicBezTo>
                      <a:pt x="341" y="403"/>
                      <a:pt x="341" y="403"/>
                      <a:pt x="372" y="403"/>
                    </a:cubicBezTo>
                    <a:cubicBezTo>
                      <a:pt x="372" y="372"/>
                      <a:pt x="372" y="372"/>
                      <a:pt x="372" y="372"/>
                    </a:cubicBezTo>
                    <a:lnTo>
                      <a:pt x="372" y="372"/>
                    </a:lnTo>
                    <a:cubicBezTo>
                      <a:pt x="372" y="372"/>
                      <a:pt x="341" y="372"/>
                      <a:pt x="341" y="34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 name="Freeform 15"/>
              <p:cNvSpPr>
                <a:spLocks noChangeArrowheads="1"/>
              </p:cNvSpPr>
              <p:nvPr/>
            </p:nvSpPr>
            <p:spPr bwMode="auto">
              <a:xfrm>
                <a:off x="4181475" y="3017838"/>
                <a:ext cx="134938" cy="134937"/>
              </a:xfrm>
              <a:custGeom>
                <a:avLst/>
                <a:gdLst>
                  <a:gd name="T0" fmla="*/ 341 w 373"/>
                  <a:gd name="T1" fmla="*/ 218 h 373"/>
                  <a:gd name="T2" fmla="*/ 341 w 373"/>
                  <a:gd name="T3" fmla="*/ 187 h 373"/>
                  <a:gd name="T4" fmla="*/ 372 w 373"/>
                  <a:gd name="T5" fmla="*/ 156 h 373"/>
                  <a:gd name="T6" fmla="*/ 372 w 373"/>
                  <a:gd name="T7" fmla="*/ 156 h 373"/>
                  <a:gd name="T8" fmla="*/ 341 w 373"/>
                  <a:gd name="T9" fmla="*/ 94 h 373"/>
                  <a:gd name="T10" fmla="*/ 341 w 373"/>
                  <a:gd name="T11" fmla="*/ 63 h 373"/>
                  <a:gd name="T12" fmla="*/ 279 w 373"/>
                  <a:gd name="T13" fmla="*/ 32 h 373"/>
                  <a:gd name="T14" fmla="*/ 248 w 373"/>
                  <a:gd name="T15" fmla="*/ 32 h 373"/>
                  <a:gd name="T16" fmla="*/ 248 w 373"/>
                  <a:gd name="T17" fmla="*/ 32 h 373"/>
                  <a:gd name="T18" fmla="*/ 248 w 373"/>
                  <a:gd name="T19" fmla="*/ 32 h 373"/>
                  <a:gd name="T20" fmla="*/ 217 w 373"/>
                  <a:gd name="T21" fmla="*/ 0 h 373"/>
                  <a:gd name="T22" fmla="*/ 186 w 373"/>
                  <a:gd name="T23" fmla="*/ 0 h 373"/>
                  <a:gd name="T24" fmla="*/ 155 w 373"/>
                  <a:gd name="T25" fmla="*/ 63 h 373"/>
                  <a:gd name="T26" fmla="*/ 124 w 373"/>
                  <a:gd name="T27" fmla="*/ 94 h 373"/>
                  <a:gd name="T28" fmla="*/ 93 w 373"/>
                  <a:gd name="T29" fmla="*/ 124 h 373"/>
                  <a:gd name="T30" fmla="*/ 62 w 373"/>
                  <a:gd name="T31" fmla="*/ 156 h 373"/>
                  <a:gd name="T32" fmla="*/ 62 w 373"/>
                  <a:gd name="T33" fmla="*/ 156 h 373"/>
                  <a:gd name="T34" fmla="*/ 31 w 373"/>
                  <a:gd name="T35" fmla="*/ 156 h 373"/>
                  <a:gd name="T36" fmla="*/ 0 w 373"/>
                  <a:gd name="T37" fmla="*/ 156 h 373"/>
                  <a:gd name="T38" fmla="*/ 0 w 373"/>
                  <a:gd name="T39" fmla="*/ 187 h 373"/>
                  <a:gd name="T40" fmla="*/ 31 w 373"/>
                  <a:gd name="T41" fmla="*/ 187 h 373"/>
                  <a:gd name="T42" fmla="*/ 62 w 373"/>
                  <a:gd name="T43" fmla="*/ 218 h 373"/>
                  <a:gd name="T44" fmla="*/ 93 w 373"/>
                  <a:gd name="T45" fmla="*/ 280 h 373"/>
                  <a:gd name="T46" fmla="*/ 124 w 373"/>
                  <a:gd name="T47" fmla="*/ 342 h 373"/>
                  <a:gd name="T48" fmla="*/ 124 w 373"/>
                  <a:gd name="T49" fmla="*/ 342 h 373"/>
                  <a:gd name="T50" fmla="*/ 155 w 373"/>
                  <a:gd name="T51" fmla="*/ 342 h 373"/>
                  <a:gd name="T52" fmla="*/ 186 w 373"/>
                  <a:gd name="T53" fmla="*/ 372 h 373"/>
                  <a:gd name="T54" fmla="*/ 217 w 373"/>
                  <a:gd name="T55" fmla="*/ 372 h 373"/>
                  <a:gd name="T56" fmla="*/ 217 w 373"/>
                  <a:gd name="T57" fmla="*/ 372 h 373"/>
                  <a:gd name="T58" fmla="*/ 248 w 373"/>
                  <a:gd name="T59" fmla="*/ 372 h 373"/>
                  <a:gd name="T60" fmla="*/ 279 w 373"/>
                  <a:gd name="T61" fmla="*/ 372 h 373"/>
                  <a:gd name="T62" fmla="*/ 279 w 373"/>
                  <a:gd name="T63" fmla="*/ 372 h 373"/>
                  <a:gd name="T64" fmla="*/ 341 w 373"/>
                  <a:gd name="T65" fmla="*/ 342 h 373"/>
                  <a:gd name="T66" fmla="*/ 341 w 373"/>
                  <a:gd name="T67" fmla="*/ 311 h 373"/>
                  <a:gd name="T68" fmla="*/ 341 w 373"/>
                  <a:gd name="T69" fmla="*/ 248 h 373"/>
                  <a:gd name="T70" fmla="*/ 341 w 373"/>
                  <a:gd name="T71" fmla="*/ 21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73">
                    <a:moveTo>
                      <a:pt x="341" y="218"/>
                    </a:moveTo>
                    <a:lnTo>
                      <a:pt x="341" y="218"/>
                    </a:lnTo>
                    <a:lnTo>
                      <a:pt x="341" y="187"/>
                    </a:lnTo>
                    <a:lnTo>
                      <a:pt x="341" y="187"/>
                    </a:lnTo>
                    <a:lnTo>
                      <a:pt x="341" y="156"/>
                    </a:lnTo>
                    <a:lnTo>
                      <a:pt x="372" y="156"/>
                    </a:lnTo>
                    <a:lnTo>
                      <a:pt x="372" y="156"/>
                    </a:lnTo>
                    <a:lnTo>
                      <a:pt x="372" y="156"/>
                    </a:lnTo>
                    <a:cubicBezTo>
                      <a:pt x="341" y="124"/>
                      <a:pt x="341" y="124"/>
                      <a:pt x="341" y="94"/>
                    </a:cubicBezTo>
                    <a:lnTo>
                      <a:pt x="341" y="94"/>
                    </a:lnTo>
                    <a:lnTo>
                      <a:pt x="341" y="63"/>
                    </a:lnTo>
                    <a:lnTo>
                      <a:pt x="341" y="63"/>
                    </a:lnTo>
                    <a:cubicBezTo>
                      <a:pt x="341" y="63"/>
                      <a:pt x="341" y="63"/>
                      <a:pt x="310" y="63"/>
                    </a:cubicBezTo>
                    <a:cubicBezTo>
                      <a:pt x="310" y="63"/>
                      <a:pt x="310" y="32"/>
                      <a:pt x="279" y="32"/>
                    </a:cubicBezTo>
                    <a:lnTo>
                      <a:pt x="279" y="32"/>
                    </a:lnTo>
                    <a:cubicBezTo>
                      <a:pt x="279" y="32"/>
                      <a:pt x="279" y="32"/>
                      <a:pt x="248" y="32"/>
                    </a:cubicBezTo>
                    <a:lnTo>
                      <a:pt x="248" y="32"/>
                    </a:lnTo>
                    <a:lnTo>
                      <a:pt x="248" y="32"/>
                    </a:lnTo>
                    <a:lnTo>
                      <a:pt x="248" y="32"/>
                    </a:lnTo>
                    <a:lnTo>
                      <a:pt x="248" y="32"/>
                    </a:lnTo>
                    <a:cubicBezTo>
                      <a:pt x="248" y="32"/>
                      <a:pt x="217" y="32"/>
                      <a:pt x="217" y="0"/>
                    </a:cubicBezTo>
                    <a:lnTo>
                      <a:pt x="217" y="0"/>
                    </a:lnTo>
                    <a:lnTo>
                      <a:pt x="186" y="0"/>
                    </a:lnTo>
                    <a:lnTo>
                      <a:pt x="186" y="0"/>
                    </a:lnTo>
                    <a:lnTo>
                      <a:pt x="186" y="32"/>
                    </a:lnTo>
                    <a:cubicBezTo>
                      <a:pt x="186" y="32"/>
                      <a:pt x="186" y="63"/>
                      <a:pt x="155" y="63"/>
                    </a:cubicBezTo>
                    <a:lnTo>
                      <a:pt x="155" y="63"/>
                    </a:lnTo>
                    <a:lnTo>
                      <a:pt x="124" y="94"/>
                    </a:lnTo>
                    <a:cubicBezTo>
                      <a:pt x="93" y="94"/>
                      <a:pt x="93" y="94"/>
                      <a:pt x="93" y="94"/>
                    </a:cubicBezTo>
                    <a:lnTo>
                      <a:pt x="93" y="124"/>
                    </a:lnTo>
                    <a:lnTo>
                      <a:pt x="93" y="124"/>
                    </a:lnTo>
                    <a:cubicBezTo>
                      <a:pt x="93" y="124"/>
                      <a:pt x="93" y="156"/>
                      <a:pt x="62" y="156"/>
                    </a:cubicBezTo>
                    <a:lnTo>
                      <a:pt x="62" y="156"/>
                    </a:lnTo>
                    <a:lnTo>
                      <a:pt x="62" y="156"/>
                    </a:lnTo>
                    <a:cubicBezTo>
                      <a:pt x="31" y="156"/>
                      <a:pt x="31" y="156"/>
                      <a:pt x="31" y="156"/>
                    </a:cubicBezTo>
                    <a:lnTo>
                      <a:pt x="31" y="156"/>
                    </a:lnTo>
                    <a:lnTo>
                      <a:pt x="31" y="156"/>
                    </a:lnTo>
                    <a:cubicBezTo>
                      <a:pt x="0" y="156"/>
                      <a:pt x="0" y="156"/>
                      <a:pt x="0" y="156"/>
                    </a:cubicBezTo>
                    <a:lnTo>
                      <a:pt x="0" y="156"/>
                    </a:lnTo>
                    <a:cubicBezTo>
                      <a:pt x="0" y="156"/>
                      <a:pt x="0" y="156"/>
                      <a:pt x="0" y="187"/>
                    </a:cubicBezTo>
                    <a:lnTo>
                      <a:pt x="0" y="187"/>
                    </a:lnTo>
                    <a:cubicBezTo>
                      <a:pt x="0" y="187"/>
                      <a:pt x="0" y="187"/>
                      <a:pt x="31" y="187"/>
                    </a:cubicBezTo>
                    <a:cubicBezTo>
                      <a:pt x="31" y="218"/>
                      <a:pt x="31" y="218"/>
                      <a:pt x="31" y="218"/>
                    </a:cubicBezTo>
                    <a:lnTo>
                      <a:pt x="62" y="218"/>
                    </a:lnTo>
                    <a:cubicBezTo>
                      <a:pt x="62" y="218"/>
                      <a:pt x="93" y="248"/>
                      <a:pt x="93" y="280"/>
                    </a:cubicBezTo>
                    <a:lnTo>
                      <a:pt x="93" y="280"/>
                    </a:lnTo>
                    <a:cubicBezTo>
                      <a:pt x="124" y="280"/>
                      <a:pt x="124" y="311"/>
                      <a:pt x="124" y="311"/>
                    </a:cubicBezTo>
                    <a:lnTo>
                      <a:pt x="124" y="342"/>
                    </a:lnTo>
                    <a:lnTo>
                      <a:pt x="124" y="342"/>
                    </a:lnTo>
                    <a:lnTo>
                      <a:pt x="124" y="342"/>
                    </a:lnTo>
                    <a:lnTo>
                      <a:pt x="124" y="342"/>
                    </a:lnTo>
                    <a:cubicBezTo>
                      <a:pt x="155" y="342"/>
                      <a:pt x="155" y="342"/>
                      <a:pt x="155" y="342"/>
                    </a:cubicBezTo>
                    <a:cubicBezTo>
                      <a:pt x="186" y="342"/>
                      <a:pt x="186" y="342"/>
                      <a:pt x="186" y="342"/>
                    </a:cubicBezTo>
                    <a:cubicBezTo>
                      <a:pt x="186" y="372"/>
                      <a:pt x="186" y="372"/>
                      <a:pt x="186" y="372"/>
                    </a:cubicBezTo>
                    <a:lnTo>
                      <a:pt x="186" y="372"/>
                    </a:lnTo>
                    <a:cubicBezTo>
                      <a:pt x="186" y="372"/>
                      <a:pt x="186" y="372"/>
                      <a:pt x="217" y="372"/>
                    </a:cubicBezTo>
                    <a:lnTo>
                      <a:pt x="217" y="372"/>
                    </a:lnTo>
                    <a:lnTo>
                      <a:pt x="217" y="372"/>
                    </a:lnTo>
                    <a:lnTo>
                      <a:pt x="217" y="372"/>
                    </a:lnTo>
                    <a:lnTo>
                      <a:pt x="248" y="372"/>
                    </a:lnTo>
                    <a:lnTo>
                      <a:pt x="248" y="372"/>
                    </a:lnTo>
                    <a:lnTo>
                      <a:pt x="279" y="372"/>
                    </a:lnTo>
                    <a:lnTo>
                      <a:pt x="279" y="372"/>
                    </a:lnTo>
                    <a:lnTo>
                      <a:pt x="279" y="372"/>
                    </a:lnTo>
                    <a:lnTo>
                      <a:pt x="279" y="372"/>
                    </a:lnTo>
                    <a:cubicBezTo>
                      <a:pt x="310" y="342"/>
                      <a:pt x="310" y="342"/>
                      <a:pt x="341" y="342"/>
                    </a:cubicBezTo>
                    <a:lnTo>
                      <a:pt x="341" y="342"/>
                    </a:lnTo>
                    <a:cubicBezTo>
                      <a:pt x="341" y="311"/>
                      <a:pt x="341" y="311"/>
                      <a:pt x="341" y="311"/>
                    </a:cubicBezTo>
                    <a:lnTo>
                      <a:pt x="341" y="311"/>
                    </a:lnTo>
                    <a:cubicBezTo>
                      <a:pt x="341" y="280"/>
                      <a:pt x="341" y="280"/>
                      <a:pt x="341" y="248"/>
                    </a:cubicBezTo>
                    <a:lnTo>
                      <a:pt x="372" y="248"/>
                    </a:lnTo>
                    <a:lnTo>
                      <a:pt x="341" y="2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3" name="Freeform 16"/>
              <p:cNvSpPr>
                <a:spLocks noChangeArrowheads="1"/>
              </p:cNvSpPr>
              <p:nvPr/>
            </p:nvSpPr>
            <p:spPr bwMode="auto">
              <a:xfrm>
                <a:off x="4327525" y="2884488"/>
                <a:ext cx="44450" cy="133350"/>
              </a:xfrm>
              <a:custGeom>
                <a:avLst/>
                <a:gdLst>
                  <a:gd name="T0" fmla="*/ 31 w 125"/>
                  <a:gd name="T1" fmla="*/ 186 h 372"/>
                  <a:gd name="T2" fmla="*/ 31 w 125"/>
                  <a:gd name="T3" fmla="*/ 186 h 372"/>
                  <a:gd name="T4" fmla="*/ 31 w 125"/>
                  <a:gd name="T5" fmla="*/ 154 h 372"/>
                  <a:gd name="T6" fmla="*/ 31 w 125"/>
                  <a:gd name="T7" fmla="*/ 154 h 372"/>
                  <a:gd name="T8" fmla="*/ 31 w 125"/>
                  <a:gd name="T9" fmla="*/ 154 h 372"/>
                  <a:gd name="T10" fmla="*/ 31 w 125"/>
                  <a:gd name="T11" fmla="*/ 154 h 372"/>
                  <a:gd name="T12" fmla="*/ 31 w 125"/>
                  <a:gd name="T13" fmla="*/ 124 h 372"/>
                  <a:gd name="T14" fmla="*/ 62 w 125"/>
                  <a:gd name="T15" fmla="*/ 93 h 372"/>
                  <a:gd name="T16" fmla="*/ 62 w 125"/>
                  <a:gd name="T17" fmla="*/ 93 h 372"/>
                  <a:gd name="T18" fmla="*/ 62 w 125"/>
                  <a:gd name="T19" fmla="*/ 93 h 372"/>
                  <a:gd name="T20" fmla="*/ 62 w 125"/>
                  <a:gd name="T21" fmla="*/ 31 h 372"/>
                  <a:gd name="T22" fmla="*/ 31 w 125"/>
                  <a:gd name="T23" fmla="*/ 0 h 372"/>
                  <a:gd name="T24" fmla="*/ 31 w 125"/>
                  <a:gd name="T25" fmla="*/ 0 h 372"/>
                  <a:gd name="T26" fmla="*/ 31 w 125"/>
                  <a:gd name="T27" fmla="*/ 0 h 372"/>
                  <a:gd name="T28" fmla="*/ 31 w 125"/>
                  <a:gd name="T29" fmla="*/ 0 h 372"/>
                  <a:gd name="T30" fmla="*/ 31 w 125"/>
                  <a:gd name="T31" fmla="*/ 31 h 372"/>
                  <a:gd name="T32" fmla="*/ 31 w 125"/>
                  <a:gd name="T33" fmla="*/ 62 h 372"/>
                  <a:gd name="T34" fmla="*/ 31 w 125"/>
                  <a:gd name="T35" fmla="*/ 62 h 372"/>
                  <a:gd name="T36" fmla="*/ 31 w 125"/>
                  <a:gd name="T37" fmla="*/ 93 h 372"/>
                  <a:gd name="T38" fmla="*/ 31 w 125"/>
                  <a:gd name="T39" fmla="*/ 124 h 372"/>
                  <a:gd name="T40" fmla="*/ 0 w 125"/>
                  <a:gd name="T41" fmla="*/ 186 h 372"/>
                  <a:gd name="T42" fmla="*/ 0 w 125"/>
                  <a:gd name="T43" fmla="*/ 186 h 372"/>
                  <a:gd name="T44" fmla="*/ 0 w 125"/>
                  <a:gd name="T45" fmla="*/ 186 h 372"/>
                  <a:gd name="T46" fmla="*/ 0 w 125"/>
                  <a:gd name="T47" fmla="*/ 186 h 372"/>
                  <a:gd name="T48" fmla="*/ 0 w 125"/>
                  <a:gd name="T49" fmla="*/ 186 h 372"/>
                  <a:gd name="T50" fmla="*/ 0 w 125"/>
                  <a:gd name="T51" fmla="*/ 186 h 372"/>
                  <a:gd name="T52" fmla="*/ 0 w 125"/>
                  <a:gd name="T53" fmla="*/ 217 h 372"/>
                  <a:gd name="T54" fmla="*/ 0 w 125"/>
                  <a:gd name="T55" fmla="*/ 217 h 372"/>
                  <a:gd name="T56" fmla="*/ 31 w 125"/>
                  <a:gd name="T57" fmla="*/ 248 h 372"/>
                  <a:gd name="T58" fmla="*/ 31 w 125"/>
                  <a:gd name="T59" fmla="*/ 248 h 372"/>
                  <a:gd name="T60" fmla="*/ 31 w 125"/>
                  <a:gd name="T61" fmla="*/ 248 h 372"/>
                  <a:gd name="T62" fmla="*/ 31 w 125"/>
                  <a:gd name="T63" fmla="*/ 248 h 372"/>
                  <a:gd name="T64" fmla="*/ 62 w 125"/>
                  <a:gd name="T65" fmla="*/ 248 h 372"/>
                  <a:gd name="T66" fmla="*/ 62 w 125"/>
                  <a:gd name="T67" fmla="*/ 248 h 372"/>
                  <a:gd name="T68" fmla="*/ 93 w 125"/>
                  <a:gd name="T69" fmla="*/ 279 h 372"/>
                  <a:gd name="T70" fmla="*/ 93 w 125"/>
                  <a:gd name="T71" fmla="*/ 310 h 372"/>
                  <a:gd name="T72" fmla="*/ 93 w 125"/>
                  <a:gd name="T73" fmla="*/ 310 h 372"/>
                  <a:gd name="T74" fmla="*/ 93 w 125"/>
                  <a:gd name="T75" fmla="*/ 310 h 372"/>
                  <a:gd name="T76" fmla="*/ 93 w 125"/>
                  <a:gd name="T77" fmla="*/ 371 h 372"/>
                  <a:gd name="T78" fmla="*/ 93 w 125"/>
                  <a:gd name="T79" fmla="*/ 371 h 372"/>
                  <a:gd name="T80" fmla="*/ 93 w 125"/>
                  <a:gd name="T81" fmla="*/ 371 h 372"/>
                  <a:gd name="T82" fmla="*/ 93 w 125"/>
                  <a:gd name="T83" fmla="*/ 371 h 372"/>
                  <a:gd name="T84" fmla="*/ 93 w 125"/>
                  <a:gd name="T85" fmla="*/ 371 h 372"/>
                  <a:gd name="T86" fmla="*/ 124 w 125"/>
                  <a:gd name="T87" fmla="*/ 371 h 372"/>
                  <a:gd name="T88" fmla="*/ 124 w 125"/>
                  <a:gd name="T89" fmla="*/ 371 h 372"/>
                  <a:gd name="T90" fmla="*/ 124 w 125"/>
                  <a:gd name="T91" fmla="*/ 341 h 372"/>
                  <a:gd name="T92" fmla="*/ 124 w 125"/>
                  <a:gd name="T93" fmla="*/ 341 h 372"/>
                  <a:gd name="T94" fmla="*/ 124 w 125"/>
                  <a:gd name="T95" fmla="*/ 310 h 372"/>
                  <a:gd name="T96" fmla="*/ 124 w 125"/>
                  <a:gd name="T97" fmla="*/ 279 h 372"/>
                  <a:gd name="T98" fmla="*/ 124 w 125"/>
                  <a:gd name="T99" fmla="*/ 279 h 372"/>
                  <a:gd name="T100" fmla="*/ 93 w 125"/>
                  <a:gd name="T101" fmla="*/ 279 h 372"/>
                  <a:gd name="T102" fmla="*/ 62 w 125"/>
                  <a:gd name="T103" fmla="*/ 248 h 372"/>
                  <a:gd name="T104" fmla="*/ 62 w 125"/>
                  <a:gd name="T105" fmla="*/ 217 h 372"/>
                  <a:gd name="T106" fmla="*/ 62 w 125"/>
                  <a:gd name="T107" fmla="*/ 217 h 372"/>
                  <a:gd name="T108" fmla="*/ 31 w 125"/>
                  <a:gd name="T109"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372">
                    <a:moveTo>
                      <a:pt x="31" y="186"/>
                    </a:moveTo>
                    <a:lnTo>
                      <a:pt x="31" y="186"/>
                    </a:lnTo>
                    <a:cubicBezTo>
                      <a:pt x="31" y="186"/>
                      <a:pt x="31" y="186"/>
                      <a:pt x="31" y="154"/>
                    </a:cubicBezTo>
                    <a:lnTo>
                      <a:pt x="31" y="154"/>
                    </a:lnTo>
                    <a:lnTo>
                      <a:pt x="31" y="154"/>
                    </a:lnTo>
                    <a:lnTo>
                      <a:pt x="31" y="154"/>
                    </a:lnTo>
                    <a:cubicBezTo>
                      <a:pt x="31" y="154"/>
                      <a:pt x="31" y="154"/>
                      <a:pt x="31" y="124"/>
                    </a:cubicBezTo>
                    <a:cubicBezTo>
                      <a:pt x="31" y="124"/>
                      <a:pt x="31" y="124"/>
                      <a:pt x="62" y="93"/>
                    </a:cubicBezTo>
                    <a:lnTo>
                      <a:pt x="62" y="93"/>
                    </a:lnTo>
                    <a:lnTo>
                      <a:pt x="62" y="93"/>
                    </a:lnTo>
                    <a:cubicBezTo>
                      <a:pt x="62" y="62"/>
                      <a:pt x="62" y="31"/>
                      <a:pt x="62" y="31"/>
                    </a:cubicBezTo>
                    <a:lnTo>
                      <a:pt x="31" y="0"/>
                    </a:lnTo>
                    <a:lnTo>
                      <a:pt x="31" y="0"/>
                    </a:lnTo>
                    <a:lnTo>
                      <a:pt x="31" y="0"/>
                    </a:lnTo>
                    <a:lnTo>
                      <a:pt x="31" y="0"/>
                    </a:lnTo>
                    <a:lnTo>
                      <a:pt x="31" y="31"/>
                    </a:lnTo>
                    <a:lnTo>
                      <a:pt x="31" y="62"/>
                    </a:lnTo>
                    <a:lnTo>
                      <a:pt x="31" y="62"/>
                    </a:lnTo>
                    <a:lnTo>
                      <a:pt x="31" y="93"/>
                    </a:lnTo>
                    <a:lnTo>
                      <a:pt x="31" y="124"/>
                    </a:lnTo>
                    <a:cubicBezTo>
                      <a:pt x="31" y="154"/>
                      <a:pt x="31" y="154"/>
                      <a:pt x="0" y="186"/>
                    </a:cubicBezTo>
                    <a:lnTo>
                      <a:pt x="0" y="186"/>
                    </a:lnTo>
                    <a:lnTo>
                      <a:pt x="0" y="186"/>
                    </a:lnTo>
                    <a:lnTo>
                      <a:pt x="0" y="186"/>
                    </a:lnTo>
                    <a:lnTo>
                      <a:pt x="0" y="186"/>
                    </a:lnTo>
                    <a:lnTo>
                      <a:pt x="0" y="186"/>
                    </a:lnTo>
                    <a:cubicBezTo>
                      <a:pt x="0" y="217"/>
                      <a:pt x="0" y="217"/>
                      <a:pt x="0" y="217"/>
                    </a:cubicBezTo>
                    <a:lnTo>
                      <a:pt x="0" y="217"/>
                    </a:lnTo>
                    <a:cubicBezTo>
                      <a:pt x="0" y="248"/>
                      <a:pt x="31" y="248"/>
                      <a:pt x="31" y="248"/>
                    </a:cubicBezTo>
                    <a:lnTo>
                      <a:pt x="31" y="248"/>
                    </a:lnTo>
                    <a:lnTo>
                      <a:pt x="31" y="248"/>
                    </a:lnTo>
                    <a:lnTo>
                      <a:pt x="31" y="248"/>
                    </a:lnTo>
                    <a:lnTo>
                      <a:pt x="62" y="248"/>
                    </a:lnTo>
                    <a:lnTo>
                      <a:pt x="62" y="248"/>
                    </a:lnTo>
                    <a:cubicBezTo>
                      <a:pt x="62" y="248"/>
                      <a:pt x="93" y="248"/>
                      <a:pt x="93" y="279"/>
                    </a:cubicBezTo>
                    <a:lnTo>
                      <a:pt x="93" y="310"/>
                    </a:lnTo>
                    <a:lnTo>
                      <a:pt x="93" y="310"/>
                    </a:lnTo>
                    <a:lnTo>
                      <a:pt x="93" y="310"/>
                    </a:lnTo>
                    <a:cubicBezTo>
                      <a:pt x="93" y="341"/>
                      <a:pt x="93" y="341"/>
                      <a:pt x="93" y="371"/>
                    </a:cubicBezTo>
                    <a:lnTo>
                      <a:pt x="93" y="371"/>
                    </a:lnTo>
                    <a:lnTo>
                      <a:pt x="93" y="371"/>
                    </a:lnTo>
                    <a:lnTo>
                      <a:pt x="93" y="371"/>
                    </a:lnTo>
                    <a:lnTo>
                      <a:pt x="93" y="371"/>
                    </a:lnTo>
                    <a:cubicBezTo>
                      <a:pt x="93" y="371"/>
                      <a:pt x="93" y="371"/>
                      <a:pt x="124" y="371"/>
                    </a:cubicBezTo>
                    <a:lnTo>
                      <a:pt x="124" y="371"/>
                    </a:lnTo>
                    <a:lnTo>
                      <a:pt x="124" y="341"/>
                    </a:lnTo>
                    <a:lnTo>
                      <a:pt x="124" y="341"/>
                    </a:lnTo>
                    <a:lnTo>
                      <a:pt x="124" y="310"/>
                    </a:lnTo>
                    <a:cubicBezTo>
                      <a:pt x="124" y="310"/>
                      <a:pt x="124" y="310"/>
                      <a:pt x="124" y="279"/>
                    </a:cubicBezTo>
                    <a:lnTo>
                      <a:pt x="124" y="279"/>
                    </a:lnTo>
                    <a:cubicBezTo>
                      <a:pt x="93" y="279"/>
                      <a:pt x="93" y="279"/>
                      <a:pt x="93" y="279"/>
                    </a:cubicBezTo>
                    <a:cubicBezTo>
                      <a:pt x="93" y="248"/>
                      <a:pt x="93" y="248"/>
                      <a:pt x="62" y="248"/>
                    </a:cubicBezTo>
                    <a:cubicBezTo>
                      <a:pt x="62" y="217"/>
                      <a:pt x="62" y="217"/>
                      <a:pt x="62" y="217"/>
                    </a:cubicBezTo>
                    <a:lnTo>
                      <a:pt x="62" y="217"/>
                    </a:lnTo>
                    <a:cubicBezTo>
                      <a:pt x="62" y="217"/>
                      <a:pt x="31" y="217"/>
                      <a:pt x="31"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4" name="Freeform 17"/>
              <p:cNvSpPr>
                <a:spLocks noChangeArrowheads="1"/>
              </p:cNvSpPr>
              <p:nvPr/>
            </p:nvSpPr>
            <p:spPr bwMode="auto">
              <a:xfrm>
                <a:off x="3333750" y="2025650"/>
                <a:ext cx="146050" cy="123825"/>
              </a:xfrm>
              <a:custGeom>
                <a:avLst/>
                <a:gdLst>
                  <a:gd name="T0" fmla="*/ 217 w 405"/>
                  <a:gd name="T1" fmla="*/ 217 h 342"/>
                  <a:gd name="T2" fmla="*/ 217 w 405"/>
                  <a:gd name="T3" fmla="*/ 217 h 342"/>
                  <a:gd name="T4" fmla="*/ 217 w 405"/>
                  <a:gd name="T5" fmla="*/ 31 h 342"/>
                  <a:gd name="T6" fmla="*/ 404 w 405"/>
                  <a:gd name="T7" fmla="*/ 31 h 342"/>
                  <a:gd name="T8" fmla="*/ 404 w 405"/>
                  <a:gd name="T9" fmla="*/ 0 h 342"/>
                  <a:gd name="T10" fmla="*/ 217 w 405"/>
                  <a:gd name="T11" fmla="*/ 0 h 342"/>
                  <a:gd name="T12" fmla="*/ 186 w 405"/>
                  <a:gd name="T13" fmla="*/ 31 h 342"/>
                  <a:gd name="T14" fmla="*/ 156 w 405"/>
                  <a:gd name="T15" fmla="*/ 63 h 342"/>
                  <a:gd name="T16" fmla="*/ 124 w 405"/>
                  <a:gd name="T17" fmla="*/ 94 h 342"/>
                  <a:gd name="T18" fmla="*/ 124 w 405"/>
                  <a:gd name="T19" fmla="*/ 94 h 342"/>
                  <a:gd name="T20" fmla="*/ 124 w 405"/>
                  <a:gd name="T21" fmla="*/ 155 h 342"/>
                  <a:gd name="T22" fmla="*/ 124 w 405"/>
                  <a:gd name="T23" fmla="*/ 155 h 342"/>
                  <a:gd name="T24" fmla="*/ 93 w 405"/>
                  <a:gd name="T25" fmla="*/ 187 h 342"/>
                  <a:gd name="T26" fmla="*/ 62 w 405"/>
                  <a:gd name="T27" fmla="*/ 217 h 342"/>
                  <a:gd name="T28" fmla="*/ 62 w 405"/>
                  <a:gd name="T29" fmla="*/ 217 h 342"/>
                  <a:gd name="T30" fmla="*/ 32 w 405"/>
                  <a:gd name="T31" fmla="*/ 248 h 342"/>
                  <a:gd name="T32" fmla="*/ 32 w 405"/>
                  <a:gd name="T33" fmla="*/ 311 h 342"/>
                  <a:gd name="T34" fmla="*/ 0 w 405"/>
                  <a:gd name="T35" fmla="*/ 311 h 342"/>
                  <a:gd name="T36" fmla="*/ 0 w 405"/>
                  <a:gd name="T37" fmla="*/ 341 h 342"/>
                  <a:gd name="T38" fmla="*/ 0 w 405"/>
                  <a:gd name="T39" fmla="*/ 341 h 342"/>
                  <a:gd name="T40" fmla="*/ 156 w 405"/>
                  <a:gd name="T41" fmla="*/ 341 h 342"/>
                  <a:gd name="T42" fmla="*/ 156 w 405"/>
                  <a:gd name="T43" fmla="*/ 341 h 342"/>
                  <a:gd name="T44" fmla="*/ 156 w 405"/>
                  <a:gd name="T45" fmla="*/ 311 h 342"/>
                  <a:gd name="T46" fmla="*/ 186 w 405"/>
                  <a:gd name="T47" fmla="*/ 248 h 342"/>
                  <a:gd name="T48" fmla="*/ 217 w 405"/>
                  <a:gd name="T49" fmla="*/ 2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42">
                    <a:moveTo>
                      <a:pt x="217" y="217"/>
                    </a:moveTo>
                    <a:lnTo>
                      <a:pt x="217" y="217"/>
                    </a:lnTo>
                    <a:cubicBezTo>
                      <a:pt x="217" y="31"/>
                      <a:pt x="217" y="31"/>
                      <a:pt x="217" y="31"/>
                    </a:cubicBezTo>
                    <a:cubicBezTo>
                      <a:pt x="404" y="31"/>
                      <a:pt x="404" y="31"/>
                      <a:pt x="404" y="31"/>
                    </a:cubicBezTo>
                    <a:cubicBezTo>
                      <a:pt x="404" y="0"/>
                      <a:pt x="404" y="0"/>
                      <a:pt x="404" y="0"/>
                    </a:cubicBezTo>
                    <a:cubicBezTo>
                      <a:pt x="217" y="0"/>
                      <a:pt x="217" y="0"/>
                      <a:pt x="217" y="0"/>
                    </a:cubicBezTo>
                    <a:cubicBezTo>
                      <a:pt x="217" y="0"/>
                      <a:pt x="186" y="0"/>
                      <a:pt x="186" y="31"/>
                    </a:cubicBezTo>
                    <a:cubicBezTo>
                      <a:pt x="186" y="31"/>
                      <a:pt x="186" y="63"/>
                      <a:pt x="156" y="63"/>
                    </a:cubicBezTo>
                    <a:lnTo>
                      <a:pt x="124" y="94"/>
                    </a:lnTo>
                    <a:lnTo>
                      <a:pt x="124" y="94"/>
                    </a:lnTo>
                    <a:cubicBezTo>
                      <a:pt x="124" y="124"/>
                      <a:pt x="124" y="124"/>
                      <a:pt x="124" y="155"/>
                    </a:cubicBezTo>
                    <a:lnTo>
                      <a:pt x="124" y="155"/>
                    </a:lnTo>
                    <a:cubicBezTo>
                      <a:pt x="124" y="155"/>
                      <a:pt x="124" y="187"/>
                      <a:pt x="93" y="187"/>
                    </a:cubicBezTo>
                    <a:cubicBezTo>
                      <a:pt x="93" y="187"/>
                      <a:pt x="93" y="217"/>
                      <a:pt x="62" y="217"/>
                    </a:cubicBezTo>
                    <a:lnTo>
                      <a:pt x="62" y="217"/>
                    </a:lnTo>
                    <a:lnTo>
                      <a:pt x="32" y="248"/>
                    </a:lnTo>
                    <a:cubicBezTo>
                      <a:pt x="32" y="279"/>
                      <a:pt x="32" y="279"/>
                      <a:pt x="32" y="311"/>
                    </a:cubicBezTo>
                    <a:lnTo>
                      <a:pt x="0" y="311"/>
                    </a:lnTo>
                    <a:cubicBezTo>
                      <a:pt x="0" y="341"/>
                      <a:pt x="0" y="341"/>
                      <a:pt x="0" y="341"/>
                    </a:cubicBezTo>
                    <a:lnTo>
                      <a:pt x="0" y="341"/>
                    </a:lnTo>
                    <a:cubicBezTo>
                      <a:pt x="156" y="341"/>
                      <a:pt x="156" y="341"/>
                      <a:pt x="156" y="341"/>
                    </a:cubicBezTo>
                    <a:lnTo>
                      <a:pt x="156" y="341"/>
                    </a:lnTo>
                    <a:lnTo>
                      <a:pt x="156" y="311"/>
                    </a:lnTo>
                    <a:cubicBezTo>
                      <a:pt x="156" y="279"/>
                      <a:pt x="156" y="279"/>
                      <a:pt x="186" y="248"/>
                    </a:cubicBezTo>
                    <a:cubicBezTo>
                      <a:pt x="186" y="217"/>
                      <a:pt x="217" y="217"/>
                      <a:pt x="217"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5" name="Freeform 18"/>
              <p:cNvSpPr>
                <a:spLocks noChangeArrowheads="1"/>
              </p:cNvSpPr>
              <p:nvPr/>
            </p:nvSpPr>
            <p:spPr bwMode="auto">
              <a:xfrm>
                <a:off x="3502025" y="1801813"/>
                <a:ext cx="390525" cy="401637"/>
              </a:xfrm>
              <a:custGeom>
                <a:avLst/>
                <a:gdLst>
                  <a:gd name="T0" fmla="*/ 0 w 1085"/>
                  <a:gd name="T1" fmla="*/ 590 h 1117"/>
                  <a:gd name="T2" fmla="*/ 559 w 1085"/>
                  <a:gd name="T3" fmla="*/ 1023 h 1117"/>
                  <a:gd name="T4" fmla="*/ 559 w 1085"/>
                  <a:gd name="T5" fmla="*/ 1023 h 1117"/>
                  <a:gd name="T6" fmla="*/ 651 w 1085"/>
                  <a:gd name="T7" fmla="*/ 1085 h 1117"/>
                  <a:gd name="T8" fmla="*/ 651 w 1085"/>
                  <a:gd name="T9" fmla="*/ 1085 h 1117"/>
                  <a:gd name="T10" fmla="*/ 744 w 1085"/>
                  <a:gd name="T11" fmla="*/ 1085 h 1117"/>
                  <a:gd name="T12" fmla="*/ 868 w 1085"/>
                  <a:gd name="T13" fmla="*/ 992 h 1117"/>
                  <a:gd name="T14" fmla="*/ 1055 w 1085"/>
                  <a:gd name="T15" fmla="*/ 868 h 1117"/>
                  <a:gd name="T16" fmla="*/ 1084 w 1085"/>
                  <a:gd name="T17" fmla="*/ 837 h 1117"/>
                  <a:gd name="T18" fmla="*/ 992 w 1085"/>
                  <a:gd name="T19" fmla="*/ 775 h 1117"/>
                  <a:gd name="T20" fmla="*/ 992 w 1085"/>
                  <a:gd name="T21" fmla="*/ 744 h 1117"/>
                  <a:gd name="T22" fmla="*/ 961 w 1085"/>
                  <a:gd name="T23" fmla="*/ 714 h 1117"/>
                  <a:gd name="T24" fmla="*/ 931 w 1085"/>
                  <a:gd name="T25" fmla="*/ 683 h 1117"/>
                  <a:gd name="T26" fmla="*/ 961 w 1085"/>
                  <a:gd name="T27" fmla="*/ 651 h 1117"/>
                  <a:gd name="T28" fmla="*/ 961 w 1085"/>
                  <a:gd name="T29" fmla="*/ 590 h 1117"/>
                  <a:gd name="T30" fmla="*/ 961 w 1085"/>
                  <a:gd name="T31" fmla="*/ 496 h 1117"/>
                  <a:gd name="T32" fmla="*/ 961 w 1085"/>
                  <a:gd name="T33" fmla="*/ 466 h 1117"/>
                  <a:gd name="T34" fmla="*/ 931 w 1085"/>
                  <a:gd name="T35" fmla="*/ 435 h 1117"/>
                  <a:gd name="T36" fmla="*/ 931 w 1085"/>
                  <a:gd name="T37" fmla="*/ 372 h 1117"/>
                  <a:gd name="T38" fmla="*/ 899 w 1085"/>
                  <a:gd name="T39" fmla="*/ 311 h 1117"/>
                  <a:gd name="T40" fmla="*/ 899 w 1085"/>
                  <a:gd name="T41" fmla="*/ 279 h 1117"/>
                  <a:gd name="T42" fmla="*/ 837 w 1085"/>
                  <a:gd name="T43" fmla="*/ 218 h 1117"/>
                  <a:gd name="T44" fmla="*/ 837 w 1085"/>
                  <a:gd name="T45" fmla="*/ 187 h 1117"/>
                  <a:gd name="T46" fmla="*/ 868 w 1085"/>
                  <a:gd name="T47" fmla="*/ 124 h 1117"/>
                  <a:gd name="T48" fmla="*/ 899 w 1085"/>
                  <a:gd name="T49" fmla="*/ 94 h 1117"/>
                  <a:gd name="T50" fmla="*/ 899 w 1085"/>
                  <a:gd name="T51" fmla="*/ 31 h 1117"/>
                  <a:gd name="T52" fmla="*/ 868 w 1085"/>
                  <a:gd name="T53" fmla="*/ 0 h 1117"/>
                  <a:gd name="T54" fmla="*/ 868 w 1085"/>
                  <a:gd name="T55" fmla="*/ 0 h 1117"/>
                  <a:gd name="T56" fmla="*/ 775 w 1085"/>
                  <a:gd name="T57" fmla="*/ 31 h 1117"/>
                  <a:gd name="T58" fmla="*/ 713 w 1085"/>
                  <a:gd name="T59" fmla="*/ 0 h 1117"/>
                  <a:gd name="T60" fmla="*/ 683 w 1085"/>
                  <a:gd name="T61" fmla="*/ 0 h 1117"/>
                  <a:gd name="T62" fmla="*/ 620 w 1085"/>
                  <a:gd name="T63" fmla="*/ 31 h 1117"/>
                  <a:gd name="T64" fmla="*/ 527 w 1085"/>
                  <a:gd name="T65" fmla="*/ 31 h 1117"/>
                  <a:gd name="T66" fmla="*/ 403 w 1085"/>
                  <a:gd name="T67" fmla="*/ 94 h 1117"/>
                  <a:gd name="T68" fmla="*/ 372 w 1085"/>
                  <a:gd name="T69" fmla="*/ 124 h 1117"/>
                  <a:gd name="T70" fmla="*/ 372 w 1085"/>
                  <a:gd name="T71" fmla="*/ 187 h 1117"/>
                  <a:gd name="T72" fmla="*/ 403 w 1085"/>
                  <a:gd name="T73" fmla="*/ 311 h 1117"/>
                  <a:gd name="T74" fmla="*/ 372 w 1085"/>
                  <a:gd name="T75" fmla="*/ 342 h 1117"/>
                  <a:gd name="T76" fmla="*/ 311 w 1085"/>
                  <a:gd name="T77" fmla="*/ 342 h 1117"/>
                  <a:gd name="T78" fmla="*/ 279 w 1085"/>
                  <a:gd name="T79" fmla="*/ 372 h 1117"/>
                  <a:gd name="T80" fmla="*/ 248 w 1085"/>
                  <a:gd name="T81" fmla="*/ 372 h 1117"/>
                  <a:gd name="T82" fmla="*/ 217 w 1085"/>
                  <a:gd name="T83" fmla="*/ 435 h 1117"/>
                  <a:gd name="T84" fmla="*/ 186 w 1085"/>
                  <a:gd name="T85" fmla="*/ 435 h 1117"/>
                  <a:gd name="T86" fmla="*/ 124 w 1085"/>
                  <a:gd name="T87" fmla="*/ 466 h 1117"/>
                  <a:gd name="T88" fmla="*/ 93 w 1085"/>
                  <a:gd name="T89" fmla="*/ 496 h 1117"/>
                  <a:gd name="T90" fmla="*/ 63 w 1085"/>
                  <a:gd name="T91" fmla="*/ 496 h 1117"/>
                  <a:gd name="T92" fmla="*/ 31 w 1085"/>
                  <a:gd name="T93" fmla="*/ 496 h 1117"/>
                  <a:gd name="T94" fmla="*/ 0 w 1085"/>
                  <a:gd name="T95" fmla="*/ 55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5" h="1117">
                    <a:moveTo>
                      <a:pt x="0" y="590"/>
                    </a:moveTo>
                    <a:lnTo>
                      <a:pt x="0" y="590"/>
                    </a:lnTo>
                    <a:lnTo>
                      <a:pt x="0" y="590"/>
                    </a:lnTo>
                    <a:cubicBezTo>
                      <a:pt x="527" y="992"/>
                      <a:pt x="527" y="992"/>
                      <a:pt x="527" y="992"/>
                    </a:cubicBezTo>
                    <a:lnTo>
                      <a:pt x="527" y="992"/>
                    </a:lnTo>
                    <a:cubicBezTo>
                      <a:pt x="559" y="1023"/>
                      <a:pt x="559" y="1023"/>
                      <a:pt x="559" y="1023"/>
                    </a:cubicBezTo>
                    <a:lnTo>
                      <a:pt x="559" y="1023"/>
                    </a:lnTo>
                    <a:lnTo>
                      <a:pt x="559" y="1023"/>
                    </a:lnTo>
                    <a:lnTo>
                      <a:pt x="559" y="1023"/>
                    </a:lnTo>
                    <a:cubicBezTo>
                      <a:pt x="589" y="1023"/>
                      <a:pt x="589" y="1023"/>
                      <a:pt x="589" y="1055"/>
                    </a:cubicBezTo>
                    <a:cubicBezTo>
                      <a:pt x="620" y="1055"/>
                      <a:pt x="620" y="1055"/>
                      <a:pt x="620" y="1055"/>
                    </a:cubicBezTo>
                    <a:cubicBezTo>
                      <a:pt x="651" y="1055"/>
                      <a:pt x="651" y="1085"/>
                      <a:pt x="651" y="1085"/>
                    </a:cubicBezTo>
                    <a:cubicBezTo>
                      <a:pt x="651" y="1116"/>
                      <a:pt x="651" y="1116"/>
                      <a:pt x="651" y="1116"/>
                    </a:cubicBezTo>
                    <a:lnTo>
                      <a:pt x="651" y="1116"/>
                    </a:lnTo>
                    <a:cubicBezTo>
                      <a:pt x="651" y="1085"/>
                      <a:pt x="651" y="1085"/>
                      <a:pt x="651" y="1085"/>
                    </a:cubicBezTo>
                    <a:cubicBezTo>
                      <a:pt x="683" y="1085"/>
                      <a:pt x="683" y="1085"/>
                      <a:pt x="683" y="1085"/>
                    </a:cubicBezTo>
                    <a:cubicBezTo>
                      <a:pt x="683" y="1085"/>
                      <a:pt x="683" y="1085"/>
                      <a:pt x="713" y="1085"/>
                    </a:cubicBezTo>
                    <a:cubicBezTo>
                      <a:pt x="744" y="1085"/>
                      <a:pt x="744" y="1085"/>
                      <a:pt x="744" y="1085"/>
                    </a:cubicBezTo>
                    <a:cubicBezTo>
                      <a:pt x="775" y="1085"/>
                      <a:pt x="775" y="1055"/>
                      <a:pt x="807" y="1055"/>
                    </a:cubicBezTo>
                    <a:lnTo>
                      <a:pt x="807" y="1055"/>
                    </a:lnTo>
                    <a:cubicBezTo>
                      <a:pt x="837" y="1023"/>
                      <a:pt x="837" y="992"/>
                      <a:pt x="868" y="992"/>
                    </a:cubicBezTo>
                    <a:cubicBezTo>
                      <a:pt x="899" y="961"/>
                      <a:pt x="961" y="899"/>
                      <a:pt x="1023" y="868"/>
                    </a:cubicBezTo>
                    <a:cubicBezTo>
                      <a:pt x="1055" y="868"/>
                      <a:pt x="1055" y="868"/>
                      <a:pt x="1055" y="868"/>
                    </a:cubicBezTo>
                    <a:lnTo>
                      <a:pt x="1055" y="868"/>
                    </a:lnTo>
                    <a:lnTo>
                      <a:pt x="1055" y="868"/>
                    </a:lnTo>
                    <a:cubicBezTo>
                      <a:pt x="1084" y="837"/>
                      <a:pt x="1084" y="837"/>
                      <a:pt x="1084" y="837"/>
                    </a:cubicBezTo>
                    <a:lnTo>
                      <a:pt x="1084" y="837"/>
                    </a:lnTo>
                    <a:cubicBezTo>
                      <a:pt x="1054" y="807"/>
                      <a:pt x="1055" y="807"/>
                      <a:pt x="1055" y="807"/>
                    </a:cubicBezTo>
                    <a:lnTo>
                      <a:pt x="1023" y="807"/>
                    </a:lnTo>
                    <a:cubicBezTo>
                      <a:pt x="992" y="807"/>
                      <a:pt x="992" y="775"/>
                      <a:pt x="992" y="775"/>
                    </a:cubicBezTo>
                    <a:lnTo>
                      <a:pt x="992" y="775"/>
                    </a:lnTo>
                    <a:cubicBezTo>
                      <a:pt x="992" y="775"/>
                      <a:pt x="992" y="775"/>
                      <a:pt x="992" y="744"/>
                    </a:cubicBezTo>
                    <a:lnTo>
                      <a:pt x="992" y="744"/>
                    </a:lnTo>
                    <a:lnTo>
                      <a:pt x="992" y="744"/>
                    </a:lnTo>
                    <a:lnTo>
                      <a:pt x="961" y="714"/>
                    </a:lnTo>
                    <a:lnTo>
                      <a:pt x="961" y="714"/>
                    </a:lnTo>
                    <a:lnTo>
                      <a:pt x="961" y="714"/>
                    </a:lnTo>
                    <a:lnTo>
                      <a:pt x="931" y="683"/>
                    </a:lnTo>
                    <a:lnTo>
                      <a:pt x="931" y="683"/>
                    </a:lnTo>
                    <a:lnTo>
                      <a:pt x="961" y="651"/>
                    </a:lnTo>
                    <a:lnTo>
                      <a:pt x="961" y="651"/>
                    </a:lnTo>
                    <a:lnTo>
                      <a:pt x="961" y="651"/>
                    </a:lnTo>
                    <a:cubicBezTo>
                      <a:pt x="961" y="620"/>
                      <a:pt x="961" y="620"/>
                      <a:pt x="961" y="620"/>
                    </a:cubicBezTo>
                    <a:lnTo>
                      <a:pt x="961" y="590"/>
                    </a:lnTo>
                    <a:lnTo>
                      <a:pt x="961" y="590"/>
                    </a:lnTo>
                    <a:lnTo>
                      <a:pt x="961" y="559"/>
                    </a:lnTo>
                    <a:cubicBezTo>
                      <a:pt x="961" y="559"/>
                      <a:pt x="961" y="559"/>
                      <a:pt x="961" y="527"/>
                    </a:cubicBezTo>
                    <a:lnTo>
                      <a:pt x="961" y="496"/>
                    </a:lnTo>
                    <a:cubicBezTo>
                      <a:pt x="961" y="496"/>
                      <a:pt x="961" y="496"/>
                      <a:pt x="961" y="466"/>
                    </a:cubicBezTo>
                    <a:lnTo>
                      <a:pt x="961" y="466"/>
                    </a:lnTo>
                    <a:lnTo>
                      <a:pt x="961" y="466"/>
                    </a:lnTo>
                    <a:cubicBezTo>
                      <a:pt x="961" y="466"/>
                      <a:pt x="931" y="466"/>
                      <a:pt x="931" y="435"/>
                    </a:cubicBezTo>
                    <a:lnTo>
                      <a:pt x="931" y="435"/>
                    </a:lnTo>
                    <a:lnTo>
                      <a:pt x="931" y="435"/>
                    </a:lnTo>
                    <a:cubicBezTo>
                      <a:pt x="931" y="435"/>
                      <a:pt x="931" y="403"/>
                      <a:pt x="961" y="403"/>
                    </a:cubicBezTo>
                    <a:cubicBezTo>
                      <a:pt x="931" y="403"/>
                      <a:pt x="931" y="372"/>
                      <a:pt x="931" y="372"/>
                    </a:cubicBezTo>
                    <a:lnTo>
                      <a:pt x="931" y="372"/>
                    </a:lnTo>
                    <a:cubicBezTo>
                      <a:pt x="931" y="342"/>
                      <a:pt x="931" y="342"/>
                      <a:pt x="931" y="342"/>
                    </a:cubicBezTo>
                    <a:cubicBezTo>
                      <a:pt x="931" y="311"/>
                      <a:pt x="931" y="311"/>
                      <a:pt x="931" y="311"/>
                    </a:cubicBezTo>
                    <a:cubicBezTo>
                      <a:pt x="931" y="311"/>
                      <a:pt x="931" y="311"/>
                      <a:pt x="899" y="311"/>
                    </a:cubicBezTo>
                    <a:cubicBezTo>
                      <a:pt x="899" y="311"/>
                      <a:pt x="899" y="311"/>
                      <a:pt x="899" y="279"/>
                    </a:cubicBezTo>
                    <a:lnTo>
                      <a:pt x="899" y="279"/>
                    </a:lnTo>
                    <a:lnTo>
                      <a:pt x="899" y="279"/>
                    </a:lnTo>
                    <a:lnTo>
                      <a:pt x="899" y="279"/>
                    </a:lnTo>
                    <a:cubicBezTo>
                      <a:pt x="868" y="248"/>
                      <a:pt x="868" y="248"/>
                      <a:pt x="837" y="218"/>
                    </a:cubicBezTo>
                    <a:lnTo>
                      <a:pt x="837" y="218"/>
                    </a:lnTo>
                    <a:lnTo>
                      <a:pt x="837" y="218"/>
                    </a:lnTo>
                    <a:lnTo>
                      <a:pt x="837" y="187"/>
                    </a:lnTo>
                    <a:lnTo>
                      <a:pt x="837" y="187"/>
                    </a:lnTo>
                    <a:lnTo>
                      <a:pt x="837" y="187"/>
                    </a:lnTo>
                    <a:cubicBezTo>
                      <a:pt x="837" y="155"/>
                      <a:pt x="837" y="155"/>
                      <a:pt x="868" y="124"/>
                    </a:cubicBezTo>
                    <a:lnTo>
                      <a:pt x="868" y="124"/>
                    </a:lnTo>
                    <a:cubicBezTo>
                      <a:pt x="868" y="124"/>
                      <a:pt x="868" y="124"/>
                      <a:pt x="899" y="94"/>
                    </a:cubicBezTo>
                    <a:lnTo>
                      <a:pt x="899" y="94"/>
                    </a:lnTo>
                    <a:lnTo>
                      <a:pt x="899" y="94"/>
                    </a:lnTo>
                    <a:lnTo>
                      <a:pt x="899" y="63"/>
                    </a:lnTo>
                    <a:lnTo>
                      <a:pt x="899" y="63"/>
                    </a:lnTo>
                    <a:lnTo>
                      <a:pt x="899" y="31"/>
                    </a:lnTo>
                    <a:lnTo>
                      <a:pt x="899" y="31"/>
                    </a:lnTo>
                    <a:cubicBezTo>
                      <a:pt x="899" y="31"/>
                      <a:pt x="899" y="31"/>
                      <a:pt x="899" y="0"/>
                    </a:cubicBezTo>
                    <a:lnTo>
                      <a:pt x="868" y="0"/>
                    </a:lnTo>
                    <a:lnTo>
                      <a:pt x="868" y="0"/>
                    </a:lnTo>
                    <a:lnTo>
                      <a:pt x="868" y="0"/>
                    </a:lnTo>
                    <a:lnTo>
                      <a:pt x="868" y="0"/>
                    </a:lnTo>
                    <a:cubicBezTo>
                      <a:pt x="807" y="0"/>
                      <a:pt x="807" y="0"/>
                      <a:pt x="807" y="0"/>
                    </a:cubicBezTo>
                    <a:lnTo>
                      <a:pt x="807" y="0"/>
                    </a:lnTo>
                    <a:lnTo>
                      <a:pt x="775" y="31"/>
                    </a:lnTo>
                    <a:cubicBezTo>
                      <a:pt x="744" y="31"/>
                      <a:pt x="744" y="31"/>
                      <a:pt x="744" y="31"/>
                    </a:cubicBezTo>
                    <a:cubicBezTo>
                      <a:pt x="713" y="31"/>
                      <a:pt x="713" y="31"/>
                      <a:pt x="713" y="31"/>
                    </a:cubicBezTo>
                    <a:lnTo>
                      <a:pt x="713" y="0"/>
                    </a:lnTo>
                    <a:lnTo>
                      <a:pt x="713" y="0"/>
                    </a:lnTo>
                    <a:lnTo>
                      <a:pt x="713" y="0"/>
                    </a:lnTo>
                    <a:cubicBezTo>
                      <a:pt x="683" y="0"/>
                      <a:pt x="683" y="0"/>
                      <a:pt x="683" y="0"/>
                    </a:cubicBezTo>
                    <a:lnTo>
                      <a:pt x="683" y="0"/>
                    </a:lnTo>
                    <a:cubicBezTo>
                      <a:pt x="683" y="0"/>
                      <a:pt x="683" y="0"/>
                      <a:pt x="651" y="0"/>
                    </a:cubicBezTo>
                    <a:lnTo>
                      <a:pt x="620" y="31"/>
                    </a:lnTo>
                    <a:cubicBezTo>
                      <a:pt x="589" y="31"/>
                      <a:pt x="589" y="31"/>
                      <a:pt x="559" y="31"/>
                    </a:cubicBezTo>
                    <a:lnTo>
                      <a:pt x="559" y="31"/>
                    </a:lnTo>
                    <a:cubicBezTo>
                      <a:pt x="559" y="31"/>
                      <a:pt x="559" y="31"/>
                      <a:pt x="527" y="31"/>
                    </a:cubicBezTo>
                    <a:lnTo>
                      <a:pt x="496" y="63"/>
                    </a:lnTo>
                    <a:cubicBezTo>
                      <a:pt x="496" y="63"/>
                      <a:pt x="496" y="63"/>
                      <a:pt x="465" y="63"/>
                    </a:cubicBezTo>
                    <a:cubicBezTo>
                      <a:pt x="465" y="94"/>
                      <a:pt x="435" y="94"/>
                      <a:pt x="403" y="94"/>
                    </a:cubicBezTo>
                    <a:lnTo>
                      <a:pt x="403" y="94"/>
                    </a:lnTo>
                    <a:cubicBezTo>
                      <a:pt x="403" y="94"/>
                      <a:pt x="403" y="94"/>
                      <a:pt x="372" y="124"/>
                    </a:cubicBezTo>
                    <a:lnTo>
                      <a:pt x="372" y="124"/>
                    </a:lnTo>
                    <a:lnTo>
                      <a:pt x="372" y="124"/>
                    </a:lnTo>
                    <a:cubicBezTo>
                      <a:pt x="372" y="155"/>
                      <a:pt x="372" y="155"/>
                      <a:pt x="372" y="187"/>
                    </a:cubicBezTo>
                    <a:lnTo>
                      <a:pt x="372" y="187"/>
                    </a:lnTo>
                    <a:cubicBezTo>
                      <a:pt x="372" y="187"/>
                      <a:pt x="372" y="218"/>
                      <a:pt x="403" y="218"/>
                    </a:cubicBezTo>
                    <a:cubicBezTo>
                      <a:pt x="403" y="248"/>
                      <a:pt x="403" y="248"/>
                      <a:pt x="403" y="279"/>
                    </a:cubicBezTo>
                    <a:lnTo>
                      <a:pt x="403" y="311"/>
                    </a:lnTo>
                    <a:lnTo>
                      <a:pt x="403" y="311"/>
                    </a:lnTo>
                    <a:lnTo>
                      <a:pt x="403" y="311"/>
                    </a:lnTo>
                    <a:cubicBezTo>
                      <a:pt x="403" y="311"/>
                      <a:pt x="372" y="311"/>
                      <a:pt x="372" y="342"/>
                    </a:cubicBezTo>
                    <a:lnTo>
                      <a:pt x="372" y="342"/>
                    </a:lnTo>
                    <a:cubicBezTo>
                      <a:pt x="372" y="342"/>
                      <a:pt x="372" y="342"/>
                      <a:pt x="341" y="342"/>
                    </a:cubicBezTo>
                    <a:cubicBezTo>
                      <a:pt x="341" y="342"/>
                      <a:pt x="341" y="342"/>
                      <a:pt x="311" y="342"/>
                    </a:cubicBezTo>
                    <a:lnTo>
                      <a:pt x="311" y="342"/>
                    </a:lnTo>
                    <a:lnTo>
                      <a:pt x="279" y="372"/>
                    </a:lnTo>
                    <a:lnTo>
                      <a:pt x="279" y="372"/>
                    </a:lnTo>
                    <a:lnTo>
                      <a:pt x="279" y="372"/>
                    </a:lnTo>
                    <a:lnTo>
                      <a:pt x="279" y="372"/>
                    </a:lnTo>
                    <a:cubicBezTo>
                      <a:pt x="279" y="372"/>
                      <a:pt x="279" y="372"/>
                      <a:pt x="248" y="372"/>
                    </a:cubicBezTo>
                    <a:cubicBezTo>
                      <a:pt x="248" y="403"/>
                      <a:pt x="248" y="403"/>
                      <a:pt x="248" y="403"/>
                    </a:cubicBezTo>
                    <a:cubicBezTo>
                      <a:pt x="248" y="403"/>
                      <a:pt x="248" y="435"/>
                      <a:pt x="217" y="435"/>
                    </a:cubicBezTo>
                    <a:lnTo>
                      <a:pt x="217" y="435"/>
                    </a:lnTo>
                    <a:lnTo>
                      <a:pt x="217" y="435"/>
                    </a:lnTo>
                    <a:cubicBezTo>
                      <a:pt x="186" y="435"/>
                      <a:pt x="186" y="435"/>
                      <a:pt x="186" y="435"/>
                    </a:cubicBezTo>
                    <a:lnTo>
                      <a:pt x="186" y="435"/>
                    </a:lnTo>
                    <a:lnTo>
                      <a:pt x="186" y="435"/>
                    </a:lnTo>
                    <a:cubicBezTo>
                      <a:pt x="186" y="466"/>
                      <a:pt x="155" y="466"/>
                      <a:pt x="155" y="466"/>
                    </a:cubicBezTo>
                    <a:cubicBezTo>
                      <a:pt x="124" y="466"/>
                      <a:pt x="124" y="466"/>
                      <a:pt x="124" y="466"/>
                    </a:cubicBezTo>
                    <a:lnTo>
                      <a:pt x="124" y="466"/>
                    </a:lnTo>
                    <a:lnTo>
                      <a:pt x="124" y="466"/>
                    </a:lnTo>
                    <a:lnTo>
                      <a:pt x="93" y="496"/>
                    </a:lnTo>
                    <a:cubicBezTo>
                      <a:pt x="93" y="496"/>
                      <a:pt x="93" y="496"/>
                      <a:pt x="63" y="496"/>
                    </a:cubicBezTo>
                    <a:lnTo>
                      <a:pt x="63" y="496"/>
                    </a:lnTo>
                    <a:lnTo>
                      <a:pt x="63" y="496"/>
                    </a:lnTo>
                    <a:cubicBezTo>
                      <a:pt x="31" y="496"/>
                      <a:pt x="31" y="496"/>
                      <a:pt x="31" y="496"/>
                    </a:cubicBezTo>
                    <a:lnTo>
                      <a:pt x="31" y="496"/>
                    </a:lnTo>
                    <a:lnTo>
                      <a:pt x="31" y="496"/>
                    </a:lnTo>
                    <a:cubicBezTo>
                      <a:pt x="0" y="527"/>
                      <a:pt x="0" y="527"/>
                      <a:pt x="0" y="527"/>
                    </a:cubicBezTo>
                    <a:lnTo>
                      <a:pt x="0" y="527"/>
                    </a:lnTo>
                    <a:cubicBezTo>
                      <a:pt x="0" y="559"/>
                      <a:pt x="0" y="559"/>
                      <a:pt x="0" y="559"/>
                    </a:cubicBezTo>
                    <a:lnTo>
                      <a:pt x="0" y="59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6" name="Freeform 19"/>
              <p:cNvSpPr>
                <a:spLocks noChangeArrowheads="1"/>
              </p:cNvSpPr>
              <p:nvPr/>
            </p:nvSpPr>
            <p:spPr bwMode="auto">
              <a:xfrm>
                <a:off x="3848100" y="2427288"/>
                <a:ext cx="133350" cy="168275"/>
              </a:xfrm>
              <a:custGeom>
                <a:avLst/>
                <a:gdLst>
                  <a:gd name="T0" fmla="*/ 0 w 372"/>
                  <a:gd name="T1" fmla="*/ 310 h 466"/>
                  <a:gd name="T2" fmla="*/ 62 w 372"/>
                  <a:gd name="T3" fmla="*/ 372 h 466"/>
                  <a:gd name="T4" fmla="*/ 62 w 372"/>
                  <a:gd name="T5" fmla="*/ 465 h 466"/>
                  <a:gd name="T6" fmla="*/ 123 w 372"/>
                  <a:gd name="T7" fmla="*/ 434 h 466"/>
                  <a:gd name="T8" fmla="*/ 154 w 372"/>
                  <a:gd name="T9" fmla="*/ 434 h 466"/>
                  <a:gd name="T10" fmla="*/ 216 w 372"/>
                  <a:gd name="T11" fmla="*/ 465 h 466"/>
                  <a:gd name="T12" fmla="*/ 216 w 372"/>
                  <a:gd name="T13" fmla="*/ 465 h 466"/>
                  <a:gd name="T14" fmla="*/ 371 w 372"/>
                  <a:gd name="T15" fmla="*/ 465 h 466"/>
                  <a:gd name="T16" fmla="*/ 371 w 372"/>
                  <a:gd name="T17" fmla="*/ 434 h 466"/>
                  <a:gd name="T18" fmla="*/ 340 w 372"/>
                  <a:gd name="T19" fmla="*/ 434 h 466"/>
                  <a:gd name="T20" fmla="*/ 340 w 372"/>
                  <a:gd name="T21" fmla="*/ 434 h 466"/>
                  <a:gd name="T22" fmla="*/ 309 w 372"/>
                  <a:gd name="T23" fmla="*/ 372 h 466"/>
                  <a:gd name="T24" fmla="*/ 278 w 372"/>
                  <a:gd name="T25" fmla="*/ 341 h 466"/>
                  <a:gd name="T26" fmla="*/ 278 w 372"/>
                  <a:gd name="T27" fmla="*/ 279 h 466"/>
                  <a:gd name="T28" fmla="*/ 278 w 372"/>
                  <a:gd name="T29" fmla="*/ 279 h 466"/>
                  <a:gd name="T30" fmla="*/ 278 w 372"/>
                  <a:gd name="T31" fmla="*/ 248 h 466"/>
                  <a:gd name="T32" fmla="*/ 278 w 372"/>
                  <a:gd name="T33" fmla="*/ 187 h 466"/>
                  <a:gd name="T34" fmla="*/ 309 w 372"/>
                  <a:gd name="T35" fmla="*/ 155 h 466"/>
                  <a:gd name="T36" fmla="*/ 309 w 372"/>
                  <a:gd name="T37" fmla="*/ 93 h 466"/>
                  <a:gd name="T38" fmla="*/ 247 w 372"/>
                  <a:gd name="T39" fmla="*/ 31 h 466"/>
                  <a:gd name="T40" fmla="*/ 216 w 372"/>
                  <a:gd name="T41" fmla="*/ 31 h 466"/>
                  <a:gd name="T42" fmla="*/ 247 w 372"/>
                  <a:gd name="T43" fmla="*/ 0 h 466"/>
                  <a:gd name="T44" fmla="*/ 247 w 372"/>
                  <a:gd name="T45" fmla="*/ 0 h 466"/>
                  <a:gd name="T46" fmla="*/ 216 w 372"/>
                  <a:gd name="T47" fmla="*/ 31 h 466"/>
                  <a:gd name="T48" fmla="*/ 216 w 372"/>
                  <a:gd name="T49" fmla="*/ 93 h 466"/>
                  <a:gd name="T50" fmla="*/ 185 w 372"/>
                  <a:gd name="T51" fmla="*/ 124 h 466"/>
                  <a:gd name="T52" fmla="*/ 154 w 372"/>
                  <a:gd name="T53" fmla="*/ 187 h 466"/>
                  <a:gd name="T54" fmla="*/ 154 w 372"/>
                  <a:gd name="T55" fmla="*/ 187 h 466"/>
                  <a:gd name="T56" fmla="*/ 123 w 372"/>
                  <a:gd name="T57" fmla="*/ 217 h 466"/>
                  <a:gd name="T58" fmla="*/ 94 w 372"/>
                  <a:gd name="T59" fmla="*/ 217 h 466"/>
                  <a:gd name="T60" fmla="*/ 62 w 372"/>
                  <a:gd name="T61" fmla="*/ 217 h 466"/>
                  <a:gd name="T62" fmla="*/ 0 w 372"/>
                  <a:gd name="T63" fmla="*/ 248 h 466"/>
                  <a:gd name="T64" fmla="*/ 0 w 372"/>
                  <a:gd name="T65" fmla="*/ 27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466">
                    <a:moveTo>
                      <a:pt x="0" y="310"/>
                    </a:moveTo>
                    <a:lnTo>
                      <a:pt x="0" y="310"/>
                    </a:lnTo>
                    <a:lnTo>
                      <a:pt x="31" y="310"/>
                    </a:lnTo>
                    <a:cubicBezTo>
                      <a:pt x="62" y="341"/>
                      <a:pt x="62" y="341"/>
                      <a:pt x="62" y="372"/>
                    </a:cubicBezTo>
                    <a:lnTo>
                      <a:pt x="62" y="372"/>
                    </a:lnTo>
                    <a:cubicBezTo>
                      <a:pt x="62" y="403"/>
                      <a:pt x="62" y="434"/>
                      <a:pt x="62" y="465"/>
                    </a:cubicBezTo>
                    <a:cubicBezTo>
                      <a:pt x="94" y="465"/>
                      <a:pt x="94" y="465"/>
                      <a:pt x="94" y="465"/>
                    </a:cubicBezTo>
                    <a:cubicBezTo>
                      <a:pt x="123" y="434"/>
                      <a:pt x="123" y="434"/>
                      <a:pt x="123" y="434"/>
                    </a:cubicBezTo>
                    <a:cubicBezTo>
                      <a:pt x="154" y="434"/>
                      <a:pt x="154" y="434"/>
                      <a:pt x="154" y="434"/>
                    </a:cubicBezTo>
                    <a:lnTo>
                      <a:pt x="154" y="434"/>
                    </a:lnTo>
                    <a:cubicBezTo>
                      <a:pt x="154" y="434"/>
                      <a:pt x="185" y="434"/>
                      <a:pt x="216" y="465"/>
                    </a:cubicBezTo>
                    <a:lnTo>
                      <a:pt x="216" y="465"/>
                    </a:lnTo>
                    <a:lnTo>
                      <a:pt x="216" y="465"/>
                    </a:lnTo>
                    <a:lnTo>
                      <a:pt x="216" y="465"/>
                    </a:lnTo>
                    <a:cubicBezTo>
                      <a:pt x="340" y="465"/>
                      <a:pt x="340" y="465"/>
                      <a:pt x="340" y="465"/>
                    </a:cubicBezTo>
                    <a:cubicBezTo>
                      <a:pt x="340" y="465"/>
                      <a:pt x="340" y="465"/>
                      <a:pt x="371" y="465"/>
                    </a:cubicBezTo>
                    <a:lnTo>
                      <a:pt x="371" y="465"/>
                    </a:lnTo>
                    <a:lnTo>
                      <a:pt x="371" y="434"/>
                    </a:lnTo>
                    <a:lnTo>
                      <a:pt x="340" y="434"/>
                    </a:lnTo>
                    <a:lnTo>
                      <a:pt x="340" y="434"/>
                    </a:lnTo>
                    <a:lnTo>
                      <a:pt x="340" y="434"/>
                    </a:lnTo>
                    <a:lnTo>
                      <a:pt x="340" y="434"/>
                    </a:lnTo>
                    <a:cubicBezTo>
                      <a:pt x="340" y="403"/>
                      <a:pt x="309" y="403"/>
                      <a:pt x="309" y="403"/>
                    </a:cubicBezTo>
                    <a:lnTo>
                      <a:pt x="309" y="372"/>
                    </a:lnTo>
                    <a:cubicBezTo>
                      <a:pt x="309" y="341"/>
                      <a:pt x="309" y="341"/>
                      <a:pt x="309" y="341"/>
                    </a:cubicBezTo>
                    <a:lnTo>
                      <a:pt x="278" y="341"/>
                    </a:lnTo>
                    <a:cubicBezTo>
                      <a:pt x="278" y="310"/>
                      <a:pt x="278" y="310"/>
                      <a:pt x="278" y="310"/>
                    </a:cubicBezTo>
                    <a:cubicBezTo>
                      <a:pt x="278" y="310"/>
                      <a:pt x="278" y="310"/>
                      <a:pt x="278" y="279"/>
                    </a:cubicBezTo>
                    <a:lnTo>
                      <a:pt x="278" y="279"/>
                    </a:lnTo>
                    <a:lnTo>
                      <a:pt x="278" y="279"/>
                    </a:lnTo>
                    <a:cubicBezTo>
                      <a:pt x="278" y="248"/>
                      <a:pt x="278" y="248"/>
                      <a:pt x="278" y="248"/>
                    </a:cubicBezTo>
                    <a:lnTo>
                      <a:pt x="278" y="248"/>
                    </a:lnTo>
                    <a:lnTo>
                      <a:pt x="278" y="248"/>
                    </a:lnTo>
                    <a:cubicBezTo>
                      <a:pt x="278" y="217"/>
                      <a:pt x="278" y="187"/>
                      <a:pt x="278" y="187"/>
                    </a:cubicBezTo>
                    <a:lnTo>
                      <a:pt x="278" y="187"/>
                    </a:lnTo>
                    <a:lnTo>
                      <a:pt x="309" y="155"/>
                    </a:lnTo>
                    <a:lnTo>
                      <a:pt x="309" y="124"/>
                    </a:lnTo>
                    <a:cubicBezTo>
                      <a:pt x="309" y="93"/>
                      <a:pt x="309" y="93"/>
                      <a:pt x="309" y="93"/>
                    </a:cubicBezTo>
                    <a:cubicBezTo>
                      <a:pt x="309" y="63"/>
                      <a:pt x="278" y="63"/>
                      <a:pt x="278" y="63"/>
                    </a:cubicBezTo>
                    <a:cubicBezTo>
                      <a:pt x="278" y="63"/>
                      <a:pt x="278" y="63"/>
                      <a:pt x="247" y="31"/>
                    </a:cubicBezTo>
                    <a:lnTo>
                      <a:pt x="247" y="31"/>
                    </a:lnTo>
                    <a:cubicBezTo>
                      <a:pt x="216" y="31"/>
                      <a:pt x="216" y="31"/>
                      <a:pt x="216" y="31"/>
                    </a:cubicBezTo>
                    <a:cubicBezTo>
                      <a:pt x="247" y="31"/>
                      <a:pt x="247" y="31"/>
                      <a:pt x="247" y="31"/>
                    </a:cubicBezTo>
                    <a:cubicBezTo>
                      <a:pt x="247" y="0"/>
                      <a:pt x="247" y="0"/>
                      <a:pt x="247" y="0"/>
                    </a:cubicBezTo>
                    <a:lnTo>
                      <a:pt x="247" y="0"/>
                    </a:lnTo>
                    <a:lnTo>
                      <a:pt x="247" y="0"/>
                    </a:lnTo>
                    <a:cubicBezTo>
                      <a:pt x="247" y="0"/>
                      <a:pt x="247" y="0"/>
                      <a:pt x="247" y="31"/>
                    </a:cubicBezTo>
                    <a:lnTo>
                      <a:pt x="216" y="31"/>
                    </a:lnTo>
                    <a:cubicBezTo>
                      <a:pt x="216" y="31"/>
                      <a:pt x="216" y="31"/>
                      <a:pt x="216" y="63"/>
                    </a:cubicBezTo>
                    <a:cubicBezTo>
                      <a:pt x="216" y="63"/>
                      <a:pt x="216" y="63"/>
                      <a:pt x="216" y="93"/>
                    </a:cubicBezTo>
                    <a:lnTo>
                      <a:pt x="185" y="93"/>
                    </a:lnTo>
                    <a:lnTo>
                      <a:pt x="185" y="124"/>
                    </a:lnTo>
                    <a:cubicBezTo>
                      <a:pt x="185" y="155"/>
                      <a:pt x="154" y="187"/>
                      <a:pt x="154" y="187"/>
                    </a:cubicBezTo>
                    <a:lnTo>
                      <a:pt x="154" y="187"/>
                    </a:lnTo>
                    <a:lnTo>
                      <a:pt x="154" y="187"/>
                    </a:lnTo>
                    <a:lnTo>
                      <a:pt x="154" y="187"/>
                    </a:lnTo>
                    <a:cubicBezTo>
                      <a:pt x="154" y="187"/>
                      <a:pt x="154" y="217"/>
                      <a:pt x="123" y="217"/>
                    </a:cubicBezTo>
                    <a:lnTo>
                      <a:pt x="123" y="217"/>
                    </a:lnTo>
                    <a:cubicBezTo>
                      <a:pt x="93" y="217"/>
                      <a:pt x="94" y="217"/>
                      <a:pt x="94" y="217"/>
                    </a:cubicBezTo>
                    <a:lnTo>
                      <a:pt x="94" y="217"/>
                    </a:lnTo>
                    <a:lnTo>
                      <a:pt x="94" y="217"/>
                    </a:lnTo>
                    <a:lnTo>
                      <a:pt x="62" y="217"/>
                    </a:lnTo>
                    <a:lnTo>
                      <a:pt x="62" y="217"/>
                    </a:lnTo>
                    <a:cubicBezTo>
                      <a:pt x="31" y="217"/>
                      <a:pt x="0" y="248"/>
                      <a:pt x="0" y="248"/>
                    </a:cubicBezTo>
                    <a:lnTo>
                      <a:pt x="0" y="279"/>
                    </a:lnTo>
                    <a:lnTo>
                      <a:pt x="0" y="279"/>
                    </a:lnTo>
                    <a:cubicBezTo>
                      <a:pt x="0" y="310"/>
                      <a:pt x="0" y="310"/>
                      <a:pt x="0" y="31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7" name="Freeform 20"/>
              <p:cNvSpPr>
                <a:spLocks noChangeArrowheads="1"/>
              </p:cNvSpPr>
              <p:nvPr/>
            </p:nvSpPr>
            <p:spPr bwMode="auto">
              <a:xfrm>
                <a:off x="4259263" y="2684463"/>
                <a:ext cx="190500" cy="223837"/>
              </a:xfrm>
              <a:custGeom>
                <a:avLst/>
                <a:gdLst>
                  <a:gd name="T0" fmla="*/ 465 w 528"/>
                  <a:gd name="T1" fmla="*/ 310 h 621"/>
                  <a:gd name="T2" fmla="*/ 465 w 528"/>
                  <a:gd name="T3" fmla="*/ 248 h 621"/>
                  <a:gd name="T4" fmla="*/ 465 w 528"/>
                  <a:gd name="T5" fmla="*/ 217 h 621"/>
                  <a:gd name="T6" fmla="*/ 403 w 528"/>
                  <a:gd name="T7" fmla="*/ 124 h 621"/>
                  <a:gd name="T8" fmla="*/ 62 w 528"/>
                  <a:gd name="T9" fmla="*/ 0 h 621"/>
                  <a:gd name="T10" fmla="*/ 62 w 528"/>
                  <a:gd name="T11" fmla="*/ 62 h 621"/>
                  <a:gd name="T12" fmla="*/ 62 w 528"/>
                  <a:gd name="T13" fmla="*/ 93 h 621"/>
                  <a:gd name="T14" fmla="*/ 62 w 528"/>
                  <a:gd name="T15" fmla="*/ 124 h 621"/>
                  <a:gd name="T16" fmla="*/ 62 w 528"/>
                  <a:gd name="T17" fmla="*/ 155 h 621"/>
                  <a:gd name="T18" fmla="*/ 31 w 528"/>
                  <a:gd name="T19" fmla="*/ 155 h 621"/>
                  <a:gd name="T20" fmla="*/ 31 w 528"/>
                  <a:gd name="T21" fmla="*/ 186 h 621"/>
                  <a:gd name="T22" fmla="*/ 0 w 528"/>
                  <a:gd name="T23" fmla="*/ 217 h 621"/>
                  <a:gd name="T24" fmla="*/ 0 w 528"/>
                  <a:gd name="T25" fmla="*/ 248 h 621"/>
                  <a:gd name="T26" fmla="*/ 0 w 528"/>
                  <a:gd name="T27" fmla="*/ 279 h 621"/>
                  <a:gd name="T28" fmla="*/ 31 w 528"/>
                  <a:gd name="T29" fmla="*/ 341 h 621"/>
                  <a:gd name="T30" fmla="*/ 62 w 528"/>
                  <a:gd name="T31" fmla="*/ 403 h 621"/>
                  <a:gd name="T32" fmla="*/ 62 w 528"/>
                  <a:gd name="T33" fmla="*/ 434 h 621"/>
                  <a:gd name="T34" fmla="*/ 124 w 528"/>
                  <a:gd name="T35" fmla="*/ 465 h 621"/>
                  <a:gd name="T36" fmla="*/ 186 w 528"/>
                  <a:gd name="T37" fmla="*/ 496 h 621"/>
                  <a:gd name="T38" fmla="*/ 186 w 528"/>
                  <a:gd name="T39" fmla="*/ 496 h 621"/>
                  <a:gd name="T40" fmla="*/ 217 w 528"/>
                  <a:gd name="T41" fmla="*/ 496 h 621"/>
                  <a:gd name="T42" fmla="*/ 217 w 528"/>
                  <a:gd name="T43" fmla="*/ 496 h 621"/>
                  <a:gd name="T44" fmla="*/ 248 w 528"/>
                  <a:gd name="T45" fmla="*/ 496 h 621"/>
                  <a:gd name="T46" fmla="*/ 248 w 528"/>
                  <a:gd name="T47" fmla="*/ 496 h 621"/>
                  <a:gd name="T48" fmla="*/ 248 w 528"/>
                  <a:gd name="T49" fmla="*/ 496 h 621"/>
                  <a:gd name="T50" fmla="*/ 279 w 528"/>
                  <a:gd name="T51" fmla="*/ 527 h 621"/>
                  <a:gd name="T52" fmla="*/ 279 w 528"/>
                  <a:gd name="T53" fmla="*/ 558 h 621"/>
                  <a:gd name="T54" fmla="*/ 279 w 528"/>
                  <a:gd name="T55" fmla="*/ 620 h 621"/>
                  <a:gd name="T56" fmla="*/ 279 w 528"/>
                  <a:gd name="T57" fmla="*/ 620 h 621"/>
                  <a:gd name="T58" fmla="*/ 310 w 528"/>
                  <a:gd name="T59" fmla="*/ 620 h 621"/>
                  <a:gd name="T60" fmla="*/ 341 w 528"/>
                  <a:gd name="T61" fmla="*/ 620 h 621"/>
                  <a:gd name="T62" fmla="*/ 372 w 528"/>
                  <a:gd name="T63" fmla="*/ 620 h 621"/>
                  <a:gd name="T64" fmla="*/ 403 w 528"/>
                  <a:gd name="T65" fmla="*/ 620 h 621"/>
                  <a:gd name="T66" fmla="*/ 434 w 528"/>
                  <a:gd name="T67" fmla="*/ 589 h 621"/>
                  <a:gd name="T68" fmla="*/ 465 w 528"/>
                  <a:gd name="T69" fmla="*/ 589 h 621"/>
                  <a:gd name="T70" fmla="*/ 496 w 528"/>
                  <a:gd name="T71" fmla="*/ 589 h 621"/>
                  <a:gd name="T72" fmla="*/ 496 w 528"/>
                  <a:gd name="T73" fmla="*/ 589 h 621"/>
                  <a:gd name="T74" fmla="*/ 496 w 528"/>
                  <a:gd name="T75" fmla="*/ 589 h 621"/>
                  <a:gd name="T76" fmla="*/ 527 w 528"/>
                  <a:gd name="T77" fmla="*/ 589 h 621"/>
                  <a:gd name="T78" fmla="*/ 527 w 528"/>
                  <a:gd name="T79" fmla="*/ 589 h 621"/>
                  <a:gd name="T80" fmla="*/ 527 w 528"/>
                  <a:gd name="T81" fmla="*/ 589 h 621"/>
                  <a:gd name="T82" fmla="*/ 496 w 528"/>
                  <a:gd name="T83" fmla="*/ 527 h 621"/>
                  <a:gd name="T84" fmla="*/ 496 w 528"/>
                  <a:gd name="T85" fmla="*/ 496 h 621"/>
                  <a:gd name="T86" fmla="*/ 496 w 528"/>
                  <a:gd name="T87" fmla="*/ 403 h 621"/>
                  <a:gd name="T88" fmla="*/ 465 w 528"/>
                  <a:gd name="T89" fmla="*/ 34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621">
                    <a:moveTo>
                      <a:pt x="465" y="310"/>
                    </a:moveTo>
                    <a:lnTo>
                      <a:pt x="465" y="310"/>
                    </a:lnTo>
                    <a:cubicBezTo>
                      <a:pt x="465" y="310"/>
                      <a:pt x="465" y="279"/>
                      <a:pt x="465" y="248"/>
                    </a:cubicBezTo>
                    <a:lnTo>
                      <a:pt x="465" y="248"/>
                    </a:lnTo>
                    <a:cubicBezTo>
                      <a:pt x="465" y="217"/>
                      <a:pt x="465" y="217"/>
                      <a:pt x="465" y="217"/>
                    </a:cubicBezTo>
                    <a:lnTo>
                      <a:pt x="465" y="217"/>
                    </a:lnTo>
                    <a:cubicBezTo>
                      <a:pt x="403" y="155"/>
                      <a:pt x="403" y="155"/>
                      <a:pt x="403" y="155"/>
                    </a:cubicBezTo>
                    <a:cubicBezTo>
                      <a:pt x="403" y="124"/>
                      <a:pt x="403" y="124"/>
                      <a:pt x="403" y="124"/>
                    </a:cubicBezTo>
                    <a:cubicBezTo>
                      <a:pt x="217" y="0"/>
                      <a:pt x="217" y="0"/>
                      <a:pt x="217" y="0"/>
                    </a:cubicBezTo>
                    <a:cubicBezTo>
                      <a:pt x="62" y="0"/>
                      <a:pt x="62" y="0"/>
                      <a:pt x="62" y="0"/>
                    </a:cubicBezTo>
                    <a:lnTo>
                      <a:pt x="93" y="31"/>
                    </a:lnTo>
                    <a:lnTo>
                      <a:pt x="62" y="62"/>
                    </a:lnTo>
                    <a:cubicBezTo>
                      <a:pt x="62" y="62"/>
                      <a:pt x="62" y="62"/>
                      <a:pt x="62" y="93"/>
                    </a:cubicBezTo>
                    <a:lnTo>
                      <a:pt x="62" y="93"/>
                    </a:lnTo>
                    <a:cubicBezTo>
                      <a:pt x="62" y="124"/>
                      <a:pt x="62" y="124"/>
                      <a:pt x="62" y="124"/>
                    </a:cubicBezTo>
                    <a:lnTo>
                      <a:pt x="62" y="124"/>
                    </a:lnTo>
                    <a:lnTo>
                      <a:pt x="62" y="155"/>
                    </a:lnTo>
                    <a:lnTo>
                      <a:pt x="62" y="155"/>
                    </a:lnTo>
                    <a:lnTo>
                      <a:pt x="31" y="155"/>
                    </a:lnTo>
                    <a:lnTo>
                      <a:pt x="31" y="155"/>
                    </a:lnTo>
                    <a:cubicBezTo>
                      <a:pt x="31" y="186"/>
                      <a:pt x="31" y="186"/>
                      <a:pt x="31" y="186"/>
                    </a:cubicBezTo>
                    <a:lnTo>
                      <a:pt x="31" y="186"/>
                    </a:lnTo>
                    <a:cubicBezTo>
                      <a:pt x="31" y="217"/>
                      <a:pt x="0" y="217"/>
                      <a:pt x="0" y="217"/>
                    </a:cubicBezTo>
                    <a:lnTo>
                      <a:pt x="0" y="217"/>
                    </a:lnTo>
                    <a:cubicBezTo>
                      <a:pt x="0" y="217"/>
                      <a:pt x="0" y="217"/>
                      <a:pt x="0" y="248"/>
                    </a:cubicBezTo>
                    <a:lnTo>
                      <a:pt x="0" y="248"/>
                    </a:lnTo>
                    <a:lnTo>
                      <a:pt x="0" y="279"/>
                    </a:lnTo>
                    <a:lnTo>
                      <a:pt x="0" y="279"/>
                    </a:lnTo>
                    <a:cubicBezTo>
                      <a:pt x="0" y="279"/>
                      <a:pt x="0" y="279"/>
                      <a:pt x="0" y="310"/>
                    </a:cubicBezTo>
                    <a:cubicBezTo>
                      <a:pt x="0" y="310"/>
                      <a:pt x="31" y="310"/>
                      <a:pt x="31" y="341"/>
                    </a:cubicBezTo>
                    <a:cubicBezTo>
                      <a:pt x="31" y="341"/>
                      <a:pt x="31" y="341"/>
                      <a:pt x="31" y="372"/>
                    </a:cubicBezTo>
                    <a:cubicBezTo>
                      <a:pt x="62" y="372"/>
                      <a:pt x="62" y="403"/>
                      <a:pt x="62" y="403"/>
                    </a:cubicBezTo>
                    <a:lnTo>
                      <a:pt x="62" y="403"/>
                    </a:lnTo>
                    <a:cubicBezTo>
                      <a:pt x="62" y="434"/>
                      <a:pt x="62" y="434"/>
                      <a:pt x="62" y="434"/>
                    </a:cubicBezTo>
                    <a:cubicBezTo>
                      <a:pt x="93" y="434"/>
                      <a:pt x="93" y="434"/>
                      <a:pt x="124" y="465"/>
                    </a:cubicBezTo>
                    <a:lnTo>
                      <a:pt x="124" y="465"/>
                    </a:lnTo>
                    <a:cubicBezTo>
                      <a:pt x="124" y="465"/>
                      <a:pt x="124" y="465"/>
                      <a:pt x="155" y="465"/>
                    </a:cubicBezTo>
                    <a:cubicBezTo>
                      <a:pt x="155" y="465"/>
                      <a:pt x="155" y="465"/>
                      <a:pt x="186" y="496"/>
                    </a:cubicBezTo>
                    <a:lnTo>
                      <a:pt x="186" y="496"/>
                    </a:lnTo>
                    <a:lnTo>
                      <a:pt x="186" y="496"/>
                    </a:lnTo>
                    <a:lnTo>
                      <a:pt x="186" y="496"/>
                    </a:lnTo>
                    <a:cubicBezTo>
                      <a:pt x="186" y="496"/>
                      <a:pt x="186" y="496"/>
                      <a:pt x="217" y="496"/>
                    </a:cubicBezTo>
                    <a:lnTo>
                      <a:pt x="217" y="496"/>
                    </a:lnTo>
                    <a:lnTo>
                      <a:pt x="217" y="496"/>
                    </a:lnTo>
                    <a:lnTo>
                      <a:pt x="248" y="496"/>
                    </a:lnTo>
                    <a:lnTo>
                      <a:pt x="248" y="496"/>
                    </a:lnTo>
                    <a:lnTo>
                      <a:pt x="248" y="496"/>
                    </a:lnTo>
                    <a:lnTo>
                      <a:pt x="248" y="496"/>
                    </a:lnTo>
                    <a:lnTo>
                      <a:pt x="248" y="496"/>
                    </a:lnTo>
                    <a:lnTo>
                      <a:pt x="248" y="496"/>
                    </a:lnTo>
                    <a:cubicBezTo>
                      <a:pt x="248" y="496"/>
                      <a:pt x="279" y="496"/>
                      <a:pt x="279" y="527"/>
                    </a:cubicBezTo>
                    <a:lnTo>
                      <a:pt x="279" y="527"/>
                    </a:lnTo>
                    <a:lnTo>
                      <a:pt x="279" y="527"/>
                    </a:lnTo>
                    <a:cubicBezTo>
                      <a:pt x="279" y="527"/>
                      <a:pt x="279" y="527"/>
                      <a:pt x="279" y="558"/>
                    </a:cubicBezTo>
                    <a:lnTo>
                      <a:pt x="279" y="589"/>
                    </a:lnTo>
                    <a:cubicBezTo>
                      <a:pt x="279" y="589"/>
                      <a:pt x="279" y="589"/>
                      <a:pt x="279" y="620"/>
                    </a:cubicBezTo>
                    <a:lnTo>
                      <a:pt x="279" y="620"/>
                    </a:lnTo>
                    <a:lnTo>
                      <a:pt x="279" y="620"/>
                    </a:lnTo>
                    <a:lnTo>
                      <a:pt x="310" y="620"/>
                    </a:lnTo>
                    <a:lnTo>
                      <a:pt x="310" y="620"/>
                    </a:lnTo>
                    <a:lnTo>
                      <a:pt x="310" y="620"/>
                    </a:lnTo>
                    <a:cubicBezTo>
                      <a:pt x="341" y="620"/>
                      <a:pt x="341" y="620"/>
                      <a:pt x="341" y="620"/>
                    </a:cubicBezTo>
                    <a:cubicBezTo>
                      <a:pt x="341" y="620"/>
                      <a:pt x="341" y="620"/>
                      <a:pt x="372" y="620"/>
                    </a:cubicBezTo>
                    <a:lnTo>
                      <a:pt x="372" y="620"/>
                    </a:lnTo>
                    <a:cubicBezTo>
                      <a:pt x="372" y="620"/>
                      <a:pt x="372" y="620"/>
                      <a:pt x="403" y="620"/>
                    </a:cubicBezTo>
                    <a:lnTo>
                      <a:pt x="403" y="620"/>
                    </a:lnTo>
                    <a:lnTo>
                      <a:pt x="403" y="620"/>
                    </a:lnTo>
                    <a:lnTo>
                      <a:pt x="434" y="589"/>
                    </a:lnTo>
                    <a:lnTo>
                      <a:pt x="465" y="589"/>
                    </a:lnTo>
                    <a:lnTo>
                      <a:pt x="465" y="589"/>
                    </a:lnTo>
                    <a:lnTo>
                      <a:pt x="465" y="589"/>
                    </a:lnTo>
                    <a:lnTo>
                      <a:pt x="496" y="589"/>
                    </a:lnTo>
                    <a:lnTo>
                      <a:pt x="496" y="589"/>
                    </a:lnTo>
                    <a:lnTo>
                      <a:pt x="496" y="589"/>
                    </a:lnTo>
                    <a:lnTo>
                      <a:pt x="496" y="589"/>
                    </a:lnTo>
                    <a:lnTo>
                      <a:pt x="496" y="589"/>
                    </a:lnTo>
                    <a:lnTo>
                      <a:pt x="496" y="589"/>
                    </a:lnTo>
                    <a:cubicBezTo>
                      <a:pt x="527" y="589"/>
                      <a:pt x="527" y="589"/>
                      <a:pt x="527" y="589"/>
                    </a:cubicBezTo>
                    <a:lnTo>
                      <a:pt x="527" y="589"/>
                    </a:lnTo>
                    <a:lnTo>
                      <a:pt x="527" y="589"/>
                    </a:lnTo>
                    <a:lnTo>
                      <a:pt x="527" y="589"/>
                    </a:lnTo>
                    <a:lnTo>
                      <a:pt x="527" y="589"/>
                    </a:lnTo>
                    <a:lnTo>
                      <a:pt x="527" y="558"/>
                    </a:lnTo>
                    <a:lnTo>
                      <a:pt x="496" y="527"/>
                    </a:lnTo>
                    <a:lnTo>
                      <a:pt x="496" y="527"/>
                    </a:lnTo>
                    <a:cubicBezTo>
                      <a:pt x="496" y="496"/>
                      <a:pt x="496" y="496"/>
                      <a:pt x="496" y="496"/>
                    </a:cubicBezTo>
                    <a:cubicBezTo>
                      <a:pt x="496" y="465"/>
                      <a:pt x="496" y="434"/>
                      <a:pt x="496" y="434"/>
                    </a:cubicBezTo>
                    <a:cubicBezTo>
                      <a:pt x="496" y="403"/>
                      <a:pt x="496" y="403"/>
                      <a:pt x="496" y="403"/>
                    </a:cubicBezTo>
                    <a:lnTo>
                      <a:pt x="496" y="372"/>
                    </a:lnTo>
                    <a:cubicBezTo>
                      <a:pt x="496" y="341"/>
                      <a:pt x="496" y="341"/>
                      <a:pt x="465" y="341"/>
                    </a:cubicBezTo>
                    <a:lnTo>
                      <a:pt x="465" y="31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8" name="Freeform 21"/>
              <p:cNvSpPr>
                <a:spLocks noChangeArrowheads="1"/>
              </p:cNvSpPr>
              <p:nvPr/>
            </p:nvSpPr>
            <p:spPr bwMode="auto">
              <a:xfrm>
                <a:off x="3902075" y="2795588"/>
                <a:ext cx="234950" cy="257175"/>
              </a:xfrm>
              <a:custGeom>
                <a:avLst/>
                <a:gdLst>
                  <a:gd name="T0" fmla="*/ 31 w 652"/>
                  <a:gd name="T1" fmla="*/ 682 h 714"/>
                  <a:gd name="T2" fmla="*/ 31 w 652"/>
                  <a:gd name="T3" fmla="*/ 682 h 714"/>
                  <a:gd name="T4" fmla="*/ 62 w 652"/>
                  <a:gd name="T5" fmla="*/ 651 h 714"/>
                  <a:gd name="T6" fmla="*/ 93 w 652"/>
                  <a:gd name="T7" fmla="*/ 651 h 714"/>
                  <a:gd name="T8" fmla="*/ 124 w 652"/>
                  <a:gd name="T9" fmla="*/ 682 h 714"/>
                  <a:gd name="T10" fmla="*/ 279 w 652"/>
                  <a:gd name="T11" fmla="*/ 682 h 714"/>
                  <a:gd name="T12" fmla="*/ 279 w 652"/>
                  <a:gd name="T13" fmla="*/ 682 h 714"/>
                  <a:gd name="T14" fmla="*/ 372 w 652"/>
                  <a:gd name="T15" fmla="*/ 682 h 714"/>
                  <a:gd name="T16" fmla="*/ 496 w 652"/>
                  <a:gd name="T17" fmla="*/ 713 h 714"/>
                  <a:gd name="T18" fmla="*/ 589 w 652"/>
                  <a:gd name="T19" fmla="*/ 713 h 714"/>
                  <a:gd name="T20" fmla="*/ 527 w 652"/>
                  <a:gd name="T21" fmla="*/ 651 h 714"/>
                  <a:gd name="T22" fmla="*/ 527 w 652"/>
                  <a:gd name="T23" fmla="*/ 651 h 714"/>
                  <a:gd name="T24" fmla="*/ 651 w 652"/>
                  <a:gd name="T25" fmla="*/ 402 h 714"/>
                  <a:gd name="T26" fmla="*/ 589 w 652"/>
                  <a:gd name="T27" fmla="*/ 341 h 714"/>
                  <a:gd name="T28" fmla="*/ 589 w 652"/>
                  <a:gd name="T29" fmla="*/ 341 h 714"/>
                  <a:gd name="T30" fmla="*/ 527 w 652"/>
                  <a:gd name="T31" fmla="*/ 310 h 714"/>
                  <a:gd name="T32" fmla="*/ 527 w 652"/>
                  <a:gd name="T33" fmla="*/ 248 h 714"/>
                  <a:gd name="T34" fmla="*/ 527 w 652"/>
                  <a:gd name="T35" fmla="*/ 248 h 714"/>
                  <a:gd name="T36" fmla="*/ 527 w 652"/>
                  <a:gd name="T37" fmla="*/ 248 h 714"/>
                  <a:gd name="T38" fmla="*/ 527 w 652"/>
                  <a:gd name="T39" fmla="*/ 186 h 714"/>
                  <a:gd name="T40" fmla="*/ 527 w 652"/>
                  <a:gd name="T41" fmla="*/ 124 h 714"/>
                  <a:gd name="T42" fmla="*/ 527 w 652"/>
                  <a:gd name="T43" fmla="*/ 93 h 714"/>
                  <a:gd name="T44" fmla="*/ 434 w 652"/>
                  <a:gd name="T45" fmla="*/ 93 h 714"/>
                  <a:gd name="T46" fmla="*/ 434 w 652"/>
                  <a:gd name="T47" fmla="*/ 62 h 714"/>
                  <a:gd name="T48" fmla="*/ 434 w 652"/>
                  <a:gd name="T49" fmla="*/ 124 h 714"/>
                  <a:gd name="T50" fmla="*/ 403 w 652"/>
                  <a:gd name="T51" fmla="*/ 155 h 714"/>
                  <a:gd name="T52" fmla="*/ 372 w 652"/>
                  <a:gd name="T53" fmla="*/ 124 h 714"/>
                  <a:gd name="T54" fmla="*/ 341 w 652"/>
                  <a:gd name="T55" fmla="*/ 155 h 714"/>
                  <a:gd name="T56" fmla="*/ 279 w 652"/>
                  <a:gd name="T57" fmla="*/ 155 h 714"/>
                  <a:gd name="T58" fmla="*/ 279 w 652"/>
                  <a:gd name="T59" fmla="*/ 93 h 714"/>
                  <a:gd name="T60" fmla="*/ 248 w 652"/>
                  <a:gd name="T61" fmla="*/ 62 h 714"/>
                  <a:gd name="T62" fmla="*/ 31 w 652"/>
                  <a:gd name="T63" fmla="*/ 0 h 714"/>
                  <a:gd name="T64" fmla="*/ 93 w 652"/>
                  <a:gd name="T65" fmla="*/ 155 h 714"/>
                  <a:gd name="T66" fmla="*/ 93 w 652"/>
                  <a:gd name="T67" fmla="*/ 186 h 714"/>
                  <a:gd name="T68" fmla="*/ 124 w 652"/>
                  <a:gd name="T69" fmla="*/ 279 h 714"/>
                  <a:gd name="T70" fmla="*/ 124 w 652"/>
                  <a:gd name="T71" fmla="*/ 372 h 714"/>
                  <a:gd name="T72" fmla="*/ 93 w 652"/>
                  <a:gd name="T73" fmla="*/ 434 h 714"/>
                  <a:gd name="T74" fmla="*/ 31 w 652"/>
                  <a:gd name="T75" fmla="*/ 465 h 714"/>
                  <a:gd name="T76" fmla="*/ 0 w 652"/>
                  <a:gd name="T77" fmla="*/ 619 h 714"/>
                  <a:gd name="T78" fmla="*/ 0 w 652"/>
                  <a:gd name="T79" fmla="*/ 68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714">
                    <a:moveTo>
                      <a:pt x="31" y="682"/>
                    </a:moveTo>
                    <a:lnTo>
                      <a:pt x="31" y="682"/>
                    </a:lnTo>
                    <a:lnTo>
                      <a:pt x="31" y="682"/>
                    </a:lnTo>
                    <a:lnTo>
                      <a:pt x="31" y="682"/>
                    </a:lnTo>
                    <a:cubicBezTo>
                      <a:pt x="31" y="682"/>
                      <a:pt x="31" y="682"/>
                      <a:pt x="31" y="651"/>
                    </a:cubicBezTo>
                    <a:lnTo>
                      <a:pt x="62" y="651"/>
                    </a:lnTo>
                    <a:lnTo>
                      <a:pt x="93" y="651"/>
                    </a:lnTo>
                    <a:lnTo>
                      <a:pt x="93" y="651"/>
                    </a:lnTo>
                    <a:lnTo>
                      <a:pt x="93" y="651"/>
                    </a:lnTo>
                    <a:cubicBezTo>
                      <a:pt x="93" y="682"/>
                      <a:pt x="124" y="682"/>
                      <a:pt x="124" y="682"/>
                    </a:cubicBezTo>
                    <a:cubicBezTo>
                      <a:pt x="124" y="682"/>
                      <a:pt x="124" y="682"/>
                      <a:pt x="155" y="682"/>
                    </a:cubicBezTo>
                    <a:cubicBezTo>
                      <a:pt x="155" y="682"/>
                      <a:pt x="248" y="682"/>
                      <a:pt x="279" y="682"/>
                    </a:cubicBezTo>
                    <a:lnTo>
                      <a:pt x="279" y="682"/>
                    </a:lnTo>
                    <a:lnTo>
                      <a:pt x="279" y="682"/>
                    </a:lnTo>
                    <a:cubicBezTo>
                      <a:pt x="310" y="682"/>
                      <a:pt x="341" y="682"/>
                      <a:pt x="341" y="682"/>
                    </a:cubicBezTo>
                    <a:cubicBezTo>
                      <a:pt x="372" y="682"/>
                      <a:pt x="372" y="682"/>
                      <a:pt x="372" y="682"/>
                    </a:cubicBezTo>
                    <a:cubicBezTo>
                      <a:pt x="372" y="713"/>
                      <a:pt x="372" y="713"/>
                      <a:pt x="372" y="713"/>
                    </a:cubicBezTo>
                    <a:cubicBezTo>
                      <a:pt x="496" y="713"/>
                      <a:pt x="496" y="713"/>
                      <a:pt x="496" y="713"/>
                    </a:cubicBezTo>
                    <a:cubicBezTo>
                      <a:pt x="496" y="713"/>
                      <a:pt x="496" y="713"/>
                      <a:pt x="527" y="713"/>
                    </a:cubicBezTo>
                    <a:cubicBezTo>
                      <a:pt x="527" y="713"/>
                      <a:pt x="558" y="713"/>
                      <a:pt x="589" y="713"/>
                    </a:cubicBezTo>
                    <a:cubicBezTo>
                      <a:pt x="558" y="713"/>
                      <a:pt x="558" y="682"/>
                      <a:pt x="558" y="682"/>
                    </a:cubicBezTo>
                    <a:lnTo>
                      <a:pt x="527" y="651"/>
                    </a:lnTo>
                    <a:lnTo>
                      <a:pt x="527" y="651"/>
                    </a:lnTo>
                    <a:lnTo>
                      <a:pt x="527" y="651"/>
                    </a:lnTo>
                    <a:cubicBezTo>
                      <a:pt x="527" y="402"/>
                      <a:pt x="527" y="402"/>
                      <a:pt x="527" y="402"/>
                    </a:cubicBezTo>
                    <a:cubicBezTo>
                      <a:pt x="651" y="402"/>
                      <a:pt x="651" y="402"/>
                      <a:pt x="651" y="402"/>
                    </a:cubicBezTo>
                    <a:cubicBezTo>
                      <a:pt x="651" y="341"/>
                      <a:pt x="651" y="341"/>
                      <a:pt x="651" y="341"/>
                    </a:cubicBezTo>
                    <a:cubicBezTo>
                      <a:pt x="620" y="341"/>
                      <a:pt x="589" y="341"/>
                      <a:pt x="589" y="341"/>
                    </a:cubicBezTo>
                    <a:lnTo>
                      <a:pt x="589" y="341"/>
                    </a:lnTo>
                    <a:lnTo>
                      <a:pt x="589" y="341"/>
                    </a:lnTo>
                    <a:cubicBezTo>
                      <a:pt x="558" y="341"/>
                      <a:pt x="558" y="341"/>
                      <a:pt x="558" y="310"/>
                    </a:cubicBezTo>
                    <a:cubicBezTo>
                      <a:pt x="527" y="310"/>
                      <a:pt x="527" y="310"/>
                      <a:pt x="527" y="310"/>
                    </a:cubicBezTo>
                    <a:cubicBezTo>
                      <a:pt x="527" y="310"/>
                      <a:pt x="527" y="310"/>
                      <a:pt x="527" y="279"/>
                    </a:cubicBezTo>
                    <a:cubicBezTo>
                      <a:pt x="527" y="279"/>
                      <a:pt x="527" y="279"/>
                      <a:pt x="527" y="248"/>
                    </a:cubicBezTo>
                    <a:lnTo>
                      <a:pt x="527" y="248"/>
                    </a:lnTo>
                    <a:lnTo>
                      <a:pt x="527" y="248"/>
                    </a:lnTo>
                    <a:lnTo>
                      <a:pt x="527" y="248"/>
                    </a:lnTo>
                    <a:lnTo>
                      <a:pt x="527" y="248"/>
                    </a:lnTo>
                    <a:cubicBezTo>
                      <a:pt x="527" y="217"/>
                      <a:pt x="527" y="217"/>
                      <a:pt x="527" y="217"/>
                    </a:cubicBezTo>
                    <a:cubicBezTo>
                      <a:pt x="527" y="186"/>
                      <a:pt x="527" y="186"/>
                      <a:pt x="527" y="186"/>
                    </a:cubicBezTo>
                    <a:lnTo>
                      <a:pt x="527" y="155"/>
                    </a:lnTo>
                    <a:cubicBezTo>
                      <a:pt x="527" y="124"/>
                      <a:pt x="527" y="124"/>
                      <a:pt x="527" y="124"/>
                    </a:cubicBezTo>
                    <a:lnTo>
                      <a:pt x="527" y="124"/>
                    </a:lnTo>
                    <a:lnTo>
                      <a:pt x="527" y="93"/>
                    </a:lnTo>
                    <a:lnTo>
                      <a:pt x="527" y="93"/>
                    </a:lnTo>
                    <a:cubicBezTo>
                      <a:pt x="434" y="93"/>
                      <a:pt x="434" y="93"/>
                      <a:pt x="434" y="93"/>
                    </a:cubicBezTo>
                    <a:cubicBezTo>
                      <a:pt x="434" y="62"/>
                      <a:pt x="434" y="62"/>
                      <a:pt x="434" y="62"/>
                    </a:cubicBezTo>
                    <a:lnTo>
                      <a:pt x="434" y="62"/>
                    </a:lnTo>
                    <a:cubicBezTo>
                      <a:pt x="434" y="93"/>
                      <a:pt x="434" y="93"/>
                      <a:pt x="434" y="124"/>
                    </a:cubicBezTo>
                    <a:lnTo>
                      <a:pt x="434" y="124"/>
                    </a:lnTo>
                    <a:lnTo>
                      <a:pt x="434" y="124"/>
                    </a:lnTo>
                    <a:cubicBezTo>
                      <a:pt x="434" y="124"/>
                      <a:pt x="434" y="155"/>
                      <a:pt x="403" y="155"/>
                    </a:cubicBezTo>
                    <a:cubicBezTo>
                      <a:pt x="403" y="155"/>
                      <a:pt x="372" y="155"/>
                      <a:pt x="372" y="124"/>
                    </a:cubicBezTo>
                    <a:lnTo>
                      <a:pt x="372" y="124"/>
                    </a:lnTo>
                    <a:lnTo>
                      <a:pt x="372" y="124"/>
                    </a:lnTo>
                    <a:cubicBezTo>
                      <a:pt x="341" y="124"/>
                      <a:pt x="341" y="155"/>
                      <a:pt x="341" y="155"/>
                    </a:cubicBezTo>
                    <a:cubicBezTo>
                      <a:pt x="310" y="155"/>
                      <a:pt x="310" y="155"/>
                      <a:pt x="310" y="155"/>
                    </a:cubicBezTo>
                    <a:cubicBezTo>
                      <a:pt x="310" y="155"/>
                      <a:pt x="310" y="155"/>
                      <a:pt x="279" y="155"/>
                    </a:cubicBezTo>
                    <a:cubicBezTo>
                      <a:pt x="279" y="124"/>
                      <a:pt x="279" y="124"/>
                      <a:pt x="279" y="124"/>
                    </a:cubicBezTo>
                    <a:cubicBezTo>
                      <a:pt x="279" y="124"/>
                      <a:pt x="279" y="124"/>
                      <a:pt x="279" y="93"/>
                    </a:cubicBezTo>
                    <a:lnTo>
                      <a:pt x="248" y="93"/>
                    </a:lnTo>
                    <a:cubicBezTo>
                      <a:pt x="248" y="62"/>
                      <a:pt x="248" y="62"/>
                      <a:pt x="248" y="62"/>
                    </a:cubicBezTo>
                    <a:cubicBezTo>
                      <a:pt x="248" y="62"/>
                      <a:pt x="248" y="31"/>
                      <a:pt x="217" y="0"/>
                    </a:cubicBezTo>
                    <a:cubicBezTo>
                      <a:pt x="31" y="0"/>
                      <a:pt x="31" y="0"/>
                      <a:pt x="31" y="0"/>
                    </a:cubicBezTo>
                    <a:cubicBezTo>
                      <a:pt x="62" y="31"/>
                      <a:pt x="93" y="93"/>
                      <a:pt x="93" y="93"/>
                    </a:cubicBezTo>
                    <a:cubicBezTo>
                      <a:pt x="93" y="124"/>
                      <a:pt x="93" y="124"/>
                      <a:pt x="93" y="155"/>
                    </a:cubicBezTo>
                    <a:lnTo>
                      <a:pt x="93" y="155"/>
                    </a:lnTo>
                    <a:lnTo>
                      <a:pt x="93" y="186"/>
                    </a:lnTo>
                    <a:cubicBezTo>
                      <a:pt x="93" y="217"/>
                      <a:pt x="93" y="248"/>
                      <a:pt x="93" y="248"/>
                    </a:cubicBezTo>
                    <a:cubicBezTo>
                      <a:pt x="124" y="248"/>
                      <a:pt x="124" y="279"/>
                      <a:pt x="124" y="279"/>
                    </a:cubicBezTo>
                    <a:cubicBezTo>
                      <a:pt x="124" y="279"/>
                      <a:pt x="124" y="310"/>
                      <a:pt x="124" y="341"/>
                    </a:cubicBezTo>
                    <a:cubicBezTo>
                      <a:pt x="124" y="341"/>
                      <a:pt x="124" y="341"/>
                      <a:pt x="124" y="372"/>
                    </a:cubicBezTo>
                    <a:cubicBezTo>
                      <a:pt x="124" y="372"/>
                      <a:pt x="93" y="402"/>
                      <a:pt x="93" y="434"/>
                    </a:cubicBezTo>
                    <a:lnTo>
                      <a:pt x="93" y="434"/>
                    </a:lnTo>
                    <a:cubicBezTo>
                      <a:pt x="93" y="434"/>
                      <a:pt x="62" y="434"/>
                      <a:pt x="62" y="465"/>
                    </a:cubicBezTo>
                    <a:cubicBezTo>
                      <a:pt x="62" y="465"/>
                      <a:pt x="62" y="465"/>
                      <a:pt x="31" y="465"/>
                    </a:cubicBezTo>
                    <a:cubicBezTo>
                      <a:pt x="31" y="496"/>
                      <a:pt x="31" y="527"/>
                      <a:pt x="31" y="558"/>
                    </a:cubicBezTo>
                    <a:cubicBezTo>
                      <a:pt x="31" y="589"/>
                      <a:pt x="31" y="619"/>
                      <a:pt x="0" y="619"/>
                    </a:cubicBezTo>
                    <a:lnTo>
                      <a:pt x="0" y="619"/>
                    </a:lnTo>
                    <a:cubicBezTo>
                      <a:pt x="0" y="619"/>
                      <a:pt x="0" y="651"/>
                      <a:pt x="0" y="682"/>
                    </a:cubicBezTo>
                    <a:lnTo>
                      <a:pt x="31" y="68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9" name="Freeform 22"/>
              <p:cNvSpPr>
                <a:spLocks noChangeArrowheads="1"/>
              </p:cNvSpPr>
              <p:nvPr/>
            </p:nvSpPr>
            <p:spPr bwMode="auto">
              <a:xfrm>
                <a:off x="3937000" y="2114550"/>
                <a:ext cx="190500" cy="346075"/>
              </a:xfrm>
              <a:custGeom>
                <a:avLst/>
                <a:gdLst>
                  <a:gd name="T0" fmla="*/ 93 w 528"/>
                  <a:gd name="T1" fmla="*/ 898 h 961"/>
                  <a:gd name="T2" fmla="*/ 124 w 528"/>
                  <a:gd name="T3" fmla="*/ 960 h 961"/>
                  <a:gd name="T4" fmla="*/ 155 w 528"/>
                  <a:gd name="T5" fmla="*/ 960 h 961"/>
                  <a:gd name="T6" fmla="*/ 186 w 528"/>
                  <a:gd name="T7" fmla="*/ 960 h 961"/>
                  <a:gd name="T8" fmla="*/ 186 w 528"/>
                  <a:gd name="T9" fmla="*/ 960 h 961"/>
                  <a:gd name="T10" fmla="*/ 217 w 528"/>
                  <a:gd name="T11" fmla="*/ 930 h 961"/>
                  <a:gd name="T12" fmla="*/ 248 w 528"/>
                  <a:gd name="T13" fmla="*/ 930 h 961"/>
                  <a:gd name="T14" fmla="*/ 248 w 528"/>
                  <a:gd name="T15" fmla="*/ 930 h 961"/>
                  <a:gd name="T16" fmla="*/ 279 w 528"/>
                  <a:gd name="T17" fmla="*/ 930 h 961"/>
                  <a:gd name="T18" fmla="*/ 279 w 528"/>
                  <a:gd name="T19" fmla="*/ 930 h 961"/>
                  <a:gd name="T20" fmla="*/ 279 w 528"/>
                  <a:gd name="T21" fmla="*/ 898 h 961"/>
                  <a:gd name="T22" fmla="*/ 310 w 528"/>
                  <a:gd name="T23" fmla="*/ 867 h 961"/>
                  <a:gd name="T24" fmla="*/ 310 w 528"/>
                  <a:gd name="T25" fmla="*/ 867 h 961"/>
                  <a:gd name="T26" fmla="*/ 341 w 528"/>
                  <a:gd name="T27" fmla="*/ 867 h 961"/>
                  <a:gd name="T28" fmla="*/ 372 w 528"/>
                  <a:gd name="T29" fmla="*/ 867 h 961"/>
                  <a:gd name="T30" fmla="*/ 403 w 528"/>
                  <a:gd name="T31" fmla="*/ 836 h 961"/>
                  <a:gd name="T32" fmla="*/ 434 w 528"/>
                  <a:gd name="T33" fmla="*/ 806 h 961"/>
                  <a:gd name="T34" fmla="*/ 434 w 528"/>
                  <a:gd name="T35" fmla="*/ 774 h 961"/>
                  <a:gd name="T36" fmla="*/ 465 w 528"/>
                  <a:gd name="T37" fmla="*/ 743 h 961"/>
                  <a:gd name="T38" fmla="*/ 465 w 528"/>
                  <a:gd name="T39" fmla="*/ 712 h 961"/>
                  <a:gd name="T40" fmla="*/ 465 w 528"/>
                  <a:gd name="T41" fmla="*/ 712 h 961"/>
                  <a:gd name="T42" fmla="*/ 434 w 528"/>
                  <a:gd name="T43" fmla="*/ 650 h 961"/>
                  <a:gd name="T44" fmla="*/ 434 w 528"/>
                  <a:gd name="T45" fmla="*/ 619 h 961"/>
                  <a:gd name="T46" fmla="*/ 465 w 528"/>
                  <a:gd name="T47" fmla="*/ 558 h 961"/>
                  <a:gd name="T48" fmla="*/ 465 w 528"/>
                  <a:gd name="T49" fmla="*/ 558 h 961"/>
                  <a:gd name="T50" fmla="*/ 496 w 528"/>
                  <a:gd name="T51" fmla="*/ 496 h 961"/>
                  <a:gd name="T52" fmla="*/ 496 w 528"/>
                  <a:gd name="T53" fmla="*/ 496 h 961"/>
                  <a:gd name="T54" fmla="*/ 527 w 528"/>
                  <a:gd name="T55" fmla="*/ 465 h 961"/>
                  <a:gd name="T56" fmla="*/ 124 w 528"/>
                  <a:gd name="T57" fmla="*/ 0 h 961"/>
                  <a:gd name="T58" fmla="*/ 93 w 528"/>
                  <a:gd name="T59" fmla="*/ 31 h 961"/>
                  <a:gd name="T60" fmla="*/ 93 w 528"/>
                  <a:gd name="T61" fmla="*/ 93 h 961"/>
                  <a:gd name="T62" fmla="*/ 124 w 528"/>
                  <a:gd name="T63" fmla="*/ 155 h 961"/>
                  <a:gd name="T64" fmla="*/ 155 w 528"/>
                  <a:gd name="T65" fmla="*/ 187 h 961"/>
                  <a:gd name="T66" fmla="*/ 124 w 528"/>
                  <a:gd name="T67" fmla="*/ 248 h 961"/>
                  <a:gd name="T68" fmla="*/ 124 w 528"/>
                  <a:gd name="T69" fmla="*/ 435 h 961"/>
                  <a:gd name="T70" fmla="*/ 93 w 528"/>
                  <a:gd name="T71" fmla="*/ 465 h 961"/>
                  <a:gd name="T72" fmla="*/ 62 w 528"/>
                  <a:gd name="T73" fmla="*/ 496 h 961"/>
                  <a:gd name="T74" fmla="*/ 31 w 528"/>
                  <a:gd name="T75" fmla="*/ 526 h 961"/>
                  <a:gd name="T76" fmla="*/ 31 w 528"/>
                  <a:gd name="T77" fmla="*/ 588 h 961"/>
                  <a:gd name="T78" fmla="*/ 31 w 528"/>
                  <a:gd name="T79" fmla="*/ 619 h 961"/>
                  <a:gd name="T80" fmla="*/ 31 w 528"/>
                  <a:gd name="T81" fmla="*/ 619 h 961"/>
                  <a:gd name="T82" fmla="*/ 31 w 528"/>
                  <a:gd name="T83" fmla="*/ 619 h 961"/>
                  <a:gd name="T84" fmla="*/ 62 w 528"/>
                  <a:gd name="T85" fmla="*/ 619 h 961"/>
                  <a:gd name="T86" fmla="*/ 62 w 528"/>
                  <a:gd name="T87" fmla="*/ 650 h 961"/>
                  <a:gd name="T88" fmla="*/ 93 w 528"/>
                  <a:gd name="T89" fmla="*/ 712 h 961"/>
                  <a:gd name="T90" fmla="*/ 93 w 528"/>
                  <a:gd name="T91" fmla="*/ 806 h 961"/>
                  <a:gd name="T92" fmla="*/ 124 w 528"/>
                  <a:gd name="T93" fmla="*/ 867 h 961"/>
                  <a:gd name="T94" fmla="*/ 93 w 528"/>
                  <a:gd name="T95" fmla="*/ 898 h 961"/>
                  <a:gd name="T96" fmla="*/ 93 w 528"/>
                  <a:gd name="T97" fmla="*/ 898 h 961"/>
                  <a:gd name="T98" fmla="*/ 62 w 528"/>
                  <a:gd name="T99" fmla="*/ 898 h 961"/>
                  <a:gd name="T100" fmla="*/ 62 w 528"/>
                  <a:gd name="T101" fmla="*/ 8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961">
                    <a:moveTo>
                      <a:pt x="93" y="898"/>
                    </a:moveTo>
                    <a:lnTo>
                      <a:pt x="93" y="898"/>
                    </a:lnTo>
                    <a:lnTo>
                      <a:pt x="93" y="898"/>
                    </a:lnTo>
                    <a:cubicBezTo>
                      <a:pt x="124" y="960"/>
                      <a:pt x="124" y="960"/>
                      <a:pt x="124" y="960"/>
                    </a:cubicBezTo>
                    <a:lnTo>
                      <a:pt x="124" y="960"/>
                    </a:lnTo>
                    <a:cubicBezTo>
                      <a:pt x="124" y="960"/>
                      <a:pt x="124" y="960"/>
                      <a:pt x="155" y="960"/>
                    </a:cubicBezTo>
                    <a:lnTo>
                      <a:pt x="155" y="960"/>
                    </a:lnTo>
                    <a:cubicBezTo>
                      <a:pt x="186" y="960"/>
                      <a:pt x="186" y="960"/>
                      <a:pt x="186" y="960"/>
                    </a:cubicBezTo>
                    <a:lnTo>
                      <a:pt x="186" y="960"/>
                    </a:lnTo>
                    <a:lnTo>
                      <a:pt x="186" y="960"/>
                    </a:lnTo>
                    <a:lnTo>
                      <a:pt x="186" y="960"/>
                    </a:lnTo>
                    <a:lnTo>
                      <a:pt x="217" y="930"/>
                    </a:lnTo>
                    <a:lnTo>
                      <a:pt x="217" y="930"/>
                    </a:lnTo>
                    <a:cubicBezTo>
                      <a:pt x="217" y="930"/>
                      <a:pt x="217" y="930"/>
                      <a:pt x="248" y="930"/>
                    </a:cubicBezTo>
                    <a:lnTo>
                      <a:pt x="248" y="930"/>
                    </a:lnTo>
                    <a:lnTo>
                      <a:pt x="248" y="930"/>
                    </a:lnTo>
                    <a:lnTo>
                      <a:pt x="279" y="930"/>
                    </a:lnTo>
                    <a:lnTo>
                      <a:pt x="279" y="930"/>
                    </a:lnTo>
                    <a:lnTo>
                      <a:pt x="279" y="930"/>
                    </a:lnTo>
                    <a:lnTo>
                      <a:pt x="279" y="930"/>
                    </a:lnTo>
                    <a:lnTo>
                      <a:pt x="279" y="930"/>
                    </a:lnTo>
                    <a:cubicBezTo>
                      <a:pt x="279" y="898"/>
                      <a:pt x="279" y="898"/>
                      <a:pt x="279" y="898"/>
                    </a:cubicBezTo>
                    <a:lnTo>
                      <a:pt x="279" y="898"/>
                    </a:lnTo>
                    <a:cubicBezTo>
                      <a:pt x="279" y="867"/>
                      <a:pt x="310" y="867"/>
                      <a:pt x="310" y="867"/>
                    </a:cubicBezTo>
                    <a:lnTo>
                      <a:pt x="310" y="867"/>
                    </a:lnTo>
                    <a:lnTo>
                      <a:pt x="310" y="867"/>
                    </a:lnTo>
                    <a:lnTo>
                      <a:pt x="310" y="867"/>
                    </a:lnTo>
                    <a:lnTo>
                      <a:pt x="341" y="867"/>
                    </a:lnTo>
                    <a:lnTo>
                      <a:pt x="341" y="867"/>
                    </a:lnTo>
                    <a:cubicBezTo>
                      <a:pt x="341" y="867"/>
                      <a:pt x="341" y="867"/>
                      <a:pt x="372" y="867"/>
                    </a:cubicBezTo>
                    <a:lnTo>
                      <a:pt x="372" y="867"/>
                    </a:lnTo>
                    <a:cubicBezTo>
                      <a:pt x="372" y="867"/>
                      <a:pt x="372" y="836"/>
                      <a:pt x="403" y="836"/>
                    </a:cubicBezTo>
                    <a:lnTo>
                      <a:pt x="403" y="806"/>
                    </a:lnTo>
                    <a:cubicBezTo>
                      <a:pt x="403" y="806"/>
                      <a:pt x="403" y="806"/>
                      <a:pt x="434" y="806"/>
                    </a:cubicBezTo>
                    <a:lnTo>
                      <a:pt x="434" y="806"/>
                    </a:lnTo>
                    <a:cubicBezTo>
                      <a:pt x="434" y="774"/>
                      <a:pt x="434" y="774"/>
                      <a:pt x="434" y="774"/>
                    </a:cubicBezTo>
                    <a:cubicBezTo>
                      <a:pt x="465" y="743"/>
                      <a:pt x="465" y="743"/>
                      <a:pt x="465" y="743"/>
                    </a:cubicBezTo>
                    <a:lnTo>
                      <a:pt x="465" y="743"/>
                    </a:lnTo>
                    <a:cubicBezTo>
                      <a:pt x="465" y="743"/>
                      <a:pt x="465" y="743"/>
                      <a:pt x="465" y="712"/>
                    </a:cubicBezTo>
                    <a:lnTo>
                      <a:pt x="465" y="712"/>
                    </a:lnTo>
                    <a:lnTo>
                      <a:pt x="465" y="712"/>
                    </a:lnTo>
                    <a:lnTo>
                      <a:pt x="465" y="712"/>
                    </a:lnTo>
                    <a:cubicBezTo>
                      <a:pt x="434" y="712"/>
                      <a:pt x="434" y="682"/>
                      <a:pt x="434" y="682"/>
                    </a:cubicBezTo>
                    <a:cubicBezTo>
                      <a:pt x="434" y="682"/>
                      <a:pt x="434" y="682"/>
                      <a:pt x="434" y="650"/>
                    </a:cubicBezTo>
                    <a:lnTo>
                      <a:pt x="434" y="619"/>
                    </a:lnTo>
                    <a:lnTo>
                      <a:pt x="434" y="619"/>
                    </a:lnTo>
                    <a:cubicBezTo>
                      <a:pt x="434" y="588"/>
                      <a:pt x="434" y="588"/>
                      <a:pt x="434" y="588"/>
                    </a:cubicBezTo>
                    <a:lnTo>
                      <a:pt x="465" y="558"/>
                    </a:lnTo>
                    <a:lnTo>
                      <a:pt x="465" y="558"/>
                    </a:lnTo>
                    <a:lnTo>
                      <a:pt x="465" y="558"/>
                    </a:lnTo>
                    <a:cubicBezTo>
                      <a:pt x="465" y="526"/>
                      <a:pt x="465" y="526"/>
                      <a:pt x="496" y="526"/>
                    </a:cubicBezTo>
                    <a:lnTo>
                      <a:pt x="496" y="496"/>
                    </a:lnTo>
                    <a:lnTo>
                      <a:pt x="496" y="496"/>
                    </a:lnTo>
                    <a:lnTo>
                      <a:pt x="496" y="496"/>
                    </a:lnTo>
                    <a:cubicBezTo>
                      <a:pt x="496" y="465"/>
                      <a:pt x="496" y="465"/>
                      <a:pt x="496" y="465"/>
                    </a:cubicBezTo>
                    <a:cubicBezTo>
                      <a:pt x="527" y="465"/>
                      <a:pt x="527" y="465"/>
                      <a:pt x="527" y="465"/>
                    </a:cubicBezTo>
                    <a:cubicBezTo>
                      <a:pt x="527" y="248"/>
                      <a:pt x="527" y="248"/>
                      <a:pt x="527" y="248"/>
                    </a:cubicBezTo>
                    <a:cubicBezTo>
                      <a:pt x="124" y="0"/>
                      <a:pt x="124" y="0"/>
                      <a:pt x="124" y="0"/>
                    </a:cubicBezTo>
                    <a:cubicBezTo>
                      <a:pt x="124" y="31"/>
                      <a:pt x="124" y="31"/>
                      <a:pt x="93" y="31"/>
                    </a:cubicBezTo>
                    <a:lnTo>
                      <a:pt x="93" y="31"/>
                    </a:lnTo>
                    <a:cubicBezTo>
                      <a:pt x="93" y="63"/>
                      <a:pt x="93" y="93"/>
                      <a:pt x="93" y="93"/>
                    </a:cubicBezTo>
                    <a:lnTo>
                      <a:pt x="93" y="93"/>
                    </a:lnTo>
                    <a:cubicBezTo>
                      <a:pt x="93" y="93"/>
                      <a:pt x="93" y="93"/>
                      <a:pt x="124" y="93"/>
                    </a:cubicBezTo>
                    <a:cubicBezTo>
                      <a:pt x="124" y="124"/>
                      <a:pt x="124" y="124"/>
                      <a:pt x="124" y="155"/>
                    </a:cubicBezTo>
                    <a:cubicBezTo>
                      <a:pt x="155" y="155"/>
                      <a:pt x="155" y="155"/>
                      <a:pt x="155" y="155"/>
                    </a:cubicBezTo>
                    <a:cubicBezTo>
                      <a:pt x="155" y="187"/>
                      <a:pt x="155" y="187"/>
                      <a:pt x="155" y="187"/>
                    </a:cubicBezTo>
                    <a:lnTo>
                      <a:pt x="155" y="187"/>
                    </a:lnTo>
                    <a:cubicBezTo>
                      <a:pt x="155" y="187"/>
                      <a:pt x="124" y="217"/>
                      <a:pt x="124" y="248"/>
                    </a:cubicBezTo>
                    <a:cubicBezTo>
                      <a:pt x="124" y="311"/>
                      <a:pt x="124" y="341"/>
                      <a:pt x="124" y="372"/>
                    </a:cubicBezTo>
                    <a:cubicBezTo>
                      <a:pt x="124" y="403"/>
                      <a:pt x="124" y="435"/>
                      <a:pt x="124" y="435"/>
                    </a:cubicBezTo>
                    <a:cubicBezTo>
                      <a:pt x="93" y="435"/>
                      <a:pt x="93" y="435"/>
                      <a:pt x="93" y="435"/>
                    </a:cubicBezTo>
                    <a:cubicBezTo>
                      <a:pt x="93" y="465"/>
                      <a:pt x="93" y="465"/>
                      <a:pt x="93" y="465"/>
                    </a:cubicBezTo>
                    <a:lnTo>
                      <a:pt x="62" y="496"/>
                    </a:lnTo>
                    <a:lnTo>
                      <a:pt x="62" y="496"/>
                    </a:lnTo>
                    <a:cubicBezTo>
                      <a:pt x="31" y="526"/>
                      <a:pt x="31" y="526"/>
                      <a:pt x="31" y="526"/>
                    </a:cubicBezTo>
                    <a:lnTo>
                      <a:pt x="31" y="526"/>
                    </a:lnTo>
                    <a:cubicBezTo>
                      <a:pt x="31" y="558"/>
                      <a:pt x="31" y="558"/>
                      <a:pt x="0" y="588"/>
                    </a:cubicBezTo>
                    <a:lnTo>
                      <a:pt x="31" y="588"/>
                    </a:lnTo>
                    <a:lnTo>
                      <a:pt x="31" y="619"/>
                    </a:lnTo>
                    <a:lnTo>
                      <a:pt x="31" y="619"/>
                    </a:lnTo>
                    <a:lnTo>
                      <a:pt x="31" y="619"/>
                    </a:lnTo>
                    <a:lnTo>
                      <a:pt x="31" y="619"/>
                    </a:lnTo>
                    <a:lnTo>
                      <a:pt x="31" y="619"/>
                    </a:lnTo>
                    <a:lnTo>
                      <a:pt x="31" y="619"/>
                    </a:lnTo>
                    <a:lnTo>
                      <a:pt x="31" y="619"/>
                    </a:lnTo>
                    <a:lnTo>
                      <a:pt x="62" y="619"/>
                    </a:lnTo>
                    <a:lnTo>
                      <a:pt x="62" y="619"/>
                    </a:lnTo>
                    <a:lnTo>
                      <a:pt x="62" y="650"/>
                    </a:lnTo>
                    <a:cubicBezTo>
                      <a:pt x="93" y="650"/>
                      <a:pt x="93" y="650"/>
                      <a:pt x="93" y="650"/>
                    </a:cubicBezTo>
                    <a:cubicBezTo>
                      <a:pt x="93" y="682"/>
                      <a:pt x="93" y="682"/>
                      <a:pt x="93" y="712"/>
                    </a:cubicBezTo>
                    <a:lnTo>
                      <a:pt x="93" y="712"/>
                    </a:lnTo>
                    <a:cubicBezTo>
                      <a:pt x="93" y="712"/>
                      <a:pt x="93" y="774"/>
                      <a:pt x="93" y="806"/>
                    </a:cubicBezTo>
                    <a:cubicBezTo>
                      <a:pt x="124" y="836"/>
                      <a:pt x="124" y="836"/>
                      <a:pt x="124" y="836"/>
                    </a:cubicBezTo>
                    <a:cubicBezTo>
                      <a:pt x="124" y="867"/>
                      <a:pt x="124" y="867"/>
                      <a:pt x="124" y="867"/>
                    </a:cubicBezTo>
                    <a:lnTo>
                      <a:pt x="124" y="867"/>
                    </a:lnTo>
                    <a:lnTo>
                      <a:pt x="93" y="898"/>
                    </a:lnTo>
                    <a:lnTo>
                      <a:pt x="93" y="898"/>
                    </a:lnTo>
                    <a:lnTo>
                      <a:pt x="93" y="898"/>
                    </a:lnTo>
                    <a:lnTo>
                      <a:pt x="93" y="898"/>
                    </a:lnTo>
                    <a:lnTo>
                      <a:pt x="62" y="898"/>
                    </a:lnTo>
                    <a:lnTo>
                      <a:pt x="62" y="898"/>
                    </a:lnTo>
                    <a:lnTo>
                      <a:pt x="62" y="898"/>
                    </a:lnTo>
                    <a:cubicBezTo>
                      <a:pt x="93" y="898"/>
                      <a:pt x="93" y="898"/>
                      <a:pt x="93" y="89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0" name="Freeform 23"/>
              <p:cNvSpPr>
                <a:spLocks noChangeArrowheads="1"/>
              </p:cNvSpPr>
              <p:nvPr/>
            </p:nvSpPr>
            <p:spPr bwMode="auto">
              <a:xfrm>
                <a:off x="3557588" y="2316163"/>
                <a:ext cx="146050" cy="100012"/>
              </a:xfrm>
              <a:custGeom>
                <a:avLst/>
                <a:gdLst>
                  <a:gd name="T0" fmla="*/ 31 w 405"/>
                  <a:gd name="T1" fmla="*/ 278 h 279"/>
                  <a:gd name="T2" fmla="*/ 31 w 405"/>
                  <a:gd name="T3" fmla="*/ 278 h 279"/>
                  <a:gd name="T4" fmla="*/ 62 w 405"/>
                  <a:gd name="T5" fmla="*/ 278 h 279"/>
                  <a:gd name="T6" fmla="*/ 93 w 405"/>
                  <a:gd name="T7" fmla="*/ 278 h 279"/>
                  <a:gd name="T8" fmla="*/ 93 w 405"/>
                  <a:gd name="T9" fmla="*/ 278 h 279"/>
                  <a:gd name="T10" fmla="*/ 124 w 405"/>
                  <a:gd name="T11" fmla="*/ 278 h 279"/>
                  <a:gd name="T12" fmla="*/ 93 w 405"/>
                  <a:gd name="T13" fmla="*/ 248 h 279"/>
                  <a:gd name="T14" fmla="*/ 93 w 405"/>
                  <a:gd name="T15" fmla="*/ 248 h 279"/>
                  <a:gd name="T16" fmla="*/ 124 w 405"/>
                  <a:gd name="T17" fmla="*/ 216 h 279"/>
                  <a:gd name="T18" fmla="*/ 124 w 405"/>
                  <a:gd name="T19" fmla="*/ 216 h 279"/>
                  <a:gd name="T20" fmla="*/ 124 w 405"/>
                  <a:gd name="T21" fmla="*/ 216 h 279"/>
                  <a:gd name="T22" fmla="*/ 156 w 405"/>
                  <a:gd name="T23" fmla="*/ 185 h 279"/>
                  <a:gd name="T24" fmla="*/ 156 w 405"/>
                  <a:gd name="T25" fmla="*/ 185 h 279"/>
                  <a:gd name="T26" fmla="*/ 186 w 405"/>
                  <a:gd name="T27" fmla="*/ 185 h 279"/>
                  <a:gd name="T28" fmla="*/ 186 w 405"/>
                  <a:gd name="T29" fmla="*/ 185 h 279"/>
                  <a:gd name="T30" fmla="*/ 248 w 405"/>
                  <a:gd name="T31" fmla="*/ 185 h 279"/>
                  <a:gd name="T32" fmla="*/ 248 w 405"/>
                  <a:gd name="T33" fmla="*/ 185 h 279"/>
                  <a:gd name="T34" fmla="*/ 280 w 405"/>
                  <a:gd name="T35" fmla="*/ 185 h 279"/>
                  <a:gd name="T36" fmla="*/ 280 w 405"/>
                  <a:gd name="T37" fmla="*/ 185 h 279"/>
                  <a:gd name="T38" fmla="*/ 280 w 405"/>
                  <a:gd name="T39" fmla="*/ 185 h 279"/>
                  <a:gd name="T40" fmla="*/ 310 w 405"/>
                  <a:gd name="T41" fmla="*/ 185 h 279"/>
                  <a:gd name="T42" fmla="*/ 310 w 405"/>
                  <a:gd name="T43" fmla="*/ 185 h 279"/>
                  <a:gd name="T44" fmla="*/ 341 w 405"/>
                  <a:gd name="T45" fmla="*/ 185 h 279"/>
                  <a:gd name="T46" fmla="*/ 341 w 405"/>
                  <a:gd name="T47" fmla="*/ 185 h 279"/>
                  <a:gd name="T48" fmla="*/ 404 w 405"/>
                  <a:gd name="T49" fmla="*/ 154 h 279"/>
                  <a:gd name="T50" fmla="*/ 404 w 405"/>
                  <a:gd name="T51" fmla="*/ 154 h 279"/>
                  <a:gd name="T52" fmla="*/ 404 w 405"/>
                  <a:gd name="T53" fmla="*/ 154 h 279"/>
                  <a:gd name="T54" fmla="*/ 404 w 405"/>
                  <a:gd name="T55" fmla="*/ 154 h 279"/>
                  <a:gd name="T56" fmla="*/ 372 w 405"/>
                  <a:gd name="T57" fmla="*/ 154 h 279"/>
                  <a:gd name="T58" fmla="*/ 372 w 405"/>
                  <a:gd name="T59" fmla="*/ 154 h 279"/>
                  <a:gd name="T60" fmla="*/ 372 w 405"/>
                  <a:gd name="T61" fmla="*/ 154 h 279"/>
                  <a:gd name="T62" fmla="*/ 372 w 405"/>
                  <a:gd name="T63" fmla="*/ 124 h 279"/>
                  <a:gd name="T64" fmla="*/ 341 w 405"/>
                  <a:gd name="T65" fmla="*/ 124 h 279"/>
                  <a:gd name="T66" fmla="*/ 341 w 405"/>
                  <a:gd name="T67" fmla="*/ 124 h 279"/>
                  <a:gd name="T68" fmla="*/ 341 w 405"/>
                  <a:gd name="T69" fmla="*/ 92 h 279"/>
                  <a:gd name="T70" fmla="*/ 341 w 405"/>
                  <a:gd name="T71" fmla="*/ 92 h 279"/>
                  <a:gd name="T72" fmla="*/ 310 w 405"/>
                  <a:gd name="T73" fmla="*/ 30 h 279"/>
                  <a:gd name="T74" fmla="*/ 280 w 405"/>
                  <a:gd name="T75" fmla="*/ 0 h 279"/>
                  <a:gd name="T76" fmla="*/ 280 w 405"/>
                  <a:gd name="T77" fmla="*/ 0 h 279"/>
                  <a:gd name="T78" fmla="*/ 217 w 405"/>
                  <a:gd name="T79" fmla="*/ 0 h 279"/>
                  <a:gd name="T80" fmla="*/ 217 w 405"/>
                  <a:gd name="T81" fmla="*/ 30 h 279"/>
                  <a:gd name="T82" fmla="*/ 217 w 405"/>
                  <a:gd name="T83" fmla="*/ 30 h 279"/>
                  <a:gd name="T84" fmla="*/ 217 w 405"/>
                  <a:gd name="T85" fmla="*/ 61 h 279"/>
                  <a:gd name="T86" fmla="*/ 186 w 405"/>
                  <a:gd name="T87" fmla="*/ 61 h 279"/>
                  <a:gd name="T88" fmla="*/ 156 w 405"/>
                  <a:gd name="T89" fmla="*/ 61 h 279"/>
                  <a:gd name="T90" fmla="*/ 156 w 405"/>
                  <a:gd name="T91" fmla="*/ 92 h 279"/>
                  <a:gd name="T92" fmla="*/ 156 w 405"/>
                  <a:gd name="T93" fmla="*/ 92 h 279"/>
                  <a:gd name="T94" fmla="*/ 156 w 405"/>
                  <a:gd name="T95" fmla="*/ 92 h 279"/>
                  <a:gd name="T96" fmla="*/ 93 w 405"/>
                  <a:gd name="T97" fmla="*/ 124 h 279"/>
                  <a:gd name="T98" fmla="*/ 93 w 405"/>
                  <a:gd name="T99" fmla="*/ 124 h 279"/>
                  <a:gd name="T100" fmla="*/ 93 w 405"/>
                  <a:gd name="T101" fmla="*/ 124 h 279"/>
                  <a:gd name="T102" fmla="*/ 62 w 405"/>
                  <a:gd name="T103" fmla="*/ 124 h 279"/>
                  <a:gd name="T104" fmla="*/ 62 w 405"/>
                  <a:gd name="T105" fmla="*/ 154 h 279"/>
                  <a:gd name="T106" fmla="*/ 62 w 405"/>
                  <a:gd name="T107" fmla="*/ 154 h 279"/>
                  <a:gd name="T108" fmla="*/ 31 w 405"/>
                  <a:gd name="T109" fmla="*/ 185 h 279"/>
                  <a:gd name="T110" fmla="*/ 31 w 405"/>
                  <a:gd name="T111" fmla="*/ 185 h 279"/>
                  <a:gd name="T112" fmla="*/ 31 w 405"/>
                  <a:gd name="T113" fmla="*/ 185 h 279"/>
                  <a:gd name="T114" fmla="*/ 31 w 405"/>
                  <a:gd name="T115" fmla="*/ 185 h 279"/>
                  <a:gd name="T116" fmla="*/ 31 w 405"/>
                  <a:gd name="T117" fmla="*/ 185 h 279"/>
                  <a:gd name="T118" fmla="*/ 31 w 405"/>
                  <a:gd name="T119" fmla="*/ 216 h 279"/>
                  <a:gd name="T120" fmla="*/ 0 w 405"/>
                  <a:gd name="T121" fmla="*/ 248 h 279"/>
                  <a:gd name="T122" fmla="*/ 31 w 405"/>
                  <a:gd name="T123"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79">
                    <a:moveTo>
                      <a:pt x="31" y="278"/>
                    </a:moveTo>
                    <a:lnTo>
                      <a:pt x="31" y="278"/>
                    </a:lnTo>
                    <a:cubicBezTo>
                      <a:pt x="62" y="278"/>
                      <a:pt x="62" y="278"/>
                      <a:pt x="62" y="278"/>
                    </a:cubicBezTo>
                    <a:lnTo>
                      <a:pt x="93" y="278"/>
                    </a:lnTo>
                    <a:lnTo>
                      <a:pt x="93" y="278"/>
                    </a:lnTo>
                    <a:lnTo>
                      <a:pt x="124" y="278"/>
                    </a:lnTo>
                    <a:lnTo>
                      <a:pt x="93" y="248"/>
                    </a:lnTo>
                    <a:lnTo>
                      <a:pt x="93" y="248"/>
                    </a:lnTo>
                    <a:cubicBezTo>
                      <a:pt x="93" y="248"/>
                      <a:pt x="124" y="248"/>
                      <a:pt x="124" y="216"/>
                    </a:cubicBezTo>
                    <a:lnTo>
                      <a:pt x="124" y="216"/>
                    </a:lnTo>
                    <a:lnTo>
                      <a:pt x="124" y="216"/>
                    </a:lnTo>
                    <a:cubicBezTo>
                      <a:pt x="124" y="185"/>
                      <a:pt x="156" y="185"/>
                      <a:pt x="156" y="185"/>
                    </a:cubicBezTo>
                    <a:lnTo>
                      <a:pt x="156" y="185"/>
                    </a:lnTo>
                    <a:lnTo>
                      <a:pt x="186" y="185"/>
                    </a:lnTo>
                    <a:lnTo>
                      <a:pt x="186" y="185"/>
                    </a:lnTo>
                    <a:cubicBezTo>
                      <a:pt x="217" y="185"/>
                      <a:pt x="248" y="185"/>
                      <a:pt x="248" y="185"/>
                    </a:cubicBezTo>
                    <a:lnTo>
                      <a:pt x="248" y="185"/>
                    </a:lnTo>
                    <a:cubicBezTo>
                      <a:pt x="280" y="185"/>
                      <a:pt x="280" y="185"/>
                      <a:pt x="280" y="185"/>
                    </a:cubicBezTo>
                    <a:lnTo>
                      <a:pt x="280" y="185"/>
                    </a:lnTo>
                    <a:lnTo>
                      <a:pt x="280" y="185"/>
                    </a:lnTo>
                    <a:lnTo>
                      <a:pt x="310" y="185"/>
                    </a:lnTo>
                    <a:lnTo>
                      <a:pt x="310" y="185"/>
                    </a:lnTo>
                    <a:lnTo>
                      <a:pt x="341" y="185"/>
                    </a:lnTo>
                    <a:lnTo>
                      <a:pt x="341" y="185"/>
                    </a:lnTo>
                    <a:cubicBezTo>
                      <a:pt x="404" y="154"/>
                      <a:pt x="404" y="154"/>
                      <a:pt x="404" y="154"/>
                    </a:cubicBezTo>
                    <a:lnTo>
                      <a:pt x="404" y="154"/>
                    </a:lnTo>
                    <a:lnTo>
                      <a:pt x="404" y="154"/>
                    </a:lnTo>
                    <a:lnTo>
                      <a:pt x="404" y="154"/>
                    </a:lnTo>
                    <a:cubicBezTo>
                      <a:pt x="372" y="154"/>
                      <a:pt x="372" y="154"/>
                      <a:pt x="372" y="154"/>
                    </a:cubicBezTo>
                    <a:lnTo>
                      <a:pt x="372" y="154"/>
                    </a:lnTo>
                    <a:lnTo>
                      <a:pt x="372" y="154"/>
                    </a:lnTo>
                    <a:lnTo>
                      <a:pt x="372" y="124"/>
                    </a:lnTo>
                    <a:cubicBezTo>
                      <a:pt x="341" y="124"/>
                      <a:pt x="341" y="124"/>
                      <a:pt x="341" y="124"/>
                    </a:cubicBezTo>
                    <a:lnTo>
                      <a:pt x="341" y="124"/>
                    </a:lnTo>
                    <a:cubicBezTo>
                      <a:pt x="341" y="92"/>
                      <a:pt x="341" y="92"/>
                      <a:pt x="341" y="92"/>
                    </a:cubicBezTo>
                    <a:lnTo>
                      <a:pt x="341" y="92"/>
                    </a:lnTo>
                    <a:cubicBezTo>
                      <a:pt x="310" y="61"/>
                      <a:pt x="310" y="61"/>
                      <a:pt x="310" y="30"/>
                    </a:cubicBezTo>
                    <a:cubicBezTo>
                      <a:pt x="310" y="30"/>
                      <a:pt x="280" y="30"/>
                      <a:pt x="280" y="0"/>
                    </a:cubicBezTo>
                    <a:lnTo>
                      <a:pt x="280" y="0"/>
                    </a:lnTo>
                    <a:cubicBezTo>
                      <a:pt x="280" y="0"/>
                      <a:pt x="248" y="0"/>
                      <a:pt x="217" y="0"/>
                    </a:cubicBezTo>
                    <a:cubicBezTo>
                      <a:pt x="217" y="30"/>
                      <a:pt x="217" y="30"/>
                      <a:pt x="217" y="30"/>
                    </a:cubicBezTo>
                    <a:lnTo>
                      <a:pt x="217" y="30"/>
                    </a:lnTo>
                    <a:cubicBezTo>
                      <a:pt x="217" y="61"/>
                      <a:pt x="217" y="61"/>
                      <a:pt x="217" y="61"/>
                    </a:cubicBezTo>
                    <a:cubicBezTo>
                      <a:pt x="186" y="61"/>
                      <a:pt x="186" y="61"/>
                      <a:pt x="186" y="61"/>
                    </a:cubicBezTo>
                    <a:cubicBezTo>
                      <a:pt x="156" y="61"/>
                      <a:pt x="156" y="61"/>
                      <a:pt x="156" y="61"/>
                    </a:cubicBezTo>
                    <a:lnTo>
                      <a:pt x="156" y="92"/>
                    </a:lnTo>
                    <a:lnTo>
                      <a:pt x="156" y="92"/>
                    </a:lnTo>
                    <a:lnTo>
                      <a:pt x="156" y="92"/>
                    </a:lnTo>
                    <a:cubicBezTo>
                      <a:pt x="124" y="92"/>
                      <a:pt x="124" y="124"/>
                      <a:pt x="93" y="124"/>
                    </a:cubicBezTo>
                    <a:lnTo>
                      <a:pt x="93" y="124"/>
                    </a:lnTo>
                    <a:lnTo>
                      <a:pt x="93" y="124"/>
                    </a:lnTo>
                    <a:cubicBezTo>
                      <a:pt x="62" y="124"/>
                      <a:pt x="62" y="124"/>
                      <a:pt x="62" y="124"/>
                    </a:cubicBezTo>
                    <a:lnTo>
                      <a:pt x="62" y="154"/>
                    </a:lnTo>
                    <a:lnTo>
                      <a:pt x="62" y="154"/>
                    </a:lnTo>
                    <a:cubicBezTo>
                      <a:pt x="62" y="185"/>
                      <a:pt x="62" y="185"/>
                      <a:pt x="31" y="185"/>
                    </a:cubicBezTo>
                    <a:lnTo>
                      <a:pt x="31" y="185"/>
                    </a:lnTo>
                    <a:lnTo>
                      <a:pt x="31" y="185"/>
                    </a:lnTo>
                    <a:lnTo>
                      <a:pt x="31" y="185"/>
                    </a:lnTo>
                    <a:lnTo>
                      <a:pt x="31" y="185"/>
                    </a:lnTo>
                    <a:cubicBezTo>
                      <a:pt x="31" y="216"/>
                      <a:pt x="31" y="216"/>
                      <a:pt x="31" y="216"/>
                    </a:cubicBezTo>
                    <a:cubicBezTo>
                      <a:pt x="31" y="248"/>
                      <a:pt x="31" y="248"/>
                      <a:pt x="0" y="248"/>
                    </a:cubicBezTo>
                    <a:cubicBezTo>
                      <a:pt x="31" y="248"/>
                      <a:pt x="31" y="278"/>
                      <a:pt x="31" y="2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1" name="Freeform 24"/>
              <p:cNvSpPr>
                <a:spLocks noChangeArrowheads="1"/>
              </p:cNvSpPr>
              <p:nvPr/>
            </p:nvSpPr>
            <p:spPr bwMode="auto">
              <a:xfrm>
                <a:off x="3959225" y="2405063"/>
                <a:ext cx="223838" cy="166687"/>
              </a:xfrm>
              <a:custGeom>
                <a:avLst/>
                <a:gdLst>
                  <a:gd name="T0" fmla="*/ 93 w 621"/>
                  <a:gd name="T1" fmla="*/ 464 h 465"/>
                  <a:gd name="T2" fmla="*/ 93 w 621"/>
                  <a:gd name="T3" fmla="*/ 433 h 465"/>
                  <a:gd name="T4" fmla="*/ 186 w 621"/>
                  <a:gd name="T5" fmla="*/ 433 h 465"/>
                  <a:gd name="T6" fmla="*/ 186 w 621"/>
                  <a:gd name="T7" fmla="*/ 433 h 465"/>
                  <a:gd name="T8" fmla="*/ 217 w 621"/>
                  <a:gd name="T9" fmla="*/ 371 h 465"/>
                  <a:gd name="T10" fmla="*/ 217 w 621"/>
                  <a:gd name="T11" fmla="*/ 340 h 465"/>
                  <a:gd name="T12" fmla="*/ 248 w 621"/>
                  <a:gd name="T13" fmla="*/ 340 h 465"/>
                  <a:gd name="T14" fmla="*/ 279 w 621"/>
                  <a:gd name="T15" fmla="*/ 309 h 465"/>
                  <a:gd name="T16" fmla="*/ 341 w 621"/>
                  <a:gd name="T17" fmla="*/ 371 h 465"/>
                  <a:gd name="T18" fmla="*/ 341 w 621"/>
                  <a:gd name="T19" fmla="*/ 371 h 465"/>
                  <a:gd name="T20" fmla="*/ 372 w 621"/>
                  <a:gd name="T21" fmla="*/ 371 h 465"/>
                  <a:gd name="T22" fmla="*/ 403 w 621"/>
                  <a:gd name="T23" fmla="*/ 371 h 465"/>
                  <a:gd name="T24" fmla="*/ 403 w 621"/>
                  <a:gd name="T25" fmla="*/ 371 h 465"/>
                  <a:gd name="T26" fmla="*/ 434 w 621"/>
                  <a:gd name="T27" fmla="*/ 340 h 465"/>
                  <a:gd name="T28" fmla="*/ 434 w 621"/>
                  <a:gd name="T29" fmla="*/ 340 h 465"/>
                  <a:gd name="T30" fmla="*/ 465 w 621"/>
                  <a:gd name="T31" fmla="*/ 371 h 465"/>
                  <a:gd name="T32" fmla="*/ 526 w 621"/>
                  <a:gd name="T33" fmla="*/ 340 h 465"/>
                  <a:gd name="T34" fmla="*/ 558 w 621"/>
                  <a:gd name="T35" fmla="*/ 340 h 465"/>
                  <a:gd name="T36" fmla="*/ 558 w 621"/>
                  <a:gd name="T37" fmla="*/ 340 h 465"/>
                  <a:gd name="T38" fmla="*/ 589 w 621"/>
                  <a:gd name="T39" fmla="*/ 309 h 465"/>
                  <a:gd name="T40" fmla="*/ 589 w 621"/>
                  <a:gd name="T41" fmla="*/ 309 h 465"/>
                  <a:gd name="T42" fmla="*/ 620 w 621"/>
                  <a:gd name="T43" fmla="*/ 278 h 465"/>
                  <a:gd name="T44" fmla="*/ 620 w 621"/>
                  <a:gd name="T45" fmla="*/ 278 h 465"/>
                  <a:gd name="T46" fmla="*/ 620 w 621"/>
                  <a:gd name="T47" fmla="*/ 248 h 465"/>
                  <a:gd name="T48" fmla="*/ 589 w 621"/>
                  <a:gd name="T49" fmla="*/ 248 h 465"/>
                  <a:gd name="T50" fmla="*/ 589 w 621"/>
                  <a:gd name="T51" fmla="*/ 248 h 465"/>
                  <a:gd name="T52" fmla="*/ 558 w 621"/>
                  <a:gd name="T53" fmla="*/ 248 h 465"/>
                  <a:gd name="T54" fmla="*/ 558 w 621"/>
                  <a:gd name="T55" fmla="*/ 185 h 465"/>
                  <a:gd name="T56" fmla="*/ 496 w 621"/>
                  <a:gd name="T57" fmla="*/ 154 h 465"/>
                  <a:gd name="T58" fmla="*/ 465 w 621"/>
                  <a:gd name="T59" fmla="*/ 154 h 465"/>
                  <a:gd name="T60" fmla="*/ 465 w 621"/>
                  <a:gd name="T61" fmla="*/ 92 h 465"/>
                  <a:gd name="T62" fmla="*/ 465 w 621"/>
                  <a:gd name="T63" fmla="*/ 92 h 465"/>
                  <a:gd name="T64" fmla="*/ 465 w 621"/>
                  <a:gd name="T65" fmla="*/ 30 h 465"/>
                  <a:gd name="T66" fmla="*/ 434 w 621"/>
                  <a:gd name="T67" fmla="*/ 30 h 465"/>
                  <a:gd name="T68" fmla="*/ 434 w 621"/>
                  <a:gd name="T69" fmla="*/ 0 h 465"/>
                  <a:gd name="T70" fmla="*/ 372 w 621"/>
                  <a:gd name="T71" fmla="*/ 61 h 465"/>
                  <a:gd name="T72" fmla="*/ 341 w 621"/>
                  <a:gd name="T73" fmla="*/ 124 h 465"/>
                  <a:gd name="T74" fmla="*/ 310 w 621"/>
                  <a:gd name="T75" fmla="*/ 124 h 465"/>
                  <a:gd name="T76" fmla="*/ 248 w 621"/>
                  <a:gd name="T77" fmla="*/ 124 h 465"/>
                  <a:gd name="T78" fmla="*/ 248 w 621"/>
                  <a:gd name="T79" fmla="*/ 185 h 465"/>
                  <a:gd name="T80" fmla="*/ 217 w 621"/>
                  <a:gd name="T81" fmla="*/ 185 h 465"/>
                  <a:gd name="T82" fmla="*/ 217 w 621"/>
                  <a:gd name="T83" fmla="*/ 185 h 465"/>
                  <a:gd name="T84" fmla="*/ 186 w 621"/>
                  <a:gd name="T85" fmla="*/ 185 h 465"/>
                  <a:gd name="T86" fmla="*/ 155 w 621"/>
                  <a:gd name="T87" fmla="*/ 185 h 465"/>
                  <a:gd name="T88" fmla="*/ 124 w 621"/>
                  <a:gd name="T89" fmla="*/ 216 h 465"/>
                  <a:gd name="T90" fmla="*/ 93 w 621"/>
                  <a:gd name="T91" fmla="*/ 216 h 465"/>
                  <a:gd name="T92" fmla="*/ 93 w 621"/>
                  <a:gd name="T93" fmla="*/ 216 h 465"/>
                  <a:gd name="T94" fmla="*/ 62 w 621"/>
                  <a:gd name="T95" fmla="*/ 216 h 465"/>
                  <a:gd name="T96" fmla="*/ 62 w 621"/>
                  <a:gd name="T97" fmla="*/ 216 h 465"/>
                  <a:gd name="T98" fmla="*/ 31 w 621"/>
                  <a:gd name="T99" fmla="*/ 278 h 465"/>
                  <a:gd name="T100" fmla="*/ 0 w 621"/>
                  <a:gd name="T101" fmla="*/ 309 h 465"/>
                  <a:gd name="T102" fmla="*/ 0 w 621"/>
                  <a:gd name="T103" fmla="*/ 340 h 465"/>
                  <a:gd name="T104" fmla="*/ 0 w 621"/>
                  <a:gd name="T105" fmla="*/ 340 h 465"/>
                  <a:gd name="T106" fmla="*/ 31 w 621"/>
                  <a:gd name="T107" fmla="*/ 402 h 465"/>
                  <a:gd name="T108" fmla="*/ 31 w 621"/>
                  <a:gd name="T109" fmla="*/ 402 h 465"/>
                  <a:gd name="T110" fmla="*/ 31 w 621"/>
                  <a:gd name="T111" fmla="*/ 433 h 465"/>
                  <a:gd name="T112" fmla="*/ 62 w 621"/>
                  <a:gd name="T113" fmla="*/ 433 h 465"/>
                  <a:gd name="T114" fmla="*/ 62 w 621"/>
                  <a:gd name="T115" fmla="*/ 4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465">
                    <a:moveTo>
                      <a:pt x="93" y="464"/>
                    </a:moveTo>
                    <a:lnTo>
                      <a:pt x="93" y="464"/>
                    </a:lnTo>
                    <a:cubicBezTo>
                      <a:pt x="93" y="433"/>
                      <a:pt x="93" y="433"/>
                      <a:pt x="93" y="433"/>
                    </a:cubicBezTo>
                    <a:lnTo>
                      <a:pt x="93" y="433"/>
                    </a:lnTo>
                    <a:cubicBezTo>
                      <a:pt x="93" y="433"/>
                      <a:pt x="124" y="402"/>
                      <a:pt x="155" y="402"/>
                    </a:cubicBezTo>
                    <a:cubicBezTo>
                      <a:pt x="155" y="402"/>
                      <a:pt x="155" y="433"/>
                      <a:pt x="186" y="433"/>
                    </a:cubicBezTo>
                    <a:lnTo>
                      <a:pt x="186" y="433"/>
                    </a:lnTo>
                    <a:lnTo>
                      <a:pt x="186" y="433"/>
                    </a:lnTo>
                    <a:lnTo>
                      <a:pt x="186" y="433"/>
                    </a:lnTo>
                    <a:cubicBezTo>
                      <a:pt x="186" y="402"/>
                      <a:pt x="186" y="371"/>
                      <a:pt x="217" y="371"/>
                    </a:cubicBezTo>
                    <a:cubicBezTo>
                      <a:pt x="217" y="371"/>
                      <a:pt x="217" y="371"/>
                      <a:pt x="217" y="340"/>
                    </a:cubicBezTo>
                    <a:lnTo>
                      <a:pt x="217" y="340"/>
                    </a:lnTo>
                    <a:cubicBezTo>
                      <a:pt x="217" y="340"/>
                      <a:pt x="217" y="340"/>
                      <a:pt x="248" y="340"/>
                    </a:cubicBezTo>
                    <a:lnTo>
                      <a:pt x="248" y="340"/>
                    </a:lnTo>
                    <a:cubicBezTo>
                      <a:pt x="248" y="340"/>
                      <a:pt x="248" y="309"/>
                      <a:pt x="279" y="309"/>
                    </a:cubicBezTo>
                    <a:lnTo>
                      <a:pt x="279" y="309"/>
                    </a:lnTo>
                    <a:lnTo>
                      <a:pt x="279" y="309"/>
                    </a:lnTo>
                    <a:cubicBezTo>
                      <a:pt x="310" y="309"/>
                      <a:pt x="310" y="340"/>
                      <a:pt x="341" y="371"/>
                    </a:cubicBezTo>
                    <a:lnTo>
                      <a:pt x="341" y="371"/>
                    </a:lnTo>
                    <a:lnTo>
                      <a:pt x="341" y="371"/>
                    </a:lnTo>
                    <a:cubicBezTo>
                      <a:pt x="341" y="371"/>
                      <a:pt x="341" y="371"/>
                      <a:pt x="372" y="371"/>
                    </a:cubicBezTo>
                    <a:lnTo>
                      <a:pt x="372" y="371"/>
                    </a:lnTo>
                    <a:cubicBezTo>
                      <a:pt x="403" y="371"/>
                      <a:pt x="403" y="402"/>
                      <a:pt x="403" y="402"/>
                    </a:cubicBezTo>
                    <a:cubicBezTo>
                      <a:pt x="403" y="371"/>
                      <a:pt x="403" y="371"/>
                      <a:pt x="403" y="371"/>
                    </a:cubicBezTo>
                    <a:lnTo>
                      <a:pt x="403" y="371"/>
                    </a:lnTo>
                    <a:lnTo>
                      <a:pt x="403" y="371"/>
                    </a:lnTo>
                    <a:cubicBezTo>
                      <a:pt x="434" y="371"/>
                      <a:pt x="434" y="340"/>
                      <a:pt x="434" y="340"/>
                    </a:cubicBezTo>
                    <a:lnTo>
                      <a:pt x="434" y="340"/>
                    </a:lnTo>
                    <a:lnTo>
                      <a:pt x="434" y="340"/>
                    </a:lnTo>
                    <a:lnTo>
                      <a:pt x="434" y="340"/>
                    </a:lnTo>
                    <a:cubicBezTo>
                      <a:pt x="465" y="340"/>
                      <a:pt x="465" y="340"/>
                      <a:pt x="465" y="340"/>
                    </a:cubicBezTo>
                    <a:cubicBezTo>
                      <a:pt x="465" y="371"/>
                      <a:pt x="465" y="371"/>
                      <a:pt x="465" y="371"/>
                    </a:cubicBezTo>
                    <a:cubicBezTo>
                      <a:pt x="465" y="340"/>
                      <a:pt x="496" y="340"/>
                      <a:pt x="496" y="340"/>
                    </a:cubicBezTo>
                    <a:lnTo>
                      <a:pt x="526" y="340"/>
                    </a:lnTo>
                    <a:lnTo>
                      <a:pt x="526" y="340"/>
                    </a:lnTo>
                    <a:lnTo>
                      <a:pt x="558" y="340"/>
                    </a:lnTo>
                    <a:lnTo>
                      <a:pt x="558" y="340"/>
                    </a:lnTo>
                    <a:lnTo>
                      <a:pt x="558" y="340"/>
                    </a:lnTo>
                    <a:lnTo>
                      <a:pt x="558" y="340"/>
                    </a:lnTo>
                    <a:cubicBezTo>
                      <a:pt x="558" y="309"/>
                      <a:pt x="589" y="309"/>
                      <a:pt x="589" y="309"/>
                    </a:cubicBezTo>
                    <a:lnTo>
                      <a:pt x="589" y="309"/>
                    </a:lnTo>
                    <a:lnTo>
                      <a:pt x="589" y="309"/>
                    </a:lnTo>
                    <a:cubicBezTo>
                      <a:pt x="620" y="309"/>
                      <a:pt x="620" y="309"/>
                      <a:pt x="620" y="309"/>
                    </a:cubicBezTo>
                    <a:cubicBezTo>
                      <a:pt x="620" y="309"/>
                      <a:pt x="620" y="309"/>
                      <a:pt x="620" y="278"/>
                    </a:cubicBezTo>
                    <a:lnTo>
                      <a:pt x="620" y="278"/>
                    </a:lnTo>
                    <a:lnTo>
                      <a:pt x="620" y="278"/>
                    </a:lnTo>
                    <a:cubicBezTo>
                      <a:pt x="620" y="278"/>
                      <a:pt x="620" y="278"/>
                      <a:pt x="620" y="248"/>
                    </a:cubicBezTo>
                    <a:lnTo>
                      <a:pt x="620" y="248"/>
                    </a:lnTo>
                    <a:lnTo>
                      <a:pt x="620" y="248"/>
                    </a:lnTo>
                    <a:cubicBezTo>
                      <a:pt x="620" y="248"/>
                      <a:pt x="620" y="248"/>
                      <a:pt x="589" y="248"/>
                    </a:cubicBezTo>
                    <a:lnTo>
                      <a:pt x="589" y="248"/>
                    </a:lnTo>
                    <a:lnTo>
                      <a:pt x="589" y="248"/>
                    </a:lnTo>
                    <a:lnTo>
                      <a:pt x="589" y="248"/>
                    </a:lnTo>
                    <a:cubicBezTo>
                      <a:pt x="589" y="248"/>
                      <a:pt x="589" y="248"/>
                      <a:pt x="558" y="248"/>
                    </a:cubicBezTo>
                    <a:cubicBezTo>
                      <a:pt x="558" y="216"/>
                      <a:pt x="558" y="216"/>
                      <a:pt x="558" y="185"/>
                    </a:cubicBezTo>
                    <a:lnTo>
                      <a:pt x="558" y="185"/>
                    </a:lnTo>
                    <a:cubicBezTo>
                      <a:pt x="526" y="185"/>
                      <a:pt x="526" y="185"/>
                      <a:pt x="526" y="185"/>
                    </a:cubicBezTo>
                    <a:cubicBezTo>
                      <a:pt x="496" y="185"/>
                      <a:pt x="496" y="154"/>
                      <a:pt x="496" y="154"/>
                    </a:cubicBezTo>
                    <a:lnTo>
                      <a:pt x="496" y="154"/>
                    </a:lnTo>
                    <a:cubicBezTo>
                      <a:pt x="465" y="154"/>
                      <a:pt x="465" y="154"/>
                      <a:pt x="465" y="154"/>
                    </a:cubicBezTo>
                    <a:cubicBezTo>
                      <a:pt x="465" y="124"/>
                      <a:pt x="465" y="124"/>
                      <a:pt x="465" y="124"/>
                    </a:cubicBezTo>
                    <a:cubicBezTo>
                      <a:pt x="465" y="92"/>
                      <a:pt x="465" y="92"/>
                      <a:pt x="465" y="92"/>
                    </a:cubicBezTo>
                    <a:lnTo>
                      <a:pt x="465" y="92"/>
                    </a:lnTo>
                    <a:lnTo>
                      <a:pt x="465" y="92"/>
                    </a:lnTo>
                    <a:cubicBezTo>
                      <a:pt x="465" y="61"/>
                      <a:pt x="465" y="61"/>
                      <a:pt x="465" y="61"/>
                    </a:cubicBezTo>
                    <a:cubicBezTo>
                      <a:pt x="465" y="61"/>
                      <a:pt x="465" y="61"/>
                      <a:pt x="465" y="30"/>
                    </a:cubicBezTo>
                    <a:lnTo>
                      <a:pt x="465" y="30"/>
                    </a:lnTo>
                    <a:lnTo>
                      <a:pt x="434" y="30"/>
                    </a:lnTo>
                    <a:lnTo>
                      <a:pt x="434" y="30"/>
                    </a:lnTo>
                    <a:lnTo>
                      <a:pt x="434" y="0"/>
                    </a:lnTo>
                    <a:cubicBezTo>
                      <a:pt x="403" y="30"/>
                      <a:pt x="403" y="30"/>
                      <a:pt x="403" y="30"/>
                    </a:cubicBezTo>
                    <a:cubicBezTo>
                      <a:pt x="403" y="30"/>
                      <a:pt x="403" y="30"/>
                      <a:pt x="372" y="61"/>
                    </a:cubicBezTo>
                    <a:lnTo>
                      <a:pt x="372" y="61"/>
                    </a:lnTo>
                    <a:cubicBezTo>
                      <a:pt x="372" y="92"/>
                      <a:pt x="341" y="92"/>
                      <a:pt x="341" y="124"/>
                    </a:cubicBezTo>
                    <a:lnTo>
                      <a:pt x="310" y="124"/>
                    </a:lnTo>
                    <a:lnTo>
                      <a:pt x="310" y="124"/>
                    </a:lnTo>
                    <a:cubicBezTo>
                      <a:pt x="279" y="124"/>
                      <a:pt x="279" y="124"/>
                      <a:pt x="279" y="124"/>
                    </a:cubicBezTo>
                    <a:lnTo>
                      <a:pt x="248" y="124"/>
                    </a:lnTo>
                    <a:lnTo>
                      <a:pt x="248" y="124"/>
                    </a:lnTo>
                    <a:cubicBezTo>
                      <a:pt x="248" y="154"/>
                      <a:pt x="248" y="154"/>
                      <a:pt x="248" y="185"/>
                    </a:cubicBezTo>
                    <a:cubicBezTo>
                      <a:pt x="248" y="185"/>
                      <a:pt x="248" y="185"/>
                      <a:pt x="217" y="185"/>
                    </a:cubicBezTo>
                    <a:lnTo>
                      <a:pt x="217" y="185"/>
                    </a:lnTo>
                    <a:lnTo>
                      <a:pt x="217" y="185"/>
                    </a:lnTo>
                    <a:lnTo>
                      <a:pt x="217" y="185"/>
                    </a:lnTo>
                    <a:lnTo>
                      <a:pt x="217" y="185"/>
                    </a:lnTo>
                    <a:lnTo>
                      <a:pt x="186" y="185"/>
                    </a:lnTo>
                    <a:lnTo>
                      <a:pt x="186" y="185"/>
                    </a:lnTo>
                    <a:lnTo>
                      <a:pt x="155" y="185"/>
                    </a:lnTo>
                    <a:cubicBezTo>
                      <a:pt x="155" y="216"/>
                      <a:pt x="155" y="216"/>
                      <a:pt x="124" y="216"/>
                    </a:cubicBezTo>
                    <a:lnTo>
                      <a:pt x="124" y="216"/>
                    </a:lnTo>
                    <a:lnTo>
                      <a:pt x="124" y="216"/>
                    </a:lnTo>
                    <a:cubicBezTo>
                      <a:pt x="124" y="216"/>
                      <a:pt x="124" y="216"/>
                      <a:pt x="93" y="216"/>
                    </a:cubicBezTo>
                    <a:lnTo>
                      <a:pt x="93" y="216"/>
                    </a:lnTo>
                    <a:lnTo>
                      <a:pt x="93" y="216"/>
                    </a:lnTo>
                    <a:lnTo>
                      <a:pt x="62" y="216"/>
                    </a:lnTo>
                    <a:lnTo>
                      <a:pt x="62" y="216"/>
                    </a:lnTo>
                    <a:lnTo>
                      <a:pt x="62" y="216"/>
                    </a:lnTo>
                    <a:lnTo>
                      <a:pt x="62" y="216"/>
                    </a:lnTo>
                    <a:cubicBezTo>
                      <a:pt x="62" y="248"/>
                      <a:pt x="31" y="248"/>
                      <a:pt x="31" y="248"/>
                    </a:cubicBezTo>
                    <a:cubicBezTo>
                      <a:pt x="31" y="278"/>
                      <a:pt x="31" y="278"/>
                      <a:pt x="31" y="278"/>
                    </a:cubicBezTo>
                    <a:lnTo>
                      <a:pt x="0" y="278"/>
                    </a:lnTo>
                    <a:lnTo>
                      <a:pt x="0" y="309"/>
                    </a:lnTo>
                    <a:cubicBezTo>
                      <a:pt x="0" y="309"/>
                      <a:pt x="0" y="309"/>
                      <a:pt x="0" y="340"/>
                    </a:cubicBezTo>
                    <a:lnTo>
                      <a:pt x="0" y="340"/>
                    </a:lnTo>
                    <a:lnTo>
                      <a:pt x="0" y="340"/>
                    </a:lnTo>
                    <a:lnTo>
                      <a:pt x="0" y="340"/>
                    </a:lnTo>
                    <a:lnTo>
                      <a:pt x="0" y="340"/>
                    </a:lnTo>
                    <a:cubicBezTo>
                      <a:pt x="31" y="371"/>
                      <a:pt x="31" y="402"/>
                      <a:pt x="31" y="402"/>
                    </a:cubicBezTo>
                    <a:lnTo>
                      <a:pt x="31" y="402"/>
                    </a:lnTo>
                    <a:lnTo>
                      <a:pt x="31" y="402"/>
                    </a:lnTo>
                    <a:lnTo>
                      <a:pt x="31" y="433"/>
                    </a:lnTo>
                    <a:lnTo>
                      <a:pt x="31" y="433"/>
                    </a:lnTo>
                    <a:lnTo>
                      <a:pt x="62" y="433"/>
                    </a:lnTo>
                    <a:lnTo>
                      <a:pt x="62" y="433"/>
                    </a:lnTo>
                    <a:lnTo>
                      <a:pt x="62" y="433"/>
                    </a:lnTo>
                    <a:cubicBezTo>
                      <a:pt x="62" y="464"/>
                      <a:pt x="62" y="464"/>
                      <a:pt x="62" y="464"/>
                    </a:cubicBezTo>
                    <a:cubicBezTo>
                      <a:pt x="62" y="464"/>
                      <a:pt x="62" y="464"/>
                      <a:pt x="93" y="46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2" name="Freeform 25"/>
              <p:cNvSpPr>
                <a:spLocks noChangeArrowheads="1"/>
              </p:cNvSpPr>
              <p:nvPr/>
            </p:nvSpPr>
            <p:spPr bwMode="auto">
              <a:xfrm>
                <a:off x="3924300" y="2538413"/>
                <a:ext cx="357188" cy="390525"/>
              </a:xfrm>
              <a:custGeom>
                <a:avLst/>
                <a:gdLst>
                  <a:gd name="T0" fmla="*/ 868 w 993"/>
                  <a:gd name="T1" fmla="*/ 682 h 1086"/>
                  <a:gd name="T2" fmla="*/ 868 w 993"/>
                  <a:gd name="T3" fmla="*/ 620 h 1086"/>
                  <a:gd name="T4" fmla="*/ 868 w 993"/>
                  <a:gd name="T5" fmla="*/ 589 h 1086"/>
                  <a:gd name="T6" fmla="*/ 868 w 993"/>
                  <a:gd name="T7" fmla="*/ 527 h 1086"/>
                  <a:gd name="T8" fmla="*/ 868 w 993"/>
                  <a:gd name="T9" fmla="*/ 496 h 1086"/>
                  <a:gd name="T10" fmla="*/ 868 w 993"/>
                  <a:gd name="T11" fmla="*/ 496 h 1086"/>
                  <a:gd name="T12" fmla="*/ 868 w 993"/>
                  <a:gd name="T13" fmla="*/ 434 h 1086"/>
                  <a:gd name="T14" fmla="*/ 868 w 993"/>
                  <a:gd name="T15" fmla="*/ 403 h 1086"/>
                  <a:gd name="T16" fmla="*/ 899 w 993"/>
                  <a:gd name="T17" fmla="*/ 372 h 1086"/>
                  <a:gd name="T18" fmla="*/ 961 w 993"/>
                  <a:gd name="T19" fmla="*/ 186 h 1086"/>
                  <a:gd name="T20" fmla="*/ 961 w 993"/>
                  <a:gd name="T21" fmla="*/ 124 h 1086"/>
                  <a:gd name="T22" fmla="*/ 868 w 993"/>
                  <a:gd name="T23" fmla="*/ 62 h 1086"/>
                  <a:gd name="T24" fmla="*/ 837 w 993"/>
                  <a:gd name="T25" fmla="*/ 62 h 1086"/>
                  <a:gd name="T26" fmla="*/ 744 w 993"/>
                  <a:gd name="T27" fmla="*/ 0 h 1086"/>
                  <a:gd name="T28" fmla="*/ 651 w 993"/>
                  <a:gd name="T29" fmla="*/ 31 h 1086"/>
                  <a:gd name="T30" fmla="*/ 619 w 993"/>
                  <a:gd name="T31" fmla="*/ 31 h 1086"/>
                  <a:gd name="T32" fmla="*/ 527 w 993"/>
                  <a:gd name="T33" fmla="*/ 62 h 1086"/>
                  <a:gd name="T34" fmla="*/ 434 w 993"/>
                  <a:gd name="T35" fmla="*/ 62 h 1086"/>
                  <a:gd name="T36" fmla="*/ 372 w 993"/>
                  <a:gd name="T37" fmla="*/ 31 h 1086"/>
                  <a:gd name="T38" fmla="*/ 341 w 993"/>
                  <a:gd name="T39" fmla="*/ 31 h 1086"/>
                  <a:gd name="T40" fmla="*/ 341 w 993"/>
                  <a:gd name="T41" fmla="*/ 62 h 1086"/>
                  <a:gd name="T42" fmla="*/ 310 w 993"/>
                  <a:gd name="T43" fmla="*/ 155 h 1086"/>
                  <a:gd name="T44" fmla="*/ 248 w 993"/>
                  <a:gd name="T45" fmla="*/ 372 h 1086"/>
                  <a:gd name="T46" fmla="*/ 217 w 993"/>
                  <a:gd name="T47" fmla="*/ 403 h 1086"/>
                  <a:gd name="T48" fmla="*/ 186 w 993"/>
                  <a:gd name="T49" fmla="*/ 496 h 1086"/>
                  <a:gd name="T50" fmla="*/ 124 w 993"/>
                  <a:gd name="T51" fmla="*/ 620 h 1086"/>
                  <a:gd name="T52" fmla="*/ 93 w 993"/>
                  <a:gd name="T53" fmla="*/ 651 h 1086"/>
                  <a:gd name="T54" fmla="*/ 62 w 993"/>
                  <a:gd name="T55" fmla="*/ 620 h 1086"/>
                  <a:gd name="T56" fmla="*/ 31 w 993"/>
                  <a:gd name="T57" fmla="*/ 651 h 1086"/>
                  <a:gd name="T58" fmla="*/ 0 w 993"/>
                  <a:gd name="T59" fmla="*/ 651 h 1086"/>
                  <a:gd name="T60" fmla="*/ 217 w 993"/>
                  <a:gd name="T61" fmla="*/ 744 h 1086"/>
                  <a:gd name="T62" fmla="*/ 310 w 993"/>
                  <a:gd name="T63" fmla="*/ 806 h 1086"/>
                  <a:gd name="T64" fmla="*/ 341 w 993"/>
                  <a:gd name="T65" fmla="*/ 775 h 1086"/>
                  <a:gd name="T66" fmla="*/ 434 w 993"/>
                  <a:gd name="T67" fmla="*/ 744 h 1086"/>
                  <a:gd name="T68" fmla="*/ 496 w 993"/>
                  <a:gd name="T69" fmla="*/ 806 h 1086"/>
                  <a:gd name="T70" fmla="*/ 496 w 993"/>
                  <a:gd name="T71" fmla="*/ 930 h 1086"/>
                  <a:gd name="T72" fmla="*/ 527 w 993"/>
                  <a:gd name="T73" fmla="*/ 961 h 1086"/>
                  <a:gd name="T74" fmla="*/ 589 w 993"/>
                  <a:gd name="T75" fmla="*/ 992 h 1086"/>
                  <a:gd name="T76" fmla="*/ 589 w 993"/>
                  <a:gd name="T77" fmla="*/ 992 h 1086"/>
                  <a:gd name="T78" fmla="*/ 619 w 993"/>
                  <a:gd name="T79" fmla="*/ 992 h 1086"/>
                  <a:gd name="T80" fmla="*/ 651 w 993"/>
                  <a:gd name="T81" fmla="*/ 992 h 1086"/>
                  <a:gd name="T82" fmla="*/ 713 w 993"/>
                  <a:gd name="T83" fmla="*/ 1054 h 1086"/>
                  <a:gd name="T84" fmla="*/ 775 w 993"/>
                  <a:gd name="T85" fmla="*/ 1023 h 1086"/>
                  <a:gd name="T86" fmla="*/ 806 w 993"/>
                  <a:gd name="T87" fmla="*/ 1054 h 1086"/>
                  <a:gd name="T88" fmla="*/ 837 w 993"/>
                  <a:gd name="T89" fmla="*/ 992 h 1086"/>
                  <a:gd name="T90" fmla="*/ 837 w 993"/>
                  <a:gd name="T91" fmla="*/ 930 h 1086"/>
                  <a:gd name="T92" fmla="*/ 868 w 993"/>
                  <a:gd name="T93" fmla="*/ 837 h 1086"/>
                  <a:gd name="T94" fmla="*/ 899 w 993"/>
                  <a:gd name="T95" fmla="*/ 77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3" h="1086">
                    <a:moveTo>
                      <a:pt x="899" y="744"/>
                    </a:moveTo>
                    <a:lnTo>
                      <a:pt x="899" y="744"/>
                    </a:lnTo>
                    <a:lnTo>
                      <a:pt x="868" y="713"/>
                    </a:lnTo>
                    <a:lnTo>
                      <a:pt x="868" y="682"/>
                    </a:lnTo>
                    <a:lnTo>
                      <a:pt x="868" y="682"/>
                    </a:lnTo>
                    <a:cubicBezTo>
                      <a:pt x="868" y="682"/>
                      <a:pt x="868" y="682"/>
                      <a:pt x="868" y="651"/>
                    </a:cubicBezTo>
                    <a:lnTo>
                      <a:pt x="868" y="651"/>
                    </a:lnTo>
                    <a:cubicBezTo>
                      <a:pt x="868" y="620"/>
                      <a:pt x="868" y="620"/>
                      <a:pt x="868" y="620"/>
                    </a:cubicBezTo>
                    <a:lnTo>
                      <a:pt x="868" y="620"/>
                    </a:lnTo>
                    <a:cubicBezTo>
                      <a:pt x="868" y="589"/>
                      <a:pt x="868" y="589"/>
                      <a:pt x="868" y="589"/>
                    </a:cubicBezTo>
                    <a:lnTo>
                      <a:pt x="868" y="589"/>
                    </a:lnTo>
                    <a:lnTo>
                      <a:pt x="868" y="589"/>
                    </a:lnTo>
                    <a:cubicBezTo>
                      <a:pt x="868" y="558"/>
                      <a:pt x="868" y="558"/>
                      <a:pt x="868" y="558"/>
                    </a:cubicBezTo>
                    <a:cubicBezTo>
                      <a:pt x="868" y="527"/>
                      <a:pt x="868" y="527"/>
                      <a:pt x="868" y="527"/>
                    </a:cubicBezTo>
                    <a:lnTo>
                      <a:pt x="868" y="527"/>
                    </a:lnTo>
                    <a:lnTo>
                      <a:pt x="868" y="527"/>
                    </a:lnTo>
                    <a:lnTo>
                      <a:pt x="868" y="527"/>
                    </a:lnTo>
                    <a:lnTo>
                      <a:pt x="868" y="527"/>
                    </a:lnTo>
                    <a:lnTo>
                      <a:pt x="868" y="527"/>
                    </a:lnTo>
                    <a:cubicBezTo>
                      <a:pt x="868" y="496"/>
                      <a:pt x="868" y="496"/>
                      <a:pt x="868" y="496"/>
                    </a:cubicBezTo>
                    <a:lnTo>
                      <a:pt x="868" y="496"/>
                    </a:lnTo>
                    <a:lnTo>
                      <a:pt x="868" y="496"/>
                    </a:lnTo>
                    <a:lnTo>
                      <a:pt x="868" y="496"/>
                    </a:lnTo>
                    <a:lnTo>
                      <a:pt x="868" y="496"/>
                    </a:lnTo>
                    <a:lnTo>
                      <a:pt x="868" y="496"/>
                    </a:lnTo>
                    <a:cubicBezTo>
                      <a:pt x="837" y="496"/>
                      <a:pt x="837" y="496"/>
                      <a:pt x="837" y="465"/>
                    </a:cubicBezTo>
                    <a:lnTo>
                      <a:pt x="837" y="465"/>
                    </a:lnTo>
                    <a:lnTo>
                      <a:pt x="868" y="434"/>
                    </a:lnTo>
                    <a:lnTo>
                      <a:pt x="868" y="434"/>
                    </a:lnTo>
                    <a:lnTo>
                      <a:pt x="868" y="434"/>
                    </a:lnTo>
                    <a:lnTo>
                      <a:pt x="868" y="403"/>
                    </a:lnTo>
                    <a:lnTo>
                      <a:pt x="868" y="403"/>
                    </a:lnTo>
                    <a:lnTo>
                      <a:pt x="868" y="403"/>
                    </a:lnTo>
                    <a:lnTo>
                      <a:pt x="868" y="403"/>
                    </a:lnTo>
                    <a:cubicBezTo>
                      <a:pt x="868" y="372"/>
                      <a:pt x="868" y="372"/>
                      <a:pt x="899" y="372"/>
                    </a:cubicBezTo>
                    <a:lnTo>
                      <a:pt x="899" y="372"/>
                    </a:lnTo>
                    <a:cubicBezTo>
                      <a:pt x="899" y="372"/>
                      <a:pt x="899" y="341"/>
                      <a:pt x="899" y="310"/>
                    </a:cubicBezTo>
                    <a:lnTo>
                      <a:pt x="899" y="310"/>
                    </a:lnTo>
                    <a:cubicBezTo>
                      <a:pt x="899" y="279"/>
                      <a:pt x="899" y="248"/>
                      <a:pt x="930" y="217"/>
                    </a:cubicBezTo>
                    <a:cubicBezTo>
                      <a:pt x="930" y="217"/>
                      <a:pt x="961" y="217"/>
                      <a:pt x="961" y="186"/>
                    </a:cubicBezTo>
                    <a:lnTo>
                      <a:pt x="961" y="186"/>
                    </a:lnTo>
                    <a:lnTo>
                      <a:pt x="992" y="186"/>
                    </a:lnTo>
                    <a:cubicBezTo>
                      <a:pt x="961" y="186"/>
                      <a:pt x="961" y="155"/>
                      <a:pt x="961" y="124"/>
                    </a:cubicBezTo>
                    <a:lnTo>
                      <a:pt x="961" y="124"/>
                    </a:lnTo>
                    <a:cubicBezTo>
                      <a:pt x="961" y="124"/>
                      <a:pt x="961" y="124"/>
                      <a:pt x="961" y="93"/>
                    </a:cubicBezTo>
                    <a:cubicBezTo>
                      <a:pt x="930" y="93"/>
                      <a:pt x="930" y="62"/>
                      <a:pt x="930" y="62"/>
                    </a:cubicBezTo>
                    <a:cubicBezTo>
                      <a:pt x="930" y="62"/>
                      <a:pt x="930" y="62"/>
                      <a:pt x="899" y="62"/>
                    </a:cubicBezTo>
                    <a:cubicBezTo>
                      <a:pt x="868" y="62"/>
                      <a:pt x="868" y="62"/>
                      <a:pt x="868" y="62"/>
                    </a:cubicBezTo>
                    <a:lnTo>
                      <a:pt x="868" y="62"/>
                    </a:lnTo>
                    <a:cubicBezTo>
                      <a:pt x="837" y="62"/>
                      <a:pt x="837" y="62"/>
                      <a:pt x="837" y="62"/>
                    </a:cubicBezTo>
                    <a:lnTo>
                      <a:pt x="837" y="62"/>
                    </a:lnTo>
                    <a:lnTo>
                      <a:pt x="837" y="62"/>
                    </a:lnTo>
                    <a:cubicBezTo>
                      <a:pt x="806" y="31"/>
                      <a:pt x="806" y="31"/>
                      <a:pt x="806" y="31"/>
                    </a:cubicBezTo>
                    <a:cubicBezTo>
                      <a:pt x="806" y="31"/>
                      <a:pt x="775" y="31"/>
                      <a:pt x="775" y="0"/>
                    </a:cubicBezTo>
                    <a:cubicBezTo>
                      <a:pt x="775" y="0"/>
                      <a:pt x="775" y="0"/>
                      <a:pt x="744" y="0"/>
                    </a:cubicBezTo>
                    <a:lnTo>
                      <a:pt x="744" y="0"/>
                    </a:lnTo>
                    <a:lnTo>
                      <a:pt x="713" y="0"/>
                    </a:lnTo>
                    <a:lnTo>
                      <a:pt x="682" y="0"/>
                    </a:lnTo>
                    <a:lnTo>
                      <a:pt x="682" y="0"/>
                    </a:lnTo>
                    <a:cubicBezTo>
                      <a:pt x="682" y="0"/>
                      <a:pt x="682" y="31"/>
                      <a:pt x="651" y="31"/>
                    </a:cubicBezTo>
                    <a:lnTo>
                      <a:pt x="651" y="31"/>
                    </a:lnTo>
                    <a:cubicBezTo>
                      <a:pt x="619" y="31"/>
                      <a:pt x="619" y="31"/>
                      <a:pt x="619" y="31"/>
                    </a:cubicBezTo>
                    <a:lnTo>
                      <a:pt x="619" y="31"/>
                    </a:lnTo>
                    <a:lnTo>
                      <a:pt x="619" y="31"/>
                    </a:lnTo>
                    <a:cubicBezTo>
                      <a:pt x="589" y="31"/>
                      <a:pt x="589" y="31"/>
                      <a:pt x="558" y="31"/>
                    </a:cubicBezTo>
                    <a:lnTo>
                      <a:pt x="558" y="31"/>
                    </a:lnTo>
                    <a:cubicBezTo>
                      <a:pt x="558" y="62"/>
                      <a:pt x="527" y="62"/>
                      <a:pt x="527" y="62"/>
                    </a:cubicBezTo>
                    <a:lnTo>
                      <a:pt x="527" y="62"/>
                    </a:lnTo>
                    <a:cubicBezTo>
                      <a:pt x="527" y="62"/>
                      <a:pt x="527" y="62"/>
                      <a:pt x="496" y="62"/>
                    </a:cubicBezTo>
                    <a:lnTo>
                      <a:pt x="465" y="62"/>
                    </a:lnTo>
                    <a:lnTo>
                      <a:pt x="434" y="62"/>
                    </a:lnTo>
                    <a:lnTo>
                      <a:pt x="434" y="62"/>
                    </a:lnTo>
                    <a:lnTo>
                      <a:pt x="434" y="62"/>
                    </a:lnTo>
                    <a:cubicBezTo>
                      <a:pt x="403" y="62"/>
                      <a:pt x="403" y="62"/>
                      <a:pt x="372" y="31"/>
                    </a:cubicBezTo>
                    <a:lnTo>
                      <a:pt x="372" y="31"/>
                    </a:lnTo>
                    <a:lnTo>
                      <a:pt x="372" y="31"/>
                    </a:lnTo>
                    <a:lnTo>
                      <a:pt x="372" y="0"/>
                    </a:lnTo>
                    <a:lnTo>
                      <a:pt x="372" y="0"/>
                    </a:lnTo>
                    <a:lnTo>
                      <a:pt x="341" y="0"/>
                    </a:lnTo>
                    <a:lnTo>
                      <a:pt x="341" y="31"/>
                    </a:lnTo>
                    <a:lnTo>
                      <a:pt x="341" y="31"/>
                    </a:lnTo>
                    <a:lnTo>
                      <a:pt x="341" y="31"/>
                    </a:lnTo>
                    <a:cubicBezTo>
                      <a:pt x="341" y="31"/>
                      <a:pt x="341" y="31"/>
                      <a:pt x="341" y="62"/>
                    </a:cubicBezTo>
                    <a:lnTo>
                      <a:pt x="341" y="62"/>
                    </a:lnTo>
                    <a:lnTo>
                      <a:pt x="341" y="62"/>
                    </a:lnTo>
                    <a:lnTo>
                      <a:pt x="341" y="62"/>
                    </a:lnTo>
                    <a:lnTo>
                      <a:pt x="341" y="62"/>
                    </a:lnTo>
                    <a:cubicBezTo>
                      <a:pt x="341" y="93"/>
                      <a:pt x="310" y="124"/>
                      <a:pt x="310" y="155"/>
                    </a:cubicBezTo>
                    <a:cubicBezTo>
                      <a:pt x="310" y="186"/>
                      <a:pt x="279" y="186"/>
                      <a:pt x="279" y="248"/>
                    </a:cubicBezTo>
                    <a:cubicBezTo>
                      <a:pt x="279" y="279"/>
                      <a:pt x="279" y="310"/>
                      <a:pt x="279" y="310"/>
                    </a:cubicBezTo>
                    <a:cubicBezTo>
                      <a:pt x="279" y="341"/>
                      <a:pt x="279" y="372"/>
                      <a:pt x="248" y="372"/>
                    </a:cubicBezTo>
                    <a:lnTo>
                      <a:pt x="248" y="372"/>
                    </a:lnTo>
                    <a:cubicBezTo>
                      <a:pt x="248" y="372"/>
                      <a:pt x="248" y="372"/>
                      <a:pt x="248" y="403"/>
                    </a:cubicBezTo>
                    <a:cubicBezTo>
                      <a:pt x="248" y="403"/>
                      <a:pt x="248" y="403"/>
                      <a:pt x="217" y="403"/>
                    </a:cubicBezTo>
                    <a:lnTo>
                      <a:pt x="217" y="403"/>
                    </a:lnTo>
                    <a:lnTo>
                      <a:pt x="217" y="403"/>
                    </a:lnTo>
                    <a:lnTo>
                      <a:pt x="217" y="434"/>
                    </a:lnTo>
                    <a:cubicBezTo>
                      <a:pt x="186" y="465"/>
                      <a:pt x="186" y="465"/>
                      <a:pt x="186" y="465"/>
                    </a:cubicBezTo>
                    <a:lnTo>
                      <a:pt x="186" y="465"/>
                    </a:lnTo>
                    <a:lnTo>
                      <a:pt x="186" y="496"/>
                    </a:lnTo>
                    <a:cubicBezTo>
                      <a:pt x="186" y="527"/>
                      <a:pt x="186" y="527"/>
                      <a:pt x="186" y="558"/>
                    </a:cubicBezTo>
                    <a:lnTo>
                      <a:pt x="186" y="558"/>
                    </a:lnTo>
                    <a:lnTo>
                      <a:pt x="186" y="558"/>
                    </a:lnTo>
                    <a:cubicBezTo>
                      <a:pt x="186" y="589"/>
                      <a:pt x="155" y="589"/>
                      <a:pt x="124" y="620"/>
                    </a:cubicBezTo>
                    <a:lnTo>
                      <a:pt x="124" y="620"/>
                    </a:lnTo>
                    <a:lnTo>
                      <a:pt x="124" y="620"/>
                    </a:lnTo>
                    <a:lnTo>
                      <a:pt x="124" y="620"/>
                    </a:lnTo>
                    <a:cubicBezTo>
                      <a:pt x="93" y="651"/>
                      <a:pt x="93" y="651"/>
                      <a:pt x="93" y="651"/>
                    </a:cubicBezTo>
                    <a:lnTo>
                      <a:pt x="93" y="651"/>
                    </a:lnTo>
                    <a:cubicBezTo>
                      <a:pt x="62" y="651"/>
                      <a:pt x="62" y="651"/>
                      <a:pt x="62" y="620"/>
                    </a:cubicBezTo>
                    <a:lnTo>
                      <a:pt x="62" y="620"/>
                    </a:lnTo>
                    <a:lnTo>
                      <a:pt x="62" y="620"/>
                    </a:lnTo>
                    <a:lnTo>
                      <a:pt x="62" y="620"/>
                    </a:lnTo>
                    <a:lnTo>
                      <a:pt x="62" y="620"/>
                    </a:lnTo>
                    <a:cubicBezTo>
                      <a:pt x="62" y="620"/>
                      <a:pt x="31" y="620"/>
                      <a:pt x="31" y="651"/>
                    </a:cubicBezTo>
                    <a:lnTo>
                      <a:pt x="31" y="651"/>
                    </a:lnTo>
                    <a:cubicBezTo>
                      <a:pt x="0" y="651"/>
                      <a:pt x="0" y="651"/>
                      <a:pt x="0" y="651"/>
                    </a:cubicBezTo>
                    <a:lnTo>
                      <a:pt x="0" y="651"/>
                    </a:lnTo>
                    <a:lnTo>
                      <a:pt x="0" y="651"/>
                    </a:lnTo>
                    <a:lnTo>
                      <a:pt x="0" y="651"/>
                    </a:lnTo>
                    <a:cubicBezTo>
                      <a:pt x="217" y="651"/>
                      <a:pt x="217" y="651"/>
                      <a:pt x="217" y="651"/>
                    </a:cubicBezTo>
                    <a:cubicBezTo>
                      <a:pt x="217" y="682"/>
                      <a:pt x="217" y="682"/>
                      <a:pt x="217" y="682"/>
                    </a:cubicBezTo>
                    <a:lnTo>
                      <a:pt x="217" y="713"/>
                    </a:lnTo>
                    <a:cubicBezTo>
                      <a:pt x="217" y="744"/>
                      <a:pt x="217" y="744"/>
                      <a:pt x="217" y="744"/>
                    </a:cubicBezTo>
                    <a:cubicBezTo>
                      <a:pt x="217" y="744"/>
                      <a:pt x="248" y="744"/>
                      <a:pt x="248" y="775"/>
                    </a:cubicBezTo>
                    <a:lnTo>
                      <a:pt x="248" y="775"/>
                    </a:lnTo>
                    <a:lnTo>
                      <a:pt x="248" y="806"/>
                    </a:lnTo>
                    <a:cubicBezTo>
                      <a:pt x="279" y="806"/>
                      <a:pt x="279" y="806"/>
                      <a:pt x="310" y="806"/>
                    </a:cubicBezTo>
                    <a:lnTo>
                      <a:pt x="310" y="806"/>
                    </a:lnTo>
                    <a:lnTo>
                      <a:pt x="310" y="806"/>
                    </a:lnTo>
                    <a:cubicBezTo>
                      <a:pt x="341" y="775"/>
                      <a:pt x="341" y="775"/>
                      <a:pt x="341" y="775"/>
                    </a:cubicBezTo>
                    <a:lnTo>
                      <a:pt x="341" y="775"/>
                    </a:lnTo>
                    <a:lnTo>
                      <a:pt x="341" y="775"/>
                    </a:lnTo>
                    <a:cubicBezTo>
                      <a:pt x="310" y="744"/>
                      <a:pt x="310" y="744"/>
                      <a:pt x="310" y="744"/>
                    </a:cubicBezTo>
                    <a:cubicBezTo>
                      <a:pt x="434" y="744"/>
                      <a:pt x="434" y="744"/>
                      <a:pt x="434" y="744"/>
                    </a:cubicBezTo>
                    <a:lnTo>
                      <a:pt x="434" y="744"/>
                    </a:lnTo>
                    <a:cubicBezTo>
                      <a:pt x="527" y="744"/>
                      <a:pt x="527" y="744"/>
                      <a:pt x="527" y="744"/>
                    </a:cubicBezTo>
                    <a:cubicBezTo>
                      <a:pt x="496" y="775"/>
                      <a:pt x="496" y="775"/>
                      <a:pt x="496" y="775"/>
                    </a:cubicBezTo>
                    <a:cubicBezTo>
                      <a:pt x="496" y="806"/>
                      <a:pt x="496" y="806"/>
                      <a:pt x="496" y="806"/>
                    </a:cubicBezTo>
                    <a:lnTo>
                      <a:pt x="496" y="806"/>
                    </a:lnTo>
                    <a:lnTo>
                      <a:pt x="496" y="806"/>
                    </a:lnTo>
                    <a:lnTo>
                      <a:pt x="496" y="837"/>
                    </a:lnTo>
                    <a:cubicBezTo>
                      <a:pt x="496" y="837"/>
                      <a:pt x="496" y="837"/>
                      <a:pt x="496" y="868"/>
                    </a:cubicBezTo>
                    <a:cubicBezTo>
                      <a:pt x="496" y="868"/>
                      <a:pt x="496" y="899"/>
                      <a:pt x="496" y="930"/>
                    </a:cubicBezTo>
                    <a:lnTo>
                      <a:pt x="496" y="930"/>
                    </a:lnTo>
                    <a:lnTo>
                      <a:pt x="496" y="930"/>
                    </a:lnTo>
                    <a:cubicBezTo>
                      <a:pt x="527" y="930"/>
                      <a:pt x="527" y="930"/>
                      <a:pt x="527" y="961"/>
                    </a:cubicBezTo>
                    <a:lnTo>
                      <a:pt x="527" y="961"/>
                    </a:lnTo>
                    <a:lnTo>
                      <a:pt x="527" y="961"/>
                    </a:lnTo>
                    <a:lnTo>
                      <a:pt x="527" y="961"/>
                    </a:lnTo>
                    <a:cubicBezTo>
                      <a:pt x="527" y="992"/>
                      <a:pt x="527" y="992"/>
                      <a:pt x="527" y="992"/>
                    </a:cubicBezTo>
                    <a:cubicBezTo>
                      <a:pt x="558" y="992"/>
                      <a:pt x="558" y="992"/>
                      <a:pt x="589" y="992"/>
                    </a:cubicBezTo>
                    <a:lnTo>
                      <a:pt x="589" y="992"/>
                    </a:lnTo>
                    <a:lnTo>
                      <a:pt x="589" y="992"/>
                    </a:lnTo>
                    <a:lnTo>
                      <a:pt x="589" y="992"/>
                    </a:lnTo>
                    <a:lnTo>
                      <a:pt x="589" y="992"/>
                    </a:lnTo>
                    <a:lnTo>
                      <a:pt x="619" y="992"/>
                    </a:lnTo>
                    <a:lnTo>
                      <a:pt x="619" y="992"/>
                    </a:lnTo>
                    <a:lnTo>
                      <a:pt x="619" y="992"/>
                    </a:lnTo>
                    <a:lnTo>
                      <a:pt x="619" y="992"/>
                    </a:lnTo>
                    <a:lnTo>
                      <a:pt x="619" y="992"/>
                    </a:lnTo>
                    <a:lnTo>
                      <a:pt x="651" y="1023"/>
                    </a:lnTo>
                    <a:lnTo>
                      <a:pt x="651" y="992"/>
                    </a:lnTo>
                    <a:lnTo>
                      <a:pt x="651" y="992"/>
                    </a:lnTo>
                    <a:cubicBezTo>
                      <a:pt x="682" y="992"/>
                      <a:pt x="682" y="1023"/>
                      <a:pt x="682" y="1023"/>
                    </a:cubicBezTo>
                    <a:lnTo>
                      <a:pt x="682" y="1023"/>
                    </a:lnTo>
                    <a:lnTo>
                      <a:pt x="682" y="1023"/>
                    </a:lnTo>
                    <a:cubicBezTo>
                      <a:pt x="713" y="1054"/>
                      <a:pt x="713" y="1054"/>
                      <a:pt x="713" y="1054"/>
                    </a:cubicBezTo>
                    <a:lnTo>
                      <a:pt x="744" y="1054"/>
                    </a:lnTo>
                    <a:lnTo>
                      <a:pt x="744" y="1054"/>
                    </a:lnTo>
                    <a:cubicBezTo>
                      <a:pt x="744" y="1054"/>
                      <a:pt x="744" y="1054"/>
                      <a:pt x="775" y="1023"/>
                    </a:cubicBezTo>
                    <a:lnTo>
                      <a:pt x="775" y="1023"/>
                    </a:lnTo>
                    <a:lnTo>
                      <a:pt x="775" y="1023"/>
                    </a:lnTo>
                    <a:lnTo>
                      <a:pt x="806" y="1054"/>
                    </a:lnTo>
                    <a:lnTo>
                      <a:pt x="806" y="1054"/>
                    </a:lnTo>
                    <a:lnTo>
                      <a:pt x="806" y="1054"/>
                    </a:lnTo>
                    <a:cubicBezTo>
                      <a:pt x="806" y="1054"/>
                      <a:pt x="806" y="1054"/>
                      <a:pt x="837" y="1085"/>
                    </a:cubicBezTo>
                    <a:cubicBezTo>
                      <a:pt x="806" y="1054"/>
                      <a:pt x="806" y="1054"/>
                      <a:pt x="806" y="1054"/>
                    </a:cubicBezTo>
                    <a:cubicBezTo>
                      <a:pt x="806" y="1023"/>
                      <a:pt x="837" y="1023"/>
                      <a:pt x="837" y="1023"/>
                    </a:cubicBezTo>
                    <a:cubicBezTo>
                      <a:pt x="837" y="992"/>
                      <a:pt x="837" y="992"/>
                      <a:pt x="837" y="992"/>
                    </a:cubicBezTo>
                    <a:cubicBezTo>
                      <a:pt x="837" y="992"/>
                      <a:pt x="837" y="992"/>
                      <a:pt x="837" y="961"/>
                    </a:cubicBezTo>
                    <a:cubicBezTo>
                      <a:pt x="837" y="961"/>
                      <a:pt x="837" y="961"/>
                      <a:pt x="837" y="930"/>
                    </a:cubicBezTo>
                    <a:lnTo>
                      <a:pt x="837" y="930"/>
                    </a:lnTo>
                    <a:lnTo>
                      <a:pt x="837" y="930"/>
                    </a:lnTo>
                    <a:cubicBezTo>
                      <a:pt x="837" y="930"/>
                      <a:pt x="806" y="930"/>
                      <a:pt x="806" y="899"/>
                    </a:cubicBezTo>
                    <a:lnTo>
                      <a:pt x="837" y="868"/>
                    </a:lnTo>
                    <a:lnTo>
                      <a:pt x="837" y="868"/>
                    </a:lnTo>
                    <a:cubicBezTo>
                      <a:pt x="837" y="837"/>
                      <a:pt x="868" y="837"/>
                      <a:pt x="868" y="837"/>
                    </a:cubicBezTo>
                    <a:cubicBezTo>
                      <a:pt x="868" y="837"/>
                      <a:pt x="868" y="837"/>
                      <a:pt x="899" y="837"/>
                    </a:cubicBezTo>
                    <a:cubicBezTo>
                      <a:pt x="899" y="806"/>
                      <a:pt x="930" y="806"/>
                      <a:pt x="930" y="806"/>
                    </a:cubicBezTo>
                    <a:lnTo>
                      <a:pt x="930" y="806"/>
                    </a:lnTo>
                    <a:cubicBezTo>
                      <a:pt x="930" y="775"/>
                      <a:pt x="930" y="775"/>
                      <a:pt x="899" y="775"/>
                    </a:cubicBezTo>
                    <a:cubicBezTo>
                      <a:pt x="899" y="744"/>
                      <a:pt x="899" y="744"/>
                      <a:pt x="899" y="7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3" name="Freeform 26"/>
              <p:cNvSpPr>
                <a:spLocks noChangeArrowheads="1"/>
              </p:cNvSpPr>
              <p:nvPr/>
            </p:nvSpPr>
            <p:spPr bwMode="auto">
              <a:xfrm>
                <a:off x="4248150" y="2695575"/>
                <a:ext cx="22225" cy="11113"/>
              </a:xfrm>
              <a:custGeom>
                <a:avLst/>
                <a:gdLst>
                  <a:gd name="T0" fmla="*/ 31 w 63"/>
                  <a:gd name="T1" fmla="*/ 0 h 32"/>
                  <a:gd name="T2" fmla="*/ 31 w 63"/>
                  <a:gd name="T3" fmla="*/ 0 h 32"/>
                  <a:gd name="T4" fmla="*/ 31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31 h 32"/>
                  <a:gd name="T18" fmla="*/ 0 w 63"/>
                  <a:gd name="T19" fmla="*/ 31 h 32"/>
                  <a:gd name="T20" fmla="*/ 31 w 63"/>
                  <a:gd name="T21" fmla="*/ 0 h 32"/>
                  <a:gd name="T22" fmla="*/ 62 w 63"/>
                  <a:gd name="T23" fmla="*/ 0 h 32"/>
                  <a:gd name="T24" fmla="*/ 62 w 63"/>
                  <a:gd name="T25" fmla="*/ 0 h 32"/>
                  <a:gd name="T26" fmla="*/ 62 w 63"/>
                  <a:gd name="T27" fmla="*/ 0 h 32"/>
                  <a:gd name="T28" fmla="*/ 62 w 63"/>
                  <a:gd name="T29" fmla="*/ 0 h 32"/>
                  <a:gd name="T30" fmla="*/ 62 w 63"/>
                  <a:gd name="T31" fmla="*/ 0 h 32"/>
                  <a:gd name="T32" fmla="*/ 31 w 63"/>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2">
                    <a:moveTo>
                      <a:pt x="31" y="0"/>
                    </a:moveTo>
                    <a:lnTo>
                      <a:pt x="31" y="0"/>
                    </a:lnTo>
                    <a:lnTo>
                      <a:pt x="31" y="0"/>
                    </a:lnTo>
                    <a:cubicBezTo>
                      <a:pt x="31" y="0"/>
                      <a:pt x="31" y="0"/>
                      <a:pt x="0" y="0"/>
                    </a:cubicBezTo>
                    <a:lnTo>
                      <a:pt x="0" y="0"/>
                    </a:lnTo>
                    <a:lnTo>
                      <a:pt x="0" y="0"/>
                    </a:lnTo>
                    <a:lnTo>
                      <a:pt x="0" y="0"/>
                    </a:lnTo>
                    <a:lnTo>
                      <a:pt x="0" y="0"/>
                    </a:lnTo>
                    <a:cubicBezTo>
                      <a:pt x="0" y="31"/>
                      <a:pt x="0" y="31"/>
                      <a:pt x="0" y="31"/>
                    </a:cubicBezTo>
                    <a:lnTo>
                      <a:pt x="0" y="31"/>
                    </a:lnTo>
                    <a:cubicBezTo>
                      <a:pt x="31" y="0"/>
                      <a:pt x="31" y="0"/>
                      <a:pt x="31" y="0"/>
                    </a:cubicBezTo>
                    <a:cubicBezTo>
                      <a:pt x="62" y="0"/>
                      <a:pt x="62" y="0"/>
                      <a:pt x="62" y="0"/>
                    </a:cubicBezTo>
                    <a:lnTo>
                      <a:pt x="62" y="0"/>
                    </a:lnTo>
                    <a:lnTo>
                      <a:pt x="62" y="0"/>
                    </a:lnTo>
                    <a:lnTo>
                      <a:pt x="62" y="0"/>
                    </a:lnTo>
                    <a:lnTo>
                      <a:pt x="62" y="0"/>
                    </a:lnTo>
                    <a:cubicBezTo>
                      <a:pt x="31" y="0"/>
                      <a:pt x="31" y="0"/>
                      <a:pt x="3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4" name="Freeform 27"/>
              <p:cNvSpPr>
                <a:spLocks noChangeArrowheads="1"/>
              </p:cNvSpPr>
              <p:nvPr/>
            </p:nvSpPr>
            <p:spPr bwMode="auto">
              <a:xfrm>
                <a:off x="4248150" y="2717800"/>
                <a:ext cx="11113" cy="22225"/>
              </a:xfrm>
              <a:custGeom>
                <a:avLst/>
                <a:gdLst>
                  <a:gd name="T0" fmla="*/ 31 w 32"/>
                  <a:gd name="T1" fmla="*/ 62 h 63"/>
                  <a:gd name="T2" fmla="*/ 31 w 32"/>
                  <a:gd name="T3" fmla="*/ 62 h 63"/>
                  <a:gd name="T4" fmla="*/ 31 w 32"/>
                  <a:gd name="T5" fmla="*/ 31 h 63"/>
                  <a:gd name="T6" fmla="*/ 31 w 32"/>
                  <a:gd name="T7" fmla="*/ 31 h 63"/>
                  <a:gd name="T8" fmla="*/ 31 w 32"/>
                  <a:gd name="T9" fmla="*/ 31 h 63"/>
                  <a:gd name="T10" fmla="*/ 31 w 32"/>
                  <a:gd name="T11" fmla="*/ 31 h 63"/>
                  <a:gd name="T12" fmla="*/ 31 w 32"/>
                  <a:gd name="T13" fmla="*/ 31 h 63"/>
                  <a:gd name="T14" fmla="*/ 31 w 32"/>
                  <a:gd name="T15" fmla="*/ 0 h 63"/>
                  <a:gd name="T16" fmla="*/ 31 w 32"/>
                  <a:gd name="T17" fmla="*/ 0 h 63"/>
                  <a:gd name="T18" fmla="*/ 31 w 32"/>
                  <a:gd name="T19" fmla="*/ 0 h 63"/>
                  <a:gd name="T20" fmla="*/ 0 w 32"/>
                  <a:gd name="T21" fmla="*/ 31 h 63"/>
                  <a:gd name="T22" fmla="*/ 0 w 32"/>
                  <a:gd name="T23" fmla="*/ 31 h 63"/>
                  <a:gd name="T24" fmla="*/ 0 w 32"/>
                  <a:gd name="T25" fmla="*/ 31 h 63"/>
                  <a:gd name="T26" fmla="*/ 0 w 32"/>
                  <a:gd name="T27" fmla="*/ 31 h 63"/>
                  <a:gd name="T28" fmla="*/ 0 w 32"/>
                  <a:gd name="T29" fmla="*/ 62 h 63"/>
                  <a:gd name="T30" fmla="*/ 0 w 32"/>
                  <a:gd name="T31" fmla="*/ 62 h 63"/>
                  <a:gd name="T32" fmla="*/ 31 w 32"/>
                  <a:gd name="T3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3">
                    <a:moveTo>
                      <a:pt x="31" y="62"/>
                    </a:moveTo>
                    <a:lnTo>
                      <a:pt x="31" y="62"/>
                    </a:lnTo>
                    <a:lnTo>
                      <a:pt x="31" y="31"/>
                    </a:lnTo>
                    <a:lnTo>
                      <a:pt x="31" y="31"/>
                    </a:lnTo>
                    <a:lnTo>
                      <a:pt x="31" y="31"/>
                    </a:lnTo>
                    <a:lnTo>
                      <a:pt x="31" y="31"/>
                    </a:lnTo>
                    <a:lnTo>
                      <a:pt x="31" y="31"/>
                    </a:lnTo>
                    <a:cubicBezTo>
                      <a:pt x="31" y="31"/>
                      <a:pt x="31" y="31"/>
                      <a:pt x="31" y="0"/>
                    </a:cubicBezTo>
                    <a:lnTo>
                      <a:pt x="31" y="0"/>
                    </a:lnTo>
                    <a:lnTo>
                      <a:pt x="31" y="0"/>
                    </a:lnTo>
                    <a:cubicBezTo>
                      <a:pt x="31" y="31"/>
                      <a:pt x="31" y="31"/>
                      <a:pt x="0" y="31"/>
                    </a:cubicBezTo>
                    <a:lnTo>
                      <a:pt x="0" y="31"/>
                    </a:lnTo>
                    <a:lnTo>
                      <a:pt x="0" y="31"/>
                    </a:lnTo>
                    <a:lnTo>
                      <a:pt x="0" y="31"/>
                    </a:lnTo>
                    <a:cubicBezTo>
                      <a:pt x="0" y="62"/>
                      <a:pt x="0" y="62"/>
                      <a:pt x="0" y="62"/>
                    </a:cubicBezTo>
                    <a:lnTo>
                      <a:pt x="0" y="62"/>
                    </a:lnTo>
                    <a:cubicBezTo>
                      <a:pt x="0" y="62"/>
                      <a:pt x="0" y="62"/>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5" name="Freeform 28"/>
              <p:cNvSpPr>
                <a:spLocks noChangeArrowheads="1"/>
              </p:cNvSpPr>
              <p:nvPr/>
            </p:nvSpPr>
            <p:spPr bwMode="auto">
              <a:xfrm>
                <a:off x="4259263" y="2571750"/>
                <a:ext cx="88900" cy="100013"/>
              </a:xfrm>
              <a:custGeom>
                <a:avLst/>
                <a:gdLst>
                  <a:gd name="T0" fmla="*/ 186 w 249"/>
                  <a:gd name="T1" fmla="*/ 186 h 280"/>
                  <a:gd name="T2" fmla="*/ 186 w 249"/>
                  <a:gd name="T3" fmla="*/ 186 h 280"/>
                  <a:gd name="T4" fmla="*/ 186 w 249"/>
                  <a:gd name="T5" fmla="*/ 186 h 280"/>
                  <a:gd name="T6" fmla="*/ 217 w 249"/>
                  <a:gd name="T7" fmla="*/ 124 h 280"/>
                  <a:gd name="T8" fmla="*/ 248 w 249"/>
                  <a:gd name="T9" fmla="*/ 124 h 280"/>
                  <a:gd name="T10" fmla="*/ 248 w 249"/>
                  <a:gd name="T11" fmla="*/ 93 h 280"/>
                  <a:gd name="T12" fmla="*/ 248 w 249"/>
                  <a:gd name="T13" fmla="*/ 62 h 280"/>
                  <a:gd name="T14" fmla="*/ 217 w 249"/>
                  <a:gd name="T15" fmla="*/ 0 h 280"/>
                  <a:gd name="T16" fmla="*/ 217 w 249"/>
                  <a:gd name="T17" fmla="*/ 0 h 280"/>
                  <a:gd name="T18" fmla="*/ 217 w 249"/>
                  <a:gd name="T19" fmla="*/ 0 h 280"/>
                  <a:gd name="T20" fmla="*/ 186 w 249"/>
                  <a:gd name="T21" fmla="*/ 0 h 280"/>
                  <a:gd name="T22" fmla="*/ 186 w 249"/>
                  <a:gd name="T23" fmla="*/ 0 h 280"/>
                  <a:gd name="T24" fmla="*/ 155 w 249"/>
                  <a:gd name="T25" fmla="*/ 0 h 280"/>
                  <a:gd name="T26" fmla="*/ 155 w 249"/>
                  <a:gd name="T27" fmla="*/ 0 h 280"/>
                  <a:gd name="T28" fmla="*/ 155 w 249"/>
                  <a:gd name="T29" fmla="*/ 0 h 280"/>
                  <a:gd name="T30" fmla="*/ 155 w 249"/>
                  <a:gd name="T31" fmla="*/ 0 h 280"/>
                  <a:gd name="T32" fmla="*/ 124 w 249"/>
                  <a:gd name="T33" fmla="*/ 0 h 280"/>
                  <a:gd name="T34" fmla="*/ 124 w 249"/>
                  <a:gd name="T35" fmla="*/ 0 h 280"/>
                  <a:gd name="T36" fmla="*/ 93 w 249"/>
                  <a:gd name="T37" fmla="*/ 0 h 280"/>
                  <a:gd name="T38" fmla="*/ 62 w 249"/>
                  <a:gd name="T39" fmla="*/ 0 h 280"/>
                  <a:gd name="T40" fmla="*/ 62 w 249"/>
                  <a:gd name="T41" fmla="*/ 0 h 280"/>
                  <a:gd name="T42" fmla="*/ 62 w 249"/>
                  <a:gd name="T43" fmla="*/ 0 h 280"/>
                  <a:gd name="T44" fmla="*/ 62 w 249"/>
                  <a:gd name="T45" fmla="*/ 31 h 280"/>
                  <a:gd name="T46" fmla="*/ 93 w 249"/>
                  <a:gd name="T47" fmla="*/ 62 h 280"/>
                  <a:gd name="T48" fmla="*/ 93 w 249"/>
                  <a:gd name="T49" fmla="*/ 62 h 280"/>
                  <a:gd name="T50" fmla="*/ 93 w 249"/>
                  <a:gd name="T51" fmla="*/ 93 h 280"/>
                  <a:gd name="T52" fmla="*/ 93 w 249"/>
                  <a:gd name="T53" fmla="*/ 93 h 280"/>
                  <a:gd name="T54" fmla="*/ 62 w 249"/>
                  <a:gd name="T55" fmla="*/ 155 h 280"/>
                  <a:gd name="T56" fmla="*/ 62 w 249"/>
                  <a:gd name="T57" fmla="*/ 155 h 280"/>
                  <a:gd name="T58" fmla="*/ 31 w 249"/>
                  <a:gd name="T59" fmla="*/ 186 h 280"/>
                  <a:gd name="T60" fmla="*/ 0 w 249"/>
                  <a:gd name="T61" fmla="*/ 217 h 280"/>
                  <a:gd name="T62" fmla="*/ 0 w 249"/>
                  <a:gd name="T63" fmla="*/ 248 h 280"/>
                  <a:gd name="T64" fmla="*/ 0 w 249"/>
                  <a:gd name="T65" fmla="*/ 279 h 280"/>
                  <a:gd name="T66" fmla="*/ 0 w 249"/>
                  <a:gd name="T67" fmla="*/ 279 h 280"/>
                  <a:gd name="T68" fmla="*/ 0 w 249"/>
                  <a:gd name="T69" fmla="*/ 279 h 280"/>
                  <a:gd name="T70" fmla="*/ 31 w 249"/>
                  <a:gd name="T71" fmla="*/ 248 h 280"/>
                  <a:gd name="T72" fmla="*/ 31 w 249"/>
                  <a:gd name="T73" fmla="*/ 248 h 280"/>
                  <a:gd name="T74" fmla="*/ 186 w 249"/>
                  <a:gd name="T75" fmla="*/ 248 h 280"/>
                  <a:gd name="T76" fmla="*/ 186 w 249"/>
                  <a:gd name="T77" fmla="*/ 18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280">
                    <a:moveTo>
                      <a:pt x="186" y="186"/>
                    </a:moveTo>
                    <a:lnTo>
                      <a:pt x="186" y="186"/>
                    </a:lnTo>
                    <a:lnTo>
                      <a:pt x="186" y="186"/>
                    </a:lnTo>
                    <a:cubicBezTo>
                      <a:pt x="186" y="186"/>
                      <a:pt x="217" y="155"/>
                      <a:pt x="217" y="124"/>
                    </a:cubicBezTo>
                    <a:cubicBezTo>
                      <a:pt x="248" y="124"/>
                      <a:pt x="248" y="124"/>
                      <a:pt x="248" y="124"/>
                    </a:cubicBezTo>
                    <a:lnTo>
                      <a:pt x="248" y="93"/>
                    </a:lnTo>
                    <a:lnTo>
                      <a:pt x="248" y="62"/>
                    </a:lnTo>
                    <a:cubicBezTo>
                      <a:pt x="217" y="31"/>
                      <a:pt x="217" y="0"/>
                      <a:pt x="217" y="0"/>
                    </a:cubicBezTo>
                    <a:lnTo>
                      <a:pt x="217" y="0"/>
                    </a:lnTo>
                    <a:lnTo>
                      <a:pt x="217" y="0"/>
                    </a:lnTo>
                    <a:cubicBezTo>
                      <a:pt x="217" y="0"/>
                      <a:pt x="217" y="0"/>
                      <a:pt x="186" y="0"/>
                    </a:cubicBezTo>
                    <a:lnTo>
                      <a:pt x="186" y="0"/>
                    </a:lnTo>
                    <a:cubicBezTo>
                      <a:pt x="186" y="0"/>
                      <a:pt x="186" y="0"/>
                      <a:pt x="155" y="0"/>
                    </a:cubicBezTo>
                    <a:lnTo>
                      <a:pt x="155" y="0"/>
                    </a:lnTo>
                    <a:lnTo>
                      <a:pt x="155" y="0"/>
                    </a:lnTo>
                    <a:lnTo>
                      <a:pt x="155" y="0"/>
                    </a:lnTo>
                    <a:lnTo>
                      <a:pt x="124" y="0"/>
                    </a:lnTo>
                    <a:lnTo>
                      <a:pt x="124" y="0"/>
                    </a:lnTo>
                    <a:cubicBezTo>
                      <a:pt x="93" y="0"/>
                      <a:pt x="93" y="0"/>
                      <a:pt x="93" y="0"/>
                    </a:cubicBezTo>
                    <a:cubicBezTo>
                      <a:pt x="93" y="0"/>
                      <a:pt x="93" y="0"/>
                      <a:pt x="62" y="0"/>
                    </a:cubicBezTo>
                    <a:lnTo>
                      <a:pt x="62" y="0"/>
                    </a:lnTo>
                    <a:lnTo>
                      <a:pt x="62" y="0"/>
                    </a:lnTo>
                    <a:cubicBezTo>
                      <a:pt x="62" y="31"/>
                      <a:pt x="62" y="31"/>
                      <a:pt x="62" y="31"/>
                    </a:cubicBezTo>
                    <a:cubicBezTo>
                      <a:pt x="93" y="31"/>
                      <a:pt x="93" y="62"/>
                      <a:pt x="93" y="62"/>
                    </a:cubicBezTo>
                    <a:lnTo>
                      <a:pt x="93" y="62"/>
                    </a:lnTo>
                    <a:lnTo>
                      <a:pt x="93" y="93"/>
                    </a:lnTo>
                    <a:lnTo>
                      <a:pt x="93" y="93"/>
                    </a:lnTo>
                    <a:cubicBezTo>
                      <a:pt x="93" y="93"/>
                      <a:pt x="93" y="124"/>
                      <a:pt x="62" y="155"/>
                    </a:cubicBezTo>
                    <a:lnTo>
                      <a:pt x="62" y="155"/>
                    </a:lnTo>
                    <a:cubicBezTo>
                      <a:pt x="31" y="155"/>
                      <a:pt x="31" y="155"/>
                      <a:pt x="31" y="186"/>
                    </a:cubicBezTo>
                    <a:lnTo>
                      <a:pt x="0" y="217"/>
                    </a:lnTo>
                    <a:lnTo>
                      <a:pt x="0" y="248"/>
                    </a:lnTo>
                    <a:cubicBezTo>
                      <a:pt x="0" y="248"/>
                      <a:pt x="0" y="248"/>
                      <a:pt x="0" y="279"/>
                    </a:cubicBezTo>
                    <a:lnTo>
                      <a:pt x="0" y="279"/>
                    </a:lnTo>
                    <a:lnTo>
                      <a:pt x="0" y="279"/>
                    </a:lnTo>
                    <a:cubicBezTo>
                      <a:pt x="31" y="248"/>
                      <a:pt x="31" y="248"/>
                      <a:pt x="31" y="248"/>
                    </a:cubicBezTo>
                    <a:lnTo>
                      <a:pt x="31" y="248"/>
                    </a:lnTo>
                    <a:cubicBezTo>
                      <a:pt x="186" y="248"/>
                      <a:pt x="186" y="248"/>
                      <a:pt x="186" y="248"/>
                    </a:cubicBezTo>
                    <a:cubicBezTo>
                      <a:pt x="186" y="217"/>
                      <a:pt x="186" y="217"/>
                      <a:pt x="186"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6" name="Freeform 29"/>
              <p:cNvSpPr>
                <a:spLocks noChangeArrowheads="1"/>
              </p:cNvSpPr>
              <p:nvPr/>
            </p:nvSpPr>
            <p:spPr bwMode="auto">
              <a:xfrm>
                <a:off x="4159250" y="1925638"/>
                <a:ext cx="201613" cy="212725"/>
              </a:xfrm>
              <a:custGeom>
                <a:avLst/>
                <a:gdLst>
                  <a:gd name="T0" fmla="*/ 434 w 559"/>
                  <a:gd name="T1" fmla="*/ 93 h 590"/>
                  <a:gd name="T2" fmla="*/ 496 w 559"/>
                  <a:gd name="T3" fmla="*/ 185 h 590"/>
                  <a:gd name="T4" fmla="*/ 496 w 559"/>
                  <a:gd name="T5" fmla="*/ 185 h 590"/>
                  <a:gd name="T6" fmla="*/ 527 w 559"/>
                  <a:gd name="T7" fmla="*/ 185 h 590"/>
                  <a:gd name="T8" fmla="*/ 527 w 559"/>
                  <a:gd name="T9" fmla="*/ 124 h 590"/>
                  <a:gd name="T10" fmla="*/ 496 w 559"/>
                  <a:gd name="T11" fmla="*/ 61 h 590"/>
                  <a:gd name="T12" fmla="*/ 496 w 559"/>
                  <a:gd name="T13" fmla="*/ 30 h 590"/>
                  <a:gd name="T14" fmla="*/ 465 w 559"/>
                  <a:gd name="T15" fmla="*/ 30 h 590"/>
                  <a:gd name="T16" fmla="*/ 403 w 559"/>
                  <a:gd name="T17" fmla="*/ 30 h 590"/>
                  <a:gd name="T18" fmla="*/ 341 w 559"/>
                  <a:gd name="T19" fmla="*/ 0 h 590"/>
                  <a:gd name="T20" fmla="*/ 310 w 559"/>
                  <a:gd name="T21" fmla="*/ 30 h 590"/>
                  <a:gd name="T22" fmla="*/ 217 w 559"/>
                  <a:gd name="T23" fmla="*/ 61 h 590"/>
                  <a:gd name="T24" fmla="*/ 62 w 559"/>
                  <a:gd name="T25" fmla="*/ 30 h 590"/>
                  <a:gd name="T26" fmla="*/ 62 w 559"/>
                  <a:gd name="T27" fmla="*/ 30 h 590"/>
                  <a:gd name="T28" fmla="*/ 31 w 559"/>
                  <a:gd name="T29" fmla="*/ 30 h 590"/>
                  <a:gd name="T30" fmla="*/ 31 w 559"/>
                  <a:gd name="T31" fmla="*/ 30 h 590"/>
                  <a:gd name="T32" fmla="*/ 31 w 559"/>
                  <a:gd name="T33" fmla="*/ 93 h 590"/>
                  <a:gd name="T34" fmla="*/ 0 w 559"/>
                  <a:gd name="T35" fmla="*/ 93 h 590"/>
                  <a:gd name="T36" fmla="*/ 31 w 559"/>
                  <a:gd name="T37" fmla="*/ 124 h 590"/>
                  <a:gd name="T38" fmla="*/ 31 w 559"/>
                  <a:gd name="T39" fmla="*/ 185 h 590"/>
                  <a:gd name="T40" fmla="*/ 31 w 559"/>
                  <a:gd name="T41" fmla="*/ 341 h 590"/>
                  <a:gd name="T42" fmla="*/ 341 w 559"/>
                  <a:gd name="T43" fmla="*/ 589 h 590"/>
                  <a:gd name="T44" fmla="*/ 372 w 559"/>
                  <a:gd name="T45" fmla="*/ 557 h 590"/>
                  <a:gd name="T46" fmla="*/ 403 w 559"/>
                  <a:gd name="T47" fmla="*/ 589 h 590"/>
                  <a:gd name="T48" fmla="*/ 496 w 559"/>
                  <a:gd name="T49" fmla="*/ 589 h 590"/>
                  <a:gd name="T50" fmla="*/ 527 w 559"/>
                  <a:gd name="T51" fmla="*/ 557 h 590"/>
                  <a:gd name="T52" fmla="*/ 527 w 559"/>
                  <a:gd name="T53" fmla="*/ 557 h 590"/>
                  <a:gd name="T54" fmla="*/ 558 w 559"/>
                  <a:gd name="T55" fmla="*/ 526 h 590"/>
                  <a:gd name="T56" fmla="*/ 558 w 559"/>
                  <a:gd name="T57" fmla="*/ 526 h 590"/>
                  <a:gd name="T58" fmla="*/ 465 w 559"/>
                  <a:gd name="T59" fmla="*/ 309 h 590"/>
                  <a:gd name="T60" fmla="*/ 465 w 559"/>
                  <a:gd name="T61" fmla="*/ 217 h 590"/>
                  <a:gd name="T62" fmla="*/ 372 w 559"/>
                  <a:gd name="T63" fmla="*/ 154 h 590"/>
                  <a:gd name="T64" fmla="*/ 434 w 559"/>
                  <a:gd name="T65" fmla="*/ 9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9" h="590">
                    <a:moveTo>
                      <a:pt x="434" y="93"/>
                    </a:moveTo>
                    <a:lnTo>
                      <a:pt x="434" y="93"/>
                    </a:lnTo>
                    <a:cubicBezTo>
                      <a:pt x="434" y="93"/>
                      <a:pt x="465" y="124"/>
                      <a:pt x="465" y="154"/>
                    </a:cubicBezTo>
                    <a:cubicBezTo>
                      <a:pt x="465" y="185"/>
                      <a:pt x="496" y="185"/>
                      <a:pt x="496" y="185"/>
                    </a:cubicBezTo>
                    <a:lnTo>
                      <a:pt x="496" y="185"/>
                    </a:lnTo>
                    <a:lnTo>
                      <a:pt x="496" y="185"/>
                    </a:lnTo>
                    <a:lnTo>
                      <a:pt x="496" y="185"/>
                    </a:lnTo>
                    <a:lnTo>
                      <a:pt x="527" y="185"/>
                    </a:lnTo>
                    <a:cubicBezTo>
                      <a:pt x="527" y="154"/>
                      <a:pt x="527" y="154"/>
                      <a:pt x="527" y="124"/>
                    </a:cubicBezTo>
                    <a:lnTo>
                      <a:pt x="527" y="124"/>
                    </a:lnTo>
                    <a:cubicBezTo>
                      <a:pt x="527" y="93"/>
                      <a:pt x="527" y="93"/>
                      <a:pt x="527" y="93"/>
                    </a:cubicBezTo>
                    <a:cubicBezTo>
                      <a:pt x="496" y="93"/>
                      <a:pt x="496" y="61"/>
                      <a:pt x="496" y="61"/>
                    </a:cubicBezTo>
                    <a:cubicBezTo>
                      <a:pt x="496" y="61"/>
                      <a:pt x="496" y="61"/>
                      <a:pt x="496" y="30"/>
                    </a:cubicBezTo>
                    <a:lnTo>
                      <a:pt x="496" y="30"/>
                    </a:lnTo>
                    <a:lnTo>
                      <a:pt x="496" y="30"/>
                    </a:lnTo>
                    <a:lnTo>
                      <a:pt x="465" y="30"/>
                    </a:lnTo>
                    <a:lnTo>
                      <a:pt x="465" y="30"/>
                    </a:lnTo>
                    <a:cubicBezTo>
                      <a:pt x="434" y="30"/>
                      <a:pt x="403" y="30"/>
                      <a:pt x="403" y="30"/>
                    </a:cubicBezTo>
                    <a:lnTo>
                      <a:pt x="372" y="30"/>
                    </a:lnTo>
                    <a:cubicBezTo>
                      <a:pt x="372" y="30"/>
                      <a:pt x="341" y="30"/>
                      <a:pt x="341" y="0"/>
                    </a:cubicBezTo>
                    <a:lnTo>
                      <a:pt x="341" y="0"/>
                    </a:lnTo>
                    <a:cubicBezTo>
                      <a:pt x="341" y="0"/>
                      <a:pt x="341" y="30"/>
                      <a:pt x="310" y="30"/>
                    </a:cubicBezTo>
                    <a:lnTo>
                      <a:pt x="310" y="30"/>
                    </a:lnTo>
                    <a:cubicBezTo>
                      <a:pt x="279" y="30"/>
                      <a:pt x="248" y="61"/>
                      <a:pt x="217" y="61"/>
                    </a:cubicBezTo>
                    <a:lnTo>
                      <a:pt x="217" y="61"/>
                    </a:lnTo>
                    <a:lnTo>
                      <a:pt x="62" y="30"/>
                    </a:lnTo>
                    <a:lnTo>
                      <a:pt x="62" y="30"/>
                    </a:lnTo>
                    <a:lnTo>
                      <a:pt x="62" y="30"/>
                    </a:lnTo>
                    <a:lnTo>
                      <a:pt x="31" y="30"/>
                    </a:lnTo>
                    <a:lnTo>
                      <a:pt x="31" y="30"/>
                    </a:lnTo>
                    <a:lnTo>
                      <a:pt x="31" y="30"/>
                    </a:lnTo>
                    <a:lnTo>
                      <a:pt x="31" y="30"/>
                    </a:lnTo>
                    <a:lnTo>
                      <a:pt x="31" y="30"/>
                    </a:lnTo>
                    <a:cubicBezTo>
                      <a:pt x="31" y="61"/>
                      <a:pt x="31" y="61"/>
                      <a:pt x="31" y="93"/>
                    </a:cubicBezTo>
                    <a:lnTo>
                      <a:pt x="31" y="93"/>
                    </a:lnTo>
                    <a:cubicBezTo>
                      <a:pt x="0" y="93"/>
                      <a:pt x="0" y="93"/>
                      <a:pt x="0" y="93"/>
                    </a:cubicBezTo>
                    <a:cubicBezTo>
                      <a:pt x="0" y="93"/>
                      <a:pt x="31" y="93"/>
                      <a:pt x="31" y="124"/>
                    </a:cubicBezTo>
                    <a:lnTo>
                      <a:pt x="31" y="124"/>
                    </a:lnTo>
                    <a:lnTo>
                      <a:pt x="31" y="124"/>
                    </a:lnTo>
                    <a:cubicBezTo>
                      <a:pt x="31" y="154"/>
                      <a:pt x="31" y="154"/>
                      <a:pt x="31" y="185"/>
                    </a:cubicBezTo>
                    <a:lnTo>
                      <a:pt x="31" y="185"/>
                    </a:lnTo>
                    <a:cubicBezTo>
                      <a:pt x="31" y="217"/>
                      <a:pt x="31" y="248"/>
                      <a:pt x="31" y="341"/>
                    </a:cubicBezTo>
                    <a:cubicBezTo>
                      <a:pt x="31" y="433"/>
                      <a:pt x="31" y="526"/>
                      <a:pt x="31" y="589"/>
                    </a:cubicBezTo>
                    <a:cubicBezTo>
                      <a:pt x="341" y="589"/>
                      <a:pt x="341" y="589"/>
                      <a:pt x="341" y="589"/>
                    </a:cubicBezTo>
                    <a:cubicBezTo>
                      <a:pt x="341" y="557"/>
                      <a:pt x="341" y="557"/>
                      <a:pt x="372" y="557"/>
                    </a:cubicBezTo>
                    <a:lnTo>
                      <a:pt x="372" y="557"/>
                    </a:lnTo>
                    <a:lnTo>
                      <a:pt x="372" y="557"/>
                    </a:lnTo>
                    <a:cubicBezTo>
                      <a:pt x="372" y="557"/>
                      <a:pt x="372" y="589"/>
                      <a:pt x="403" y="589"/>
                    </a:cubicBezTo>
                    <a:cubicBezTo>
                      <a:pt x="496" y="589"/>
                      <a:pt x="496" y="589"/>
                      <a:pt x="496" y="589"/>
                    </a:cubicBezTo>
                    <a:lnTo>
                      <a:pt x="496" y="589"/>
                    </a:lnTo>
                    <a:lnTo>
                      <a:pt x="496" y="589"/>
                    </a:lnTo>
                    <a:cubicBezTo>
                      <a:pt x="496" y="557"/>
                      <a:pt x="496" y="557"/>
                      <a:pt x="527" y="557"/>
                    </a:cubicBezTo>
                    <a:lnTo>
                      <a:pt x="527" y="557"/>
                    </a:lnTo>
                    <a:lnTo>
                      <a:pt x="527" y="557"/>
                    </a:lnTo>
                    <a:cubicBezTo>
                      <a:pt x="527" y="557"/>
                      <a:pt x="527" y="557"/>
                      <a:pt x="527" y="526"/>
                    </a:cubicBezTo>
                    <a:cubicBezTo>
                      <a:pt x="527" y="526"/>
                      <a:pt x="527" y="526"/>
                      <a:pt x="558" y="526"/>
                    </a:cubicBezTo>
                    <a:lnTo>
                      <a:pt x="558" y="526"/>
                    </a:lnTo>
                    <a:lnTo>
                      <a:pt x="558" y="526"/>
                    </a:lnTo>
                    <a:cubicBezTo>
                      <a:pt x="527" y="465"/>
                      <a:pt x="496" y="372"/>
                      <a:pt x="496" y="372"/>
                    </a:cubicBezTo>
                    <a:cubicBezTo>
                      <a:pt x="496" y="341"/>
                      <a:pt x="496" y="341"/>
                      <a:pt x="465" y="309"/>
                    </a:cubicBezTo>
                    <a:lnTo>
                      <a:pt x="465" y="309"/>
                    </a:lnTo>
                    <a:cubicBezTo>
                      <a:pt x="465" y="278"/>
                      <a:pt x="465" y="248"/>
                      <a:pt x="465" y="217"/>
                    </a:cubicBezTo>
                    <a:cubicBezTo>
                      <a:pt x="434" y="217"/>
                      <a:pt x="403" y="185"/>
                      <a:pt x="403" y="154"/>
                    </a:cubicBezTo>
                    <a:cubicBezTo>
                      <a:pt x="372" y="154"/>
                      <a:pt x="372" y="154"/>
                      <a:pt x="372" y="154"/>
                    </a:cubicBezTo>
                    <a:cubicBezTo>
                      <a:pt x="403" y="30"/>
                      <a:pt x="403" y="30"/>
                      <a:pt x="403" y="30"/>
                    </a:cubicBezTo>
                    <a:lnTo>
                      <a:pt x="434"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7" name="Freeform 30"/>
              <p:cNvSpPr>
                <a:spLocks noChangeArrowheads="1"/>
              </p:cNvSpPr>
              <p:nvPr/>
            </p:nvSpPr>
            <p:spPr bwMode="auto">
              <a:xfrm>
                <a:off x="3859213" y="1903413"/>
                <a:ext cx="290512" cy="279400"/>
              </a:xfrm>
              <a:custGeom>
                <a:avLst/>
                <a:gdLst>
                  <a:gd name="T0" fmla="*/ 804 w 805"/>
                  <a:gd name="T1" fmla="*/ 187 h 777"/>
                  <a:gd name="T2" fmla="*/ 804 w 805"/>
                  <a:gd name="T3" fmla="*/ 156 h 777"/>
                  <a:gd name="T4" fmla="*/ 804 w 805"/>
                  <a:gd name="T5" fmla="*/ 124 h 777"/>
                  <a:gd name="T6" fmla="*/ 804 w 805"/>
                  <a:gd name="T7" fmla="*/ 93 h 777"/>
                  <a:gd name="T8" fmla="*/ 804 w 805"/>
                  <a:gd name="T9" fmla="*/ 93 h 777"/>
                  <a:gd name="T10" fmla="*/ 774 w 805"/>
                  <a:gd name="T11" fmla="*/ 32 h 777"/>
                  <a:gd name="T12" fmla="*/ 743 w 805"/>
                  <a:gd name="T13" fmla="*/ 32 h 777"/>
                  <a:gd name="T14" fmla="*/ 712 w 805"/>
                  <a:gd name="T15" fmla="*/ 0 h 777"/>
                  <a:gd name="T16" fmla="*/ 650 w 805"/>
                  <a:gd name="T17" fmla="*/ 0 h 777"/>
                  <a:gd name="T18" fmla="*/ 588 w 805"/>
                  <a:gd name="T19" fmla="*/ 32 h 777"/>
                  <a:gd name="T20" fmla="*/ 588 w 805"/>
                  <a:gd name="T21" fmla="*/ 63 h 777"/>
                  <a:gd name="T22" fmla="*/ 495 w 805"/>
                  <a:gd name="T23" fmla="*/ 156 h 777"/>
                  <a:gd name="T24" fmla="*/ 433 w 805"/>
                  <a:gd name="T25" fmla="*/ 124 h 777"/>
                  <a:gd name="T26" fmla="*/ 371 w 805"/>
                  <a:gd name="T27" fmla="*/ 93 h 777"/>
                  <a:gd name="T28" fmla="*/ 309 w 805"/>
                  <a:gd name="T29" fmla="*/ 63 h 777"/>
                  <a:gd name="T30" fmla="*/ 278 w 805"/>
                  <a:gd name="T31" fmla="*/ 32 h 777"/>
                  <a:gd name="T32" fmla="*/ 278 w 805"/>
                  <a:gd name="T33" fmla="*/ 32 h 777"/>
                  <a:gd name="T34" fmla="*/ 247 w 805"/>
                  <a:gd name="T35" fmla="*/ 0 h 777"/>
                  <a:gd name="T36" fmla="*/ 216 w 805"/>
                  <a:gd name="T37" fmla="*/ 0 h 777"/>
                  <a:gd name="T38" fmla="*/ 185 w 805"/>
                  <a:gd name="T39" fmla="*/ 0 h 777"/>
                  <a:gd name="T40" fmla="*/ 154 w 805"/>
                  <a:gd name="T41" fmla="*/ 0 h 777"/>
                  <a:gd name="T42" fmla="*/ 123 w 805"/>
                  <a:gd name="T43" fmla="*/ 0 h 777"/>
                  <a:gd name="T44" fmla="*/ 31 w 805"/>
                  <a:gd name="T45" fmla="*/ 63 h 777"/>
                  <a:gd name="T46" fmla="*/ 31 w 805"/>
                  <a:gd name="T47" fmla="*/ 93 h 777"/>
                  <a:gd name="T48" fmla="*/ 31 w 805"/>
                  <a:gd name="T49" fmla="*/ 124 h 777"/>
                  <a:gd name="T50" fmla="*/ 31 w 805"/>
                  <a:gd name="T51" fmla="*/ 187 h 777"/>
                  <a:gd name="T52" fmla="*/ 31 w 805"/>
                  <a:gd name="T53" fmla="*/ 187 h 777"/>
                  <a:gd name="T54" fmla="*/ 31 w 805"/>
                  <a:gd name="T55" fmla="*/ 248 h 777"/>
                  <a:gd name="T56" fmla="*/ 31 w 805"/>
                  <a:gd name="T57" fmla="*/ 311 h 777"/>
                  <a:gd name="T58" fmla="*/ 31 w 805"/>
                  <a:gd name="T59" fmla="*/ 341 h 777"/>
                  <a:gd name="T60" fmla="*/ 31 w 805"/>
                  <a:gd name="T61" fmla="*/ 372 h 777"/>
                  <a:gd name="T62" fmla="*/ 31 w 805"/>
                  <a:gd name="T63" fmla="*/ 372 h 777"/>
                  <a:gd name="T64" fmla="*/ 0 w 805"/>
                  <a:gd name="T65" fmla="*/ 404 h 777"/>
                  <a:gd name="T66" fmla="*/ 31 w 805"/>
                  <a:gd name="T67" fmla="*/ 465 h 777"/>
                  <a:gd name="T68" fmla="*/ 63 w 805"/>
                  <a:gd name="T69" fmla="*/ 465 h 777"/>
                  <a:gd name="T70" fmla="*/ 123 w 805"/>
                  <a:gd name="T71" fmla="*/ 496 h 777"/>
                  <a:gd name="T72" fmla="*/ 216 w 805"/>
                  <a:gd name="T73" fmla="*/ 558 h 777"/>
                  <a:gd name="T74" fmla="*/ 278 w 805"/>
                  <a:gd name="T75" fmla="*/ 589 h 777"/>
                  <a:gd name="T76" fmla="*/ 278 w 805"/>
                  <a:gd name="T77" fmla="*/ 589 h 777"/>
                  <a:gd name="T78" fmla="*/ 309 w 805"/>
                  <a:gd name="T79" fmla="*/ 558 h 777"/>
                  <a:gd name="T80" fmla="*/ 340 w 805"/>
                  <a:gd name="T81" fmla="*/ 528 h 777"/>
                  <a:gd name="T82" fmla="*/ 743 w 805"/>
                  <a:gd name="T83" fmla="*/ 776 h 777"/>
                  <a:gd name="T84" fmla="*/ 804 w 805"/>
                  <a:gd name="T85" fmla="*/ 682 h 777"/>
                  <a:gd name="T86" fmla="*/ 804 w 805"/>
                  <a:gd name="T87" fmla="*/ 404 h 777"/>
                  <a:gd name="T88" fmla="*/ 804 w 805"/>
                  <a:gd name="T89" fmla="*/ 248 h 777"/>
                  <a:gd name="T90" fmla="*/ 804 w 805"/>
                  <a:gd name="T91" fmla="*/ 18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777">
                    <a:moveTo>
                      <a:pt x="804" y="187"/>
                    </a:moveTo>
                    <a:lnTo>
                      <a:pt x="804" y="187"/>
                    </a:lnTo>
                    <a:lnTo>
                      <a:pt x="804" y="187"/>
                    </a:lnTo>
                    <a:cubicBezTo>
                      <a:pt x="804" y="187"/>
                      <a:pt x="804" y="187"/>
                      <a:pt x="804" y="156"/>
                    </a:cubicBezTo>
                    <a:cubicBezTo>
                      <a:pt x="804" y="156"/>
                      <a:pt x="804" y="156"/>
                      <a:pt x="804" y="124"/>
                    </a:cubicBezTo>
                    <a:lnTo>
                      <a:pt x="804" y="124"/>
                    </a:lnTo>
                    <a:lnTo>
                      <a:pt x="804" y="93"/>
                    </a:lnTo>
                    <a:lnTo>
                      <a:pt x="804" y="93"/>
                    </a:lnTo>
                    <a:lnTo>
                      <a:pt x="804" y="93"/>
                    </a:lnTo>
                    <a:lnTo>
                      <a:pt x="804" y="93"/>
                    </a:lnTo>
                    <a:cubicBezTo>
                      <a:pt x="804" y="63"/>
                      <a:pt x="804" y="63"/>
                      <a:pt x="804" y="63"/>
                    </a:cubicBezTo>
                    <a:cubicBezTo>
                      <a:pt x="804" y="63"/>
                      <a:pt x="774" y="63"/>
                      <a:pt x="774" y="32"/>
                    </a:cubicBezTo>
                    <a:cubicBezTo>
                      <a:pt x="774" y="32"/>
                      <a:pt x="774" y="32"/>
                      <a:pt x="743" y="32"/>
                    </a:cubicBezTo>
                    <a:lnTo>
                      <a:pt x="743" y="32"/>
                    </a:lnTo>
                    <a:cubicBezTo>
                      <a:pt x="743" y="32"/>
                      <a:pt x="712" y="32"/>
                      <a:pt x="712" y="0"/>
                    </a:cubicBezTo>
                    <a:lnTo>
                      <a:pt x="712" y="0"/>
                    </a:lnTo>
                    <a:lnTo>
                      <a:pt x="681" y="0"/>
                    </a:lnTo>
                    <a:lnTo>
                      <a:pt x="650" y="0"/>
                    </a:lnTo>
                    <a:cubicBezTo>
                      <a:pt x="650" y="0"/>
                      <a:pt x="588" y="0"/>
                      <a:pt x="588" y="32"/>
                    </a:cubicBezTo>
                    <a:lnTo>
                      <a:pt x="588" y="32"/>
                    </a:lnTo>
                    <a:cubicBezTo>
                      <a:pt x="588" y="32"/>
                      <a:pt x="588" y="32"/>
                      <a:pt x="588" y="63"/>
                    </a:cubicBezTo>
                    <a:lnTo>
                      <a:pt x="588" y="63"/>
                    </a:lnTo>
                    <a:cubicBezTo>
                      <a:pt x="588" y="93"/>
                      <a:pt x="557" y="156"/>
                      <a:pt x="526" y="156"/>
                    </a:cubicBezTo>
                    <a:cubicBezTo>
                      <a:pt x="526" y="156"/>
                      <a:pt x="526" y="156"/>
                      <a:pt x="495" y="156"/>
                    </a:cubicBezTo>
                    <a:lnTo>
                      <a:pt x="495" y="156"/>
                    </a:lnTo>
                    <a:cubicBezTo>
                      <a:pt x="495" y="156"/>
                      <a:pt x="464" y="156"/>
                      <a:pt x="433" y="124"/>
                    </a:cubicBezTo>
                    <a:lnTo>
                      <a:pt x="433" y="124"/>
                    </a:lnTo>
                    <a:cubicBezTo>
                      <a:pt x="402" y="93"/>
                      <a:pt x="402" y="93"/>
                      <a:pt x="371" y="93"/>
                    </a:cubicBezTo>
                    <a:lnTo>
                      <a:pt x="371" y="93"/>
                    </a:lnTo>
                    <a:cubicBezTo>
                      <a:pt x="340" y="93"/>
                      <a:pt x="309" y="93"/>
                      <a:pt x="309" y="63"/>
                    </a:cubicBezTo>
                    <a:lnTo>
                      <a:pt x="309" y="63"/>
                    </a:lnTo>
                    <a:lnTo>
                      <a:pt x="278" y="32"/>
                    </a:lnTo>
                    <a:lnTo>
                      <a:pt x="278" y="32"/>
                    </a:lnTo>
                    <a:lnTo>
                      <a:pt x="278" y="32"/>
                    </a:lnTo>
                    <a:lnTo>
                      <a:pt x="247" y="0"/>
                    </a:lnTo>
                    <a:lnTo>
                      <a:pt x="247" y="0"/>
                    </a:lnTo>
                    <a:cubicBezTo>
                      <a:pt x="216" y="0"/>
                      <a:pt x="216" y="0"/>
                      <a:pt x="216" y="0"/>
                    </a:cubicBezTo>
                    <a:lnTo>
                      <a:pt x="216" y="0"/>
                    </a:lnTo>
                    <a:lnTo>
                      <a:pt x="216" y="0"/>
                    </a:lnTo>
                    <a:cubicBezTo>
                      <a:pt x="185" y="0"/>
                      <a:pt x="185" y="0"/>
                      <a:pt x="185" y="0"/>
                    </a:cubicBezTo>
                    <a:lnTo>
                      <a:pt x="185" y="0"/>
                    </a:lnTo>
                    <a:cubicBezTo>
                      <a:pt x="154" y="0"/>
                      <a:pt x="154" y="0"/>
                      <a:pt x="154" y="0"/>
                    </a:cubicBezTo>
                    <a:cubicBezTo>
                      <a:pt x="123" y="0"/>
                      <a:pt x="123" y="0"/>
                      <a:pt x="123" y="0"/>
                    </a:cubicBezTo>
                    <a:lnTo>
                      <a:pt x="123" y="0"/>
                    </a:lnTo>
                    <a:cubicBezTo>
                      <a:pt x="123" y="32"/>
                      <a:pt x="92" y="32"/>
                      <a:pt x="92" y="32"/>
                    </a:cubicBezTo>
                    <a:cubicBezTo>
                      <a:pt x="62" y="32"/>
                      <a:pt x="63" y="63"/>
                      <a:pt x="31" y="63"/>
                    </a:cubicBezTo>
                    <a:cubicBezTo>
                      <a:pt x="31" y="63"/>
                      <a:pt x="31" y="63"/>
                      <a:pt x="31" y="93"/>
                    </a:cubicBezTo>
                    <a:lnTo>
                      <a:pt x="31" y="93"/>
                    </a:lnTo>
                    <a:cubicBezTo>
                      <a:pt x="31" y="124"/>
                      <a:pt x="31" y="124"/>
                      <a:pt x="31" y="124"/>
                    </a:cubicBezTo>
                    <a:lnTo>
                      <a:pt x="31" y="124"/>
                    </a:lnTo>
                    <a:cubicBezTo>
                      <a:pt x="31" y="156"/>
                      <a:pt x="31" y="156"/>
                      <a:pt x="0" y="156"/>
                    </a:cubicBezTo>
                    <a:lnTo>
                      <a:pt x="31" y="187"/>
                    </a:lnTo>
                    <a:lnTo>
                      <a:pt x="31" y="187"/>
                    </a:lnTo>
                    <a:lnTo>
                      <a:pt x="31" y="187"/>
                    </a:lnTo>
                    <a:cubicBezTo>
                      <a:pt x="31" y="217"/>
                      <a:pt x="31" y="217"/>
                      <a:pt x="31" y="217"/>
                    </a:cubicBezTo>
                    <a:lnTo>
                      <a:pt x="31" y="248"/>
                    </a:lnTo>
                    <a:lnTo>
                      <a:pt x="31" y="280"/>
                    </a:lnTo>
                    <a:cubicBezTo>
                      <a:pt x="31" y="311"/>
                      <a:pt x="31" y="311"/>
                      <a:pt x="31" y="311"/>
                    </a:cubicBezTo>
                    <a:lnTo>
                      <a:pt x="31" y="311"/>
                    </a:lnTo>
                    <a:cubicBezTo>
                      <a:pt x="31" y="311"/>
                      <a:pt x="31" y="311"/>
                      <a:pt x="31" y="341"/>
                    </a:cubicBezTo>
                    <a:cubicBezTo>
                      <a:pt x="31" y="341"/>
                      <a:pt x="31" y="341"/>
                      <a:pt x="31" y="372"/>
                    </a:cubicBezTo>
                    <a:lnTo>
                      <a:pt x="31" y="372"/>
                    </a:lnTo>
                    <a:lnTo>
                      <a:pt x="31" y="372"/>
                    </a:lnTo>
                    <a:lnTo>
                      <a:pt x="31" y="372"/>
                    </a:lnTo>
                    <a:lnTo>
                      <a:pt x="31" y="372"/>
                    </a:lnTo>
                    <a:cubicBezTo>
                      <a:pt x="31" y="372"/>
                      <a:pt x="31" y="404"/>
                      <a:pt x="0" y="404"/>
                    </a:cubicBezTo>
                    <a:cubicBezTo>
                      <a:pt x="31" y="404"/>
                      <a:pt x="31" y="404"/>
                      <a:pt x="31" y="435"/>
                    </a:cubicBezTo>
                    <a:cubicBezTo>
                      <a:pt x="31" y="435"/>
                      <a:pt x="31" y="435"/>
                      <a:pt x="31" y="465"/>
                    </a:cubicBezTo>
                    <a:lnTo>
                      <a:pt x="31" y="465"/>
                    </a:lnTo>
                    <a:lnTo>
                      <a:pt x="63" y="465"/>
                    </a:lnTo>
                    <a:cubicBezTo>
                      <a:pt x="63" y="465"/>
                      <a:pt x="92" y="496"/>
                      <a:pt x="123" y="496"/>
                    </a:cubicBezTo>
                    <a:lnTo>
                      <a:pt x="123" y="496"/>
                    </a:lnTo>
                    <a:cubicBezTo>
                      <a:pt x="123" y="496"/>
                      <a:pt x="123" y="528"/>
                      <a:pt x="154" y="558"/>
                    </a:cubicBezTo>
                    <a:cubicBezTo>
                      <a:pt x="185" y="558"/>
                      <a:pt x="185" y="558"/>
                      <a:pt x="216" y="558"/>
                    </a:cubicBezTo>
                    <a:lnTo>
                      <a:pt x="247" y="589"/>
                    </a:lnTo>
                    <a:cubicBezTo>
                      <a:pt x="247" y="589"/>
                      <a:pt x="247" y="589"/>
                      <a:pt x="278" y="589"/>
                    </a:cubicBezTo>
                    <a:lnTo>
                      <a:pt x="278" y="589"/>
                    </a:lnTo>
                    <a:lnTo>
                      <a:pt x="278" y="589"/>
                    </a:lnTo>
                    <a:lnTo>
                      <a:pt x="278" y="589"/>
                    </a:lnTo>
                    <a:cubicBezTo>
                      <a:pt x="278" y="558"/>
                      <a:pt x="278" y="558"/>
                      <a:pt x="309" y="558"/>
                    </a:cubicBezTo>
                    <a:lnTo>
                      <a:pt x="340" y="558"/>
                    </a:lnTo>
                    <a:cubicBezTo>
                      <a:pt x="340" y="528"/>
                      <a:pt x="340" y="528"/>
                      <a:pt x="340" y="528"/>
                    </a:cubicBezTo>
                    <a:cubicBezTo>
                      <a:pt x="743" y="776"/>
                      <a:pt x="743" y="776"/>
                      <a:pt x="743" y="776"/>
                    </a:cubicBezTo>
                    <a:lnTo>
                      <a:pt x="743" y="776"/>
                    </a:lnTo>
                    <a:cubicBezTo>
                      <a:pt x="804" y="776"/>
                      <a:pt x="804" y="776"/>
                      <a:pt x="804" y="776"/>
                    </a:cubicBezTo>
                    <a:cubicBezTo>
                      <a:pt x="804" y="744"/>
                      <a:pt x="804" y="713"/>
                      <a:pt x="804" y="682"/>
                    </a:cubicBezTo>
                    <a:lnTo>
                      <a:pt x="804" y="682"/>
                    </a:lnTo>
                    <a:cubicBezTo>
                      <a:pt x="804" y="589"/>
                      <a:pt x="804" y="496"/>
                      <a:pt x="804" y="404"/>
                    </a:cubicBezTo>
                    <a:cubicBezTo>
                      <a:pt x="804" y="311"/>
                      <a:pt x="804" y="280"/>
                      <a:pt x="804" y="248"/>
                    </a:cubicBezTo>
                    <a:lnTo>
                      <a:pt x="804" y="248"/>
                    </a:lnTo>
                    <a:cubicBezTo>
                      <a:pt x="804" y="217"/>
                      <a:pt x="804" y="217"/>
                      <a:pt x="804" y="217"/>
                    </a:cubicBezTo>
                    <a:lnTo>
                      <a:pt x="804" y="18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8" name="Freeform 31"/>
              <p:cNvSpPr>
                <a:spLocks noChangeArrowheads="1"/>
              </p:cNvSpPr>
              <p:nvPr/>
            </p:nvSpPr>
            <p:spPr bwMode="auto">
              <a:xfrm>
                <a:off x="4114800" y="2138363"/>
                <a:ext cx="301625" cy="423862"/>
              </a:xfrm>
              <a:custGeom>
                <a:avLst/>
                <a:gdLst>
                  <a:gd name="T0" fmla="*/ 651 w 838"/>
                  <a:gd name="T1" fmla="*/ 1083 h 1177"/>
                  <a:gd name="T2" fmla="*/ 651 w 838"/>
                  <a:gd name="T3" fmla="*/ 1083 h 1177"/>
                  <a:gd name="T4" fmla="*/ 682 w 838"/>
                  <a:gd name="T5" fmla="*/ 1083 h 1177"/>
                  <a:gd name="T6" fmla="*/ 651 w 838"/>
                  <a:gd name="T7" fmla="*/ 1052 h 1177"/>
                  <a:gd name="T8" fmla="*/ 651 w 838"/>
                  <a:gd name="T9" fmla="*/ 1021 h 1177"/>
                  <a:gd name="T10" fmla="*/ 620 w 838"/>
                  <a:gd name="T11" fmla="*/ 959 h 1177"/>
                  <a:gd name="T12" fmla="*/ 589 w 838"/>
                  <a:gd name="T13" fmla="*/ 959 h 1177"/>
                  <a:gd name="T14" fmla="*/ 558 w 838"/>
                  <a:gd name="T15" fmla="*/ 928 h 1177"/>
                  <a:gd name="T16" fmla="*/ 558 w 838"/>
                  <a:gd name="T17" fmla="*/ 867 h 1177"/>
                  <a:gd name="T18" fmla="*/ 589 w 838"/>
                  <a:gd name="T19" fmla="*/ 835 h 1177"/>
                  <a:gd name="T20" fmla="*/ 620 w 838"/>
                  <a:gd name="T21" fmla="*/ 835 h 1177"/>
                  <a:gd name="T22" fmla="*/ 620 w 838"/>
                  <a:gd name="T23" fmla="*/ 773 h 1177"/>
                  <a:gd name="T24" fmla="*/ 620 w 838"/>
                  <a:gd name="T25" fmla="*/ 743 h 1177"/>
                  <a:gd name="T26" fmla="*/ 651 w 838"/>
                  <a:gd name="T27" fmla="*/ 711 h 1177"/>
                  <a:gd name="T28" fmla="*/ 682 w 838"/>
                  <a:gd name="T29" fmla="*/ 619 h 1177"/>
                  <a:gd name="T30" fmla="*/ 713 w 838"/>
                  <a:gd name="T31" fmla="*/ 587 h 1177"/>
                  <a:gd name="T32" fmla="*/ 744 w 838"/>
                  <a:gd name="T33" fmla="*/ 495 h 1177"/>
                  <a:gd name="T34" fmla="*/ 744 w 838"/>
                  <a:gd name="T35" fmla="*/ 402 h 1177"/>
                  <a:gd name="T36" fmla="*/ 775 w 838"/>
                  <a:gd name="T37" fmla="*/ 372 h 1177"/>
                  <a:gd name="T38" fmla="*/ 775 w 838"/>
                  <a:gd name="T39" fmla="*/ 340 h 1177"/>
                  <a:gd name="T40" fmla="*/ 837 w 838"/>
                  <a:gd name="T41" fmla="*/ 278 h 1177"/>
                  <a:gd name="T42" fmla="*/ 775 w 838"/>
                  <a:gd name="T43" fmla="*/ 124 h 1177"/>
                  <a:gd name="T44" fmla="*/ 775 w 838"/>
                  <a:gd name="T45" fmla="*/ 61 h 1177"/>
                  <a:gd name="T46" fmla="*/ 775 w 838"/>
                  <a:gd name="T47" fmla="*/ 30 h 1177"/>
                  <a:gd name="T48" fmla="*/ 713 w 838"/>
                  <a:gd name="T49" fmla="*/ 0 h 1177"/>
                  <a:gd name="T50" fmla="*/ 682 w 838"/>
                  <a:gd name="T51" fmla="*/ 0 h 1177"/>
                  <a:gd name="T52" fmla="*/ 651 w 838"/>
                  <a:gd name="T53" fmla="*/ 30 h 1177"/>
                  <a:gd name="T54" fmla="*/ 651 w 838"/>
                  <a:gd name="T55" fmla="*/ 61 h 1177"/>
                  <a:gd name="T56" fmla="*/ 620 w 838"/>
                  <a:gd name="T57" fmla="*/ 61 h 1177"/>
                  <a:gd name="T58" fmla="*/ 589 w 838"/>
                  <a:gd name="T59" fmla="*/ 61 h 1177"/>
                  <a:gd name="T60" fmla="*/ 496 w 838"/>
                  <a:gd name="T61" fmla="*/ 61 h 1177"/>
                  <a:gd name="T62" fmla="*/ 155 w 838"/>
                  <a:gd name="T63" fmla="*/ 185 h 1177"/>
                  <a:gd name="T64" fmla="*/ 31 w 838"/>
                  <a:gd name="T65" fmla="*/ 433 h 1177"/>
                  <a:gd name="T66" fmla="*/ 0 w 838"/>
                  <a:gd name="T67" fmla="*/ 525 h 1177"/>
                  <a:gd name="T68" fmla="*/ 0 w 838"/>
                  <a:gd name="T69" fmla="*/ 525 h 1177"/>
                  <a:gd name="T70" fmla="*/ 0 w 838"/>
                  <a:gd name="T71" fmla="*/ 556 h 1177"/>
                  <a:gd name="T72" fmla="*/ 0 w 838"/>
                  <a:gd name="T73" fmla="*/ 619 h 1177"/>
                  <a:gd name="T74" fmla="*/ 31 w 838"/>
                  <a:gd name="T75" fmla="*/ 649 h 1177"/>
                  <a:gd name="T76" fmla="*/ 31 w 838"/>
                  <a:gd name="T77" fmla="*/ 649 h 1177"/>
                  <a:gd name="T78" fmla="*/ 31 w 838"/>
                  <a:gd name="T79" fmla="*/ 680 h 1177"/>
                  <a:gd name="T80" fmla="*/ 62 w 838"/>
                  <a:gd name="T81" fmla="*/ 743 h 1177"/>
                  <a:gd name="T82" fmla="*/ 92 w 838"/>
                  <a:gd name="T83" fmla="*/ 804 h 1177"/>
                  <a:gd name="T84" fmla="*/ 62 w 838"/>
                  <a:gd name="T85" fmla="*/ 835 h 1177"/>
                  <a:gd name="T86" fmla="*/ 92 w 838"/>
                  <a:gd name="T87" fmla="*/ 867 h 1177"/>
                  <a:gd name="T88" fmla="*/ 124 w 838"/>
                  <a:gd name="T89" fmla="*/ 897 h 1177"/>
                  <a:gd name="T90" fmla="*/ 155 w 838"/>
                  <a:gd name="T91" fmla="*/ 928 h 1177"/>
                  <a:gd name="T92" fmla="*/ 186 w 838"/>
                  <a:gd name="T93" fmla="*/ 928 h 1177"/>
                  <a:gd name="T94" fmla="*/ 217 w 838"/>
                  <a:gd name="T95" fmla="*/ 959 h 1177"/>
                  <a:gd name="T96" fmla="*/ 248 w 838"/>
                  <a:gd name="T97" fmla="*/ 1021 h 1177"/>
                  <a:gd name="T98" fmla="*/ 279 w 838"/>
                  <a:gd name="T99" fmla="*/ 1021 h 1177"/>
                  <a:gd name="T100" fmla="*/ 279 w 838"/>
                  <a:gd name="T101" fmla="*/ 1083 h 1177"/>
                  <a:gd name="T102" fmla="*/ 279 w 838"/>
                  <a:gd name="T103" fmla="*/ 1083 h 1177"/>
                  <a:gd name="T104" fmla="*/ 310 w 838"/>
                  <a:gd name="T105" fmla="*/ 1114 h 1177"/>
                  <a:gd name="T106" fmla="*/ 403 w 838"/>
                  <a:gd name="T107" fmla="*/ 1083 h 1177"/>
                  <a:gd name="T108" fmla="*/ 465 w 838"/>
                  <a:gd name="T109" fmla="*/ 1176 h 1177"/>
                  <a:gd name="T110" fmla="*/ 465 w 838"/>
                  <a:gd name="T111" fmla="*/ 1145 h 1177"/>
                  <a:gd name="T112" fmla="*/ 527 w 838"/>
                  <a:gd name="T113" fmla="*/ 1145 h 1177"/>
                  <a:gd name="T114" fmla="*/ 589 w 838"/>
                  <a:gd name="T115" fmla="*/ 1145 h 1177"/>
                  <a:gd name="T116" fmla="*/ 589 w 838"/>
                  <a:gd name="T117" fmla="*/ 1145 h 1177"/>
                  <a:gd name="T118" fmla="*/ 620 w 838"/>
                  <a:gd name="T119" fmla="*/ 111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8" h="1177">
                    <a:moveTo>
                      <a:pt x="651" y="1083"/>
                    </a:moveTo>
                    <a:lnTo>
                      <a:pt x="651" y="1083"/>
                    </a:lnTo>
                    <a:lnTo>
                      <a:pt x="651" y="1083"/>
                    </a:lnTo>
                    <a:lnTo>
                      <a:pt x="651" y="1083"/>
                    </a:lnTo>
                    <a:lnTo>
                      <a:pt x="651" y="1083"/>
                    </a:lnTo>
                    <a:lnTo>
                      <a:pt x="651" y="1083"/>
                    </a:lnTo>
                    <a:cubicBezTo>
                      <a:pt x="682" y="1083"/>
                      <a:pt x="682" y="1083"/>
                      <a:pt x="682" y="1083"/>
                    </a:cubicBezTo>
                    <a:lnTo>
                      <a:pt x="682" y="1083"/>
                    </a:lnTo>
                    <a:lnTo>
                      <a:pt x="682" y="1083"/>
                    </a:lnTo>
                    <a:cubicBezTo>
                      <a:pt x="682" y="1083"/>
                      <a:pt x="682" y="1083"/>
                      <a:pt x="682" y="1052"/>
                    </a:cubicBezTo>
                    <a:cubicBezTo>
                      <a:pt x="682" y="1052"/>
                      <a:pt x="682" y="1052"/>
                      <a:pt x="651" y="1052"/>
                    </a:cubicBezTo>
                    <a:lnTo>
                      <a:pt x="651" y="1052"/>
                    </a:lnTo>
                    <a:lnTo>
                      <a:pt x="651" y="1052"/>
                    </a:lnTo>
                    <a:lnTo>
                      <a:pt x="651" y="1021"/>
                    </a:lnTo>
                    <a:lnTo>
                      <a:pt x="651" y="1021"/>
                    </a:lnTo>
                    <a:cubicBezTo>
                      <a:pt x="651" y="1021"/>
                      <a:pt x="651" y="1021"/>
                      <a:pt x="651" y="991"/>
                    </a:cubicBezTo>
                    <a:lnTo>
                      <a:pt x="620" y="991"/>
                    </a:lnTo>
                    <a:lnTo>
                      <a:pt x="620" y="959"/>
                    </a:lnTo>
                    <a:cubicBezTo>
                      <a:pt x="589" y="959"/>
                      <a:pt x="589" y="959"/>
                      <a:pt x="589" y="959"/>
                    </a:cubicBezTo>
                    <a:lnTo>
                      <a:pt x="589" y="959"/>
                    </a:lnTo>
                    <a:lnTo>
                      <a:pt x="589" y="959"/>
                    </a:lnTo>
                    <a:cubicBezTo>
                      <a:pt x="558" y="959"/>
                      <a:pt x="558" y="959"/>
                      <a:pt x="558" y="928"/>
                    </a:cubicBezTo>
                    <a:lnTo>
                      <a:pt x="558" y="928"/>
                    </a:lnTo>
                    <a:lnTo>
                      <a:pt x="558" y="928"/>
                    </a:lnTo>
                    <a:lnTo>
                      <a:pt x="558" y="928"/>
                    </a:lnTo>
                    <a:cubicBezTo>
                      <a:pt x="558" y="897"/>
                      <a:pt x="558" y="897"/>
                      <a:pt x="558" y="897"/>
                    </a:cubicBezTo>
                    <a:cubicBezTo>
                      <a:pt x="558" y="867"/>
                      <a:pt x="558" y="867"/>
                      <a:pt x="558" y="867"/>
                    </a:cubicBezTo>
                    <a:lnTo>
                      <a:pt x="558" y="867"/>
                    </a:lnTo>
                    <a:cubicBezTo>
                      <a:pt x="558" y="867"/>
                      <a:pt x="558" y="835"/>
                      <a:pt x="589" y="835"/>
                    </a:cubicBezTo>
                    <a:lnTo>
                      <a:pt x="589" y="835"/>
                    </a:lnTo>
                    <a:cubicBezTo>
                      <a:pt x="589" y="835"/>
                      <a:pt x="589" y="867"/>
                      <a:pt x="620" y="867"/>
                    </a:cubicBezTo>
                    <a:cubicBezTo>
                      <a:pt x="620" y="835"/>
                      <a:pt x="620" y="835"/>
                      <a:pt x="620" y="835"/>
                    </a:cubicBezTo>
                    <a:lnTo>
                      <a:pt x="620" y="835"/>
                    </a:lnTo>
                    <a:cubicBezTo>
                      <a:pt x="620" y="835"/>
                      <a:pt x="620" y="835"/>
                      <a:pt x="620" y="804"/>
                    </a:cubicBezTo>
                    <a:lnTo>
                      <a:pt x="620" y="804"/>
                    </a:lnTo>
                    <a:lnTo>
                      <a:pt x="620" y="773"/>
                    </a:lnTo>
                    <a:lnTo>
                      <a:pt x="620" y="773"/>
                    </a:lnTo>
                    <a:lnTo>
                      <a:pt x="620" y="743"/>
                    </a:lnTo>
                    <a:lnTo>
                      <a:pt x="620" y="743"/>
                    </a:lnTo>
                    <a:cubicBezTo>
                      <a:pt x="620" y="743"/>
                      <a:pt x="620" y="711"/>
                      <a:pt x="651" y="711"/>
                    </a:cubicBezTo>
                    <a:lnTo>
                      <a:pt x="651" y="711"/>
                    </a:lnTo>
                    <a:lnTo>
                      <a:pt x="651" y="711"/>
                    </a:lnTo>
                    <a:cubicBezTo>
                      <a:pt x="651" y="680"/>
                      <a:pt x="651" y="680"/>
                      <a:pt x="651" y="649"/>
                    </a:cubicBezTo>
                    <a:lnTo>
                      <a:pt x="651" y="649"/>
                    </a:lnTo>
                    <a:lnTo>
                      <a:pt x="682" y="619"/>
                    </a:lnTo>
                    <a:cubicBezTo>
                      <a:pt x="682" y="619"/>
                      <a:pt x="682" y="619"/>
                      <a:pt x="713" y="587"/>
                    </a:cubicBezTo>
                    <a:lnTo>
                      <a:pt x="713" y="587"/>
                    </a:lnTo>
                    <a:lnTo>
                      <a:pt x="713" y="587"/>
                    </a:lnTo>
                    <a:lnTo>
                      <a:pt x="713" y="556"/>
                    </a:lnTo>
                    <a:cubicBezTo>
                      <a:pt x="713" y="556"/>
                      <a:pt x="744" y="556"/>
                      <a:pt x="744" y="525"/>
                    </a:cubicBezTo>
                    <a:cubicBezTo>
                      <a:pt x="744" y="525"/>
                      <a:pt x="744" y="525"/>
                      <a:pt x="744" y="495"/>
                    </a:cubicBezTo>
                    <a:lnTo>
                      <a:pt x="744" y="463"/>
                    </a:lnTo>
                    <a:cubicBezTo>
                      <a:pt x="744" y="433"/>
                      <a:pt x="744" y="433"/>
                      <a:pt x="744" y="402"/>
                    </a:cubicBezTo>
                    <a:lnTo>
                      <a:pt x="744" y="402"/>
                    </a:lnTo>
                    <a:lnTo>
                      <a:pt x="744" y="402"/>
                    </a:lnTo>
                    <a:cubicBezTo>
                      <a:pt x="775" y="402"/>
                      <a:pt x="775" y="402"/>
                      <a:pt x="775" y="372"/>
                    </a:cubicBezTo>
                    <a:lnTo>
                      <a:pt x="775" y="372"/>
                    </a:lnTo>
                    <a:lnTo>
                      <a:pt x="775" y="372"/>
                    </a:lnTo>
                    <a:cubicBezTo>
                      <a:pt x="775" y="372"/>
                      <a:pt x="775" y="372"/>
                      <a:pt x="775" y="340"/>
                    </a:cubicBezTo>
                    <a:lnTo>
                      <a:pt x="775" y="340"/>
                    </a:lnTo>
                    <a:cubicBezTo>
                      <a:pt x="775" y="309"/>
                      <a:pt x="775" y="309"/>
                      <a:pt x="806" y="309"/>
                    </a:cubicBezTo>
                    <a:cubicBezTo>
                      <a:pt x="806" y="278"/>
                      <a:pt x="837" y="278"/>
                      <a:pt x="837" y="278"/>
                    </a:cubicBezTo>
                    <a:lnTo>
                      <a:pt x="837" y="278"/>
                    </a:lnTo>
                    <a:lnTo>
                      <a:pt x="837" y="278"/>
                    </a:lnTo>
                    <a:lnTo>
                      <a:pt x="806" y="248"/>
                    </a:lnTo>
                    <a:cubicBezTo>
                      <a:pt x="806" y="216"/>
                      <a:pt x="775" y="154"/>
                      <a:pt x="775" y="124"/>
                    </a:cubicBezTo>
                    <a:lnTo>
                      <a:pt x="775" y="92"/>
                    </a:lnTo>
                    <a:lnTo>
                      <a:pt x="775" y="92"/>
                    </a:lnTo>
                    <a:cubicBezTo>
                      <a:pt x="775" y="92"/>
                      <a:pt x="775" y="92"/>
                      <a:pt x="775" y="61"/>
                    </a:cubicBezTo>
                    <a:lnTo>
                      <a:pt x="775" y="61"/>
                    </a:lnTo>
                    <a:cubicBezTo>
                      <a:pt x="775" y="30"/>
                      <a:pt x="775" y="30"/>
                      <a:pt x="775" y="30"/>
                    </a:cubicBezTo>
                    <a:lnTo>
                      <a:pt x="775" y="30"/>
                    </a:lnTo>
                    <a:lnTo>
                      <a:pt x="744" y="30"/>
                    </a:lnTo>
                    <a:lnTo>
                      <a:pt x="744" y="30"/>
                    </a:lnTo>
                    <a:cubicBezTo>
                      <a:pt x="744" y="0"/>
                      <a:pt x="713" y="0"/>
                      <a:pt x="713" y="0"/>
                    </a:cubicBezTo>
                    <a:cubicBezTo>
                      <a:pt x="713" y="0"/>
                      <a:pt x="713" y="0"/>
                      <a:pt x="682" y="0"/>
                    </a:cubicBezTo>
                    <a:lnTo>
                      <a:pt x="682" y="0"/>
                    </a:lnTo>
                    <a:lnTo>
                      <a:pt x="682" y="0"/>
                    </a:lnTo>
                    <a:lnTo>
                      <a:pt x="682" y="0"/>
                    </a:lnTo>
                    <a:cubicBezTo>
                      <a:pt x="682" y="0"/>
                      <a:pt x="682" y="30"/>
                      <a:pt x="651" y="30"/>
                    </a:cubicBezTo>
                    <a:lnTo>
                      <a:pt x="651" y="30"/>
                    </a:lnTo>
                    <a:lnTo>
                      <a:pt x="651" y="30"/>
                    </a:lnTo>
                    <a:lnTo>
                      <a:pt x="651" y="30"/>
                    </a:lnTo>
                    <a:lnTo>
                      <a:pt x="651" y="61"/>
                    </a:lnTo>
                    <a:cubicBezTo>
                      <a:pt x="620" y="61"/>
                      <a:pt x="620" y="61"/>
                      <a:pt x="620" y="61"/>
                    </a:cubicBezTo>
                    <a:lnTo>
                      <a:pt x="620" y="61"/>
                    </a:lnTo>
                    <a:lnTo>
                      <a:pt x="620" y="61"/>
                    </a:lnTo>
                    <a:lnTo>
                      <a:pt x="620" y="61"/>
                    </a:lnTo>
                    <a:cubicBezTo>
                      <a:pt x="589" y="61"/>
                      <a:pt x="589" y="61"/>
                      <a:pt x="589" y="61"/>
                    </a:cubicBezTo>
                    <a:lnTo>
                      <a:pt x="589" y="61"/>
                    </a:lnTo>
                    <a:lnTo>
                      <a:pt x="589" y="61"/>
                    </a:lnTo>
                    <a:cubicBezTo>
                      <a:pt x="496" y="61"/>
                      <a:pt x="496" y="61"/>
                      <a:pt x="496" y="61"/>
                    </a:cubicBezTo>
                    <a:lnTo>
                      <a:pt x="496" y="61"/>
                    </a:lnTo>
                    <a:cubicBezTo>
                      <a:pt x="155" y="61"/>
                      <a:pt x="155" y="61"/>
                      <a:pt x="155" y="61"/>
                    </a:cubicBezTo>
                    <a:cubicBezTo>
                      <a:pt x="155" y="61"/>
                      <a:pt x="155" y="92"/>
                      <a:pt x="155" y="124"/>
                    </a:cubicBezTo>
                    <a:cubicBezTo>
                      <a:pt x="155" y="185"/>
                      <a:pt x="155" y="185"/>
                      <a:pt x="155" y="185"/>
                    </a:cubicBezTo>
                    <a:cubicBezTo>
                      <a:pt x="92" y="185"/>
                      <a:pt x="92" y="185"/>
                      <a:pt x="92" y="185"/>
                    </a:cubicBezTo>
                    <a:cubicBezTo>
                      <a:pt x="92" y="433"/>
                      <a:pt x="92" y="433"/>
                      <a:pt x="92" y="433"/>
                    </a:cubicBezTo>
                    <a:cubicBezTo>
                      <a:pt x="31" y="433"/>
                      <a:pt x="31" y="433"/>
                      <a:pt x="31" y="433"/>
                    </a:cubicBezTo>
                    <a:cubicBezTo>
                      <a:pt x="31" y="463"/>
                      <a:pt x="31" y="463"/>
                      <a:pt x="31" y="463"/>
                    </a:cubicBezTo>
                    <a:cubicBezTo>
                      <a:pt x="31" y="463"/>
                      <a:pt x="31" y="463"/>
                      <a:pt x="31" y="495"/>
                    </a:cubicBezTo>
                    <a:cubicBezTo>
                      <a:pt x="31" y="495"/>
                      <a:pt x="31" y="495"/>
                      <a:pt x="0" y="525"/>
                    </a:cubicBezTo>
                    <a:lnTo>
                      <a:pt x="0" y="525"/>
                    </a:lnTo>
                    <a:lnTo>
                      <a:pt x="0" y="525"/>
                    </a:lnTo>
                    <a:lnTo>
                      <a:pt x="0" y="525"/>
                    </a:lnTo>
                    <a:lnTo>
                      <a:pt x="0" y="556"/>
                    </a:lnTo>
                    <a:lnTo>
                      <a:pt x="0" y="556"/>
                    </a:lnTo>
                    <a:lnTo>
                      <a:pt x="0" y="556"/>
                    </a:lnTo>
                    <a:lnTo>
                      <a:pt x="0" y="556"/>
                    </a:lnTo>
                    <a:cubicBezTo>
                      <a:pt x="0" y="587"/>
                      <a:pt x="0" y="587"/>
                      <a:pt x="0" y="587"/>
                    </a:cubicBezTo>
                    <a:lnTo>
                      <a:pt x="0" y="619"/>
                    </a:lnTo>
                    <a:lnTo>
                      <a:pt x="0" y="619"/>
                    </a:lnTo>
                    <a:cubicBezTo>
                      <a:pt x="0" y="619"/>
                      <a:pt x="31" y="619"/>
                      <a:pt x="31" y="649"/>
                    </a:cubicBezTo>
                    <a:lnTo>
                      <a:pt x="31" y="649"/>
                    </a:lnTo>
                    <a:lnTo>
                      <a:pt x="31" y="649"/>
                    </a:lnTo>
                    <a:lnTo>
                      <a:pt x="31" y="649"/>
                    </a:lnTo>
                    <a:lnTo>
                      <a:pt x="31" y="649"/>
                    </a:lnTo>
                    <a:lnTo>
                      <a:pt x="31" y="680"/>
                    </a:lnTo>
                    <a:lnTo>
                      <a:pt x="31" y="680"/>
                    </a:lnTo>
                    <a:lnTo>
                      <a:pt x="31" y="680"/>
                    </a:lnTo>
                    <a:lnTo>
                      <a:pt x="31" y="711"/>
                    </a:lnTo>
                    <a:lnTo>
                      <a:pt x="31" y="711"/>
                    </a:lnTo>
                    <a:cubicBezTo>
                      <a:pt x="31" y="711"/>
                      <a:pt x="62" y="711"/>
                      <a:pt x="62" y="743"/>
                    </a:cubicBezTo>
                    <a:lnTo>
                      <a:pt x="62" y="743"/>
                    </a:lnTo>
                    <a:lnTo>
                      <a:pt x="62" y="743"/>
                    </a:lnTo>
                    <a:cubicBezTo>
                      <a:pt x="62" y="773"/>
                      <a:pt x="92" y="773"/>
                      <a:pt x="92" y="804"/>
                    </a:cubicBezTo>
                    <a:lnTo>
                      <a:pt x="92" y="804"/>
                    </a:lnTo>
                    <a:cubicBezTo>
                      <a:pt x="62" y="804"/>
                      <a:pt x="62" y="835"/>
                      <a:pt x="62" y="835"/>
                    </a:cubicBezTo>
                    <a:lnTo>
                      <a:pt x="62" y="835"/>
                    </a:lnTo>
                    <a:cubicBezTo>
                      <a:pt x="92" y="835"/>
                      <a:pt x="92" y="835"/>
                      <a:pt x="92" y="835"/>
                    </a:cubicBezTo>
                    <a:lnTo>
                      <a:pt x="92" y="835"/>
                    </a:lnTo>
                    <a:lnTo>
                      <a:pt x="92" y="867"/>
                    </a:lnTo>
                    <a:cubicBezTo>
                      <a:pt x="124" y="867"/>
                      <a:pt x="124" y="867"/>
                      <a:pt x="124" y="867"/>
                    </a:cubicBezTo>
                    <a:lnTo>
                      <a:pt x="124" y="897"/>
                    </a:lnTo>
                    <a:lnTo>
                      <a:pt x="124" y="897"/>
                    </a:lnTo>
                    <a:cubicBezTo>
                      <a:pt x="124" y="897"/>
                      <a:pt x="124" y="897"/>
                      <a:pt x="155" y="897"/>
                    </a:cubicBezTo>
                    <a:lnTo>
                      <a:pt x="155" y="897"/>
                    </a:lnTo>
                    <a:cubicBezTo>
                      <a:pt x="155" y="897"/>
                      <a:pt x="155" y="897"/>
                      <a:pt x="155" y="928"/>
                    </a:cubicBezTo>
                    <a:lnTo>
                      <a:pt x="186" y="928"/>
                    </a:lnTo>
                    <a:lnTo>
                      <a:pt x="186" y="928"/>
                    </a:lnTo>
                    <a:lnTo>
                      <a:pt x="186" y="928"/>
                    </a:lnTo>
                    <a:lnTo>
                      <a:pt x="186" y="928"/>
                    </a:lnTo>
                    <a:lnTo>
                      <a:pt x="186" y="928"/>
                    </a:lnTo>
                    <a:cubicBezTo>
                      <a:pt x="217" y="959"/>
                      <a:pt x="217" y="959"/>
                      <a:pt x="217" y="959"/>
                    </a:cubicBezTo>
                    <a:cubicBezTo>
                      <a:pt x="217" y="991"/>
                      <a:pt x="248" y="991"/>
                      <a:pt x="248" y="1021"/>
                    </a:cubicBezTo>
                    <a:lnTo>
                      <a:pt x="248" y="1021"/>
                    </a:lnTo>
                    <a:lnTo>
                      <a:pt x="248" y="1021"/>
                    </a:lnTo>
                    <a:lnTo>
                      <a:pt x="248" y="1021"/>
                    </a:lnTo>
                    <a:lnTo>
                      <a:pt x="248" y="1021"/>
                    </a:lnTo>
                    <a:cubicBezTo>
                      <a:pt x="279" y="1021"/>
                      <a:pt x="279" y="1021"/>
                      <a:pt x="279" y="1021"/>
                    </a:cubicBezTo>
                    <a:cubicBezTo>
                      <a:pt x="279" y="1052"/>
                      <a:pt x="279" y="1052"/>
                      <a:pt x="279" y="1052"/>
                    </a:cubicBezTo>
                    <a:lnTo>
                      <a:pt x="279" y="1052"/>
                    </a:lnTo>
                    <a:cubicBezTo>
                      <a:pt x="279" y="1083"/>
                      <a:pt x="279" y="1083"/>
                      <a:pt x="279" y="1083"/>
                    </a:cubicBezTo>
                    <a:lnTo>
                      <a:pt x="279" y="1083"/>
                    </a:lnTo>
                    <a:lnTo>
                      <a:pt x="279" y="1083"/>
                    </a:lnTo>
                    <a:lnTo>
                      <a:pt x="279" y="1083"/>
                    </a:lnTo>
                    <a:lnTo>
                      <a:pt x="279" y="1083"/>
                    </a:lnTo>
                    <a:cubicBezTo>
                      <a:pt x="279" y="1083"/>
                      <a:pt x="279" y="1083"/>
                      <a:pt x="279" y="1114"/>
                    </a:cubicBezTo>
                    <a:cubicBezTo>
                      <a:pt x="310" y="1114"/>
                      <a:pt x="310" y="1114"/>
                      <a:pt x="310" y="1114"/>
                    </a:cubicBezTo>
                    <a:cubicBezTo>
                      <a:pt x="341" y="1114"/>
                      <a:pt x="341" y="1114"/>
                      <a:pt x="341" y="1114"/>
                    </a:cubicBezTo>
                    <a:cubicBezTo>
                      <a:pt x="372" y="1114"/>
                      <a:pt x="372" y="1114"/>
                      <a:pt x="372" y="1114"/>
                    </a:cubicBezTo>
                    <a:cubicBezTo>
                      <a:pt x="403" y="1083"/>
                      <a:pt x="403" y="1083"/>
                      <a:pt x="403" y="1083"/>
                    </a:cubicBezTo>
                    <a:cubicBezTo>
                      <a:pt x="403" y="1114"/>
                      <a:pt x="403" y="1114"/>
                      <a:pt x="403" y="1114"/>
                    </a:cubicBezTo>
                    <a:lnTo>
                      <a:pt x="434" y="1145"/>
                    </a:lnTo>
                    <a:cubicBezTo>
                      <a:pt x="434" y="1145"/>
                      <a:pt x="434" y="1145"/>
                      <a:pt x="465" y="1176"/>
                    </a:cubicBezTo>
                    <a:cubicBezTo>
                      <a:pt x="465" y="1176"/>
                      <a:pt x="465" y="1176"/>
                      <a:pt x="465" y="1145"/>
                    </a:cubicBezTo>
                    <a:lnTo>
                      <a:pt x="465" y="1145"/>
                    </a:lnTo>
                    <a:lnTo>
                      <a:pt x="465" y="1145"/>
                    </a:lnTo>
                    <a:lnTo>
                      <a:pt x="465" y="1145"/>
                    </a:lnTo>
                    <a:cubicBezTo>
                      <a:pt x="496" y="1145"/>
                      <a:pt x="496" y="1145"/>
                      <a:pt x="496" y="1145"/>
                    </a:cubicBezTo>
                    <a:lnTo>
                      <a:pt x="527" y="1145"/>
                    </a:lnTo>
                    <a:lnTo>
                      <a:pt x="558" y="1145"/>
                    </a:lnTo>
                    <a:lnTo>
                      <a:pt x="558" y="1145"/>
                    </a:lnTo>
                    <a:cubicBezTo>
                      <a:pt x="589" y="1145"/>
                      <a:pt x="589" y="1145"/>
                      <a:pt x="589" y="1145"/>
                    </a:cubicBezTo>
                    <a:lnTo>
                      <a:pt x="589" y="1145"/>
                    </a:lnTo>
                    <a:lnTo>
                      <a:pt x="589" y="1145"/>
                    </a:lnTo>
                    <a:lnTo>
                      <a:pt x="589" y="1145"/>
                    </a:lnTo>
                    <a:cubicBezTo>
                      <a:pt x="620" y="1145"/>
                      <a:pt x="620" y="1145"/>
                      <a:pt x="620" y="1145"/>
                    </a:cubicBezTo>
                    <a:lnTo>
                      <a:pt x="620" y="1145"/>
                    </a:lnTo>
                    <a:cubicBezTo>
                      <a:pt x="620" y="1114"/>
                      <a:pt x="620" y="1114"/>
                      <a:pt x="620" y="1114"/>
                    </a:cubicBezTo>
                    <a:lnTo>
                      <a:pt x="620" y="1114"/>
                    </a:lnTo>
                    <a:cubicBezTo>
                      <a:pt x="620" y="1114"/>
                      <a:pt x="620" y="1114"/>
                      <a:pt x="651" y="108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9" name="Freeform 32"/>
              <p:cNvSpPr>
                <a:spLocks noChangeArrowheads="1"/>
              </p:cNvSpPr>
              <p:nvPr/>
            </p:nvSpPr>
            <p:spPr bwMode="auto">
              <a:xfrm>
                <a:off x="3824288" y="1801813"/>
                <a:ext cx="57150" cy="123825"/>
              </a:xfrm>
              <a:custGeom>
                <a:avLst/>
                <a:gdLst>
                  <a:gd name="T0" fmla="*/ 32 w 157"/>
                  <a:gd name="T1" fmla="*/ 248 h 343"/>
                  <a:gd name="T2" fmla="*/ 32 w 157"/>
                  <a:gd name="T3" fmla="*/ 248 h 343"/>
                  <a:gd name="T4" fmla="*/ 32 w 157"/>
                  <a:gd name="T5" fmla="*/ 248 h 343"/>
                  <a:gd name="T6" fmla="*/ 32 w 157"/>
                  <a:gd name="T7" fmla="*/ 248 h 343"/>
                  <a:gd name="T8" fmla="*/ 32 w 157"/>
                  <a:gd name="T9" fmla="*/ 279 h 343"/>
                  <a:gd name="T10" fmla="*/ 62 w 157"/>
                  <a:gd name="T11" fmla="*/ 279 h 343"/>
                  <a:gd name="T12" fmla="*/ 93 w 157"/>
                  <a:gd name="T13" fmla="*/ 342 h 343"/>
                  <a:gd name="T14" fmla="*/ 93 w 157"/>
                  <a:gd name="T15" fmla="*/ 311 h 343"/>
                  <a:gd name="T16" fmla="*/ 156 w 157"/>
                  <a:gd name="T17" fmla="*/ 279 h 343"/>
                  <a:gd name="T18" fmla="*/ 156 w 157"/>
                  <a:gd name="T19" fmla="*/ 279 h 343"/>
                  <a:gd name="T20" fmla="*/ 156 w 157"/>
                  <a:gd name="T21" fmla="*/ 248 h 343"/>
                  <a:gd name="T22" fmla="*/ 156 w 157"/>
                  <a:gd name="T23" fmla="*/ 218 h 343"/>
                  <a:gd name="T24" fmla="*/ 124 w 157"/>
                  <a:gd name="T25" fmla="*/ 218 h 343"/>
                  <a:gd name="T26" fmla="*/ 124 w 157"/>
                  <a:gd name="T27" fmla="*/ 218 h 343"/>
                  <a:gd name="T28" fmla="*/ 93 w 157"/>
                  <a:gd name="T29" fmla="*/ 187 h 343"/>
                  <a:gd name="T30" fmla="*/ 124 w 157"/>
                  <a:gd name="T31" fmla="*/ 94 h 343"/>
                  <a:gd name="T32" fmla="*/ 156 w 157"/>
                  <a:gd name="T33" fmla="*/ 94 h 343"/>
                  <a:gd name="T34" fmla="*/ 156 w 157"/>
                  <a:gd name="T35" fmla="*/ 94 h 343"/>
                  <a:gd name="T36" fmla="*/ 156 w 157"/>
                  <a:gd name="T37" fmla="*/ 94 h 343"/>
                  <a:gd name="T38" fmla="*/ 124 w 157"/>
                  <a:gd name="T39" fmla="*/ 63 h 343"/>
                  <a:gd name="T40" fmla="*/ 124 w 157"/>
                  <a:gd name="T41" fmla="*/ 63 h 343"/>
                  <a:gd name="T42" fmla="*/ 124 w 157"/>
                  <a:gd name="T43" fmla="*/ 63 h 343"/>
                  <a:gd name="T44" fmla="*/ 124 w 157"/>
                  <a:gd name="T45" fmla="*/ 31 h 343"/>
                  <a:gd name="T46" fmla="*/ 93 w 157"/>
                  <a:gd name="T47" fmla="*/ 0 h 343"/>
                  <a:gd name="T48" fmla="*/ 62 w 157"/>
                  <a:gd name="T49" fmla="*/ 0 h 343"/>
                  <a:gd name="T50" fmla="*/ 32 w 157"/>
                  <a:gd name="T51" fmla="*/ 0 h 343"/>
                  <a:gd name="T52" fmla="*/ 32 w 157"/>
                  <a:gd name="T53" fmla="*/ 31 h 343"/>
                  <a:gd name="T54" fmla="*/ 32 w 157"/>
                  <a:gd name="T55" fmla="*/ 31 h 343"/>
                  <a:gd name="T56" fmla="*/ 32 w 157"/>
                  <a:gd name="T57" fmla="*/ 31 h 343"/>
                  <a:gd name="T58" fmla="*/ 32 w 157"/>
                  <a:gd name="T59" fmla="*/ 63 h 343"/>
                  <a:gd name="T60" fmla="*/ 32 w 157"/>
                  <a:gd name="T61" fmla="*/ 94 h 343"/>
                  <a:gd name="T62" fmla="*/ 32 w 157"/>
                  <a:gd name="T63" fmla="*/ 94 h 343"/>
                  <a:gd name="T64" fmla="*/ 32 w 157"/>
                  <a:gd name="T65" fmla="*/ 94 h 343"/>
                  <a:gd name="T66" fmla="*/ 32 w 157"/>
                  <a:gd name="T67" fmla="*/ 94 h 343"/>
                  <a:gd name="T68" fmla="*/ 32 w 157"/>
                  <a:gd name="T69" fmla="*/ 94 h 343"/>
                  <a:gd name="T70" fmla="*/ 32 w 157"/>
                  <a:gd name="T71" fmla="*/ 94 h 343"/>
                  <a:gd name="T72" fmla="*/ 32 w 157"/>
                  <a:gd name="T73" fmla="*/ 94 h 343"/>
                  <a:gd name="T74" fmla="*/ 0 w 157"/>
                  <a:gd name="T75" fmla="*/ 187 h 343"/>
                  <a:gd name="T76" fmla="*/ 0 w 157"/>
                  <a:gd name="T77" fmla="*/ 187 h 343"/>
                  <a:gd name="T78" fmla="*/ 0 w 157"/>
                  <a:gd name="T79" fmla="*/ 187 h 343"/>
                  <a:gd name="T80" fmla="*/ 0 w 157"/>
                  <a:gd name="T81" fmla="*/ 218 h 343"/>
                  <a:gd name="T82" fmla="*/ 0 w 157"/>
                  <a:gd name="T83" fmla="*/ 218 h 343"/>
                  <a:gd name="T84" fmla="*/ 0 w 157"/>
                  <a:gd name="T85" fmla="*/ 218 h 343"/>
                  <a:gd name="T86" fmla="*/ 32 w 157"/>
                  <a:gd name="T87" fmla="*/ 2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3">
                    <a:moveTo>
                      <a:pt x="32" y="248"/>
                    </a:moveTo>
                    <a:lnTo>
                      <a:pt x="32" y="248"/>
                    </a:lnTo>
                    <a:lnTo>
                      <a:pt x="32" y="248"/>
                    </a:lnTo>
                    <a:lnTo>
                      <a:pt x="32" y="248"/>
                    </a:lnTo>
                    <a:cubicBezTo>
                      <a:pt x="32" y="279"/>
                      <a:pt x="32" y="279"/>
                      <a:pt x="32" y="279"/>
                    </a:cubicBezTo>
                    <a:cubicBezTo>
                      <a:pt x="62" y="279"/>
                      <a:pt x="62" y="279"/>
                      <a:pt x="62" y="279"/>
                    </a:cubicBezTo>
                    <a:cubicBezTo>
                      <a:pt x="93" y="311"/>
                      <a:pt x="93" y="311"/>
                      <a:pt x="93" y="342"/>
                    </a:cubicBezTo>
                    <a:cubicBezTo>
                      <a:pt x="93" y="311"/>
                      <a:pt x="93" y="311"/>
                      <a:pt x="93" y="311"/>
                    </a:cubicBezTo>
                    <a:cubicBezTo>
                      <a:pt x="124" y="311"/>
                      <a:pt x="156" y="279"/>
                      <a:pt x="156" y="279"/>
                    </a:cubicBezTo>
                    <a:lnTo>
                      <a:pt x="156" y="279"/>
                    </a:lnTo>
                    <a:cubicBezTo>
                      <a:pt x="156" y="248"/>
                      <a:pt x="156" y="248"/>
                      <a:pt x="156" y="248"/>
                    </a:cubicBezTo>
                    <a:lnTo>
                      <a:pt x="156" y="218"/>
                    </a:lnTo>
                    <a:lnTo>
                      <a:pt x="124" y="218"/>
                    </a:lnTo>
                    <a:lnTo>
                      <a:pt x="124" y="218"/>
                    </a:lnTo>
                    <a:cubicBezTo>
                      <a:pt x="124" y="218"/>
                      <a:pt x="93" y="218"/>
                      <a:pt x="93" y="187"/>
                    </a:cubicBezTo>
                    <a:cubicBezTo>
                      <a:pt x="93" y="155"/>
                      <a:pt x="93" y="124"/>
                      <a:pt x="124" y="94"/>
                    </a:cubicBezTo>
                    <a:cubicBezTo>
                      <a:pt x="124" y="94"/>
                      <a:pt x="124" y="94"/>
                      <a:pt x="156" y="94"/>
                    </a:cubicBezTo>
                    <a:lnTo>
                      <a:pt x="156" y="94"/>
                    </a:lnTo>
                    <a:lnTo>
                      <a:pt x="156" y="94"/>
                    </a:lnTo>
                    <a:cubicBezTo>
                      <a:pt x="124" y="94"/>
                      <a:pt x="124" y="63"/>
                      <a:pt x="124" y="63"/>
                    </a:cubicBezTo>
                    <a:lnTo>
                      <a:pt x="124" y="63"/>
                    </a:lnTo>
                    <a:lnTo>
                      <a:pt x="124" y="63"/>
                    </a:lnTo>
                    <a:cubicBezTo>
                      <a:pt x="124" y="31"/>
                      <a:pt x="124" y="31"/>
                      <a:pt x="124" y="31"/>
                    </a:cubicBezTo>
                    <a:cubicBezTo>
                      <a:pt x="124" y="0"/>
                      <a:pt x="93" y="0"/>
                      <a:pt x="93" y="0"/>
                    </a:cubicBezTo>
                    <a:lnTo>
                      <a:pt x="62" y="0"/>
                    </a:lnTo>
                    <a:lnTo>
                      <a:pt x="32" y="0"/>
                    </a:lnTo>
                    <a:lnTo>
                      <a:pt x="32" y="31"/>
                    </a:lnTo>
                    <a:lnTo>
                      <a:pt x="32" y="31"/>
                    </a:lnTo>
                    <a:lnTo>
                      <a:pt x="32" y="31"/>
                    </a:lnTo>
                    <a:lnTo>
                      <a:pt x="32" y="63"/>
                    </a:lnTo>
                    <a:cubicBezTo>
                      <a:pt x="32" y="63"/>
                      <a:pt x="32" y="63"/>
                      <a:pt x="32" y="94"/>
                    </a:cubicBezTo>
                    <a:lnTo>
                      <a:pt x="32" y="94"/>
                    </a:lnTo>
                    <a:lnTo>
                      <a:pt x="32" y="94"/>
                    </a:lnTo>
                    <a:lnTo>
                      <a:pt x="32" y="94"/>
                    </a:lnTo>
                    <a:lnTo>
                      <a:pt x="32" y="94"/>
                    </a:lnTo>
                    <a:lnTo>
                      <a:pt x="32" y="94"/>
                    </a:lnTo>
                    <a:lnTo>
                      <a:pt x="32" y="94"/>
                    </a:lnTo>
                    <a:cubicBezTo>
                      <a:pt x="32" y="124"/>
                      <a:pt x="0" y="155"/>
                      <a:pt x="0" y="187"/>
                    </a:cubicBezTo>
                    <a:lnTo>
                      <a:pt x="0" y="187"/>
                    </a:lnTo>
                    <a:lnTo>
                      <a:pt x="0" y="187"/>
                    </a:lnTo>
                    <a:cubicBezTo>
                      <a:pt x="0" y="187"/>
                      <a:pt x="0" y="187"/>
                      <a:pt x="0" y="218"/>
                    </a:cubicBezTo>
                    <a:lnTo>
                      <a:pt x="0" y="218"/>
                    </a:lnTo>
                    <a:lnTo>
                      <a:pt x="0" y="218"/>
                    </a:lnTo>
                    <a:cubicBezTo>
                      <a:pt x="0" y="218"/>
                      <a:pt x="32" y="218"/>
                      <a:pt x="32"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0" name="Freeform 33"/>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1" name="Freeform 34"/>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2" name="Freeform 35"/>
              <p:cNvSpPr>
                <a:spLocks noChangeArrowheads="1"/>
              </p:cNvSpPr>
              <p:nvPr/>
            </p:nvSpPr>
            <p:spPr bwMode="auto">
              <a:xfrm>
                <a:off x="4706938" y="2092325"/>
                <a:ext cx="134937" cy="155575"/>
              </a:xfrm>
              <a:custGeom>
                <a:avLst/>
                <a:gdLst>
                  <a:gd name="T0" fmla="*/ 217 w 373"/>
                  <a:gd name="T1" fmla="*/ 0 h 434"/>
                  <a:gd name="T2" fmla="*/ 217 w 373"/>
                  <a:gd name="T3" fmla="*/ 0 h 434"/>
                  <a:gd name="T4" fmla="*/ 217 w 373"/>
                  <a:gd name="T5" fmla="*/ 30 h 434"/>
                  <a:gd name="T6" fmla="*/ 217 w 373"/>
                  <a:gd name="T7" fmla="*/ 30 h 434"/>
                  <a:gd name="T8" fmla="*/ 217 w 373"/>
                  <a:gd name="T9" fmla="*/ 30 h 434"/>
                  <a:gd name="T10" fmla="*/ 186 w 373"/>
                  <a:gd name="T11" fmla="*/ 30 h 434"/>
                  <a:gd name="T12" fmla="*/ 186 w 373"/>
                  <a:gd name="T13" fmla="*/ 61 h 434"/>
                  <a:gd name="T14" fmla="*/ 186 w 373"/>
                  <a:gd name="T15" fmla="*/ 92 h 434"/>
                  <a:gd name="T16" fmla="*/ 186 w 373"/>
                  <a:gd name="T17" fmla="*/ 92 h 434"/>
                  <a:gd name="T18" fmla="*/ 186 w 373"/>
                  <a:gd name="T19" fmla="*/ 92 h 434"/>
                  <a:gd name="T20" fmla="*/ 217 w 373"/>
                  <a:gd name="T21" fmla="*/ 92 h 434"/>
                  <a:gd name="T22" fmla="*/ 154 w 373"/>
                  <a:gd name="T23" fmla="*/ 278 h 434"/>
                  <a:gd name="T24" fmla="*/ 154 w 373"/>
                  <a:gd name="T25" fmla="*/ 309 h 434"/>
                  <a:gd name="T26" fmla="*/ 124 w 373"/>
                  <a:gd name="T27" fmla="*/ 309 h 434"/>
                  <a:gd name="T28" fmla="*/ 62 w 373"/>
                  <a:gd name="T29" fmla="*/ 309 h 434"/>
                  <a:gd name="T30" fmla="*/ 30 w 373"/>
                  <a:gd name="T31" fmla="*/ 340 h 434"/>
                  <a:gd name="T32" fmla="*/ 0 w 373"/>
                  <a:gd name="T33" fmla="*/ 372 h 434"/>
                  <a:gd name="T34" fmla="*/ 0 w 373"/>
                  <a:gd name="T35" fmla="*/ 372 h 434"/>
                  <a:gd name="T36" fmla="*/ 0 w 373"/>
                  <a:gd name="T37" fmla="*/ 372 h 434"/>
                  <a:gd name="T38" fmla="*/ 0 w 373"/>
                  <a:gd name="T39" fmla="*/ 372 h 434"/>
                  <a:gd name="T40" fmla="*/ 30 w 373"/>
                  <a:gd name="T41" fmla="*/ 433 h 434"/>
                  <a:gd name="T42" fmla="*/ 30 w 373"/>
                  <a:gd name="T43" fmla="*/ 433 h 434"/>
                  <a:gd name="T44" fmla="*/ 30 w 373"/>
                  <a:gd name="T45" fmla="*/ 433 h 434"/>
                  <a:gd name="T46" fmla="*/ 30 w 373"/>
                  <a:gd name="T47" fmla="*/ 433 h 434"/>
                  <a:gd name="T48" fmla="*/ 30 w 373"/>
                  <a:gd name="T49" fmla="*/ 433 h 434"/>
                  <a:gd name="T50" fmla="*/ 124 w 373"/>
                  <a:gd name="T51" fmla="*/ 433 h 434"/>
                  <a:gd name="T52" fmla="*/ 124 w 373"/>
                  <a:gd name="T53" fmla="*/ 433 h 434"/>
                  <a:gd name="T54" fmla="*/ 124 w 373"/>
                  <a:gd name="T55" fmla="*/ 433 h 434"/>
                  <a:gd name="T56" fmla="*/ 124 w 373"/>
                  <a:gd name="T57" fmla="*/ 433 h 434"/>
                  <a:gd name="T58" fmla="*/ 124 w 373"/>
                  <a:gd name="T59" fmla="*/ 433 h 434"/>
                  <a:gd name="T60" fmla="*/ 186 w 373"/>
                  <a:gd name="T61" fmla="*/ 372 h 434"/>
                  <a:gd name="T62" fmla="*/ 217 w 373"/>
                  <a:gd name="T63" fmla="*/ 372 h 434"/>
                  <a:gd name="T64" fmla="*/ 217 w 373"/>
                  <a:gd name="T65" fmla="*/ 372 h 434"/>
                  <a:gd name="T66" fmla="*/ 217 w 373"/>
                  <a:gd name="T67" fmla="*/ 372 h 434"/>
                  <a:gd name="T68" fmla="*/ 248 w 373"/>
                  <a:gd name="T69" fmla="*/ 309 h 434"/>
                  <a:gd name="T70" fmla="*/ 248 w 373"/>
                  <a:gd name="T71" fmla="*/ 309 h 434"/>
                  <a:gd name="T72" fmla="*/ 278 w 373"/>
                  <a:gd name="T73" fmla="*/ 309 h 434"/>
                  <a:gd name="T74" fmla="*/ 278 w 373"/>
                  <a:gd name="T75" fmla="*/ 309 h 434"/>
                  <a:gd name="T76" fmla="*/ 278 w 373"/>
                  <a:gd name="T77" fmla="*/ 248 h 434"/>
                  <a:gd name="T78" fmla="*/ 310 w 373"/>
                  <a:gd name="T79" fmla="*/ 216 h 434"/>
                  <a:gd name="T80" fmla="*/ 341 w 373"/>
                  <a:gd name="T81" fmla="*/ 216 h 434"/>
                  <a:gd name="T82" fmla="*/ 341 w 373"/>
                  <a:gd name="T83" fmla="*/ 185 h 434"/>
                  <a:gd name="T84" fmla="*/ 372 w 373"/>
                  <a:gd name="T85" fmla="*/ 124 h 434"/>
                  <a:gd name="T86" fmla="*/ 372 w 373"/>
                  <a:gd name="T87" fmla="*/ 124 h 434"/>
                  <a:gd name="T88" fmla="*/ 372 w 373"/>
                  <a:gd name="T89" fmla="*/ 92 h 434"/>
                  <a:gd name="T90" fmla="*/ 341 w 373"/>
                  <a:gd name="T91" fmla="*/ 61 h 434"/>
                  <a:gd name="T92" fmla="*/ 310 w 373"/>
                  <a:gd name="T93" fmla="*/ 61 h 434"/>
                  <a:gd name="T94" fmla="*/ 310 w 373"/>
                  <a:gd name="T95" fmla="*/ 61 h 434"/>
                  <a:gd name="T96" fmla="*/ 248 w 373"/>
                  <a:gd name="T97" fmla="*/ 30 h 434"/>
                  <a:gd name="T98" fmla="*/ 217 w 373"/>
                  <a:gd name="T99" fmla="*/ 30 h 434"/>
                  <a:gd name="T100" fmla="*/ 217 w 373"/>
                  <a:gd name="T10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434">
                    <a:moveTo>
                      <a:pt x="217" y="0"/>
                    </a:moveTo>
                    <a:lnTo>
                      <a:pt x="217" y="0"/>
                    </a:lnTo>
                    <a:cubicBezTo>
                      <a:pt x="217" y="0"/>
                      <a:pt x="217" y="0"/>
                      <a:pt x="217" y="30"/>
                    </a:cubicBezTo>
                    <a:lnTo>
                      <a:pt x="217" y="30"/>
                    </a:lnTo>
                    <a:lnTo>
                      <a:pt x="217" y="30"/>
                    </a:lnTo>
                    <a:cubicBezTo>
                      <a:pt x="186" y="30"/>
                      <a:pt x="186" y="30"/>
                      <a:pt x="186" y="30"/>
                    </a:cubicBezTo>
                    <a:lnTo>
                      <a:pt x="186" y="61"/>
                    </a:lnTo>
                    <a:cubicBezTo>
                      <a:pt x="186" y="61"/>
                      <a:pt x="186" y="61"/>
                      <a:pt x="186" y="92"/>
                    </a:cubicBezTo>
                    <a:lnTo>
                      <a:pt x="186" y="92"/>
                    </a:lnTo>
                    <a:lnTo>
                      <a:pt x="186" y="92"/>
                    </a:lnTo>
                    <a:cubicBezTo>
                      <a:pt x="217" y="92"/>
                      <a:pt x="217" y="92"/>
                      <a:pt x="217" y="92"/>
                    </a:cubicBezTo>
                    <a:cubicBezTo>
                      <a:pt x="154" y="278"/>
                      <a:pt x="154" y="278"/>
                      <a:pt x="154" y="278"/>
                    </a:cubicBezTo>
                    <a:cubicBezTo>
                      <a:pt x="154" y="309"/>
                      <a:pt x="154" y="309"/>
                      <a:pt x="154" y="309"/>
                    </a:cubicBezTo>
                    <a:lnTo>
                      <a:pt x="124" y="309"/>
                    </a:lnTo>
                    <a:cubicBezTo>
                      <a:pt x="93" y="309"/>
                      <a:pt x="93" y="309"/>
                      <a:pt x="62" y="309"/>
                    </a:cubicBezTo>
                    <a:cubicBezTo>
                      <a:pt x="62" y="309"/>
                      <a:pt x="62" y="340"/>
                      <a:pt x="30" y="340"/>
                    </a:cubicBezTo>
                    <a:cubicBezTo>
                      <a:pt x="0" y="340"/>
                      <a:pt x="0" y="340"/>
                      <a:pt x="0" y="372"/>
                    </a:cubicBezTo>
                    <a:lnTo>
                      <a:pt x="0" y="372"/>
                    </a:lnTo>
                    <a:lnTo>
                      <a:pt x="0" y="372"/>
                    </a:lnTo>
                    <a:lnTo>
                      <a:pt x="0" y="372"/>
                    </a:lnTo>
                    <a:cubicBezTo>
                      <a:pt x="30" y="402"/>
                      <a:pt x="30" y="402"/>
                      <a:pt x="30" y="433"/>
                    </a:cubicBezTo>
                    <a:lnTo>
                      <a:pt x="30" y="433"/>
                    </a:lnTo>
                    <a:lnTo>
                      <a:pt x="30" y="433"/>
                    </a:lnTo>
                    <a:lnTo>
                      <a:pt x="30" y="433"/>
                    </a:lnTo>
                    <a:lnTo>
                      <a:pt x="30" y="433"/>
                    </a:lnTo>
                    <a:cubicBezTo>
                      <a:pt x="62" y="433"/>
                      <a:pt x="93" y="433"/>
                      <a:pt x="124" y="433"/>
                    </a:cubicBezTo>
                    <a:lnTo>
                      <a:pt x="124" y="433"/>
                    </a:lnTo>
                    <a:lnTo>
                      <a:pt x="124" y="433"/>
                    </a:lnTo>
                    <a:lnTo>
                      <a:pt x="124" y="433"/>
                    </a:lnTo>
                    <a:lnTo>
                      <a:pt x="124" y="433"/>
                    </a:lnTo>
                    <a:cubicBezTo>
                      <a:pt x="154" y="372"/>
                      <a:pt x="186" y="372"/>
                      <a:pt x="186" y="372"/>
                    </a:cubicBezTo>
                    <a:lnTo>
                      <a:pt x="217" y="372"/>
                    </a:lnTo>
                    <a:lnTo>
                      <a:pt x="217" y="372"/>
                    </a:lnTo>
                    <a:lnTo>
                      <a:pt x="217" y="372"/>
                    </a:lnTo>
                    <a:cubicBezTo>
                      <a:pt x="217" y="340"/>
                      <a:pt x="217" y="340"/>
                      <a:pt x="248" y="309"/>
                    </a:cubicBezTo>
                    <a:lnTo>
                      <a:pt x="248" y="309"/>
                    </a:lnTo>
                    <a:cubicBezTo>
                      <a:pt x="278" y="309"/>
                      <a:pt x="278" y="309"/>
                      <a:pt x="278" y="309"/>
                    </a:cubicBezTo>
                    <a:lnTo>
                      <a:pt x="278" y="309"/>
                    </a:lnTo>
                    <a:cubicBezTo>
                      <a:pt x="278" y="309"/>
                      <a:pt x="278" y="278"/>
                      <a:pt x="278" y="248"/>
                    </a:cubicBezTo>
                    <a:cubicBezTo>
                      <a:pt x="310" y="248"/>
                      <a:pt x="310" y="216"/>
                      <a:pt x="310" y="216"/>
                    </a:cubicBezTo>
                    <a:cubicBezTo>
                      <a:pt x="310" y="216"/>
                      <a:pt x="310" y="216"/>
                      <a:pt x="341" y="216"/>
                    </a:cubicBezTo>
                    <a:cubicBezTo>
                      <a:pt x="341" y="185"/>
                      <a:pt x="341" y="185"/>
                      <a:pt x="341" y="185"/>
                    </a:cubicBezTo>
                    <a:cubicBezTo>
                      <a:pt x="372" y="154"/>
                      <a:pt x="372" y="124"/>
                      <a:pt x="372" y="124"/>
                    </a:cubicBezTo>
                    <a:lnTo>
                      <a:pt x="372" y="124"/>
                    </a:lnTo>
                    <a:cubicBezTo>
                      <a:pt x="372" y="92"/>
                      <a:pt x="372" y="92"/>
                      <a:pt x="372" y="92"/>
                    </a:cubicBezTo>
                    <a:cubicBezTo>
                      <a:pt x="341" y="61"/>
                      <a:pt x="341" y="61"/>
                      <a:pt x="341" y="61"/>
                    </a:cubicBezTo>
                    <a:cubicBezTo>
                      <a:pt x="310" y="61"/>
                      <a:pt x="310" y="61"/>
                      <a:pt x="310" y="61"/>
                    </a:cubicBezTo>
                    <a:lnTo>
                      <a:pt x="310" y="61"/>
                    </a:lnTo>
                    <a:cubicBezTo>
                      <a:pt x="278" y="61"/>
                      <a:pt x="248" y="30"/>
                      <a:pt x="248" y="30"/>
                    </a:cubicBezTo>
                    <a:lnTo>
                      <a:pt x="217" y="30"/>
                    </a:lnTo>
                    <a:cubicBezTo>
                      <a:pt x="217" y="30"/>
                      <a:pt x="217" y="3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3" name="Freeform 36"/>
              <p:cNvSpPr>
                <a:spLocks noChangeArrowheads="1"/>
              </p:cNvSpPr>
              <p:nvPr/>
            </p:nvSpPr>
            <p:spPr bwMode="auto">
              <a:xfrm>
                <a:off x="4483100" y="2382838"/>
                <a:ext cx="201613" cy="290512"/>
              </a:xfrm>
              <a:custGeom>
                <a:avLst/>
                <a:gdLst>
                  <a:gd name="T0" fmla="*/ 124 w 559"/>
                  <a:gd name="T1" fmla="*/ 93 h 807"/>
                  <a:gd name="T2" fmla="*/ 154 w 559"/>
                  <a:gd name="T3" fmla="*/ 155 h 807"/>
                  <a:gd name="T4" fmla="*/ 217 w 559"/>
                  <a:gd name="T5" fmla="*/ 155 h 807"/>
                  <a:gd name="T6" fmla="*/ 310 w 559"/>
                  <a:gd name="T7" fmla="*/ 217 h 807"/>
                  <a:gd name="T8" fmla="*/ 341 w 559"/>
                  <a:gd name="T9" fmla="*/ 217 h 807"/>
                  <a:gd name="T10" fmla="*/ 372 w 559"/>
                  <a:gd name="T11" fmla="*/ 217 h 807"/>
                  <a:gd name="T12" fmla="*/ 402 w 559"/>
                  <a:gd name="T13" fmla="*/ 217 h 807"/>
                  <a:gd name="T14" fmla="*/ 402 w 559"/>
                  <a:gd name="T15" fmla="*/ 248 h 807"/>
                  <a:gd name="T16" fmla="*/ 372 w 559"/>
                  <a:gd name="T17" fmla="*/ 279 h 807"/>
                  <a:gd name="T18" fmla="*/ 341 w 559"/>
                  <a:gd name="T19" fmla="*/ 279 h 807"/>
                  <a:gd name="T20" fmla="*/ 217 w 559"/>
                  <a:gd name="T21" fmla="*/ 465 h 807"/>
                  <a:gd name="T22" fmla="*/ 154 w 559"/>
                  <a:gd name="T23" fmla="*/ 465 h 807"/>
                  <a:gd name="T24" fmla="*/ 124 w 559"/>
                  <a:gd name="T25" fmla="*/ 465 h 807"/>
                  <a:gd name="T26" fmla="*/ 62 w 559"/>
                  <a:gd name="T27" fmla="*/ 496 h 807"/>
                  <a:gd name="T28" fmla="*/ 30 w 559"/>
                  <a:gd name="T29" fmla="*/ 558 h 807"/>
                  <a:gd name="T30" fmla="*/ 30 w 559"/>
                  <a:gd name="T31" fmla="*/ 589 h 807"/>
                  <a:gd name="T32" fmla="*/ 0 w 559"/>
                  <a:gd name="T33" fmla="*/ 620 h 807"/>
                  <a:gd name="T34" fmla="*/ 0 w 559"/>
                  <a:gd name="T35" fmla="*/ 775 h 807"/>
                  <a:gd name="T36" fmla="*/ 30 w 559"/>
                  <a:gd name="T37" fmla="*/ 775 h 807"/>
                  <a:gd name="T38" fmla="*/ 62 w 559"/>
                  <a:gd name="T39" fmla="*/ 744 h 807"/>
                  <a:gd name="T40" fmla="*/ 278 w 559"/>
                  <a:gd name="T41" fmla="*/ 558 h 807"/>
                  <a:gd name="T42" fmla="*/ 372 w 559"/>
                  <a:gd name="T43" fmla="*/ 434 h 807"/>
                  <a:gd name="T44" fmla="*/ 465 w 559"/>
                  <a:gd name="T45" fmla="*/ 248 h 807"/>
                  <a:gd name="T46" fmla="*/ 526 w 559"/>
                  <a:gd name="T47" fmla="*/ 124 h 807"/>
                  <a:gd name="T48" fmla="*/ 526 w 559"/>
                  <a:gd name="T49" fmla="*/ 0 h 807"/>
                  <a:gd name="T50" fmla="*/ 496 w 559"/>
                  <a:gd name="T51" fmla="*/ 31 h 807"/>
                  <a:gd name="T52" fmla="*/ 434 w 559"/>
                  <a:gd name="T53" fmla="*/ 31 h 807"/>
                  <a:gd name="T54" fmla="*/ 434 w 559"/>
                  <a:gd name="T55" fmla="*/ 31 h 807"/>
                  <a:gd name="T56" fmla="*/ 402 w 559"/>
                  <a:gd name="T57" fmla="*/ 63 h 807"/>
                  <a:gd name="T58" fmla="*/ 341 w 559"/>
                  <a:gd name="T59" fmla="*/ 63 h 807"/>
                  <a:gd name="T60" fmla="*/ 310 w 559"/>
                  <a:gd name="T61" fmla="*/ 93 h 807"/>
                  <a:gd name="T62" fmla="*/ 248 w 559"/>
                  <a:gd name="T63" fmla="*/ 93 h 807"/>
                  <a:gd name="T64" fmla="*/ 248 w 559"/>
                  <a:gd name="T65" fmla="*/ 93 h 807"/>
                  <a:gd name="T66" fmla="*/ 124 w 559"/>
                  <a:gd name="T67" fmla="*/ 63 h 807"/>
                  <a:gd name="T68" fmla="*/ 124 w 559"/>
                  <a:gd name="T69" fmla="*/ 6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807">
                    <a:moveTo>
                      <a:pt x="124" y="93"/>
                    </a:moveTo>
                    <a:lnTo>
                      <a:pt x="124" y="93"/>
                    </a:lnTo>
                    <a:cubicBezTo>
                      <a:pt x="124" y="124"/>
                      <a:pt x="154" y="124"/>
                      <a:pt x="154" y="155"/>
                    </a:cubicBezTo>
                    <a:lnTo>
                      <a:pt x="154" y="155"/>
                    </a:lnTo>
                    <a:lnTo>
                      <a:pt x="186" y="155"/>
                    </a:lnTo>
                    <a:lnTo>
                      <a:pt x="217" y="155"/>
                    </a:lnTo>
                    <a:cubicBezTo>
                      <a:pt x="248" y="155"/>
                      <a:pt x="278" y="187"/>
                      <a:pt x="278" y="187"/>
                    </a:cubicBezTo>
                    <a:cubicBezTo>
                      <a:pt x="310" y="187"/>
                      <a:pt x="310" y="217"/>
                      <a:pt x="310" y="217"/>
                    </a:cubicBezTo>
                    <a:lnTo>
                      <a:pt x="310" y="217"/>
                    </a:lnTo>
                    <a:cubicBezTo>
                      <a:pt x="341" y="217"/>
                      <a:pt x="341" y="217"/>
                      <a:pt x="341" y="217"/>
                    </a:cubicBezTo>
                    <a:cubicBezTo>
                      <a:pt x="341" y="217"/>
                      <a:pt x="341" y="217"/>
                      <a:pt x="372" y="217"/>
                    </a:cubicBezTo>
                    <a:lnTo>
                      <a:pt x="372" y="217"/>
                    </a:lnTo>
                    <a:lnTo>
                      <a:pt x="402" y="217"/>
                    </a:lnTo>
                    <a:lnTo>
                      <a:pt x="402" y="217"/>
                    </a:lnTo>
                    <a:lnTo>
                      <a:pt x="402" y="248"/>
                    </a:lnTo>
                    <a:lnTo>
                      <a:pt x="402" y="248"/>
                    </a:lnTo>
                    <a:cubicBezTo>
                      <a:pt x="402" y="248"/>
                      <a:pt x="402" y="248"/>
                      <a:pt x="372" y="279"/>
                    </a:cubicBezTo>
                    <a:lnTo>
                      <a:pt x="372" y="279"/>
                    </a:lnTo>
                    <a:lnTo>
                      <a:pt x="372" y="279"/>
                    </a:lnTo>
                    <a:cubicBezTo>
                      <a:pt x="372" y="279"/>
                      <a:pt x="372" y="279"/>
                      <a:pt x="341" y="279"/>
                    </a:cubicBezTo>
                    <a:cubicBezTo>
                      <a:pt x="217" y="465"/>
                      <a:pt x="217" y="465"/>
                      <a:pt x="217" y="465"/>
                    </a:cubicBezTo>
                    <a:lnTo>
                      <a:pt x="217" y="465"/>
                    </a:lnTo>
                    <a:lnTo>
                      <a:pt x="154" y="465"/>
                    </a:lnTo>
                    <a:lnTo>
                      <a:pt x="154" y="465"/>
                    </a:lnTo>
                    <a:lnTo>
                      <a:pt x="124" y="465"/>
                    </a:lnTo>
                    <a:lnTo>
                      <a:pt x="124" y="465"/>
                    </a:lnTo>
                    <a:cubicBezTo>
                      <a:pt x="124" y="496"/>
                      <a:pt x="124" y="496"/>
                      <a:pt x="93" y="496"/>
                    </a:cubicBezTo>
                    <a:cubicBezTo>
                      <a:pt x="93" y="496"/>
                      <a:pt x="93" y="496"/>
                      <a:pt x="62" y="496"/>
                    </a:cubicBezTo>
                    <a:lnTo>
                      <a:pt x="62" y="496"/>
                    </a:lnTo>
                    <a:cubicBezTo>
                      <a:pt x="30" y="558"/>
                      <a:pt x="30" y="558"/>
                      <a:pt x="30" y="558"/>
                    </a:cubicBezTo>
                    <a:lnTo>
                      <a:pt x="30" y="558"/>
                    </a:lnTo>
                    <a:cubicBezTo>
                      <a:pt x="30" y="558"/>
                      <a:pt x="30" y="558"/>
                      <a:pt x="30" y="589"/>
                    </a:cubicBezTo>
                    <a:cubicBezTo>
                      <a:pt x="0" y="589"/>
                      <a:pt x="0" y="589"/>
                      <a:pt x="0" y="589"/>
                    </a:cubicBezTo>
                    <a:cubicBezTo>
                      <a:pt x="0" y="589"/>
                      <a:pt x="0" y="589"/>
                      <a:pt x="0" y="620"/>
                    </a:cubicBezTo>
                    <a:cubicBezTo>
                      <a:pt x="0" y="651"/>
                      <a:pt x="0" y="682"/>
                      <a:pt x="0" y="744"/>
                    </a:cubicBezTo>
                    <a:lnTo>
                      <a:pt x="0" y="775"/>
                    </a:lnTo>
                    <a:cubicBezTo>
                      <a:pt x="30" y="806"/>
                      <a:pt x="30" y="806"/>
                      <a:pt x="30" y="806"/>
                    </a:cubicBezTo>
                    <a:lnTo>
                      <a:pt x="30" y="775"/>
                    </a:lnTo>
                    <a:cubicBezTo>
                      <a:pt x="62" y="775"/>
                      <a:pt x="62" y="775"/>
                      <a:pt x="62" y="744"/>
                    </a:cubicBezTo>
                    <a:lnTo>
                      <a:pt x="62" y="744"/>
                    </a:lnTo>
                    <a:cubicBezTo>
                      <a:pt x="93" y="713"/>
                      <a:pt x="154" y="651"/>
                      <a:pt x="154" y="620"/>
                    </a:cubicBezTo>
                    <a:cubicBezTo>
                      <a:pt x="186" y="620"/>
                      <a:pt x="248" y="558"/>
                      <a:pt x="278" y="558"/>
                    </a:cubicBezTo>
                    <a:cubicBezTo>
                      <a:pt x="278" y="558"/>
                      <a:pt x="310" y="527"/>
                      <a:pt x="310" y="496"/>
                    </a:cubicBezTo>
                    <a:cubicBezTo>
                      <a:pt x="341" y="465"/>
                      <a:pt x="341" y="434"/>
                      <a:pt x="372" y="434"/>
                    </a:cubicBezTo>
                    <a:cubicBezTo>
                      <a:pt x="372" y="434"/>
                      <a:pt x="372" y="403"/>
                      <a:pt x="402" y="403"/>
                    </a:cubicBezTo>
                    <a:cubicBezTo>
                      <a:pt x="402" y="372"/>
                      <a:pt x="434" y="311"/>
                      <a:pt x="465" y="248"/>
                    </a:cubicBezTo>
                    <a:cubicBezTo>
                      <a:pt x="526" y="155"/>
                      <a:pt x="526" y="124"/>
                      <a:pt x="526" y="124"/>
                    </a:cubicBezTo>
                    <a:lnTo>
                      <a:pt x="526" y="124"/>
                    </a:lnTo>
                    <a:cubicBezTo>
                      <a:pt x="526" y="63"/>
                      <a:pt x="526" y="63"/>
                      <a:pt x="558" y="63"/>
                    </a:cubicBezTo>
                    <a:cubicBezTo>
                      <a:pt x="558" y="31"/>
                      <a:pt x="526" y="0"/>
                      <a:pt x="526" y="0"/>
                    </a:cubicBezTo>
                    <a:lnTo>
                      <a:pt x="526" y="0"/>
                    </a:lnTo>
                    <a:cubicBezTo>
                      <a:pt x="526" y="0"/>
                      <a:pt x="526" y="0"/>
                      <a:pt x="496" y="31"/>
                    </a:cubicBezTo>
                    <a:lnTo>
                      <a:pt x="496" y="31"/>
                    </a:lnTo>
                    <a:cubicBezTo>
                      <a:pt x="465" y="31"/>
                      <a:pt x="434" y="31"/>
                      <a:pt x="434" y="31"/>
                    </a:cubicBezTo>
                    <a:lnTo>
                      <a:pt x="434" y="31"/>
                    </a:lnTo>
                    <a:lnTo>
                      <a:pt x="434" y="31"/>
                    </a:lnTo>
                    <a:cubicBezTo>
                      <a:pt x="402" y="63"/>
                      <a:pt x="402" y="63"/>
                      <a:pt x="402" y="63"/>
                    </a:cubicBezTo>
                    <a:lnTo>
                      <a:pt x="402" y="63"/>
                    </a:lnTo>
                    <a:cubicBezTo>
                      <a:pt x="372" y="63"/>
                      <a:pt x="372" y="63"/>
                      <a:pt x="341" y="63"/>
                    </a:cubicBezTo>
                    <a:lnTo>
                      <a:pt x="341" y="63"/>
                    </a:lnTo>
                    <a:lnTo>
                      <a:pt x="310" y="63"/>
                    </a:lnTo>
                    <a:cubicBezTo>
                      <a:pt x="310" y="93"/>
                      <a:pt x="310" y="93"/>
                      <a:pt x="310" y="93"/>
                    </a:cubicBezTo>
                    <a:cubicBezTo>
                      <a:pt x="278" y="93"/>
                      <a:pt x="278" y="93"/>
                      <a:pt x="278" y="93"/>
                    </a:cubicBezTo>
                    <a:lnTo>
                      <a:pt x="248" y="93"/>
                    </a:lnTo>
                    <a:lnTo>
                      <a:pt x="248" y="93"/>
                    </a:lnTo>
                    <a:lnTo>
                      <a:pt x="248" y="93"/>
                    </a:lnTo>
                    <a:cubicBezTo>
                      <a:pt x="217" y="93"/>
                      <a:pt x="217" y="93"/>
                      <a:pt x="186" y="93"/>
                    </a:cubicBezTo>
                    <a:cubicBezTo>
                      <a:pt x="154" y="93"/>
                      <a:pt x="154" y="93"/>
                      <a:pt x="124" y="63"/>
                    </a:cubicBezTo>
                    <a:lnTo>
                      <a:pt x="124" y="63"/>
                    </a:lnTo>
                    <a:lnTo>
                      <a:pt x="124" y="63"/>
                    </a:lnTo>
                    <a:lnTo>
                      <a:pt x="124"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4" name="Freeform 37"/>
              <p:cNvSpPr>
                <a:spLocks noChangeArrowheads="1"/>
              </p:cNvSpPr>
              <p:nvPr/>
            </p:nvSpPr>
            <p:spPr bwMode="auto">
              <a:xfrm>
                <a:off x="4527550" y="2227263"/>
                <a:ext cx="179388" cy="122237"/>
              </a:xfrm>
              <a:custGeom>
                <a:avLst/>
                <a:gdLst>
                  <a:gd name="T0" fmla="*/ 496 w 497"/>
                  <a:gd name="T1" fmla="*/ 61 h 340"/>
                  <a:gd name="T2" fmla="*/ 496 w 497"/>
                  <a:gd name="T3" fmla="*/ 61 h 340"/>
                  <a:gd name="T4" fmla="*/ 465 w 497"/>
                  <a:gd name="T5" fmla="*/ 30 h 340"/>
                  <a:gd name="T6" fmla="*/ 465 w 497"/>
                  <a:gd name="T7" fmla="*/ 0 h 340"/>
                  <a:gd name="T8" fmla="*/ 402 w 497"/>
                  <a:gd name="T9" fmla="*/ 0 h 340"/>
                  <a:gd name="T10" fmla="*/ 341 w 497"/>
                  <a:gd name="T11" fmla="*/ 30 h 340"/>
                  <a:gd name="T12" fmla="*/ 341 w 497"/>
                  <a:gd name="T13" fmla="*/ 30 h 340"/>
                  <a:gd name="T14" fmla="*/ 310 w 497"/>
                  <a:gd name="T15" fmla="*/ 30 h 340"/>
                  <a:gd name="T16" fmla="*/ 248 w 497"/>
                  <a:gd name="T17" fmla="*/ 92 h 340"/>
                  <a:gd name="T18" fmla="*/ 217 w 497"/>
                  <a:gd name="T19" fmla="*/ 124 h 340"/>
                  <a:gd name="T20" fmla="*/ 186 w 497"/>
                  <a:gd name="T21" fmla="*/ 154 h 340"/>
                  <a:gd name="T22" fmla="*/ 186 w 497"/>
                  <a:gd name="T23" fmla="*/ 154 h 340"/>
                  <a:gd name="T24" fmla="*/ 124 w 497"/>
                  <a:gd name="T25" fmla="*/ 124 h 340"/>
                  <a:gd name="T26" fmla="*/ 62 w 497"/>
                  <a:gd name="T27" fmla="*/ 92 h 340"/>
                  <a:gd name="T28" fmla="*/ 0 w 497"/>
                  <a:gd name="T29" fmla="*/ 92 h 340"/>
                  <a:gd name="T30" fmla="*/ 0 w 497"/>
                  <a:gd name="T31" fmla="*/ 92 h 340"/>
                  <a:gd name="T32" fmla="*/ 0 w 497"/>
                  <a:gd name="T33" fmla="*/ 124 h 340"/>
                  <a:gd name="T34" fmla="*/ 0 w 497"/>
                  <a:gd name="T35" fmla="*/ 154 h 340"/>
                  <a:gd name="T36" fmla="*/ 0 w 497"/>
                  <a:gd name="T37" fmla="*/ 185 h 340"/>
                  <a:gd name="T38" fmla="*/ 0 w 497"/>
                  <a:gd name="T39" fmla="*/ 308 h 340"/>
                  <a:gd name="T40" fmla="*/ 30 w 497"/>
                  <a:gd name="T41" fmla="*/ 339 h 340"/>
                  <a:gd name="T42" fmla="*/ 93 w 497"/>
                  <a:gd name="T43" fmla="*/ 339 h 340"/>
                  <a:gd name="T44" fmla="*/ 93 w 497"/>
                  <a:gd name="T45" fmla="*/ 308 h 340"/>
                  <a:gd name="T46" fmla="*/ 124 w 497"/>
                  <a:gd name="T47" fmla="*/ 308 h 340"/>
                  <a:gd name="T48" fmla="*/ 154 w 497"/>
                  <a:gd name="T49" fmla="*/ 277 h 340"/>
                  <a:gd name="T50" fmla="*/ 248 w 497"/>
                  <a:gd name="T51" fmla="*/ 247 h 340"/>
                  <a:gd name="T52" fmla="*/ 278 w 497"/>
                  <a:gd name="T53" fmla="*/ 247 h 340"/>
                  <a:gd name="T54" fmla="*/ 372 w 497"/>
                  <a:gd name="T55" fmla="*/ 185 h 340"/>
                  <a:gd name="T56" fmla="*/ 402 w 497"/>
                  <a:gd name="T57" fmla="*/ 185 h 340"/>
                  <a:gd name="T58" fmla="*/ 465 w 497"/>
                  <a:gd name="T59" fmla="*/ 154 h 340"/>
                  <a:gd name="T60" fmla="*/ 465 w 497"/>
                  <a:gd name="T61" fmla="*/ 154 h 340"/>
                  <a:gd name="T62" fmla="*/ 496 w 497"/>
                  <a:gd name="T63" fmla="*/ 92 h 340"/>
                  <a:gd name="T64" fmla="*/ 496 w 497"/>
                  <a:gd name="T6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340">
                    <a:moveTo>
                      <a:pt x="496" y="61"/>
                    </a:moveTo>
                    <a:lnTo>
                      <a:pt x="496" y="61"/>
                    </a:lnTo>
                    <a:lnTo>
                      <a:pt x="496" y="61"/>
                    </a:lnTo>
                    <a:lnTo>
                      <a:pt x="496" y="61"/>
                    </a:lnTo>
                    <a:cubicBezTo>
                      <a:pt x="496" y="61"/>
                      <a:pt x="496" y="61"/>
                      <a:pt x="465" y="61"/>
                    </a:cubicBezTo>
                    <a:cubicBezTo>
                      <a:pt x="465" y="30"/>
                      <a:pt x="465" y="30"/>
                      <a:pt x="465" y="30"/>
                    </a:cubicBezTo>
                    <a:cubicBezTo>
                      <a:pt x="465" y="30"/>
                      <a:pt x="465" y="30"/>
                      <a:pt x="465" y="0"/>
                    </a:cubicBezTo>
                    <a:lnTo>
                      <a:pt x="465" y="0"/>
                    </a:lnTo>
                    <a:cubicBezTo>
                      <a:pt x="434" y="0"/>
                      <a:pt x="434" y="0"/>
                      <a:pt x="434" y="0"/>
                    </a:cubicBezTo>
                    <a:cubicBezTo>
                      <a:pt x="434" y="0"/>
                      <a:pt x="434" y="0"/>
                      <a:pt x="402" y="0"/>
                    </a:cubicBezTo>
                    <a:lnTo>
                      <a:pt x="402" y="0"/>
                    </a:lnTo>
                    <a:cubicBezTo>
                      <a:pt x="372" y="30"/>
                      <a:pt x="372" y="30"/>
                      <a:pt x="341" y="30"/>
                    </a:cubicBezTo>
                    <a:lnTo>
                      <a:pt x="341" y="30"/>
                    </a:lnTo>
                    <a:lnTo>
                      <a:pt x="341" y="30"/>
                    </a:lnTo>
                    <a:cubicBezTo>
                      <a:pt x="310" y="30"/>
                      <a:pt x="310" y="30"/>
                      <a:pt x="310" y="30"/>
                    </a:cubicBezTo>
                    <a:lnTo>
                      <a:pt x="310" y="30"/>
                    </a:lnTo>
                    <a:cubicBezTo>
                      <a:pt x="310" y="61"/>
                      <a:pt x="278" y="61"/>
                      <a:pt x="248" y="61"/>
                    </a:cubicBezTo>
                    <a:cubicBezTo>
                      <a:pt x="248" y="92"/>
                      <a:pt x="248" y="92"/>
                      <a:pt x="248" y="92"/>
                    </a:cubicBezTo>
                    <a:cubicBezTo>
                      <a:pt x="248" y="92"/>
                      <a:pt x="248" y="92"/>
                      <a:pt x="248" y="124"/>
                    </a:cubicBezTo>
                    <a:cubicBezTo>
                      <a:pt x="217" y="124"/>
                      <a:pt x="217" y="124"/>
                      <a:pt x="217" y="124"/>
                    </a:cubicBezTo>
                    <a:lnTo>
                      <a:pt x="217" y="124"/>
                    </a:lnTo>
                    <a:cubicBezTo>
                      <a:pt x="217" y="154"/>
                      <a:pt x="217" y="154"/>
                      <a:pt x="186" y="154"/>
                    </a:cubicBezTo>
                    <a:lnTo>
                      <a:pt x="186" y="154"/>
                    </a:lnTo>
                    <a:lnTo>
                      <a:pt x="186" y="154"/>
                    </a:lnTo>
                    <a:cubicBezTo>
                      <a:pt x="154" y="154"/>
                      <a:pt x="154" y="154"/>
                      <a:pt x="154" y="154"/>
                    </a:cubicBezTo>
                    <a:cubicBezTo>
                      <a:pt x="154" y="124"/>
                      <a:pt x="124" y="124"/>
                      <a:pt x="124" y="124"/>
                    </a:cubicBezTo>
                    <a:cubicBezTo>
                      <a:pt x="93" y="124"/>
                      <a:pt x="93" y="92"/>
                      <a:pt x="93" y="92"/>
                    </a:cubicBezTo>
                    <a:lnTo>
                      <a:pt x="62" y="92"/>
                    </a:lnTo>
                    <a:cubicBezTo>
                      <a:pt x="62" y="92"/>
                      <a:pt x="62" y="92"/>
                      <a:pt x="30" y="92"/>
                    </a:cubicBezTo>
                    <a:cubicBezTo>
                      <a:pt x="30" y="92"/>
                      <a:pt x="30" y="92"/>
                      <a:pt x="0" y="92"/>
                    </a:cubicBezTo>
                    <a:lnTo>
                      <a:pt x="0" y="92"/>
                    </a:lnTo>
                    <a:lnTo>
                      <a:pt x="0" y="92"/>
                    </a:lnTo>
                    <a:lnTo>
                      <a:pt x="0" y="92"/>
                    </a:lnTo>
                    <a:cubicBezTo>
                      <a:pt x="0" y="124"/>
                      <a:pt x="0" y="124"/>
                      <a:pt x="0" y="124"/>
                    </a:cubicBezTo>
                    <a:lnTo>
                      <a:pt x="0" y="124"/>
                    </a:lnTo>
                    <a:cubicBezTo>
                      <a:pt x="0" y="124"/>
                      <a:pt x="0" y="124"/>
                      <a:pt x="0" y="154"/>
                    </a:cubicBezTo>
                    <a:lnTo>
                      <a:pt x="0" y="185"/>
                    </a:lnTo>
                    <a:lnTo>
                      <a:pt x="0" y="185"/>
                    </a:lnTo>
                    <a:cubicBezTo>
                      <a:pt x="0" y="215"/>
                      <a:pt x="0" y="215"/>
                      <a:pt x="0" y="215"/>
                    </a:cubicBezTo>
                    <a:cubicBezTo>
                      <a:pt x="0" y="247"/>
                      <a:pt x="0" y="277"/>
                      <a:pt x="0" y="308"/>
                    </a:cubicBezTo>
                    <a:cubicBezTo>
                      <a:pt x="0" y="308"/>
                      <a:pt x="0" y="308"/>
                      <a:pt x="0" y="339"/>
                    </a:cubicBezTo>
                    <a:lnTo>
                      <a:pt x="30" y="339"/>
                    </a:lnTo>
                    <a:lnTo>
                      <a:pt x="30" y="339"/>
                    </a:lnTo>
                    <a:cubicBezTo>
                      <a:pt x="62" y="339"/>
                      <a:pt x="62" y="339"/>
                      <a:pt x="93" y="339"/>
                    </a:cubicBezTo>
                    <a:lnTo>
                      <a:pt x="93" y="339"/>
                    </a:lnTo>
                    <a:lnTo>
                      <a:pt x="93" y="308"/>
                    </a:lnTo>
                    <a:cubicBezTo>
                      <a:pt x="124" y="277"/>
                      <a:pt x="124" y="277"/>
                      <a:pt x="124" y="277"/>
                    </a:cubicBezTo>
                    <a:cubicBezTo>
                      <a:pt x="124" y="308"/>
                      <a:pt x="124" y="308"/>
                      <a:pt x="124" y="308"/>
                    </a:cubicBezTo>
                    <a:lnTo>
                      <a:pt x="124" y="308"/>
                    </a:lnTo>
                    <a:cubicBezTo>
                      <a:pt x="124" y="308"/>
                      <a:pt x="154" y="308"/>
                      <a:pt x="154" y="277"/>
                    </a:cubicBezTo>
                    <a:cubicBezTo>
                      <a:pt x="186" y="277"/>
                      <a:pt x="186" y="277"/>
                      <a:pt x="217" y="277"/>
                    </a:cubicBezTo>
                    <a:cubicBezTo>
                      <a:pt x="217" y="247"/>
                      <a:pt x="248" y="247"/>
                      <a:pt x="248" y="247"/>
                    </a:cubicBezTo>
                    <a:cubicBezTo>
                      <a:pt x="278" y="247"/>
                      <a:pt x="278" y="247"/>
                      <a:pt x="278" y="247"/>
                    </a:cubicBezTo>
                    <a:lnTo>
                      <a:pt x="278" y="247"/>
                    </a:lnTo>
                    <a:cubicBezTo>
                      <a:pt x="278" y="247"/>
                      <a:pt x="310" y="215"/>
                      <a:pt x="341" y="215"/>
                    </a:cubicBezTo>
                    <a:lnTo>
                      <a:pt x="372" y="185"/>
                    </a:lnTo>
                    <a:cubicBezTo>
                      <a:pt x="372" y="185"/>
                      <a:pt x="372" y="185"/>
                      <a:pt x="402" y="185"/>
                    </a:cubicBezTo>
                    <a:lnTo>
                      <a:pt x="402" y="185"/>
                    </a:lnTo>
                    <a:lnTo>
                      <a:pt x="402" y="185"/>
                    </a:lnTo>
                    <a:cubicBezTo>
                      <a:pt x="402" y="185"/>
                      <a:pt x="434" y="185"/>
                      <a:pt x="465" y="154"/>
                    </a:cubicBezTo>
                    <a:lnTo>
                      <a:pt x="465" y="154"/>
                    </a:lnTo>
                    <a:lnTo>
                      <a:pt x="465" y="154"/>
                    </a:lnTo>
                    <a:lnTo>
                      <a:pt x="465" y="124"/>
                    </a:lnTo>
                    <a:cubicBezTo>
                      <a:pt x="496" y="124"/>
                      <a:pt x="496" y="124"/>
                      <a:pt x="496" y="92"/>
                    </a:cubicBezTo>
                    <a:lnTo>
                      <a:pt x="496" y="92"/>
                    </a:lnTo>
                    <a:lnTo>
                      <a:pt x="496" y="6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5" name="Freeform 38"/>
              <p:cNvSpPr>
                <a:spLocks noChangeArrowheads="1"/>
              </p:cNvSpPr>
              <p:nvPr/>
            </p:nvSpPr>
            <p:spPr bwMode="auto">
              <a:xfrm>
                <a:off x="3322638" y="2271713"/>
                <a:ext cx="112712" cy="88900"/>
              </a:xfrm>
              <a:custGeom>
                <a:avLst/>
                <a:gdLst>
                  <a:gd name="T0" fmla="*/ 63 w 312"/>
                  <a:gd name="T1" fmla="*/ 153 h 248"/>
                  <a:gd name="T2" fmla="*/ 63 w 312"/>
                  <a:gd name="T3" fmla="*/ 153 h 248"/>
                  <a:gd name="T4" fmla="*/ 63 w 312"/>
                  <a:gd name="T5" fmla="*/ 153 h 248"/>
                  <a:gd name="T6" fmla="*/ 63 w 312"/>
                  <a:gd name="T7" fmla="*/ 153 h 248"/>
                  <a:gd name="T8" fmla="*/ 63 w 312"/>
                  <a:gd name="T9" fmla="*/ 153 h 248"/>
                  <a:gd name="T10" fmla="*/ 93 w 312"/>
                  <a:gd name="T11" fmla="*/ 123 h 248"/>
                  <a:gd name="T12" fmla="*/ 93 w 312"/>
                  <a:gd name="T13" fmla="*/ 123 h 248"/>
                  <a:gd name="T14" fmla="*/ 124 w 312"/>
                  <a:gd name="T15" fmla="*/ 123 h 248"/>
                  <a:gd name="T16" fmla="*/ 124 w 312"/>
                  <a:gd name="T17" fmla="*/ 123 h 248"/>
                  <a:gd name="T18" fmla="*/ 124 w 312"/>
                  <a:gd name="T19" fmla="*/ 123 h 248"/>
                  <a:gd name="T20" fmla="*/ 155 w 312"/>
                  <a:gd name="T21" fmla="*/ 153 h 248"/>
                  <a:gd name="T22" fmla="*/ 187 w 312"/>
                  <a:gd name="T23" fmla="*/ 153 h 248"/>
                  <a:gd name="T24" fmla="*/ 187 w 312"/>
                  <a:gd name="T25" fmla="*/ 153 h 248"/>
                  <a:gd name="T26" fmla="*/ 217 w 312"/>
                  <a:gd name="T27" fmla="*/ 184 h 248"/>
                  <a:gd name="T28" fmla="*/ 217 w 312"/>
                  <a:gd name="T29" fmla="*/ 184 h 248"/>
                  <a:gd name="T30" fmla="*/ 217 w 312"/>
                  <a:gd name="T31" fmla="*/ 184 h 248"/>
                  <a:gd name="T32" fmla="*/ 217 w 312"/>
                  <a:gd name="T33" fmla="*/ 184 h 248"/>
                  <a:gd name="T34" fmla="*/ 217 w 312"/>
                  <a:gd name="T35" fmla="*/ 184 h 248"/>
                  <a:gd name="T36" fmla="*/ 217 w 312"/>
                  <a:gd name="T37" fmla="*/ 184 h 248"/>
                  <a:gd name="T38" fmla="*/ 187 w 312"/>
                  <a:gd name="T39" fmla="*/ 215 h 248"/>
                  <a:gd name="T40" fmla="*/ 187 w 312"/>
                  <a:gd name="T41" fmla="*/ 215 h 248"/>
                  <a:gd name="T42" fmla="*/ 187 w 312"/>
                  <a:gd name="T43" fmla="*/ 215 h 248"/>
                  <a:gd name="T44" fmla="*/ 187 w 312"/>
                  <a:gd name="T45" fmla="*/ 215 h 248"/>
                  <a:gd name="T46" fmla="*/ 248 w 312"/>
                  <a:gd name="T47" fmla="*/ 215 h 248"/>
                  <a:gd name="T48" fmla="*/ 248 w 312"/>
                  <a:gd name="T49" fmla="*/ 247 h 248"/>
                  <a:gd name="T50" fmla="*/ 279 w 312"/>
                  <a:gd name="T51" fmla="*/ 247 h 248"/>
                  <a:gd name="T52" fmla="*/ 311 w 312"/>
                  <a:gd name="T53" fmla="*/ 247 h 248"/>
                  <a:gd name="T54" fmla="*/ 279 w 312"/>
                  <a:gd name="T55" fmla="*/ 215 h 248"/>
                  <a:gd name="T56" fmla="*/ 279 w 312"/>
                  <a:gd name="T57" fmla="*/ 215 h 248"/>
                  <a:gd name="T58" fmla="*/ 248 w 312"/>
                  <a:gd name="T59" fmla="*/ 184 h 248"/>
                  <a:gd name="T60" fmla="*/ 248 w 312"/>
                  <a:gd name="T61" fmla="*/ 184 h 248"/>
                  <a:gd name="T62" fmla="*/ 248 w 312"/>
                  <a:gd name="T63" fmla="*/ 153 h 248"/>
                  <a:gd name="T64" fmla="*/ 248 w 312"/>
                  <a:gd name="T65" fmla="*/ 153 h 248"/>
                  <a:gd name="T66" fmla="*/ 248 w 312"/>
                  <a:gd name="T67" fmla="*/ 153 h 248"/>
                  <a:gd name="T68" fmla="*/ 248 w 312"/>
                  <a:gd name="T69" fmla="*/ 123 h 248"/>
                  <a:gd name="T70" fmla="*/ 248 w 312"/>
                  <a:gd name="T71" fmla="*/ 123 h 248"/>
                  <a:gd name="T72" fmla="*/ 217 w 312"/>
                  <a:gd name="T73" fmla="*/ 91 h 248"/>
                  <a:gd name="T74" fmla="*/ 187 w 312"/>
                  <a:gd name="T75" fmla="*/ 61 h 248"/>
                  <a:gd name="T76" fmla="*/ 155 w 312"/>
                  <a:gd name="T77" fmla="*/ 30 h 248"/>
                  <a:gd name="T78" fmla="*/ 155 w 312"/>
                  <a:gd name="T79" fmla="*/ 30 h 248"/>
                  <a:gd name="T80" fmla="*/ 155 w 312"/>
                  <a:gd name="T81" fmla="*/ 30 h 248"/>
                  <a:gd name="T82" fmla="*/ 124 w 312"/>
                  <a:gd name="T83" fmla="*/ 0 h 248"/>
                  <a:gd name="T84" fmla="*/ 124 w 312"/>
                  <a:gd name="T85" fmla="*/ 30 h 248"/>
                  <a:gd name="T86" fmla="*/ 63 w 312"/>
                  <a:gd name="T87" fmla="*/ 30 h 248"/>
                  <a:gd name="T88" fmla="*/ 63 w 312"/>
                  <a:gd name="T89" fmla="*/ 30 h 248"/>
                  <a:gd name="T90" fmla="*/ 31 w 312"/>
                  <a:gd name="T91" fmla="*/ 61 h 248"/>
                  <a:gd name="T92" fmla="*/ 31 w 312"/>
                  <a:gd name="T93" fmla="*/ 61 h 248"/>
                  <a:gd name="T94" fmla="*/ 0 w 312"/>
                  <a:gd name="T95" fmla="*/ 123 h 248"/>
                  <a:gd name="T96" fmla="*/ 31 w 312"/>
                  <a:gd name="T97" fmla="*/ 123 h 248"/>
                  <a:gd name="T98" fmla="*/ 31 w 312"/>
                  <a:gd name="T99" fmla="*/ 123 h 248"/>
                  <a:gd name="T100" fmla="*/ 63 w 312"/>
                  <a:gd name="T101"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248">
                    <a:moveTo>
                      <a:pt x="63" y="153"/>
                    </a:moveTo>
                    <a:lnTo>
                      <a:pt x="63" y="153"/>
                    </a:lnTo>
                    <a:lnTo>
                      <a:pt x="63" y="153"/>
                    </a:lnTo>
                    <a:lnTo>
                      <a:pt x="63" y="153"/>
                    </a:lnTo>
                    <a:lnTo>
                      <a:pt x="63" y="153"/>
                    </a:lnTo>
                    <a:cubicBezTo>
                      <a:pt x="93" y="153"/>
                      <a:pt x="93" y="123"/>
                      <a:pt x="93" y="123"/>
                    </a:cubicBezTo>
                    <a:lnTo>
                      <a:pt x="93" y="123"/>
                    </a:lnTo>
                    <a:lnTo>
                      <a:pt x="124" y="123"/>
                    </a:lnTo>
                    <a:lnTo>
                      <a:pt x="124" y="123"/>
                    </a:lnTo>
                    <a:lnTo>
                      <a:pt x="124" y="123"/>
                    </a:lnTo>
                    <a:cubicBezTo>
                      <a:pt x="155" y="123"/>
                      <a:pt x="155" y="153"/>
                      <a:pt x="155" y="153"/>
                    </a:cubicBezTo>
                    <a:cubicBezTo>
                      <a:pt x="187" y="153"/>
                      <a:pt x="187" y="153"/>
                      <a:pt x="187" y="153"/>
                    </a:cubicBezTo>
                    <a:lnTo>
                      <a:pt x="187" y="153"/>
                    </a:lnTo>
                    <a:cubicBezTo>
                      <a:pt x="187" y="153"/>
                      <a:pt x="187" y="184"/>
                      <a:pt x="217" y="184"/>
                    </a:cubicBezTo>
                    <a:lnTo>
                      <a:pt x="217" y="184"/>
                    </a:lnTo>
                    <a:lnTo>
                      <a:pt x="217" y="184"/>
                    </a:lnTo>
                    <a:lnTo>
                      <a:pt x="217" y="184"/>
                    </a:lnTo>
                    <a:lnTo>
                      <a:pt x="217" y="184"/>
                    </a:lnTo>
                    <a:lnTo>
                      <a:pt x="217" y="184"/>
                    </a:lnTo>
                    <a:cubicBezTo>
                      <a:pt x="217" y="184"/>
                      <a:pt x="217" y="215"/>
                      <a:pt x="187" y="215"/>
                    </a:cubicBezTo>
                    <a:lnTo>
                      <a:pt x="187" y="215"/>
                    </a:lnTo>
                    <a:lnTo>
                      <a:pt x="187" y="215"/>
                    </a:lnTo>
                    <a:lnTo>
                      <a:pt x="187" y="215"/>
                    </a:lnTo>
                    <a:cubicBezTo>
                      <a:pt x="217" y="215"/>
                      <a:pt x="217" y="215"/>
                      <a:pt x="248" y="215"/>
                    </a:cubicBezTo>
                    <a:cubicBezTo>
                      <a:pt x="248" y="247"/>
                      <a:pt x="248" y="247"/>
                      <a:pt x="248" y="247"/>
                    </a:cubicBezTo>
                    <a:lnTo>
                      <a:pt x="279" y="247"/>
                    </a:lnTo>
                    <a:cubicBezTo>
                      <a:pt x="279" y="247"/>
                      <a:pt x="279" y="247"/>
                      <a:pt x="311" y="247"/>
                    </a:cubicBezTo>
                    <a:cubicBezTo>
                      <a:pt x="279" y="247"/>
                      <a:pt x="279" y="247"/>
                      <a:pt x="279" y="215"/>
                    </a:cubicBezTo>
                    <a:lnTo>
                      <a:pt x="279" y="215"/>
                    </a:lnTo>
                    <a:cubicBezTo>
                      <a:pt x="279" y="215"/>
                      <a:pt x="248" y="215"/>
                      <a:pt x="248" y="184"/>
                    </a:cubicBezTo>
                    <a:lnTo>
                      <a:pt x="248" y="184"/>
                    </a:lnTo>
                    <a:lnTo>
                      <a:pt x="248" y="153"/>
                    </a:lnTo>
                    <a:lnTo>
                      <a:pt x="248" y="153"/>
                    </a:lnTo>
                    <a:lnTo>
                      <a:pt x="248" y="153"/>
                    </a:lnTo>
                    <a:lnTo>
                      <a:pt x="248" y="123"/>
                    </a:lnTo>
                    <a:lnTo>
                      <a:pt x="248" y="123"/>
                    </a:lnTo>
                    <a:cubicBezTo>
                      <a:pt x="248" y="123"/>
                      <a:pt x="217" y="123"/>
                      <a:pt x="217" y="91"/>
                    </a:cubicBezTo>
                    <a:lnTo>
                      <a:pt x="187" y="61"/>
                    </a:lnTo>
                    <a:cubicBezTo>
                      <a:pt x="187" y="61"/>
                      <a:pt x="187" y="61"/>
                      <a:pt x="155" y="30"/>
                    </a:cubicBezTo>
                    <a:lnTo>
                      <a:pt x="155" y="30"/>
                    </a:lnTo>
                    <a:lnTo>
                      <a:pt x="155" y="30"/>
                    </a:lnTo>
                    <a:lnTo>
                      <a:pt x="124" y="0"/>
                    </a:lnTo>
                    <a:cubicBezTo>
                      <a:pt x="124" y="0"/>
                      <a:pt x="124" y="0"/>
                      <a:pt x="124" y="30"/>
                    </a:cubicBezTo>
                    <a:cubicBezTo>
                      <a:pt x="93" y="30"/>
                      <a:pt x="93" y="30"/>
                      <a:pt x="63" y="30"/>
                    </a:cubicBezTo>
                    <a:lnTo>
                      <a:pt x="63" y="30"/>
                    </a:lnTo>
                    <a:lnTo>
                      <a:pt x="31" y="61"/>
                    </a:lnTo>
                    <a:lnTo>
                      <a:pt x="31" y="61"/>
                    </a:lnTo>
                    <a:cubicBezTo>
                      <a:pt x="31" y="91"/>
                      <a:pt x="31" y="91"/>
                      <a:pt x="0" y="123"/>
                    </a:cubicBezTo>
                    <a:cubicBezTo>
                      <a:pt x="31" y="123"/>
                      <a:pt x="31" y="123"/>
                      <a:pt x="31" y="123"/>
                    </a:cubicBezTo>
                    <a:lnTo>
                      <a:pt x="31" y="123"/>
                    </a:lnTo>
                    <a:cubicBezTo>
                      <a:pt x="31" y="123"/>
                      <a:pt x="31" y="153"/>
                      <a:pt x="63" y="1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6" name="Freeform 39"/>
              <p:cNvSpPr>
                <a:spLocks noChangeArrowheads="1"/>
              </p:cNvSpPr>
              <p:nvPr/>
            </p:nvSpPr>
            <p:spPr bwMode="auto">
              <a:xfrm>
                <a:off x="3411538" y="2427288"/>
                <a:ext cx="33337" cy="55562"/>
              </a:xfrm>
              <a:custGeom>
                <a:avLst/>
                <a:gdLst>
                  <a:gd name="T0" fmla="*/ 93 w 94"/>
                  <a:gd name="T1" fmla="*/ 93 h 156"/>
                  <a:gd name="T2" fmla="*/ 93 w 94"/>
                  <a:gd name="T3" fmla="*/ 93 h 156"/>
                  <a:gd name="T4" fmla="*/ 93 w 94"/>
                  <a:gd name="T5" fmla="*/ 93 h 156"/>
                  <a:gd name="T6" fmla="*/ 93 w 94"/>
                  <a:gd name="T7" fmla="*/ 63 h 156"/>
                  <a:gd name="T8" fmla="*/ 93 w 94"/>
                  <a:gd name="T9" fmla="*/ 63 h 156"/>
                  <a:gd name="T10" fmla="*/ 63 w 94"/>
                  <a:gd name="T11" fmla="*/ 0 h 156"/>
                  <a:gd name="T12" fmla="*/ 63 w 94"/>
                  <a:gd name="T13" fmla="*/ 0 h 156"/>
                  <a:gd name="T14" fmla="*/ 63 w 94"/>
                  <a:gd name="T15" fmla="*/ 0 h 156"/>
                  <a:gd name="T16" fmla="*/ 63 w 94"/>
                  <a:gd name="T17" fmla="*/ 0 h 156"/>
                  <a:gd name="T18" fmla="*/ 31 w 94"/>
                  <a:gd name="T19" fmla="*/ 31 h 156"/>
                  <a:gd name="T20" fmla="*/ 0 w 94"/>
                  <a:gd name="T21" fmla="*/ 63 h 156"/>
                  <a:gd name="T22" fmla="*/ 0 w 94"/>
                  <a:gd name="T23" fmla="*/ 63 h 156"/>
                  <a:gd name="T24" fmla="*/ 0 w 94"/>
                  <a:gd name="T25" fmla="*/ 93 h 156"/>
                  <a:gd name="T26" fmla="*/ 0 w 94"/>
                  <a:gd name="T27" fmla="*/ 93 h 156"/>
                  <a:gd name="T28" fmla="*/ 0 w 94"/>
                  <a:gd name="T29" fmla="*/ 93 h 156"/>
                  <a:gd name="T30" fmla="*/ 31 w 94"/>
                  <a:gd name="T31" fmla="*/ 124 h 156"/>
                  <a:gd name="T32" fmla="*/ 31 w 94"/>
                  <a:gd name="T33" fmla="*/ 124 h 156"/>
                  <a:gd name="T34" fmla="*/ 31 w 94"/>
                  <a:gd name="T35" fmla="*/ 155 h 156"/>
                  <a:gd name="T36" fmla="*/ 93 w 94"/>
                  <a:gd name="T37" fmla="*/ 124 h 156"/>
                  <a:gd name="T38" fmla="*/ 93 w 94"/>
                  <a:gd name="T39"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6">
                    <a:moveTo>
                      <a:pt x="93" y="93"/>
                    </a:moveTo>
                    <a:lnTo>
                      <a:pt x="93" y="93"/>
                    </a:lnTo>
                    <a:lnTo>
                      <a:pt x="93" y="93"/>
                    </a:lnTo>
                    <a:cubicBezTo>
                      <a:pt x="93" y="63"/>
                      <a:pt x="93" y="63"/>
                      <a:pt x="93" y="63"/>
                    </a:cubicBezTo>
                    <a:lnTo>
                      <a:pt x="93" y="63"/>
                    </a:lnTo>
                    <a:cubicBezTo>
                      <a:pt x="93" y="63"/>
                      <a:pt x="63" y="31"/>
                      <a:pt x="63" y="0"/>
                    </a:cubicBezTo>
                    <a:lnTo>
                      <a:pt x="63" y="0"/>
                    </a:lnTo>
                    <a:lnTo>
                      <a:pt x="63" y="0"/>
                    </a:lnTo>
                    <a:lnTo>
                      <a:pt x="63" y="0"/>
                    </a:lnTo>
                    <a:cubicBezTo>
                      <a:pt x="31" y="0"/>
                      <a:pt x="31" y="31"/>
                      <a:pt x="31" y="31"/>
                    </a:cubicBezTo>
                    <a:cubicBezTo>
                      <a:pt x="31" y="31"/>
                      <a:pt x="0" y="31"/>
                      <a:pt x="0" y="63"/>
                    </a:cubicBezTo>
                    <a:lnTo>
                      <a:pt x="0" y="63"/>
                    </a:lnTo>
                    <a:cubicBezTo>
                      <a:pt x="0" y="63"/>
                      <a:pt x="0" y="63"/>
                      <a:pt x="0" y="93"/>
                    </a:cubicBezTo>
                    <a:lnTo>
                      <a:pt x="0" y="93"/>
                    </a:lnTo>
                    <a:lnTo>
                      <a:pt x="0" y="93"/>
                    </a:lnTo>
                    <a:lnTo>
                      <a:pt x="31" y="124"/>
                    </a:lnTo>
                    <a:lnTo>
                      <a:pt x="31" y="124"/>
                    </a:lnTo>
                    <a:cubicBezTo>
                      <a:pt x="31" y="124"/>
                      <a:pt x="31" y="124"/>
                      <a:pt x="31" y="155"/>
                    </a:cubicBezTo>
                    <a:cubicBezTo>
                      <a:pt x="63" y="124"/>
                      <a:pt x="63" y="124"/>
                      <a:pt x="93" y="124"/>
                    </a:cubicBezTo>
                    <a:lnTo>
                      <a:pt x="93"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7" name="Freeform 40"/>
              <p:cNvSpPr>
                <a:spLocks noChangeArrowheads="1"/>
              </p:cNvSpPr>
              <p:nvPr/>
            </p:nvSpPr>
            <p:spPr bwMode="auto">
              <a:xfrm>
                <a:off x="3378200" y="2371725"/>
                <a:ext cx="123825" cy="100013"/>
              </a:xfrm>
              <a:custGeom>
                <a:avLst/>
                <a:gdLst>
                  <a:gd name="T0" fmla="*/ 93 w 342"/>
                  <a:gd name="T1" fmla="*/ 124 h 280"/>
                  <a:gd name="T2" fmla="*/ 124 w 342"/>
                  <a:gd name="T3" fmla="*/ 94 h 280"/>
                  <a:gd name="T4" fmla="*/ 156 w 342"/>
                  <a:gd name="T5" fmla="*/ 94 h 280"/>
                  <a:gd name="T6" fmla="*/ 217 w 342"/>
                  <a:gd name="T7" fmla="*/ 155 h 280"/>
                  <a:gd name="T8" fmla="*/ 248 w 342"/>
                  <a:gd name="T9" fmla="*/ 186 h 280"/>
                  <a:gd name="T10" fmla="*/ 280 w 342"/>
                  <a:gd name="T11" fmla="*/ 218 h 280"/>
                  <a:gd name="T12" fmla="*/ 280 w 342"/>
                  <a:gd name="T13" fmla="*/ 248 h 280"/>
                  <a:gd name="T14" fmla="*/ 310 w 342"/>
                  <a:gd name="T15" fmla="*/ 248 h 280"/>
                  <a:gd name="T16" fmla="*/ 310 w 342"/>
                  <a:gd name="T17" fmla="*/ 248 h 280"/>
                  <a:gd name="T18" fmla="*/ 310 w 342"/>
                  <a:gd name="T19" fmla="*/ 248 h 280"/>
                  <a:gd name="T20" fmla="*/ 310 w 342"/>
                  <a:gd name="T21" fmla="*/ 218 h 280"/>
                  <a:gd name="T22" fmla="*/ 341 w 342"/>
                  <a:gd name="T23" fmla="*/ 186 h 280"/>
                  <a:gd name="T24" fmla="*/ 310 w 342"/>
                  <a:gd name="T25" fmla="*/ 155 h 280"/>
                  <a:gd name="T26" fmla="*/ 310 w 342"/>
                  <a:gd name="T27" fmla="*/ 124 h 280"/>
                  <a:gd name="T28" fmla="*/ 310 w 342"/>
                  <a:gd name="T29" fmla="*/ 94 h 280"/>
                  <a:gd name="T30" fmla="*/ 310 w 342"/>
                  <a:gd name="T31" fmla="*/ 62 h 280"/>
                  <a:gd name="T32" fmla="*/ 310 w 342"/>
                  <a:gd name="T33" fmla="*/ 62 h 280"/>
                  <a:gd name="T34" fmla="*/ 280 w 342"/>
                  <a:gd name="T35" fmla="*/ 31 h 280"/>
                  <a:gd name="T36" fmla="*/ 280 w 342"/>
                  <a:gd name="T37" fmla="*/ 31 h 280"/>
                  <a:gd name="T38" fmla="*/ 217 w 342"/>
                  <a:gd name="T39" fmla="*/ 31 h 280"/>
                  <a:gd name="T40" fmla="*/ 217 w 342"/>
                  <a:gd name="T41" fmla="*/ 31 h 280"/>
                  <a:gd name="T42" fmla="*/ 186 w 342"/>
                  <a:gd name="T43" fmla="*/ 31 h 280"/>
                  <a:gd name="T44" fmla="*/ 186 w 342"/>
                  <a:gd name="T45" fmla="*/ 31 h 280"/>
                  <a:gd name="T46" fmla="*/ 156 w 342"/>
                  <a:gd name="T47" fmla="*/ 31 h 280"/>
                  <a:gd name="T48" fmla="*/ 124 w 342"/>
                  <a:gd name="T49" fmla="*/ 31 h 280"/>
                  <a:gd name="T50" fmla="*/ 62 w 342"/>
                  <a:gd name="T51" fmla="*/ 0 h 280"/>
                  <a:gd name="T52" fmla="*/ 62 w 342"/>
                  <a:gd name="T53" fmla="*/ 0 h 280"/>
                  <a:gd name="T54" fmla="*/ 62 w 342"/>
                  <a:gd name="T55" fmla="*/ 31 h 280"/>
                  <a:gd name="T56" fmla="*/ 62 w 342"/>
                  <a:gd name="T57" fmla="*/ 31 h 280"/>
                  <a:gd name="T58" fmla="*/ 32 w 342"/>
                  <a:gd name="T59" fmla="*/ 62 h 280"/>
                  <a:gd name="T60" fmla="*/ 0 w 342"/>
                  <a:gd name="T61" fmla="*/ 62 h 280"/>
                  <a:gd name="T62" fmla="*/ 0 w 342"/>
                  <a:gd name="T63" fmla="*/ 62 h 280"/>
                  <a:gd name="T64" fmla="*/ 62 w 342"/>
                  <a:gd name="T65" fmla="*/ 124 h 280"/>
                  <a:gd name="T66" fmla="*/ 62 w 342"/>
                  <a:gd name="T67" fmla="*/ 124 h 280"/>
                  <a:gd name="T68" fmla="*/ 62 w 342"/>
                  <a:gd name="T69" fmla="*/ 155 h 280"/>
                  <a:gd name="T70" fmla="*/ 62 w 342"/>
                  <a:gd name="T71" fmla="*/ 155 h 280"/>
                  <a:gd name="T72" fmla="*/ 93 w 342"/>
                  <a:gd name="T73"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280">
                    <a:moveTo>
                      <a:pt x="93" y="124"/>
                    </a:moveTo>
                    <a:lnTo>
                      <a:pt x="93" y="124"/>
                    </a:lnTo>
                    <a:cubicBezTo>
                      <a:pt x="93" y="124"/>
                      <a:pt x="93" y="124"/>
                      <a:pt x="124" y="124"/>
                    </a:cubicBezTo>
                    <a:lnTo>
                      <a:pt x="124" y="94"/>
                    </a:lnTo>
                    <a:cubicBezTo>
                      <a:pt x="124" y="94"/>
                      <a:pt x="124" y="94"/>
                      <a:pt x="156" y="94"/>
                    </a:cubicBezTo>
                    <a:lnTo>
                      <a:pt x="156" y="94"/>
                    </a:lnTo>
                    <a:cubicBezTo>
                      <a:pt x="186" y="94"/>
                      <a:pt x="186" y="124"/>
                      <a:pt x="217" y="124"/>
                    </a:cubicBezTo>
                    <a:cubicBezTo>
                      <a:pt x="217" y="155"/>
                      <a:pt x="217" y="155"/>
                      <a:pt x="217" y="155"/>
                    </a:cubicBezTo>
                    <a:cubicBezTo>
                      <a:pt x="217" y="155"/>
                      <a:pt x="217" y="186"/>
                      <a:pt x="217" y="218"/>
                    </a:cubicBezTo>
                    <a:cubicBezTo>
                      <a:pt x="248" y="186"/>
                      <a:pt x="248" y="186"/>
                      <a:pt x="248" y="186"/>
                    </a:cubicBezTo>
                    <a:lnTo>
                      <a:pt x="280" y="218"/>
                    </a:lnTo>
                    <a:lnTo>
                      <a:pt x="280" y="218"/>
                    </a:lnTo>
                    <a:lnTo>
                      <a:pt x="280" y="248"/>
                    </a:lnTo>
                    <a:lnTo>
                      <a:pt x="280" y="248"/>
                    </a:lnTo>
                    <a:lnTo>
                      <a:pt x="280" y="279"/>
                    </a:lnTo>
                    <a:cubicBezTo>
                      <a:pt x="310" y="248"/>
                      <a:pt x="310" y="248"/>
                      <a:pt x="310" y="248"/>
                    </a:cubicBezTo>
                    <a:lnTo>
                      <a:pt x="310" y="248"/>
                    </a:lnTo>
                    <a:lnTo>
                      <a:pt x="310" y="248"/>
                    </a:lnTo>
                    <a:lnTo>
                      <a:pt x="310" y="248"/>
                    </a:lnTo>
                    <a:lnTo>
                      <a:pt x="310" y="248"/>
                    </a:lnTo>
                    <a:cubicBezTo>
                      <a:pt x="310" y="248"/>
                      <a:pt x="310" y="248"/>
                      <a:pt x="310" y="218"/>
                    </a:cubicBezTo>
                    <a:lnTo>
                      <a:pt x="310" y="218"/>
                    </a:lnTo>
                    <a:cubicBezTo>
                      <a:pt x="310" y="218"/>
                      <a:pt x="310" y="218"/>
                      <a:pt x="341" y="218"/>
                    </a:cubicBezTo>
                    <a:cubicBezTo>
                      <a:pt x="341" y="218"/>
                      <a:pt x="341" y="218"/>
                      <a:pt x="341" y="186"/>
                    </a:cubicBezTo>
                    <a:lnTo>
                      <a:pt x="341" y="186"/>
                    </a:lnTo>
                    <a:cubicBezTo>
                      <a:pt x="310" y="186"/>
                      <a:pt x="310" y="155"/>
                      <a:pt x="310" y="155"/>
                    </a:cubicBezTo>
                    <a:lnTo>
                      <a:pt x="310" y="124"/>
                    </a:lnTo>
                    <a:lnTo>
                      <a:pt x="310" y="124"/>
                    </a:lnTo>
                    <a:cubicBezTo>
                      <a:pt x="310" y="94"/>
                      <a:pt x="310" y="94"/>
                      <a:pt x="310" y="94"/>
                    </a:cubicBezTo>
                    <a:lnTo>
                      <a:pt x="310" y="94"/>
                    </a:lnTo>
                    <a:lnTo>
                      <a:pt x="310" y="62"/>
                    </a:lnTo>
                    <a:lnTo>
                      <a:pt x="310" y="62"/>
                    </a:lnTo>
                    <a:lnTo>
                      <a:pt x="310" y="62"/>
                    </a:lnTo>
                    <a:lnTo>
                      <a:pt x="310" y="62"/>
                    </a:lnTo>
                    <a:cubicBezTo>
                      <a:pt x="280" y="31"/>
                      <a:pt x="280" y="31"/>
                      <a:pt x="280" y="0"/>
                    </a:cubicBezTo>
                    <a:cubicBezTo>
                      <a:pt x="280" y="31"/>
                      <a:pt x="280" y="31"/>
                      <a:pt x="280" y="31"/>
                    </a:cubicBezTo>
                    <a:lnTo>
                      <a:pt x="280" y="31"/>
                    </a:lnTo>
                    <a:lnTo>
                      <a:pt x="280" y="31"/>
                    </a:lnTo>
                    <a:cubicBezTo>
                      <a:pt x="248" y="31"/>
                      <a:pt x="248" y="31"/>
                      <a:pt x="248" y="31"/>
                    </a:cubicBezTo>
                    <a:cubicBezTo>
                      <a:pt x="217" y="31"/>
                      <a:pt x="217" y="31"/>
                      <a:pt x="217" y="31"/>
                    </a:cubicBezTo>
                    <a:lnTo>
                      <a:pt x="217" y="31"/>
                    </a:lnTo>
                    <a:lnTo>
                      <a:pt x="217" y="31"/>
                    </a:lnTo>
                    <a:cubicBezTo>
                      <a:pt x="217" y="31"/>
                      <a:pt x="217" y="31"/>
                      <a:pt x="186" y="31"/>
                    </a:cubicBezTo>
                    <a:lnTo>
                      <a:pt x="186" y="31"/>
                    </a:lnTo>
                    <a:lnTo>
                      <a:pt x="186" y="31"/>
                    </a:lnTo>
                    <a:lnTo>
                      <a:pt x="186" y="31"/>
                    </a:lnTo>
                    <a:cubicBezTo>
                      <a:pt x="186" y="31"/>
                      <a:pt x="186" y="31"/>
                      <a:pt x="156" y="31"/>
                    </a:cubicBezTo>
                    <a:lnTo>
                      <a:pt x="156" y="31"/>
                    </a:lnTo>
                    <a:cubicBezTo>
                      <a:pt x="156" y="31"/>
                      <a:pt x="156" y="31"/>
                      <a:pt x="124" y="31"/>
                    </a:cubicBezTo>
                    <a:lnTo>
                      <a:pt x="124" y="31"/>
                    </a:lnTo>
                    <a:cubicBezTo>
                      <a:pt x="124" y="31"/>
                      <a:pt x="93" y="31"/>
                      <a:pt x="93" y="0"/>
                    </a:cubicBezTo>
                    <a:cubicBezTo>
                      <a:pt x="93" y="0"/>
                      <a:pt x="93" y="0"/>
                      <a:pt x="62" y="0"/>
                    </a:cubicBezTo>
                    <a:lnTo>
                      <a:pt x="62" y="0"/>
                    </a:lnTo>
                    <a:lnTo>
                      <a:pt x="62" y="0"/>
                    </a:lnTo>
                    <a:lnTo>
                      <a:pt x="62" y="0"/>
                    </a:lnTo>
                    <a:cubicBezTo>
                      <a:pt x="62" y="0"/>
                      <a:pt x="62" y="0"/>
                      <a:pt x="62" y="31"/>
                    </a:cubicBezTo>
                    <a:lnTo>
                      <a:pt x="62" y="31"/>
                    </a:lnTo>
                    <a:lnTo>
                      <a:pt x="62" y="31"/>
                    </a:lnTo>
                    <a:cubicBezTo>
                      <a:pt x="62" y="62"/>
                      <a:pt x="32" y="62"/>
                      <a:pt x="32" y="62"/>
                    </a:cubicBezTo>
                    <a:lnTo>
                      <a:pt x="32" y="62"/>
                    </a:lnTo>
                    <a:lnTo>
                      <a:pt x="0" y="62"/>
                    </a:lnTo>
                    <a:lnTo>
                      <a:pt x="0" y="62"/>
                    </a:lnTo>
                    <a:lnTo>
                      <a:pt x="0" y="62"/>
                    </a:lnTo>
                    <a:lnTo>
                      <a:pt x="0" y="62"/>
                    </a:lnTo>
                    <a:lnTo>
                      <a:pt x="0" y="62"/>
                    </a:lnTo>
                    <a:cubicBezTo>
                      <a:pt x="32" y="94"/>
                      <a:pt x="32" y="94"/>
                      <a:pt x="62" y="124"/>
                    </a:cubicBezTo>
                    <a:lnTo>
                      <a:pt x="62" y="124"/>
                    </a:lnTo>
                    <a:lnTo>
                      <a:pt x="62" y="124"/>
                    </a:lnTo>
                    <a:cubicBezTo>
                      <a:pt x="62" y="155"/>
                      <a:pt x="62" y="155"/>
                      <a:pt x="62" y="155"/>
                    </a:cubicBezTo>
                    <a:lnTo>
                      <a:pt x="62" y="155"/>
                    </a:lnTo>
                    <a:lnTo>
                      <a:pt x="62" y="155"/>
                    </a:lnTo>
                    <a:lnTo>
                      <a:pt x="62" y="155"/>
                    </a:lnTo>
                    <a:lnTo>
                      <a:pt x="62" y="124"/>
                    </a:lnTo>
                    <a:lnTo>
                      <a:pt x="93"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8" name="Freeform 41"/>
              <p:cNvSpPr>
                <a:spLocks noChangeArrowheads="1"/>
              </p:cNvSpPr>
              <p:nvPr/>
            </p:nvSpPr>
            <p:spPr bwMode="auto">
              <a:xfrm>
                <a:off x="3344863" y="2371725"/>
                <a:ext cx="33337" cy="11113"/>
              </a:xfrm>
              <a:custGeom>
                <a:avLst/>
                <a:gdLst>
                  <a:gd name="T0" fmla="*/ 92 w 93"/>
                  <a:gd name="T1" fmla="*/ 0 h 32"/>
                  <a:gd name="T2" fmla="*/ 92 w 93"/>
                  <a:gd name="T3" fmla="*/ 0 h 32"/>
                  <a:gd name="T4" fmla="*/ 92 w 93"/>
                  <a:gd name="T5" fmla="*/ 0 h 32"/>
                  <a:gd name="T6" fmla="*/ 92 w 93"/>
                  <a:gd name="T7" fmla="*/ 0 h 32"/>
                  <a:gd name="T8" fmla="*/ 30 w 93"/>
                  <a:gd name="T9" fmla="*/ 0 h 32"/>
                  <a:gd name="T10" fmla="*/ 0 w 93"/>
                  <a:gd name="T11" fmla="*/ 0 h 32"/>
                  <a:gd name="T12" fmla="*/ 30 w 93"/>
                  <a:gd name="T13" fmla="*/ 0 h 32"/>
                  <a:gd name="T14" fmla="*/ 30 w 93"/>
                  <a:gd name="T15" fmla="*/ 31 h 32"/>
                  <a:gd name="T16" fmla="*/ 30 w 93"/>
                  <a:gd name="T17" fmla="*/ 31 h 32"/>
                  <a:gd name="T18" fmla="*/ 61 w 93"/>
                  <a:gd name="T19" fmla="*/ 31 h 32"/>
                  <a:gd name="T20" fmla="*/ 61 w 93"/>
                  <a:gd name="T21" fmla="*/ 31 h 32"/>
                  <a:gd name="T22" fmla="*/ 92 w 9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92" y="0"/>
                    </a:moveTo>
                    <a:lnTo>
                      <a:pt x="92" y="0"/>
                    </a:lnTo>
                    <a:lnTo>
                      <a:pt x="92" y="0"/>
                    </a:lnTo>
                    <a:lnTo>
                      <a:pt x="92" y="0"/>
                    </a:lnTo>
                    <a:cubicBezTo>
                      <a:pt x="61" y="0"/>
                      <a:pt x="30" y="0"/>
                      <a:pt x="30" y="0"/>
                    </a:cubicBezTo>
                    <a:lnTo>
                      <a:pt x="0" y="0"/>
                    </a:lnTo>
                    <a:lnTo>
                      <a:pt x="30" y="0"/>
                    </a:lnTo>
                    <a:lnTo>
                      <a:pt x="30" y="31"/>
                    </a:lnTo>
                    <a:lnTo>
                      <a:pt x="30" y="31"/>
                    </a:lnTo>
                    <a:cubicBezTo>
                      <a:pt x="61" y="31"/>
                      <a:pt x="61" y="31"/>
                      <a:pt x="61" y="31"/>
                    </a:cubicBezTo>
                    <a:lnTo>
                      <a:pt x="61" y="31"/>
                    </a:lnTo>
                    <a:cubicBezTo>
                      <a:pt x="61" y="0"/>
                      <a:pt x="92" y="0"/>
                      <a:pt x="9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9" name="Freeform 42"/>
              <p:cNvSpPr>
                <a:spLocks noChangeArrowheads="1"/>
              </p:cNvSpPr>
              <p:nvPr/>
            </p:nvSpPr>
            <p:spPr bwMode="auto">
              <a:xfrm>
                <a:off x="3602038" y="2405063"/>
                <a:ext cx="66675" cy="133350"/>
              </a:xfrm>
              <a:custGeom>
                <a:avLst/>
                <a:gdLst>
                  <a:gd name="T0" fmla="*/ 186 w 187"/>
                  <a:gd name="T1" fmla="*/ 248 h 372"/>
                  <a:gd name="T2" fmla="*/ 186 w 187"/>
                  <a:gd name="T3" fmla="*/ 248 h 372"/>
                  <a:gd name="T4" fmla="*/ 186 w 187"/>
                  <a:gd name="T5" fmla="*/ 248 h 372"/>
                  <a:gd name="T6" fmla="*/ 186 w 187"/>
                  <a:gd name="T7" fmla="*/ 216 h 372"/>
                  <a:gd name="T8" fmla="*/ 186 w 187"/>
                  <a:gd name="T9" fmla="*/ 216 h 372"/>
                  <a:gd name="T10" fmla="*/ 186 w 187"/>
                  <a:gd name="T11" fmla="*/ 185 h 372"/>
                  <a:gd name="T12" fmla="*/ 186 w 187"/>
                  <a:gd name="T13" fmla="*/ 185 h 372"/>
                  <a:gd name="T14" fmla="*/ 186 w 187"/>
                  <a:gd name="T15" fmla="*/ 154 h 372"/>
                  <a:gd name="T16" fmla="*/ 186 w 187"/>
                  <a:gd name="T17" fmla="*/ 154 h 372"/>
                  <a:gd name="T18" fmla="*/ 186 w 187"/>
                  <a:gd name="T19" fmla="*/ 92 h 372"/>
                  <a:gd name="T20" fmla="*/ 156 w 187"/>
                  <a:gd name="T21" fmla="*/ 92 h 372"/>
                  <a:gd name="T22" fmla="*/ 156 w 187"/>
                  <a:gd name="T23" fmla="*/ 92 h 372"/>
                  <a:gd name="T24" fmla="*/ 156 w 187"/>
                  <a:gd name="T25" fmla="*/ 61 h 372"/>
                  <a:gd name="T26" fmla="*/ 156 w 187"/>
                  <a:gd name="T27" fmla="*/ 30 h 372"/>
                  <a:gd name="T28" fmla="*/ 156 w 187"/>
                  <a:gd name="T29" fmla="*/ 0 h 372"/>
                  <a:gd name="T30" fmla="*/ 62 w 187"/>
                  <a:gd name="T31" fmla="*/ 0 h 372"/>
                  <a:gd name="T32" fmla="*/ 32 w 187"/>
                  <a:gd name="T33" fmla="*/ 0 h 372"/>
                  <a:gd name="T34" fmla="*/ 62 w 187"/>
                  <a:gd name="T35" fmla="*/ 30 h 372"/>
                  <a:gd name="T36" fmla="*/ 62 w 187"/>
                  <a:gd name="T37" fmla="*/ 30 h 372"/>
                  <a:gd name="T38" fmla="*/ 62 w 187"/>
                  <a:gd name="T39" fmla="*/ 61 h 372"/>
                  <a:gd name="T40" fmla="*/ 32 w 187"/>
                  <a:gd name="T41" fmla="*/ 61 h 372"/>
                  <a:gd name="T42" fmla="*/ 32 w 187"/>
                  <a:gd name="T43" fmla="*/ 92 h 372"/>
                  <a:gd name="T44" fmla="*/ 32 w 187"/>
                  <a:gd name="T45" fmla="*/ 92 h 372"/>
                  <a:gd name="T46" fmla="*/ 62 w 187"/>
                  <a:gd name="T47" fmla="*/ 124 h 372"/>
                  <a:gd name="T48" fmla="*/ 62 w 187"/>
                  <a:gd name="T49" fmla="*/ 124 h 372"/>
                  <a:gd name="T50" fmla="*/ 62 w 187"/>
                  <a:gd name="T51" fmla="*/ 124 h 372"/>
                  <a:gd name="T52" fmla="*/ 62 w 187"/>
                  <a:gd name="T53" fmla="*/ 154 h 372"/>
                  <a:gd name="T54" fmla="*/ 62 w 187"/>
                  <a:gd name="T55" fmla="*/ 154 h 372"/>
                  <a:gd name="T56" fmla="*/ 32 w 187"/>
                  <a:gd name="T57" fmla="*/ 216 h 372"/>
                  <a:gd name="T58" fmla="*/ 32 w 187"/>
                  <a:gd name="T59" fmla="*/ 216 h 372"/>
                  <a:gd name="T60" fmla="*/ 32 w 187"/>
                  <a:gd name="T61" fmla="*/ 216 h 372"/>
                  <a:gd name="T62" fmla="*/ 32 w 187"/>
                  <a:gd name="T63" fmla="*/ 216 h 372"/>
                  <a:gd name="T64" fmla="*/ 32 w 187"/>
                  <a:gd name="T65" fmla="*/ 216 h 372"/>
                  <a:gd name="T66" fmla="*/ 32 w 187"/>
                  <a:gd name="T67" fmla="*/ 216 h 372"/>
                  <a:gd name="T68" fmla="*/ 0 w 187"/>
                  <a:gd name="T69" fmla="*/ 278 h 372"/>
                  <a:gd name="T70" fmla="*/ 0 w 187"/>
                  <a:gd name="T71" fmla="*/ 278 h 372"/>
                  <a:gd name="T72" fmla="*/ 32 w 187"/>
                  <a:gd name="T73" fmla="*/ 278 h 372"/>
                  <a:gd name="T74" fmla="*/ 32 w 187"/>
                  <a:gd name="T75" fmla="*/ 309 h 372"/>
                  <a:gd name="T76" fmla="*/ 32 w 187"/>
                  <a:gd name="T77" fmla="*/ 309 h 372"/>
                  <a:gd name="T78" fmla="*/ 32 w 187"/>
                  <a:gd name="T79" fmla="*/ 340 h 372"/>
                  <a:gd name="T80" fmla="*/ 32 w 187"/>
                  <a:gd name="T81" fmla="*/ 340 h 372"/>
                  <a:gd name="T82" fmla="*/ 62 w 187"/>
                  <a:gd name="T83" fmla="*/ 371 h 372"/>
                  <a:gd name="T84" fmla="*/ 62 w 187"/>
                  <a:gd name="T85" fmla="*/ 371 h 372"/>
                  <a:gd name="T86" fmla="*/ 62 w 187"/>
                  <a:gd name="T87" fmla="*/ 340 h 372"/>
                  <a:gd name="T88" fmla="*/ 156 w 187"/>
                  <a:gd name="T89" fmla="*/ 309 h 372"/>
                  <a:gd name="T90" fmla="*/ 156 w 187"/>
                  <a:gd name="T91" fmla="*/ 309 h 372"/>
                  <a:gd name="T92" fmla="*/ 186 w 187"/>
                  <a:gd name="T93" fmla="*/ 278 h 372"/>
                  <a:gd name="T94" fmla="*/ 186 w 187"/>
                  <a:gd name="T95" fmla="*/ 2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372">
                    <a:moveTo>
                      <a:pt x="186" y="248"/>
                    </a:moveTo>
                    <a:lnTo>
                      <a:pt x="186" y="248"/>
                    </a:lnTo>
                    <a:lnTo>
                      <a:pt x="186" y="248"/>
                    </a:lnTo>
                    <a:lnTo>
                      <a:pt x="186" y="216"/>
                    </a:lnTo>
                    <a:lnTo>
                      <a:pt x="186" y="216"/>
                    </a:lnTo>
                    <a:cubicBezTo>
                      <a:pt x="186" y="216"/>
                      <a:pt x="186" y="216"/>
                      <a:pt x="186" y="185"/>
                    </a:cubicBezTo>
                    <a:lnTo>
                      <a:pt x="186" y="185"/>
                    </a:lnTo>
                    <a:lnTo>
                      <a:pt x="186" y="154"/>
                    </a:lnTo>
                    <a:lnTo>
                      <a:pt x="186" y="154"/>
                    </a:lnTo>
                    <a:cubicBezTo>
                      <a:pt x="186" y="124"/>
                      <a:pt x="186" y="124"/>
                      <a:pt x="186" y="92"/>
                    </a:cubicBezTo>
                    <a:cubicBezTo>
                      <a:pt x="186" y="92"/>
                      <a:pt x="186" y="92"/>
                      <a:pt x="156" y="92"/>
                    </a:cubicBezTo>
                    <a:lnTo>
                      <a:pt x="156" y="92"/>
                    </a:lnTo>
                    <a:cubicBezTo>
                      <a:pt x="156" y="61"/>
                      <a:pt x="156" y="61"/>
                      <a:pt x="156" y="61"/>
                    </a:cubicBezTo>
                    <a:cubicBezTo>
                      <a:pt x="156" y="30"/>
                      <a:pt x="156" y="30"/>
                      <a:pt x="156" y="30"/>
                    </a:cubicBezTo>
                    <a:cubicBezTo>
                      <a:pt x="156" y="0"/>
                      <a:pt x="156" y="0"/>
                      <a:pt x="156" y="0"/>
                    </a:cubicBezTo>
                    <a:cubicBezTo>
                      <a:pt x="156" y="0"/>
                      <a:pt x="124" y="0"/>
                      <a:pt x="62" y="0"/>
                    </a:cubicBezTo>
                    <a:lnTo>
                      <a:pt x="32" y="0"/>
                    </a:lnTo>
                    <a:cubicBezTo>
                      <a:pt x="32" y="30"/>
                      <a:pt x="62" y="30"/>
                      <a:pt x="62" y="30"/>
                    </a:cubicBezTo>
                    <a:lnTo>
                      <a:pt x="62" y="30"/>
                    </a:lnTo>
                    <a:cubicBezTo>
                      <a:pt x="62" y="30"/>
                      <a:pt x="62" y="30"/>
                      <a:pt x="62" y="61"/>
                    </a:cubicBezTo>
                    <a:cubicBezTo>
                      <a:pt x="62" y="61"/>
                      <a:pt x="62" y="61"/>
                      <a:pt x="32" y="61"/>
                    </a:cubicBezTo>
                    <a:cubicBezTo>
                      <a:pt x="32" y="92"/>
                      <a:pt x="32" y="92"/>
                      <a:pt x="32" y="92"/>
                    </a:cubicBezTo>
                    <a:lnTo>
                      <a:pt x="32" y="92"/>
                    </a:lnTo>
                    <a:cubicBezTo>
                      <a:pt x="62" y="92"/>
                      <a:pt x="62" y="124"/>
                      <a:pt x="62" y="124"/>
                    </a:cubicBezTo>
                    <a:lnTo>
                      <a:pt x="62" y="124"/>
                    </a:lnTo>
                    <a:lnTo>
                      <a:pt x="62" y="124"/>
                    </a:lnTo>
                    <a:cubicBezTo>
                      <a:pt x="62" y="124"/>
                      <a:pt x="62" y="124"/>
                      <a:pt x="62" y="154"/>
                    </a:cubicBezTo>
                    <a:lnTo>
                      <a:pt x="62" y="154"/>
                    </a:lnTo>
                    <a:cubicBezTo>
                      <a:pt x="62" y="185"/>
                      <a:pt x="62" y="185"/>
                      <a:pt x="32" y="216"/>
                    </a:cubicBezTo>
                    <a:lnTo>
                      <a:pt x="32" y="216"/>
                    </a:lnTo>
                    <a:lnTo>
                      <a:pt x="32" y="216"/>
                    </a:lnTo>
                    <a:lnTo>
                      <a:pt x="32" y="216"/>
                    </a:lnTo>
                    <a:lnTo>
                      <a:pt x="32" y="216"/>
                    </a:lnTo>
                    <a:lnTo>
                      <a:pt x="32" y="216"/>
                    </a:lnTo>
                    <a:cubicBezTo>
                      <a:pt x="32" y="248"/>
                      <a:pt x="32" y="248"/>
                      <a:pt x="0" y="278"/>
                    </a:cubicBezTo>
                    <a:lnTo>
                      <a:pt x="0" y="278"/>
                    </a:lnTo>
                    <a:lnTo>
                      <a:pt x="32" y="278"/>
                    </a:lnTo>
                    <a:cubicBezTo>
                      <a:pt x="32" y="309"/>
                      <a:pt x="32" y="309"/>
                      <a:pt x="32" y="309"/>
                    </a:cubicBezTo>
                    <a:lnTo>
                      <a:pt x="32" y="309"/>
                    </a:lnTo>
                    <a:lnTo>
                      <a:pt x="32" y="340"/>
                    </a:lnTo>
                    <a:lnTo>
                      <a:pt x="32" y="340"/>
                    </a:lnTo>
                    <a:cubicBezTo>
                      <a:pt x="32" y="340"/>
                      <a:pt x="62" y="340"/>
                      <a:pt x="62" y="371"/>
                    </a:cubicBezTo>
                    <a:lnTo>
                      <a:pt x="62" y="371"/>
                    </a:lnTo>
                    <a:lnTo>
                      <a:pt x="62" y="340"/>
                    </a:lnTo>
                    <a:cubicBezTo>
                      <a:pt x="93" y="340"/>
                      <a:pt x="124" y="309"/>
                      <a:pt x="156" y="309"/>
                    </a:cubicBezTo>
                    <a:lnTo>
                      <a:pt x="156" y="309"/>
                    </a:lnTo>
                    <a:lnTo>
                      <a:pt x="186" y="278"/>
                    </a:lnTo>
                    <a:cubicBezTo>
                      <a:pt x="186" y="278"/>
                      <a:pt x="186" y="278"/>
                      <a:pt x="186"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0" name="Freeform 43"/>
              <p:cNvSpPr>
                <a:spLocks noChangeArrowheads="1"/>
              </p:cNvSpPr>
              <p:nvPr/>
            </p:nvSpPr>
            <p:spPr bwMode="auto">
              <a:xfrm>
                <a:off x="4270375" y="2906713"/>
                <a:ext cx="190500" cy="334962"/>
              </a:xfrm>
              <a:custGeom>
                <a:avLst/>
                <a:gdLst>
                  <a:gd name="T0" fmla="*/ 526 w 527"/>
                  <a:gd name="T1" fmla="*/ 186 h 930"/>
                  <a:gd name="T2" fmla="*/ 496 w 527"/>
                  <a:gd name="T3" fmla="*/ 31 h 930"/>
                  <a:gd name="T4" fmla="*/ 434 w 527"/>
                  <a:gd name="T5" fmla="*/ 62 h 930"/>
                  <a:gd name="T6" fmla="*/ 434 w 527"/>
                  <a:gd name="T7" fmla="*/ 31 h 930"/>
                  <a:gd name="T8" fmla="*/ 372 w 527"/>
                  <a:gd name="T9" fmla="*/ 62 h 930"/>
                  <a:gd name="T10" fmla="*/ 310 w 527"/>
                  <a:gd name="T11" fmla="*/ 62 h 930"/>
                  <a:gd name="T12" fmla="*/ 279 w 527"/>
                  <a:gd name="T13" fmla="*/ 62 h 930"/>
                  <a:gd name="T14" fmla="*/ 279 w 527"/>
                  <a:gd name="T15" fmla="*/ 62 h 930"/>
                  <a:gd name="T16" fmla="*/ 248 w 527"/>
                  <a:gd name="T17" fmla="*/ 62 h 930"/>
                  <a:gd name="T18" fmla="*/ 248 w 527"/>
                  <a:gd name="T19" fmla="*/ 124 h 930"/>
                  <a:gd name="T20" fmla="*/ 248 w 527"/>
                  <a:gd name="T21" fmla="*/ 124 h 930"/>
                  <a:gd name="T22" fmla="*/ 310 w 527"/>
                  <a:gd name="T23" fmla="*/ 217 h 930"/>
                  <a:gd name="T24" fmla="*/ 310 w 527"/>
                  <a:gd name="T25" fmla="*/ 217 h 930"/>
                  <a:gd name="T26" fmla="*/ 310 w 527"/>
                  <a:gd name="T27" fmla="*/ 279 h 930"/>
                  <a:gd name="T28" fmla="*/ 279 w 527"/>
                  <a:gd name="T29" fmla="*/ 341 h 930"/>
                  <a:gd name="T30" fmla="*/ 248 w 527"/>
                  <a:gd name="T31" fmla="*/ 403 h 930"/>
                  <a:gd name="T32" fmla="*/ 217 w 527"/>
                  <a:gd name="T33" fmla="*/ 372 h 930"/>
                  <a:gd name="T34" fmla="*/ 186 w 527"/>
                  <a:gd name="T35" fmla="*/ 279 h 930"/>
                  <a:gd name="T36" fmla="*/ 186 w 527"/>
                  <a:gd name="T37" fmla="*/ 248 h 930"/>
                  <a:gd name="T38" fmla="*/ 155 w 527"/>
                  <a:gd name="T39" fmla="*/ 248 h 930"/>
                  <a:gd name="T40" fmla="*/ 93 w 527"/>
                  <a:gd name="T41" fmla="*/ 248 h 930"/>
                  <a:gd name="T42" fmla="*/ 31 w 527"/>
                  <a:gd name="T43" fmla="*/ 279 h 930"/>
                  <a:gd name="T44" fmla="*/ 31 w 527"/>
                  <a:gd name="T45" fmla="*/ 279 h 930"/>
                  <a:gd name="T46" fmla="*/ 62 w 527"/>
                  <a:gd name="T47" fmla="*/ 309 h 930"/>
                  <a:gd name="T48" fmla="*/ 155 w 527"/>
                  <a:gd name="T49" fmla="*/ 341 h 930"/>
                  <a:gd name="T50" fmla="*/ 155 w 527"/>
                  <a:gd name="T51" fmla="*/ 403 h 930"/>
                  <a:gd name="T52" fmla="*/ 155 w 527"/>
                  <a:gd name="T53" fmla="*/ 465 h 930"/>
                  <a:gd name="T54" fmla="*/ 155 w 527"/>
                  <a:gd name="T55" fmla="*/ 496 h 930"/>
                  <a:gd name="T56" fmla="*/ 155 w 527"/>
                  <a:gd name="T57" fmla="*/ 557 h 930"/>
                  <a:gd name="T58" fmla="*/ 124 w 527"/>
                  <a:gd name="T59" fmla="*/ 620 h 930"/>
                  <a:gd name="T60" fmla="*/ 124 w 527"/>
                  <a:gd name="T61" fmla="*/ 651 h 930"/>
                  <a:gd name="T62" fmla="*/ 62 w 527"/>
                  <a:gd name="T63" fmla="*/ 713 h 930"/>
                  <a:gd name="T64" fmla="*/ 62 w 527"/>
                  <a:gd name="T65" fmla="*/ 744 h 930"/>
                  <a:gd name="T66" fmla="*/ 93 w 527"/>
                  <a:gd name="T67" fmla="*/ 868 h 930"/>
                  <a:gd name="T68" fmla="*/ 124 w 527"/>
                  <a:gd name="T69" fmla="*/ 929 h 930"/>
                  <a:gd name="T70" fmla="*/ 217 w 527"/>
                  <a:gd name="T71" fmla="*/ 868 h 930"/>
                  <a:gd name="T72" fmla="*/ 248 w 527"/>
                  <a:gd name="T73" fmla="*/ 805 h 930"/>
                  <a:gd name="T74" fmla="*/ 217 w 527"/>
                  <a:gd name="T75" fmla="*/ 651 h 930"/>
                  <a:gd name="T76" fmla="*/ 217 w 527"/>
                  <a:gd name="T77" fmla="*/ 557 h 930"/>
                  <a:gd name="T78" fmla="*/ 310 w 527"/>
                  <a:gd name="T79" fmla="*/ 465 h 930"/>
                  <a:gd name="T80" fmla="*/ 341 w 527"/>
                  <a:gd name="T81" fmla="*/ 433 h 930"/>
                  <a:gd name="T82" fmla="*/ 465 w 527"/>
                  <a:gd name="T83" fmla="*/ 341 h 930"/>
                  <a:gd name="T84" fmla="*/ 526 w 527"/>
                  <a:gd name="T85" fmla="*/ 27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930">
                    <a:moveTo>
                      <a:pt x="526" y="217"/>
                    </a:moveTo>
                    <a:lnTo>
                      <a:pt x="526" y="217"/>
                    </a:lnTo>
                    <a:lnTo>
                      <a:pt x="526" y="186"/>
                    </a:lnTo>
                    <a:lnTo>
                      <a:pt x="526" y="186"/>
                    </a:lnTo>
                    <a:cubicBezTo>
                      <a:pt x="526" y="92"/>
                      <a:pt x="526" y="31"/>
                      <a:pt x="526" y="0"/>
                    </a:cubicBezTo>
                    <a:cubicBezTo>
                      <a:pt x="526" y="31"/>
                      <a:pt x="496" y="31"/>
                      <a:pt x="496" y="31"/>
                    </a:cubicBezTo>
                    <a:cubicBezTo>
                      <a:pt x="496" y="31"/>
                      <a:pt x="496" y="31"/>
                      <a:pt x="465" y="31"/>
                    </a:cubicBezTo>
                    <a:lnTo>
                      <a:pt x="465" y="31"/>
                    </a:lnTo>
                    <a:cubicBezTo>
                      <a:pt x="465" y="31"/>
                      <a:pt x="465" y="62"/>
                      <a:pt x="434" y="62"/>
                    </a:cubicBezTo>
                    <a:lnTo>
                      <a:pt x="434" y="62"/>
                    </a:lnTo>
                    <a:cubicBezTo>
                      <a:pt x="434" y="62"/>
                      <a:pt x="434" y="62"/>
                      <a:pt x="434" y="31"/>
                    </a:cubicBezTo>
                    <a:lnTo>
                      <a:pt x="434" y="31"/>
                    </a:lnTo>
                    <a:cubicBezTo>
                      <a:pt x="403" y="31"/>
                      <a:pt x="403" y="62"/>
                      <a:pt x="403" y="62"/>
                    </a:cubicBezTo>
                    <a:lnTo>
                      <a:pt x="403" y="62"/>
                    </a:lnTo>
                    <a:lnTo>
                      <a:pt x="372" y="62"/>
                    </a:lnTo>
                    <a:lnTo>
                      <a:pt x="372" y="62"/>
                    </a:lnTo>
                    <a:cubicBezTo>
                      <a:pt x="341" y="62"/>
                      <a:pt x="341" y="62"/>
                      <a:pt x="341" y="62"/>
                    </a:cubicBezTo>
                    <a:cubicBezTo>
                      <a:pt x="310" y="62"/>
                      <a:pt x="310" y="62"/>
                      <a:pt x="310" y="62"/>
                    </a:cubicBezTo>
                    <a:lnTo>
                      <a:pt x="310" y="62"/>
                    </a:lnTo>
                    <a:cubicBezTo>
                      <a:pt x="310" y="62"/>
                      <a:pt x="310" y="62"/>
                      <a:pt x="279" y="62"/>
                    </a:cubicBezTo>
                    <a:lnTo>
                      <a:pt x="279" y="62"/>
                    </a:lnTo>
                    <a:lnTo>
                      <a:pt x="279" y="62"/>
                    </a:lnTo>
                    <a:lnTo>
                      <a:pt x="279" y="62"/>
                    </a:lnTo>
                    <a:lnTo>
                      <a:pt x="279" y="62"/>
                    </a:lnTo>
                    <a:lnTo>
                      <a:pt x="279" y="62"/>
                    </a:lnTo>
                    <a:cubicBezTo>
                      <a:pt x="248" y="62"/>
                      <a:pt x="248" y="62"/>
                      <a:pt x="248" y="62"/>
                    </a:cubicBezTo>
                    <a:lnTo>
                      <a:pt x="248" y="62"/>
                    </a:lnTo>
                    <a:lnTo>
                      <a:pt x="248" y="92"/>
                    </a:lnTo>
                    <a:lnTo>
                      <a:pt x="248" y="92"/>
                    </a:lnTo>
                    <a:cubicBezTo>
                      <a:pt x="248" y="92"/>
                      <a:pt x="248" y="92"/>
                      <a:pt x="248" y="124"/>
                    </a:cubicBezTo>
                    <a:lnTo>
                      <a:pt x="248" y="124"/>
                    </a:lnTo>
                    <a:lnTo>
                      <a:pt x="248" y="124"/>
                    </a:lnTo>
                    <a:lnTo>
                      <a:pt x="248" y="124"/>
                    </a:lnTo>
                    <a:cubicBezTo>
                      <a:pt x="248" y="124"/>
                      <a:pt x="248" y="124"/>
                      <a:pt x="279" y="124"/>
                    </a:cubicBezTo>
                    <a:cubicBezTo>
                      <a:pt x="279" y="155"/>
                      <a:pt x="279" y="186"/>
                      <a:pt x="310" y="186"/>
                    </a:cubicBezTo>
                    <a:cubicBezTo>
                      <a:pt x="310" y="217"/>
                      <a:pt x="310" y="217"/>
                      <a:pt x="310" y="217"/>
                    </a:cubicBezTo>
                    <a:lnTo>
                      <a:pt x="310" y="217"/>
                    </a:lnTo>
                    <a:lnTo>
                      <a:pt x="310" y="217"/>
                    </a:lnTo>
                    <a:lnTo>
                      <a:pt x="310" y="217"/>
                    </a:lnTo>
                    <a:lnTo>
                      <a:pt x="310" y="217"/>
                    </a:lnTo>
                    <a:cubicBezTo>
                      <a:pt x="310" y="248"/>
                      <a:pt x="310" y="248"/>
                      <a:pt x="310" y="248"/>
                    </a:cubicBezTo>
                    <a:lnTo>
                      <a:pt x="310" y="279"/>
                    </a:lnTo>
                    <a:lnTo>
                      <a:pt x="310" y="279"/>
                    </a:lnTo>
                    <a:lnTo>
                      <a:pt x="310" y="279"/>
                    </a:lnTo>
                    <a:cubicBezTo>
                      <a:pt x="310" y="309"/>
                      <a:pt x="310" y="341"/>
                      <a:pt x="279" y="341"/>
                    </a:cubicBezTo>
                    <a:lnTo>
                      <a:pt x="279" y="372"/>
                    </a:lnTo>
                    <a:cubicBezTo>
                      <a:pt x="279" y="403"/>
                      <a:pt x="279" y="403"/>
                      <a:pt x="248" y="403"/>
                    </a:cubicBezTo>
                    <a:lnTo>
                      <a:pt x="248" y="403"/>
                    </a:lnTo>
                    <a:lnTo>
                      <a:pt x="248" y="403"/>
                    </a:lnTo>
                    <a:lnTo>
                      <a:pt x="248" y="403"/>
                    </a:lnTo>
                    <a:lnTo>
                      <a:pt x="217" y="372"/>
                    </a:lnTo>
                    <a:cubicBezTo>
                      <a:pt x="217" y="372"/>
                      <a:pt x="217" y="372"/>
                      <a:pt x="217" y="341"/>
                    </a:cubicBezTo>
                    <a:cubicBezTo>
                      <a:pt x="186" y="341"/>
                      <a:pt x="186" y="341"/>
                      <a:pt x="186" y="309"/>
                    </a:cubicBezTo>
                    <a:lnTo>
                      <a:pt x="186" y="279"/>
                    </a:lnTo>
                    <a:cubicBezTo>
                      <a:pt x="186" y="279"/>
                      <a:pt x="186" y="279"/>
                      <a:pt x="186" y="248"/>
                    </a:cubicBezTo>
                    <a:lnTo>
                      <a:pt x="186" y="248"/>
                    </a:lnTo>
                    <a:lnTo>
                      <a:pt x="186" y="248"/>
                    </a:lnTo>
                    <a:lnTo>
                      <a:pt x="186" y="248"/>
                    </a:lnTo>
                    <a:lnTo>
                      <a:pt x="186" y="248"/>
                    </a:lnTo>
                    <a:cubicBezTo>
                      <a:pt x="186" y="248"/>
                      <a:pt x="186" y="248"/>
                      <a:pt x="155" y="248"/>
                    </a:cubicBezTo>
                    <a:cubicBezTo>
                      <a:pt x="155" y="248"/>
                      <a:pt x="155" y="248"/>
                      <a:pt x="155" y="217"/>
                    </a:cubicBezTo>
                    <a:cubicBezTo>
                      <a:pt x="155" y="217"/>
                      <a:pt x="155" y="217"/>
                      <a:pt x="124" y="217"/>
                    </a:cubicBezTo>
                    <a:cubicBezTo>
                      <a:pt x="124" y="217"/>
                      <a:pt x="124" y="248"/>
                      <a:pt x="93" y="248"/>
                    </a:cubicBezTo>
                    <a:cubicBezTo>
                      <a:pt x="93" y="248"/>
                      <a:pt x="31" y="248"/>
                      <a:pt x="0" y="248"/>
                    </a:cubicBezTo>
                    <a:cubicBezTo>
                      <a:pt x="0" y="279"/>
                      <a:pt x="0" y="279"/>
                      <a:pt x="0" y="279"/>
                    </a:cubicBezTo>
                    <a:cubicBezTo>
                      <a:pt x="0" y="279"/>
                      <a:pt x="0" y="279"/>
                      <a:pt x="31" y="279"/>
                    </a:cubicBezTo>
                    <a:lnTo>
                      <a:pt x="31" y="279"/>
                    </a:lnTo>
                    <a:lnTo>
                      <a:pt x="31" y="279"/>
                    </a:lnTo>
                    <a:lnTo>
                      <a:pt x="31" y="279"/>
                    </a:lnTo>
                    <a:lnTo>
                      <a:pt x="31" y="279"/>
                    </a:lnTo>
                    <a:cubicBezTo>
                      <a:pt x="31" y="279"/>
                      <a:pt x="31" y="279"/>
                      <a:pt x="62" y="279"/>
                    </a:cubicBezTo>
                    <a:cubicBezTo>
                      <a:pt x="62" y="279"/>
                      <a:pt x="62" y="279"/>
                      <a:pt x="62" y="309"/>
                    </a:cubicBezTo>
                    <a:cubicBezTo>
                      <a:pt x="93" y="309"/>
                      <a:pt x="93" y="309"/>
                      <a:pt x="124" y="309"/>
                    </a:cubicBezTo>
                    <a:cubicBezTo>
                      <a:pt x="124" y="341"/>
                      <a:pt x="155" y="341"/>
                      <a:pt x="155" y="341"/>
                    </a:cubicBezTo>
                    <a:lnTo>
                      <a:pt x="155" y="341"/>
                    </a:lnTo>
                    <a:cubicBezTo>
                      <a:pt x="155" y="372"/>
                      <a:pt x="155" y="372"/>
                      <a:pt x="155" y="403"/>
                    </a:cubicBezTo>
                    <a:lnTo>
                      <a:pt x="155" y="403"/>
                    </a:lnTo>
                    <a:lnTo>
                      <a:pt x="155" y="403"/>
                    </a:lnTo>
                    <a:lnTo>
                      <a:pt x="155" y="433"/>
                    </a:lnTo>
                    <a:lnTo>
                      <a:pt x="155" y="433"/>
                    </a:lnTo>
                    <a:lnTo>
                      <a:pt x="155" y="465"/>
                    </a:lnTo>
                    <a:lnTo>
                      <a:pt x="155" y="496"/>
                    </a:lnTo>
                    <a:lnTo>
                      <a:pt x="155" y="496"/>
                    </a:lnTo>
                    <a:lnTo>
                      <a:pt x="155" y="496"/>
                    </a:lnTo>
                    <a:cubicBezTo>
                      <a:pt x="155" y="527"/>
                      <a:pt x="155" y="527"/>
                      <a:pt x="155" y="557"/>
                    </a:cubicBezTo>
                    <a:lnTo>
                      <a:pt x="155" y="557"/>
                    </a:lnTo>
                    <a:lnTo>
                      <a:pt x="155" y="557"/>
                    </a:lnTo>
                    <a:cubicBezTo>
                      <a:pt x="155" y="589"/>
                      <a:pt x="155" y="620"/>
                      <a:pt x="124" y="620"/>
                    </a:cubicBezTo>
                    <a:lnTo>
                      <a:pt x="124" y="620"/>
                    </a:lnTo>
                    <a:lnTo>
                      <a:pt x="124" y="620"/>
                    </a:lnTo>
                    <a:lnTo>
                      <a:pt x="124" y="620"/>
                    </a:lnTo>
                    <a:lnTo>
                      <a:pt x="124" y="620"/>
                    </a:lnTo>
                    <a:cubicBezTo>
                      <a:pt x="124" y="651"/>
                      <a:pt x="124" y="651"/>
                      <a:pt x="124" y="651"/>
                    </a:cubicBezTo>
                    <a:cubicBezTo>
                      <a:pt x="124" y="681"/>
                      <a:pt x="124" y="681"/>
                      <a:pt x="93" y="681"/>
                    </a:cubicBezTo>
                    <a:cubicBezTo>
                      <a:pt x="93" y="681"/>
                      <a:pt x="93" y="681"/>
                      <a:pt x="93" y="713"/>
                    </a:cubicBezTo>
                    <a:cubicBezTo>
                      <a:pt x="93" y="713"/>
                      <a:pt x="93" y="713"/>
                      <a:pt x="62" y="713"/>
                    </a:cubicBezTo>
                    <a:lnTo>
                      <a:pt x="62" y="744"/>
                    </a:lnTo>
                    <a:cubicBezTo>
                      <a:pt x="93" y="744"/>
                      <a:pt x="93" y="744"/>
                      <a:pt x="93" y="744"/>
                    </a:cubicBezTo>
                    <a:cubicBezTo>
                      <a:pt x="62" y="744"/>
                      <a:pt x="62" y="744"/>
                      <a:pt x="62" y="744"/>
                    </a:cubicBezTo>
                    <a:lnTo>
                      <a:pt x="62" y="744"/>
                    </a:lnTo>
                    <a:cubicBezTo>
                      <a:pt x="62" y="775"/>
                      <a:pt x="62" y="775"/>
                      <a:pt x="62" y="775"/>
                    </a:cubicBezTo>
                    <a:cubicBezTo>
                      <a:pt x="93" y="805"/>
                      <a:pt x="93" y="837"/>
                      <a:pt x="93" y="868"/>
                    </a:cubicBezTo>
                    <a:cubicBezTo>
                      <a:pt x="93" y="899"/>
                      <a:pt x="93" y="899"/>
                      <a:pt x="93" y="929"/>
                    </a:cubicBezTo>
                    <a:lnTo>
                      <a:pt x="93" y="929"/>
                    </a:lnTo>
                    <a:cubicBezTo>
                      <a:pt x="124" y="929"/>
                      <a:pt x="124" y="929"/>
                      <a:pt x="124" y="929"/>
                    </a:cubicBezTo>
                    <a:lnTo>
                      <a:pt x="124" y="929"/>
                    </a:lnTo>
                    <a:cubicBezTo>
                      <a:pt x="124" y="899"/>
                      <a:pt x="124" y="899"/>
                      <a:pt x="155" y="868"/>
                    </a:cubicBezTo>
                    <a:cubicBezTo>
                      <a:pt x="186" y="868"/>
                      <a:pt x="217" y="868"/>
                      <a:pt x="217" y="868"/>
                    </a:cubicBezTo>
                    <a:lnTo>
                      <a:pt x="217" y="868"/>
                    </a:lnTo>
                    <a:lnTo>
                      <a:pt x="217" y="868"/>
                    </a:lnTo>
                    <a:cubicBezTo>
                      <a:pt x="248" y="837"/>
                      <a:pt x="248" y="837"/>
                      <a:pt x="248" y="805"/>
                    </a:cubicBezTo>
                    <a:cubicBezTo>
                      <a:pt x="248" y="805"/>
                      <a:pt x="248" y="775"/>
                      <a:pt x="248" y="744"/>
                    </a:cubicBezTo>
                    <a:cubicBezTo>
                      <a:pt x="248" y="713"/>
                      <a:pt x="248" y="713"/>
                      <a:pt x="248" y="713"/>
                    </a:cubicBezTo>
                    <a:cubicBezTo>
                      <a:pt x="248" y="713"/>
                      <a:pt x="248" y="681"/>
                      <a:pt x="217" y="651"/>
                    </a:cubicBezTo>
                    <a:cubicBezTo>
                      <a:pt x="217" y="651"/>
                      <a:pt x="217" y="620"/>
                      <a:pt x="217" y="589"/>
                    </a:cubicBezTo>
                    <a:cubicBezTo>
                      <a:pt x="217" y="589"/>
                      <a:pt x="217" y="589"/>
                      <a:pt x="217" y="557"/>
                    </a:cubicBezTo>
                    <a:lnTo>
                      <a:pt x="217" y="557"/>
                    </a:lnTo>
                    <a:cubicBezTo>
                      <a:pt x="217" y="527"/>
                      <a:pt x="217" y="527"/>
                      <a:pt x="217" y="527"/>
                    </a:cubicBezTo>
                    <a:lnTo>
                      <a:pt x="217" y="527"/>
                    </a:lnTo>
                    <a:cubicBezTo>
                      <a:pt x="248" y="496"/>
                      <a:pt x="310" y="465"/>
                      <a:pt x="310" y="465"/>
                    </a:cubicBezTo>
                    <a:lnTo>
                      <a:pt x="310" y="465"/>
                    </a:lnTo>
                    <a:cubicBezTo>
                      <a:pt x="310" y="465"/>
                      <a:pt x="310" y="433"/>
                      <a:pt x="341" y="433"/>
                    </a:cubicBezTo>
                    <a:lnTo>
                      <a:pt x="341" y="433"/>
                    </a:lnTo>
                    <a:cubicBezTo>
                      <a:pt x="341" y="403"/>
                      <a:pt x="372" y="403"/>
                      <a:pt x="372" y="403"/>
                    </a:cubicBezTo>
                    <a:cubicBezTo>
                      <a:pt x="372" y="372"/>
                      <a:pt x="403" y="372"/>
                      <a:pt x="434" y="372"/>
                    </a:cubicBezTo>
                    <a:lnTo>
                      <a:pt x="465" y="341"/>
                    </a:lnTo>
                    <a:lnTo>
                      <a:pt x="465" y="341"/>
                    </a:lnTo>
                    <a:cubicBezTo>
                      <a:pt x="465" y="341"/>
                      <a:pt x="496" y="309"/>
                      <a:pt x="526" y="309"/>
                    </a:cubicBezTo>
                    <a:lnTo>
                      <a:pt x="526" y="279"/>
                    </a:lnTo>
                    <a:cubicBezTo>
                      <a:pt x="526" y="248"/>
                      <a:pt x="526" y="248"/>
                      <a:pt x="526" y="248"/>
                    </a:cubicBezTo>
                    <a:lnTo>
                      <a:pt x="526" y="2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1" name="Freeform 44"/>
              <p:cNvSpPr>
                <a:spLocks noChangeArrowheads="1"/>
              </p:cNvSpPr>
              <p:nvPr/>
            </p:nvSpPr>
            <p:spPr bwMode="auto">
              <a:xfrm>
                <a:off x="4292600" y="30067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2" name="Freeform 45"/>
              <p:cNvSpPr>
                <a:spLocks noChangeArrowheads="1"/>
              </p:cNvSpPr>
              <p:nvPr/>
            </p:nvSpPr>
            <p:spPr bwMode="auto">
              <a:xfrm>
                <a:off x="4003675" y="3308350"/>
                <a:ext cx="1588" cy="11113"/>
              </a:xfrm>
              <a:custGeom>
                <a:avLst/>
                <a:gdLst>
                  <a:gd name="T0" fmla="*/ 0 w 1"/>
                  <a:gd name="T1" fmla="*/ 31 h 32"/>
                  <a:gd name="T2" fmla="*/ 0 w 1"/>
                  <a:gd name="T3" fmla="*/ 31 h 32"/>
                  <a:gd name="T4" fmla="*/ 0 w 1"/>
                  <a:gd name="T5" fmla="*/ 0 h 32"/>
                  <a:gd name="T6" fmla="*/ 0 w 1"/>
                  <a:gd name="T7" fmla="*/ 31 h 32"/>
                </a:gdLst>
                <a:ahLst/>
                <a:cxnLst>
                  <a:cxn ang="0">
                    <a:pos x="T0" y="T1"/>
                  </a:cxn>
                  <a:cxn ang="0">
                    <a:pos x="T2" y="T3"/>
                  </a:cxn>
                  <a:cxn ang="0">
                    <a:pos x="T4" y="T5"/>
                  </a:cxn>
                  <a:cxn ang="0">
                    <a:pos x="T6" y="T7"/>
                  </a:cxn>
                </a:cxnLst>
                <a:rect l="0" t="0" r="r" b="b"/>
                <a:pathLst>
                  <a:path w="1" h="32">
                    <a:moveTo>
                      <a:pt x="0" y="31"/>
                    </a:moveTo>
                    <a:lnTo>
                      <a:pt x="0" y="31"/>
                    </a:lnTo>
                    <a:cubicBezTo>
                      <a:pt x="0" y="31"/>
                      <a:pt x="0" y="31"/>
                      <a:pt x="0" y="0"/>
                    </a:cubicBezTo>
                    <a:lnTo>
                      <a:pt x="0"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3" name="Freeform 46"/>
              <p:cNvSpPr>
                <a:spLocks noChangeArrowheads="1"/>
              </p:cNvSpPr>
              <p:nvPr/>
            </p:nvSpPr>
            <p:spPr bwMode="auto">
              <a:xfrm>
                <a:off x="4003675" y="3175000"/>
                <a:ext cx="301625" cy="268288"/>
              </a:xfrm>
              <a:custGeom>
                <a:avLst/>
                <a:gdLst>
                  <a:gd name="T0" fmla="*/ 806 w 838"/>
                  <a:gd name="T1" fmla="*/ 341 h 745"/>
                  <a:gd name="T2" fmla="*/ 775 w 838"/>
                  <a:gd name="T3" fmla="*/ 309 h 745"/>
                  <a:gd name="T4" fmla="*/ 744 w 838"/>
                  <a:gd name="T5" fmla="*/ 279 h 745"/>
                  <a:gd name="T6" fmla="*/ 744 w 838"/>
                  <a:gd name="T7" fmla="*/ 248 h 745"/>
                  <a:gd name="T8" fmla="*/ 775 w 838"/>
                  <a:gd name="T9" fmla="*/ 185 h 745"/>
                  <a:gd name="T10" fmla="*/ 806 w 838"/>
                  <a:gd name="T11" fmla="*/ 155 h 745"/>
                  <a:gd name="T12" fmla="*/ 775 w 838"/>
                  <a:gd name="T13" fmla="*/ 61 h 745"/>
                  <a:gd name="T14" fmla="*/ 713 w 838"/>
                  <a:gd name="T15" fmla="*/ 0 h 745"/>
                  <a:gd name="T16" fmla="*/ 682 w 838"/>
                  <a:gd name="T17" fmla="*/ 0 h 745"/>
                  <a:gd name="T18" fmla="*/ 651 w 838"/>
                  <a:gd name="T19" fmla="*/ 31 h 745"/>
                  <a:gd name="T20" fmla="*/ 651 w 838"/>
                  <a:gd name="T21" fmla="*/ 31 h 745"/>
                  <a:gd name="T22" fmla="*/ 620 w 838"/>
                  <a:gd name="T23" fmla="*/ 61 h 745"/>
                  <a:gd name="T24" fmla="*/ 558 w 838"/>
                  <a:gd name="T25" fmla="*/ 93 h 745"/>
                  <a:gd name="T26" fmla="*/ 527 w 838"/>
                  <a:gd name="T27" fmla="*/ 155 h 745"/>
                  <a:gd name="T28" fmla="*/ 496 w 838"/>
                  <a:gd name="T29" fmla="*/ 185 h 745"/>
                  <a:gd name="T30" fmla="*/ 402 w 838"/>
                  <a:gd name="T31" fmla="*/ 217 h 745"/>
                  <a:gd name="T32" fmla="*/ 341 w 838"/>
                  <a:gd name="T33" fmla="*/ 217 h 745"/>
                  <a:gd name="T34" fmla="*/ 310 w 838"/>
                  <a:gd name="T35" fmla="*/ 248 h 745"/>
                  <a:gd name="T36" fmla="*/ 279 w 838"/>
                  <a:gd name="T37" fmla="*/ 279 h 745"/>
                  <a:gd name="T38" fmla="*/ 186 w 838"/>
                  <a:gd name="T39" fmla="*/ 403 h 745"/>
                  <a:gd name="T40" fmla="*/ 155 w 838"/>
                  <a:gd name="T41" fmla="*/ 403 h 745"/>
                  <a:gd name="T42" fmla="*/ 93 w 838"/>
                  <a:gd name="T43" fmla="*/ 433 h 745"/>
                  <a:gd name="T44" fmla="*/ 31 w 838"/>
                  <a:gd name="T45" fmla="*/ 433 h 745"/>
                  <a:gd name="T46" fmla="*/ 31 w 838"/>
                  <a:gd name="T47" fmla="*/ 433 h 745"/>
                  <a:gd name="T48" fmla="*/ 31 w 838"/>
                  <a:gd name="T49" fmla="*/ 465 h 745"/>
                  <a:gd name="T50" fmla="*/ 93 w 838"/>
                  <a:gd name="T51" fmla="*/ 589 h 745"/>
                  <a:gd name="T52" fmla="*/ 62 w 838"/>
                  <a:gd name="T53" fmla="*/ 651 h 745"/>
                  <a:gd name="T54" fmla="*/ 93 w 838"/>
                  <a:gd name="T55" fmla="*/ 744 h 745"/>
                  <a:gd name="T56" fmla="*/ 155 w 838"/>
                  <a:gd name="T57" fmla="*/ 744 h 745"/>
                  <a:gd name="T58" fmla="*/ 248 w 838"/>
                  <a:gd name="T59" fmla="*/ 713 h 745"/>
                  <a:gd name="T60" fmla="*/ 310 w 838"/>
                  <a:gd name="T61" fmla="*/ 713 h 745"/>
                  <a:gd name="T62" fmla="*/ 434 w 838"/>
                  <a:gd name="T63" fmla="*/ 713 h 745"/>
                  <a:gd name="T64" fmla="*/ 496 w 838"/>
                  <a:gd name="T65" fmla="*/ 681 h 745"/>
                  <a:gd name="T66" fmla="*/ 589 w 838"/>
                  <a:gd name="T67" fmla="*/ 620 h 745"/>
                  <a:gd name="T68" fmla="*/ 744 w 838"/>
                  <a:gd name="T69" fmla="*/ 433 h 745"/>
                  <a:gd name="T70" fmla="*/ 806 w 838"/>
                  <a:gd name="T71" fmla="*/ 341 h 745"/>
                  <a:gd name="T72" fmla="*/ 682 w 838"/>
                  <a:gd name="T73" fmla="*/ 465 h 745"/>
                  <a:gd name="T74" fmla="*/ 620 w 838"/>
                  <a:gd name="T75" fmla="*/ 527 h 745"/>
                  <a:gd name="T76" fmla="*/ 589 w 838"/>
                  <a:gd name="T77" fmla="*/ 527 h 745"/>
                  <a:gd name="T78" fmla="*/ 558 w 838"/>
                  <a:gd name="T79" fmla="*/ 527 h 745"/>
                  <a:gd name="T80" fmla="*/ 527 w 838"/>
                  <a:gd name="T81" fmla="*/ 465 h 745"/>
                  <a:gd name="T82" fmla="*/ 527 w 838"/>
                  <a:gd name="T83" fmla="*/ 465 h 745"/>
                  <a:gd name="T84" fmla="*/ 527 w 838"/>
                  <a:gd name="T85" fmla="*/ 433 h 745"/>
                  <a:gd name="T86" fmla="*/ 558 w 838"/>
                  <a:gd name="T87" fmla="*/ 403 h 745"/>
                  <a:gd name="T88" fmla="*/ 620 w 838"/>
                  <a:gd name="T89" fmla="*/ 341 h 745"/>
                  <a:gd name="T90" fmla="*/ 682 w 838"/>
                  <a:gd name="T91" fmla="*/ 37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745">
                    <a:moveTo>
                      <a:pt x="806" y="341"/>
                    </a:moveTo>
                    <a:lnTo>
                      <a:pt x="806" y="341"/>
                    </a:lnTo>
                    <a:lnTo>
                      <a:pt x="806" y="341"/>
                    </a:lnTo>
                    <a:lnTo>
                      <a:pt x="806" y="341"/>
                    </a:lnTo>
                    <a:cubicBezTo>
                      <a:pt x="806" y="309"/>
                      <a:pt x="806" y="309"/>
                      <a:pt x="806" y="309"/>
                    </a:cubicBezTo>
                    <a:cubicBezTo>
                      <a:pt x="775" y="309"/>
                      <a:pt x="775" y="309"/>
                      <a:pt x="775" y="309"/>
                    </a:cubicBezTo>
                    <a:lnTo>
                      <a:pt x="775" y="309"/>
                    </a:lnTo>
                    <a:lnTo>
                      <a:pt x="775" y="309"/>
                    </a:lnTo>
                    <a:cubicBezTo>
                      <a:pt x="744" y="309"/>
                      <a:pt x="744" y="279"/>
                      <a:pt x="744" y="279"/>
                    </a:cubicBezTo>
                    <a:lnTo>
                      <a:pt x="744" y="279"/>
                    </a:lnTo>
                    <a:lnTo>
                      <a:pt x="744" y="248"/>
                    </a:lnTo>
                    <a:lnTo>
                      <a:pt x="744" y="248"/>
                    </a:lnTo>
                    <a:lnTo>
                      <a:pt x="744" y="248"/>
                    </a:lnTo>
                    <a:cubicBezTo>
                      <a:pt x="744" y="217"/>
                      <a:pt x="744" y="217"/>
                      <a:pt x="744" y="217"/>
                    </a:cubicBezTo>
                    <a:cubicBezTo>
                      <a:pt x="744" y="185"/>
                      <a:pt x="775" y="185"/>
                      <a:pt x="775" y="185"/>
                    </a:cubicBezTo>
                    <a:cubicBezTo>
                      <a:pt x="775" y="185"/>
                      <a:pt x="775" y="155"/>
                      <a:pt x="806" y="155"/>
                    </a:cubicBezTo>
                    <a:lnTo>
                      <a:pt x="806" y="155"/>
                    </a:lnTo>
                    <a:lnTo>
                      <a:pt x="806" y="155"/>
                    </a:lnTo>
                    <a:lnTo>
                      <a:pt x="806" y="124"/>
                    </a:lnTo>
                    <a:cubicBezTo>
                      <a:pt x="806" y="124"/>
                      <a:pt x="775" y="93"/>
                      <a:pt x="775" y="61"/>
                    </a:cubicBezTo>
                    <a:lnTo>
                      <a:pt x="775" y="61"/>
                    </a:lnTo>
                    <a:cubicBezTo>
                      <a:pt x="775" y="61"/>
                      <a:pt x="775" y="31"/>
                      <a:pt x="775" y="0"/>
                    </a:cubicBezTo>
                    <a:lnTo>
                      <a:pt x="775" y="0"/>
                    </a:lnTo>
                    <a:cubicBezTo>
                      <a:pt x="744" y="0"/>
                      <a:pt x="744" y="0"/>
                      <a:pt x="713" y="0"/>
                    </a:cubicBezTo>
                    <a:lnTo>
                      <a:pt x="713" y="0"/>
                    </a:lnTo>
                    <a:lnTo>
                      <a:pt x="682" y="0"/>
                    </a:lnTo>
                    <a:lnTo>
                      <a:pt x="682" y="0"/>
                    </a:lnTo>
                    <a:lnTo>
                      <a:pt x="682" y="0"/>
                    </a:lnTo>
                    <a:cubicBezTo>
                      <a:pt x="682" y="0"/>
                      <a:pt x="682" y="31"/>
                      <a:pt x="651" y="31"/>
                    </a:cubicBezTo>
                    <a:lnTo>
                      <a:pt x="651" y="31"/>
                    </a:lnTo>
                    <a:lnTo>
                      <a:pt x="651" y="31"/>
                    </a:lnTo>
                    <a:lnTo>
                      <a:pt x="651" y="31"/>
                    </a:lnTo>
                    <a:lnTo>
                      <a:pt x="651" y="31"/>
                    </a:lnTo>
                    <a:lnTo>
                      <a:pt x="651" y="31"/>
                    </a:lnTo>
                    <a:cubicBezTo>
                      <a:pt x="651" y="31"/>
                      <a:pt x="651" y="31"/>
                      <a:pt x="620" y="31"/>
                    </a:cubicBezTo>
                    <a:lnTo>
                      <a:pt x="620" y="61"/>
                    </a:lnTo>
                    <a:cubicBezTo>
                      <a:pt x="589" y="61"/>
                      <a:pt x="589" y="93"/>
                      <a:pt x="589" y="93"/>
                    </a:cubicBezTo>
                    <a:lnTo>
                      <a:pt x="589" y="93"/>
                    </a:lnTo>
                    <a:lnTo>
                      <a:pt x="558" y="93"/>
                    </a:lnTo>
                    <a:cubicBezTo>
                      <a:pt x="558" y="124"/>
                      <a:pt x="558" y="124"/>
                      <a:pt x="527" y="155"/>
                    </a:cubicBezTo>
                    <a:lnTo>
                      <a:pt x="527" y="155"/>
                    </a:lnTo>
                    <a:lnTo>
                      <a:pt x="527" y="155"/>
                    </a:lnTo>
                    <a:lnTo>
                      <a:pt x="527" y="155"/>
                    </a:lnTo>
                    <a:lnTo>
                      <a:pt x="527" y="155"/>
                    </a:lnTo>
                    <a:cubicBezTo>
                      <a:pt x="496" y="155"/>
                      <a:pt x="496" y="185"/>
                      <a:pt x="496" y="185"/>
                    </a:cubicBezTo>
                    <a:cubicBezTo>
                      <a:pt x="496" y="217"/>
                      <a:pt x="496" y="217"/>
                      <a:pt x="465" y="217"/>
                    </a:cubicBezTo>
                    <a:cubicBezTo>
                      <a:pt x="434" y="217"/>
                      <a:pt x="402" y="217"/>
                      <a:pt x="402" y="217"/>
                    </a:cubicBezTo>
                    <a:lnTo>
                      <a:pt x="402" y="217"/>
                    </a:lnTo>
                    <a:cubicBezTo>
                      <a:pt x="372" y="217"/>
                      <a:pt x="372" y="217"/>
                      <a:pt x="372" y="217"/>
                    </a:cubicBezTo>
                    <a:lnTo>
                      <a:pt x="372" y="217"/>
                    </a:lnTo>
                    <a:lnTo>
                      <a:pt x="341" y="217"/>
                    </a:lnTo>
                    <a:lnTo>
                      <a:pt x="341" y="217"/>
                    </a:lnTo>
                    <a:lnTo>
                      <a:pt x="341" y="248"/>
                    </a:lnTo>
                    <a:cubicBezTo>
                      <a:pt x="310" y="248"/>
                      <a:pt x="310" y="248"/>
                      <a:pt x="310" y="248"/>
                    </a:cubicBezTo>
                    <a:lnTo>
                      <a:pt x="310" y="248"/>
                    </a:lnTo>
                    <a:lnTo>
                      <a:pt x="279" y="279"/>
                    </a:lnTo>
                    <a:lnTo>
                      <a:pt x="279" y="279"/>
                    </a:lnTo>
                    <a:cubicBezTo>
                      <a:pt x="248" y="279"/>
                      <a:pt x="248" y="279"/>
                      <a:pt x="248" y="279"/>
                    </a:cubicBezTo>
                    <a:cubicBezTo>
                      <a:pt x="186" y="309"/>
                      <a:pt x="186" y="309"/>
                      <a:pt x="186" y="309"/>
                    </a:cubicBezTo>
                    <a:cubicBezTo>
                      <a:pt x="186" y="403"/>
                      <a:pt x="186" y="403"/>
                      <a:pt x="186" y="403"/>
                    </a:cubicBezTo>
                    <a:cubicBezTo>
                      <a:pt x="155" y="403"/>
                      <a:pt x="155" y="403"/>
                      <a:pt x="155" y="403"/>
                    </a:cubicBezTo>
                    <a:lnTo>
                      <a:pt x="155" y="403"/>
                    </a:lnTo>
                    <a:lnTo>
                      <a:pt x="155" y="403"/>
                    </a:lnTo>
                    <a:cubicBezTo>
                      <a:pt x="124" y="433"/>
                      <a:pt x="124" y="433"/>
                      <a:pt x="93" y="433"/>
                    </a:cubicBezTo>
                    <a:lnTo>
                      <a:pt x="93" y="433"/>
                    </a:lnTo>
                    <a:lnTo>
                      <a:pt x="93" y="433"/>
                    </a:lnTo>
                    <a:lnTo>
                      <a:pt x="62" y="433"/>
                    </a:lnTo>
                    <a:cubicBezTo>
                      <a:pt x="62" y="433"/>
                      <a:pt x="62" y="433"/>
                      <a:pt x="31" y="433"/>
                    </a:cubicBezTo>
                    <a:lnTo>
                      <a:pt x="31" y="433"/>
                    </a:lnTo>
                    <a:lnTo>
                      <a:pt x="31" y="433"/>
                    </a:lnTo>
                    <a:lnTo>
                      <a:pt x="31" y="433"/>
                    </a:lnTo>
                    <a:lnTo>
                      <a:pt x="31" y="433"/>
                    </a:lnTo>
                    <a:lnTo>
                      <a:pt x="0" y="403"/>
                    </a:lnTo>
                    <a:lnTo>
                      <a:pt x="0" y="403"/>
                    </a:lnTo>
                    <a:cubicBezTo>
                      <a:pt x="0" y="433"/>
                      <a:pt x="0" y="433"/>
                      <a:pt x="31" y="465"/>
                    </a:cubicBezTo>
                    <a:lnTo>
                      <a:pt x="31" y="465"/>
                    </a:lnTo>
                    <a:cubicBezTo>
                      <a:pt x="31" y="496"/>
                      <a:pt x="62" y="557"/>
                      <a:pt x="93" y="557"/>
                    </a:cubicBezTo>
                    <a:cubicBezTo>
                      <a:pt x="93" y="589"/>
                      <a:pt x="93" y="589"/>
                      <a:pt x="93" y="589"/>
                    </a:cubicBezTo>
                    <a:lnTo>
                      <a:pt x="93" y="589"/>
                    </a:lnTo>
                    <a:lnTo>
                      <a:pt x="93" y="620"/>
                    </a:lnTo>
                    <a:cubicBezTo>
                      <a:pt x="93" y="651"/>
                      <a:pt x="93" y="651"/>
                      <a:pt x="62" y="651"/>
                    </a:cubicBezTo>
                    <a:cubicBezTo>
                      <a:pt x="62" y="651"/>
                      <a:pt x="62" y="651"/>
                      <a:pt x="93" y="681"/>
                    </a:cubicBezTo>
                    <a:lnTo>
                      <a:pt x="93" y="713"/>
                    </a:lnTo>
                    <a:cubicBezTo>
                      <a:pt x="93" y="713"/>
                      <a:pt x="93" y="713"/>
                      <a:pt x="93" y="744"/>
                    </a:cubicBezTo>
                    <a:cubicBezTo>
                      <a:pt x="93" y="744"/>
                      <a:pt x="124" y="744"/>
                      <a:pt x="155" y="744"/>
                    </a:cubicBezTo>
                    <a:lnTo>
                      <a:pt x="155" y="744"/>
                    </a:lnTo>
                    <a:lnTo>
                      <a:pt x="155" y="744"/>
                    </a:lnTo>
                    <a:lnTo>
                      <a:pt x="186" y="744"/>
                    </a:lnTo>
                    <a:lnTo>
                      <a:pt x="217" y="713"/>
                    </a:lnTo>
                    <a:lnTo>
                      <a:pt x="248" y="713"/>
                    </a:lnTo>
                    <a:lnTo>
                      <a:pt x="248" y="713"/>
                    </a:lnTo>
                    <a:lnTo>
                      <a:pt x="279" y="713"/>
                    </a:lnTo>
                    <a:cubicBezTo>
                      <a:pt x="279" y="713"/>
                      <a:pt x="279" y="713"/>
                      <a:pt x="310" y="713"/>
                    </a:cubicBezTo>
                    <a:lnTo>
                      <a:pt x="310" y="713"/>
                    </a:lnTo>
                    <a:cubicBezTo>
                      <a:pt x="341" y="713"/>
                      <a:pt x="402" y="713"/>
                      <a:pt x="402" y="713"/>
                    </a:cubicBezTo>
                    <a:cubicBezTo>
                      <a:pt x="434" y="713"/>
                      <a:pt x="434" y="713"/>
                      <a:pt x="434" y="713"/>
                    </a:cubicBezTo>
                    <a:cubicBezTo>
                      <a:pt x="434" y="681"/>
                      <a:pt x="434" y="681"/>
                      <a:pt x="434" y="681"/>
                    </a:cubicBezTo>
                    <a:cubicBezTo>
                      <a:pt x="465" y="681"/>
                      <a:pt x="465" y="681"/>
                      <a:pt x="465" y="681"/>
                    </a:cubicBezTo>
                    <a:lnTo>
                      <a:pt x="496" y="681"/>
                    </a:lnTo>
                    <a:lnTo>
                      <a:pt x="496" y="681"/>
                    </a:lnTo>
                    <a:lnTo>
                      <a:pt x="496" y="681"/>
                    </a:lnTo>
                    <a:cubicBezTo>
                      <a:pt x="527" y="681"/>
                      <a:pt x="558" y="651"/>
                      <a:pt x="589" y="620"/>
                    </a:cubicBezTo>
                    <a:lnTo>
                      <a:pt x="620" y="620"/>
                    </a:lnTo>
                    <a:cubicBezTo>
                      <a:pt x="651" y="589"/>
                      <a:pt x="713" y="527"/>
                      <a:pt x="744" y="465"/>
                    </a:cubicBezTo>
                    <a:cubicBezTo>
                      <a:pt x="744" y="465"/>
                      <a:pt x="744" y="465"/>
                      <a:pt x="744" y="433"/>
                    </a:cubicBezTo>
                    <a:cubicBezTo>
                      <a:pt x="775" y="433"/>
                      <a:pt x="806" y="372"/>
                      <a:pt x="837" y="341"/>
                    </a:cubicBezTo>
                    <a:cubicBezTo>
                      <a:pt x="837" y="341"/>
                      <a:pt x="837" y="341"/>
                      <a:pt x="837" y="309"/>
                    </a:cubicBezTo>
                    <a:cubicBezTo>
                      <a:pt x="837" y="309"/>
                      <a:pt x="837" y="341"/>
                      <a:pt x="806" y="341"/>
                    </a:cubicBezTo>
                    <a:close/>
                    <a:moveTo>
                      <a:pt x="713" y="403"/>
                    </a:moveTo>
                    <a:lnTo>
                      <a:pt x="713" y="403"/>
                    </a:lnTo>
                    <a:cubicBezTo>
                      <a:pt x="682" y="433"/>
                      <a:pt x="682" y="465"/>
                      <a:pt x="682" y="465"/>
                    </a:cubicBezTo>
                    <a:cubicBezTo>
                      <a:pt x="682" y="496"/>
                      <a:pt x="651" y="496"/>
                      <a:pt x="651" y="496"/>
                    </a:cubicBezTo>
                    <a:lnTo>
                      <a:pt x="651" y="496"/>
                    </a:lnTo>
                    <a:lnTo>
                      <a:pt x="620" y="527"/>
                    </a:lnTo>
                    <a:cubicBezTo>
                      <a:pt x="620" y="527"/>
                      <a:pt x="620" y="527"/>
                      <a:pt x="589" y="527"/>
                    </a:cubicBezTo>
                    <a:lnTo>
                      <a:pt x="589" y="527"/>
                    </a:lnTo>
                    <a:lnTo>
                      <a:pt x="589" y="527"/>
                    </a:lnTo>
                    <a:lnTo>
                      <a:pt x="589" y="527"/>
                    </a:lnTo>
                    <a:lnTo>
                      <a:pt x="589" y="527"/>
                    </a:lnTo>
                    <a:cubicBezTo>
                      <a:pt x="558" y="527"/>
                      <a:pt x="558" y="527"/>
                      <a:pt x="558" y="527"/>
                    </a:cubicBezTo>
                    <a:cubicBezTo>
                      <a:pt x="558" y="496"/>
                      <a:pt x="558" y="496"/>
                      <a:pt x="527" y="496"/>
                    </a:cubicBezTo>
                    <a:cubicBezTo>
                      <a:pt x="527" y="465"/>
                      <a:pt x="527" y="465"/>
                      <a:pt x="527" y="465"/>
                    </a:cubicBezTo>
                    <a:lnTo>
                      <a:pt x="527" y="465"/>
                    </a:lnTo>
                    <a:lnTo>
                      <a:pt x="527" y="465"/>
                    </a:lnTo>
                    <a:lnTo>
                      <a:pt x="527" y="465"/>
                    </a:lnTo>
                    <a:lnTo>
                      <a:pt x="527" y="465"/>
                    </a:lnTo>
                    <a:lnTo>
                      <a:pt x="527" y="433"/>
                    </a:lnTo>
                    <a:lnTo>
                      <a:pt x="527" y="433"/>
                    </a:lnTo>
                    <a:lnTo>
                      <a:pt x="527" y="433"/>
                    </a:lnTo>
                    <a:lnTo>
                      <a:pt x="527" y="433"/>
                    </a:lnTo>
                    <a:lnTo>
                      <a:pt x="527" y="433"/>
                    </a:lnTo>
                    <a:cubicBezTo>
                      <a:pt x="558" y="403"/>
                      <a:pt x="558" y="403"/>
                      <a:pt x="558" y="403"/>
                    </a:cubicBezTo>
                    <a:lnTo>
                      <a:pt x="589" y="372"/>
                    </a:lnTo>
                    <a:lnTo>
                      <a:pt x="620" y="372"/>
                    </a:lnTo>
                    <a:cubicBezTo>
                      <a:pt x="620" y="372"/>
                      <a:pt x="620" y="372"/>
                      <a:pt x="620" y="341"/>
                    </a:cubicBezTo>
                    <a:cubicBezTo>
                      <a:pt x="651" y="341"/>
                      <a:pt x="651" y="341"/>
                      <a:pt x="651" y="341"/>
                    </a:cubicBezTo>
                    <a:lnTo>
                      <a:pt x="651" y="341"/>
                    </a:lnTo>
                    <a:lnTo>
                      <a:pt x="682" y="372"/>
                    </a:lnTo>
                    <a:lnTo>
                      <a:pt x="682" y="372"/>
                    </a:lnTo>
                    <a:cubicBezTo>
                      <a:pt x="713" y="403"/>
                      <a:pt x="713" y="403"/>
                      <a:pt x="713" y="40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4" name="Freeform 47"/>
              <p:cNvSpPr>
                <a:spLocks noChangeArrowheads="1"/>
              </p:cNvSpPr>
              <p:nvPr/>
            </p:nvSpPr>
            <p:spPr bwMode="auto">
              <a:xfrm>
                <a:off x="4281488" y="3252788"/>
                <a:ext cx="11112" cy="22225"/>
              </a:xfrm>
              <a:custGeom>
                <a:avLst/>
                <a:gdLst>
                  <a:gd name="T0" fmla="*/ 31 w 32"/>
                  <a:gd name="T1" fmla="*/ 0 h 63"/>
                  <a:gd name="T2" fmla="*/ 31 w 32"/>
                  <a:gd name="T3" fmla="*/ 0 h 63"/>
                  <a:gd name="T4" fmla="*/ 31 w 32"/>
                  <a:gd name="T5" fmla="*/ 0 h 63"/>
                  <a:gd name="T6" fmla="*/ 31 w 32"/>
                  <a:gd name="T7" fmla="*/ 0 h 63"/>
                  <a:gd name="T8" fmla="*/ 31 w 32"/>
                  <a:gd name="T9" fmla="*/ 0 h 63"/>
                  <a:gd name="T10" fmla="*/ 0 w 32"/>
                  <a:gd name="T11" fmla="*/ 31 h 63"/>
                  <a:gd name="T12" fmla="*/ 0 w 32"/>
                  <a:gd name="T13" fmla="*/ 31 h 63"/>
                  <a:gd name="T14" fmla="*/ 0 w 32"/>
                  <a:gd name="T15" fmla="*/ 31 h 63"/>
                  <a:gd name="T16" fmla="*/ 0 w 32"/>
                  <a:gd name="T17" fmla="*/ 31 h 63"/>
                  <a:gd name="T18" fmla="*/ 0 w 32"/>
                  <a:gd name="T19" fmla="*/ 31 h 63"/>
                  <a:gd name="T20" fmla="*/ 31 w 32"/>
                  <a:gd name="T21" fmla="*/ 62 h 63"/>
                  <a:gd name="T22" fmla="*/ 31 w 32"/>
                  <a:gd name="T23" fmla="*/ 62 h 63"/>
                  <a:gd name="T24" fmla="*/ 31 w 32"/>
                  <a:gd name="T25" fmla="*/ 31 h 63"/>
                  <a:gd name="T26" fmla="*/ 31 w 32"/>
                  <a:gd name="T27" fmla="*/ 31 h 63"/>
                  <a:gd name="T28" fmla="*/ 31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31" y="0"/>
                    </a:moveTo>
                    <a:lnTo>
                      <a:pt x="31" y="0"/>
                    </a:lnTo>
                    <a:lnTo>
                      <a:pt x="31" y="0"/>
                    </a:lnTo>
                    <a:lnTo>
                      <a:pt x="31" y="0"/>
                    </a:lnTo>
                    <a:lnTo>
                      <a:pt x="31" y="0"/>
                    </a:lnTo>
                    <a:cubicBezTo>
                      <a:pt x="31" y="31"/>
                      <a:pt x="31" y="31"/>
                      <a:pt x="0" y="31"/>
                    </a:cubicBezTo>
                    <a:lnTo>
                      <a:pt x="0" y="31"/>
                    </a:lnTo>
                    <a:lnTo>
                      <a:pt x="0" y="31"/>
                    </a:lnTo>
                    <a:lnTo>
                      <a:pt x="0" y="31"/>
                    </a:lnTo>
                    <a:lnTo>
                      <a:pt x="0" y="31"/>
                    </a:lnTo>
                    <a:cubicBezTo>
                      <a:pt x="31" y="31"/>
                      <a:pt x="31" y="62"/>
                      <a:pt x="31" y="62"/>
                    </a:cubicBezTo>
                    <a:lnTo>
                      <a:pt x="31" y="62"/>
                    </a:lnTo>
                    <a:cubicBezTo>
                      <a:pt x="31" y="31"/>
                      <a:pt x="31" y="31"/>
                      <a:pt x="31" y="31"/>
                    </a:cubicBezTo>
                    <a:lnTo>
                      <a:pt x="31" y="31"/>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5" name="Freeform 48"/>
              <p:cNvSpPr>
                <a:spLocks noChangeArrowheads="1"/>
              </p:cNvSpPr>
              <p:nvPr/>
            </p:nvSpPr>
            <p:spPr bwMode="auto">
              <a:xfrm>
                <a:off x="4527550" y="2951163"/>
                <a:ext cx="134938" cy="279400"/>
              </a:xfrm>
              <a:custGeom>
                <a:avLst/>
                <a:gdLst>
                  <a:gd name="T0" fmla="*/ 341 w 373"/>
                  <a:gd name="T1" fmla="*/ 93 h 776"/>
                  <a:gd name="T2" fmla="*/ 341 w 373"/>
                  <a:gd name="T3" fmla="*/ 93 h 776"/>
                  <a:gd name="T4" fmla="*/ 341 w 373"/>
                  <a:gd name="T5" fmla="*/ 31 h 776"/>
                  <a:gd name="T6" fmla="*/ 341 w 373"/>
                  <a:gd name="T7" fmla="*/ 0 h 776"/>
                  <a:gd name="T8" fmla="*/ 310 w 373"/>
                  <a:gd name="T9" fmla="*/ 62 h 776"/>
                  <a:gd name="T10" fmla="*/ 278 w 373"/>
                  <a:gd name="T11" fmla="*/ 62 h 776"/>
                  <a:gd name="T12" fmla="*/ 278 w 373"/>
                  <a:gd name="T13" fmla="*/ 62 h 776"/>
                  <a:gd name="T14" fmla="*/ 278 w 373"/>
                  <a:gd name="T15" fmla="*/ 93 h 776"/>
                  <a:gd name="T16" fmla="*/ 278 w 373"/>
                  <a:gd name="T17" fmla="*/ 93 h 776"/>
                  <a:gd name="T18" fmla="*/ 278 w 373"/>
                  <a:gd name="T19" fmla="*/ 124 h 776"/>
                  <a:gd name="T20" fmla="*/ 217 w 373"/>
                  <a:gd name="T21" fmla="*/ 155 h 776"/>
                  <a:gd name="T22" fmla="*/ 186 w 373"/>
                  <a:gd name="T23" fmla="*/ 155 h 776"/>
                  <a:gd name="T24" fmla="*/ 186 w 373"/>
                  <a:gd name="T25" fmla="*/ 155 h 776"/>
                  <a:gd name="T26" fmla="*/ 186 w 373"/>
                  <a:gd name="T27" fmla="*/ 217 h 776"/>
                  <a:gd name="T28" fmla="*/ 154 w 373"/>
                  <a:gd name="T29" fmla="*/ 217 h 776"/>
                  <a:gd name="T30" fmla="*/ 154 w 373"/>
                  <a:gd name="T31" fmla="*/ 217 h 776"/>
                  <a:gd name="T32" fmla="*/ 154 w 373"/>
                  <a:gd name="T33" fmla="*/ 217 h 776"/>
                  <a:gd name="T34" fmla="*/ 154 w 373"/>
                  <a:gd name="T35" fmla="*/ 217 h 776"/>
                  <a:gd name="T36" fmla="*/ 124 w 373"/>
                  <a:gd name="T37" fmla="*/ 217 h 776"/>
                  <a:gd name="T38" fmla="*/ 93 w 373"/>
                  <a:gd name="T39" fmla="*/ 217 h 776"/>
                  <a:gd name="T40" fmla="*/ 93 w 373"/>
                  <a:gd name="T41" fmla="*/ 217 h 776"/>
                  <a:gd name="T42" fmla="*/ 62 w 373"/>
                  <a:gd name="T43" fmla="*/ 217 h 776"/>
                  <a:gd name="T44" fmla="*/ 62 w 373"/>
                  <a:gd name="T45" fmla="*/ 217 h 776"/>
                  <a:gd name="T46" fmla="*/ 62 w 373"/>
                  <a:gd name="T47" fmla="*/ 217 h 776"/>
                  <a:gd name="T48" fmla="*/ 62 w 373"/>
                  <a:gd name="T49" fmla="*/ 248 h 776"/>
                  <a:gd name="T50" fmla="*/ 62 w 373"/>
                  <a:gd name="T51" fmla="*/ 309 h 776"/>
                  <a:gd name="T52" fmla="*/ 62 w 373"/>
                  <a:gd name="T53" fmla="*/ 309 h 776"/>
                  <a:gd name="T54" fmla="*/ 93 w 373"/>
                  <a:gd name="T55" fmla="*/ 465 h 776"/>
                  <a:gd name="T56" fmla="*/ 62 w 373"/>
                  <a:gd name="T57" fmla="*/ 465 h 776"/>
                  <a:gd name="T58" fmla="*/ 30 w 373"/>
                  <a:gd name="T59" fmla="*/ 589 h 776"/>
                  <a:gd name="T60" fmla="*/ 30 w 373"/>
                  <a:gd name="T61" fmla="*/ 589 h 776"/>
                  <a:gd name="T62" fmla="*/ 30 w 373"/>
                  <a:gd name="T63" fmla="*/ 620 h 776"/>
                  <a:gd name="T64" fmla="*/ 30 w 373"/>
                  <a:gd name="T65" fmla="*/ 651 h 776"/>
                  <a:gd name="T66" fmla="*/ 30 w 373"/>
                  <a:gd name="T67" fmla="*/ 713 h 776"/>
                  <a:gd name="T68" fmla="*/ 30 w 373"/>
                  <a:gd name="T69" fmla="*/ 744 h 776"/>
                  <a:gd name="T70" fmla="*/ 93 w 373"/>
                  <a:gd name="T71" fmla="*/ 775 h 776"/>
                  <a:gd name="T72" fmla="*/ 154 w 373"/>
                  <a:gd name="T73" fmla="*/ 775 h 776"/>
                  <a:gd name="T74" fmla="*/ 186 w 373"/>
                  <a:gd name="T75" fmla="*/ 744 h 776"/>
                  <a:gd name="T76" fmla="*/ 186 w 373"/>
                  <a:gd name="T77" fmla="*/ 744 h 776"/>
                  <a:gd name="T78" fmla="*/ 186 w 373"/>
                  <a:gd name="T79" fmla="*/ 744 h 776"/>
                  <a:gd name="T80" fmla="*/ 186 w 373"/>
                  <a:gd name="T81" fmla="*/ 744 h 776"/>
                  <a:gd name="T82" fmla="*/ 278 w 373"/>
                  <a:gd name="T83" fmla="*/ 372 h 776"/>
                  <a:gd name="T84" fmla="*/ 310 w 373"/>
                  <a:gd name="T85" fmla="*/ 309 h 776"/>
                  <a:gd name="T86" fmla="*/ 341 w 373"/>
                  <a:gd name="T87" fmla="*/ 248 h 776"/>
                  <a:gd name="T88" fmla="*/ 341 w 373"/>
                  <a:gd name="T89" fmla="*/ 248 h 776"/>
                  <a:gd name="T90" fmla="*/ 310 w 373"/>
                  <a:gd name="T91" fmla="*/ 217 h 776"/>
                  <a:gd name="T92" fmla="*/ 310 w 373"/>
                  <a:gd name="T93" fmla="*/ 155 h 776"/>
                  <a:gd name="T94" fmla="*/ 310 w 373"/>
                  <a:gd name="T95" fmla="*/ 155 h 776"/>
                  <a:gd name="T96" fmla="*/ 341 w 373"/>
                  <a:gd name="T97" fmla="*/ 155 h 776"/>
                  <a:gd name="T98" fmla="*/ 372 w 373"/>
                  <a:gd name="T99" fmla="*/ 124 h 776"/>
                  <a:gd name="T100" fmla="*/ 341 w 373"/>
                  <a:gd name="T101" fmla="*/ 124 h 776"/>
                  <a:gd name="T102" fmla="*/ 341 w 373"/>
                  <a:gd name="T103" fmla="*/ 93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776">
                    <a:moveTo>
                      <a:pt x="341" y="93"/>
                    </a:moveTo>
                    <a:lnTo>
                      <a:pt x="341" y="93"/>
                    </a:lnTo>
                    <a:cubicBezTo>
                      <a:pt x="341" y="62"/>
                      <a:pt x="341" y="31"/>
                      <a:pt x="341" y="31"/>
                    </a:cubicBezTo>
                    <a:lnTo>
                      <a:pt x="341" y="0"/>
                    </a:lnTo>
                    <a:cubicBezTo>
                      <a:pt x="341" y="31"/>
                      <a:pt x="310" y="62"/>
                      <a:pt x="310" y="62"/>
                    </a:cubicBezTo>
                    <a:lnTo>
                      <a:pt x="278" y="62"/>
                    </a:lnTo>
                    <a:lnTo>
                      <a:pt x="278" y="62"/>
                    </a:lnTo>
                    <a:cubicBezTo>
                      <a:pt x="278" y="93"/>
                      <a:pt x="278" y="93"/>
                      <a:pt x="278" y="93"/>
                    </a:cubicBezTo>
                    <a:lnTo>
                      <a:pt x="278" y="93"/>
                    </a:lnTo>
                    <a:lnTo>
                      <a:pt x="278" y="124"/>
                    </a:lnTo>
                    <a:cubicBezTo>
                      <a:pt x="248" y="155"/>
                      <a:pt x="248" y="155"/>
                      <a:pt x="217" y="155"/>
                    </a:cubicBezTo>
                    <a:lnTo>
                      <a:pt x="186" y="155"/>
                    </a:lnTo>
                    <a:lnTo>
                      <a:pt x="186" y="155"/>
                    </a:lnTo>
                    <a:cubicBezTo>
                      <a:pt x="186" y="185"/>
                      <a:pt x="186" y="185"/>
                      <a:pt x="186" y="217"/>
                    </a:cubicBezTo>
                    <a:cubicBezTo>
                      <a:pt x="186" y="217"/>
                      <a:pt x="186" y="217"/>
                      <a:pt x="154" y="217"/>
                    </a:cubicBezTo>
                    <a:lnTo>
                      <a:pt x="154" y="217"/>
                    </a:lnTo>
                    <a:lnTo>
                      <a:pt x="154" y="217"/>
                    </a:lnTo>
                    <a:lnTo>
                      <a:pt x="154" y="217"/>
                    </a:lnTo>
                    <a:lnTo>
                      <a:pt x="124" y="217"/>
                    </a:lnTo>
                    <a:cubicBezTo>
                      <a:pt x="124" y="217"/>
                      <a:pt x="124" y="217"/>
                      <a:pt x="93" y="217"/>
                    </a:cubicBezTo>
                    <a:lnTo>
                      <a:pt x="93" y="217"/>
                    </a:lnTo>
                    <a:lnTo>
                      <a:pt x="62" y="217"/>
                    </a:lnTo>
                    <a:lnTo>
                      <a:pt x="62" y="217"/>
                    </a:lnTo>
                    <a:lnTo>
                      <a:pt x="62" y="217"/>
                    </a:lnTo>
                    <a:cubicBezTo>
                      <a:pt x="62" y="248"/>
                      <a:pt x="62" y="248"/>
                      <a:pt x="62" y="248"/>
                    </a:cubicBezTo>
                    <a:cubicBezTo>
                      <a:pt x="62" y="279"/>
                      <a:pt x="62" y="279"/>
                      <a:pt x="62" y="309"/>
                    </a:cubicBezTo>
                    <a:lnTo>
                      <a:pt x="62" y="309"/>
                    </a:lnTo>
                    <a:cubicBezTo>
                      <a:pt x="93" y="372"/>
                      <a:pt x="93" y="433"/>
                      <a:pt x="93" y="465"/>
                    </a:cubicBezTo>
                    <a:cubicBezTo>
                      <a:pt x="62" y="465"/>
                      <a:pt x="62" y="465"/>
                      <a:pt x="62" y="465"/>
                    </a:cubicBezTo>
                    <a:cubicBezTo>
                      <a:pt x="62" y="496"/>
                      <a:pt x="30" y="557"/>
                      <a:pt x="30" y="589"/>
                    </a:cubicBezTo>
                    <a:cubicBezTo>
                      <a:pt x="0" y="589"/>
                      <a:pt x="0" y="589"/>
                      <a:pt x="30" y="589"/>
                    </a:cubicBezTo>
                    <a:cubicBezTo>
                      <a:pt x="30" y="620"/>
                      <a:pt x="30" y="620"/>
                      <a:pt x="30" y="620"/>
                    </a:cubicBezTo>
                    <a:cubicBezTo>
                      <a:pt x="30" y="651"/>
                      <a:pt x="30" y="651"/>
                      <a:pt x="30" y="651"/>
                    </a:cubicBezTo>
                    <a:cubicBezTo>
                      <a:pt x="30" y="681"/>
                      <a:pt x="30" y="681"/>
                      <a:pt x="30" y="713"/>
                    </a:cubicBezTo>
                    <a:cubicBezTo>
                      <a:pt x="30" y="713"/>
                      <a:pt x="30" y="713"/>
                      <a:pt x="30" y="744"/>
                    </a:cubicBezTo>
                    <a:cubicBezTo>
                      <a:pt x="62" y="744"/>
                      <a:pt x="93" y="775"/>
                      <a:pt x="93" y="775"/>
                    </a:cubicBezTo>
                    <a:cubicBezTo>
                      <a:pt x="93" y="775"/>
                      <a:pt x="124" y="775"/>
                      <a:pt x="154" y="775"/>
                    </a:cubicBezTo>
                    <a:cubicBezTo>
                      <a:pt x="154" y="744"/>
                      <a:pt x="186" y="744"/>
                      <a:pt x="186" y="744"/>
                    </a:cubicBezTo>
                    <a:lnTo>
                      <a:pt x="186" y="744"/>
                    </a:lnTo>
                    <a:lnTo>
                      <a:pt x="186" y="744"/>
                    </a:lnTo>
                    <a:lnTo>
                      <a:pt x="186" y="744"/>
                    </a:lnTo>
                    <a:cubicBezTo>
                      <a:pt x="186" y="713"/>
                      <a:pt x="278" y="433"/>
                      <a:pt x="278" y="372"/>
                    </a:cubicBezTo>
                    <a:cubicBezTo>
                      <a:pt x="310" y="341"/>
                      <a:pt x="310" y="341"/>
                      <a:pt x="310" y="309"/>
                    </a:cubicBezTo>
                    <a:cubicBezTo>
                      <a:pt x="310" y="279"/>
                      <a:pt x="310" y="279"/>
                      <a:pt x="341" y="248"/>
                    </a:cubicBezTo>
                    <a:lnTo>
                      <a:pt x="341" y="248"/>
                    </a:lnTo>
                    <a:lnTo>
                      <a:pt x="310" y="217"/>
                    </a:lnTo>
                    <a:cubicBezTo>
                      <a:pt x="310" y="185"/>
                      <a:pt x="310" y="155"/>
                      <a:pt x="310" y="155"/>
                    </a:cubicBezTo>
                    <a:lnTo>
                      <a:pt x="310" y="155"/>
                    </a:lnTo>
                    <a:cubicBezTo>
                      <a:pt x="341" y="155"/>
                      <a:pt x="341" y="155"/>
                      <a:pt x="341" y="155"/>
                    </a:cubicBezTo>
                    <a:cubicBezTo>
                      <a:pt x="341" y="155"/>
                      <a:pt x="341" y="124"/>
                      <a:pt x="372" y="124"/>
                    </a:cubicBezTo>
                    <a:cubicBezTo>
                      <a:pt x="372" y="124"/>
                      <a:pt x="372" y="124"/>
                      <a:pt x="341" y="124"/>
                    </a:cubicBezTo>
                    <a:lnTo>
                      <a:pt x="341"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6" name="Freeform 49"/>
              <p:cNvSpPr>
                <a:spLocks noChangeArrowheads="1"/>
              </p:cNvSpPr>
              <p:nvPr/>
            </p:nvSpPr>
            <p:spPr bwMode="auto">
              <a:xfrm>
                <a:off x="3902075" y="3052763"/>
                <a:ext cx="168275" cy="257175"/>
              </a:xfrm>
              <a:custGeom>
                <a:avLst/>
                <a:gdLst>
                  <a:gd name="T0" fmla="*/ 279 w 466"/>
                  <a:gd name="T1" fmla="*/ 650 h 714"/>
                  <a:gd name="T2" fmla="*/ 279 w 466"/>
                  <a:gd name="T3" fmla="*/ 650 h 714"/>
                  <a:gd name="T4" fmla="*/ 310 w 466"/>
                  <a:gd name="T5" fmla="*/ 682 h 714"/>
                  <a:gd name="T6" fmla="*/ 310 w 466"/>
                  <a:gd name="T7" fmla="*/ 713 h 714"/>
                  <a:gd name="T8" fmla="*/ 310 w 466"/>
                  <a:gd name="T9" fmla="*/ 713 h 714"/>
                  <a:gd name="T10" fmla="*/ 310 w 466"/>
                  <a:gd name="T11" fmla="*/ 713 h 714"/>
                  <a:gd name="T12" fmla="*/ 341 w 466"/>
                  <a:gd name="T13" fmla="*/ 713 h 714"/>
                  <a:gd name="T14" fmla="*/ 341 w 466"/>
                  <a:gd name="T15" fmla="*/ 713 h 714"/>
                  <a:gd name="T16" fmla="*/ 372 w 466"/>
                  <a:gd name="T17" fmla="*/ 713 h 714"/>
                  <a:gd name="T18" fmla="*/ 372 w 466"/>
                  <a:gd name="T19" fmla="*/ 713 h 714"/>
                  <a:gd name="T20" fmla="*/ 372 w 466"/>
                  <a:gd name="T21" fmla="*/ 713 h 714"/>
                  <a:gd name="T22" fmla="*/ 372 w 466"/>
                  <a:gd name="T23" fmla="*/ 713 h 714"/>
                  <a:gd name="T24" fmla="*/ 403 w 466"/>
                  <a:gd name="T25" fmla="*/ 682 h 714"/>
                  <a:gd name="T26" fmla="*/ 403 w 466"/>
                  <a:gd name="T27" fmla="*/ 248 h 714"/>
                  <a:gd name="T28" fmla="*/ 465 w 466"/>
                  <a:gd name="T29" fmla="*/ 248 h 714"/>
                  <a:gd name="T30" fmla="*/ 465 w 466"/>
                  <a:gd name="T31" fmla="*/ 62 h 714"/>
                  <a:gd name="T32" fmla="*/ 372 w 466"/>
                  <a:gd name="T33" fmla="*/ 62 h 714"/>
                  <a:gd name="T34" fmla="*/ 341 w 466"/>
                  <a:gd name="T35" fmla="*/ 30 h 714"/>
                  <a:gd name="T36" fmla="*/ 279 w 466"/>
                  <a:gd name="T37" fmla="*/ 30 h 714"/>
                  <a:gd name="T38" fmla="*/ 279 w 466"/>
                  <a:gd name="T39" fmla="*/ 30 h 714"/>
                  <a:gd name="T40" fmla="*/ 155 w 466"/>
                  <a:gd name="T41" fmla="*/ 30 h 714"/>
                  <a:gd name="T42" fmla="*/ 124 w 466"/>
                  <a:gd name="T43" fmla="*/ 30 h 714"/>
                  <a:gd name="T44" fmla="*/ 124 w 466"/>
                  <a:gd name="T45" fmla="*/ 30 h 714"/>
                  <a:gd name="T46" fmla="*/ 93 w 466"/>
                  <a:gd name="T47" fmla="*/ 30 h 714"/>
                  <a:gd name="T48" fmla="*/ 93 w 466"/>
                  <a:gd name="T49" fmla="*/ 30 h 714"/>
                  <a:gd name="T50" fmla="*/ 62 w 466"/>
                  <a:gd name="T51" fmla="*/ 0 h 714"/>
                  <a:gd name="T52" fmla="*/ 62 w 466"/>
                  <a:gd name="T53" fmla="*/ 0 h 714"/>
                  <a:gd name="T54" fmla="*/ 62 w 466"/>
                  <a:gd name="T55" fmla="*/ 0 h 714"/>
                  <a:gd name="T56" fmla="*/ 62 w 466"/>
                  <a:gd name="T57" fmla="*/ 0 h 714"/>
                  <a:gd name="T58" fmla="*/ 62 w 466"/>
                  <a:gd name="T59" fmla="*/ 0 h 714"/>
                  <a:gd name="T60" fmla="*/ 62 w 466"/>
                  <a:gd name="T61" fmla="*/ 0 h 714"/>
                  <a:gd name="T62" fmla="*/ 62 w 466"/>
                  <a:gd name="T63" fmla="*/ 0 h 714"/>
                  <a:gd name="T64" fmla="*/ 31 w 466"/>
                  <a:gd name="T65" fmla="*/ 30 h 714"/>
                  <a:gd name="T66" fmla="*/ 0 w 466"/>
                  <a:gd name="T67" fmla="*/ 30 h 714"/>
                  <a:gd name="T68" fmla="*/ 0 w 466"/>
                  <a:gd name="T69" fmla="*/ 30 h 714"/>
                  <a:gd name="T70" fmla="*/ 0 w 466"/>
                  <a:gd name="T71" fmla="*/ 30 h 714"/>
                  <a:gd name="T72" fmla="*/ 62 w 466"/>
                  <a:gd name="T73" fmla="*/ 124 h 714"/>
                  <a:gd name="T74" fmla="*/ 93 w 466"/>
                  <a:gd name="T75" fmla="*/ 217 h 714"/>
                  <a:gd name="T76" fmla="*/ 124 w 466"/>
                  <a:gd name="T77" fmla="*/ 278 h 714"/>
                  <a:gd name="T78" fmla="*/ 155 w 466"/>
                  <a:gd name="T79" fmla="*/ 310 h 714"/>
                  <a:gd name="T80" fmla="*/ 155 w 466"/>
                  <a:gd name="T81" fmla="*/ 402 h 714"/>
                  <a:gd name="T82" fmla="*/ 155 w 466"/>
                  <a:gd name="T83" fmla="*/ 402 h 714"/>
                  <a:gd name="T84" fmla="*/ 155 w 466"/>
                  <a:gd name="T85" fmla="*/ 434 h 714"/>
                  <a:gd name="T86" fmla="*/ 186 w 466"/>
                  <a:gd name="T87" fmla="*/ 465 h 714"/>
                  <a:gd name="T88" fmla="*/ 186 w 466"/>
                  <a:gd name="T89" fmla="*/ 526 h 714"/>
                  <a:gd name="T90" fmla="*/ 186 w 466"/>
                  <a:gd name="T91" fmla="*/ 526 h 714"/>
                  <a:gd name="T92" fmla="*/ 186 w 466"/>
                  <a:gd name="T93" fmla="*/ 620 h 714"/>
                  <a:gd name="T94" fmla="*/ 186 w 466"/>
                  <a:gd name="T95" fmla="*/ 620 h 714"/>
                  <a:gd name="T96" fmla="*/ 248 w 466"/>
                  <a:gd name="T97" fmla="*/ 682 h 714"/>
                  <a:gd name="T98" fmla="*/ 248 w 466"/>
                  <a:gd name="T99" fmla="*/ 650 h 714"/>
                  <a:gd name="T100" fmla="*/ 279 w 466"/>
                  <a:gd name="T101" fmla="*/ 65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714">
                    <a:moveTo>
                      <a:pt x="279" y="650"/>
                    </a:moveTo>
                    <a:lnTo>
                      <a:pt x="279" y="650"/>
                    </a:lnTo>
                    <a:cubicBezTo>
                      <a:pt x="279" y="650"/>
                      <a:pt x="310" y="650"/>
                      <a:pt x="310" y="682"/>
                    </a:cubicBezTo>
                    <a:cubicBezTo>
                      <a:pt x="310" y="682"/>
                      <a:pt x="310" y="682"/>
                      <a:pt x="310" y="713"/>
                    </a:cubicBezTo>
                    <a:lnTo>
                      <a:pt x="310" y="713"/>
                    </a:lnTo>
                    <a:lnTo>
                      <a:pt x="310" y="713"/>
                    </a:lnTo>
                    <a:lnTo>
                      <a:pt x="341" y="713"/>
                    </a:lnTo>
                    <a:lnTo>
                      <a:pt x="341" y="713"/>
                    </a:lnTo>
                    <a:lnTo>
                      <a:pt x="372" y="713"/>
                    </a:lnTo>
                    <a:lnTo>
                      <a:pt x="372" y="713"/>
                    </a:lnTo>
                    <a:lnTo>
                      <a:pt x="372" y="713"/>
                    </a:lnTo>
                    <a:lnTo>
                      <a:pt x="372" y="713"/>
                    </a:lnTo>
                    <a:cubicBezTo>
                      <a:pt x="403" y="713"/>
                      <a:pt x="403" y="713"/>
                      <a:pt x="403" y="682"/>
                    </a:cubicBezTo>
                    <a:cubicBezTo>
                      <a:pt x="403" y="248"/>
                      <a:pt x="403" y="248"/>
                      <a:pt x="403" y="248"/>
                    </a:cubicBezTo>
                    <a:cubicBezTo>
                      <a:pt x="465" y="248"/>
                      <a:pt x="465" y="248"/>
                      <a:pt x="465" y="248"/>
                    </a:cubicBezTo>
                    <a:cubicBezTo>
                      <a:pt x="465" y="62"/>
                      <a:pt x="465" y="62"/>
                      <a:pt x="465" y="62"/>
                    </a:cubicBezTo>
                    <a:cubicBezTo>
                      <a:pt x="372" y="62"/>
                      <a:pt x="372" y="62"/>
                      <a:pt x="372" y="62"/>
                    </a:cubicBezTo>
                    <a:cubicBezTo>
                      <a:pt x="341" y="30"/>
                      <a:pt x="341" y="30"/>
                      <a:pt x="341" y="30"/>
                    </a:cubicBezTo>
                    <a:cubicBezTo>
                      <a:pt x="341" y="30"/>
                      <a:pt x="310" y="30"/>
                      <a:pt x="279" y="30"/>
                    </a:cubicBezTo>
                    <a:lnTo>
                      <a:pt x="279" y="30"/>
                    </a:lnTo>
                    <a:cubicBezTo>
                      <a:pt x="248" y="30"/>
                      <a:pt x="155" y="30"/>
                      <a:pt x="155" y="30"/>
                    </a:cubicBezTo>
                    <a:lnTo>
                      <a:pt x="124" y="30"/>
                    </a:lnTo>
                    <a:lnTo>
                      <a:pt x="124" y="30"/>
                    </a:lnTo>
                    <a:cubicBezTo>
                      <a:pt x="93" y="30"/>
                      <a:pt x="93" y="30"/>
                      <a:pt x="93" y="30"/>
                    </a:cubicBezTo>
                    <a:lnTo>
                      <a:pt x="93" y="30"/>
                    </a:lnTo>
                    <a:cubicBezTo>
                      <a:pt x="93" y="30"/>
                      <a:pt x="62" y="30"/>
                      <a:pt x="62" y="0"/>
                    </a:cubicBezTo>
                    <a:lnTo>
                      <a:pt x="62" y="0"/>
                    </a:lnTo>
                    <a:lnTo>
                      <a:pt x="62" y="0"/>
                    </a:lnTo>
                    <a:lnTo>
                      <a:pt x="62" y="0"/>
                    </a:lnTo>
                    <a:lnTo>
                      <a:pt x="62" y="0"/>
                    </a:lnTo>
                    <a:lnTo>
                      <a:pt x="62" y="0"/>
                    </a:lnTo>
                    <a:lnTo>
                      <a:pt x="62" y="0"/>
                    </a:lnTo>
                    <a:lnTo>
                      <a:pt x="31" y="30"/>
                    </a:lnTo>
                    <a:cubicBezTo>
                      <a:pt x="31" y="30"/>
                      <a:pt x="31" y="30"/>
                      <a:pt x="0" y="30"/>
                    </a:cubicBezTo>
                    <a:lnTo>
                      <a:pt x="0" y="30"/>
                    </a:lnTo>
                    <a:lnTo>
                      <a:pt x="0" y="30"/>
                    </a:lnTo>
                    <a:cubicBezTo>
                      <a:pt x="0" y="30"/>
                      <a:pt x="31" y="93"/>
                      <a:pt x="62" y="124"/>
                    </a:cubicBezTo>
                    <a:cubicBezTo>
                      <a:pt x="93" y="154"/>
                      <a:pt x="93" y="186"/>
                      <a:pt x="93" y="217"/>
                    </a:cubicBezTo>
                    <a:cubicBezTo>
                      <a:pt x="93" y="217"/>
                      <a:pt x="124" y="248"/>
                      <a:pt x="124" y="278"/>
                    </a:cubicBezTo>
                    <a:cubicBezTo>
                      <a:pt x="155" y="310"/>
                      <a:pt x="155" y="310"/>
                      <a:pt x="155" y="310"/>
                    </a:cubicBezTo>
                    <a:cubicBezTo>
                      <a:pt x="155" y="310"/>
                      <a:pt x="155" y="341"/>
                      <a:pt x="155" y="402"/>
                    </a:cubicBezTo>
                    <a:lnTo>
                      <a:pt x="155" y="402"/>
                    </a:lnTo>
                    <a:cubicBezTo>
                      <a:pt x="155" y="434"/>
                      <a:pt x="155" y="434"/>
                      <a:pt x="155" y="434"/>
                    </a:cubicBezTo>
                    <a:lnTo>
                      <a:pt x="186" y="465"/>
                    </a:lnTo>
                    <a:cubicBezTo>
                      <a:pt x="186" y="496"/>
                      <a:pt x="186" y="496"/>
                      <a:pt x="186" y="526"/>
                    </a:cubicBezTo>
                    <a:lnTo>
                      <a:pt x="186" y="526"/>
                    </a:lnTo>
                    <a:cubicBezTo>
                      <a:pt x="186" y="558"/>
                      <a:pt x="186" y="589"/>
                      <a:pt x="186" y="620"/>
                    </a:cubicBezTo>
                    <a:lnTo>
                      <a:pt x="186" y="620"/>
                    </a:lnTo>
                    <a:cubicBezTo>
                      <a:pt x="217" y="650"/>
                      <a:pt x="217" y="650"/>
                      <a:pt x="248" y="682"/>
                    </a:cubicBezTo>
                    <a:lnTo>
                      <a:pt x="248" y="650"/>
                    </a:lnTo>
                    <a:cubicBezTo>
                      <a:pt x="279" y="650"/>
                      <a:pt x="279" y="650"/>
                      <a:pt x="279" y="65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7" name="Freeform 50"/>
              <p:cNvSpPr>
                <a:spLocks noChangeArrowheads="1"/>
              </p:cNvSpPr>
              <p:nvPr/>
            </p:nvSpPr>
            <p:spPr bwMode="auto">
              <a:xfrm>
                <a:off x="3502025" y="2416175"/>
                <a:ext cx="100013" cy="123825"/>
              </a:xfrm>
              <a:custGeom>
                <a:avLst/>
                <a:gdLst>
                  <a:gd name="T0" fmla="*/ 279 w 280"/>
                  <a:gd name="T1" fmla="*/ 124 h 342"/>
                  <a:gd name="T2" fmla="*/ 279 w 280"/>
                  <a:gd name="T3" fmla="*/ 94 h 342"/>
                  <a:gd name="T4" fmla="*/ 279 w 280"/>
                  <a:gd name="T5" fmla="*/ 62 h 342"/>
                  <a:gd name="T6" fmla="*/ 279 w 280"/>
                  <a:gd name="T7" fmla="*/ 62 h 342"/>
                  <a:gd name="T8" fmla="*/ 248 w 280"/>
                  <a:gd name="T9" fmla="*/ 62 h 342"/>
                  <a:gd name="T10" fmla="*/ 186 w 280"/>
                  <a:gd name="T11" fmla="*/ 62 h 342"/>
                  <a:gd name="T12" fmla="*/ 155 w 280"/>
                  <a:gd name="T13" fmla="*/ 31 h 342"/>
                  <a:gd name="T14" fmla="*/ 155 w 280"/>
                  <a:gd name="T15" fmla="*/ 31 h 342"/>
                  <a:gd name="T16" fmla="*/ 124 w 280"/>
                  <a:gd name="T17" fmla="*/ 31 h 342"/>
                  <a:gd name="T18" fmla="*/ 93 w 280"/>
                  <a:gd name="T19" fmla="*/ 0 h 342"/>
                  <a:gd name="T20" fmla="*/ 63 w 280"/>
                  <a:gd name="T21" fmla="*/ 31 h 342"/>
                  <a:gd name="T22" fmla="*/ 31 w 280"/>
                  <a:gd name="T23" fmla="*/ 31 h 342"/>
                  <a:gd name="T24" fmla="*/ 31 w 280"/>
                  <a:gd name="T25" fmla="*/ 0 h 342"/>
                  <a:gd name="T26" fmla="*/ 31 w 280"/>
                  <a:gd name="T27" fmla="*/ 31 h 342"/>
                  <a:gd name="T28" fmla="*/ 31 w 280"/>
                  <a:gd name="T29" fmla="*/ 31 h 342"/>
                  <a:gd name="T30" fmla="*/ 31 w 280"/>
                  <a:gd name="T31" fmla="*/ 31 h 342"/>
                  <a:gd name="T32" fmla="*/ 63 w 280"/>
                  <a:gd name="T33" fmla="*/ 62 h 342"/>
                  <a:gd name="T34" fmla="*/ 63 w 280"/>
                  <a:gd name="T35" fmla="*/ 94 h 342"/>
                  <a:gd name="T36" fmla="*/ 31 w 280"/>
                  <a:gd name="T37" fmla="*/ 124 h 342"/>
                  <a:gd name="T38" fmla="*/ 31 w 280"/>
                  <a:gd name="T39" fmla="*/ 155 h 342"/>
                  <a:gd name="T40" fmla="*/ 31 w 280"/>
                  <a:gd name="T41" fmla="*/ 155 h 342"/>
                  <a:gd name="T42" fmla="*/ 31 w 280"/>
                  <a:gd name="T43" fmla="*/ 186 h 342"/>
                  <a:gd name="T44" fmla="*/ 31 w 280"/>
                  <a:gd name="T45" fmla="*/ 186 h 342"/>
                  <a:gd name="T46" fmla="*/ 0 w 280"/>
                  <a:gd name="T47" fmla="*/ 186 h 342"/>
                  <a:gd name="T48" fmla="*/ 0 w 280"/>
                  <a:gd name="T49" fmla="*/ 218 h 342"/>
                  <a:gd name="T50" fmla="*/ 31 w 280"/>
                  <a:gd name="T51" fmla="*/ 218 h 342"/>
                  <a:gd name="T52" fmla="*/ 31 w 280"/>
                  <a:gd name="T53" fmla="*/ 248 h 342"/>
                  <a:gd name="T54" fmla="*/ 63 w 280"/>
                  <a:gd name="T55" fmla="*/ 279 h 342"/>
                  <a:gd name="T56" fmla="*/ 63 w 280"/>
                  <a:gd name="T57" fmla="*/ 310 h 342"/>
                  <a:gd name="T58" fmla="*/ 155 w 280"/>
                  <a:gd name="T59" fmla="*/ 310 h 342"/>
                  <a:gd name="T60" fmla="*/ 217 w 280"/>
                  <a:gd name="T61" fmla="*/ 279 h 342"/>
                  <a:gd name="T62" fmla="*/ 248 w 280"/>
                  <a:gd name="T63" fmla="*/ 279 h 342"/>
                  <a:gd name="T64" fmla="*/ 248 w 280"/>
                  <a:gd name="T65" fmla="*/ 279 h 342"/>
                  <a:gd name="T66" fmla="*/ 248 w 280"/>
                  <a:gd name="T67" fmla="*/ 186 h 342"/>
                  <a:gd name="T68" fmla="*/ 248 w 280"/>
                  <a:gd name="T69" fmla="*/ 186 h 342"/>
                  <a:gd name="T70" fmla="*/ 248 w 280"/>
                  <a:gd name="T71" fmla="*/ 186 h 342"/>
                  <a:gd name="T72" fmla="*/ 248 w 280"/>
                  <a:gd name="T73" fmla="*/ 155 h 342"/>
                  <a:gd name="T74" fmla="*/ 279 w 280"/>
                  <a:gd name="T75"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42">
                    <a:moveTo>
                      <a:pt x="279" y="124"/>
                    </a:moveTo>
                    <a:lnTo>
                      <a:pt x="279" y="124"/>
                    </a:lnTo>
                    <a:lnTo>
                      <a:pt x="279" y="124"/>
                    </a:lnTo>
                    <a:cubicBezTo>
                      <a:pt x="279" y="124"/>
                      <a:pt x="279" y="124"/>
                      <a:pt x="279" y="94"/>
                    </a:cubicBezTo>
                    <a:cubicBezTo>
                      <a:pt x="279" y="94"/>
                      <a:pt x="279" y="94"/>
                      <a:pt x="279" y="62"/>
                    </a:cubicBezTo>
                    <a:lnTo>
                      <a:pt x="279" y="62"/>
                    </a:lnTo>
                    <a:lnTo>
                      <a:pt x="279" y="62"/>
                    </a:lnTo>
                    <a:lnTo>
                      <a:pt x="279" y="62"/>
                    </a:lnTo>
                    <a:lnTo>
                      <a:pt x="248" y="62"/>
                    </a:lnTo>
                    <a:lnTo>
                      <a:pt x="248" y="62"/>
                    </a:lnTo>
                    <a:cubicBezTo>
                      <a:pt x="248" y="62"/>
                      <a:pt x="248" y="62"/>
                      <a:pt x="217" y="62"/>
                    </a:cubicBezTo>
                    <a:cubicBezTo>
                      <a:pt x="217" y="62"/>
                      <a:pt x="217" y="62"/>
                      <a:pt x="186" y="62"/>
                    </a:cubicBezTo>
                    <a:cubicBezTo>
                      <a:pt x="186" y="62"/>
                      <a:pt x="155" y="62"/>
                      <a:pt x="155" y="31"/>
                    </a:cubicBezTo>
                    <a:lnTo>
                      <a:pt x="155" y="31"/>
                    </a:lnTo>
                    <a:lnTo>
                      <a:pt x="155" y="31"/>
                    </a:lnTo>
                    <a:lnTo>
                      <a:pt x="155" y="31"/>
                    </a:lnTo>
                    <a:cubicBezTo>
                      <a:pt x="124" y="31"/>
                      <a:pt x="124" y="31"/>
                      <a:pt x="124" y="31"/>
                    </a:cubicBezTo>
                    <a:lnTo>
                      <a:pt x="124" y="31"/>
                    </a:lnTo>
                    <a:lnTo>
                      <a:pt x="124" y="31"/>
                    </a:lnTo>
                    <a:cubicBezTo>
                      <a:pt x="124" y="31"/>
                      <a:pt x="93" y="31"/>
                      <a:pt x="93" y="0"/>
                    </a:cubicBezTo>
                    <a:lnTo>
                      <a:pt x="93" y="0"/>
                    </a:lnTo>
                    <a:cubicBezTo>
                      <a:pt x="93" y="31"/>
                      <a:pt x="63" y="31"/>
                      <a:pt x="63" y="31"/>
                    </a:cubicBezTo>
                    <a:lnTo>
                      <a:pt x="63" y="31"/>
                    </a:lnTo>
                    <a:lnTo>
                      <a:pt x="31" y="31"/>
                    </a:lnTo>
                    <a:lnTo>
                      <a:pt x="31" y="31"/>
                    </a:lnTo>
                    <a:lnTo>
                      <a:pt x="31" y="0"/>
                    </a:lnTo>
                    <a:lnTo>
                      <a:pt x="31" y="0"/>
                    </a:lnTo>
                    <a:cubicBezTo>
                      <a:pt x="31" y="31"/>
                      <a:pt x="31" y="31"/>
                      <a:pt x="31" y="31"/>
                    </a:cubicBezTo>
                    <a:lnTo>
                      <a:pt x="31" y="31"/>
                    </a:lnTo>
                    <a:lnTo>
                      <a:pt x="31" y="31"/>
                    </a:lnTo>
                    <a:lnTo>
                      <a:pt x="31" y="31"/>
                    </a:lnTo>
                    <a:lnTo>
                      <a:pt x="31" y="31"/>
                    </a:lnTo>
                    <a:cubicBezTo>
                      <a:pt x="31" y="62"/>
                      <a:pt x="63" y="62"/>
                      <a:pt x="63" y="62"/>
                    </a:cubicBezTo>
                    <a:lnTo>
                      <a:pt x="63" y="62"/>
                    </a:lnTo>
                    <a:cubicBezTo>
                      <a:pt x="63" y="94"/>
                      <a:pt x="63" y="94"/>
                      <a:pt x="31" y="94"/>
                    </a:cubicBezTo>
                    <a:cubicBezTo>
                      <a:pt x="63" y="94"/>
                      <a:pt x="63" y="94"/>
                      <a:pt x="63" y="94"/>
                    </a:cubicBezTo>
                    <a:cubicBezTo>
                      <a:pt x="93" y="124"/>
                      <a:pt x="93" y="124"/>
                      <a:pt x="93" y="124"/>
                    </a:cubicBezTo>
                    <a:cubicBezTo>
                      <a:pt x="31" y="124"/>
                      <a:pt x="31" y="124"/>
                      <a:pt x="31" y="124"/>
                    </a:cubicBezTo>
                    <a:lnTo>
                      <a:pt x="31" y="124"/>
                    </a:lnTo>
                    <a:lnTo>
                      <a:pt x="31" y="155"/>
                    </a:lnTo>
                    <a:lnTo>
                      <a:pt x="31" y="155"/>
                    </a:lnTo>
                    <a:lnTo>
                      <a:pt x="31" y="155"/>
                    </a:lnTo>
                    <a:lnTo>
                      <a:pt x="31" y="155"/>
                    </a:lnTo>
                    <a:cubicBezTo>
                      <a:pt x="31" y="155"/>
                      <a:pt x="31" y="155"/>
                      <a:pt x="31" y="186"/>
                    </a:cubicBezTo>
                    <a:lnTo>
                      <a:pt x="31" y="186"/>
                    </a:lnTo>
                    <a:lnTo>
                      <a:pt x="31" y="186"/>
                    </a:lnTo>
                    <a:lnTo>
                      <a:pt x="31" y="186"/>
                    </a:lnTo>
                    <a:cubicBezTo>
                      <a:pt x="0" y="186"/>
                      <a:pt x="0" y="186"/>
                      <a:pt x="0" y="186"/>
                    </a:cubicBezTo>
                    <a:cubicBezTo>
                      <a:pt x="0" y="186"/>
                      <a:pt x="0" y="186"/>
                      <a:pt x="0" y="218"/>
                    </a:cubicBezTo>
                    <a:lnTo>
                      <a:pt x="0" y="218"/>
                    </a:lnTo>
                    <a:lnTo>
                      <a:pt x="0" y="218"/>
                    </a:lnTo>
                    <a:cubicBezTo>
                      <a:pt x="31" y="218"/>
                      <a:pt x="31" y="218"/>
                      <a:pt x="31" y="218"/>
                    </a:cubicBezTo>
                    <a:lnTo>
                      <a:pt x="31" y="218"/>
                    </a:lnTo>
                    <a:cubicBezTo>
                      <a:pt x="31" y="248"/>
                      <a:pt x="31" y="248"/>
                      <a:pt x="31" y="248"/>
                    </a:cubicBezTo>
                    <a:cubicBezTo>
                      <a:pt x="63" y="248"/>
                      <a:pt x="63" y="248"/>
                      <a:pt x="63" y="248"/>
                    </a:cubicBezTo>
                    <a:cubicBezTo>
                      <a:pt x="63" y="279"/>
                      <a:pt x="63" y="279"/>
                      <a:pt x="63" y="279"/>
                    </a:cubicBezTo>
                    <a:cubicBezTo>
                      <a:pt x="63" y="279"/>
                      <a:pt x="63" y="279"/>
                      <a:pt x="63" y="310"/>
                    </a:cubicBezTo>
                    <a:lnTo>
                      <a:pt x="63" y="310"/>
                    </a:lnTo>
                    <a:lnTo>
                      <a:pt x="63" y="341"/>
                    </a:lnTo>
                    <a:cubicBezTo>
                      <a:pt x="93" y="341"/>
                      <a:pt x="124" y="310"/>
                      <a:pt x="155" y="310"/>
                    </a:cubicBezTo>
                    <a:cubicBezTo>
                      <a:pt x="155" y="279"/>
                      <a:pt x="155" y="279"/>
                      <a:pt x="186" y="279"/>
                    </a:cubicBezTo>
                    <a:lnTo>
                      <a:pt x="217" y="279"/>
                    </a:lnTo>
                    <a:lnTo>
                      <a:pt x="248" y="279"/>
                    </a:lnTo>
                    <a:lnTo>
                      <a:pt x="248" y="279"/>
                    </a:lnTo>
                    <a:lnTo>
                      <a:pt x="248" y="279"/>
                    </a:lnTo>
                    <a:lnTo>
                      <a:pt x="248" y="279"/>
                    </a:lnTo>
                    <a:cubicBezTo>
                      <a:pt x="248" y="248"/>
                      <a:pt x="248" y="248"/>
                      <a:pt x="248" y="248"/>
                    </a:cubicBezTo>
                    <a:cubicBezTo>
                      <a:pt x="248" y="218"/>
                      <a:pt x="248" y="218"/>
                      <a:pt x="248" y="186"/>
                    </a:cubicBezTo>
                    <a:lnTo>
                      <a:pt x="248" y="186"/>
                    </a:lnTo>
                    <a:lnTo>
                      <a:pt x="248" y="186"/>
                    </a:lnTo>
                    <a:lnTo>
                      <a:pt x="248" y="186"/>
                    </a:lnTo>
                    <a:lnTo>
                      <a:pt x="248" y="186"/>
                    </a:lnTo>
                    <a:cubicBezTo>
                      <a:pt x="248" y="186"/>
                      <a:pt x="248" y="186"/>
                      <a:pt x="248" y="155"/>
                    </a:cubicBezTo>
                    <a:lnTo>
                      <a:pt x="248" y="155"/>
                    </a:lnTo>
                    <a:cubicBezTo>
                      <a:pt x="279" y="155"/>
                      <a:pt x="279" y="155"/>
                      <a:pt x="279" y="155"/>
                    </a:cubicBezTo>
                    <a:lnTo>
                      <a:pt x="279"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8" name="Freeform 51"/>
              <p:cNvSpPr>
                <a:spLocks noChangeArrowheads="1"/>
              </p:cNvSpPr>
              <p:nvPr/>
            </p:nvSpPr>
            <p:spPr bwMode="auto">
              <a:xfrm>
                <a:off x="3444875" y="2460625"/>
                <a:ext cx="66675" cy="77788"/>
              </a:xfrm>
              <a:custGeom>
                <a:avLst/>
                <a:gdLst>
                  <a:gd name="T0" fmla="*/ 155 w 187"/>
                  <a:gd name="T1" fmla="*/ 155 h 218"/>
                  <a:gd name="T2" fmla="*/ 155 w 187"/>
                  <a:gd name="T3" fmla="*/ 155 h 218"/>
                  <a:gd name="T4" fmla="*/ 155 w 187"/>
                  <a:gd name="T5" fmla="*/ 155 h 218"/>
                  <a:gd name="T6" fmla="*/ 155 w 187"/>
                  <a:gd name="T7" fmla="*/ 155 h 218"/>
                  <a:gd name="T8" fmla="*/ 155 w 187"/>
                  <a:gd name="T9" fmla="*/ 155 h 218"/>
                  <a:gd name="T10" fmla="*/ 124 w 187"/>
                  <a:gd name="T11" fmla="*/ 155 h 218"/>
                  <a:gd name="T12" fmla="*/ 124 w 187"/>
                  <a:gd name="T13" fmla="*/ 124 h 218"/>
                  <a:gd name="T14" fmla="*/ 124 w 187"/>
                  <a:gd name="T15" fmla="*/ 124 h 218"/>
                  <a:gd name="T16" fmla="*/ 124 w 187"/>
                  <a:gd name="T17" fmla="*/ 124 h 218"/>
                  <a:gd name="T18" fmla="*/ 124 w 187"/>
                  <a:gd name="T19" fmla="*/ 94 h 218"/>
                  <a:gd name="T20" fmla="*/ 94 w 187"/>
                  <a:gd name="T21" fmla="*/ 94 h 218"/>
                  <a:gd name="T22" fmla="*/ 62 w 187"/>
                  <a:gd name="T23" fmla="*/ 62 h 218"/>
                  <a:gd name="T24" fmla="*/ 62 w 187"/>
                  <a:gd name="T25" fmla="*/ 31 h 218"/>
                  <a:gd name="T26" fmla="*/ 62 w 187"/>
                  <a:gd name="T27" fmla="*/ 31 h 218"/>
                  <a:gd name="T28" fmla="*/ 62 w 187"/>
                  <a:gd name="T29" fmla="*/ 0 h 218"/>
                  <a:gd name="T30" fmla="*/ 62 w 187"/>
                  <a:gd name="T31" fmla="*/ 0 h 218"/>
                  <a:gd name="T32" fmla="*/ 62 w 187"/>
                  <a:gd name="T33" fmla="*/ 31 h 218"/>
                  <a:gd name="T34" fmla="*/ 31 w 187"/>
                  <a:gd name="T35" fmla="*/ 31 h 218"/>
                  <a:gd name="T36" fmla="*/ 0 w 187"/>
                  <a:gd name="T37" fmla="*/ 62 h 218"/>
                  <a:gd name="T38" fmla="*/ 0 w 187"/>
                  <a:gd name="T39" fmla="*/ 94 h 218"/>
                  <a:gd name="T40" fmla="*/ 0 w 187"/>
                  <a:gd name="T41" fmla="*/ 94 h 218"/>
                  <a:gd name="T42" fmla="*/ 62 w 187"/>
                  <a:gd name="T43" fmla="*/ 124 h 218"/>
                  <a:gd name="T44" fmla="*/ 124 w 187"/>
                  <a:gd name="T45" fmla="*/ 186 h 218"/>
                  <a:gd name="T46" fmla="*/ 155 w 187"/>
                  <a:gd name="T47" fmla="*/ 217 h 218"/>
                  <a:gd name="T48" fmla="*/ 155 w 187"/>
                  <a:gd name="T49" fmla="*/ 186 h 218"/>
                  <a:gd name="T50" fmla="*/ 186 w 187"/>
                  <a:gd name="T51" fmla="*/ 186 h 218"/>
                  <a:gd name="T52" fmla="*/ 155 w 187"/>
                  <a:gd name="T53" fmla="*/ 1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18">
                    <a:moveTo>
                      <a:pt x="155" y="155"/>
                    </a:moveTo>
                    <a:lnTo>
                      <a:pt x="155" y="155"/>
                    </a:lnTo>
                    <a:lnTo>
                      <a:pt x="155" y="155"/>
                    </a:lnTo>
                    <a:lnTo>
                      <a:pt x="155" y="155"/>
                    </a:lnTo>
                    <a:lnTo>
                      <a:pt x="155" y="155"/>
                    </a:lnTo>
                    <a:lnTo>
                      <a:pt x="124" y="155"/>
                    </a:lnTo>
                    <a:cubicBezTo>
                      <a:pt x="124" y="124"/>
                      <a:pt x="124" y="124"/>
                      <a:pt x="124" y="124"/>
                    </a:cubicBezTo>
                    <a:lnTo>
                      <a:pt x="124" y="124"/>
                    </a:lnTo>
                    <a:lnTo>
                      <a:pt x="124" y="124"/>
                    </a:lnTo>
                    <a:cubicBezTo>
                      <a:pt x="124" y="94"/>
                      <a:pt x="124" y="94"/>
                      <a:pt x="124" y="94"/>
                    </a:cubicBezTo>
                    <a:cubicBezTo>
                      <a:pt x="124" y="94"/>
                      <a:pt x="124" y="94"/>
                      <a:pt x="94" y="94"/>
                    </a:cubicBezTo>
                    <a:lnTo>
                      <a:pt x="62" y="62"/>
                    </a:lnTo>
                    <a:cubicBezTo>
                      <a:pt x="62" y="31"/>
                      <a:pt x="62" y="31"/>
                      <a:pt x="62" y="31"/>
                    </a:cubicBezTo>
                    <a:lnTo>
                      <a:pt x="62" y="31"/>
                    </a:lnTo>
                    <a:cubicBezTo>
                      <a:pt x="62" y="0"/>
                      <a:pt x="62" y="0"/>
                      <a:pt x="62" y="0"/>
                    </a:cubicBezTo>
                    <a:lnTo>
                      <a:pt x="62" y="0"/>
                    </a:lnTo>
                    <a:cubicBezTo>
                      <a:pt x="62" y="0"/>
                      <a:pt x="62" y="0"/>
                      <a:pt x="62" y="31"/>
                    </a:cubicBezTo>
                    <a:cubicBezTo>
                      <a:pt x="31" y="31"/>
                      <a:pt x="31" y="31"/>
                      <a:pt x="31" y="31"/>
                    </a:cubicBezTo>
                    <a:cubicBezTo>
                      <a:pt x="31" y="62"/>
                      <a:pt x="31" y="62"/>
                      <a:pt x="0" y="62"/>
                    </a:cubicBezTo>
                    <a:cubicBezTo>
                      <a:pt x="0" y="62"/>
                      <a:pt x="0" y="62"/>
                      <a:pt x="0" y="94"/>
                    </a:cubicBezTo>
                    <a:lnTo>
                      <a:pt x="0" y="94"/>
                    </a:lnTo>
                    <a:cubicBezTo>
                      <a:pt x="0" y="94"/>
                      <a:pt x="31" y="124"/>
                      <a:pt x="62" y="124"/>
                    </a:cubicBezTo>
                    <a:cubicBezTo>
                      <a:pt x="94" y="155"/>
                      <a:pt x="94" y="186"/>
                      <a:pt x="124" y="186"/>
                    </a:cubicBezTo>
                    <a:lnTo>
                      <a:pt x="155" y="217"/>
                    </a:lnTo>
                    <a:lnTo>
                      <a:pt x="155" y="186"/>
                    </a:lnTo>
                    <a:cubicBezTo>
                      <a:pt x="155" y="186"/>
                      <a:pt x="155" y="186"/>
                      <a:pt x="186" y="186"/>
                    </a:cubicBezTo>
                    <a:cubicBezTo>
                      <a:pt x="155" y="155"/>
                      <a:pt x="155" y="155"/>
                      <a:pt x="155"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9" name="Freeform 52"/>
              <p:cNvSpPr>
                <a:spLocks noChangeArrowheads="1"/>
              </p:cNvSpPr>
              <p:nvPr/>
            </p:nvSpPr>
            <p:spPr bwMode="auto">
              <a:xfrm>
                <a:off x="3679825" y="2427288"/>
                <a:ext cx="11113" cy="68262"/>
              </a:xfrm>
              <a:custGeom>
                <a:avLst/>
                <a:gdLst>
                  <a:gd name="T0" fmla="*/ 31 w 32"/>
                  <a:gd name="T1" fmla="*/ 63 h 188"/>
                  <a:gd name="T2" fmla="*/ 31 w 32"/>
                  <a:gd name="T3" fmla="*/ 63 h 188"/>
                  <a:gd name="T4" fmla="*/ 0 w 32"/>
                  <a:gd name="T5" fmla="*/ 31 h 188"/>
                  <a:gd name="T6" fmla="*/ 0 w 32"/>
                  <a:gd name="T7" fmla="*/ 31 h 188"/>
                  <a:gd name="T8" fmla="*/ 0 w 32"/>
                  <a:gd name="T9" fmla="*/ 0 h 188"/>
                  <a:gd name="T10" fmla="*/ 0 w 32"/>
                  <a:gd name="T11" fmla="*/ 0 h 188"/>
                  <a:gd name="T12" fmla="*/ 0 w 32"/>
                  <a:gd name="T13" fmla="*/ 0 h 188"/>
                  <a:gd name="T14" fmla="*/ 0 w 32"/>
                  <a:gd name="T15" fmla="*/ 0 h 188"/>
                  <a:gd name="T16" fmla="*/ 0 w 32"/>
                  <a:gd name="T17" fmla="*/ 31 h 188"/>
                  <a:gd name="T18" fmla="*/ 0 w 32"/>
                  <a:gd name="T19" fmla="*/ 63 h 188"/>
                  <a:gd name="T20" fmla="*/ 31 w 32"/>
                  <a:gd name="T21" fmla="*/ 93 h 188"/>
                  <a:gd name="T22" fmla="*/ 31 w 32"/>
                  <a:gd name="T23" fmla="*/ 93 h 188"/>
                  <a:gd name="T24" fmla="*/ 0 w 32"/>
                  <a:gd name="T25" fmla="*/ 93 h 188"/>
                  <a:gd name="T26" fmla="*/ 0 w 32"/>
                  <a:gd name="T27" fmla="*/ 124 h 188"/>
                  <a:gd name="T28" fmla="*/ 0 w 32"/>
                  <a:gd name="T29" fmla="*/ 124 h 188"/>
                  <a:gd name="T30" fmla="*/ 0 w 32"/>
                  <a:gd name="T31" fmla="*/ 124 h 188"/>
                  <a:gd name="T32" fmla="*/ 0 w 32"/>
                  <a:gd name="T33" fmla="*/ 155 h 188"/>
                  <a:gd name="T34" fmla="*/ 0 w 32"/>
                  <a:gd name="T35" fmla="*/ 155 h 188"/>
                  <a:gd name="T36" fmla="*/ 0 w 32"/>
                  <a:gd name="T37" fmla="*/ 187 h 188"/>
                  <a:gd name="T38" fmla="*/ 0 w 32"/>
                  <a:gd name="T39" fmla="*/ 187 h 188"/>
                  <a:gd name="T40" fmla="*/ 0 w 32"/>
                  <a:gd name="T41" fmla="*/ 187 h 188"/>
                  <a:gd name="T42" fmla="*/ 0 w 32"/>
                  <a:gd name="T43" fmla="*/ 187 h 188"/>
                  <a:gd name="T44" fmla="*/ 31 w 32"/>
                  <a:gd name="T45" fmla="*/ 155 h 188"/>
                  <a:gd name="T46" fmla="*/ 31 w 32"/>
                  <a:gd name="T47" fmla="*/ 124 h 188"/>
                  <a:gd name="T48" fmla="*/ 31 w 32"/>
                  <a:gd name="T49"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88">
                    <a:moveTo>
                      <a:pt x="31" y="63"/>
                    </a:moveTo>
                    <a:lnTo>
                      <a:pt x="31" y="63"/>
                    </a:lnTo>
                    <a:cubicBezTo>
                      <a:pt x="31" y="31"/>
                      <a:pt x="0" y="31"/>
                      <a:pt x="0" y="31"/>
                    </a:cubicBezTo>
                    <a:lnTo>
                      <a:pt x="0" y="31"/>
                    </a:lnTo>
                    <a:lnTo>
                      <a:pt x="0" y="0"/>
                    </a:lnTo>
                    <a:lnTo>
                      <a:pt x="0" y="0"/>
                    </a:lnTo>
                    <a:lnTo>
                      <a:pt x="0" y="0"/>
                    </a:lnTo>
                    <a:lnTo>
                      <a:pt x="0" y="0"/>
                    </a:lnTo>
                    <a:cubicBezTo>
                      <a:pt x="0" y="31"/>
                      <a:pt x="0" y="31"/>
                      <a:pt x="0" y="31"/>
                    </a:cubicBezTo>
                    <a:cubicBezTo>
                      <a:pt x="0" y="63"/>
                      <a:pt x="0" y="63"/>
                      <a:pt x="0" y="63"/>
                    </a:cubicBezTo>
                    <a:cubicBezTo>
                      <a:pt x="0" y="63"/>
                      <a:pt x="31" y="63"/>
                      <a:pt x="31" y="93"/>
                    </a:cubicBezTo>
                    <a:lnTo>
                      <a:pt x="31" y="93"/>
                    </a:lnTo>
                    <a:cubicBezTo>
                      <a:pt x="31" y="93"/>
                      <a:pt x="31" y="93"/>
                      <a:pt x="0" y="93"/>
                    </a:cubicBezTo>
                    <a:cubicBezTo>
                      <a:pt x="0" y="124"/>
                      <a:pt x="0" y="124"/>
                      <a:pt x="0" y="124"/>
                    </a:cubicBezTo>
                    <a:lnTo>
                      <a:pt x="0" y="124"/>
                    </a:lnTo>
                    <a:lnTo>
                      <a:pt x="0" y="124"/>
                    </a:lnTo>
                    <a:cubicBezTo>
                      <a:pt x="0" y="124"/>
                      <a:pt x="0" y="124"/>
                      <a:pt x="0" y="155"/>
                    </a:cubicBezTo>
                    <a:lnTo>
                      <a:pt x="0" y="155"/>
                    </a:lnTo>
                    <a:lnTo>
                      <a:pt x="0" y="187"/>
                    </a:lnTo>
                    <a:lnTo>
                      <a:pt x="0" y="187"/>
                    </a:lnTo>
                    <a:lnTo>
                      <a:pt x="0" y="187"/>
                    </a:lnTo>
                    <a:lnTo>
                      <a:pt x="0" y="187"/>
                    </a:lnTo>
                    <a:lnTo>
                      <a:pt x="31" y="155"/>
                    </a:lnTo>
                    <a:cubicBezTo>
                      <a:pt x="31" y="155"/>
                      <a:pt x="31" y="155"/>
                      <a:pt x="31" y="124"/>
                    </a:cubicBezTo>
                    <a:cubicBezTo>
                      <a:pt x="31" y="93"/>
                      <a:pt x="31" y="63"/>
                      <a:pt x="31"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0" name="Freeform 53"/>
              <p:cNvSpPr>
                <a:spLocks noChangeArrowheads="1"/>
              </p:cNvSpPr>
              <p:nvPr/>
            </p:nvSpPr>
            <p:spPr bwMode="auto">
              <a:xfrm>
                <a:off x="3724275" y="2338388"/>
                <a:ext cx="223838" cy="201612"/>
              </a:xfrm>
              <a:custGeom>
                <a:avLst/>
                <a:gdLst>
                  <a:gd name="T0" fmla="*/ 372 w 620"/>
                  <a:gd name="T1" fmla="*/ 403 h 559"/>
                  <a:gd name="T2" fmla="*/ 435 w 620"/>
                  <a:gd name="T3" fmla="*/ 403 h 559"/>
                  <a:gd name="T4" fmla="*/ 464 w 620"/>
                  <a:gd name="T5" fmla="*/ 403 h 559"/>
                  <a:gd name="T6" fmla="*/ 464 w 620"/>
                  <a:gd name="T7" fmla="*/ 403 h 559"/>
                  <a:gd name="T8" fmla="*/ 464 w 620"/>
                  <a:gd name="T9" fmla="*/ 372 h 559"/>
                  <a:gd name="T10" fmla="*/ 526 w 620"/>
                  <a:gd name="T11" fmla="*/ 279 h 559"/>
                  <a:gd name="T12" fmla="*/ 526 w 620"/>
                  <a:gd name="T13" fmla="*/ 279 h 559"/>
                  <a:gd name="T14" fmla="*/ 526 w 620"/>
                  <a:gd name="T15" fmla="*/ 217 h 559"/>
                  <a:gd name="T16" fmla="*/ 557 w 620"/>
                  <a:gd name="T17" fmla="*/ 187 h 559"/>
                  <a:gd name="T18" fmla="*/ 557 w 620"/>
                  <a:gd name="T19" fmla="*/ 124 h 559"/>
                  <a:gd name="T20" fmla="*/ 619 w 620"/>
                  <a:gd name="T21" fmla="*/ 124 h 559"/>
                  <a:gd name="T22" fmla="*/ 619 w 620"/>
                  <a:gd name="T23" fmla="*/ 124 h 559"/>
                  <a:gd name="T24" fmla="*/ 619 w 620"/>
                  <a:gd name="T25" fmla="*/ 124 h 559"/>
                  <a:gd name="T26" fmla="*/ 588 w 620"/>
                  <a:gd name="T27" fmla="*/ 63 h 559"/>
                  <a:gd name="T28" fmla="*/ 588 w 620"/>
                  <a:gd name="T29" fmla="*/ 63 h 559"/>
                  <a:gd name="T30" fmla="*/ 557 w 620"/>
                  <a:gd name="T31" fmla="*/ 31 h 559"/>
                  <a:gd name="T32" fmla="*/ 495 w 620"/>
                  <a:gd name="T33" fmla="*/ 63 h 559"/>
                  <a:gd name="T34" fmla="*/ 464 w 620"/>
                  <a:gd name="T35" fmla="*/ 31 h 559"/>
                  <a:gd name="T36" fmla="*/ 403 w 620"/>
                  <a:gd name="T37" fmla="*/ 31 h 559"/>
                  <a:gd name="T38" fmla="*/ 403 w 620"/>
                  <a:gd name="T39" fmla="*/ 63 h 559"/>
                  <a:gd name="T40" fmla="*/ 341 w 620"/>
                  <a:gd name="T41" fmla="*/ 93 h 559"/>
                  <a:gd name="T42" fmla="*/ 279 w 620"/>
                  <a:gd name="T43" fmla="*/ 63 h 559"/>
                  <a:gd name="T44" fmla="*/ 279 w 620"/>
                  <a:gd name="T45" fmla="*/ 31 h 559"/>
                  <a:gd name="T46" fmla="*/ 217 w 620"/>
                  <a:gd name="T47" fmla="*/ 63 h 559"/>
                  <a:gd name="T48" fmla="*/ 187 w 620"/>
                  <a:gd name="T49" fmla="*/ 63 h 559"/>
                  <a:gd name="T50" fmla="*/ 155 w 620"/>
                  <a:gd name="T51" fmla="*/ 31 h 559"/>
                  <a:gd name="T52" fmla="*/ 124 w 620"/>
                  <a:gd name="T53" fmla="*/ 0 h 559"/>
                  <a:gd name="T54" fmla="*/ 124 w 620"/>
                  <a:gd name="T55" fmla="*/ 31 h 559"/>
                  <a:gd name="T56" fmla="*/ 93 w 620"/>
                  <a:gd name="T57" fmla="*/ 31 h 559"/>
                  <a:gd name="T58" fmla="*/ 63 w 620"/>
                  <a:gd name="T59" fmla="*/ 93 h 559"/>
                  <a:gd name="T60" fmla="*/ 63 w 620"/>
                  <a:gd name="T61" fmla="*/ 93 h 559"/>
                  <a:gd name="T62" fmla="*/ 63 w 620"/>
                  <a:gd name="T63" fmla="*/ 124 h 559"/>
                  <a:gd name="T64" fmla="*/ 63 w 620"/>
                  <a:gd name="T65" fmla="*/ 155 h 559"/>
                  <a:gd name="T66" fmla="*/ 63 w 620"/>
                  <a:gd name="T67" fmla="*/ 217 h 559"/>
                  <a:gd name="T68" fmla="*/ 63 w 620"/>
                  <a:gd name="T69" fmla="*/ 248 h 559"/>
                  <a:gd name="T70" fmla="*/ 31 w 620"/>
                  <a:gd name="T71" fmla="*/ 279 h 559"/>
                  <a:gd name="T72" fmla="*/ 31 w 620"/>
                  <a:gd name="T73" fmla="*/ 279 h 559"/>
                  <a:gd name="T74" fmla="*/ 0 w 620"/>
                  <a:gd name="T75" fmla="*/ 341 h 559"/>
                  <a:gd name="T76" fmla="*/ 0 w 620"/>
                  <a:gd name="T77" fmla="*/ 435 h 559"/>
                  <a:gd name="T78" fmla="*/ 31 w 620"/>
                  <a:gd name="T79" fmla="*/ 435 h 559"/>
                  <a:gd name="T80" fmla="*/ 124 w 620"/>
                  <a:gd name="T81" fmla="*/ 465 h 559"/>
                  <a:gd name="T82" fmla="*/ 155 w 620"/>
                  <a:gd name="T83" fmla="*/ 558 h 559"/>
                  <a:gd name="T84" fmla="*/ 187 w 620"/>
                  <a:gd name="T85" fmla="*/ 558 h 559"/>
                  <a:gd name="T86" fmla="*/ 279 w 620"/>
                  <a:gd name="T87" fmla="*/ 558 h 559"/>
                  <a:gd name="T88" fmla="*/ 279 w 620"/>
                  <a:gd name="T89" fmla="*/ 527 h 559"/>
                  <a:gd name="T90" fmla="*/ 311 w 620"/>
                  <a:gd name="T91" fmla="*/ 4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559">
                    <a:moveTo>
                      <a:pt x="372" y="403"/>
                    </a:moveTo>
                    <a:lnTo>
                      <a:pt x="372" y="403"/>
                    </a:lnTo>
                    <a:cubicBezTo>
                      <a:pt x="372" y="403"/>
                      <a:pt x="403" y="403"/>
                      <a:pt x="435" y="403"/>
                    </a:cubicBezTo>
                    <a:lnTo>
                      <a:pt x="435" y="403"/>
                    </a:lnTo>
                    <a:cubicBezTo>
                      <a:pt x="435" y="403"/>
                      <a:pt x="434" y="403"/>
                      <a:pt x="464" y="403"/>
                    </a:cubicBezTo>
                    <a:lnTo>
                      <a:pt x="464" y="403"/>
                    </a:lnTo>
                    <a:lnTo>
                      <a:pt x="464" y="403"/>
                    </a:lnTo>
                    <a:lnTo>
                      <a:pt x="464" y="403"/>
                    </a:lnTo>
                    <a:cubicBezTo>
                      <a:pt x="464" y="403"/>
                      <a:pt x="464" y="403"/>
                      <a:pt x="464" y="372"/>
                    </a:cubicBezTo>
                    <a:lnTo>
                      <a:pt x="464" y="372"/>
                    </a:lnTo>
                    <a:cubicBezTo>
                      <a:pt x="464" y="372"/>
                      <a:pt x="495" y="341"/>
                      <a:pt x="495" y="311"/>
                    </a:cubicBezTo>
                    <a:cubicBezTo>
                      <a:pt x="495" y="279"/>
                      <a:pt x="495" y="279"/>
                      <a:pt x="526" y="279"/>
                    </a:cubicBezTo>
                    <a:lnTo>
                      <a:pt x="526" y="279"/>
                    </a:lnTo>
                    <a:lnTo>
                      <a:pt x="526" y="279"/>
                    </a:lnTo>
                    <a:cubicBezTo>
                      <a:pt x="526" y="248"/>
                      <a:pt x="526" y="248"/>
                      <a:pt x="526" y="217"/>
                    </a:cubicBezTo>
                    <a:lnTo>
                      <a:pt x="526" y="217"/>
                    </a:lnTo>
                    <a:lnTo>
                      <a:pt x="557" y="217"/>
                    </a:lnTo>
                    <a:cubicBezTo>
                      <a:pt x="557" y="187"/>
                      <a:pt x="557" y="187"/>
                      <a:pt x="557" y="187"/>
                    </a:cubicBezTo>
                    <a:lnTo>
                      <a:pt x="557" y="187"/>
                    </a:lnTo>
                    <a:cubicBezTo>
                      <a:pt x="557" y="155"/>
                      <a:pt x="557" y="155"/>
                      <a:pt x="557" y="124"/>
                    </a:cubicBezTo>
                    <a:lnTo>
                      <a:pt x="557" y="124"/>
                    </a:lnTo>
                    <a:cubicBezTo>
                      <a:pt x="588" y="124"/>
                      <a:pt x="588" y="124"/>
                      <a:pt x="619" y="124"/>
                    </a:cubicBezTo>
                    <a:lnTo>
                      <a:pt x="619" y="124"/>
                    </a:lnTo>
                    <a:lnTo>
                      <a:pt x="619" y="124"/>
                    </a:lnTo>
                    <a:lnTo>
                      <a:pt x="619" y="124"/>
                    </a:lnTo>
                    <a:lnTo>
                      <a:pt x="619" y="124"/>
                    </a:lnTo>
                    <a:cubicBezTo>
                      <a:pt x="619" y="93"/>
                      <a:pt x="619" y="93"/>
                      <a:pt x="619" y="93"/>
                    </a:cubicBezTo>
                    <a:cubicBezTo>
                      <a:pt x="588" y="93"/>
                      <a:pt x="588" y="63"/>
                      <a:pt x="588" y="63"/>
                    </a:cubicBezTo>
                    <a:lnTo>
                      <a:pt x="588" y="63"/>
                    </a:lnTo>
                    <a:lnTo>
                      <a:pt x="588" y="63"/>
                    </a:lnTo>
                    <a:cubicBezTo>
                      <a:pt x="588" y="31"/>
                      <a:pt x="588" y="31"/>
                      <a:pt x="557" y="31"/>
                    </a:cubicBezTo>
                    <a:lnTo>
                      <a:pt x="557" y="31"/>
                    </a:lnTo>
                    <a:cubicBezTo>
                      <a:pt x="557" y="63"/>
                      <a:pt x="526" y="63"/>
                      <a:pt x="495" y="63"/>
                    </a:cubicBezTo>
                    <a:lnTo>
                      <a:pt x="495" y="63"/>
                    </a:lnTo>
                    <a:lnTo>
                      <a:pt x="495" y="63"/>
                    </a:lnTo>
                    <a:cubicBezTo>
                      <a:pt x="495" y="63"/>
                      <a:pt x="464" y="63"/>
                      <a:pt x="464" y="31"/>
                    </a:cubicBezTo>
                    <a:cubicBezTo>
                      <a:pt x="434" y="31"/>
                      <a:pt x="435" y="31"/>
                      <a:pt x="435" y="31"/>
                    </a:cubicBezTo>
                    <a:lnTo>
                      <a:pt x="403" y="31"/>
                    </a:lnTo>
                    <a:lnTo>
                      <a:pt x="403" y="63"/>
                    </a:lnTo>
                    <a:lnTo>
                      <a:pt x="403" y="63"/>
                    </a:lnTo>
                    <a:cubicBezTo>
                      <a:pt x="372" y="63"/>
                      <a:pt x="372" y="63"/>
                      <a:pt x="372" y="93"/>
                    </a:cubicBezTo>
                    <a:lnTo>
                      <a:pt x="341" y="93"/>
                    </a:lnTo>
                    <a:cubicBezTo>
                      <a:pt x="311" y="93"/>
                      <a:pt x="279" y="63"/>
                      <a:pt x="279" y="63"/>
                    </a:cubicBezTo>
                    <a:lnTo>
                      <a:pt x="279" y="63"/>
                    </a:lnTo>
                    <a:lnTo>
                      <a:pt x="279" y="63"/>
                    </a:lnTo>
                    <a:lnTo>
                      <a:pt x="279" y="31"/>
                    </a:lnTo>
                    <a:lnTo>
                      <a:pt x="248" y="63"/>
                    </a:lnTo>
                    <a:cubicBezTo>
                      <a:pt x="248" y="63"/>
                      <a:pt x="248" y="63"/>
                      <a:pt x="217" y="63"/>
                    </a:cubicBezTo>
                    <a:lnTo>
                      <a:pt x="187" y="63"/>
                    </a:lnTo>
                    <a:lnTo>
                      <a:pt x="187" y="63"/>
                    </a:lnTo>
                    <a:cubicBezTo>
                      <a:pt x="187" y="63"/>
                      <a:pt x="187" y="31"/>
                      <a:pt x="155" y="31"/>
                    </a:cubicBezTo>
                    <a:lnTo>
                      <a:pt x="155" y="31"/>
                    </a:lnTo>
                    <a:lnTo>
                      <a:pt x="155" y="31"/>
                    </a:lnTo>
                    <a:cubicBezTo>
                      <a:pt x="155" y="31"/>
                      <a:pt x="155" y="31"/>
                      <a:pt x="124" y="0"/>
                    </a:cubicBezTo>
                    <a:lnTo>
                      <a:pt x="124" y="0"/>
                    </a:lnTo>
                    <a:cubicBezTo>
                      <a:pt x="124" y="0"/>
                      <a:pt x="124" y="0"/>
                      <a:pt x="124" y="31"/>
                    </a:cubicBezTo>
                    <a:lnTo>
                      <a:pt x="93" y="31"/>
                    </a:lnTo>
                    <a:lnTo>
                      <a:pt x="93" y="31"/>
                    </a:lnTo>
                    <a:cubicBezTo>
                      <a:pt x="93" y="63"/>
                      <a:pt x="63" y="63"/>
                      <a:pt x="63" y="93"/>
                    </a:cubicBezTo>
                    <a:lnTo>
                      <a:pt x="63" y="93"/>
                    </a:lnTo>
                    <a:lnTo>
                      <a:pt x="63" y="93"/>
                    </a:lnTo>
                    <a:lnTo>
                      <a:pt x="63" y="93"/>
                    </a:lnTo>
                    <a:cubicBezTo>
                      <a:pt x="63" y="124"/>
                      <a:pt x="63" y="124"/>
                      <a:pt x="63" y="124"/>
                    </a:cubicBezTo>
                    <a:lnTo>
                      <a:pt x="63" y="124"/>
                    </a:lnTo>
                    <a:lnTo>
                      <a:pt x="63" y="155"/>
                    </a:lnTo>
                    <a:lnTo>
                      <a:pt x="63" y="155"/>
                    </a:lnTo>
                    <a:lnTo>
                      <a:pt x="63" y="187"/>
                    </a:lnTo>
                    <a:cubicBezTo>
                      <a:pt x="63" y="217"/>
                      <a:pt x="63" y="217"/>
                      <a:pt x="63" y="217"/>
                    </a:cubicBezTo>
                    <a:lnTo>
                      <a:pt x="63" y="217"/>
                    </a:lnTo>
                    <a:cubicBezTo>
                      <a:pt x="63" y="248"/>
                      <a:pt x="63" y="248"/>
                      <a:pt x="63" y="248"/>
                    </a:cubicBezTo>
                    <a:lnTo>
                      <a:pt x="31" y="279"/>
                    </a:lnTo>
                    <a:lnTo>
                      <a:pt x="31" y="279"/>
                    </a:lnTo>
                    <a:lnTo>
                      <a:pt x="31" y="279"/>
                    </a:lnTo>
                    <a:lnTo>
                      <a:pt x="31" y="279"/>
                    </a:lnTo>
                    <a:cubicBezTo>
                      <a:pt x="31" y="311"/>
                      <a:pt x="0" y="311"/>
                      <a:pt x="0" y="311"/>
                    </a:cubicBezTo>
                    <a:lnTo>
                      <a:pt x="0" y="341"/>
                    </a:lnTo>
                    <a:cubicBezTo>
                      <a:pt x="0" y="372"/>
                      <a:pt x="0" y="372"/>
                      <a:pt x="0" y="403"/>
                    </a:cubicBezTo>
                    <a:cubicBezTo>
                      <a:pt x="0" y="403"/>
                      <a:pt x="0" y="403"/>
                      <a:pt x="0" y="435"/>
                    </a:cubicBezTo>
                    <a:lnTo>
                      <a:pt x="0" y="435"/>
                    </a:lnTo>
                    <a:cubicBezTo>
                      <a:pt x="31" y="435"/>
                      <a:pt x="31" y="435"/>
                      <a:pt x="31" y="435"/>
                    </a:cubicBezTo>
                    <a:cubicBezTo>
                      <a:pt x="31" y="435"/>
                      <a:pt x="31" y="435"/>
                      <a:pt x="63" y="435"/>
                    </a:cubicBezTo>
                    <a:cubicBezTo>
                      <a:pt x="93" y="435"/>
                      <a:pt x="93" y="465"/>
                      <a:pt x="124" y="465"/>
                    </a:cubicBezTo>
                    <a:lnTo>
                      <a:pt x="124" y="465"/>
                    </a:lnTo>
                    <a:cubicBezTo>
                      <a:pt x="155" y="496"/>
                      <a:pt x="155" y="527"/>
                      <a:pt x="155" y="558"/>
                    </a:cubicBezTo>
                    <a:lnTo>
                      <a:pt x="155" y="558"/>
                    </a:lnTo>
                    <a:cubicBezTo>
                      <a:pt x="155" y="558"/>
                      <a:pt x="155" y="558"/>
                      <a:pt x="187" y="558"/>
                    </a:cubicBezTo>
                    <a:lnTo>
                      <a:pt x="187" y="558"/>
                    </a:lnTo>
                    <a:cubicBezTo>
                      <a:pt x="187" y="558"/>
                      <a:pt x="248" y="558"/>
                      <a:pt x="279" y="558"/>
                    </a:cubicBezTo>
                    <a:cubicBezTo>
                      <a:pt x="279" y="527"/>
                      <a:pt x="279" y="527"/>
                      <a:pt x="279" y="527"/>
                    </a:cubicBezTo>
                    <a:lnTo>
                      <a:pt x="279" y="527"/>
                    </a:lnTo>
                    <a:cubicBezTo>
                      <a:pt x="279" y="527"/>
                      <a:pt x="279" y="496"/>
                      <a:pt x="311" y="465"/>
                    </a:cubicBezTo>
                    <a:lnTo>
                      <a:pt x="311" y="465"/>
                    </a:lnTo>
                    <a:lnTo>
                      <a:pt x="372" y="4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1" name="Freeform 54"/>
              <p:cNvSpPr>
                <a:spLocks noChangeArrowheads="1"/>
              </p:cNvSpPr>
              <p:nvPr/>
            </p:nvSpPr>
            <p:spPr bwMode="auto">
              <a:xfrm>
                <a:off x="3848100" y="2605088"/>
                <a:ext cx="100013" cy="123825"/>
              </a:xfrm>
              <a:custGeom>
                <a:avLst/>
                <a:gdLst>
                  <a:gd name="T0" fmla="*/ 94 w 279"/>
                  <a:gd name="T1" fmla="*/ 248 h 342"/>
                  <a:gd name="T2" fmla="*/ 94 w 279"/>
                  <a:gd name="T3" fmla="*/ 248 h 342"/>
                  <a:gd name="T4" fmla="*/ 154 w 279"/>
                  <a:gd name="T5" fmla="*/ 248 h 342"/>
                  <a:gd name="T6" fmla="*/ 154 w 279"/>
                  <a:gd name="T7" fmla="*/ 217 h 342"/>
                  <a:gd name="T8" fmla="*/ 216 w 279"/>
                  <a:gd name="T9" fmla="*/ 217 h 342"/>
                  <a:gd name="T10" fmla="*/ 216 w 279"/>
                  <a:gd name="T11" fmla="*/ 248 h 342"/>
                  <a:gd name="T12" fmla="*/ 216 w 279"/>
                  <a:gd name="T13" fmla="*/ 248 h 342"/>
                  <a:gd name="T14" fmla="*/ 216 w 279"/>
                  <a:gd name="T15" fmla="*/ 248 h 342"/>
                  <a:gd name="T16" fmla="*/ 247 w 279"/>
                  <a:gd name="T17" fmla="*/ 217 h 342"/>
                  <a:gd name="T18" fmla="*/ 247 w 279"/>
                  <a:gd name="T19" fmla="*/ 248 h 342"/>
                  <a:gd name="T20" fmla="*/ 278 w 279"/>
                  <a:gd name="T21" fmla="*/ 248 h 342"/>
                  <a:gd name="T22" fmla="*/ 278 w 279"/>
                  <a:gd name="T23" fmla="*/ 217 h 342"/>
                  <a:gd name="T24" fmla="*/ 247 w 279"/>
                  <a:gd name="T25" fmla="*/ 186 h 342"/>
                  <a:gd name="T26" fmla="*/ 247 w 279"/>
                  <a:gd name="T27" fmla="*/ 155 h 342"/>
                  <a:gd name="T28" fmla="*/ 247 w 279"/>
                  <a:gd name="T29" fmla="*/ 155 h 342"/>
                  <a:gd name="T30" fmla="*/ 247 w 279"/>
                  <a:gd name="T31" fmla="*/ 155 h 342"/>
                  <a:gd name="T32" fmla="*/ 247 w 279"/>
                  <a:gd name="T33" fmla="*/ 155 h 342"/>
                  <a:gd name="T34" fmla="*/ 216 w 279"/>
                  <a:gd name="T35" fmla="*/ 124 h 342"/>
                  <a:gd name="T36" fmla="*/ 247 w 279"/>
                  <a:gd name="T37" fmla="*/ 93 h 342"/>
                  <a:gd name="T38" fmla="*/ 247 w 279"/>
                  <a:gd name="T39" fmla="*/ 93 h 342"/>
                  <a:gd name="T40" fmla="*/ 247 w 279"/>
                  <a:gd name="T41" fmla="*/ 62 h 342"/>
                  <a:gd name="T42" fmla="*/ 247 w 279"/>
                  <a:gd name="T43" fmla="*/ 62 h 342"/>
                  <a:gd name="T44" fmla="*/ 247 w 279"/>
                  <a:gd name="T45" fmla="*/ 62 h 342"/>
                  <a:gd name="T46" fmla="*/ 216 w 279"/>
                  <a:gd name="T47" fmla="*/ 62 h 342"/>
                  <a:gd name="T48" fmla="*/ 216 w 279"/>
                  <a:gd name="T49" fmla="*/ 62 h 342"/>
                  <a:gd name="T50" fmla="*/ 216 w 279"/>
                  <a:gd name="T51" fmla="*/ 93 h 342"/>
                  <a:gd name="T52" fmla="*/ 185 w 279"/>
                  <a:gd name="T53" fmla="*/ 62 h 342"/>
                  <a:gd name="T54" fmla="*/ 185 w 279"/>
                  <a:gd name="T55" fmla="*/ 62 h 342"/>
                  <a:gd name="T56" fmla="*/ 185 w 279"/>
                  <a:gd name="T57" fmla="*/ 31 h 342"/>
                  <a:gd name="T58" fmla="*/ 185 w 279"/>
                  <a:gd name="T59" fmla="*/ 31 h 342"/>
                  <a:gd name="T60" fmla="*/ 185 w 279"/>
                  <a:gd name="T61" fmla="*/ 0 h 342"/>
                  <a:gd name="T62" fmla="*/ 154 w 279"/>
                  <a:gd name="T63" fmla="*/ 0 h 342"/>
                  <a:gd name="T64" fmla="*/ 154 w 279"/>
                  <a:gd name="T65" fmla="*/ 0 h 342"/>
                  <a:gd name="T66" fmla="*/ 154 w 279"/>
                  <a:gd name="T67" fmla="*/ 0 h 342"/>
                  <a:gd name="T68" fmla="*/ 154 w 279"/>
                  <a:gd name="T69" fmla="*/ 93 h 342"/>
                  <a:gd name="T70" fmla="*/ 31 w 279"/>
                  <a:gd name="T71" fmla="*/ 93 h 342"/>
                  <a:gd name="T72" fmla="*/ 0 w 279"/>
                  <a:gd name="T73" fmla="*/ 155 h 342"/>
                  <a:gd name="T74" fmla="*/ 0 w 279"/>
                  <a:gd name="T75" fmla="*/ 155 h 342"/>
                  <a:gd name="T76" fmla="*/ 0 w 279"/>
                  <a:gd name="T77" fmla="*/ 186 h 342"/>
                  <a:gd name="T78" fmla="*/ 0 w 279"/>
                  <a:gd name="T79" fmla="*/ 186 h 342"/>
                  <a:gd name="T80" fmla="*/ 0 w 279"/>
                  <a:gd name="T81" fmla="*/ 217 h 342"/>
                  <a:gd name="T82" fmla="*/ 31 w 279"/>
                  <a:gd name="T83" fmla="*/ 217 h 342"/>
                  <a:gd name="T84" fmla="*/ 31 w 279"/>
                  <a:gd name="T85" fmla="*/ 248 h 342"/>
                  <a:gd name="T86" fmla="*/ 94 w 279"/>
                  <a:gd name="T87" fmla="*/ 341 h 342"/>
                  <a:gd name="T88" fmla="*/ 123 w 279"/>
                  <a:gd name="T89" fmla="*/ 341 h 342"/>
                  <a:gd name="T90" fmla="*/ 94 w 279"/>
                  <a:gd name="T91" fmla="*/ 310 h 342"/>
                  <a:gd name="T92" fmla="*/ 94 w 279"/>
                  <a:gd name="T93" fmla="*/ 2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342">
                    <a:moveTo>
                      <a:pt x="94" y="248"/>
                    </a:moveTo>
                    <a:lnTo>
                      <a:pt x="94" y="248"/>
                    </a:lnTo>
                    <a:cubicBezTo>
                      <a:pt x="154" y="248"/>
                      <a:pt x="154" y="248"/>
                      <a:pt x="154" y="248"/>
                    </a:cubicBezTo>
                    <a:cubicBezTo>
                      <a:pt x="154" y="217"/>
                      <a:pt x="154" y="217"/>
                      <a:pt x="154" y="217"/>
                    </a:cubicBezTo>
                    <a:cubicBezTo>
                      <a:pt x="216" y="217"/>
                      <a:pt x="216" y="217"/>
                      <a:pt x="216" y="217"/>
                    </a:cubicBezTo>
                    <a:cubicBezTo>
                      <a:pt x="216" y="248"/>
                      <a:pt x="216" y="248"/>
                      <a:pt x="216" y="248"/>
                    </a:cubicBezTo>
                    <a:lnTo>
                      <a:pt x="216" y="248"/>
                    </a:lnTo>
                    <a:lnTo>
                      <a:pt x="216" y="248"/>
                    </a:lnTo>
                    <a:cubicBezTo>
                      <a:pt x="247" y="217"/>
                      <a:pt x="247" y="217"/>
                      <a:pt x="247" y="217"/>
                    </a:cubicBezTo>
                    <a:cubicBezTo>
                      <a:pt x="247" y="248"/>
                      <a:pt x="247" y="248"/>
                      <a:pt x="247" y="248"/>
                    </a:cubicBezTo>
                    <a:lnTo>
                      <a:pt x="278" y="248"/>
                    </a:lnTo>
                    <a:lnTo>
                      <a:pt x="278" y="217"/>
                    </a:lnTo>
                    <a:cubicBezTo>
                      <a:pt x="278" y="217"/>
                      <a:pt x="278" y="186"/>
                      <a:pt x="247" y="186"/>
                    </a:cubicBezTo>
                    <a:cubicBezTo>
                      <a:pt x="247" y="186"/>
                      <a:pt x="247" y="186"/>
                      <a:pt x="247" y="155"/>
                    </a:cubicBezTo>
                    <a:lnTo>
                      <a:pt x="247" y="155"/>
                    </a:lnTo>
                    <a:lnTo>
                      <a:pt x="247" y="155"/>
                    </a:lnTo>
                    <a:lnTo>
                      <a:pt x="247" y="155"/>
                    </a:lnTo>
                    <a:lnTo>
                      <a:pt x="216" y="124"/>
                    </a:lnTo>
                    <a:lnTo>
                      <a:pt x="247" y="93"/>
                    </a:lnTo>
                    <a:lnTo>
                      <a:pt x="247" y="93"/>
                    </a:lnTo>
                    <a:cubicBezTo>
                      <a:pt x="247" y="62"/>
                      <a:pt x="247" y="62"/>
                      <a:pt x="247" y="62"/>
                    </a:cubicBezTo>
                    <a:lnTo>
                      <a:pt x="247" y="62"/>
                    </a:lnTo>
                    <a:lnTo>
                      <a:pt x="247" y="62"/>
                    </a:lnTo>
                    <a:cubicBezTo>
                      <a:pt x="247" y="62"/>
                      <a:pt x="247" y="62"/>
                      <a:pt x="216" y="62"/>
                    </a:cubicBezTo>
                    <a:lnTo>
                      <a:pt x="216" y="62"/>
                    </a:lnTo>
                    <a:cubicBezTo>
                      <a:pt x="216" y="93"/>
                      <a:pt x="216" y="93"/>
                      <a:pt x="216" y="93"/>
                    </a:cubicBezTo>
                    <a:lnTo>
                      <a:pt x="185" y="62"/>
                    </a:lnTo>
                    <a:lnTo>
                      <a:pt x="185" y="62"/>
                    </a:lnTo>
                    <a:cubicBezTo>
                      <a:pt x="185" y="31"/>
                      <a:pt x="185" y="31"/>
                      <a:pt x="185" y="31"/>
                    </a:cubicBezTo>
                    <a:lnTo>
                      <a:pt x="185" y="31"/>
                    </a:lnTo>
                    <a:cubicBezTo>
                      <a:pt x="185" y="31"/>
                      <a:pt x="185" y="31"/>
                      <a:pt x="185" y="0"/>
                    </a:cubicBezTo>
                    <a:lnTo>
                      <a:pt x="154" y="0"/>
                    </a:lnTo>
                    <a:lnTo>
                      <a:pt x="154" y="0"/>
                    </a:lnTo>
                    <a:lnTo>
                      <a:pt x="154" y="0"/>
                    </a:lnTo>
                    <a:cubicBezTo>
                      <a:pt x="154" y="93"/>
                      <a:pt x="154" y="93"/>
                      <a:pt x="154" y="93"/>
                    </a:cubicBezTo>
                    <a:cubicBezTo>
                      <a:pt x="31" y="93"/>
                      <a:pt x="31" y="93"/>
                      <a:pt x="31" y="93"/>
                    </a:cubicBezTo>
                    <a:cubicBezTo>
                      <a:pt x="31" y="124"/>
                      <a:pt x="0" y="155"/>
                      <a:pt x="0" y="155"/>
                    </a:cubicBezTo>
                    <a:lnTo>
                      <a:pt x="0" y="155"/>
                    </a:lnTo>
                    <a:lnTo>
                      <a:pt x="0" y="186"/>
                    </a:lnTo>
                    <a:lnTo>
                      <a:pt x="0" y="186"/>
                    </a:lnTo>
                    <a:cubicBezTo>
                      <a:pt x="0" y="186"/>
                      <a:pt x="0" y="186"/>
                      <a:pt x="0" y="217"/>
                    </a:cubicBezTo>
                    <a:cubicBezTo>
                      <a:pt x="31" y="217"/>
                      <a:pt x="31" y="217"/>
                      <a:pt x="31" y="217"/>
                    </a:cubicBezTo>
                    <a:cubicBezTo>
                      <a:pt x="31" y="248"/>
                      <a:pt x="31" y="248"/>
                      <a:pt x="31" y="248"/>
                    </a:cubicBezTo>
                    <a:cubicBezTo>
                      <a:pt x="31" y="248"/>
                      <a:pt x="62" y="279"/>
                      <a:pt x="94" y="341"/>
                    </a:cubicBezTo>
                    <a:cubicBezTo>
                      <a:pt x="123" y="341"/>
                      <a:pt x="123" y="341"/>
                      <a:pt x="123" y="341"/>
                    </a:cubicBezTo>
                    <a:cubicBezTo>
                      <a:pt x="93" y="310"/>
                      <a:pt x="94" y="310"/>
                      <a:pt x="94" y="310"/>
                    </a:cubicBezTo>
                    <a:lnTo>
                      <a:pt x="94" y="2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2" name="Freeform 55"/>
              <p:cNvSpPr>
                <a:spLocks noChangeArrowheads="1"/>
              </p:cNvSpPr>
              <p:nvPr/>
            </p:nvSpPr>
            <p:spPr bwMode="auto">
              <a:xfrm>
                <a:off x="3444875" y="1836738"/>
                <a:ext cx="179388" cy="168275"/>
              </a:xfrm>
              <a:custGeom>
                <a:avLst/>
                <a:gdLst>
                  <a:gd name="T0" fmla="*/ 155 w 497"/>
                  <a:gd name="T1" fmla="*/ 372 h 466"/>
                  <a:gd name="T2" fmla="*/ 218 w 497"/>
                  <a:gd name="T3" fmla="*/ 341 h 466"/>
                  <a:gd name="T4" fmla="*/ 218 w 497"/>
                  <a:gd name="T5" fmla="*/ 341 h 466"/>
                  <a:gd name="T6" fmla="*/ 218 w 497"/>
                  <a:gd name="T7" fmla="*/ 341 h 466"/>
                  <a:gd name="T8" fmla="*/ 279 w 497"/>
                  <a:gd name="T9" fmla="*/ 309 h 466"/>
                  <a:gd name="T10" fmla="*/ 310 w 497"/>
                  <a:gd name="T11" fmla="*/ 309 h 466"/>
                  <a:gd name="T12" fmla="*/ 310 w 497"/>
                  <a:gd name="T13" fmla="*/ 309 h 466"/>
                  <a:gd name="T14" fmla="*/ 310 w 497"/>
                  <a:gd name="T15" fmla="*/ 309 h 466"/>
                  <a:gd name="T16" fmla="*/ 341 w 497"/>
                  <a:gd name="T17" fmla="*/ 278 h 466"/>
                  <a:gd name="T18" fmla="*/ 372 w 497"/>
                  <a:gd name="T19" fmla="*/ 278 h 466"/>
                  <a:gd name="T20" fmla="*/ 372 w 497"/>
                  <a:gd name="T21" fmla="*/ 248 h 466"/>
                  <a:gd name="T22" fmla="*/ 372 w 497"/>
                  <a:gd name="T23" fmla="*/ 248 h 466"/>
                  <a:gd name="T24" fmla="*/ 372 w 497"/>
                  <a:gd name="T25" fmla="*/ 217 h 466"/>
                  <a:gd name="T26" fmla="*/ 403 w 497"/>
                  <a:gd name="T27" fmla="*/ 185 h 466"/>
                  <a:gd name="T28" fmla="*/ 434 w 497"/>
                  <a:gd name="T29" fmla="*/ 217 h 466"/>
                  <a:gd name="T30" fmla="*/ 434 w 497"/>
                  <a:gd name="T31" fmla="*/ 217 h 466"/>
                  <a:gd name="T32" fmla="*/ 434 w 497"/>
                  <a:gd name="T33" fmla="*/ 185 h 466"/>
                  <a:gd name="T34" fmla="*/ 466 w 497"/>
                  <a:gd name="T35" fmla="*/ 185 h 466"/>
                  <a:gd name="T36" fmla="*/ 496 w 497"/>
                  <a:gd name="T37" fmla="*/ 185 h 466"/>
                  <a:gd name="T38" fmla="*/ 496 w 497"/>
                  <a:gd name="T39" fmla="*/ 93 h 466"/>
                  <a:gd name="T40" fmla="*/ 466 w 497"/>
                  <a:gd name="T41" fmla="*/ 30 h 466"/>
                  <a:gd name="T42" fmla="*/ 466 w 497"/>
                  <a:gd name="T43" fmla="*/ 30 h 466"/>
                  <a:gd name="T44" fmla="*/ 434 w 497"/>
                  <a:gd name="T45" fmla="*/ 30 h 466"/>
                  <a:gd name="T46" fmla="*/ 403 w 497"/>
                  <a:gd name="T47" fmla="*/ 30 h 466"/>
                  <a:gd name="T48" fmla="*/ 310 w 497"/>
                  <a:gd name="T49" fmla="*/ 0 h 466"/>
                  <a:gd name="T50" fmla="*/ 279 w 497"/>
                  <a:gd name="T51" fmla="*/ 0 h 466"/>
                  <a:gd name="T52" fmla="*/ 279 w 497"/>
                  <a:gd name="T53" fmla="*/ 30 h 466"/>
                  <a:gd name="T54" fmla="*/ 155 w 497"/>
                  <a:gd name="T55" fmla="*/ 154 h 466"/>
                  <a:gd name="T56" fmla="*/ 94 w 497"/>
                  <a:gd name="T57" fmla="*/ 248 h 466"/>
                  <a:gd name="T58" fmla="*/ 94 w 497"/>
                  <a:gd name="T59" fmla="*/ 278 h 466"/>
                  <a:gd name="T60" fmla="*/ 94 w 497"/>
                  <a:gd name="T61" fmla="*/ 341 h 466"/>
                  <a:gd name="T62" fmla="*/ 0 w 497"/>
                  <a:gd name="T63" fmla="*/ 465 h 466"/>
                  <a:gd name="T64" fmla="*/ 94 w 497"/>
                  <a:gd name="T65" fmla="*/ 402 h 466"/>
                  <a:gd name="T66" fmla="*/ 155 w 497"/>
                  <a:gd name="T67" fmla="*/ 3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66">
                    <a:moveTo>
                      <a:pt x="155" y="372"/>
                    </a:moveTo>
                    <a:lnTo>
                      <a:pt x="155" y="372"/>
                    </a:lnTo>
                    <a:lnTo>
                      <a:pt x="186" y="341"/>
                    </a:lnTo>
                    <a:lnTo>
                      <a:pt x="218" y="341"/>
                    </a:lnTo>
                    <a:lnTo>
                      <a:pt x="218" y="341"/>
                    </a:lnTo>
                    <a:lnTo>
                      <a:pt x="218" y="341"/>
                    </a:lnTo>
                    <a:lnTo>
                      <a:pt x="218" y="341"/>
                    </a:lnTo>
                    <a:lnTo>
                      <a:pt x="218" y="341"/>
                    </a:lnTo>
                    <a:cubicBezTo>
                      <a:pt x="218" y="341"/>
                      <a:pt x="218" y="341"/>
                      <a:pt x="248" y="341"/>
                    </a:cubicBezTo>
                    <a:cubicBezTo>
                      <a:pt x="248" y="309"/>
                      <a:pt x="248" y="309"/>
                      <a:pt x="279" y="309"/>
                    </a:cubicBezTo>
                    <a:lnTo>
                      <a:pt x="279" y="309"/>
                    </a:lnTo>
                    <a:cubicBezTo>
                      <a:pt x="279" y="309"/>
                      <a:pt x="279" y="309"/>
                      <a:pt x="310" y="309"/>
                    </a:cubicBezTo>
                    <a:lnTo>
                      <a:pt x="310" y="309"/>
                    </a:lnTo>
                    <a:lnTo>
                      <a:pt x="310" y="309"/>
                    </a:lnTo>
                    <a:lnTo>
                      <a:pt x="310" y="309"/>
                    </a:lnTo>
                    <a:lnTo>
                      <a:pt x="310" y="309"/>
                    </a:lnTo>
                    <a:lnTo>
                      <a:pt x="310" y="309"/>
                    </a:lnTo>
                    <a:cubicBezTo>
                      <a:pt x="310" y="278"/>
                      <a:pt x="341" y="278"/>
                      <a:pt x="341" y="278"/>
                    </a:cubicBezTo>
                    <a:lnTo>
                      <a:pt x="341" y="278"/>
                    </a:lnTo>
                    <a:lnTo>
                      <a:pt x="372" y="278"/>
                    </a:lnTo>
                    <a:lnTo>
                      <a:pt x="372" y="278"/>
                    </a:lnTo>
                    <a:cubicBezTo>
                      <a:pt x="372" y="278"/>
                      <a:pt x="372" y="278"/>
                      <a:pt x="372" y="248"/>
                    </a:cubicBezTo>
                    <a:lnTo>
                      <a:pt x="372" y="248"/>
                    </a:lnTo>
                    <a:lnTo>
                      <a:pt x="372" y="248"/>
                    </a:lnTo>
                    <a:cubicBezTo>
                      <a:pt x="372" y="248"/>
                      <a:pt x="372" y="248"/>
                      <a:pt x="372" y="217"/>
                    </a:cubicBezTo>
                    <a:lnTo>
                      <a:pt x="372" y="217"/>
                    </a:lnTo>
                    <a:cubicBezTo>
                      <a:pt x="372" y="185"/>
                      <a:pt x="403" y="185"/>
                      <a:pt x="403" y="185"/>
                    </a:cubicBezTo>
                    <a:lnTo>
                      <a:pt x="403" y="185"/>
                    </a:lnTo>
                    <a:cubicBezTo>
                      <a:pt x="403" y="185"/>
                      <a:pt x="403" y="217"/>
                      <a:pt x="434" y="217"/>
                    </a:cubicBezTo>
                    <a:lnTo>
                      <a:pt x="434" y="217"/>
                    </a:lnTo>
                    <a:lnTo>
                      <a:pt x="434" y="217"/>
                    </a:lnTo>
                    <a:lnTo>
                      <a:pt x="434" y="217"/>
                    </a:lnTo>
                    <a:cubicBezTo>
                      <a:pt x="434" y="185"/>
                      <a:pt x="434" y="185"/>
                      <a:pt x="434" y="185"/>
                    </a:cubicBezTo>
                    <a:lnTo>
                      <a:pt x="434" y="185"/>
                    </a:lnTo>
                    <a:cubicBezTo>
                      <a:pt x="466" y="185"/>
                      <a:pt x="466" y="185"/>
                      <a:pt x="466" y="185"/>
                    </a:cubicBezTo>
                    <a:lnTo>
                      <a:pt x="466" y="185"/>
                    </a:lnTo>
                    <a:lnTo>
                      <a:pt x="496" y="185"/>
                    </a:lnTo>
                    <a:lnTo>
                      <a:pt x="496" y="185"/>
                    </a:lnTo>
                    <a:lnTo>
                      <a:pt x="496" y="185"/>
                    </a:lnTo>
                    <a:cubicBezTo>
                      <a:pt x="496" y="154"/>
                      <a:pt x="496" y="124"/>
                      <a:pt x="496" y="93"/>
                    </a:cubicBezTo>
                    <a:lnTo>
                      <a:pt x="496" y="93"/>
                    </a:lnTo>
                    <a:cubicBezTo>
                      <a:pt x="496" y="61"/>
                      <a:pt x="496" y="61"/>
                      <a:pt x="466" y="30"/>
                    </a:cubicBezTo>
                    <a:lnTo>
                      <a:pt x="466" y="30"/>
                    </a:lnTo>
                    <a:lnTo>
                      <a:pt x="466" y="30"/>
                    </a:lnTo>
                    <a:lnTo>
                      <a:pt x="434" y="30"/>
                    </a:lnTo>
                    <a:lnTo>
                      <a:pt x="434" y="30"/>
                    </a:lnTo>
                    <a:lnTo>
                      <a:pt x="434" y="30"/>
                    </a:lnTo>
                    <a:cubicBezTo>
                      <a:pt x="403" y="30"/>
                      <a:pt x="403" y="30"/>
                      <a:pt x="403" y="30"/>
                    </a:cubicBezTo>
                    <a:cubicBezTo>
                      <a:pt x="403" y="30"/>
                      <a:pt x="372" y="30"/>
                      <a:pt x="341" y="30"/>
                    </a:cubicBezTo>
                    <a:lnTo>
                      <a:pt x="310" y="0"/>
                    </a:lnTo>
                    <a:lnTo>
                      <a:pt x="310" y="0"/>
                    </a:lnTo>
                    <a:cubicBezTo>
                      <a:pt x="279" y="0"/>
                      <a:pt x="279" y="0"/>
                      <a:pt x="279" y="0"/>
                    </a:cubicBezTo>
                    <a:cubicBezTo>
                      <a:pt x="279" y="0"/>
                      <a:pt x="279" y="0"/>
                      <a:pt x="279" y="30"/>
                    </a:cubicBezTo>
                    <a:lnTo>
                      <a:pt x="279" y="30"/>
                    </a:lnTo>
                    <a:cubicBezTo>
                      <a:pt x="279" y="61"/>
                      <a:pt x="248" y="93"/>
                      <a:pt x="248" y="93"/>
                    </a:cubicBezTo>
                    <a:cubicBezTo>
                      <a:pt x="218" y="124"/>
                      <a:pt x="155" y="154"/>
                      <a:pt x="155" y="154"/>
                    </a:cubicBezTo>
                    <a:cubicBezTo>
                      <a:pt x="155" y="154"/>
                      <a:pt x="124" y="185"/>
                      <a:pt x="94" y="185"/>
                    </a:cubicBezTo>
                    <a:cubicBezTo>
                      <a:pt x="94" y="217"/>
                      <a:pt x="124" y="217"/>
                      <a:pt x="94" y="248"/>
                    </a:cubicBezTo>
                    <a:lnTo>
                      <a:pt x="94" y="248"/>
                    </a:lnTo>
                    <a:lnTo>
                      <a:pt x="94" y="278"/>
                    </a:lnTo>
                    <a:cubicBezTo>
                      <a:pt x="94" y="309"/>
                      <a:pt x="94" y="341"/>
                      <a:pt x="94" y="341"/>
                    </a:cubicBezTo>
                    <a:lnTo>
                      <a:pt x="94" y="341"/>
                    </a:lnTo>
                    <a:cubicBezTo>
                      <a:pt x="94" y="372"/>
                      <a:pt x="94" y="372"/>
                      <a:pt x="62" y="402"/>
                    </a:cubicBezTo>
                    <a:cubicBezTo>
                      <a:pt x="31" y="433"/>
                      <a:pt x="0" y="433"/>
                      <a:pt x="0" y="465"/>
                    </a:cubicBezTo>
                    <a:cubicBezTo>
                      <a:pt x="94" y="465"/>
                      <a:pt x="94" y="465"/>
                      <a:pt x="94" y="465"/>
                    </a:cubicBezTo>
                    <a:cubicBezTo>
                      <a:pt x="94" y="402"/>
                      <a:pt x="94" y="402"/>
                      <a:pt x="94" y="402"/>
                    </a:cubicBezTo>
                    <a:lnTo>
                      <a:pt x="94" y="402"/>
                    </a:lnTo>
                    <a:cubicBezTo>
                      <a:pt x="124" y="402"/>
                      <a:pt x="124" y="372"/>
                      <a:pt x="155" y="3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3" name="Freeform 56"/>
              <p:cNvSpPr>
                <a:spLocks noChangeArrowheads="1"/>
              </p:cNvSpPr>
              <p:nvPr/>
            </p:nvSpPr>
            <p:spPr bwMode="auto">
              <a:xfrm>
                <a:off x="3824288" y="1333500"/>
                <a:ext cx="33337" cy="44450"/>
              </a:xfrm>
              <a:custGeom>
                <a:avLst/>
                <a:gdLst>
                  <a:gd name="T0" fmla="*/ 32 w 94"/>
                  <a:gd name="T1" fmla="*/ 92 h 124"/>
                  <a:gd name="T2" fmla="*/ 32 w 94"/>
                  <a:gd name="T3" fmla="*/ 92 h 124"/>
                  <a:gd name="T4" fmla="*/ 32 w 94"/>
                  <a:gd name="T5" fmla="*/ 92 h 124"/>
                  <a:gd name="T6" fmla="*/ 62 w 94"/>
                  <a:gd name="T7" fmla="*/ 123 h 124"/>
                  <a:gd name="T8" fmla="*/ 62 w 94"/>
                  <a:gd name="T9" fmla="*/ 92 h 124"/>
                  <a:gd name="T10" fmla="*/ 62 w 94"/>
                  <a:gd name="T11" fmla="*/ 92 h 124"/>
                  <a:gd name="T12" fmla="*/ 93 w 94"/>
                  <a:gd name="T13" fmla="*/ 31 h 124"/>
                  <a:gd name="T14" fmla="*/ 93 w 94"/>
                  <a:gd name="T15" fmla="*/ 31 h 124"/>
                  <a:gd name="T16" fmla="*/ 93 w 94"/>
                  <a:gd name="T17" fmla="*/ 0 h 124"/>
                  <a:gd name="T18" fmla="*/ 93 w 94"/>
                  <a:gd name="T19" fmla="*/ 0 h 124"/>
                  <a:gd name="T20" fmla="*/ 62 w 94"/>
                  <a:gd name="T21" fmla="*/ 31 h 124"/>
                  <a:gd name="T22" fmla="*/ 62 w 94"/>
                  <a:gd name="T23" fmla="*/ 0 h 124"/>
                  <a:gd name="T24" fmla="*/ 32 w 94"/>
                  <a:gd name="T25" fmla="*/ 0 h 124"/>
                  <a:gd name="T26" fmla="*/ 32 w 94"/>
                  <a:gd name="T27" fmla="*/ 0 h 124"/>
                  <a:gd name="T28" fmla="*/ 32 w 94"/>
                  <a:gd name="T29" fmla="*/ 31 h 124"/>
                  <a:gd name="T30" fmla="*/ 32 w 94"/>
                  <a:gd name="T31" fmla="*/ 62 h 124"/>
                  <a:gd name="T32" fmla="*/ 0 w 94"/>
                  <a:gd name="T33" fmla="*/ 62 h 124"/>
                  <a:gd name="T34" fmla="*/ 0 w 94"/>
                  <a:gd name="T35" fmla="*/ 62 h 124"/>
                  <a:gd name="T36" fmla="*/ 32 w 94"/>
                  <a:gd name="T37" fmla="*/ 62 h 124"/>
                  <a:gd name="T38" fmla="*/ 32 w 94"/>
                  <a:gd name="T39"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24">
                    <a:moveTo>
                      <a:pt x="32" y="92"/>
                    </a:moveTo>
                    <a:lnTo>
                      <a:pt x="32" y="92"/>
                    </a:lnTo>
                    <a:lnTo>
                      <a:pt x="32" y="92"/>
                    </a:lnTo>
                    <a:cubicBezTo>
                      <a:pt x="62" y="123"/>
                      <a:pt x="62" y="123"/>
                      <a:pt x="62" y="123"/>
                    </a:cubicBezTo>
                    <a:lnTo>
                      <a:pt x="62" y="92"/>
                    </a:lnTo>
                    <a:lnTo>
                      <a:pt x="62" y="92"/>
                    </a:lnTo>
                    <a:cubicBezTo>
                      <a:pt x="62" y="62"/>
                      <a:pt x="93" y="31"/>
                      <a:pt x="93" y="31"/>
                    </a:cubicBezTo>
                    <a:lnTo>
                      <a:pt x="93" y="31"/>
                    </a:lnTo>
                    <a:lnTo>
                      <a:pt x="93" y="0"/>
                    </a:lnTo>
                    <a:lnTo>
                      <a:pt x="93" y="0"/>
                    </a:lnTo>
                    <a:cubicBezTo>
                      <a:pt x="93" y="0"/>
                      <a:pt x="93" y="31"/>
                      <a:pt x="62" y="31"/>
                    </a:cubicBezTo>
                    <a:lnTo>
                      <a:pt x="62" y="0"/>
                    </a:lnTo>
                    <a:lnTo>
                      <a:pt x="32" y="0"/>
                    </a:lnTo>
                    <a:lnTo>
                      <a:pt x="32" y="0"/>
                    </a:lnTo>
                    <a:cubicBezTo>
                      <a:pt x="32" y="31"/>
                      <a:pt x="32" y="31"/>
                      <a:pt x="32" y="31"/>
                    </a:cubicBezTo>
                    <a:cubicBezTo>
                      <a:pt x="32" y="62"/>
                      <a:pt x="32" y="62"/>
                      <a:pt x="32" y="62"/>
                    </a:cubicBezTo>
                    <a:cubicBezTo>
                      <a:pt x="0" y="62"/>
                      <a:pt x="0" y="62"/>
                      <a:pt x="0" y="62"/>
                    </a:cubicBezTo>
                    <a:lnTo>
                      <a:pt x="0" y="62"/>
                    </a:lnTo>
                    <a:lnTo>
                      <a:pt x="32" y="62"/>
                    </a:lnTo>
                    <a:cubicBezTo>
                      <a:pt x="32" y="62"/>
                      <a:pt x="32" y="62"/>
                      <a:pt x="32" y="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4" name="Freeform 57"/>
              <p:cNvSpPr>
                <a:spLocks noChangeArrowheads="1"/>
              </p:cNvSpPr>
              <p:nvPr/>
            </p:nvSpPr>
            <p:spPr bwMode="auto">
              <a:xfrm>
                <a:off x="3902075" y="1066800"/>
                <a:ext cx="223838" cy="301625"/>
              </a:xfrm>
              <a:custGeom>
                <a:avLst/>
                <a:gdLst>
                  <a:gd name="T0" fmla="*/ 62 w 621"/>
                  <a:gd name="T1" fmla="*/ 806 h 837"/>
                  <a:gd name="T2" fmla="*/ 93 w 621"/>
                  <a:gd name="T3" fmla="*/ 836 h 837"/>
                  <a:gd name="T4" fmla="*/ 124 w 621"/>
                  <a:gd name="T5" fmla="*/ 836 h 837"/>
                  <a:gd name="T6" fmla="*/ 155 w 621"/>
                  <a:gd name="T7" fmla="*/ 775 h 837"/>
                  <a:gd name="T8" fmla="*/ 217 w 621"/>
                  <a:gd name="T9" fmla="*/ 744 h 837"/>
                  <a:gd name="T10" fmla="*/ 248 w 621"/>
                  <a:gd name="T11" fmla="*/ 682 h 837"/>
                  <a:gd name="T12" fmla="*/ 279 w 621"/>
                  <a:gd name="T13" fmla="*/ 620 h 837"/>
                  <a:gd name="T14" fmla="*/ 310 w 621"/>
                  <a:gd name="T15" fmla="*/ 588 h 837"/>
                  <a:gd name="T16" fmla="*/ 341 w 621"/>
                  <a:gd name="T17" fmla="*/ 558 h 837"/>
                  <a:gd name="T18" fmla="*/ 279 w 621"/>
                  <a:gd name="T19" fmla="*/ 527 h 837"/>
                  <a:gd name="T20" fmla="*/ 248 w 621"/>
                  <a:gd name="T21" fmla="*/ 434 h 837"/>
                  <a:gd name="T22" fmla="*/ 279 w 621"/>
                  <a:gd name="T23" fmla="*/ 403 h 837"/>
                  <a:gd name="T24" fmla="*/ 434 w 621"/>
                  <a:gd name="T25" fmla="*/ 310 h 837"/>
                  <a:gd name="T26" fmla="*/ 496 w 621"/>
                  <a:gd name="T27" fmla="*/ 217 h 837"/>
                  <a:gd name="T28" fmla="*/ 527 w 621"/>
                  <a:gd name="T29" fmla="*/ 186 h 837"/>
                  <a:gd name="T30" fmla="*/ 589 w 621"/>
                  <a:gd name="T31" fmla="*/ 155 h 837"/>
                  <a:gd name="T32" fmla="*/ 620 w 621"/>
                  <a:gd name="T33" fmla="*/ 155 h 837"/>
                  <a:gd name="T34" fmla="*/ 620 w 621"/>
                  <a:gd name="T35" fmla="*/ 93 h 837"/>
                  <a:gd name="T36" fmla="*/ 620 w 621"/>
                  <a:gd name="T37" fmla="*/ 62 h 837"/>
                  <a:gd name="T38" fmla="*/ 589 w 621"/>
                  <a:gd name="T39" fmla="*/ 31 h 837"/>
                  <a:gd name="T40" fmla="*/ 558 w 621"/>
                  <a:gd name="T41" fmla="*/ 31 h 837"/>
                  <a:gd name="T42" fmla="*/ 496 w 621"/>
                  <a:gd name="T43" fmla="*/ 0 h 837"/>
                  <a:gd name="T44" fmla="*/ 496 w 621"/>
                  <a:gd name="T45" fmla="*/ 0 h 837"/>
                  <a:gd name="T46" fmla="*/ 434 w 621"/>
                  <a:gd name="T47" fmla="*/ 62 h 837"/>
                  <a:gd name="T48" fmla="*/ 403 w 621"/>
                  <a:gd name="T49" fmla="*/ 31 h 837"/>
                  <a:gd name="T50" fmla="*/ 310 w 621"/>
                  <a:gd name="T51" fmla="*/ 62 h 837"/>
                  <a:gd name="T52" fmla="*/ 279 w 621"/>
                  <a:gd name="T53" fmla="*/ 62 h 837"/>
                  <a:gd name="T54" fmla="*/ 279 w 621"/>
                  <a:gd name="T55" fmla="*/ 93 h 837"/>
                  <a:gd name="T56" fmla="*/ 217 w 621"/>
                  <a:gd name="T57" fmla="*/ 124 h 837"/>
                  <a:gd name="T58" fmla="*/ 186 w 621"/>
                  <a:gd name="T59" fmla="*/ 186 h 837"/>
                  <a:gd name="T60" fmla="*/ 155 w 621"/>
                  <a:gd name="T61" fmla="*/ 217 h 837"/>
                  <a:gd name="T62" fmla="*/ 124 w 621"/>
                  <a:gd name="T63" fmla="*/ 248 h 837"/>
                  <a:gd name="T64" fmla="*/ 93 w 621"/>
                  <a:gd name="T65" fmla="*/ 340 h 837"/>
                  <a:gd name="T66" fmla="*/ 31 w 621"/>
                  <a:gd name="T67" fmla="*/ 340 h 837"/>
                  <a:gd name="T68" fmla="*/ 31 w 621"/>
                  <a:gd name="T69" fmla="*/ 372 h 837"/>
                  <a:gd name="T70" fmla="*/ 31 w 621"/>
                  <a:gd name="T71" fmla="*/ 403 h 837"/>
                  <a:gd name="T72" fmla="*/ 62 w 621"/>
                  <a:gd name="T73" fmla="*/ 434 h 837"/>
                  <a:gd name="T74" fmla="*/ 62 w 621"/>
                  <a:gd name="T75" fmla="*/ 464 h 837"/>
                  <a:gd name="T76" fmla="*/ 62 w 621"/>
                  <a:gd name="T77" fmla="*/ 464 h 837"/>
                  <a:gd name="T78" fmla="*/ 62 w 621"/>
                  <a:gd name="T79" fmla="*/ 496 h 837"/>
                  <a:gd name="T80" fmla="*/ 62 w 621"/>
                  <a:gd name="T81" fmla="*/ 527 h 837"/>
                  <a:gd name="T82" fmla="*/ 62 w 621"/>
                  <a:gd name="T83" fmla="*/ 558 h 837"/>
                  <a:gd name="T84" fmla="*/ 0 w 621"/>
                  <a:gd name="T85" fmla="*/ 620 h 837"/>
                  <a:gd name="T86" fmla="*/ 0 w 621"/>
                  <a:gd name="T87" fmla="*/ 620 h 837"/>
                  <a:gd name="T88" fmla="*/ 0 w 621"/>
                  <a:gd name="T89" fmla="*/ 682 h 837"/>
                  <a:gd name="T90" fmla="*/ 62 w 621"/>
                  <a:gd name="T91" fmla="*/ 80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 h="837">
                    <a:moveTo>
                      <a:pt x="62" y="806"/>
                    </a:moveTo>
                    <a:lnTo>
                      <a:pt x="62" y="806"/>
                    </a:lnTo>
                    <a:lnTo>
                      <a:pt x="62" y="806"/>
                    </a:lnTo>
                    <a:cubicBezTo>
                      <a:pt x="62" y="806"/>
                      <a:pt x="62" y="806"/>
                      <a:pt x="62" y="836"/>
                    </a:cubicBezTo>
                    <a:lnTo>
                      <a:pt x="62" y="836"/>
                    </a:lnTo>
                    <a:lnTo>
                      <a:pt x="93" y="836"/>
                    </a:lnTo>
                    <a:lnTo>
                      <a:pt x="93" y="836"/>
                    </a:lnTo>
                    <a:lnTo>
                      <a:pt x="93" y="836"/>
                    </a:lnTo>
                    <a:cubicBezTo>
                      <a:pt x="93" y="836"/>
                      <a:pt x="93" y="836"/>
                      <a:pt x="124" y="836"/>
                    </a:cubicBezTo>
                    <a:cubicBezTo>
                      <a:pt x="124" y="806"/>
                      <a:pt x="124" y="775"/>
                      <a:pt x="155" y="775"/>
                    </a:cubicBezTo>
                    <a:lnTo>
                      <a:pt x="155" y="775"/>
                    </a:lnTo>
                    <a:lnTo>
                      <a:pt x="155" y="775"/>
                    </a:lnTo>
                    <a:cubicBezTo>
                      <a:pt x="155" y="775"/>
                      <a:pt x="155" y="775"/>
                      <a:pt x="186" y="775"/>
                    </a:cubicBezTo>
                    <a:lnTo>
                      <a:pt x="186" y="775"/>
                    </a:lnTo>
                    <a:cubicBezTo>
                      <a:pt x="217" y="775"/>
                      <a:pt x="217" y="775"/>
                      <a:pt x="217" y="744"/>
                    </a:cubicBezTo>
                    <a:cubicBezTo>
                      <a:pt x="217" y="712"/>
                      <a:pt x="217" y="712"/>
                      <a:pt x="217" y="712"/>
                    </a:cubicBezTo>
                    <a:cubicBezTo>
                      <a:pt x="217" y="682"/>
                      <a:pt x="248" y="682"/>
                      <a:pt x="248" y="682"/>
                    </a:cubicBezTo>
                    <a:lnTo>
                      <a:pt x="248" y="682"/>
                    </a:lnTo>
                    <a:cubicBezTo>
                      <a:pt x="217" y="620"/>
                      <a:pt x="217" y="620"/>
                      <a:pt x="217" y="620"/>
                    </a:cubicBezTo>
                    <a:cubicBezTo>
                      <a:pt x="279" y="620"/>
                      <a:pt x="279" y="620"/>
                      <a:pt x="279" y="620"/>
                    </a:cubicBezTo>
                    <a:lnTo>
                      <a:pt x="279" y="620"/>
                    </a:lnTo>
                    <a:lnTo>
                      <a:pt x="279" y="588"/>
                    </a:lnTo>
                    <a:cubicBezTo>
                      <a:pt x="310" y="588"/>
                      <a:pt x="310" y="588"/>
                      <a:pt x="310" y="588"/>
                    </a:cubicBezTo>
                    <a:lnTo>
                      <a:pt x="310" y="588"/>
                    </a:lnTo>
                    <a:cubicBezTo>
                      <a:pt x="310" y="558"/>
                      <a:pt x="310" y="558"/>
                      <a:pt x="310" y="558"/>
                    </a:cubicBezTo>
                    <a:cubicBezTo>
                      <a:pt x="341" y="558"/>
                      <a:pt x="341" y="558"/>
                      <a:pt x="341" y="558"/>
                    </a:cubicBezTo>
                    <a:lnTo>
                      <a:pt x="341" y="558"/>
                    </a:lnTo>
                    <a:cubicBezTo>
                      <a:pt x="341" y="558"/>
                      <a:pt x="341" y="558"/>
                      <a:pt x="310" y="527"/>
                    </a:cubicBezTo>
                    <a:lnTo>
                      <a:pt x="310" y="527"/>
                    </a:lnTo>
                    <a:cubicBezTo>
                      <a:pt x="279" y="527"/>
                      <a:pt x="279" y="527"/>
                      <a:pt x="279" y="527"/>
                    </a:cubicBezTo>
                    <a:cubicBezTo>
                      <a:pt x="279" y="527"/>
                      <a:pt x="248" y="496"/>
                      <a:pt x="248" y="464"/>
                    </a:cubicBezTo>
                    <a:lnTo>
                      <a:pt x="248" y="464"/>
                    </a:lnTo>
                    <a:cubicBezTo>
                      <a:pt x="248" y="434"/>
                      <a:pt x="248" y="434"/>
                      <a:pt x="248" y="434"/>
                    </a:cubicBezTo>
                    <a:lnTo>
                      <a:pt x="279" y="434"/>
                    </a:lnTo>
                    <a:lnTo>
                      <a:pt x="279" y="434"/>
                    </a:lnTo>
                    <a:lnTo>
                      <a:pt x="279" y="403"/>
                    </a:lnTo>
                    <a:cubicBezTo>
                      <a:pt x="279" y="372"/>
                      <a:pt x="310" y="372"/>
                      <a:pt x="310" y="372"/>
                    </a:cubicBezTo>
                    <a:cubicBezTo>
                      <a:pt x="310" y="372"/>
                      <a:pt x="310" y="372"/>
                      <a:pt x="341" y="340"/>
                    </a:cubicBezTo>
                    <a:cubicBezTo>
                      <a:pt x="341" y="340"/>
                      <a:pt x="372" y="310"/>
                      <a:pt x="434" y="310"/>
                    </a:cubicBezTo>
                    <a:cubicBezTo>
                      <a:pt x="434" y="310"/>
                      <a:pt x="465" y="279"/>
                      <a:pt x="496" y="248"/>
                    </a:cubicBezTo>
                    <a:lnTo>
                      <a:pt x="496" y="248"/>
                    </a:lnTo>
                    <a:cubicBezTo>
                      <a:pt x="496" y="217"/>
                      <a:pt x="496" y="217"/>
                      <a:pt x="496" y="217"/>
                    </a:cubicBezTo>
                    <a:lnTo>
                      <a:pt x="496" y="217"/>
                    </a:lnTo>
                    <a:cubicBezTo>
                      <a:pt x="465" y="124"/>
                      <a:pt x="465" y="124"/>
                      <a:pt x="465" y="124"/>
                    </a:cubicBezTo>
                    <a:cubicBezTo>
                      <a:pt x="527" y="186"/>
                      <a:pt x="527" y="186"/>
                      <a:pt x="527" y="186"/>
                    </a:cubicBezTo>
                    <a:cubicBezTo>
                      <a:pt x="558" y="155"/>
                      <a:pt x="589" y="155"/>
                      <a:pt x="589" y="155"/>
                    </a:cubicBezTo>
                    <a:lnTo>
                      <a:pt x="589" y="155"/>
                    </a:lnTo>
                    <a:lnTo>
                      <a:pt x="589" y="155"/>
                    </a:lnTo>
                    <a:lnTo>
                      <a:pt x="620" y="155"/>
                    </a:lnTo>
                    <a:lnTo>
                      <a:pt x="620" y="155"/>
                    </a:lnTo>
                    <a:lnTo>
                      <a:pt x="620" y="155"/>
                    </a:lnTo>
                    <a:cubicBezTo>
                      <a:pt x="620" y="155"/>
                      <a:pt x="620" y="155"/>
                      <a:pt x="620" y="124"/>
                    </a:cubicBezTo>
                    <a:lnTo>
                      <a:pt x="620" y="124"/>
                    </a:lnTo>
                    <a:lnTo>
                      <a:pt x="620" y="93"/>
                    </a:lnTo>
                    <a:lnTo>
                      <a:pt x="620" y="93"/>
                    </a:lnTo>
                    <a:lnTo>
                      <a:pt x="620" y="93"/>
                    </a:lnTo>
                    <a:cubicBezTo>
                      <a:pt x="620" y="93"/>
                      <a:pt x="620" y="93"/>
                      <a:pt x="620" y="62"/>
                    </a:cubicBezTo>
                    <a:lnTo>
                      <a:pt x="620" y="62"/>
                    </a:lnTo>
                    <a:lnTo>
                      <a:pt x="620" y="62"/>
                    </a:lnTo>
                    <a:lnTo>
                      <a:pt x="589" y="31"/>
                    </a:lnTo>
                    <a:lnTo>
                      <a:pt x="589" y="31"/>
                    </a:lnTo>
                    <a:lnTo>
                      <a:pt x="589" y="31"/>
                    </a:lnTo>
                    <a:cubicBezTo>
                      <a:pt x="558" y="31"/>
                      <a:pt x="558" y="31"/>
                      <a:pt x="558" y="31"/>
                    </a:cubicBezTo>
                    <a:cubicBezTo>
                      <a:pt x="558" y="31"/>
                      <a:pt x="527" y="31"/>
                      <a:pt x="527" y="0"/>
                    </a:cubicBezTo>
                    <a:lnTo>
                      <a:pt x="527" y="0"/>
                    </a:lnTo>
                    <a:lnTo>
                      <a:pt x="496" y="0"/>
                    </a:lnTo>
                    <a:lnTo>
                      <a:pt x="496" y="0"/>
                    </a:lnTo>
                    <a:lnTo>
                      <a:pt x="496" y="0"/>
                    </a:lnTo>
                    <a:lnTo>
                      <a:pt x="496" y="0"/>
                    </a:lnTo>
                    <a:lnTo>
                      <a:pt x="496" y="31"/>
                    </a:lnTo>
                    <a:cubicBezTo>
                      <a:pt x="496" y="31"/>
                      <a:pt x="496" y="31"/>
                      <a:pt x="465" y="31"/>
                    </a:cubicBezTo>
                    <a:cubicBezTo>
                      <a:pt x="465" y="62"/>
                      <a:pt x="465" y="62"/>
                      <a:pt x="434" y="62"/>
                    </a:cubicBezTo>
                    <a:lnTo>
                      <a:pt x="434" y="62"/>
                    </a:lnTo>
                    <a:cubicBezTo>
                      <a:pt x="434" y="62"/>
                      <a:pt x="434" y="62"/>
                      <a:pt x="403" y="62"/>
                    </a:cubicBezTo>
                    <a:cubicBezTo>
                      <a:pt x="403" y="31"/>
                      <a:pt x="403" y="31"/>
                      <a:pt x="403" y="31"/>
                    </a:cubicBezTo>
                    <a:cubicBezTo>
                      <a:pt x="372" y="31"/>
                      <a:pt x="372" y="31"/>
                      <a:pt x="372" y="31"/>
                    </a:cubicBezTo>
                    <a:cubicBezTo>
                      <a:pt x="372" y="62"/>
                      <a:pt x="372" y="62"/>
                      <a:pt x="341" y="62"/>
                    </a:cubicBezTo>
                    <a:cubicBezTo>
                      <a:pt x="341" y="62"/>
                      <a:pt x="341" y="62"/>
                      <a:pt x="310" y="62"/>
                    </a:cubicBezTo>
                    <a:lnTo>
                      <a:pt x="310" y="62"/>
                    </a:lnTo>
                    <a:cubicBezTo>
                      <a:pt x="310" y="62"/>
                      <a:pt x="310" y="62"/>
                      <a:pt x="279" y="62"/>
                    </a:cubicBezTo>
                    <a:lnTo>
                      <a:pt x="279" y="62"/>
                    </a:lnTo>
                    <a:lnTo>
                      <a:pt x="279" y="62"/>
                    </a:lnTo>
                    <a:cubicBezTo>
                      <a:pt x="279" y="93"/>
                      <a:pt x="279" y="93"/>
                      <a:pt x="279" y="93"/>
                    </a:cubicBezTo>
                    <a:lnTo>
                      <a:pt x="279" y="93"/>
                    </a:lnTo>
                    <a:lnTo>
                      <a:pt x="279" y="93"/>
                    </a:lnTo>
                    <a:cubicBezTo>
                      <a:pt x="279" y="124"/>
                      <a:pt x="248" y="124"/>
                      <a:pt x="248" y="124"/>
                    </a:cubicBezTo>
                    <a:cubicBezTo>
                      <a:pt x="248" y="124"/>
                      <a:pt x="248" y="124"/>
                      <a:pt x="217" y="124"/>
                    </a:cubicBezTo>
                    <a:cubicBezTo>
                      <a:pt x="217" y="155"/>
                      <a:pt x="217" y="155"/>
                      <a:pt x="217" y="155"/>
                    </a:cubicBezTo>
                    <a:lnTo>
                      <a:pt x="217" y="155"/>
                    </a:lnTo>
                    <a:lnTo>
                      <a:pt x="186" y="186"/>
                    </a:lnTo>
                    <a:cubicBezTo>
                      <a:pt x="155" y="186"/>
                      <a:pt x="155" y="186"/>
                      <a:pt x="155" y="186"/>
                    </a:cubicBezTo>
                    <a:lnTo>
                      <a:pt x="155" y="186"/>
                    </a:lnTo>
                    <a:lnTo>
                      <a:pt x="155" y="217"/>
                    </a:lnTo>
                    <a:lnTo>
                      <a:pt x="155" y="217"/>
                    </a:lnTo>
                    <a:lnTo>
                      <a:pt x="155" y="217"/>
                    </a:lnTo>
                    <a:cubicBezTo>
                      <a:pt x="155" y="248"/>
                      <a:pt x="155" y="248"/>
                      <a:pt x="124" y="248"/>
                    </a:cubicBezTo>
                    <a:cubicBezTo>
                      <a:pt x="124" y="279"/>
                      <a:pt x="155" y="279"/>
                      <a:pt x="155" y="279"/>
                    </a:cubicBezTo>
                    <a:cubicBezTo>
                      <a:pt x="155" y="310"/>
                      <a:pt x="124" y="310"/>
                      <a:pt x="124" y="340"/>
                    </a:cubicBezTo>
                    <a:lnTo>
                      <a:pt x="93" y="340"/>
                    </a:lnTo>
                    <a:cubicBezTo>
                      <a:pt x="62" y="340"/>
                      <a:pt x="62" y="340"/>
                      <a:pt x="62" y="340"/>
                    </a:cubicBezTo>
                    <a:lnTo>
                      <a:pt x="62" y="340"/>
                    </a:lnTo>
                    <a:lnTo>
                      <a:pt x="31" y="340"/>
                    </a:lnTo>
                    <a:lnTo>
                      <a:pt x="31" y="340"/>
                    </a:lnTo>
                    <a:lnTo>
                      <a:pt x="31" y="340"/>
                    </a:lnTo>
                    <a:cubicBezTo>
                      <a:pt x="31" y="340"/>
                      <a:pt x="31" y="340"/>
                      <a:pt x="31" y="372"/>
                    </a:cubicBezTo>
                    <a:lnTo>
                      <a:pt x="31" y="372"/>
                    </a:lnTo>
                    <a:lnTo>
                      <a:pt x="31" y="372"/>
                    </a:lnTo>
                    <a:cubicBezTo>
                      <a:pt x="31" y="403"/>
                      <a:pt x="31" y="403"/>
                      <a:pt x="31" y="403"/>
                    </a:cubicBezTo>
                    <a:lnTo>
                      <a:pt x="31" y="403"/>
                    </a:lnTo>
                    <a:lnTo>
                      <a:pt x="31" y="434"/>
                    </a:lnTo>
                    <a:cubicBezTo>
                      <a:pt x="62" y="434"/>
                      <a:pt x="62" y="434"/>
                      <a:pt x="62" y="434"/>
                    </a:cubicBezTo>
                    <a:lnTo>
                      <a:pt x="62" y="434"/>
                    </a:lnTo>
                    <a:lnTo>
                      <a:pt x="62" y="464"/>
                    </a:lnTo>
                    <a:lnTo>
                      <a:pt x="62" y="464"/>
                    </a:lnTo>
                    <a:lnTo>
                      <a:pt x="62" y="464"/>
                    </a:lnTo>
                    <a:lnTo>
                      <a:pt x="62" y="464"/>
                    </a:lnTo>
                    <a:lnTo>
                      <a:pt x="62" y="464"/>
                    </a:lnTo>
                    <a:lnTo>
                      <a:pt x="62" y="496"/>
                    </a:lnTo>
                    <a:lnTo>
                      <a:pt x="62" y="496"/>
                    </a:lnTo>
                    <a:lnTo>
                      <a:pt x="62" y="496"/>
                    </a:lnTo>
                    <a:lnTo>
                      <a:pt x="62" y="496"/>
                    </a:lnTo>
                    <a:cubicBezTo>
                      <a:pt x="62" y="496"/>
                      <a:pt x="62" y="496"/>
                      <a:pt x="62" y="527"/>
                    </a:cubicBezTo>
                    <a:lnTo>
                      <a:pt x="62" y="527"/>
                    </a:lnTo>
                    <a:cubicBezTo>
                      <a:pt x="62" y="527"/>
                      <a:pt x="62" y="527"/>
                      <a:pt x="62" y="558"/>
                    </a:cubicBezTo>
                    <a:lnTo>
                      <a:pt x="62" y="558"/>
                    </a:lnTo>
                    <a:lnTo>
                      <a:pt x="62" y="558"/>
                    </a:lnTo>
                    <a:cubicBezTo>
                      <a:pt x="31" y="558"/>
                      <a:pt x="31" y="588"/>
                      <a:pt x="31" y="588"/>
                    </a:cubicBezTo>
                    <a:lnTo>
                      <a:pt x="0" y="588"/>
                    </a:lnTo>
                    <a:lnTo>
                      <a:pt x="0" y="620"/>
                    </a:lnTo>
                    <a:lnTo>
                      <a:pt x="0" y="620"/>
                    </a:lnTo>
                    <a:lnTo>
                      <a:pt x="0" y="620"/>
                    </a:lnTo>
                    <a:lnTo>
                      <a:pt x="0" y="620"/>
                    </a:lnTo>
                    <a:lnTo>
                      <a:pt x="0" y="620"/>
                    </a:lnTo>
                    <a:cubicBezTo>
                      <a:pt x="0" y="651"/>
                      <a:pt x="0" y="651"/>
                      <a:pt x="0" y="651"/>
                    </a:cubicBezTo>
                    <a:lnTo>
                      <a:pt x="0" y="682"/>
                    </a:lnTo>
                    <a:cubicBezTo>
                      <a:pt x="0" y="712"/>
                      <a:pt x="0" y="712"/>
                      <a:pt x="31" y="744"/>
                    </a:cubicBezTo>
                    <a:lnTo>
                      <a:pt x="31" y="744"/>
                    </a:lnTo>
                    <a:cubicBezTo>
                      <a:pt x="62" y="744"/>
                      <a:pt x="62" y="775"/>
                      <a:pt x="62" y="8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5" name="Freeform 58"/>
              <p:cNvSpPr>
                <a:spLocks noChangeArrowheads="1"/>
              </p:cNvSpPr>
              <p:nvPr/>
            </p:nvSpPr>
            <p:spPr bwMode="auto">
              <a:xfrm>
                <a:off x="3792538" y="1390650"/>
                <a:ext cx="155575" cy="155575"/>
              </a:xfrm>
              <a:custGeom>
                <a:avLst/>
                <a:gdLst>
                  <a:gd name="T0" fmla="*/ 61 w 433"/>
                  <a:gd name="T1" fmla="*/ 155 h 434"/>
                  <a:gd name="T2" fmla="*/ 30 w 433"/>
                  <a:gd name="T3" fmla="*/ 185 h 434"/>
                  <a:gd name="T4" fmla="*/ 0 w 433"/>
                  <a:gd name="T5" fmla="*/ 217 h 434"/>
                  <a:gd name="T6" fmla="*/ 0 w 433"/>
                  <a:gd name="T7" fmla="*/ 248 h 434"/>
                  <a:gd name="T8" fmla="*/ 30 w 433"/>
                  <a:gd name="T9" fmla="*/ 248 h 434"/>
                  <a:gd name="T10" fmla="*/ 30 w 433"/>
                  <a:gd name="T11" fmla="*/ 279 h 434"/>
                  <a:gd name="T12" fmla="*/ 30 w 433"/>
                  <a:gd name="T13" fmla="*/ 309 h 434"/>
                  <a:gd name="T14" fmla="*/ 30 w 433"/>
                  <a:gd name="T15" fmla="*/ 341 h 434"/>
                  <a:gd name="T16" fmla="*/ 92 w 433"/>
                  <a:gd name="T17" fmla="*/ 309 h 434"/>
                  <a:gd name="T18" fmla="*/ 124 w 433"/>
                  <a:gd name="T19" fmla="*/ 372 h 434"/>
                  <a:gd name="T20" fmla="*/ 92 w 433"/>
                  <a:gd name="T21" fmla="*/ 403 h 434"/>
                  <a:gd name="T22" fmla="*/ 92 w 433"/>
                  <a:gd name="T23" fmla="*/ 433 h 434"/>
                  <a:gd name="T24" fmla="*/ 92 w 433"/>
                  <a:gd name="T25" fmla="*/ 433 h 434"/>
                  <a:gd name="T26" fmla="*/ 124 w 433"/>
                  <a:gd name="T27" fmla="*/ 403 h 434"/>
                  <a:gd name="T28" fmla="*/ 124 w 433"/>
                  <a:gd name="T29" fmla="*/ 403 h 434"/>
                  <a:gd name="T30" fmla="*/ 154 w 433"/>
                  <a:gd name="T31" fmla="*/ 433 h 434"/>
                  <a:gd name="T32" fmla="*/ 154 w 433"/>
                  <a:gd name="T33" fmla="*/ 433 h 434"/>
                  <a:gd name="T34" fmla="*/ 154 w 433"/>
                  <a:gd name="T35" fmla="*/ 433 h 434"/>
                  <a:gd name="T36" fmla="*/ 185 w 433"/>
                  <a:gd name="T37" fmla="*/ 433 h 434"/>
                  <a:gd name="T38" fmla="*/ 185 w 433"/>
                  <a:gd name="T39" fmla="*/ 433 h 434"/>
                  <a:gd name="T40" fmla="*/ 185 w 433"/>
                  <a:gd name="T41" fmla="*/ 433 h 434"/>
                  <a:gd name="T42" fmla="*/ 185 w 433"/>
                  <a:gd name="T43" fmla="*/ 433 h 434"/>
                  <a:gd name="T44" fmla="*/ 248 w 433"/>
                  <a:gd name="T45" fmla="*/ 433 h 434"/>
                  <a:gd name="T46" fmla="*/ 277 w 433"/>
                  <a:gd name="T47" fmla="*/ 433 h 434"/>
                  <a:gd name="T48" fmla="*/ 308 w 433"/>
                  <a:gd name="T49" fmla="*/ 433 h 434"/>
                  <a:gd name="T50" fmla="*/ 339 w 433"/>
                  <a:gd name="T51" fmla="*/ 403 h 434"/>
                  <a:gd name="T52" fmla="*/ 370 w 433"/>
                  <a:gd name="T53" fmla="*/ 372 h 434"/>
                  <a:gd name="T54" fmla="*/ 339 w 433"/>
                  <a:gd name="T55" fmla="*/ 372 h 434"/>
                  <a:gd name="T56" fmla="*/ 308 w 433"/>
                  <a:gd name="T57" fmla="*/ 341 h 434"/>
                  <a:gd name="T58" fmla="*/ 308 w 433"/>
                  <a:gd name="T59" fmla="*/ 309 h 434"/>
                  <a:gd name="T60" fmla="*/ 308 w 433"/>
                  <a:gd name="T61" fmla="*/ 279 h 434"/>
                  <a:gd name="T62" fmla="*/ 308 w 433"/>
                  <a:gd name="T63" fmla="*/ 248 h 434"/>
                  <a:gd name="T64" fmla="*/ 339 w 433"/>
                  <a:gd name="T65" fmla="*/ 248 h 434"/>
                  <a:gd name="T66" fmla="*/ 339 w 433"/>
                  <a:gd name="T67" fmla="*/ 248 h 434"/>
                  <a:gd name="T68" fmla="*/ 401 w 433"/>
                  <a:gd name="T69" fmla="*/ 217 h 434"/>
                  <a:gd name="T70" fmla="*/ 432 w 433"/>
                  <a:gd name="T71" fmla="*/ 217 h 434"/>
                  <a:gd name="T72" fmla="*/ 432 w 433"/>
                  <a:gd name="T73" fmla="*/ 185 h 434"/>
                  <a:gd name="T74" fmla="*/ 432 w 433"/>
                  <a:gd name="T75" fmla="*/ 155 h 434"/>
                  <a:gd name="T76" fmla="*/ 401 w 433"/>
                  <a:gd name="T77" fmla="*/ 124 h 434"/>
                  <a:gd name="T78" fmla="*/ 401 w 433"/>
                  <a:gd name="T79" fmla="*/ 93 h 434"/>
                  <a:gd name="T80" fmla="*/ 401 w 433"/>
                  <a:gd name="T81" fmla="*/ 61 h 434"/>
                  <a:gd name="T82" fmla="*/ 370 w 433"/>
                  <a:gd name="T83" fmla="*/ 31 h 434"/>
                  <a:gd name="T84" fmla="*/ 339 w 433"/>
                  <a:gd name="T85" fmla="*/ 31 h 434"/>
                  <a:gd name="T86" fmla="*/ 308 w 433"/>
                  <a:gd name="T87" fmla="*/ 61 h 434"/>
                  <a:gd name="T88" fmla="*/ 248 w 433"/>
                  <a:gd name="T89" fmla="*/ 31 h 434"/>
                  <a:gd name="T90" fmla="*/ 185 w 433"/>
                  <a:gd name="T91" fmla="*/ 0 h 434"/>
                  <a:gd name="T92" fmla="*/ 154 w 433"/>
                  <a:gd name="T93" fmla="*/ 0 h 434"/>
                  <a:gd name="T94" fmla="*/ 154 w 433"/>
                  <a:gd name="T95" fmla="*/ 61 h 434"/>
                  <a:gd name="T96" fmla="*/ 124 w 433"/>
                  <a:gd name="T97" fmla="*/ 61 h 434"/>
                  <a:gd name="T98" fmla="*/ 61 w 433"/>
                  <a:gd name="T99" fmla="*/ 61 h 434"/>
                  <a:gd name="T100" fmla="*/ 61 w 433"/>
                  <a:gd name="T101" fmla="*/ 9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434">
                    <a:moveTo>
                      <a:pt x="61" y="155"/>
                    </a:moveTo>
                    <a:lnTo>
                      <a:pt x="61" y="155"/>
                    </a:lnTo>
                    <a:lnTo>
                      <a:pt x="30" y="185"/>
                    </a:lnTo>
                    <a:lnTo>
                      <a:pt x="30" y="185"/>
                    </a:lnTo>
                    <a:cubicBezTo>
                      <a:pt x="30" y="185"/>
                      <a:pt x="30" y="185"/>
                      <a:pt x="0" y="185"/>
                    </a:cubicBezTo>
                    <a:cubicBezTo>
                      <a:pt x="0" y="217"/>
                      <a:pt x="0" y="217"/>
                      <a:pt x="0" y="217"/>
                    </a:cubicBezTo>
                    <a:lnTo>
                      <a:pt x="0" y="217"/>
                    </a:lnTo>
                    <a:cubicBezTo>
                      <a:pt x="0" y="217"/>
                      <a:pt x="0" y="217"/>
                      <a:pt x="0" y="248"/>
                    </a:cubicBezTo>
                    <a:lnTo>
                      <a:pt x="30" y="248"/>
                    </a:lnTo>
                    <a:lnTo>
                      <a:pt x="30" y="248"/>
                    </a:lnTo>
                    <a:lnTo>
                      <a:pt x="30" y="279"/>
                    </a:lnTo>
                    <a:lnTo>
                      <a:pt x="30" y="279"/>
                    </a:lnTo>
                    <a:cubicBezTo>
                      <a:pt x="30" y="279"/>
                      <a:pt x="30" y="279"/>
                      <a:pt x="30" y="309"/>
                    </a:cubicBezTo>
                    <a:lnTo>
                      <a:pt x="30" y="309"/>
                    </a:lnTo>
                    <a:lnTo>
                      <a:pt x="30" y="309"/>
                    </a:lnTo>
                    <a:cubicBezTo>
                      <a:pt x="30" y="309"/>
                      <a:pt x="30" y="309"/>
                      <a:pt x="30" y="341"/>
                    </a:cubicBezTo>
                    <a:lnTo>
                      <a:pt x="61" y="309"/>
                    </a:lnTo>
                    <a:cubicBezTo>
                      <a:pt x="61" y="309"/>
                      <a:pt x="61" y="309"/>
                      <a:pt x="92" y="309"/>
                    </a:cubicBezTo>
                    <a:lnTo>
                      <a:pt x="92" y="309"/>
                    </a:lnTo>
                    <a:cubicBezTo>
                      <a:pt x="124" y="341"/>
                      <a:pt x="124" y="341"/>
                      <a:pt x="124" y="372"/>
                    </a:cubicBezTo>
                    <a:cubicBezTo>
                      <a:pt x="124" y="372"/>
                      <a:pt x="124" y="372"/>
                      <a:pt x="92" y="403"/>
                    </a:cubicBezTo>
                    <a:lnTo>
                      <a:pt x="92" y="403"/>
                    </a:lnTo>
                    <a:cubicBezTo>
                      <a:pt x="92" y="403"/>
                      <a:pt x="92" y="403"/>
                      <a:pt x="92" y="433"/>
                    </a:cubicBezTo>
                    <a:lnTo>
                      <a:pt x="92" y="433"/>
                    </a:lnTo>
                    <a:lnTo>
                      <a:pt x="92" y="433"/>
                    </a:lnTo>
                    <a:lnTo>
                      <a:pt x="92" y="433"/>
                    </a:lnTo>
                    <a:lnTo>
                      <a:pt x="92" y="433"/>
                    </a:lnTo>
                    <a:cubicBezTo>
                      <a:pt x="92" y="403"/>
                      <a:pt x="124" y="403"/>
                      <a:pt x="124" y="403"/>
                    </a:cubicBezTo>
                    <a:lnTo>
                      <a:pt x="124" y="403"/>
                    </a:lnTo>
                    <a:lnTo>
                      <a:pt x="124" y="403"/>
                    </a:lnTo>
                    <a:cubicBezTo>
                      <a:pt x="154" y="403"/>
                      <a:pt x="154" y="403"/>
                      <a:pt x="154" y="433"/>
                    </a:cubicBezTo>
                    <a:lnTo>
                      <a:pt x="154" y="433"/>
                    </a:lnTo>
                    <a:lnTo>
                      <a:pt x="154" y="433"/>
                    </a:lnTo>
                    <a:lnTo>
                      <a:pt x="154" y="433"/>
                    </a:lnTo>
                    <a:lnTo>
                      <a:pt x="154" y="433"/>
                    </a:lnTo>
                    <a:lnTo>
                      <a:pt x="154" y="433"/>
                    </a:lnTo>
                    <a:lnTo>
                      <a:pt x="154" y="433"/>
                    </a:lnTo>
                    <a:cubicBezTo>
                      <a:pt x="185" y="433"/>
                      <a:pt x="185" y="433"/>
                      <a:pt x="185" y="433"/>
                    </a:cubicBezTo>
                    <a:lnTo>
                      <a:pt x="185" y="433"/>
                    </a:lnTo>
                    <a:lnTo>
                      <a:pt x="185" y="433"/>
                    </a:lnTo>
                    <a:lnTo>
                      <a:pt x="185" y="433"/>
                    </a:lnTo>
                    <a:lnTo>
                      <a:pt x="185" y="433"/>
                    </a:lnTo>
                    <a:lnTo>
                      <a:pt x="185" y="433"/>
                    </a:lnTo>
                    <a:lnTo>
                      <a:pt x="185" y="433"/>
                    </a:lnTo>
                    <a:cubicBezTo>
                      <a:pt x="185" y="433"/>
                      <a:pt x="185" y="433"/>
                      <a:pt x="216" y="433"/>
                    </a:cubicBezTo>
                    <a:lnTo>
                      <a:pt x="248" y="433"/>
                    </a:lnTo>
                    <a:cubicBezTo>
                      <a:pt x="248" y="433"/>
                      <a:pt x="247" y="433"/>
                      <a:pt x="277" y="433"/>
                    </a:cubicBezTo>
                    <a:lnTo>
                      <a:pt x="277" y="433"/>
                    </a:lnTo>
                    <a:cubicBezTo>
                      <a:pt x="308" y="433"/>
                      <a:pt x="308" y="433"/>
                      <a:pt x="308" y="433"/>
                    </a:cubicBezTo>
                    <a:lnTo>
                      <a:pt x="308" y="433"/>
                    </a:lnTo>
                    <a:lnTo>
                      <a:pt x="339" y="403"/>
                    </a:lnTo>
                    <a:lnTo>
                      <a:pt x="339" y="403"/>
                    </a:lnTo>
                    <a:lnTo>
                      <a:pt x="339" y="403"/>
                    </a:lnTo>
                    <a:cubicBezTo>
                      <a:pt x="339" y="403"/>
                      <a:pt x="339" y="372"/>
                      <a:pt x="370" y="372"/>
                    </a:cubicBezTo>
                    <a:lnTo>
                      <a:pt x="370" y="372"/>
                    </a:lnTo>
                    <a:cubicBezTo>
                      <a:pt x="339" y="372"/>
                      <a:pt x="339" y="372"/>
                      <a:pt x="339" y="372"/>
                    </a:cubicBezTo>
                    <a:lnTo>
                      <a:pt x="339" y="372"/>
                    </a:lnTo>
                    <a:cubicBezTo>
                      <a:pt x="308" y="341"/>
                      <a:pt x="308" y="341"/>
                      <a:pt x="308" y="341"/>
                    </a:cubicBezTo>
                    <a:lnTo>
                      <a:pt x="308" y="309"/>
                    </a:lnTo>
                    <a:lnTo>
                      <a:pt x="308" y="309"/>
                    </a:lnTo>
                    <a:lnTo>
                      <a:pt x="308" y="309"/>
                    </a:lnTo>
                    <a:lnTo>
                      <a:pt x="308" y="279"/>
                    </a:lnTo>
                    <a:lnTo>
                      <a:pt x="308" y="279"/>
                    </a:lnTo>
                    <a:lnTo>
                      <a:pt x="308" y="248"/>
                    </a:lnTo>
                    <a:lnTo>
                      <a:pt x="308" y="248"/>
                    </a:lnTo>
                    <a:lnTo>
                      <a:pt x="339" y="248"/>
                    </a:lnTo>
                    <a:lnTo>
                      <a:pt x="339" y="248"/>
                    </a:lnTo>
                    <a:lnTo>
                      <a:pt x="339" y="248"/>
                    </a:lnTo>
                    <a:cubicBezTo>
                      <a:pt x="370" y="217"/>
                      <a:pt x="370" y="217"/>
                      <a:pt x="401" y="217"/>
                    </a:cubicBezTo>
                    <a:lnTo>
                      <a:pt x="401" y="217"/>
                    </a:lnTo>
                    <a:cubicBezTo>
                      <a:pt x="401" y="217"/>
                      <a:pt x="401" y="217"/>
                      <a:pt x="432" y="217"/>
                    </a:cubicBezTo>
                    <a:lnTo>
                      <a:pt x="432" y="217"/>
                    </a:lnTo>
                    <a:cubicBezTo>
                      <a:pt x="432" y="185"/>
                      <a:pt x="432" y="185"/>
                      <a:pt x="432" y="185"/>
                    </a:cubicBezTo>
                    <a:lnTo>
                      <a:pt x="432" y="185"/>
                    </a:lnTo>
                    <a:lnTo>
                      <a:pt x="432" y="155"/>
                    </a:lnTo>
                    <a:lnTo>
                      <a:pt x="432" y="155"/>
                    </a:lnTo>
                    <a:lnTo>
                      <a:pt x="432" y="155"/>
                    </a:lnTo>
                    <a:cubicBezTo>
                      <a:pt x="401" y="155"/>
                      <a:pt x="401" y="124"/>
                      <a:pt x="401" y="124"/>
                    </a:cubicBezTo>
                    <a:lnTo>
                      <a:pt x="401" y="124"/>
                    </a:lnTo>
                    <a:cubicBezTo>
                      <a:pt x="401" y="93"/>
                      <a:pt x="401" y="93"/>
                      <a:pt x="401" y="93"/>
                    </a:cubicBezTo>
                    <a:lnTo>
                      <a:pt x="401" y="93"/>
                    </a:lnTo>
                    <a:lnTo>
                      <a:pt x="401" y="61"/>
                    </a:lnTo>
                    <a:lnTo>
                      <a:pt x="401" y="61"/>
                    </a:lnTo>
                    <a:cubicBezTo>
                      <a:pt x="401" y="61"/>
                      <a:pt x="370" y="61"/>
                      <a:pt x="370" y="31"/>
                    </a:cubicBezTo>
                    <a:lnTo>
                      <a:pt x="370" y="31"/>
                    </a:lnTo>
                    <a:lnTo>
                      <a:pt x="339" y="31"/>
                    </a:lnTo>
                    <a:lnTo>
                      <a:pt x="339" y="31"/>
                    </a:lnTo>
                    <a:cubicBezTo>
                      <a:pt x="339" y="31"/>
                      <a:pt x="339" y="31"/>
                      <a:pt x="308" y="61"/>
                    </a:cubicBezTo>
                    <a:cubicBezTo>
                      <a:pt x="277" y="61"/>
                      <a:pt x="277" y="61"/>
                      <a:pt x="248" y="61"/>
                    </a:cubicBezTo>
                    <a:cubicBezTo>
                      <a:pt x="248" y="61"/>
                      <a:pt x="248" y="61"/>
                      <a:pt x="248" y="31"/>
                    </a:cubicBezTo>
                    <a:cubicBezTo>
                      <a:pt x="216" y="31"/>
                      <a:pt x="216" y="31"/>
                      <a:pt x="216" y="31"/>
                    </a:cubicBezTo>
                    <a:cubicBezTo>
                      <a:pt x="216" y="31"/>
                      <a:pt x="185" y="31"/>
                      <a:pt x="185" y="0"/>
                    </a:cubicBezTo>
                    <a:cubicBezTo>
                      <a:pt x="185" y="0"/>
                      <a:pt x="185" y="0"/>
                      <a:pt x="154" y="0"/>
                    </a:cubicBezTo>
                    <a:lnTo>
                      <a:pt x="154" y="0"/>
                    </a:lnTo>
                    <a:cubicBezTo>
                      <a:pt x="154" y="31"/>
                      <a:pt x="154" y="31"/>
                      <a:pt x="154" y="61"/>
                    </a:cubicBezTo>
                    <a:lnTo>
                      <a:pt x="154" y="61"/>
                    </a:lnTo>
                    <a:cubicBezTo>
                      <a:pt x="124" y="61"/>
                      <a:pt x="124" y="61"/>
                      <a:pt x="124" y="61"/>
                    </a:cubicBezTo>
                    <a:lnTo>
                      <a:pt x="124" y="61"/>
                    </a:lnTo>
                    <a:cubicBezTo>
                      <a:pt x="124" y="93"/>
                      <a:pt x="124" y="93"/>
                      <a:pt x="92" y="93"/>
                    </a:cubicBezTo>
                    <a:cubicBezTo>
                      <a:pt x="92" y="93"/>
                      <a:pt x="92" y="93"/>
                      <a:pt x="61" y="61"/>
                    </a:cubicBezTo>
                    <a:lnTo>
                      <a:pt x="61" y="61"/>
                    </a:lnTo>
                    <a:cubicBezTo>
                      <a:pt x="61" y="93"/>
                      <a:pt x="61" y="93"/>
                      <a:pt x="61" y="93"/>
                    </a:cubicBezTo>
                    <a:cubicBezTo>
                      <a:pt x="61" y="124"/>
                      <a:pt x="61" y="124"/>
                      <a:pt x="61"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6" name="Freeform 59"/>
              <p:cNvSpPr>
                <a:spLocks noChangeArrowheads="1"/>
              </p:cNvSpPr>
              <p:nvPr/>
            </p:nvSpPr>
            <p:spPr bwMode="auto">
              <a:xfrm>
                <a:off x="3959225" y="1390650"/>
                <a:ext cx="179388" cy="111125"/>
              </a:xfrm>
              <a:custGeom>
                <a:avLst/>
                <a:gdLst>
                  <a:gd name="T0" fmla="*/ 0 w 497"/>
                  <a:gd name="T1" fmla="*/ 124 h 310"/>
                  <a:gd name="T2" fmla="*/ 31 w 497"/>
                  <a:gd name="T3" fmla="*/ 155 h 310"/>
                  <a:gd name="T4" fmla="*/ 31 w 497"/>
                  <a:gd name="T5" fmla="*/ 185 h 310"/>
                  <a:gd name="T6" fmla="*/ 31 w 497"/>
                  <a:gd name="T7" fmla="*/ 185 h 310"/>
                  <a:gd name="T8" fmla="*/ 31 w 497"/>
                  <a:gd name="T9" fmla="*/ 185 h 310"/>
                  <a:gd name="T10" fmla="*/ 31 w 497"/>
                  <a:gd name="T11" fmla="*/ 217 h 310"/>
                  <a:gd name="T12" fmla="*/ 31 w 497"/>
                  <a:gd name="T13" fmla="*/ 217 h 310"/>
                  <a:gd name="T14" fmla="*/ 62 w 497"/>
                  <a:gd name="T15" fmla="*/ 217 h 310"/>
                  <a:gd name="T16" fmla="*/ 93 w 497"/>
                  <a:gd name="T17" fmla="*/ 217 h 310"/>
                  <a:gd name="T18" fmla="*/ 124 w 497"/>
                  <a:gd name="T19" fmla="*/ 248 h 310"/>
                  <a:gd name="T20" fmla="*/ 155 w 497"/>
                  <a:gd name="T21" fmla="*/ 248 h 310"/>
                  <a:gd name="T22" fmla="*/ 155 w 497"/>
                  <a:gd name="T23" fmla="*/ 248 h 310"/>
                  <a:gd name="T24" fmla="*/ 217 w 497"/>
                  <a:gd name="T25" fmla="*/ 279 h 310"/>
                  <a:gd name="T26" fmla="*/ 248 w 497"/>
                  <a:gd name="T27" fmla="*/ 309 h 310"/>
                  <a:gd name="T28" fmla="*/ 248 w 497"/>
                  <a:gd name="T29" fmla="*/ 309 h 310"/>
                  <a:gd name="T30" fmla="*/ 279 w 497"/>
                  <a:gd name="T31" fmla="*/ 309 h 310"/>
                  <a:gd name="T32" fmla="*/ 310 w 497"/>
                  <a:gd name="T33" fmla="*/ 309 h 310"/>
                  <a:gd name="T34" fmla="*/ 372 w 497"/>
                  <a:gd name="T35" fmla="*/ 309 h 310"/>
                  <a:gd name="T36" fmla="*/ 403 w 497"/>
                  <a:gd name="T37" fmla="*/ 309 h 310"/>
                  <a:gd name="T38" fmla="*/ 434 w 497"/>
                  <a:gd name="T39" fmla="*/ 279 h 310"/>
                  <a:gd name="T40" fmla="*/ 465 w 497"/>
                  <a:gd name="T41" fmla="*/ 248 h 310"/>
                  <a:gd name="T42" fmla="*/ 465 w 497"/>
                  <a:gd name="T43" fmla="*/ 248 h 310"/>
                  <a:gd name="T44" fmla="*/ 465 w 497"/>
                  <a:gd name="T45" fmla="*/ 217 h 310"/>
                  <a:gd name="T46" fmla="*/ 465 w 497"/>
                  <a:gd name="T47" fmla="*/ 185 h 310"/>
                  <a:gd name="T48" fmla="*/ 465 w 497"/>
                  <a:gd name="T49" fmla="*/ 185 h 310"/>
                  <a:gd name="T50" fmla="*/ 465 w 497"/>
                  <a:gd name="T51" fmla="*/ 185 h 310"/>
                  <a:gd name="T52" fmla="*/ 465 w 497"/>
                  <a:gd name="T53" fmla="*/ 155 h 310"/>
                  <a:gd name="T54" fmla="*/ 434 w 497"/>
                  <a:gd name="T55" fmla="*/ 155 h 310"/>
                  <a:gd name="T56" fmla="*/ 465 w 497"/>
                  <a:gd name="T57" fmla="*/ 124 h 310"/>
                  <a:gd name="T58" fmla="*/ 465 w 497"/>
                  <a:gd name="T59" fmla="*/ 93 h 310"/>
                  <a:gd name="T60" fmla="*/ 465 w 497"/>
                  <a:gd name="T61" fmla="*/ 93 h 310"/>
                  <a:gd name="T62" fmla="*/ 465 w 497"/>
                  <a:gd name="T63" fmla="*/ 61 h 310"/>
                  <a:gd name="T64" fmla="*/ 434 w 497"/>
                  <a:gd name="T65" fmla="*/ 31 h 310"/>
                  <a:gd name="T66" fmla="*/ 341 w 497"/>
                  <a:gd name="T67" fmla="*/ 31 h 310"/>
                  <a:gd name="T68" fmla="*/ 279 w 497"/>
                  <a:gd name="T69" fmla="*/ 31 h 310"/>
                  <a:gd name="T70" fmla="*/ 279 w 497"/>
                  <a:gd name="T71" fmla="*/ 31 h 310"/>
                  <a:gd name="T72" fmla="*/ 217 w 497"/>
                  <a:gd name="T73" fmla="*/ 0 h 310"/>
                  <a:gd name="T74" fmla="*/ 124 w 497"/>
                  <a:gd name="T75" fmla="*/ 31 h 310"/>
                  <a:gd name="T76" fmla="*/ 124 w 497"/>
                  <a:gd name="T77" fmla="*/ 0 h 310"/>
                  <a:gd name="T78" fmla="*/ 62 w 497"/>
                  <a:gd name="T79" fmla="*/ 61 h 310"/>
                  <a:gd name="T80" fmla="*/ 0 w 497"/>
                  <a:gd name="T81" fmla="*/ 61 h 310"/>
                  <a:gd name="T82" fmla="*/ 0 w 497"/>
                  <a:gd name="T83" fmla="*/ 93 h 310"/>
                  <a:gd name="T84" fmla="*/ 0 w 497"/>
                  <a:gd name="T85"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310">
                    <a:moveTo>
                      <a:pt x="0" y="124"/>
                    </a:moveTo>
                    <a:lnTo>
                      <a:pt x="0" y="124"/>
                    </a:lnTo>
                    <a:lnTo>
                      <a:pt x="0" y="124"/>
                    </a:lnTo>
                    <a:lnTo>
                      <a:pt x="31" y="155"/>
                    </a:lnTo>
                    <a:lnTo>
                      <a:pt x="31" y="185"/>
                    </a:lnTo>
                    <a:lnTo>
                      <a:pt x="31" y="185"/>
                    </a:lnTo>
                    <a:lnTo>
                      <a:pt x="31" y="185"/>
                    </a:lnTo>
                    <a:lnTo>
                      <a:pt x="31" y="185"/>
                    </a:lnTo>
                    <a:lnTo>
                      <a:pt x="31" y="185"/>
                    </a:lnTo>
                    <a:lnTo>
                      <a:pt x="31" y="185"/>
                    </a:lnTo>
                    <a:lnTo>
                      <a:pt x="31" y="185"/>
                    </a:lnTo>
                    <a:cubicBezTo>
                      <a:pt x="31" y="217"/>
                      <a:pt x="31" y="217"/>
                      <a:pt x="31" y="217"/>
                    </a:cubicBezTo>
                    <a:lnTo>
                      <a:pt x="31" y="217"/>
                    </a:lnTo>
                    <a:lnTo>
                      <a:pt x="31" y="217"/>
                    </a:lnTo>
                    <a:lnTo>
                      <a:pt x="31" y="217"/>
                    </a:lnTo>
                    <a:cubicBezTo>
                      <a:pt x="31" y="217"/>
                      <a:pt x="31" y="217"/>
                      <a:pt x="62" y="217"/>
                    </a:cubicBezTo>
                    <a:lnTo>
                      <a:pt x="62" y="217"/>
                    </a:lnTo>
                    <a:lnTo>
                      <a:pt x="93" y="217"/>
                    </a:lnTo>
                    <a:lnTo>
                      <a:pt x="93" y="248"/>
                    </a:lnTo>
                    <a:cubicBezTo>
                      <a:pt x="124" y="248"/>
                      <a:pt x="124" y="248"/>
                      <a:pt x="124" y="248"/>
                    </a:cubicBezTo>
                    <a:lnTo>
                      <a:pt x="124" y="248"/>
                    </a:lnTo>
                    <a:lnTo>
                      <a:pt x="155" y="248"/>
                    </a:lnTo>
                    <a:lnTo>
                      <a:pt x="155" y="248"/>
                    </a:lnTo>
                    <a:lnTo>
                      <a:pt x="155" y="248"/>
                    </a:lnTo>
                    <a:cubicBezTo>
                      <a:pt x="186" y="248"/>
                      <a:pt x="186" y="248"/>
                      <a:pt x="186" y="248"/>
                    </a:cubicBezTo>
                    <a:lnTo>
                      <a:pt x="217" y="279"/>
                    </a:lnTo>
                    <a:cubicBezTo>
                      <a:pt x="217" y="309"/>
                      <a:pt x="217" y="309"/>
                      <a:pt x="217" y="309"/>
                    </a:cubicBezTo>
                    <a:cubicBezTo>
                      <a:pt x="248" y="309"/>
                      <a:pt x="248" y="309"/>
                      <a:pt x="248" y="309"/>
                    </a:cubicBezTo>
                    <a:lnTo>
                      <a:pt x="248" y="309"/>
                    </a:lnTo>
                    <a:lnTo>
                      <a:pt x="248" y="309"/>
                    </a:lnTo>
                    <a:lnTo>
                      <a:pt x="279" y="309"/>
                    </a:lnTo>
                    <a:lnTo>
                      <a:pt x="279" y="309"/>
                    </a:lnTo>
                    <a:cubicBezTo>
                      <a:pt x="279" y="309"/>
                      <a:pt x="279" y="309"/>
                      <a:pt x="310" y="309"/>
                    </a:cubicBezTo>
                    <a:lnTo>
                      <a:pt x="310" y="309"/>
                    </a:lnTo>
                    <a:cubicBezTo>
                      <a:pt x="341" y="309"/>
                      <a:pt x="341" y="309"/>
                      <a:pt x="341" y="309"/>
                    </a:cubicBezTo>
                    <a:lnTo>
                      <a:pt x="372" y="309"/>
                    </a:lnTo>
                    <a:lnTo>
                      <a:pt x="372" y="309"/>
                    </a:lnTo>
                    <a:cubicBezTo>
                      <a:pt x="403" y="309"/>
                      <a:pt x="403" y="309"/>
                      <a:pt x="403" y="309"/>
                    </a:cubicBezTo>
                    <a:lnTo>
                      <a:pt x="403" y="309"/>
                    </a:lnTo>
                    <a:lnTo>
                      <a:pt x="434" y="279"/>
                    </a:lnTo>
                    <a:cubicBezTo>
                      <a:pt x="465" y="248"/>
                      <a:pt x="465" y="248"/>
                      <a:pt x="465" y="248"/>
                    </a:cubicBezTo>
                    <a:lnTo>
                      <a:pt x="465" y="248"/>
                    </a:lnTo>
                    <a:lnTo>
                      <a:pt x="496" y="248"/>
                    </a:lnTo>
                    <a:cubicBezTo>
                      <a:pt x="465" y="248"/>
                      <a:pt x="465" y="248"/>
                      <a:pt x="465" y="248"/>
                    </a:cubicBezTo>
                    <a:cubicBezTo>
                      <a:pt x="465" y="217"/>
                      <a:pt x="465" y="217"/>
                      <a:pt x="465" y="217"/>
                    </a:cubicBezTo>
                    <a:lnTo>
                      <a:pt x="465" y="217"/>
                    </a:lnTo>
                    <a:lnTo>
                      <a:pt x="465" y="217"/>
                    </a:lnTo>
                    <a:lnTo>
                      <a:pt x="465" y="185"/>
                    </a:lnTo>
                    <a:lnTo>
                      <a:pt x="465" y="185"/>
                    </a:lnTo>
                    <a:lnTo>
                      <a:pt x="465" y="185"/>
                    </a:lnTo>
                    <a:lnTo>
                      <a:pt x="465" y="185"/>
                    </a:lnTo>
                    <a:lnTo>
                      <a:pt x="465" y="185"/>
                    </a:lnTo>
                    <a:lnTo>
                      <a:pt x="465" y="185"/>
                    </a:lnTo>
                    <a:cubicBezTo>
                      <a:pt x="465" y="185"/>
                      <a:pt x="465" y="185"/>
                      <a:pt x="465" y="155"/>
                    </a:cubicBezTo>
                    <a:cubicBezTo>
                      <a:pt x="434" y="155"/>
                      <a:pt x="434" y="155"/>
                      <a:pt x="434" y="155"/>
                    </a:cubicBezTo>
                    <a:lnTo>
                      <a:pt x="434" y="155"/>
                    </a:lnTo>
                    <a:cubicBezTo>
                      <a:pt x="434" y="124"/>
                      <a:pt x="434" y="124"/>
                      <a:pt x="465" y="124"/>
                    </a:cubicBezTo>
                    <a:lnTo>
                      <a:pt x="465" y="124"/>
                    </a:lnTo>
                    <a:lnTo>
                      <a:pt x="465" y="124"/>
                    </a:lnTo>
                    <a:cubicBezTo>
                      <a:pt x="465" y="93"/>
                      <a:pt x="465" y="93"/>
                      <a:pt x="465" y="93"/>
                    </a:cubicBezTo>
                    <a:lnTo>
                      <a:pt x="465" y="93"/>
                    </a:lnTo>
                    <a:lnTo>
                      <a:pt x="465" y="93"/>
                    </a:lnTo>
                    <a:lnTo>
                      <a:pt x="465" y="93"/>
                    </a:lnTo>
                    <a:cubicBezTo>
                      <a:pt x="465" y="61"/>
                      <a:pt x="465" y="61"/>
                      <a:pt x="465" y="61"/>
                    </a:cubicBezTo>
                    <a:cubicBezTo>
                      <a:pt x="465" y="61"/>
                      <a:pt x="465" y="61"/>
                      <a:pt x="434" y="61"/>
                    </a:cubicBezTo>
                    <a:lnTo>
                      <a:pt x="434" y="31"/>
                    </a:lnTo>
                    <a:cubicBezTo>
                      <a:pt x="403" y="31"/>
                      <a:pt x="403" y="31"/>
                      <a:pt x="372" y="31"/>
                    </a:cubicBezTo>
                    <a:cubicBezTo>
                      <a:pt x="372" y="31"/>
                      <a:pt x="372" y="31"/>
                      <a:pt x="341" y="31"/>
                    </a:cubicBezTo>
                    <a:lnTo>
                      <a:pt x="310" y="31"/>
                    </a:lnTo>
                    <a:lnTo>
                      <a:pt x="279" y="31"/>
                    </a:lnTo>
                    <a:lnTo>
                      <a:pt x="279" y="31"/>
                    </a:lnTo>
                    <a:lnTo>
                      <a:pt x="279" y="31"/>
                    </a:lnTo>
                    <a:cubicBezTo>
                      <a:pt x="248" y="31"/>
                      <a:pt x="248" y="31"/>
                      <a:pt x="217" y="0"/>
                    </a:cubicBezTo>
                    <a:lnTo>
                      <a:pt x="217" y="0"/>
                    </a:lnTo>
                    <a:cubicBezTo>
                      <a:pt x="217" y="0"/>
                      <a:pt x="217" y="0"/>
                      <a:pt x="186" y="0"/>
                    </a:cubicBezTo>
                    <a:cubicBezTo>
                      <a:pt x="186" y="0"/>
                      <a:pt x="155" y="31"/>
                      <a:pt x="124" y="31"/>
                    </a:cubicBezTo>
                    <a:cubicBezTo>
                      <a:pt x="124" y="31"/>
                      <a:pt x="124" y="31"/>
                      <a:pt x="124" y="0"/>
                    </a:cubicBezTo>
                    <a:lnTo>
                      <a:pt x="124" y="0"/>
                    </a:lnTo>
                    <a:cubicBezTo>
                      <a:pt x="93" y="0"/>
                      <a:pt x="93" y="0"/>
                      <a:pt x="93" y="31"/>
                    </a:cubicBezTo>
                    <a:cubicBezTo>
                      <a:pt x="93" y="61"/>
                      <a:pt x="62" y="61"/>
                      <a:pt x="62" y="61"/>
                    </a:cubicBezTo>
                    <a:cubicBezTo>
                      <a:pt x="31" y="61"/>
                      <a:pt x="31" y="61"/>
                      <a:pt x="31" y="61"/>
                    </a:cubicBezTo>
                    <a:lnTo>
                      <a:pt x="0" y="61"/>
                    </a:lnTo>
                    <a:lnTo>
                      <a:pt x="0" y="61"/>
                    </a:lnTo>
                    <a:cubicBezTo>
                      <a:pt x="0" y="61"/>
                      <a:pt x="0" y="61"/>
                      <a:pt x="0" y="93"/>
                    </a:cubicBezTo>
                    <a:lnTo>
                      <a:pt x="0" y="93"/>
                    </a:lnTo>
                    <a:lnTo>
                      <a:pt x="0"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7" name="Freeform 60"/>
              <p:cNvSpPr>
                <a:spLocks noChangeArrowheads="1"/>
              </p:cNvSpPr>
              <p:nvPr/>
            </p:nvSpPr>
            <p:spPr bwMode="auto">
              <a:xfrm>
                <a:off x="4081463" y="1546225"/>
                <a:ext cx="157162" cy="88900"/>
              </a:xfrm>
              <a:custGeom>
                <a:avLst/>
                <a:gdLst>
                  <a:gd name="T0" fmla="*/ 310 w 435"/>
                  <a:gd name="T1" fmla="*/ 0 h 249"/>
                  <a:gd name="T2" fmla="*/ 248 w 435"/>
                  <a:gd name="T3" fmla="*/ 32 h 249"/>
                  <a:gd name="T4" fmla="*/ 248 w 435"/>
                  <a:gd name="T5" fmla="*/ 32 h 249"/>
                  <a:gd name="T6" fmla="*/ 217 w 435"/>
                  <a:gd name="T7" fmla="*/ 32 h 249"/>
                  <a:gd name="T8" fmla="*/ 185 w 435"/>
                  <a:gd name="T9" fmla="*/ 32 h 249"/>
                  <a:gd name="T10" fmla="*/ 155 w 435"/>
                  <a:gd name="T11" fmla="*/ 32 h 249"/>
                  <a:gd name="T12" fmla="*/ 124 w 435"/>
                  <a:gd name="T13" fmla="*/ 0 h 249"/>
                  <a:gd name="T14" fmla="*/ 93 w 435"/>
                  <a:gd name="T15" fmla="*/ 32 h 249"/>
                  <a:gd name="T16" fmla="*/ 62 w 435"/>
                  <a:gd name="T17" fmla="*/ 63 h 249"/>
                  <a:gd name="T18" fmla="*/ 0 w 435"/>
                  <a:gd name="T19" fmla="*/ 124 h 249"/>
                  <a:gd name="T20" fmla="*/ 62 w 435"/>
                  <a:gd name="T21" fmla="*/ 187 h 249"/>
                  <a:gd name="T22" fmla="*/ 62 w 435"/>
                  <a:gd name="T23" fmla="*/ 187 h 249"/>
                  <a:gd name="T24" fmla="*/ 93 w 435"/>
                  <a:gd name="T25" fmla="*/ 187 h 249"/>
                  <a:gd name="T26" fmla="*/ 93 w 435"/>
                  <a:gd name="T27" fmla="*/ 187 h 249"/>
                  <a:gd name="T28" fmla="*/ 124 w 435"/>
                  <a:gd name="T29" fmla="*/ 187 h 249"/>
                  <a:gd name="T30" fmla="*/ 124 w 435"/>
                  <a:gd name="T31" fmla="*/ 218 h 249"/>
                  <a:gd name="T32" fmla="*/ 124 w 435"/>
                  <a:gd name="T33" fmla="*/ 248 h 249"/>
                  <a:gd name="T34" fmla="*/ 185 w 435"/>
                  <a:gd name="T35" fmla="*/ 248 h 249"/>
                  <a:gd name="T36" fmla="*/ 185 w 435"/>
                  <a:gd name="T37" fmla="*/ 248 h 249"/>
                  <a:gd name="T38" fmla="*/ 217 w 435"/>
                  <a:gd name="T39" fmla="*/ 248 h 249"/>
                  <a:gd name="T40" fmla="*/ 248 w 435"/>
                  <a:gd name="T41" fmla="*/ 248 h 249"/>
                  <a:gd name="T42" fmla="*/ 248 w 435"/>
                  <a:gd name="T43" fmla="*/ 248 h 249"/>
                  <a:gd name="T44" fmla="*/ 279 w 435"/>
                  <a:gd name="T45" fmla="*/ 218 h 249"/>
                  <a:gd name="T46" fmla="*/ 341 w 435"/>
                  <a:gd name="T47" fmla="*/ 218 h 249"/>
                  <a:gd name="T48" fmla="*/ 403 w 435"/>
                  <a:gd name="T49" fmla="*/ 248 h 249"/>
                  <a:gd name="T50" fmla="*/ 434 w 435"/>
                  <a:gd name="T51" fmla="*/ 187 h 249"/>
                  <a:gd name="T52" fmla="*/ 372 w 435"/>
                  <a:gd name="T53" fmla="*/ 156 h 249"/>
                  <a:gd name="T54" fmla="*/ 372 w 435"/>
                  <a:gd name="T55" fmla="*/ 124 h 249"/>
                  <a:gd name="T56" fmla="*/ 372 w 435"/>
                  <a:gd name="T57" fmla="*/ 94 h 249"/>
                  <a:gd name="T58" fmla="*/ 372 w 435"/>
                  <a:gd name="T59" fmla="*/ 63 h 249"/>
                  <a:gd name="T60" fmla="*/ 372 w 435"/>
                  <a:gd name="T61" fmla="*/ 63 h 249"/>
                  <a:gd name="T62" fmla="*/ 310 w 435"/>
                  <a:gd name="T6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249">
                    <a:moveTo>
                      <a:pt x="310" y="0"/>
                    </a:moveTo>
                    <a:lnTo>
                      <a:pt x="310" y="0"/>
                    </a:lnTo>
                    <a:cubicBezTo>
                      <a:pt x="310" y="32"/>
                      <a:pt x="279" y="32"/>
                      <a:pt x="279" y="32"/>
                    </a:cubicBezTo>
                    <a:cubicBezTo>
                      <a:pt x="248" y="32"/>
                      <a:pt x="248" y="32"/>
                      <a:pt x="248" y="32"/>
                    </a:cubicBezTo>
                    <a:lnTo>
                      <a:pt x="248" y="32"/>
                    </a:lnTo>
                    <a:lnTo>
                      <a:pt x="248" y="32"/>
                    </a:lnTo>
                    <a:lnTo>
                      <a:pt x="217" y="32"/>
                    </a:lnTo>
                    <a:lnTo>
                      <a:pt x="217" y="32"/>
                    </a:lnTo>
                    <a:cubicBezTo>
                      <a:pt x="217" y="32"/>
                      <a:pt x="217" y="32"/>
                      <a:pt x="185" y="32"/>
                    </a:cubicBezTo>
                    <a:lnTo>
                      <a:pt x="185" y="32"/>
                    </a:lnTo>
                    <a:lnTo>
                      <a:pt x="185" y="32"/>
                    </a:lnTo>
                    <a:cubicBezTo>
                      <a:pt x="155" y="32"/>
                      <a:pt x="155" y="32"/>
                      <a:pt x="155" y="32"/>
                    </a:cubicBezTo>
                    <a:cubicBezTo>
                      <a:pt x="124" y="32"/>
                      <a:pt x="124" y="0"/>
                      <a:pt x="124" y="0"/>
                    </a:cubicBezTo>
                    <a:lnTo>
                      <a:pt x="124" y="0"/>
                    </a:lnTo>
                    <a:cubicBezTo>
                      <a:pt x="93" y="32"/>
                      <a:pt x="93" y="32"/>
                      <a:pt x="93" y="32"/>
                    </a:cubicBezTo>
                    <a:lnTo>
                      <a:pt x="93" y="32"/>
                    </a:lnTo>
                    <a:lnTo>
                      <a:pt x="62" y="63"/>
                    </a:lnTo>
                    <a:lnTo>
                      <a:pt x="62" y="63"/>
                    </a:lnTo>
                    <a:cubicBezTo>
                      <a:pt x="31" y="94"/>
                      <a:pt x="31" y="124"/>
                      <a:pt x="0" y="124"/>
                    </a:cubicBezTo>
                    <a:lnTo>
                      <a:pt x="0" y="124"/>
                    </a:lnTo>
                    <a:cubicBezTo>
                      <a:pt x="31" y="124"/>
                      <a:pt x="31" y="156"/>
                      <a:pt x="31" y="156"/>
                    </a:cubicBezTo>
                    <a:lnTo>
                      <a:pt x="62" y="187"/>
                    </a:lnTo>
                    <a:lnTo>
                      <a:pt x="62" y="187"/>
                    </a:lnTo>
                    <a:lnTo>
                      <a:pt x="62" y="187"/>
                    </a:lnTo>
                    <a:cubicBezTo>
                      <a:pt x="62" y="124"/>
                      <a:pt x="62" y="124"/>
                      <a:pt x="62" y="124"/>
                    </a:cubicBezTo>
                    <a:cubicBezTo>
                      <a:pt x="93" y="187"/>
                      <a:pt x="93" y="187"/>
                      <a:pt x="93" y="187"/>
                    </a:cubicBezTo>
                    <a:lnTo>
                      <a:pt x="93" y="187"/>
                    </a:lnTo>
                    <a:lnTo>
                      <a:pt x="93" y="187"/>
                    </a:lnTo>
                    <a:cubicBezTo>
                      <a:pt x="93" y="187"/>
                      <a:pt x="93" y="187"/>
                      <a:pt x="124" y="187"/>
                    </a:cubicBezTo>
                    <a:lnTo>
                      <a:pt x="124" y="187"/>
                    </a:lnTo>
                    <a:lnTo>
                      <a:pt x="124" y="218"/>
                    </a:lnTo>
                    <a:lnTo>
                      <a:pt x="124" y="218"/>
                    </a:lnTo>
                    <a:cubicBezTo>
                      <a:pt x="124" y="218"/>
                      <a:pt x="124" y="218"/>
                      <a:pt x="124" y="248"/>
                    </a:cubicBezTo>
                    <a:lnTo>
                      <a:pt x="124" y="248"/>
                    </a:lnTo>
                    <a:lnTo>
                      <a:pt x="155" y="248"/>
                    </a:lnTo>
                    <a:lnTo>
                      <a:pt x="185" y="248"/>
                    </a:lnTo>
                    <a:lnTo>
                      <a:pt x="185" y="248"/>
                    </a:lnTo>
                    <a:lnTo>
                      <a:pt x="185" y="248"/>
                    </a:lnTo>
                    <a:lnTo>
                      <a:pt x="185" y="248"/>
                    </a:lnTo>
                    <a:lnTo>
                      <a:pt x="217" y="248"/>
                    </a:lnTo>
                    <a:cubicBezTo>
                      <a:pt x="217" y="248"/>
                      <a:pt x="217" y="248"/>
                      <a:pt x="248" y="248"/>
                    </a:cubicBezTo>
                    <a:lnTo>
                      <a:pt x="248" y="248"/>
                    </a:lnTo>
                    <a:lnTo>
                      <a:pt x="248" y="248"/>
                    </a:lnTo>
                    <a:lnTo>
                      <a:pt x="248" y="248"/>
                    </a:lnTo>
                    <a:cubicBezTo>
                      <a:pt x="248" y="248"/>
                      <a:pt x="248" y="248"/>
                      <a:pt x="248" y="218"/>
                    </a:cubicBezTo>
                    <a:cubicBezTo>
                      <a:pt x="279" y="218"/>
                      <a:pt x="279" y="218"/>
                      <a:pt x="279" y="218"/>
                    </a:cubicBezTo>
                    <a:lnTo>
                      <a:pt x="279" y="218"/>
                    </a:lnTo>
                    <a:cubicBezTo>
                      <a:pt x="279" y="218"/>
                      <a:pt x="310" y="218"/>
                      <a:pt x="341" y="218"/>
                    </a:cubicBezTo>
                    <a:cubicBezTo>
                      <a:pt x="372" y="218"/>
                      <a:pt x="372" y="218"/>
                      <a:pt x="403" y="218"/>
                    </a:cubicBezTo>
                    <a:cubicBezTo>
                      <a:pt x="403" y="248"/>
                      <a:pt x="403" y="248"/>
                      <a:pt x="403" y="248"/>
                    </a:cubicBezTo>
                    <a:cubicBezTo>
                      <a:pt x="403" y="218"/>
                      <a:pt x="403" y="218"/>
                      <a:pt x="434" y="218"/>
                    </a:cubicBezTo>
                    <a:cubicBezTo>
                      <a:pt x="434" y="187"/>
                      <a:pt x="434" y="187"/>
                      <a:pt x="434" y="187"/>
                    </a:cubicBezTo>
                    <a:cubicBezTo>
                      <a:pt x="403" y="187"/>
                      <a:pt x="403" y="187"/>
                      <a:pt x="403" y="187"/>
                    </a:cubicBezTo>
                    <a:cubicBezTo>
                      <a:pt x="372" y="187"/>
                      <a:pt x="372" y="187"/>
                      <a:pt x="372" y="156"/>
                    </a:cubicBezTo>
                    <a:lnTo>
                      <a:pt x="372" y="124"/>
                    </a:lnTo>
                    <a:lnTo>
                      <a:pt x="372" y="124"/>
                    </a:lnTo>
                    <a:lnTo>
                      <a:pt x="372" y="94"/>
                    </a:lnTo>
                    <a:lnTo>
                      <a:pt x="372" y="94"/>
                    </a:lnTo>
                    <a:lnTo>
                      <a:pt x="372" y="63"/>
                    </a:lnTo>
                    <a:lnTo>
                      <a:pt x="372" y="63"/>
                    </a:lnTo>
                    <a:lnTo>
                      <a:pt x="372" y="63"/>
                    </a:lnTo>
                    <a:lnTo>
                      <a:pt x="372" y="63"/>
                    </a:lnTo>
                    <a:cubicBezTo>
                      <a:pt x="341" y="63"/>
                      <a:pt x="341" y="63"/>
                      <a:pt x="341" y="32"/>
                    </a:cubicBezTo>
                    <a:cubicBezTo>
                      <a:pt x="341" y="32"/>
                      <a:pt x="341" y="32"/>
                      <a:pt x="31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8" name="Freeform 61"/>
              <p:cNvSpPr>
                <a:spLocks noChangeArrowheads="1"/>
              </p:cNvSpPr>
              <p:nvPr/>
            </p:nvSpPr>
            <p:spPr bwMode="auto">
              <a:xfrm>
                <a:off x="3490913" y="1646238"/>
                <a:ext cx="223837" cy="155575"/>
              </a:xfrm>
              <a:custGeom>
                <a:avLst/>
                <a:gdLst>
                  <a:gd name="T0" fmla="*/ 217 w 621"/>
                  <a:gd name="T1" fmla="*/ 403 h 434"/>
                  <a:gd name="T2" fmla="*/ 342 w 621"/>
                  <a:gd name="T3" fmla="*/ 403 h 434"/>
                  <a:gd name="T4" fmla="*/ 342 w 621"/>
                  <a:gd name="T5" fmla="*/ 403 h 434"/>
                  <a:gd name="T6" fmla="*/ 403 w 621"/>
                  <a:gd name="T7" fmla="*/ 372 h 434"/>
                  <a:gd name="T8" fmla="*/ 466 w 621"/>
                  <a:gd name="T9" fmla="*/ 309 h 434"/>
                  <a:gd name="T10" fmla="*/ 466 w 621"/>
                  <a:gd name="T11" fmla="*/ 216 h 434"/>
                  <a:gd name="T12" fmla="*/ 558 w 621"/>
                  <a:gd name="T13" fmla="*/ 124 h 434"/>
                  <a:gd name="T14" fmla="*/ 620 w 621"/>
                  <a:gd name="T15" fmla="*/ 92 h 434"/>
                  <a:gd name="T16" fmla="*/ 590 w 621"/>
                  <a:gd name="T17" fmla="*/ 92 h 434"/>
                  <a:gd name="T18" fmla="*/ 590 w 621"/>
                  <a:gd name="T19" fmla="*/ 92 h 434"/>
                  <a:gd name="T20" fmla="*/ 558 w 621"/>
                  <a:gd name="T21" fmla="*/ 61 h 434"/>
                  <a:gd name="T22" fmla="*/ 466 w 621"/>
                  <a:gd name="T23" fmla="*/ 61 h 434"/>
                  <a:gd name="T24" fmla="*/ 434 w 621"/>
                  <a:gd name="T25" fmla="*/ 61 h 434"/>
                  <a:gd name="T26" fmla="*/ 403 w 621"/>
                  <a:gd name="T27" fmla="*/ 61 h 434"/>
                  <a:gd name="T28" fmla="*/ 403 w 621"/>
                  <a:gd name="T29" fmla="*/ 31 h 434"/>
                  <a:gd name="T30" fmla="*/ 342 w 621"/>
                  <a:gd name="T31" fmla="*/ 31 h 434"/>
                  <a:gd name="T32" fmla="*/ 279 w 621"/>
                  <a:gd name="T33" fmla="*/ 31 h 434"/>
                  <a:gd name="T34" fmla="*/ 248 w 621"/>
                  <a:gd name="T35" fmla="*/ 31 h 434"/>
                  <a:gd name="T36" fmla="*/ 186 w 621"/>
                  <a:gd name="T37" fmla="*/ 31 h 434"/>
                  <a:gd name="T38" fmla="*/ 186 w 621"/>
                  <a:gd name="T39" fmla="*/ 0 h 434"/>
                  <a:gd name="T40" fmla="*/ 94 w 621"/>
                  <a:gd name="T41" fmla="*/ 31 h 434"/>
                  <a:gd name="T42" fmla="*/ 31 w 621"/>
                  <a:gd name="T43" fmla="*/ 0 h 434"/>
                  <a:gd name="T44" fmla="*/ 0 w 621"/>
                  <a:gd name="T45" fmla="*/ 31 h 434"/>
                  <a:gd name="T46" fmla="*/ 31 w 621"/>
                  <a:gd name="T47" fmla="*/ 61 h 434"/>
                  <a:gd name="T48" fmla="*/ 31 w 621"/>
                  <a:gd name="T49" fmla="*/ 61 h 434"/>
                  <a:gd name="T50" fmla="*/ 62 w 621"/>
                  <a:gd name="T51" fmla="*/ 61 h 434"/>
                  <a:gd name="T52" fmla="*/ 94 w 621"/>
                  <a:gd name="T53" fmla="*/ 61 h 434"/>
                  <a:gd name="T54" fmla="*/ 124 w 621"/>
                  <a:gd name="T55" fmla="*/ 61 h 434"/>
                  <a:gd name="T56" fmla="*/ 124 w 621"/>
                  <a:gd name="T57" fmla="*/ 61 h 434"/>
                  <a:gd name="T58" fmla="*/ 124 w 621"/>
                  <a:gd name="T59" fmla="*/ 92 h 434"/>
                  <a:gd name="T60" fmla="*/ 155 w 621"/>
                  <a:gd name="T61" fmla="*/ 124 h 434"/>
                  <a:gd name="T62" fmla="*/ 124 w 621"/>
                  <a:gd name="T63" fmla="*/ 155 h 434"/>
                  <a:gd name="T64" fmla="*/ 124 w 621"/>
                  <a:gd name="T65" fmla="*/ 155 h 434"/>
                  <a:gd name="T66" fmla="*/ 124 w 621"/>
                  <a:gd name="T67" fmla="*/ 185 h 434"/>
                  <a:gd name="T68" fmla="*/ 124 w 621"/>
                  <a:gd name="T69" fmla="*/ 248 h 434"/>
                  <a:gd name="T70" fmla="*/ 124 w 621"/>
                  <a:gd name="T71" fmla="*/ 279 h 434"/>
                  <a:gd name="T72" fmla="*/ 94 w 621"/>
                  <a:gd name="T73" fmla="*/ 309 h 434"/>
                  <a:gd name="T74" fmla="*/ 124 w 621"/>
                  <a:gd name="T75" fmla="*/ 340 h 434"/>
                  <a:gd name="T76" fmla="*/ 94 w 621"/>
                  <a:gd name="T77" fmla="*/ 372 h 434"/>
                  <a:gd name="T78" fmla="*/ 186 w 621"/>
                  <a:gd name="T79" fmla="*/ 433 h 434"/>
                  <a:gd name="T80" fmla="*/ 217 w 621"/>
                  <a:gd name="T81" fmla="*/ 40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1" h="434">
                    <a:moveTo>
                      <a:pt x="217" y="403"/>
                    </a:moveTo>
                    <a:lnTo>
                      <a:pt x="217" y="403"/>
                    </a:lnTo>
                    <a:cubicBezTo>
                      <a:pt x="248" y="403"/>
                      <a:pt x="248" y="403"/>
                      <a:pt x="279" y="403"/>
                    </a:cubicBezTo>
                    <a:cubicBezTo>
                      <a:pt x="310" y="403"/>
                      <a:pt x="310" y="403"/>
                      <a:pt x="342" y="403"/>
                    </a:cubicBezTo>
                    <a:lnTo>
                      <a:pt x="342" y="403"/>
                    </a:lnTo>
                    <a:lnTo>
                      <a:pt x="342" y="403"/>
                    </a:lnTo>
                    <a:cubicBezTo>
                      <a:pt x="372" y="372"/>
                      <a:pt x="403" y="372"/>
                      <a:pt x="403" y="372"/>
                    </a:cubicBezTo>
                    <a:lnTo>
                      <a:pt x="403" y="372"/>
                    </a:lnTo>
                    <a:cubicBezTo>
                      <a:pt x="434" y="340"/>
                      <a:pt x="434" y="340"/>
                      <a:pt x="434" y="309"/>
                    </a:cubicBezTo>
                    <a:cubicBezTo>
                      <a:pt x="466" y="309"/>
                      <a:pt x="466" y="309"/>
                      <a:pt x="466" y="309"/>
                    </a:cubicBezTo>
                    <a:lnTo>
                      <a:pt x="466" y="279"/>
                    </a:lnTo>
                    <a:cubicBezTo>
                      <a:pt x="434" y="248"/>
                      <a:pt x="434" y="216"/>
                      <a:pt x="466" y="216"/>
                    </a:cubicBezTo>
                    <a:cubicBezTo>
                      <a:pt x="496" y="185"/>
                      <a:pt x="496" y="155"/>
                      <a:pt x="496" y="155"/>
                    </a:cubicBezTo>
                    <a:cubicBezTo>
                      <a:pt x="527" y="124"/>
                      <a:pt x="558" y="124"/>
                      <a:pt x="558" y="124"/>
                    </a:cubicBezTo>
                    <a:cubicBezTo>
                      <a:pt x="590" y="124"/>
                      <a:pt x="590" y="124"/>
                      <a:pt x="590" y="124"/>
                    </a:cubicBezTo>
                    <a:cubicBezTo>
                      <a:pt x="620" y="92"/>
                      <a:pt x="620" y="92"/>
                      <a:pt x="620" y="92"/>
                    </a:cubicBezTo>
                    <a:lnTo>
                      <a:pt x="620" y="92"/>
                    </a:lnTo>
                    <a:cubicBezTo>
                      <a:pt x="590" y="92"/>
                      <a:pt x="590" y="92"/>
                      <a:pt x="590" y="92"/>
                    </a:cubicBezTo>
                    <a:lnTo>
                      <a:pt x="590" y="92"/>
                    </a:lnTo>
                    <a:lnTo>
                      <a:pt x="590" y="92"/>
                    </a:lnTo>
                    <a:cubicBezTo>
                      <a:pt x="558" y="92"/>
                      <a:pt x="558" y="92"/>
                      <a:pt x="558" y="61"/>
                    </a:cubicBezTo>
                    <a:lnTo>
                      <a:pt x="558" y="61"/>
                    </a:lnTo>
                    <a:cubicBezTo>
                      <a:pt x="527" y="92"/>
                      <a:pt x="527" y="92"/>
                      <a:pt x="496" y="92"/>
                    </a:cubicBezTo>
                    <a:cubicBezTo>
                      <a:pt x="496" y="92"/>
                      <a:pt x="466" y="92"/>
                      <a:pt x="466" y="61"/>
                    </a:cubicBezTo>
                    <a:cubicBezTo>
                      <a:pt x="466" y="61"/>
                      <a:pt x="466" y="61"/>
                      <a:pt x="434" y="61"/>
                    </a:cubicBezTo>
                    <a:lnTo>
                      <a:pt x="434" y="61"/>
                    </a:lnTo>
                    <a:lnTo>
                      <a:pt x="434" y="61"/>
                    </a:lnTo>
                    <a:lnTo>
                      <a:pt x="403" y="61"/>
                    </a:lnTo>
                    <a:lnTo>
                      <a:pt x="403" y="61"/>
                    </a:lnTo>
                    <a:cubicBezTo>
                      <a:pt x="403" y="31"/>
                      <a:pt x="403" y="31"/>
                      <a:pt x="403" y="31"/>
                    </a:cubicBezTo>
                    <a:lnTo>
                      <a:pt x="372" y="31"/>
                    </a:lnTo>
                    <a:cubicBezTo>
                      <a:pt x="372" y="31"/>
                      <a:pt x="372" y="31"/>
                      <a:pt x="342" y="31"/>
                    </a:cubicBezTo>
                    <a:lnTo>
                      <a:pt x="342" y="31"/>
                    </a:lnTo>
                    <a:cubicBezTo>
                      <a:pt x="310" y="31"/>
                      <a:pt x="310" y="31"/>
                      <a:pt x="279" y="31"/>
                    </a:cubicBezTo>
                    <a:lnTo>
                      <a:pt x="279" y="31"/>
                    </a:lnTo>
                    <a:lnTo>
                      <a:pt x="248" y="31"/>
                    </a:lnTo>
                    <a:cubicBezTo>
                      <a:pt x="248" y="31"/>
                      <a:pt x="248" y="31"/>
                      <a:pt x="217" y="31"/>
                    </a:cubicBezTo>
                    <a:lnTo>
                      <a:pt x="186" y="31"/>
                    </a:lnTo>
                    <a:cubicBezTo>
                      <a:pt x="186" y="31"/>
                      <a:pt x="186" y="31"/>
                      <a:pt x="186" y="0"/>
                    </a:cubicBezTo>
                    <a:lnTo>
                      <a:pt x="186" y="0"/>
                    </a:lnTo>
                    <a:cubicBezTo>
                      <a:pt x="155" y="0"/>
                      <a:pt x="155" y="31"/>
                      <a:pt x="124" y="31"/>
                    </a:cubicBezTo>
                    <a:cubicBezTo>
                      <a:pt x="124" y="31"/>
                      <a:pt x="124" y="31"/>
                      <a:pt x="94" y="31"/>
                    </a:cubicBezTo>
                    <a:cubicBezTo>
                      <a:pt x="94" y="31"/>
                      <a:pt x="62" y="0"/>
                      <a:pt x="31" y="0"/>
                    </a:cubicBezTo>
                    <a:lnTo>
                      <a:pt x="31" y="0"/>
                    </a:lnTo>
                    <a:cubicBezTo>
                      <a:pt x="31" y="31"/>
                      <a:pt x="31" y="31"/>
                      <a:pt x="31" y="31"/>
                    </a:cubicBezTo>
                    <a:cubicBezTo>
                      <a:pt x="0" y="31"/>
                      <a:pt x="0" y="31"/>
                      <a:pt x="0" y="31"/>
                    </a:cubicBezTo>
                    <a:lnTo>
                      <a:pt x="0" y="31"/>
                    </a:lnTo>
                    <a:cubicBezTo>
                      <a:pt x="0" y="31"/>
                      <a:pt x="0" y="61"/>
                      <a:pt x="31" y="61"/>
                    </a:cubicBezTo>
                    <a:lnTo>
                      <a:pt x="31" y="61"/>
                    </a:lnTo>
                    <a:lnTo>
                      <a:pt x="31" y="61"/>
                    </a:lnTo>
                    <a:cubicBezTo>
                      <a:pt x="62" y="61"/>
                      <a:pt x="62" y="92"/>
                      <a:pt x="62" y="92"/>
                    </a:cubicBezTo>
                    <a:lnTo>
                      <a:pt x="62" y="61"/>
                    </a:lnTo>
                    <a:cubicBezTo>
                      <a:pt x="94" y="61"/>
                      <a:pt x="94" y="61"/>
                      <a:pt x="94" y="61"/>
                    </a:cubicBezTo>
                    <a:lnTo>
                      <a:pt x="94" y="61"/>
                    </a:lnTo>
                    <a:lnTo>
                      <a:pt x="94" y="61"/>
                    </a:lnTo>
                    <a:cubicBezTo>
                      <a:pt x="124" y="61"/>
                      <a:pt x="124" y="61"/>
                      <a:pt x="124" y="61"/>
                    </a:cubicBezTo>
                    <a:lnTo>
                      <a:pt x="124" y="61"/>
                    </a:lnTo>
                    <a:lnTo>
                      <a:pt x="124" y="61"/>
                    </a:lnTo>
                    <a:cubicBezTo>
                      <a:pt x="124" y="92"/>
                      <a:pt x="124" y="92"/>
                      <a:pt x="124" y="92"/>
                    </a:cubicBezTo>
                    <a:lnTo>
                      <a:pt x="124" y="92"/>
                    </a:lnTo>
                    <a:cubicBezTo>
                      <a:pt x="155" y="92"/>
                      <a:pt x="155" y="124"/>
                      <a:pt x="155" y="124"/>
                    </a:cubicBezTo>
                    <a:lnTo>
                      <a:pt x="155" y="124"/>
                    </a:lnTo>
                    <a:lnTo>
                      <a:pt x="155" y="124"/>
                    </a:lnTo>
                    <a:cubicBezTo>
                      <a:pt x="155" y="155"/>
                      <a:pt x="155" y="155"/>
                      <a:pt x="124" y="155"/>
                    </a:cubicBezTo>
                    <a:lnTo>
                      <a:pt x="124" y="155"/>
                    </a:lnTo>
                    <a:lnTo>
                      <a:pt x="124" y="155"/>
                    </a:lnTo>
                    <a:lnTo>
                      <a:pt x="124" y="155"/>
                    </a:lnTo>
                    <a:lnTo>
                      <a:pt x="124" y="185"/>
                    </a:lnTo>
                    <a:cubicBezTo>
                      <a:pt x="124" y="185"/>
                      <a:pt x="124" y="216"/>
                      <a:pt x="124" y="248"/>
                    </a:cubicBezTo>
                    <a:lnTo>
                      <a:pt x="124" y="248"/>
                    </a:lnTo>
                    <a:cubicBezTo>
                      <a:pt x="124" y="248"/>
                      <a:pt x="124" y="248"/>
                      <a:pt x="94" y="248"/>
                    </a:cubicBezTo>
                    <a:cubicBezTo>
                      <a:pt x="124" y="279"/>
                      <a:pt x="124" y="279"/>
                      <a:pt x="124" y="279"/>
                    </a:cubicBezTo>
                    <a:lnTo>
                      <a:pt x="124" y="309"/>
                    </a:lnTo>
                    <a:cubicBezTo>
                      <a:pt x="94" y="309"/>
                      <a:pt x="94" y="309"/>
                      <a:pt x="94" y="309"/>
                    </a:cubicBezTo>
                    <a:cubicBezTo>
                      <a:pt x="124" y="309"/>
                      <a:pt x="124" y="340"/>
                      <a:pt x="124" y="340"/>
                    </a:cubicBezTo>
                    <a:lnTo>
                      <a:pt x="124" y="340"/>
                    </a:lnTo>
                    <a:cubicBezTo>
                      <a:pt x="124" y="340"/>
                      <a:pt x="124" y="340"/>
                      <a:pt x="94" y="372"/>
                    </a:cubicBezTo>
                    <a:lnTo>
                      <a:pt x="94" y="372"/>
                    </a:lnTo>
                    <a:cubicBezTo>
                      <a:pt x="124" y="403"/>
                      <a:pt x="124" y="403"/>
                      <a:pt x="155" y="433"/>
                    </a:cubicBezTo>
                    <a:lnTo>
                      <a:pt x="186" y="433"/>
                    </a:lnTo>
                    <a:lnTo>
                      <a:pt x="186" y="433"/>
                    </a:lnTo>
                    <a:cubicBezTo>
                      <a:pt x="186" y="433"/>
                      <a:pt x="186" y="433"/>
                      <a:pt x="217" y="4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9" name="Freeform 62"/>
              <p:cNvSpPr>
                <a:spLocks noChangeArrowheads="1"/>
              </p:cNvSpPr>
              <p:nvPr/>
            </p:nvSpPr>
            <p:spPr bwMode="auto">
              <a:xfrm>
                <a:off x="4449763" y="1801813"/>
                <a:ext cx="168275" cy="168275"/>
              </a:xfrm>
              <a:custGeom>
                <a:avLst/>
                <a:gdLst>
                  <a:gd name="T0" fmla="*/ 310 w 466"/>
                  <a:gd name="T1" fmla="*/ 63 h 467"/>
                  <a:gd name="T2" fmla="*/ 310 w 466"/>
                  <a:gd name="T3" fmla="*/ 63 h 467"/>
                  <a:gd name="T4" fmla="*/ 310 w 466"/>
                  <a:gd name="T5" fmla="*/ 63 h 467"/>
                  <a:gd name="T6" fmla="*/ 279 w 466"/>
                  <a:gd name="T7" fmla="*/ 0 h 467"/>
                  <a:gd name="T8" fmla="*/ 279 w 466"/>
                  <a:gd name="T9" fmla="*/ 0 h 467"/>
                  <a:gd name="T10" fmla="*/ 217 w 466"/>
                  <a:gd name="T11" fmla="*/ 0 h 467"/>
                  <a:gd name="T12" fmla="*/ 186 w 466"/>
                  <a:gd name="T13" fmla="*/ 0 h 467"/>
                  <a:gd name="T14" fmla="*/ 155 w 466"/>
                  <a:gd name="T15" fmla="*/ 31 h 467"/>
                  <a:gd name="T16" fmla="*/ 123 w 466"/>
                  <a:gd name="T17" fmla="*/ 63 h 467"/>
                  <a:gd name="T18" fmla="*/ 123 w 466"/>
                  <a:gd name="T19" fmla="*/ 63 h 467"/>
                  <a:gd name="T20" fmla="*/ 123 w 466"/>
                  <a:gd name="T21" fmla="*/ 124 h 467"/>
                  <a:gd name="T22" fmla="*/ 0 w 466"/>
                  <a:gd name="T23" fmla="*/ 218 h 467"/>
                  <a:gd name="T24" fmla="*/ 0 w 466"/>
                  <a:gd name="T25" fmla="*/ 248 h 467"/>
                  <a:gd name="T26" fmla="*/ 0 w 466"/>
                  <a:gd name="T27" fmla="*/ 279 h 467"/>
                  <a:gd name="T28" fmla="*/ 0 w 466"/>
                  <a:gd name="T29" fmla="*/ 279 h 467"/>
                  <a:gd name="T30" fmla="*/ 30 w 466"/>
                  <a:gd name="T31" fmla="*/ 279 h 467"/>
                  <a:gd name="T32" fmla="*/ 62 w 466"/>
                  <a:gd name="T33" fmla="*/ 311 h 467"/>
                  <a:gd name="T34" fmla="*/ 93 w 466"/>
                  <a:gd name="T35" fmla="*/ 311 h 467"/>
                  <a:gd name="T36" fmla="*/ 123 w 466"/>
                  <a:gd name="T37" fmla="*/ 311 h 467"/>
                  <a:gd name="T38" fmla="*/ 186 w 466"/>
                  <a:gd name="T39" fmla="*/ 342 h 467"/>
                  <a:gd name="T40" fmla="*/ 247 w 466"/>
                  <a:gd name="T41" fmla="*/ 403 h 467"/>
                  <a:gd name="T42" fmla="*/ 371 w 466"/>
                  <a:gd name="T43" fmla="*/ 466 h 467"/>
                  <a:gd name="T44" fmla="*/ 403 w 466"/>
                  <a:gd name="T45" fmla="*/ 435 h 467"/>
                  <a:gd name="T46" fmla="*/ 403 w 466"/>
                  <a:gd name="T47" fmla="*/ 435 h 467"/>
                  <a:gd name="T48" fmla="*/ 465 w 466"/>
                  <a:gd name="T49" fmla="*/ 403 h 467"/>
                  <a:gd name="T50" fmla="*/ 434 w 466"/>
                  <a:gd name="T51" fmla="*/ 372 h 467"/>
                  <a:gd name="T52" fmla="*/ 434 w 466"/>
                  <a:gd name="T53" fmla="*/ 372 h 467"/>
                  <a:gd name="T54" fmla="*/ 434 w 466"/>
                  <a:gd name="T55" fmla="*/ 342 h 467"/>
                  <a:gd name="T56" fmla="*/ 434 w 466"/>
                  <a:gd name="T57" fmla="*/ 311 h 467"/>
                  <a:gd name="T58" fmla="*/ 371 w 466"/>
                  <a:gd name="T59" fmla="*/ 279 h 467"/>
                  <a:gd name="T60" fmla="*/ 371 w 466"/>
                  <a:gd name="T61" fmla="*/ 279 h 467"/>
                  <a:gd name="T62" fmla="*/ 341 w 466"/>
                  <a:gd name="T63" fmla="*/ 218 h 467"/>
                  <a:gd name="T64" fmla="*/ 310 w 466"/>
                  <a:gd name="T65" fmla="*/ 218 h 467"/>
                  <a:gd name="T66" fmla="*/ 310 w 466"/>
                  <a:gd name="T67" fmla="*/ 187 h 467"/>
                  <a:gd name="T68" fmla="*/ 310 w 466"/>
                  <a:gd name="T69" fmla="*/ 155 h 467"/>
                  <a:gd name="T70" fmla="*/ 310 w 466"/>
                  <a:gd name="T71" fmla="*/ 155 h 467"/>
                  <a:gd name="T72" fmla="*/ 310 w 466"/>
                  <a:gd name="T73" fmla="*/ 124 h 467"/>
                  <a:gd name="T74" fmla="*/ 341 w 466"/>
                  <a:gd name="T75" fmla="*/ 94 h 467"/>
                  <a:gd name="T76" fmla="*/ 310 w 466"/>
                  <a:gd name="T77" fmla="*/ 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7">
                    <a:moveTo>
                      <a:pt x="310" y="63"/>
                    </a:moveTo>
                    <a:lnTo>
                      <a:pt x="310" y="63"/>
                    </a:lnTo>
                    <a:lnTo>
                      <a:pt x="310" y="63"/>
                    </a:lnTo>
                    <a:lnTo>
                      <a:pt x="310" y="63"/>
                    </a:lnTo>
                    <a:lnTo>
                      <a:pt x="310" y="63"/>
                    </a:lnTo>
                    <a:lnTo>
                      <a:pt x="310" y="63"/>
                    </a:lnTo>
                    <a:lnTo>
                      <a:pt x="279" y="31"/>
                    </a:lnTo>
                    <a:lnTo>
                      <a:pt x="279" y="0"/>
                    </a:lnTo>
                    <a:lnTo>
                      <a:pt x="279" y="0"/>
                    </a:lnTo>
                    <a:lnTo>
                      <a:pt x="279" y="0"/>
                    </a:lnTo>
                    <a:cubicBezTo>
                      <a:pt x="247" y="0"/>
                      <a:pt x="247" y="0"/>
                      <a:pt x="247" y="0"/>
                    </a:cubicBezTo>
                    <a:lnTo>
                      <a:pt x="217" y="0"/>
                    </a:lnTo>
                    <a:lnTo>
                      <a:pt x="217" y="0"/>
                    </a:lnTo>
                    <a:cubicBezTo>
                      <a:pt x="186" y="0"/>
                      <a:pt x="186" y="0"/>
                      <a:pt x="186" y="0"/>
                    </a:cubicBezTo>
                    <a:lnTo>
                      <a:pt x="186" y="0"/>
                    </a:lnTo>
                    <a:cubicBezTo>
                      <a:pt x="155" y="0"/>
                      <a:pt x="155" y="31"/>
                      <a:pt x="155" y="31"/>
                    </a:cubicBezTo>
                    <a:lnTo>
                      <a:pt x="123" y="31"/>
                    </a:lnTo>
                    <a:cubicBezTo>
                      <a:pt x="123" y="31"/>
                      <a:pt x="123" y="31"/>
                      <a:pt x="123" y="63"/>
                    </a:cubicBezTo>
                    <a:lnTo>
                      <a:pt x="123" y="63"/>
                    </a:lnTo>
                    <a:lnTo>
                      <a:pt x="123" y="63"/>
                    </a:lnTo>
                    <a:cubicBezTo>
                      <a:pt x="123" y="63"/>
                      <a:pt x="123" y="63"/>
                      <a:pt x="123" y="94"/>
                    </a:cubicBezTo>
                    <a:lnTo>
                      <a:pt x="123" y="124"/>
                    </a:lnTo>
                    <a:cubicBezTo>
                      <a:pt x="93" y="187"/>
                      <a:pt x="62" y="187"/>
                      <a:pt x="62" y="187"/>
                    </a:cubicBezTo>
                    <a:cubicBezTo>
                      <a:pt x="62" y="187"/>
                      <a:pt x="30" y="218"/>
                      <a:pt x="0" y="218"/>
                    </a:cubicBezTo>
                    <a:cubicBezTo>
                      <a:pt x="0" y="248"/>
                      <a:pt x="0" y="248"/>
                      <a:pt x="0" y="248"/>
                    </a:cubicBezTo>
                    <a:lnTo>
                      <a:pt x="0" y="248"/>
                    </a:lnTo>
                    <a:lnTo>
                      <a:pt x="0" y="248"/>
                    </a:lnTo>
                    <a:lnTo>
                      <a:pt x="0" y="279"/>
                    </a:lnTo>
                    <a:lnTo>
                      <a:pt x="0" y="279"/>
                    </a:lnTo>
                    <a:lnTo>
                      <a:pt x="0" y="279"/>
                    </a:lnTo>
                    <a:lnTo>
                      <a:pt x="0" y="279"/>
                    </a:lnTo>
                    <a:cubicBezTo>
                      <a:pt x="30" y="279"/>
                      <a:pt x="30" y="279"/>
                      <a:pt x="30" y="279"/>
                    </a:cubicBezTo>
                    <a:cubicBezTo>
                      <a:pt x="30" y="279"/>
                      <a:pt x="62" y="279"/>
                      <a:pt x="62" y="311"/>
                    </a:cubicBezTo>
                    <a:lnTo>
                      <a:pt x="62" y="311"/>
                    </a:lnTo>
                    <a:cubicBezTo>
                      <a:pt x="93" y="311"/>
                      <a:pt x="93" y="311"/>
                      <a:pt x="93" y="311"/>
                    </a:cubicBezTo>
                    <a:lnTo>
                      <a:pt x="93" y="311"/>
                    </a:lnTo>
                    <a:lnTo>
                      <a:pt x="123" y="311"/>
                    </a:lnTo>
                    <a:lnTo>
                      <a:pt x="123" y="311"/>
                    </a:lnTo>
                    <a:cubicBezTo>
                      <a:pt x="123" y="311"/>
                      <a:pt x="123" y="311"/>
                      <a:pt x="155" y="342"/>
                    </a:cubicBezTo>
                    <a:lnTo>
                      <a:pt x="186" y="342"/>
                    </a:lnTo>
                    <a:cubicBezTo>
                      <a:pt x="186" y="372"/>
                      <a:pt x="217" y="403"/>
                      <a:pt x="247" y="403"/>
                    </a:cubicBezTo>
                    <a:lnTo>
                      <a:pt x="247" y="403"/>
                    </a:lnTo>
                    <a:cubicBezTo>
                      <a:pt x="279" y="435"/>
                      <a:pt x="279" y="466"/>
                      <a:pt x="279" y="466"/>
                    </a:cubicBezTo>
                    <a:cubicBezTo>
                      <a:pt x="310" y="466"/>
                      <a:pt x="341" y="466"/>
                      <a:pt x="371" y="466"/>
                    </a:cubicBezTo>
                    <a:lnTo>
                      <a:pt x="371" y="466"/>
                    </a:lnTo>
                    <a:cubicBezTo>
                      <a:pt x="371" y="466"/>
                      <a:pt x="371" y="466"/>
                      <a:pt x="403" y="435"/>
                    </a:cubicBezTo>
                    <a:cubicBezTo>
                      <a:pt x="403" y="403"/>
                      <a:pt x="403" y="403"/>
                      <a:pt x="403" y="403"/>
                    </a:cubicBezTo>
                    <a:cubicBezTo>
                      <a:pt x="403" y="435"/>
                      <a:pt x="403" y="435"/>
                      <a:pt x="403" y="435"/>
                    </a:cubicBezTo>
                    <a:lnTo>
                      <a:pt x="403" y="403"/>
                    </a:lnTo>
                    <a:cubicBezTo>
                      <a:pt x="434" y="403"/>
                      <a:pt x="434" y="403"/>
                      <a:pt x="465" y="403"/>
                    </a:cubicBezTo>
                    <a:lnTo>
                      <a:pt x="465" y="403"/>
                    </a:lnTo>
                    <a:cubicBezTo>
                      <a:pt x="434" y="403"/>
                      <a:pt x="434" y="403"/>
                      <a:pt x="434" y="372"/>
                    </a:cubicBezTo>
                    <a:lnTo>
                      <a:pt x="434" y="372"/>
                    </a:lnTo>
                    <a:lnTo>
                      <a:pt x="434" y="372"/>
                    </a:lnTo>
                    <a:cubicBezTo>
                      <a:pt x="434" y="342"/>
                      <a:pt x="434" y="342"/>
                      <a:pt x="434" y="342"/>
                    </a:cubicBezTo>
                    <a:lnTo>
                      <a:pt x="434" y="342"/>
                    </a:lnTo>
                    <a:lnTo>
                      <a:pt x="434" y="342"/>
                    </a:lnTo>
                    <a:cubicBezTo>
                      <a:pt x="434" y="311"/>
                      <a:pt x="434" y="311"/>
                      <a:pt x="434" y="311"/>
                    </a:cubicBezTo>
                    <a:lnTo>
                      <a:pt x="434" y="311"/>
                    </a:lnTo>
                    <a:cubicBezTo>
                      <a:pt x="403" y="279"/>
                      <a:pt x="403" y="279"/>
                      <a:pt x="371" y="279"/>
                    </a:cubicBezTo>
                    <a:lnTo>
                      <a:pt x="371" y="279"/>
                    </a:lnTo>
                    <a:lnTo>
                      <a:pt x="371" y="279"/>
                    </a:lnTo>
                    <a:cubicBezTo>
                      <a:pt x="310" y="248"/>
                      <a:pt x="310" y="248"/>
                      <a:pt x="310" y="248"/>
                    </a:cubicBezTo>
                    <a:cubicBezTo>
                      <a:pt x="341" y="218"/>
                      <a:pt x="341" y="218"/>
                      <a:pt x="341" y="218"/>
                    </a:cubicBezTo>
                    <a:cubicBezTo>
                      <a:pt x="341" y="218"/>
                      <a:pt x="341" y="218"/>
                      <a:pt x="310" y="218"/>
                    </a:cubicBezTo>
                    <a:lnTo>
                      <a:pt x="310" y="218"/>
                    </a:lnTo>
                    <a:lnTo>
                      <a:pt x="310" y="187"/>
                    </a:lnTo>
                    <a:lnTo>
                      <a:pt x="310" y="187"/>
                    </a:lnTo>
                    <a:lnTo>
                      <a:pt x="310" y="187"/>
                    </a:lnTo>
                    <a:cubicBezTo>
                      <a:pt x="310" y="187"/>
                      <a:pt x="310" y="187"/>
                      <a:pt x="310" y="155"/>
                    </a:cubicBezTo>
                    <a:lnTo>
                      <a:pt x="310" y="155"/>
                    </a:lnTo>
                    <a:lnTo>
                      <a:pt x="310" y="155"/>
                    </a:lnTo>
                    <a:cubicBezTo>
                      <a:pt x="310" y="155"/>
                      <a:pt x="310" y="155"/>
                      <a:pt x="310" y="124"/>
                    </a:cubicBezTo>
                    <a:lnTo>
                      <a:pt x="310" y="124"/>
                    </a:lnTo>
                    <a:cubicBezTo>
                      <a:pt x="341" y="124"/>
                      <a:pt x="341" y="94"/>
                      <a:pt x="341" y="94"/>
                    </a:cubicBezTo>
                    <a:lnTo>
                      <a:pt x="341" y="94"/>
                    </a:lnTo>
                    <a:lnTo>
                      <a:pt x="341" y="94"/>
                    </a:lnTo>
                    <a:cubicBezTo>
                      <a:pt x="341" y="94"/>
                      <a:pt x="310" y="94"/>
                      <a:pt x="310"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0" name="Freeform 63"/>
              <p:cNvSpPr>
                <a:spLocks noChangeArrowheads="1"/>
              </p:cNvSpPr>
              <p:nvPr/>
            </p:nvSpPr>
            <p:spPr bwMode="auto">
              <a:xfrm>
                <a:off x="3479800" y="1690688"/>
                <a:ext cx="44450" cy="100012"/>
              </a:xfrm>
              <a:custGeom>
                <a:avLst/>
                <a:gdLst>
                  <a:gd name="T0" fmla="*/ 92 w 125"/>
                  <a:gd name="T1" fmla="*/ 155 h 280"/>
                  <a:gd name="T2" fmla="*/ 92 w 125"/>
                  <a:gd name="T3" fmla="*/ 155 h 280"/>
                  <a:gd name="T4" fmla="*/ 61 w 125"/>
                  <a:gd name="T5" fmla="*/ 124 h 280"/>
                  <a:gd name="T6" fmla="*/ 92 w 125"/>
                  <a:gd name="T7" fmla="*/ 124 h 280"/>
                  <a:gd name="T8" fmla="*/ 92 w 125"/>
                  <a:gd name="T9" fmla="*/ 124 h 280"/>
                  <a:gd name="T10" fmla="*/ 92 w 125"/>
                  <a:gd name="T11" fmla="*/ 92 h 280"/>
                  <a:gd name="T12" fmla="*/ 92 w 125"/>
                  <a:gd name="T13" fmla="*/ 61 h 280"/>
                  <a:gd name="T14" fmla="*/ 124 w 125"/>
                  <a:gd name="T15" fmla="*/ 0 h 280"/>
                  <a:gd name="T16" fmla="*/ 124 w 125"/>
                  <a:gd name="T17" fmla="*/ 0 h 280"/>
                  <a:gd name="T18" fmla="*/ 92 w 125"/>
                  <a:gd name="T19" fmla="*/ 0 h 280"/>
                  <a:gd name="T20" fmla="*/ 92 w 125"/>
                  <a:gd name="T21" fmla="*/ 0 h 280"/>
                  <a:gd name="T22" fmla="*/ 61 w 125"/>
                  <a:gd name="T23" fmla="*/ 0 h 280"/>
                  <a:gd name="T24" fmla="*/ 61 w 125"/>
                  <a:gd name="T25" fmla="*/ 0 h 280"/>
                  <a:gd name="T26" fmla="*/ 61 w 125"/>
                  <a:gd name="T27" fmla="*/ 0 h 280"/>
                  <a:gd name="T28" fmla="*/ 61 w 125"/>
                  <a:gd name="T29" fmla="*/ 0 h 280"/>
                  <a:gd name="T30" fmla="*/ 61 w 125"/>
                  <a:gd name="T31" fmla="*/ 31 h 280"/>
                  <a:gd name="T32" fmla="*/ 61 w 125"/>
                  <a:gd name="T33" fmla="*/ 92 h 280"/>
                  <a:gd name="T34" fmla="*/ 30 w 125"/>
                  <a:gd name="T35" fmla="*/ 155 h 280"/>
                  <a:gd name="T36" fmla="*/ 0 w 125"/>
                  <a:gd name="T37" fmla="*/ 155 h 280"/>
                  <a:gd name="T38" fmla="*/ 30 w 125"/>
                  <a:gd name="T39" fmla="*/ 155 h 280"/>
                  <a:gd name="T40" fmla="*/ 30 w 125"/>
                  <a:gd name="T41" fmla="*/ 185 h 280"/>
                  <a:gd name="T42" fmla="*/ 61 w 125"/>
                  <a:gd name="T43" fmla="*/ 216 h 280"/>
                  <a:gd name="T44" fmla="*/ 61 w 125"/>
                  <a:gd name="T45" fmla="*/ 248 h 280"/>
                  <a:gd name="T46" fmla="*/ 61 w 125"/>
                  <a:gd name="T47" fmla="*/ 248 h 280"/>
                  <a:gd name="T48" fmla="*/ 61 w 125"/>
                  <a:gd name="T49" fmla="*/ 279 h 280"/>
                  <a:gd name="T50" fmla="*/ 61 w 125"/>
                  <a:gd name="T51" fmla="*/ 248 h 280"/>
                  <a:gd name="T52" fmla="*/ 61 w 125"/>
                  <a:gd name="T53" fmla="*/ 248 h 280"/>
                  <a:gd name="T54" fmla="*/ 61 w 125"/>
                  <a:gd name="T55" fmla="*/ 248 h 280"/>
                  <a:gd name="T56" fmla="*/ 92 w 125"/>
                  <a:gd name="T57" fmla="*/ 248 h 280"/>
                  <a:gd name="T58" fmla="*/ 92 w 125"/>
                  <a:gd name="T59" fmla="*/ 248 h 280"/>
                  <a:gd name="T60" fmla="*/ 92 w 125"/>
                  <a:gd name="T61" fmla="*/ 216 h 280"/>
                  <a:gd name="T62" fmla="*/ 92 w 125"/>
                  <a:gd name="T63" fmla="*/ 216 h 280"/>
                  <a:gd name="T64" fmla="*/ 92 w 125"/>
                  <a:gd name="T65" fmla="*/ 216 h 280"/>
                  <a:gd name="T66" fmla="*/ 92 w 125"/>
                  <a:gd name="T67" fmla="*/ 185 h 280"/>
                  <a:gd name="T68" fmla="*/ 92 w 125"/>
                  <a:gd name="T69" fmla="*/ 185 h 280"/>
                  <a:gd name="T70" fmla="*/ 92 w 125"/>
                  <a:gd name="T71" fmla="*/ 15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280">
                    <a:moveTo>
                      <a:pt x="92" y="155"/>
                    </a:moveTo>
                    <a:lnTo>
                      <a:pt x="92" y="155"/>
                    </a:lnTo>
                    <a:cubicBezTo>
                      <a:pt x="92" y="155"/>
                      <a:pt x="61" y="155"/>
                      <a:pt x="61" y="124"/>
                    </a:cubicBezTo>
                    <a:lnTo>
                      <a:pt x="92" y="124"/>
                    </a:lnTo>
                    <a:lnTo>
                      <a:pt x="92" y="124"/>
                    </a:lnTo>
                    <a:cubicBezTo>
                      <a:pt x="92" y="92"/>
                      <a:pt x="92" y="92"/>
                      <a:pt x="92" y="92"/>
                    </a:cubicBezTo>
                    <a:cubicBezTo>
                      <a:pt x="92" y="61"/>
                      <a:pt x="92" y="61"/>
                      <a:pt x="92" y="61"/>
                    </a:cubicBezTo>
                    <a:cubicBezTo>
                      <a:pt x="92" y="31"/>
                      <a:pt x="124" y="31"/>
                      <a:pt x="124" y="0"/>
                    </a:cubicBezTo>
                    <a:lnTo>
                      <a:pt x="124" y="0"/>
                    </a:lnTo>
                    <a:cubicBezTo>
                      <a:pt x="92" y="0"/>
                      <a:pt x="92" y="0"/>
                      <a:pt x="92" y="0"/>
                    </a:cubicBezTo>
                    <a:lnTo>
                      <a:pt x="92" y="0"/>
                    </a:lnTo>
                    <a:cubicBezTo>
                      <a:pt x="61" y="0"/>
                      <a:pt x="61" y="0"/>
                      <a:pt x="61" y="0"/>
                    </a:cubicBezTo>
                    <a:lnTo>
                      <a:pt x="61" y="0"/>
                    </a:lnTo>
                    <a:lnTo>
                      <a:pt x="61" y="0"/>
                    </a:lnTo>
                    <a:lnTo>
                      <a:pt x="61" y="0"/>
                    </a:lnTo>
                    <a:cubicBezTo>
                      <a:pt x="61" y="0"/>
                      <a:pt x="61" y="0"/>
                      <a:pt x="61" y="31"/>
                    </a:cubicBezTo>
                    <a:cubicBezTo>
                      <a:pt x="61" y="31"/>
                      <a:pt x="61" y="61"/>
                      <a:pt x="61" y="92"/>
                    </a:cubicBezTo>
                    <a:cubicBezTo>
                      <a:pt x="30" y="124"/>
                      <a:pt x="30" y="124"/>
                      <a:pt x="30" y="155"/>
                    </a:cubicBezTo>
                    <a:lnTo>
                      <a:pt x="0" y="155"/>
                    </a:lnTo>
                    <a:cubicBezTo>
                      <a:pt x="0" y="155"/>
                      <a:pt x="0" y="155"/>
                      <a:pt x="30" y="155"/>
                    </a:cubicBezTo>
                    <a:lnTo>
                      <a:pt x="30" y="185"/>
                    </a:lnTo>
                    <a:cubicBezTo>
                      <a:pt x="30" y="185"/>
                      <a:pt x="61" y="185"/>
                      <a:pt x="61" y="216"/>
                    </a:cubicBezTo>
                    <a:cubicBezTo>
                      <a:pt x="61" y="248"/>
                      <a:pt x="61" y="248"/>
                      <a:pt x="61" y="248"/>
                    </a:cubicBezTo>
                    <a:lnTo>
                      <a:pt x="61" y="248"/>
                    </a:lnTo>
                    <a:cubicBezTo>
                      <a:pt x="61" y="248"/>
                      <a:pt x="61" y="248"/>
                      <a:pt x="61" y="279"/>
                    </a:cubicBezTo>
                    <a:cubicBezTo>
                      <a:pt x="61" y="248"/>
                      <a:pt x="61" y="248"/>
                      <a:pt x="61" y="248"/>
                    </a:cubicBezTo>
                    <a:lnTo>
                      <a:pt x="61" y="248"/>
                    </a:lnTo>
                    <a:lnTo>
                      <a:pt x="61" y="248"/>
                    </a:lnTo>
                    <a:cubicBezTo>
                      <a:pt x="61" y="248"/>
                      <a:pt x="61" y="248"/>
                      <a:pt x="92" y="248"/>
                    </a:cubicBezTo>
                    <a:lnTo>
                      <a:pt x="92" y="248"/>
                    </a:lnTo>
                    <a:cubicBezTo>
                      <a:pt x="92" y="216"/>
                      <a:pt x="92" y="216"/>
                      <a:pt x="92" y="216"/>
                    </a:cubicBezTo>
                    <a:lnTo>
                      <a:pt x="92" y="216"/>
                    </a:lnTo>
                    <a:lnTo>
                      <a:pt x="92" y="216"/>
                    </a:lnTo>
                    <a:cubicBezTo>
                      <a:pt x="92" y="216"/>
                      <a:pt x="92" y="216"/>
                      <a:pt x="92" y="185"/>
                    </a:cubicBezTo>
                    <a:lnTo>
                      <a:pt x="92" y="185"/>
                    </a:lnTo>
                    <a:cubicBezTo>
                      <a:pt x="92" y="185"/>
                      <a:pt x="92" y="185"/>
                      <a:pt x="92"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1" name="Freeform 64"/>
              <p:cNvSpPr>
                <a:spLocks noChangeArrowheads="1"/>
              </p:cNvSpPr>
              <p:nvPr/>
            </p:nvSpPr>
            <p:spPr bwMode="auto">
              <a:xfrm>
                <a:off x="4114800" y="1646238"/>
                <a:ext cx="100013" cy="44450"/>
              </a:xfrm>
              <a:custGeom>
                <a:avLst/>
                <a:gdLst>
                  <a:gd name="T0" fmla="*/ 248 w 280"/>
                  <a:gd name="T1" fmla="*/ 0 h 125"/>
                  <a:gd name="T2" fmla="*/ 248 w 280"/>
                  <a:gd name="T3" fmla="*/ 0 h 125"/>
                  <a:gd name="T4" fmla="*/ 186 w 280"/>
                  <a:gd name="T5" fmla="*/ 0 h 125"/>
                  <a:gd name="T6" fmla="*/ 186 w 280"/>
                  <a:gd name="T7" fmla="*/ 0 h 125"/>
                  <a:gd name="T8" fmla="*/ 186 w 280"/>
                  <a:gd name="T9" fmla="*/ 0 h 125"/>
                  <a:gd name="T10" fmla="*/ 155 w 280"/>
                  <a:gd name="T11" fmla="*/ 31 h 125"/>
                  <a:gd name="T12" fmla="*/ 155 w 280"/>
                  <a:gd name="T13" fmla="*/ 31 h 125"/>
                  <a:gd name="T14" fmla="*/ 155 w 280"/>
                  <a:gd name="T15" fmla="*/ 31 h 125"/>
                  <a:gd name="T16" fmla="*/ 124 w 280"/>
                  <a:gd name="T17" fmla="*/ 31 h 125"/>
                  <a:gd name="T18" fmla="*/ 124 w 280"/>
                  <a:gd name="T19" fmla="*/ 31 h 125"/>
                  <a:gd name="T20" fmla="*/ 124 w 280"/>
                  <a:gd name="T21" fmla="*/ 0 h 125"/>
                  <a:gd name="T22" fmla="*/ 124 w 280"/>
                  <a:gd name="T23" fmla="*/ 0 h 125"/>
                  <a:gd name="T24" fmla="*/ 124 w 280"/>
                  <a:gd name="T25" fmla="*/ 0 h 125"/>
                  <a:gd name="T26" fmla="*/ 124 w 280"/>
                  <a:gd name="T27" fmla="*/ 31 h 125"/>
                  <a:gd name="T28" fmla="*/ 92 w 280"/>
                  <a:gd name="T29" fmla="*/ 31 h 125"/>
                  <a:gd name="T30" fmla="*/ 31 w 280"/>
                  <a:gd name="T31" fmla="*/ 0 h 125"/>
                  <a:gd name="T32" fmla="*/ 31 w 280"/>
                  <a:gd name="T33" fmla="*/ 0 h 125"/>
                  <a:gd name="T34" fmla="*/ 31 w 280"/>
                  <a:gd name="T35" fmla="*/ 31 h 125"/>
                  <a:gd name="T36" fmla="*/ 31 w 280"/>
                  <a:gd name="T37" fmla="*/ 31 h 125"/>
                  <a:gd name="T38" fmla="*/ 31 w 280"/>
                  <a:gd name="T39" fmla="*/ 31 h 125"/>
                  <a:gd name="T40" fmla="*/ 0 w 280"/>
                  <a:gd name="T41" fmla="*/ 61 h 125"/>
                  <a:gd name="T42" fmla="*/ 0 w 280"/>
                  <a:gd name="T43" fmla="*/ 61 h 125"/>
                  <a:gd name="T44" fmla="*/ 0 w 280"/>
                  <a:gd name="T45" fmla="*/ 61 h 125"/>
                  <a:gd name="T46" fmla="*/ 31 w 280"/>
                  <a:gd name="T47" fmla="*/ 92 h 125"/>
                  <a:gd name="T48" fmla="*/ 31 w 280"/>
                  <a:gd name="T49" fmla="*/ 124 h 125"/>
                  <a:gd name="T50" fmla="*/ 31 w 280"/>
                  <a:gd name="T51" fmla="*/ 92 h 125"/>
                  <a:gd name="T52" fmla="*/ 92 w 280"/>
                  <a:gd name="T53" fmla="*/ 92 h 125"/>
                  <a:gd name="T54" fmla="*/ 92 w 280"/>
                  <a:gd name="T55" fmla="*/ 92 h 125"/>
                  <a:gd name="T56" fmla="*/ 124 w 280"/>
                  <a:gd name="T57" fmla="*/ 92 h 125"/>
                  <a:gd name="T58" fmla="*/ 124 w 280"/>
                  <a:gd name="T59" fmla="*/ 92 h 125"/>
                  <a:gd name="T60" fmla="*/ 124 w 280"/>
                  <a:gd name="T61" fmla="*/ 92 h 125"/>
                  <a:gd name="T62" fmla="*/ 124 w 280"/>
                  <a:gd name="T63" fmla="*/ 92 h 125"/>
                  <a:gd name="T64" fmla="*/ 124 w 280"/>
                  <a:gd name="T65" fmla="*/ 92 h 125"/>
                  <a:gd name="T66" fmla="*/ 155 w 280"/>
                  <a:gd name="T67" fmla="*/ 124 h 125"/>
                  <a:gd name="T68" fmla="*/ 155 w 280"/>
                  <a:gd name="T69" fmla="*/ 124 h 125"/>
                  <a:gd name="T70" fmla="*/ 155 w 280"/>
                  <a:gd name="T71" fmla="*/ 124 h 125"/>
                  <a:gd name="T72" fmla="*/ 186 w 280"/>
                  <a:gd name="T73" fmla="*/ 124 h 125"/>
                  <a:gd name="T74" fmla="*/ 186 w 280"/>
                  <a:gd name="T75" fmla="*/ 124 h 125"/>
                  <a:gd name="T76" fmla="*/ 186 w 280"/>
                  <a:gd name="T77" fmla="*/ 124 h 125"/>
                  <a:gd name="T78" fmla="*/ 186 w 280"/>
                  <a:gd name="T79" fmla="*/ 124 h 125"/>
                  <a:gd name="T80" fmla="*/ 186 w 280"/>
                  <a:gd name="T81" fmla="*/ 31 h 125"/>
                  <a:gd name="T82" fmla="*/ 217 w 280"/>
                  <a:gd name="T83" fmla="*/ 61 h 125"/>
                  <a:gd name="T84" fmla="*/ 248 w 280"/>
                  <a:gd name="T85" fmla="*/ 61 h 125"/>
                  <a:gd name="T86" fmla="*/ 248 w 280"/>
                  <a:gd name="T87" fmla="*/ 61 h 125"/>
                  <a:gd name="T88" fmla="*/ 248 w 280"/>
                  <a:gd name="T89" fmla="*/ 61 h 125"/>
                  <a:gd name="T90" fmla="*/ 248 w 280"/>
                  <a:gd name="T91" fmla="*/ 61 h 125"/>
                  <a:gd name="T92" fmla="*/ 279 w 280"/>
                  <a:gd name="T93" fmla="*/ 31 h 125"/>
                  <a:gd name="T94" fmla="*/ 279 w 280"/>
                  <a:gd name="T95" fmla="*/ 0 h 125"/>
                  <a:gd name="T96" fmla="*/ 279 w 280"/>
                  <a:gd name="T97" fmla="*/ 0 h 125"/>
                  <a:gd name="T98" fmla="*/ 279 w 280"/>
                  <a:gd name="T99" fmla="*/ 0 h 125"/>
                  <a:gd name="T100" fmla="*/ 248 w 280"/>
                  <a:gd name="T10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125">
                    <a:moveTo>
                      <a:pt x="248" y="0"/>
                    </a:moveTo>
                    <a:lnTo>
                      <a:pt x="248" y="0"/>
                    </a:lnTo>
                    <a:cubicBezTo>
                      <a:pt x="217" y="0"/>
                      <a:pt x="217" y="0"/>
                      <a:pt x="186" y="0"/>
                    </a:cubicBezTo>
                    <a:lnTo>
                      <a:pt x="186" y="0"/>
                    </a:lnTo>
                    <a:lnTo>
                      <a:pt x="186" y="0"/>
                    </a:lnTo>
                    <a:cubicBezTo>
                      <a:pt x="186" y="0"/>
                      <a:pt x="186" y="31"/>
                      <a:pt x="155" y="31"/>
                    </a:cubicBezTo>
                    <a:lnTo>
                      <a:pt x="155" y="31"/>
                    </a:lnTo>
                    <a:lnTo>
                      <a:pt x="155" y="31"/>
                    </a:lnTo>
                    <a:cubicBezTo>
                      <a:pt x="155" y="31"/>
                      <a:pt x="155" y="31"/>
                      <a:pt x="124" y="31"/>
                    </a:cubicBezTo>
                    <a:lnTo>
                      <a:pt x="124" y="31"/>
                    </a:lnTo>
                    <a:cubicBezTo>
                      <a:pt x="124" y="31"/>
                      <a:pt x="124" y="31"/>
                      <a:pt x="124" y="0"/>
                    </a:cubicBezTo>
                    <a:lnTo>
                      <a:pt x="124" y="0"/>
                    </a:lnTo>
                    <a:lnTo>
                      <a:pt x="124" y="0"/>
                    </a:lnTo>
                    <a:cubicBezTo>
                      <a:pt x="124" y="31"/>
                      <a:pt x="124" y="31"/>
                      <a:pt x="124" y="31"/>
                    </a:cubicBezTo>
                    <a:lnTo>
                      <a:pt x="92" y="31"/>
                    </a:lnTo>
                    <a:cubicBezTo>
                      <a:pt x="92" y="31"/>
                      <a:pt x="62" y="31"/>
                      <a:pt x="31" y="0"/>
                    </a:cubicBezTo>
                    <a:lnTo>
                      <a:pt x="31" y="0"/>
                    </a:lnTo>
                    <a:cubicBezTo>
                      <a:pt x="31" y="31"/>
                      <a:pt x="31" y="31"/>
                      <a:pt x="31" y="31"/>
                    </a:cubicBezTo>
                    <a:lnTo>
                      <a:pt x="31" y="31"/>
                    </a:lnTo>
                    <a:lnTo>
                      <a:pt x="31" y="31"/>
                    </a:lnTo>
                    <a:cubicBezTo>
                      <a:pt x="31" y="61"/>
                      <a:pt x="31" y="61"/>
                      <a:pt x="0" y="61"/>
                    </a:cubicBezTo>
                    <a:lnTo>
                      <a:pt x="0" y="61"/>
                    </a:lnTo>
                    <a:lnTo>
                      <a:pt x="0" y="61"/>
                    </a:lnTo>
                    <a:cubicBezTo>
                      <a:pt x="31" y="61"/>
                      <a:pt x="31" y="92"/>
                      <a:pt x="31" y="92"/>
                    </a:cubicBezTo>
                    <a:lnTo>
                      <a:pt x="31" y="124"/>
                    </a:lnTo>
                    <a:cubicBezTo>
                      <a:pt x="31" y="124"/>
                      <a:pt x="31" y="124"/>
                      <a:pt x="31" y="92"/>
                    </a:cubicBezTo>
                    <a:cubicBezTo>
                      <a:pt x="62" y="92"/>
                      <a:pt x="62" y="92"/>
                      <a:pt x="92" y="92"/>
                    </a:cubicBezTo>
                    <a:lnTo>
                      <a:pt x="92" y="92"/>
                    </a:lnTo>
                    <a:lnTo>
                      <a:pt x="124" y="92"/>
                    </a:lnTo>
                    <a:lnTo>
                      <a:pt x="124" y="92"/>
                    </a:lnTo>
                    <a:lnTo>
                      <a:pt x="124" y="92"/>
                    </a:lnTo>
                    <a:lnTo>
                      <a:pt x="124" y="92"/>
                    </a:lnTo>
                    <a:lnTo>
                      <a:pt x="124" y="92"/>
                    </a:lnTo>
                    <a:cubicBezTo>
                      <a:pt x="124" y="92"/>
                      <a:pt x="124" y="92"/>
                      <a:pt x="155" y="124"/>
                    </a:cubicBezTo>
                    <a:lnTo>
                      <a:pt x="155" y="124"/>
                    </a:lnTo>
                    <a:lnTo>
                      <a:pt x="155" y="124"/>
                    </a:lnTo>
                    <a:cubicBezTo>
                      <a:pt x="186" y="124"/>
                      <a:pt x="186" y="124"/>
                      <a:pt x="186" y="124"/>
                    </a:cubicBezTo>
                    <a:lnTo>
                      <a:pt x="186" y="124"/>
                    </a:lnTo>
                    <a:lnTo>
                      <a:pt x="186" y="124"/>
                    </a:lnTo>
                    <a:lnTo>
                      <a:pt x="186" y="124"/>
                    </a:lnTo>
                    <a:cubicBezTo>
                      <a:pt x="186" y="31"/>
                      <a:pt x="186" y="31"/>
                      <a:pt x="186" y="31"/>
                    </a:cubicBezTo>
                    <a:cubicBezTo>
                      <a:pt x="217" y="61"/>
                      <a:pt x="217" y="61"/>
                      <a:pt x="217" y="61"/>
                    </a:cubicBezTo>
                    <a:cubicBezTo>
                      <a:pt x="217" y="61"/>
                      <a:pt x="217" y="61"/>
                      <a:pt x="248" y="61"/>
                    </a:cubicBezTo>
                    <a:lnTo>
                      <a:pt x="248" y="61"/>
                    </a:lnTo>
                    <a:lnTo>
                      <a:pt x="248" y="61"/>
                    </a:lnTo>
                    <a:lnTo>
                      <a:pt x="248" y="61"/>
                    </a:lnTo>
                    <a:cubicBezTo>
                      <a:pt x="248" y="31"/>
                      <a:pt x="279" y="31"/>
                      <a:pt x="279" y="31"/>
                    </a:cubicBezTo>
                    <a:cubicBezTo>
                      <a:pt x="279" y="31"/>
                      <a:pt x="279" y="31"/>
                      <a:pt x="279" y="0"/>
                    </a:cubicBezTo>
                    <a:lnTo>
                      <a:pt x="279" y="0"/>
                    </a:lnTo>
                    <a:lnTo>
                      <a:pt x="279" y="0"/>
                    </a:lnTo>
                    <a:cubicBezTo>
                      <a:pt x="248" y="0"/>
                      <a:pt x="248" y="0"/>
                      <a:pt x="2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2" name="Freeform 65"/>
              <p:cNvSpPr>
                <a:spLocks noChangeArrowheads="1"/>
              </p:cNvSpPr>
              <p:nvPr/>
            </p:nvSpPr>
            <p:spPr bwMode="auto">
              <a:xfrm>
                <a:off x="4192588" y="1690688"/>
                <a:ext cx="346075" cy="122237"/>
              </a:xfrm>
              <a:custGeom>
                <a:avLst/>
                <a:gdLst>
                  <a:gd name="T0" fmla="*/ 930 w 961"/>
                  <a:gd name="T1" fmla="*/ 155 h 341"/>
                  <a:gd name="T2" fmla="*/ 960 w 961"/>
                  <a:gd name="T3" fmla="*/ 124 h 341"/>
                  <a:gd name="T4" fmla="*/ 930 w 961"/>
                  <a:gd name="T5" fmla="*/ 92 h 341"/>
                  <a:gd name="T6" fmla="*/ 899 w 961"/>
                  <a:gd name="T7" fmla="*/ 61 h 341"/>
                  <a:gd name="T8" fmla="*/ 899 w 961"/>
                  <a:gd name="T9" fmla="*/ 31 h 341"/>
                  <a:gd name="T10" fmla="*/ 836 w 961"/>
                  <a:gd name="T11" fmla="*/ 31 h 341"/>
                  <a:gd name="T12" fmla="*/ 775 w 961"/>
                  <a:gd name="T13" fmla="*/ 61 h 341"/>
                  <a:gd name="T14" fmla="*/ 713 w 961"/>
                  <a:gd name="T15" fmla="*/ 61 h 341"/>
                  <a:gd name="T16" fmla="*/ 651 w 961"/>
                  <a:gd name="T17" fmla="*/ 61 h 341"/>
                  <a:gd name="T18" fmla="*/ 558 w 961"/>
                  <a:gd name="T19" fmla="*/ 31 h 341"/>
                  <a:gd name="T20" fmla="*/ 527 w 961"/>
                  <a:gd name="T21" fmla="*/ 31 h 341"/>
                  <a:gd name="T22" fmla="*/ 465 w 961"/>
                  <a:gd name="T23" fmla="*/ 0 h 341"/>
                  <a:gd name="T24" fmla="*/ 403 w 961"/>
                  <a:gd name="T25" fmla="*/ 0 h 341"/>
                  <a:gd name="T26" fmla="*/ 279 w 961"/>
                  <a:gd name="T27" fmla="*/ 31 h 341"/>
                  <a:gd name="T28" fmla="*/ 217 w 961"/>
                  <a:gd name="T29" fmla="*/ 61 h 341"/>
                  <a:gd name="T30" fmla="*/ 62 w 961"/>
                  <a:gd name="T31" fmla="*/ 0 h 341"/>
                  <a:gd name="T32" fmla="*/ 0 w 961"/>
                  <a:gd name="T33" fmla="*/ 0 h 341"/>
                  <a:gd name="T34" fmla="*/ 0 w 961"/>
                  <a:gd name="T35" fmla="*/ 31 h 341"/>
                  <a:gd name="T36" fmla="*/ 0 w 961"/>
                  <a:gd name="T37" fmla="*/ 92 h 341"/>
                  <a:gd name="T38" fmla="*/ 31 w 961"/>
                  <a:gd name="T39" fmla="*/ 155 h 341"/>
                  <a:gd name="T40" fmla="*/ 31 w 961"/>
                  <a:gd name="T41" fmla="*/ 216 h 341"/>
                  <a:gd name="T42" fmla="*/ 62 w 961"/>
                  <a:gd name="T43" fmla="*/ 309 h 341"/>
                  <a:gd name="T44" fmla="*/ 62 w 961"/>
                  <a:gd name="T45" fmla="*/ 309 h 341"/>
                  <a:gd name="T46" fmla="*/ 155 w 961"/>
                  <a:gd name="T47" fmla="*/ 309 h 341"/>
                  <a:gd name="T48" fmla="*/ 186 w 961"/>
                  <a:gd name="T49" fmla="*/ 309 h 341"/>
                  <a:gd name="T50" fmla="*/ 310 w 961"/>
                  <a:gd name="T51" fmla="*/ 309 h 341"/>
                  <a:gd name="T52" fmla="*/ 372 w 961"/>
                  <a:gd name="T53" fmla="*/ 309 h 341"/>
                  <a:gd name="T54" fmla="*/ 434 w 961"/>
                  <a:gd name="T55" fmla="*/ 279 h 341"/>
                  <a:gd name="T56" fmla="*/ 496 w 961"/>
                  <a:gd name="T57" fmla="*/ 279 h 341"/>
                  <a:gd name="T58" fmla="*/ 496 w 961"/>
                  <a:gd name="T59" fmla="*/ 279 h 341"/>
                  <a:gd name="T60" fmla="*/ 558 w 961"/>
                  <a:gd name="T61" fmla="*/ 279 h 341"/>
                  <a:gd name="T62" fmla="*/ 589 w 961"/>
                  <a:gd name="T63" fmla="*/ 279 h 341"/>
                  <a:gd name="T64" fmla="*/ 589 w 961"/>
                  <a:gd name="T65" fmla="*/ 279 h 341"/>
                  <a:gd name="T66" fmla="*/ 620 w 961"/>
                  <a:gd name="T67" fmla="*/ 279 h 341"/>
                  <a:gd name="T68" fmla="*/ 651 w 961"/>
                  <a:gd name="T69" fmla="*/ 279 h 341"/>
                  <a:gd name="T70" fmla="*/ 713 w 961"/>
                  <a:gd name="T71" fmla="*/ 279 h 341"/>
                  <a:gd name="T72" fmla="*/ 743 w 961"/>
                  <a:gd name="T73" fmla="*/ 279 h 341"/>
                  <a:gd name="T74" fmla="*/ 836 w 961"/>
                  <a:gd name="T75" fmla="*/ 248 h 341"/>
                  <a:gd name="T76" fmla="*/ 868 w 961"/>
                  <a:gd name="T77" fmla="*/ 248 h 341"/>
                  <a:gd name="T78" fmla="*/ 868 w 961"/>
                  <a:gd name="T79" fmla="*/ 248 h 341"/>
                  <a:gd name="T80" fmla="*/ 899 w 961"/>
                  <a:gd name="T81" fmla="*/ 248 h 341"/>
                  <a:gd name="T82" fmla="*/ 930 w 961"/>
                  <a:gd name="T83" fmla="*/ 248 h 341"/>
                  <a:gd name="T84" fmla="*/ 960 w 961"/>
                  <a:gd name="T85" fmla="*/ 216 h 341"/>
                  <a:gd name="T86" fmla="*/ 960 w 961"/>
                  <a:gd name="T87" fmla="*/ 18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1" h="341">
                    <a:moveTo>
                      <a:pt x="960" y="155"/>
                    </a:moveTo>
                    <a:lnTo>
                      <a:pt x="960" y="155"/>
                    </a:lnTo>
                    <a:cubicBezTo>
                      <a:pt x="930" y="155"/>
                      <a:pt x="930" y="155"/>
                      <a:pt x="930" y="155"/>
                    </a:cubicBezTo>
                    <a:lnTo>
                      <a:pt x="930" y="155"/>
                    </a:lnTo>
                    <a:cubicBezTo>
                      <a:pt x="930" y="124"/>
                      <a:pt x="930" y="124"/>
                      <a:pt x="960" y="124"/>
                    </a:cubicBezTo>
                    <a:lnTo>
                      <a:pt x="960" y="124"/>
                    </a:lnTo>
                    <a:lnTo>
                      <a:pt x="960" y="124"/>
                    </a:lnTo>
                    <a:cubicBezTo>
                      <a:pt x="930" y="124"/>
                      <a:pt x="930" y="124"/>
                      <a:pt x="930" y="92"/>
                    </a:cubicBezTo>
                    <a:lnTo>
                      <a:pt x="930" y="92"/>
                    </a:lnTo>
                    <a:lnTo>
                      <a:pt x="930" y="92"/>
                    </a:lnTo>
                    <a:cubicBezTo>
                      <a:pt x="930" y="92"/>
                      <a:pt x="899" y="92"/>
                      <a:pt x="899" y="61"/>
                    </a:cubicBezTo>
                    <a:lnTo>
                      <a:pt x="899" y="61"/>
                    </a:lnTo>
                    <a:lnTo>
                      <a:pt x="899" y="61"/>
                    </a:lnTo>
                    <a:lnTo>
                      <a:pt x="899" y="61"/>
                    </a:lnTo>
                    <a:cubicBezTo>
                      <a:pt x="899" y="31"/>
                      <a:pt x="899" y="31"/>
                      <a:pt x="899" y="31"/>
                    </a:cubicBezTo>
                    <a:lnTo>
                      <a:pt x="868" y="31"/>
                    </a:lnTo>
                    <a:cubicBezTo>
                      <a:pt x="868" y="31"/>
                      <a:pt x="868" y="31"/>
                      <a:pt x="836" y="31"/>
                    </a:cubicBezTo>
                    <a:lnTo>
                      <a:pt x="836" y="31"/>
                    </a:lnTo>
                    <a:lnTo>
                      <a:pt x="836" y="31"/>
                    </a:lnTo>
                    <a:cubicBezTo>
                      <a:pt x="806" y="31"/>
                      <a:pt x="806" y="61"/>
                      <a:pt x="806" y="61"/>
                    </a:cubicBezTo>
                    <a:cubicBezTo>
                      <a:pt x="775" y="61"/>
                      <a:pt x="775" y="61"/>
                      <a:pt x="775" y="61"/>
                    </a:cubicBezTo>
                    <a:lnTo>
                      <a:pt x="743" y="61"/>
                    </a:lnTo>
                    <a:lnTo>
                      <a:pt x="743" y="61"/>
                    </a:lnTo>
                    <a:cubicBezTo>
                      <a:pt x="713" y="61"/>
                      <a:pt x="713" y="61"/>
                      <a:pt x="713" y="61"/>
                    </a:cubicBezTo>
                    <a:cubicBezTo>
                      <a:pt x="682" y="61"/>
                      <a:pt x="682" y="61"/>
                      <a:pt x="682" y="61"/>
                    </a:cubicBezTo>
                    <a:lnTo>
                      <a:pt x="651" y="61"/>
                    </a:lnTo>
                    <a:lnTo>
                      <a:pt x="651" y="61"/>
                    </a:lnTo>
                    <a:lnTo>
                      <a:pt x="651" y="61"/>
                    </a:lnTo>
                    <a:cubicBezTo>
                      <a:pt x="620" y="61"/>
                      <a:pt x="589" y="61"/>
                      <a:pt x="558" y="31"/>
                    </a:cubicBezTo>
                    <a:lnTo>
                      <a:pt x="558" y="31"/>
                    </a:lnTo>
                    <a:lnTo>
                      <a:pt x="558" y="31"/>
                    </a:lnTo>
                    <a:lnTo>
                      <a:pt x="558" y="31"/>
                    </a:lnTo>
                    <a:lnTo>
                      <a:pt x="527" y="31"/>
                    </a:lnTo>
                    <a:cubicBezTo>
                      <a:pt x="527" y="31"/>
                      <a:pt x="527" y="31"/>
                      <a:pt x="496" y="0"/>
                    </a:cubicBezTo>
                    <a:lnTo>
                      <a:pt x="496" y="31"/>
                    </a:lnTo>
                    <a:cubicBezTo>
                      <a:pt x="465" y="31"/>
                      <a:pt x="465" y="31"/>
                      <a:pt x="465" y="0"/>
                    </a:cubicBezTo>
                    <a:lnTo>
                      <a:pt x="465" y="0"/>
                    </a:lnTo>
                    <a:cubicBezTo>
                      <a:pt x="434" y="0"/>
                      <a:pt x="434" y="0"/>
                      <a:pt x="403" y="0"/>
                    </a:cubicBezTo>
                    <a:lnTo>
                      <a:pt x="403" y="0"/>
                    </a:lnTo>
                    <a:lnTo>
                      <a:pt x="403" y="0"/>
                    </a:lnTo>
                    <a:cubicBezTo>
                      <a:pt x="372" y="0"/>
                      <a:pt x="372" y="0"/>
                      <a:pt x="341" y="0"/>
                    </a:cubicBezTo>
                    <a:cubicBezTo>
                      <a:pt x="341" y="0"/>
                      <a:pt x="310" y="31"/>
                      <a:pt x="279" y="31"/>
                    </a:cubicBezTo>
                    <a:cubicBezTo>
                      <a:pt x="279" y="31"/>
                      <a:pt x="279" y="31"/>
                      <a:pt x="248" y="31"/>
                    </a:cubicBezTo>
                    <a:cubicBezTo>
                      <a:pt x="248" y="61"/>
                      <a:pt x="248" y="61"/>
                      <a:pt x="217" y="61"/>
                    </a:cubicBezTo>
                    <a:lnTo>
                      <a:pt x="217" y="61"/>
                    </a:lnTo>
                    <a:cubicBezTo>
                      <a:pt x="217" y="61"/>
                      <a:pt x="186" y="61"/>
                      <a:pt x="155" y="61"/>
                    </a:cubicBezTo>
                    <a:cubicBezTo>
                      <a:pt x="155" y="31"/>
                      <a:pt x="124" y="31"/>
                      <a:pt x="93" y="31"/>
                    </a:cubicBezTo>
                    <a:cubicBezTo>
                      <a:pt x="93" y="31"/>
                      <a:pt x="62" y="31"/>
                      <a:pt x="62" y="0"/>
                    </a:cubicBezTo>
                    <a:lnTo>
                      <a:pt x="62" y="0"/>
                    </a:lnTo>
                    <a:cubicBezTo>
                      <a:pt x="31" y="0"/>
                      <a:pt x="31" y="0"/>
                      <a:pt x="31" y="0"/>
                    </a:cubicBezTo>
                    <a:lnTo>
                      <a:pt x="0" y="0"/>
                    </a:lnTo>
                    <a:cubicBezTo>
                      <a:pt x="31" y="0"/>
                      <a:pt x="31" y="0"/>
                      <a:pt x="31" y="0"/>
                    </a:cubicBezTo>
                    <a:lnTo>
                      <a:pt x="31" y="0"/>
                    </a:lnTo>
                    <a:cubicBezTo>
                      <a:pt x="31" y="31"/>
                      <a:pt x="0" y="31"/>
                      <a:pt x="0" y="31"/>
                    </a:cubicBezTo>
                    <a:lnTo>
                      <a:pt x="0" y="61"/>
                    </a:lnTo>
                    <a:cubicBezTo>
                      <a:pt x="31" y="61"/>
                      <a:pt x="31" y="61"/>
                      <a:pt x="31" y="61"/>
                    </a:cubicBezTo>
                    <a:cubicBezTo>
                      <a:pt x="0" y="92"/>
                      <a:pt x="0" y="92"/>
                      <a:pt x="0" y="92"/>
                    </a:cubicBezTo>
                    <a:cubicBezTo>
                      <a:pt x="31" y="124"/>
                      <a:pt x="31" y="124"/>
                      <a:pt x="31" y="124"/>
                    </a:cubicBezTo>
                    <a:lnTo>
                      <a:pt x="31" y="124"/>
                    </a:lnTo>
                    <a:lnTo>
                      <a:pt x="31" y="155"/>
                    </a:lnTo>
                    <a:cubicBezTo>
                      <a:pt x="31" y="185"/>
                      <a:pt x="31" y="185"/>
                      <a:pt x="31" y="185"/>
                    </a:cubicBezTo>
                    <a:lnTo>
                      <a:pt x="31" y="185"/>
                    </a:lnTo>
                    <a:lnTo>
                      <a:pt x="31" y="216"/>
                    </a:lnTo>
                    <a:cubicBezTo>
                      <a:pt x="31" y="216"/>
                      <a:pt x="62" y="216"/>
                      <a:pt x="62" y="248"/>
                    </a:cubicBezTo>
                    <a:cubicBezTo>
                      <a:pt x="62" y="279"/>
                      <a:pt x="62" y="279"/>
                      <a:pt x="62" y="309"/>
                    </a:cubicBezTo>
                    <a:lnTo>
                      <a:pt x="62" y="309"/>
                    </a:lnTo>
                    <a:lnTo>
                      <a:pt x="62" y="309"/>
                    </a:lnTo>
                    <a:lnTo>
                      <a:pt x="62" y="309"/>
                    </a:lnTo>
                    <a:lnTo>
                      <a:pt x="62" y="309"/>
                    </a:lnTo>
                    <a:cubicBezTo>
                      <a:pt x="62" y="279"/>
                      <a:pt x="93" y="279"/>
                      <a:pt x="93" y="279"/>
                    </a:cubicBezTo>
                    <a:lnTo>
                      <a:pt x="93" y="279"/>
                    </a:lnTo>
                    <a:cubicBezTo>
                      <a:pt x="124" y="279"/>
                      <a:pt x="124" y="279"/>
                      <a:pt x="155" y="309"/>
                    </a:cubicBezTo>
                    <a:cubicBezTo>
                      <a:pt x="155" y="309"/>
                      <a:pt x="155" y="309"/>
                      <a:pt x="186" y="309"/>
                    </a:cubicBezTo>
                    <a:lnTo>
                      <a:pt x="186" y="309"/>
                    </a:lnTo>
                    <a:lnTo>
                      <a:pt x="186" y="309"/>
                    </a:lnTo>
                    <a:lnTo>
                      <a:pt x="186" y="309"/>
                    </a:lnTo>
                    <a:cubicBezTo>
                      <a:pt x="217" y="309"/>
                      <a:pt x="217" y="279"/>
                      <a:pt x="248" y="279"/>
                    </a:cubicBezTo>
                    <a:cubicBezTo>
                      <a:pt x="279" y="279"/>
                      <a:pt x="310" y="309"/>
                      <a:pt x="310" y="309"/>
                    </a:cubicBezTo>
                    <a:cubicBezTo>
                      <a:pt x="310" y="309"/>
                      <a:pt x="341" y="309"/>
                      <a:pt x="341" y="340"/>
                    </a:cubicBezTo>
                    <a:lnTo>
                      <a:pt x="341" y="340"/>
                    </a:lnTo>
                    <a:cubicBezTo>
                      <a:pt x="341" y="340"/>
                      <a:pt x="372" y="340"/>
                      <a:pt x="372" y="309"/>
                    </a:cubicBezTo>
                    <a:lnTo>
                      <a:pt x="403" y="309"/>
                    </a:lnTo>
                    <a:lnTo>
                      <a:pt x="403" y="309"/>
                    </a:lnTo>
                    <a:cubicBezTo>
                      <a:pt x="434" y="279"/>
                      <a:pt x="434" y="279"/>
                      <a:pt x="434" y="279"/>
                    </a:cubicBezTo>
                    <a:cubicBezTo>
                      <a:pt x="434" y="279"/>
                      <a:pt x="434" y="279"/>
                      <a:pt x="465" y="279"/>
                    </a:cubicBezTo>
                    <a:lnTo>
                      <a:pt x="465" y="279"/>
                    </a:lnTo>
                    <a:cubicBezTo>
                      <a:pt x="496" y="279"/>
                      <a:pt x="496" y="279"/>
                      <a:pt x="496" y="279"/>
                    </a:cubicBezTo>
                    <a:lnTo>
                      <a:pt x="496" y="279"/>
                    </a:lnTo>
                    <a:lnTo>
                      <a:pt x="496" y="279"/>
                    </a:lnTo>
                    <a:lnTo>
                      <a:pt x="496" y="279"/>
                    </a:lnTo>
                    <a:lnTo>
                      <a:pt x="496" y="279"/>
                    </a:lnTo>
                    <a:lnTo>
                      <a:pt x="527" y="279"/>
                    </a:lnTo>
                    <a:lnTo>
                      <a:pt x="558" y="279"/>
                    </a:lnTo>
                    <a:lnTo>
                      <a:pt x="558" y="279"/>
                    </a:lnTo>
                    <a:lnTo>
                      <a:pt x="558" y="279"/>
                    </a:lnTo>
                    <a:cubicBezTo>
                      <a:pt x="558" y="279"/>
                      <a:pt x="558" y="279"/>
                      <a:pt x="589" y="279"/>
                    </a:cubicBezTo>
                    <a:lnTo>
                      <a:pt x="589" y="279"/>
                    </a:lnTo>
                    <a:lnTo>
                      <a:pt x="589" y="279"/>
                    </a:lnTo>
                    <a:lnTo>
                      <a:pt x="589" y="279"/>
                    </a:lnTo>
                    <a:lnTo>
                      <a:pt x="620" y="279"/>
                    </a:lnTo>
                    <a:lnTo>
                      <a:pt x="620" y="279"/>
                    </a:lnTo>
                    <a:lnTo>
                      <a:pt x="620" y="279"/>
                    </a:lnTo>
                    <a:lnTo>
                      <a:pt x="620" y="279"/>
                    </a:lnTo>
                    <a:cubicBezTo>
                      <a:pt x="620" y="279"/>
                      <a:pt x="620" y="279"/>
                      <a:pt x="651" y="279"/>
                    </a:cubicBezTo>
                    <a:lnTo>
                      <a:pt x="651" y="279"/>
                    </a:lnTo>
                    <a:cubicBezTo>
                      <a:pt x="682" y="279"/>
                      <a:pt x="682" y="279"/>
                      <a:pt x="682" y="279"/>
                    </a:cubicBezTo>
                    <a:lnTo>
                      <a:pt x="682" y="279"/>
                    </a:lnTo>
                    <a:cubicBezTo>
                      <a:pt x="682" y="279"/>
                      <a:pt x="682" y="279"/>
                      <a:pt x="713" y="279"/>
                    </a:cubicBezTo>
                    <a:lnTo>
                      <a:pt x="713" y="279"/>
                    </a:lnTo>
                    <a:cubicBezTo>
                      <a:pt x="713" y="279"/>
                      <a:pt x="713" y="279"/>
                      <a:pt x="743" y="279"/>
                    </a:cubicBezTo>
                    <a:lnTo>
                      <a:pt x="743" y="279"/>
                    </a:lnTo>
                    <a:cubicBezTo>
                      <a:pt x="775" y="248"/>
                      <a:pt x="775" y="248"/>
                      <a:pt x="775" y="248"/>
                    </a:cubicBezTo>
                    <a:cubicBezTo>
                      <a:pt x="806" y="248"/>
                      <a:pt x="806" y="248"/>
                      <a:pt x="806" y="248"/>
                    </a:cubicBezTo>
                    <a:lnTo>
                      <a:pt x="836" y="248"/>
                    </a:lnTo>
                    <a:lnTo>
                      <a:pt x="836" y="248"/>
                    </a:lnTo>
                    <a:lnTo>
                      <a:pt x="836" y="248"/>
                    </a:lnTo>
                    <a:lnTo>
                      <a:pt x="868" y="248"/>
                    </a:lnTo>
                    <a:lnTo>
                      <a:pt x="868" y="248"/>
                    </a:lnTo>
                    <a:lnTo>
                      <a:pt x="868" y="248"/>
                    </a:lnTo>
                    <a:lnTo>
                      <a:pt x="868" y="248"/>
                    </a:lnTo>
                    <a:lnTo>
                      <a:pt x="868" y="248"/>
                    </a:lnTo>
                    <a:cubicBezTo>
                      <a:pt x="868" y="248"/>
                      <a:pt x="868" y="248"/>
                      <a:pt x="899" y="248"/>
                    </a:cubicBezTo>
                    <a:lnTo>
                      <a:pt x="899" y="248"/>
                    </a:lnTo>
                    <a:lnTo>
                      <a:pt x="899" y="248"/>
                    </a:lnTo>
                    <a:lnTo>
                      <a:pt x="930" y="248"/>
                    </a:lnTo>
                    <a:lnTo>
                      <a:pt x="930" y="248"/>
                    </a:lnTo>
                    <a:lnTo>
                      <a:pt x="960" y="248"/>
                    </a:lnTo>
                    <a:cubicBezTo>
                      <a:pt x="960" y="248"/>
                      <a:pt x="960" y="248"/>
                      <a:pt x="960" y="216"/>
                    </a:cubicBezTo>
                    <a:lnTo>
                      <a:pt x="960" y="216"/>
                    </a:lnTo>
                    <a:lnTo>
                      <a:pt x="960" y="216"/>
                    </a:lnTo>
                    <a:lnTo>
                      <a:pt x="960" y="216"/>
                    </a:lnTo>
                    <a:cubicBezTo>
                      <a:pt x="960" y="185"/>
                      <a:pt x="960" y="185"/>
                      <a:pt x="960" y="185"/>
                    </a:cubicBezTo>
                    <a:lnTo>
                      <a:pt x="960"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3" name="Freeform 66"/>
              <p:cNvSpPr>
                <a:spLocks noChangeArrowheads="1"/>
              </p:cNvSpPr>
              <p:nvPr/>
            </p:nvSpPr>
            <p:spPr bwMode="auto">
              <a:xfrm>
                <a:off x="5275263" y="1958975"/>
                <a:ext cx="134937" cy="77788"/>
              </a:xfrm>
              <a:custGeom>
                <a:avLst/>
                <a:gdLst>
                  <a:gd name="T0" fmla="*/ 124 w 373"/>
                  <a:gd name="T1" fmla="*/ 61 h 217"/>
                  <a:gd name="T2" fmla="*/ 124 w 373"/>
                  <a:gd name="T3" fmla="*/ 61 h 217"/>
                  <a:gd name="T4" fmla="*/ 93 w 373"/>
                  <a:gd name="T5" fmla="*/ 31 h 217"/>
                  <a:gd name="T6" fmla="*/ 61 w 373"/>
                  <a:gd name="T7" fmla="*/ 0 h 217"/>
                  <a:gd name="T8" fmla="*/ 0 w 373"/>
                  <a:gd name="T9" fmla="*/ 0 h 217"/>
                  <a:gd name="T10" fmla="*/ 0 w 373"/>
                  <a:gd name="T11" fmla="*/ 31 h 217"/>
                  <a:gd name="T12" fmla="*/ 0 w 373"/>
                  <a:gd name="T13" fmla="*/ 31 h 217"/>
                  <a:gd name="T14" fmla="*/ 0 w 373"/>
                  <a:gd name="T15" fmla="*/ 61 h 217"/>
                  <a:gd name="T16" fmla="*/ 30 w 373"/>
                  <a:gd name="T17" fmla="*/ 92 h 217"/>
                  <a:gd name="T18" fmla="*/ 61 w 373"/>
                  <a:gd name="T19" fmla="*/ 92 h 217"/>
                  <a:gd name="T20" fmla="*/ 93 w 373"/>
                  <a:gd name="T21" fmla="*/ 92 h 217"/>
                  <a:gd name="T22" fmla="*/ 124 w 373"/>
                  <a:gd name="T23" fmla="*/ 124 h 217"/>
                  <a:gd name="T24" fmla="*/ 124 w 373"/>
                  <a:gd name="T25" fmla="*/ 155 h 217"/>
                  <a:gd name="T26" fmla="*/ 124 w 373"/>
                  <a:gd name="T27" fmla="*/ 124 h 217"/>
                  <a:gd name="T28" fmla="*/ 185 w 373"/>
                  <a:gd name="T29" fmla="*/ 124 h 217"/>
                  <a:gd name="T30" fmla="*/ 217 w 373"/>
                  <a:gd name="T31" fmla="*/ 185 h 217"/>
                  <a:gd name="T32" fmla="*/ 248 w 373"/>
                  <a:gd name="T33" fmla="*/ 185 h 217"/>
                  <a:gd name="T34" fmla="*/ 248 w 373"/>
                  <a:gd name="T35" fmla="*/ 185 h 217"/>
                  <a:gd name="T36" fmla="*/ 278 w 373"/>
                  <a:gd name="T37" fmla="*/ 185 h 217"/>
                  <a:gd name="T38" fmla="*/ 278 w 373"/>
                  <a:gd name="T39" fmla="*/ 185 h 217"/>
                  <a:gd name="T40" fmla="*/ 341 w 373"/>
                  <a:gd name="T41" fmla="*/ 185 h 217"/>
                  <a:gd name="T42" fmla="*/ 341 w 373"/>
                  <a:gd name="T43" fmla="*/ 216 h 217"/>
                  <a:gd name="T44" fmla="*/ 372 w 373"/>
                  <a:gd name="T45" fmla="*/ 185 h 217"/>
                  <a:gd name="T46" fmla="*/ 372 w 373"/>
                  <a:gd name="T47" fmla="*/ 155 h 217"/>
                  <a:gd name="T48" fmla="*/ 309 w 373"/>
                  <a:gd name="T49" fmla="*/ 155 h 217"/>
                  <a:gd name="T50" fmla="*/ 309 w 373"/>
                  <a:gd name="T51" fmla="*/ 155 h 217"/>
                  <a:gd name="T52" fmla="*/ 278 w 373"/>
                  <a:gd name="T53" fmla="*/ 155 h 217"/>
                  <a:gd name="T54" fmla="*/ 278 w 373"/>
                  <a:gd name="T55" fmla="*/ 155 h 217"/>
                  <a:gd name="T56" fmla="*/ 248 w 373"/>
                  <a:gd name="T57" fmla="*/ 124 h 217"/>
                  <a:gd name="T58" fmla="*/ 217 w 373"/>
                  <a:gd name="T59" fmla="*/ 124 h 217"/>
                  <a:gd name="T60" fmla="*/ 185 w 373"/>
                  <a:gd name="T61" fmla="*/ 92 h 217"/>
                  <a:gd name="T62" fmla="*/ 154 w 373"/>
                  <a:gd name="T63" fmla="*/ 92 h 217"/>
                  <a:gd name="T64" fmla="*/ 154 w 373"/>
                  <a:gd name="T65" fmla="*/ 9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17">
                    <a:moveTo>
                      <a:pt x="124" y="61"/>
                    </a:moveTo>
                    <a:lnTo>
                      <a:pt x="124" y="61"/>
                    </a:lnTo>
                    <a:lnTo>
                      <a:pt x="124" y="61"/>
                    </a:lnTo>
                    <a:lnTo>
                      <a:pt x="124" y="61"/>
                    </a:lnTo>
                    <a:lnTo>
                      <a:pt x="124" y="61"/>
                    </a:lnTo>
                    <a:cubicBezTo>
                      <a:pt x="93" y="61"/>
                      <a:pt x="93" y="61"/>
                      <a:pt x="93" y="31"/>
                    </a:cubicBezTo>
                    <a:cubicBezTo>
                      <a:pt x="61" y="31"/>
                      <a:pt x="61" y="31"/>
                      <a:pt x="61" y="0"/>
                    </a:cubicBezTo>
                    <a:lnTo>
                      <a:pt x="61" y="0"/>
                    </a:lnTo>
                    <a:cubicBezTo>
                      <a:pt x="30" y="0"/>
                      <a:pt x="30" y="0"/>
                      <a:pt x="30" y="0"/>
                    </a:cubicBezTo>
                    <a:cubicBezTo>
                      <a:pt x="30" y="0"/>
                      <a:pt x="30" y="0"/>
                      <a:pt x="0" y="0"/>
                    </a:cubicBezTo>
                    <a:cubicBezTo>
                      <a:pt x="0" y="0"/>
                      <a:pt x="0" y="0"/>
                      <a:pt x="0" y="31"/>
                    </a:cubicBezTo>
                    <a:lnTo>
                      <a:pt x="0" y="31"/>
                    </a:lnTo>
                    <a:lnTo>
                      <a:pt x="0" y="31"/>
                    </a:lnTo>
                    <a:lnTo>
                      <a:pt x="0" y="31"/>
                    </a:lnTo>
                    <a:cubicBezTo>
                      <a:pt x="0" y="61"/>
                      <a:pt x="0" y="61"/>
                      <a:pt x="0" y="61"/>
                    </a:cubicBezTo>
                    <a:lnTo>
                      <a:pt x="0" y="61"/>
                    </a:lnTo>
                    <a:lnTo>
                      <a:pt x="0" y="61"/>
                    </a:lnTo>
                    <a:cubicBezTo>
                      <a:pt x="30" y="61"/>
                      <a:pt x="30" y="92"/>
                      <a:pt x="30" y="92"/>
                    </a:cubicBezTo>
                    <a:lnTo>
                      <a:pt x="30" y="92"/>
                    </a:lnTo>
                    <a:lnTo>
                      <a:pt x="61" y="92"/>
                    </a:lnTo>
                    <a:cubicBezTo>
                      <a:pt x="61" y="92"/>
                      <a:pt x="61" y="92"/>
                      <a:pt x="93" y="92"/>
                    </a:cubicBezTo>
                    <a:lnTo>
                      <a:pt x="93" y="92"/>
                    </a:lnTo>
                    <a:cubicBezTo>
                      <a:pt x="93" y="124"/>
                      <a:pt x="93" y="124"/>
                      <a:pt x="93" y="124"/>
                    </a:cubicBezTo>
                    <a:lnTo>
                      <a:pt x="124" y="124"/>
                    </a:lnTo>
                    <a:lnTo>
                      <a:pt x="124" y="124"/>
                    </a:lnTo>
                    <a:lnTo>
                      <a:pt x="124" y="155"/>
                    </a:lnTo>
                    <a:cubicBezTo>
                      <a:pt x="124" y="155"/>
                      <a:pt x="124" y="155"/>
                      <a:pt x="124" y="124"/>
                    </a:cubicBezTo>
                    <a:lnTo>
                      <a:pt x="124" y="124"/>
                    </a:lnTo>
                    <a:cubicBezTo>
                      <a:pt x="154" y="124"/>
                      <a:pt x="154" y="124"/>
                      <a:pt x="154" y="124"/>
                    </a:cubicBezTo>
                    <a:lnTo>
                      <a:pt x="185" y="124"/>
                    </a:lnTo>
                    <a:cubicBezTo>
                      <a:pt x="185" y="124"/>
                      <a:pt x="217" y="124"/>
                      <a:pt x="217" y="155"/>
                    </a:cubicBezTo>
                    <a:cubicBezTo>
                      <a:pt x="217" y="155"/>
                      <a:pt x="217" y="155"/>
                      <a:pt x="217" y="185"/>
                    </a:cubicBezTo>
                    <a:cubicBezTo>
                      <a:pt x="217" y="185"/>
                      <a:pt x="217" y="185"/>
                      <a:pt x="248" y="185"/>
                    </a:cubicBezTo>
                    <a:lnTo>
                      <a:pt x="248" y="185"/>
                    </a:lnTo>
                    <a:lnTo>
                      <a:pt x="248" y="185"/>
                    </a:lnTo>
                    <a:lnTo>
                      <a:pt x="248" y="185"/>
                    </a:lnTo>
                    <a:cubicBezTo>
                      <a:pt x="278" y="185"/>
                      <a:pt x="278" y="185"/>
                      <a:pt x="278" y="185"/>
                    </a:cubicBezTo>
                    <a:lnTo>
                      <a:pt x="278" y="185"/>
                    </a:lnTo>
                    <a:lnTo>
                      <a:pt x="278" y="185"/>
                    </a:lnTo>
                    <a:lnTo>
                      <a:pt x="278" y="185"/>
                    </a:lnTo>
                    <a:cubicBezTo>
                      <a:pt x="309" y="185"/>
                      <a:pt x="309" y="185"/>
                      <a:pt x="309" y="185"/>
                    </a:cubicBezTo>
                    <a:lnTo>
                      <a:pt x="341" y="185"/>
                    </a:lnTo>
                    <a:cubicBezTo>
                      <a:pt x="341" y="216"/>
                      <a:pt x="341" y="216"/>
                      <a:pt x="341" y="216"/>
                    </a:cubicBezTo>
                    <a:lnTo>
                      <a:pt x="341" y="216"/>
                    </a:lnTo>
                    <a:lnTo>
                      <a:pt x="372" y="185"/>
                    </a:lnTo>
                    <a:lnTo>
                      <a:pt x="372" y="185"/>
                    </a:lnTo>
                    <a:lnTo>
                      <a:pt x="372" y="185"/>
                    </a:lnTo>
                    <a:lnTo>
                      <a:pt x="372" y="155"/>
                    </a:lnTo>
                    <a:cubicBezTo>
                      <a:pt x="341" y="155"/>
                      <a:pt x="341" y="155"/>
                      <a:pt x="341" y="155"/>
                    </a:cubicBezTo>
                    <a:lnTo>
                      <a:pt x="309" y="155"/>
                    </a:lnTo>
                    <a:lnTo>
                      <a:pt x="309" y="155"/>
                    </a:lnTo>
                    <a:lnTo>
                      <a:pt x="309" y="155"/>
                    </a:lnTo>
                    <a:lnTo>
                      <a:pt x="309" y="155"/>
                    </a:lnTo>
                    <a:cubicBezTo>
                      <a:pt x="309" y="155"/>
                      <a:pt x="309" y="155"/>
                      <a:pt x="278" y="155"/>
                    </a:cubicBezTo>
                    <a:lnTo>
                      <a:pt x="278" y="155"/>
                    </a:lnTo>
                    <a:lnTo>
                      <a:pt x="278" y="155"/>
                    </a:lnTo>
                    <a:lnTo>
                      <a:pt x="278" y="155"/>
                    </a:lnTo>
                    <a:cubicBezTo>
                      <a:pt x="248" y="155"/>
                      <a:pt x="248" y="155"/>
                      <a:pt x="248" y="124"/>
                    </a:cubicBezTo>
                    <a:lnTo>
                      <a:pt x="217" y="124"/>
                    </a:lnTo>
                    <a:lnTo>
                      <a:pt x="217" y="124"/>
                    </a:lnTo>
                    <a:lnTo>
                      <a:pt x="217" y="124"/>
                    </a:lnTo>
                    <a:lnTo>
                      <a:pt x="185" y="92"/>
                    </a:lnTo>
                    <a:cubicBezTo>
                      <a:pt x="154" y="92"/>
                      <a:pt x="154" y="92"/>
                      <a:pt x="154" y="61"/>
                    </a:cubicBezTo>
                    <a:cubicBezTo>
                      <a:pt x="154" y="92"/>
                      <a:pt x="154" y="92"/>
                      <a:pt x="154" y="92"/>
                    </a:cubicBezTo>
                    <a:lnTo>
                      <a:pt x="154" y="92"/>
                    </a:lnTo>
                    <a:lnTo>
                      <a:pt x="154" y="92"/>
                    </a:lnTo>
                    <a:cubicBezTo>
                      <a:pt x="124" y="92"/>
                      <a:pt x="124" y="92"/>
                      <a:pt x="124" y="6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4" name="Freeform 67"/>
              <p:cNvSpPr>
                <a:spLocks noChangeArrowheads="1"/>
              </p:cNvSpPr>
              <p:nvPr/>
            </p:nvSpPr>
            <p:spPr bwMode="auto">
              <a:xfrm>
                <a:off x="4729163" y="1679575"/>
                <a:ext cx="234950" cy="146050"/>
              </a:xfrm>
              <a:custGeom>
                <a:avLst/>
                <a:gdLst>
                  <a:gd name="T0" fmla="*/ 62 w 652"/>
                  <a:gd name="T1" fmla="*/ 217 h 405"/>
                  <a:gd name="T2" fmla="*/ 62 w 652"/>
                  <a:gd name="T3" fmla="*/ 248 h 405"/>
                  <a:gd name="T4" fmla="*/ 92 w 652"/>
                  <a:gd name="T5" fmla="*/ 217 h 405"/>
                  <a:gd name="T6" fmla="*/ 124 w 652"/>
                  <a:gd name="T7" fmla="*/ 217 h 405"/>
                  <a:gd name="T8" fmla="*/ 155 w 652"/>
                  <a:gd name="T9" fmla="*/ 217 h 405"/>
                  <a:gd name="T10" fmla="*/ 155 w 652"/>
                  <a:gd name="T11" fmla="*/ 217 h 405"/>
                  <a:gd name="T12" fmla="*/ 155 w 652"/>
                  <a:gd name="T13" fmla="*/ 217 h 405"/>
                  <a:gd name="T14" fmla="*/ 216 w 652"/>
                  <a:gd name="T15" fmla="*/ 217 h 405"/>
                  <a:gd name="T16" fmla="*/ 279 w 652"/>
                  <a:gd name="T17" fmla="*/ 248 h 405"/>
                  <a:gd name="T18" fmla="*/ 310 w 652"/>
                  <a:gd name="T19" fmla="*/ 248 h 405"/>
                  <a:gd name="T20" fmla="*/ 340 w 652"/>
                  <a:gd name="T21" fmla="*/ 280 h 405"/>
                  <a:gd name="T22" fmla="*/ 372 w 652"/>
                  <a:gd name="T23" fmla="*/ 311 h 405"/>
                  <a:gd name="T24" fmla="*/ 372 w 652"/>
                  <a:gd name="T25" fmla="*/ 311 h 405"/>
                  <a:gd name="T26" fmla="*/ 403 w 652"/>
                  <a:gd name="T27" fmla="*/ 311 h 405"/>
                  <a:gd name="T28" fmla="*/ 403 w 652"/>
                  <a:gd name="T29" fmla="*/ 311 h 405"/>
                  <a:gd name="T30" fmla="*/ 403 w 652"/>
                  <a:gd name="T31" fmla="*/ 311 h 405"/>
                  <a:gd name="T32" fmla="*/ 434 w 652"/>
                  <a:gd name="T33" fmla="*/ 341 h 405"/>
                  <a:gd name="T34" fmla="*/ 434 w 652"/>
                  <a:gd name="T35" fmla="*/ 372 h 405"/>
                  <a:gd name="T36" fmla="*/ 464 w 652"/>
                  <a:gd name="T37" fmla="*/ 404 h 405"/>
                  <a:gd name="T38" fmla="*/ 496 w 652"/>
                  <a:gd name="T39" fmla="*/ 404 h 405"/>
                  <a:gd name="T40" fmla="*/ 496 w 652"/>
                  <a:gd name="T41" fmla="*/ 404 h 405"/>
                  <a:gd name="T42" fmla="*/ 527 w 652"/>
                  <a:gd name="T43" fmla="*/ 372 h 405"/>
                  <a:gd name="T44" fmla="*/ 527 w 652"/>
                  <a:gd name="T45" fmla="*/ 372 h 405"/>
                  <a:gd name="T46" fmla="*/ 527 w 652"/>
                  <a:gd name="T47" fmla="*/ 372 h 405"/>
                  <a:gd name="T48" fmla="*/ 558 w 652"/>
                  <a:gd name="T49" fmla="*/ 372 h 405"/>
                  <a:gd name="T50" fmla="*/ 558 w 652"/>
                  <a:gd name="T51" fmla="*/ 372 h 405"/>
                  <a:gd name="T52" fmla="*/ 588 w 652"/>
                  <a:gd name="T53" fmla="*/ 372 h 405"/>
                  <a:gd name="T54" fmla="*/ 588 w 652"/>
                  <a:gd name="T55" fmla="*/ 311 h 405"/>
                  <a:gd name="T56" fmla="*/ 651 w 652"/>
                  <a:gd name="T57" fmla="*/ 280 h 405"/>
                  <a:gd name="T58" fmla="*/ 651 w 652"/>
                  <a:gd name="T59" fmla="*/ 280 h 405"/>
                  <a:gd name="T60" fmla="*/ 651 w 652"/>
                  <a:gd name="T61" fmla="*/ 280 h 405"/>
                  <a:gd name="T62" fmla="*/ 651 w 652"/>
                  <a:gd name="T63" fmla="*/ 280 h 405"/>
                  <a:gd name="T64" fmla="*/ 588 w 652"/>
                  <a:gd name="T65" fmla="*/ 248 h 405"/>
                  <a:gd name="T66" fmla="*/ 558 w 652"/>
                  <a:gd name="T67" fmla="*/ 217 h 405"/>
                  <a:gd name="T68" fmla="*/ 527 w 652"/>
                  <a:gd name="T69" fmla="*/ 187 h 405"/>
                  <a:gd name="T70" fmla="*/ 496 w 652"/>
                  <a:gd name="T71" fmla="*/ 187 h 405"/>
                  <a:gd name="T72" fmla="*/ 496 w 652"/>
                  <a:gd name="T73" fmla="*/ 156 h 405"/>
                  <a:gd name="T74" fmla="*/ 464 w 652"/>
                  <a:gd name="T75" fmla="*/ 124 h 405"/>
                  <a:gd name="T76" fmla="*/ 434 w 652"/>
                  <a:gd name="T77" fmla="*/ 93 h 405"/>
                  <a:gd name="T78" fmla="*/ 434 w 652"/>
                  <a:gd name="T79" fmla="*/ 93 h 405"/>
                  <a:gd name="T80" fmla="*/ 372 w 652"/>
                  <a:gd name="T81" fmla="*/ 93 h 405"/>
                  <a:gd name="T82" fmla="*/ 372 w 652"/>
                  <a:gd name="T83" fmla="*/ 93 h 405"/>
                  <a:gd name="T84" fmla="*/ 340 w 652"/>
                  <a:gd name="T85" fmla="*/ 63 h 405"/>
                  <a:gd name="T86" fmla="*/ 340 w 652"/>
                  <a:gd name="T87" fmla="*/ 32 h 405"/>
                  <a:gd name="T88" fmla="*/ 340 w 652"/>
                  <a:gd name="T89" fmla="*/ 0 h 405"/>
                  <a:gd name="T90" fmla="*/ 340 w 652"/>
                  <a:gd name="T91" fmla="*/ 0 h 405"/>
                  <a:gd name="T92" fmla="*/ 310 w 652"/>
                  <a:gd name="T93" fmla="*/ 0 h 405"/>
                  <a:gd name="T94" fmla="*/ 279 w 652"/>
                  <a:gd name="T95" fmla="*/ 0 h 405"/>
                  <a:gd name="T96" fmla="*/ 248 w 652"/>
                  <a:gd name="T97" fmla="*/ 0 h 405"/>
                  <a:gd name="T98" fmla="*/ 248 w 652"/>
                  <a:gd name="T99" fmla="*/ 32 h 405"/>
                  <a:gd name="T100" fmla="*/ 216 w 652"/>
                  <a:gd name="T101" fmla="*/ 32 h 405"/>
                  <a:gd name="T102" fmla="*/ 216 w 652"/>
                  <a:gd name="T103" fmla="*/ 93 h 405"/>
                  <a:gd name="T104" fmla="*/ 186 w 652"/>
                  <a:gd name="T105" fmla="*/ 93 h 405"/>
                  <a:gd name="T106" fmla="*/ 155 w 652"/>
                  <a:gd name="T107" fmla="*/ 93 h 405"/>
                  <a:gd name="T108" fmla="*/ 124 w 652"/>
                  <a:gd name="T109" fmla="*/ 93 h 405"/>
                  <a:gd name="T110" fmla="*/ 124 w 652"/>
                  <a:gd name="T111" fmla="*/ 93 h 405"/>
                  <a:gd name="T112" fmla="*/ 62 w 652"/>
                  <a:gd name="T113" fmla="*/ 93 h 405"/>
                  <a:gd name="T114" fmla="*/ 31 w 652"/>
                  <a:gd name="T115" fmla="*/ 124 h 405"/>
                  <a:gd name="T116" fmla="*/ 0 w 652"/>
                  <a:gd name="T117" fmla="*/ 124 h 405"/>
                  <a:gd name="T118" fmla="*/ 0 w 652"/>
                  <a:gd name="T119" fmla="*/ 124 h 405"/>
                  <a:gd name="T120" fmla="*/ 31 w 652"/>
                  <a:gd name="T121" fmla="*/ 156 h 405"/>
                  <a:gd name="T122" fmla="*/ 62 w 652"/>
                  <a:gd name="T123" fmla="*/ 2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405">
                    <a:moveTo>
                      <a:pt x="62" y="217"/>
                    </a:moveTo>
                    <a:lnTo>
                      <a:pt x="62" y="217"/>
                    </a:lnTo>
                    <a:cubicBezTo>
                      <a:pt x="62" y="217"/>
                      <a:pt x="62" y="248"/>
                      <a:pt x="62" y="280"/>
                    </a:cubicBezTo>
                    <a:lnTo>
                      <a:pt x="62" y="248"/>
                    </a:lnTo>
                    <a:lnTo>
                      <a:pt x="92" y="217"/>
                    </a:lnTo>
                    <a:lnTo>
                      <a:pt x="92" y="217"/>
                    </a:lnTo>
                    <a:lnTo>
                      <a:pt x="92" y="217"/>
                    </a:lnTo>
                    <a:lnTo>
                      <a:pt x="124" y="217"/>
                    </a:lnTo>
                    <a:lnTo>
                      <a:pt x="124" y="248"/>
                    </a:lnTo>
                    <a:cubicBezTo>
                      <a:pt x="124" y="248"/>
                      <a:pt x="124" y="217"/>
                      <a:pt x="155" y="217"/>
                    </a:cubicBezTo>
                    <a:lnTo>
                      <a:pt x="155" y="217"/>
                    </a:lnTo>
                    <a:lnTo>
                      <a:pt x="155" y="217"/>
                    </a:lnTo>
                    <a:lnTo>
                      <a:pt x="155" y="217"/>
                    </a:lnTo>
                    <a:lnTo>
                      <a:pt x="155" y="217"/>
                    </a:lnTo>
                    <a:cubicBezTo>
                      <a:pt x="186" y="217"/>
                      <a:pt x="186" y="217"/>
                      <a:pt x="186" y="217"/>
                    </a:cubicBezTo>
                    <a:cubicBezTo>
                      <a:pt x="186" y="217"/>
                      <a:pt x="186" y="217"/>
                      <a:pt x="216" y="217"/>
                    </a:cubicBezTo>
                    <a:lnTo>
                      <a:pt x="248" y="248"/>
                    </a:lnTo>
                    <a:cubicBezTo>
                      <a:pt x="279" y="248"/>
                      <a:pt x="279" y="248"/>
                      <a:pt x="279" y="248"/>
                    </a:cubicBezTo>
                    <a:lnTo>
                      <a:pt x="279" y="248"/>
                    </a:lnTo>
                    <a:cubicBezTo>
                      <a:pt x="279" y="248"/>
                      <a:pt x="279" y="248"/>
                      <a:pt x="310" y="248"/>
                    </a:cubicBezTo>
                    <a:cubicBezTo>
                      <a:pt x="310" y="248"/>
                      <a:pt x="310" y="248"/>
                      <a:pt x="310" y="280"/>
                    </a:cubicBezTo>
                    <a:cubicBezTo>
                      <a:pt x="340" y="280"/>
                      <a:pt x="340" y="280"/>
                      <a:pt x="340" y="280"/>
                    </a:cubicBezTo>
                    <a:lnTo>
                      <a:pt x="340" y="280"/>
                    </a:lnTo>
                    <a:cubicBezTo>
                      <a:pt x="340" y="280"/>
                      <a:pt x="340" y="311"/>
                      <a:pt x="372" y="311"/>
                    </a:cubicBezTo>
                    <a:lnTo>
                      <a:pt x="372" y="311"/>
                    </a:lnTo>
                    <a:lnTo>
                      <a:pt x="372" y="311"/>
                    </a:lnTo>
                    <a:lnTo>
                      <a:pt x="403" y="311"/>
                    </a:lnTo>
                    <a:lnTo>
                      <a:pt x="403" y="311"/>
                    </a:lnTo>
                    <a:lnTo>
                      <a:pt x="403" y="311"/>
                    </a:lnTo>
                    <a:lnTo>
                      <a:pt x="403" y="311"/>
                    </a:lnTo>
                    <a:lnTo>
                      <a:pt x="403" y="311"/>
                    </a:lnTo>
                    <a:lnTo>
                      <a:pt x="403" y="311"/>
                    </a:lnTo>
                    <a:lnTo>
                      <a:pt x="403" y="311"/>
                    </a:lnTo>
                    <a:cubicBezTo>
                      <a:pt x="434" y="311"/>
                      <a:pt x="434" y="311"/>
                      <a:pt x="434" y="341"/>
                    </a:cubicBezTo>
                    <a:lnTo>
                      <a:pt x="434" y="341"/>
                    </a:lnTo>
                    <a:cubicBezTo>
                      <a:pt x="434" y="341"/>
                      <a:pt x="434" y="341"/>
                      <a:pt x="434" y="372"/>
                    </a:cubicBezTo>
                    <a:cubicBezTo>
                      <a:pt x="464" y="372"/>
                      <a:pt x="464" y="372"/>
                      <a:pt x="464" y="372"/>
                    </a:cubicBezTo>
                    <a:cubicBezTo>
                      <a:pt x="464" y="404"/>
                      <a:pt x="464" y="404"/>
                      <a:pt x="464" y="404"/>
                    </a:cubicBezTo>
                    <a:cubicBezTo>
                      <a:pt x="464" y="404"/>
                      <a:pt x="464" y="404"/>
                      <a:pt x="496" y="404"/>
                    </a:cubicBezTo>
                    <a:lnTo>
                      <a:pt x="496" y="404"/>
                    </a:lnTo>
                    <a:lnTo>
                      <a:pt x="496" y="404"/>
                    </a:lnTo>
                    <a:lnTo>
                      <a:pt x="496" y="404"/>
                    </a:lnTo>
                    <a:cubicBezTo>
                      <a:pt x="496" y="404"/>
                      <a:pt x="496" y="404"/>
                      <a:pt x="527" y="372"/>
                    </a:cubicBezTo>
                    <a:lnTo>
                      <a:pt x="527" y="372"/>
                    </a:lnTo>
                    <a:lnTo>
                      <a:pt x="527" y="372"/>
                    </a:lnTo>
                    <a:lnTo>
                      <a:pt x="527" y="372"/>
                    </a:lnTo>
                    <a:lnTo>
                      <a:pt x="527" y="372"/>
                    </a:lnTo>
                    <a:lnTo>
                      <a:pt x="527" y="372"/>
                    </a:lnTo>
                    <a:lnTo>
                      <a:pt x="527" y="372"/>
                    </a:lnTo>
                    <a:lnTo>
                      <a:pt x="558" y="372"/>
                    </a:lnTo>
                    <a:lnTo>
                      <a:pt x="558" y="372"/>
                    </a:lnTo>
                    <a:lnTo>
                      <a:pt x="558" y="372"/>
                    </a:lnTo>
                    <a:lnTo>
                      <a:pt x="558" y="372"/>
                    </a:lnTo>
                    <a:lnTo>
                      <a:pt x="588" y="372"/>
                    </a:lnTo>
                    <a:lnTo>
                      <a:pt x="588" y="341"/>
                    </a:lnTo>
                    <a:cubicBezTo>
                      <a:pt x="588" y="341"/>
                      <a:pt x="588" y="341"/>
                      <a:pt x="588" y="311"/>
                    </a:cubicBezTo>
                    <a:cubicBezTo>
                      <a:pt x="620" y="311"/>
                      <a:pt x="620" y="280"/>
                      <a:pt x="651" y="280"/>
                    </a:cubicBezTo>
                    <a:lnTo>
                      <a:pt x="651" y="280"/>
                    </a:lnTo>
                    <a:lnTo>
                      <a:pt x="651" y="280"/>
                    </a:lnTo>
                    <a:lnTo>
                      <a:pt x="651" y="280"/>
                    </a:lnTo>
                    <a:lnTo>
                      <a:pt x="651" y="280"/>
                    </a:lnTo>
                    <a:lnTo>
                      <a:pt x="651" y="280"/>
                    </a:lnTo>
                    <a:lnTo>
                      <a:pt x="651" y="280"/>
                    </a:lnTo>
                    <a:lnTo>
                      <a:pt x="651" y="280"/>
                    </a:lnTo>
                    <a:cubicBezTo>
                      <a:pt x="651" y="280"/>
                      <a:pt x="651" y="248"/>
                      <a:pt x="620" y="248"/>
                    </a:cubicBezTo>
                    <a:cubicBezTo>
                      <a:pt x="620" y="248"/>
                      <a:pt x="620" y="248"/>
                      <a:pt x="588" y="248"/>
                    </a:cubicBezTo>
                    <a:lnTo>
                      <a:pt x="588" y="248"/>
                    </a:lnTo>
                    <a:cubicBezTo>
                      <a:pt x="588" y="217"/>
                      <a:pt x="558" y="217"/>
                      <a:pt x="558" y="217"/>
                    </a:cubicBezTo>
                    <a:cubicBezTo>
                      <a:pt x="558" y="187"/>
                      <a:pt x="558" y="187"/>
                      <a:pt x="527" y="187"/>
                    </a:cubicBezTo>
                    <a:lnTo>
                      <a:pt x="527" y="187"/>
                    </a:lnTo>
                    <a:lnTo>
                      <a:pt x="527" y="187"/>
                    </a:lnTo>
                    <a:cubicBezTo>
                      <a:pt x="527" y="187"/>
                      <a:pt x="527" y="187"/>
                      <a:pt x="496" y="187"/>
                    </a:cubicBezTo>
                    <a:cubicBezTo>
                      <a:pt x="496" y="187"/>
                      <a:pt x="496" y="187"/>
                      <a:pt x="496" y="156"/>
                    </a:cubicBezTo>
                    <a:lnTo>
                      <a:pt x="496" y="156"/>
                    </a:lnTo>
                    <a:cubicBezTo>
                      <a:pt x="464" y="156"/>
                      <a:pt x="464" y="156"/>
                      <a:pt x="464" y="124"/>
                    </a:cubicBezTo>
                    <a:lnTo>
                      <a:pt x="464" y="124"/>
                    </a:lnTo>
                    <a:lnTo>
                      <a:pt x="464" y="124"/>
                    </a:lnTo>
                    <a:cubicBezTo>
                      <a:pt x="434" y="93"/>
                      <a:pt x="434" y="93"/>
                      <a:pt x="434" y="93"/>
                    </a:cubicBezTo>
                    <a:lnTo>
                      <a:pt x="434" y="93"/>
                    </a:lnTo>
                    <a:lnTo>
                      <a:pt x="434" y="93"/>
                    </a:lnTo>
                    <a:lnTo>
                      <a:pt x="403" y="93"/>
                    </a:lnTo>
                    <a:cubicBezTo>
                      <a:pt x="403" y="93"/>
                      <a:pt x="403" y="93"/>
                      <a:pt x="372" y="93"/>
                    </a:cubicBezTo>
                    <a:lnTo>
                      <a:pt x="372" y="93"/>
                    </a:lnTo>
                    <a:lnTo>
                      <a:pt x="372" y="93"/>
                    </a:lnTo>
                    <a:lnTo>
                      <a:pt x="340" y="63"/>
                    </a:lnTo>
                    <a:lnTo>
                      <a:pt x="340" y="63"/>
                    </a:lnTo>
                    <a:lnTo>
                      <a:pt x="340" y="32"/>
                    </a:lnTo>
                    <a:lnTo>
                      <a:pt x="340" y="32"/>
                    </a:lnTo>
                    <a:cubicBezTo>
                      <a:pt x="340" y="32"/>
                      <a:pt x="340" y="32"/>
                      <a:pt x="340" y="0"/>
                    </a:cubicBezTo>
                    <a:lnTo>
                      <a:pt x="340" y="0"/>
                    </a:lnTo>
                    <a:lnTo>
                      <a:pt x="340" y="0"/>
                    </a:lnTo>
                    <a:lnTo>
                      <a:pt x="340" y="0"/>
                    </a:lnTo>
                    <a:lnTo>
                      <a:pt x="340" y="0"/>
                    </a:lnTo>
                    <a:cubicBezTo>
                      <a:pt x="340" y="0"/>
                      <a:pt x="340" y="0"/>
                      <a:pt x="310" y="0"/>
                    </a:cubicBezTo>
                    <a:cubicBezTo>
                      <a:pt x="310" y="0"/>
                      <a:pt x="310" y="0"/>
                      <a:pt x="279" y="0"/>
                    </a:cubicBezTo>
                    <a:lnTo>
                      <a:pt x="279" y="0"/>
                    </a:lnTo>
                    <a:lnTo>
                      <a:pt x="279" y="0"/>
                    </a:lnTo>
                    <a:cubicBezTo>
                      <a:pt x="279" y="0"/>
                      <a:pt x="279" y="0"/>
                      <a:pt x="248" y="0"/>
                    </a:cubicBezTo>
                    <a:lnTo>
                      <a:pt x="248" y="0"/>
                    </a:lnTo>
                    <a:cubicBezTo>
                      <a:pt x="248" y="32"/>
                      <a:pt x="248" y="32"/>
                      <a:pt x="248" y="32"/>
                    </a:cubicBezTo>
                    <a:lnTo>
                      <a:pt x="216" y="32"/>
                    </a:lnTo>
                    <a:lnTo>
                      <a:pt x="216" y="32"/>
                    </a:lnTo>
                    <a:cubicBezTo>
                      <a:pt x="216" y="32"/>
                      <a:pt x="216" y="63"/>
                      <a:pt x="216" y="93"/>
                    </a:cubicBezTo>
                    <a:lnTo>
                      <a:pt x="216" y="93"/>
                    </a:lnTo>
                    <a:cubicBezTo>
                      <a:pt x="186" y="93"/>
                      <a:pt x="186" y="93"/>
                      <a:pt x="186" y="93"/>
                    </a:cubicBezTo>
                    <a:lnTo>
                      <a:pt x="186" y="93"/>
                    </a:lnTo>
                    <a:lnTo>
                      <a:pt x="186" y="93"/>
                    </a:lnTo>
                    <a:cubicBezTo>
                      <a:pt x="186" y="93"/>
                      <a:pt x="186" y="93"/>
                      <a:pt x="155" y="93"/>
                    </a:cubicBezTo>
                    <a:cubicBezTo>
                      <a:pt x="155" y="93"/>
                      <a:pt x="155" y="93"/>
                      <a:pt x="124" y="93"/>
                    </a:cubicBezTo>
                    <a:lnTo>
                      <a:pt x="124" y="93"/>
                    </a:lnTo>
                    <a:lnTo>
                      <a:pt x="124" y="93"/>
                    </a:lnTo>
                    <a:lnTo>
                      <a:pt x="124" y="93"/>
                    </a:lnTo>
                    <a:cubicBezTo>
                      <a:pt x="124" y="93"/>
                      <a:pt x="92" y="93"/>
                      <a:pt x="92" y="63"/>
                    </a:cubicBezTo>
                    <a:cubicBezTo>
                      <a:pt x="92" y="93"/>
                      <a:pt x="62" y="93"/>
                      <a:pt x="62" y="93"/>
                    </a:cubicBezTo>
                    <a:lnTo>
                      <a:pt x="62" y="93"/>
                    </a:lnTo>
                    <a:cubicBezTo>
                      <a:pt x="62" y="93"/>
                      <a:pt x="62" y="124"/>
                      <a:pt x="31" y="124"/>
                    </a:cubicBezTo>
                    <a:cubicBezTo>
                      <a:pt x="31" y="124"/>
                      <a:pt x="31" y="124"/>
                      <a:pt x="0" y="124"/>
                    </a:cubicBezTo>
                    <a:lnTo>
                      <a:pt x="0" y="124"/>
                    </a:lnTo>
                    <a:lnTo>
                      <a:pt x="0" y="124"/>
                    </a:lnTo>
                    <a:lnTo>
                      <a:pt x="0" y="124"/>
                    </a:lnTo>
                    <a:lnTo>
                      <a:pt x="0" y="124"/>
                    </a:lnTo>
                    <a:cubicBezTo>
                      <a:pt x="31" y="124"/>
                      <a:pt x="31" y="156"/>
                      <a:pt x="31" y="156"/>
                    </a:cubicBezTo>
                    <a:lnTo>
                      <a:pt x="31" y="156"/>
                    </a:lnTo>
                    <a:cubicBezTo>
                      <a:pt x="31" y="187"/>
                      <a:pt x="31" y="187"/>
                      <a:pt x="62"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5" name="Freeform 68"/>
              <p:cNvSpPr>
                <a:spLocks noChangeArrowheads="1"/>
              </p:cNvSpPr>
              <p:nvPr/>
            </p:nvSpPr>
            <p:spPr bwMode="auto">
              <a:xfrm>
                <a:off x="4873625" y="1768475"/>
                <a:ext cx="212725" cy="190500"/>
              </a:xfrm>
              <a:custGeom>
                <a:avLst/>
                <a:gdLst>
                  <a:gd name="T0" fmla="*/ 589 w 590"/>
                  <a:gd name="T1" fmla="*/ 187 h 529"/>
                  <a:gd name="T2" fmla="*/ 589 w 590"/>
                  <a:gd name="T3" fmla="*/ 187 h 529"/>
                  <a:gd name="T4" fmla="*/ 557 w 590"/>
                  <a:gd name="T5" fmla="*/ 156 h 529"/>
                  <a:gd name="T6" fmla="*/ 557 w 590"/>
                  <a:gd name="T7" fmla="*/ 93 h 529"/>
                  <a:gd name="T8" fmla="*/ 557 w 590"/>
                  <a:gd name="T9" fmla="*/ 63 h 529"/>
                  <a:gd name="T10" fmla="*/ 557 w 590"/>
                  <a:gd name="T11" fmla="*/ 32 h 529"/>
                  <a:gd name="T12" fmla="*/ 557 w 590"/>
                  <a:gd name="T13" fmla="*/ 32 h 529"/>
                  <a:gd name="T14" fmla="*/ 527 w 590"/>
                  <a:gd name="T15" fmla="*/ 63 h 529"/>
                  <a:gd name="T16" fmla="*/ 496 w 590"/>
                  <a:gd name="T17" fmla="*/ 93 h 529"/>
                  <a:gd name="T18" fmla="*/ 433 w 590"/>
                  <a:gd name="T19" fmla="*/ 93 h 529"/>
                  <a:gd name="T20" fmla="*/ 403 w 590"/>
                  <a:gd name="T21" fmla="*/ 124 h 529"/>
                  <a:gd name="T22" fmla="*/ 372 w 590"/>
                  <a:gd name="T23" fmla="*/ 93 h 529"/>
                  <a:gd name="T24" fmla="*/ 309 w 590"/>
                  <a:gd name="T25" fmla="*/ 93 h 529"/>
                  <a:gd name="T26" fmla="*/ 279 w 590"/>
                  <a:gd name="T27" fmla="*/ 93 h 529"/>
                  <a:gd name="T28" fmla="*/ 248 w 590"/>
                  <a:gd name="T29" fmla="*/ 93 h 529"/>
                  <a:gd name="T30" fmla="*/ 248 w 590"/>
                  <a:gd name="T31" fmla="*/ 124 h 529"/>
                  <a:gd name="T32" fmla="*/ 248 w 590"/>
                  <a:gd name="T33" fmla="*/ 124 h 529"/>
                  <a:gd name="T34" fmla="*/ 217 w 590"/>
                  <a:gd name="T35" fmla="*/ 156 h 529"/>
                  <a:gd name="T36" fmla="*/ 155 w 590"/>
                  <a:gd name="T37" fmla="*/ 187 h 529"/>
                  <a:gd name="T38" fmla="*/ 124 w 590"/>
                  <a:gd name="T39" fmla="*/ 217 h 529"/>
                  <a:gd name="T40" fmla="*/ 93 w 590"/>
                  <a:gd name="T41" fmla="*/ 217 h 529"/>
                  <a:gd name="T42" fmla="*/ 61 w 590"/>
                  <a:gd name="T43" fmla="*/ 187 h 529"/>
                  <a:gd name="T44" fmla="*/ 31 w 590"/>
                  <a:gd name="T45" fmla="*/ 187 h 529"/>
                  <a:gd name="T46" fmla="*/ 31 w 590"/>
                  <a:gd name="T47" fmla="*/ 217 h 529"/>
                  <a:gd name="T48" fmla="*/ 31 w 590"/>
                  <a:gd name="T49" fmla="*/ 280 h 529"/>
                  <a:gd name="T50" fmla="*/ 31 w 590"/>
                  <a:gd name="T51" fmla="*/ 280 h 529"/>
                  <a:gd name="T52" fmla="*/ 31 w 590"/>
                  <a:gd name="T53" fmla="*/ 311 h 529"/>
                  <a:gd name="T54" fmla="*/ 31 w 590"/>
                  <a:gd name="T55" fmla="*/ 311 h 529"/>
                  <a:gd name="T56" fmla="*/ 31 w 590"/>
                  <a:gd name="T57" fmla="*/ 372 h 529"/>
                  <a:gd name="T58" fmla="*/ 31 w 590"/>
                  <a:gd name="T59" fmla="*/ 404 h 529"/>
                  <a:gd name="T60" fmla="*/ 61 w 590"/>
                  <a:gd name="T61" fmla="*/ 435 h 529"/>
                  <a:gd name="T62" fmla="*/ 31 w 590"/>
                  <a:gd name="T63" fmla="*/ 528 h 529"/>
                  <a:gd name="T64" fmla="*/ 93 w 590"/>
                  <a:gd name="T65" fmla="*/ 528 h 529"/>
                  <a:gd name="T66" fmla="*/ 93 w 590"/>
                  <a:gd name="T67" fmla="*/ 528 h 529"/>
                  <a:gd name="T68" fmla="*/ 185 w 590"/>
                  <a:gd name="T69" fmla="*/ 528 h 529"/>
                  <a:gd name="T70" fmla="*/ 217 w 590"/>
                  <a:gd name="T71" fmla="*/ 528 h 529"/>
                  <a:gd name="T72" fmla="*/ 248 w 590"/>
                  <a:gd name="T73" fmla="*/ 528 h 529"/>
                  <a:gd name="T74" fmla="*/ 279 w 590"/>
                  <a:gd name="T75" fmla="*/ 528 h 529"/>
                  <a:gd name="T76" fmla="*/ 341 w 590"/>
                  <a:gd name="T77" fmla="*/ 435 h 529"/>
                  <a:gd name="T78" fmla="*/ 372 w 590"/>
                  <a:gd name="T79" fmla="*/ 435 h 529"/>
                  <a:gd name="T80" fmla="*/ 372 w 590"/>
                  <a:gd name="T81" fmla="*/ 404 h 529"/>
                  <a:gd name="T82" fmla="*/ 433 w 590"/>
                  <a:gd name="T83" fmla="*/ 404 h 529"/>
                  <a:gd name="T84" fmla="*/ 433 w 590"/>
                  <a:gd name="T85" fmla="*/ 404 h 529"/>
                  <a:gd name="T86" fmla="*/ 464 w 590"/>
                  <a:gd name="T87" fmla="*/ 372 h 529"/>
                  <a:gd name="T88" fmla="*/ 496 w 590"/>
                  <a:gd name="T89" fmla="*/ 311 h 529"/>
                  <a:gd name="T90" fmla="*/ 496 w 590"/>
                  <a:gd name="T91" fmla="*/ 311 h 529"/>
                  <a:gd name="T92" fmla="*/ 527 w 590"/>
                  <a:gd name="T93" fmla="*/ 248 h 529"/>
                  <a:gd name="T94" fmla="*/ 527 w 590"/>
                  <a:gd name="T95" fmla="*/ 21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529">
                    <a:moveTo>
                      <a:pt x="589" y="187"/>
                    </a:moveTo>
                    <a:lnTo>
                      <a:pt x="589" y="187"/>
                    </a:lnTo>
                    <a:lnTo>
                      <a:pt x="589" y="187"/>
                    </a:lnTo>
                    <a:lnTo>
                      <a:pt x="589" y="187"/>
                    </a:lnTo>
                    <a:lnTo>
                      <a:pt x="589" y="187"/>
                    </a:lnTo>
                    <a:lnTo>
                      <a:pt x="589" y="187"/>
                    </a:lnTo>
                    <a:lnTo>
                      <a:pt x="557" y="187"/>
                    </a:lnTo>
                    <a:lnTo>
                      <a:pt x="557" y="156"/>
                    </a:lnTo>
                    <a:lnTo>
                      <a:pt x="557" y="156"/>
                    </a:lnTo>
                    <a:lnTo>
                      <a:pt x="557" y="156"/>
                    </a:lnTo>
                    <a:cubicBezTo>
                      <a:pt x="557" y="124"/>
                      <a:pt x="557" y="124"/>
                      <a:pt x="557" y="124"/>
                    </a:cubicBezTo>
                    <a:cubicBezTo>
                      <a:pt x="557" y="124"/>
                      <a:pt x="557" y="124"/>
                      <a:pt x="557" y="93"/>
                    </a:cubicBezTo>
                    <a:lnTo>
                      <a:pt x="557" y="93"/>
                    </a:lnTo>
                    <a:lnTo>
                      <a:pt x="557" y="93"/>
                    </a:lnTo>
                    <a:lnTo>
                      <a:pt x="557" y="63"/>
                    </a:lnTo>
                    <a:lnTo>
                      <a:pt x="557" y="63"/>
                    </a:lnTo>
                    <a:cubicBezTo>
                      <a:pt x="557" y="63"/>
                      <a:pt x="557" y="63"/>
                      <a:pt x="557" y="32"/>
                    </a:cubicBezTo>
                    <a:lnTo>
                      <a:pt x="557" y="32"/>
                    </a:lnTo>
                    <a:lnTo>
                      <a:pt x="557" y="32"/>
                    </a:lnTo>
                    <a:cubicBezTo>
                      <a:pt x="557" y="0"/>
                      <a:pt x="557" y="0"/>
                      <a:pt x="557" y="0"/>
                    </a:cubicBezTo>
                    <a:cubicBezTo>
                      <a:pt x="557" y="32"/>
                      <a:pt x="557" y="32"/>
                      <a:pt x="557" y="32"/>
                    </a:cubicBezTo>
                    <a:lnTo>
                      <a:pt x="557" y="32"/>
                    </a:lnTo>
                    <a:lnTo>
                      <a:pt x="527" y="63"/>
                    </a:lnTo>
                    <a:lnTo>
                      <a:pt x="527" y="63"/>
                    </a:lnTo>
                    <a:lnTo>
                      <a:pt x="496" y="63"/>
                    </a:lnTo>
                    <a:lnTo>
                      <a:pt x="496" y="63"/>
                    </a:lnTo>
                    <a:lnTo>
                      <a:pt x="496" y="93"/>
                    </a:lnTo>
                    <a:cubicBezTo>
                      <a:pt x="496" y="93"/>
                      <a:pt x="496" y="93"/>
                      <a:pt x="464" y="93"/>
                    </a:cubicBezTo>
                    <a:lnTo>
                      <a:pt x="464" y="93"/>
                    </a:lnTo>
                    <a:cubicBezTo>
                      <a:pt x="464" y="93"/>
                      <a:pt x="464" y="93"/>
                      <a:pt x="433" y="93"/>
                    </a:cubicBezTo>
                    <a:lnTo>
                      <a:pt x="433" y="93"/>
                    </a:lnTo>
                    <a:lnTo>
                      <a:pt x="433" y="93"/>
                    </a:lnTo>
                    <a:cubicBezTo>
                      <a:pt x="403" y="93"/>
                      <a:pt x="403" y="124"/>
                      <a:pt x="403" y="124"/>
                    </a:cubicBezTo>
                    <a:lnTo>
                      <a:pt x="403" y="124"/>
                    </a:lnTo>
                    <a:lnTo>
                      <a:pt x="403" y="124"/>
                    </a:lnTo>
                    <a:lnTo>
                      <a:pt x="372" y="93"/>
                    </a:lnTo>
                    <a:lnTo>
                      <a:pt x="372" y="93"/>
                    </a:lnTo>
                    <a:lnTo>
                      <a:pt x="341" y="93"/>
                    </a:lnTo>
                    <a:cubicBezTo>
                      <a:pt x="309" y="93"/>
                      <a:pt x="309" y="93"/>
                      <a:pt x="309" y="93"/>
                    </a:cubicBezTo>
                    <a:lnTo>
                      <a:pt x="309" y="93"/>
                    </a:lnTo>
                    <a:cubicBezTo>
                      <a:pt x="309" y="93"/>
                      <a:pt x="279" y="93"/>
                      <a:pt x="279" y="63"/>
                    </a:cubicBezTo>
                    <a:cubicBezTo>
                      <a:pt x="279" y="93"/>
                      <a:pt x="279" y="93"/>
                      <a:pt x="279" y="93"/>
                    </a:cubicBezTo>
                    <a:lnTo>
                      <a:pt x="279" y="93"/>
                    </a:lnTo>
                    <a:lnTo>
                      <a:pt x="248" y="93"/>
                    </a:lnTo>
                    <a:lnTo>
                      <a:pt x="248" y="93"/>
                    </a:lnTo>
                    <a:lnTo>
                      <a:pt x="248" y="93"/>
                    </a:lnTo>
                    <a:lnTo>
                      <a:pt x="248" y="93"/>
                    </a:lnTo>
                    <a:lnTo>
                      <a:pt x="248" y="124"/>
                    </a:lnTo>
                    <a:lnTo>
                      <a:pt x="248" y="124"/>
                    </a:lnTo>
                    <a:lnTo>
                      <a:pt x="248" y="124"/>
                    </a:lnTo>
                    <a:lnTo>
                      <a:pt x="248" y="124"/>
                    </a:lnTo>
                    <a:lnTo>
                      <a:pt x="217" y="156"/>
                    </a:lnTo>
                    <a:lnTo>
                      <a:pt x="217" y="156"/>
                    </a:lnTo>
                    <a:lnTo>
                      <a:pt x="217" y="156"/>
                    </a:lnTo>
                    <a:lnTo>
                      <a:pt x="185" y="156"/>
                    </a:lnTo>
                    <a:lnTo>
                      <a:pt x="185" y="156"/>
                    </a:lnTo>
                    <a:cubicBezTo>
                      <a:pt x="185" y="187"/>
                      <a:pt x="155" y="187"/>
                      <a:pt x="155" y="187"/>
                    </a:cubicBezTo>
                    <a:lnTo>
                      <a:pt x="155" y="187"/>
                    </a:lnTo>
                    <a:lnTo>
                      <a:pt x="155" y="187"/>
                    </a:lnTo>
                    <a:cubicBezTo>
                      <a:pt x="155" y="217"/>
                      <a:pt x="124" y="217"/>
                      <a:pt x="124" y="217"/>
                    </a:cubicBezTo>
                    <a:lnTo>
                      <a:pt x="124" y="217"/>
                    </a:lnTo>
                    <a:lnTo>
                      <a:pt x="124" y="217"/>
                    </a:lnTo>
                    <a:cubicBezTo>
                      <a:pt x="93" y="217"/>
                      <a:pt x="93" y="217"/>
                      <a:pt x="93" y="217"/>
                    </a:cubicBezTo>
                    <a:lnTo>
                      <a:pt x="93" y="217"/>
                    </a:lnTo>
                    <a:lnTo>
                      <a:pt x="93" y="217"/>
                    </a:lnTo>
                    <a:cubicBezTo>
                      <a:pt x="61" y="217"/>
                      <a:pt x="61" y="217"/>
                      <a:pt x="61" y="187"/>
                    </a:cubicBezTo>
                    <a:cubicBezTo>
                      <a:pt x="61" y="187"/>
                      <a:pt x="61" y="187"/>
                      <a:pt x="31" y="187"/>
                    </a:cubicBezTo>
                    <a:lnTo>
                      <a:pt x="31" y="187"/>
                    </a:lnTo>
                    <a:lnTo>
                      <a:pt x="31" y="187"/>
                    </a:lnTo>
                    <a:lnTo>
                      <a:pt x="31" y="187"/>
                    </a:lnTo>
                    <a:cubicBezTo>
                      <a:pt x="31" y="217"/>
                      <a:pt x="31" y="217"/>
                      <a:pt x="31" y="217"/>
                    </a:cubicBezTo>
                    <a:lnTo>
                      <a:pt x="31" y="217"/>
                    </a:lnTo>
                    <a:lnTo>
                      <a:pt x="31" y="217"/>
                    </a:lnTo>
                    <a:lnTo>
                      <a:pt x="31" y="217"/>
                    </a:lnTo>
                    <a:cubicBezTo>
                      <a:pt x="31" y="248"/>
                      <a:pt x="31" y="248"/>
                      <a:pt x="31" y="280"/>
                    </a:cubicBezTo>
                    <a:lnTo>
                      <a:pt x="31" y="280"/>
                    </a:lnTo>
                    <a:lnTo>
                      <a:pt x="31" y="280"/>
                    </a:lnTo>
                    <a:lnTo>
                      <a:pt x="31" y="280"/>
                    </a:lnTo>
                    <a:lnTo>
                      <a:pt x="31" y="280"/>
                    </a:lnTo>
                    <a:lnTo>
                      <a:pt x="31" y="280"/>
                    </a:lnTo>
                    <a:cubicBezTo>
                      <a:pt x="31" y="311"/>
                      <a:pt x="31" y="311"/>
                      <a:pt x="31" y="311"/>
                    </a:cubicBezTo>
                    <a:lnTo>
                      <a:pt x="31" y="311"/>
                    </a:lnTo>
                    <a:lnTo>
                      <a:pt x="31" y="311"/>
                    </a:lnTo>
                    <a:lnTo>
                      <a:pt x="31" y="311"/>
                    </a:lnTo>
                    <a:lnTo>
                      <a:pt x="31" y="311"/>
                    </a:lnTo>
                    <a:cubicBezTo>
                      <a:pt x="0" y="341"/>
                      <a:pt x="0" y="341"/>
                      <a:pt x="0" y="341"/>
                    </a:cubicBezTo>
                    <a:cubicBezTo>
                      <a:pt x="31" y="341"/>
                      <a:pt x="31" y="372"/>
                      <a:pt x="31" y="372"/>
                    </a:cubicBezTo>
                    <a:lnTo>
                      <a:pt x="31" y="372"/>
                    </a:lnTo>
                    <a:lnTo>
                      <a:pt x="31" y="404"/>
                    </a:lnTo>
                    <a:lnTo>
                      <a:pt x="31" y="404"/>
                    </a:lnTo>
                    <a:lnTo>
                      <a:pt x="31" y="404"/>
                    </a:lnTo>
                    <a:cubicBezTo>
                      <a:pt x="61" y="404"/>
                      <a:pt x="61" y="404"/>
                      <a:pt x="61" y="435"/>
                    </a:cubicBezTo>
                    <a:lnTo>
                      <a:pt x="61" y="435"/>
                    </a:lnTo>
                    <a:lnTo>
                      <a:pt x="93" y="465"/>
                    </a:lnTo>
                    <a:cubicBezTo>
                      <a:pt x="93" y="496"/>
                      <a:pt x="93" y="496"/>
                      <a:pt x="61" y="496"/>
                    </a:cubicBezTo>
                    <a:cubicBezTo>
                      <a:pt x="61" y="496"/>
                      <a:pt x="61" y="528"/>
                      <a:pt x="31" y="528"/>
                    </a:cubicBezTo>
                    <a:cubicBezTo>
                      <a:pt x="61" y="528"/>
                      <a:pt x="61" y="528"/>
                      <a:pt x="61" y="528"/>
                    </a:cubicBezTo>
                    <a:lnTo>
                      <a:pt x="93" y="528"/>
                    </a:lnTo>
                    <a:lnTo>
                      <a:pt x="93" y="528"/>
                    </a:lnTo>
                    <a:lnTo>
                      <a:pt x="93" y="528"/>
                    </a:lnTo>
                    <a:lnTo>
                      <a:pt x="93" y="528"/>
                    </a:lnTo>
                    <a:lnTo>
                      <a:pt x="93" y="528"/>
                    </a:lnTo>
                    <a:cubicBezTo>
                      <a:pt x="124" y="528"/>
                      <a:pt x="155" y="528"/>
                      <a:pt x="155" y="528"/>
                    </a:cubicBezTo>
                    <a:lnTo>
                      <a:pt x="155" y="528"/>
                    </a:lnTo>
                    <a:cubicBezTo>
                      <a:pt x="185" y="528"/>
                      <a:pt x="185" y="528"/>
                      <a:pt x="185" y="528"/>
                    </a:cubicBezTo>
                    <a:lnTo>
                      <a:pt x="185" y="528"/>
                    </a:lnTo>
                    <a:cubicBezTo>
                      <a:pt x="185" y="528"/>
                      <a:pt x="185" y="528"/>
                      <a:pt x="217" y="528"/>
                    </a:cubicBezTo>
                    <a:lnTo>
                      <a:pt x="217" y="528"/>
                    </a:lnTo>
                    <a:lnTo>
                      <a:pt x="217" y="528"/>
                    </a:lnTo>
                    <a:lnTo>
                      <a:pt x="217" y="528"/>
                    </a:lnTo>
                    <a:lnTo>
                      <a:pt x="248" y="528"/>
                    </a:lnTo>
                    <a:lnTo>
                      <a:pt x="279" y="528"/>
                    </a:lnTo>
                    <a:lnTo>
                      <a:pt x="279" y="528"/>
                    </a:lnTo>
                    <a:lnTo>
                      <a:pt x="279" y="528"/>
                    </a:lnTo>
                    <a:cubicBezTo>
                      <a:pt x="279" y="496"/>
                      <a:pt x="279" y="496"/>
                      <a:pt x="279" y="496"/>
                    </a:cubicBezTo>
                    <a:cubicBezTo>
                      <a:pt x="279" y="496"/>
                      <a:pt x="279" y="465"/>
                      <a:pt x="309" y="435"/>
                    </a:cubicBezTo>
                    <a:lnTo>
                      <a:pt x="341" y="435"/>
                    </a:lnTo>
                    <a:lnTo>
                      <a:pt x="341" y="435"/>
                    </a:lnTo>
                    <a:lnTo>
                      <a:pt x="341" y="435"/>
                    </a:lnTo>
                    <a:cubicBezTo>
                      <a:pt x="341" y="435"/>
                      <a:pt x="341" y="435"/>
                      <a:pt x="372" y="435"/>
                    </a:cubicBezTo>
                    <a:lnTo>
                      <a:pt x="372" y="435"/>
                    </a:lnTo>
                    <a:cubicBezTo>
                      <a:pt x="372" y="435"/>
                      <a:pt x="372" y="435"/>
                      <a:pt x="372" y="404"/>
                    </a:cubicBezTo>
                    <a:lnTo>
                      <a:pt x="372" y="404"/>
                    </a:lnTo>
                    <a:cubicBezTo>
                      <a:pt x="403" y="404"/>
                      <a:pt x="403" y="372"/>
                      <a:pt x="403" y="372"/>
                    </a:cubicBezTo>
                    <a:cubicBezTo>
                      <a:pt x="433" y="372"/>
                      <a:pt x="433" y="372"/>
                      <a:pt x="433" y="404"/>
                    </a:cubicBezTo>
                    <a:lnTo>
                      <a:pt x="433" y="404"/>
                    </a:lnTo>
                    <a:lnTo>
                      <a:pt x="433" y="404"/>
                    </a:lnTo>
                    <a:lnTo>
                      <a:pt x="433" y="404"/>
                    </a:lnTo>
                    <a:lnTo>
                      <a:pt x="433" y="404"/>
                    </a:lnTo>
                    <a:lnTo>
                      <a:pt x="464" y="404"/>
                    </a:lnTo>
                    <a:lnTo>
                      <a:pt x="464" y="372"/>
                    </a:lnTo>
                    <a:lnTo>
                      <a:pt x="464" y="372"/>
                    </a:lnTo>
                    <a:cubicBezTo>
                      <a:pt x="433" y="372"/>
                      <a:pt x="433" y="372"/>
                      <a:pt x="433" y="372"/>
                    </a:cubicBezTo>
                    <a:cubicBezTo>
                      <a:pt x="433" y="341"/>
                      <a:pt x="464" y="341"/>
                      <a:pt x="464" y="341"/>
                    </a:cubicBezTo>
                    <a:cubicBezTo>
                      <a:pt x="464" y="311"/>
                      <a:pt x="496" y="311"/>
                      <a:pt x="496" y="311"/>
                    </a:cubicBezTo>
                    <a:lnTo>
                      <a:pt x="496" y="311"/>
                    </a:lnTo>
                    <a:lnTo>
                      <a:pt x="496" y="311"/>
                    </a:lnTo>
                    <a:lnTo>
                      <a:pt x="496" y="311"/>
                    </a:lnTo>
                    <a:cubicBezTo>
                      <a:pt x="496" y="280"/>
                      <a:pt x="496" y="280"/>
                      <a:pt x="496" y="280"/>
                    </a:cubicBezTo>
                    <a:lnTo>
                      <a:pt x="496" y="248"/>
                    </a:lnTo>
                    <a:lnTo>
                      <a:pt x="527" y="248"/>
                    </a:lnTo>
                    <a:lnTo>
                      <a:pt x="527" y="248"/>
                    </a:lnTo>
                    <a:lnTo>
                      <a:pt x="527" y="248"/>
                    </a:lnTo>
                    <a:cubicBezTo>
                      <a:pt x="527" y="217"/>
                      <a:pt x="527" y="217"/>
                      <a:pt x="527" y="217"/>
                    </a:cubicBezTo>
                    <a:cubicBezTo>
                      <a:pt x="557" y="217"/>
                      <a:pt x="557" y="187"/>
                      <a:pt x="557" y="187"/>
                    </a:cubicBezTo>
                    <a:cubicBezTo>
                      <a:pt x="557" y="187"/>
                      <a:pt x="557" y="187"/>
                      <a:pt x="589"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6" name="Freeform 69"/>
              <p:cNvSpPr>
                <a:spLocks noChangeArrowheads="1"/>
              </p:cNvSpPr>
              <p:nvPr/>
            </p:nvSpPr>
            <p:spPr bwMode="auto">
              <a:xfrm>
                <a:off x="4784725" y="1612900"/>
                <a:ext cx="234950" cy="155575"/>
              </a:xfrm>
              <a:custGeom>
                <a:avLst/>
                <a:gdLst>
                  <a:gd name="T0" fmla="*/ 124 w 652"/>
                  <a:gd name="T1" fmla="*/ 0 h 434"/>
                  <a:gd name="T2" fmla="*/ 124 w 652"/>
                  <a:gd name="T3" fmla="*/ 0 h 434"/>
                  <a:gd name="T4" fmla="*/ 0 w 652"/>
                  <a:gd name="T5" fmla="*/ 217 h 434"/>
                  <a:gd name="T6" fmla="*/ 31 w 652"/>
                  <a:gd name="T7" fmla="*/ 217 h 434"/>
                  <a:gd name="T8" fmla="*/ 31 w 652"/>
                  <a:gd name="T9" fmla="*/ 185 h 434"/>
                  <a:gd name="T10" fmla="*/ 61 w 652"/>
                  <a:gd name="T11" fmla="*/ 154 h 434"/>
                  <a:gd name="T12" fmla="*/ 61 w 652"/>
                  <a:gd name="T13" fmla="*/ 154 h 434"/>
                  <a:gd name="T14" fmla="*/ 124 w 652"/>
                  <a:gd name="T15" fmla="*/ 124 h 434"/>
                  <a:gd name="T16" fmla="*/ 155 w 652"/>
                  <a:gd name="T17" fmla="*/ 124 h 434"/>
                  <a:gd name="T18" fmla="*/ 185 w 652"/>
                  <a:gd name="T19" fmla="*/ 124 h 434"/>
                  <a:gd name="T20" fmla="*/ 185 w 652"/>
                  <a:gd name="T21" fmla="*/ 154 h 434"/>
                  <a:gd name="T22" fmla="*/ 217 w 652"/>
                  <a:gd name="T23" fmla="*/ 154 h 434"/>
                  <a:gd name="T24" fmla="*/ 248 w 652"/>
                  <a:gd name="T25" fmla="*/ 185 h 434"/>
                  <a:gd name="T26" fmla="*/ 248 w 652"/>
                  <a:gd name="T27" fmla="*/ 217 h 434"/>
                  <a:gd name="T28" fmla="*/ 248 w 652"/>
                  <a:gd name="T29" fmla="*/ 217 h 434"/>
                  <a:gd name="T30" fmla="*/ 279 w 652"/>
                  <a:gd name="T31" fmla="*/ 217 h 434"/>
                  <a:gd name="T32" fmla="*/ 309 w 652"/>
                  <a:gd name="T33" fmla="*/ 217 h 434"/>
                  <a:gd name="T34" fmla="*/ 341 w 652"/>
                  <a:gd name="T35" fmla="*/ 248 h 434"/>
                  <a:gd name="T36" fmla="*/ 341 w 652"/>
                  <a:gd name="T37" fmla="*/ 278 h 434"/>
                  <a:gd name="T38" fmla="*/ 372 w 652"/>
                  <a:gd name="T39" fmla="*/ 309 h 434"/>
                  <a:gd name="T40" fmla="*/ 372 w 652"/>
                  <a:gd name="T41" fmla="*/ 309 h 434"/>
                  <a:gd name="T42" fmla="*/ 403 w 652"/>
                  <a:gd name="T43" fmla="*/ 309 h 434"/>
                  <a:gd name="T44" fmla="*/ 433 w 652"/>
                  <a:gd name="T45" fmla="*/ 372 h 434"/>
                  <a:gd name="T46" fmla="*/ 465 w 652"/>
                  <a:gd name="T47" fmla="*/ 372 h 434"/>
                  <a:gd name="T48" fmla="*/ 527 w 652"/>
                  <a:gd name="T49" fmla="*/ 402 h 434"/>
                  <a:gd name="T50" fmla="*/ 589 w 652"/>
                  <a:gd name="T51" fmla="*/ 402 h 434"/>
                  <a:gd name="T52" fmla="*/ 589 w 652"/>
                  <a:gd name="T53" fmla="*/ 402 h 434"/>
                  <a:gd name="T54" fmla="*/ 589 w 652"/>
                  <a:gd name="T55" fmla="*/ 402 h 434"/>
                  <a:gd name="T56" fmla="*/ 589 w 652"/>
                  <a:gd name="T57" fmla="*/ 372 h 434"/>
                  <a:gd name="T58" fmla="*/ 589 w 652"/>
                  <a:gd name="T59" fmla="*/ 341 h 434"/>
                  <a:gd name="T60" fmla="*/ 620 w 652"/>
                  <a:gd name="T61" fmla="*/ 309 h 434"/>
                  <a:gd name="T62" fmla="*/ 620 w 652"/>
                  <a:gd name="T63" fmla="*/ 309 h 434"/>
                  <a:gd name="T64" fmla="*/ 651 w 652"/>
                  <a:gd name="T65" fmla="*/ 309 h 434"/>
                  <a:gd name="T66" fmla="*/ 651 w 652"/>
                  <a:gd name="T67" fmla="*/ 309 h 434"/>
                  <a:gd name="T68" fmla="*/ 620 w 652"/>
                  <a:gd name="T69" fmla="*/ 278 h 434"/>
                  <a:gd name="T70" fmla="*/ 620 w 652"/>
                  <a:gd name="T71" fmla="*/ 278 h 434"/>
                  <a:gd name="T72" fmla="*/ 620 w 652"/>
                  <a:gd name="T73" fmla="*/ 278 h 434"/>
                  <a:gd name="T74" fmla="*/ 589 w 652"/>
                  <a:gd name="T75" fmla="*/ 278 h 434"/>
                  <a:gd name="T76" fmla="*/ 557 w 652"/>
                  <a:gd name="T77" fmla="*/ 248 h 434"/>
                  <a:gd name="T78" fmla="*/ 557 w 652"/>
                  <a:gd name="T79" fmla="*/ 248 h 434"/>
                  <a:gd name="T80" fmla="*/ 496 w 652"/>
                  <a:gd name="T81" fmla="*/ 154 h 434"/>
                  <a:gd name="T82" fmla="*/ 496 w 652"/>
                  <a:gd name="T83" fmla="*/ 124 h 434"/>
                  <a:gd name="T84" fmla="*/ 496 w 652"/>
                  <a:gd name="T85" fmla="*/ 124 h 434"/>
                  <a:gd name="T86" fmla="*/ 465 w 652"/>
                  <a:gd name="T87" fmla="*/ 124 h 434"/>
                  <a:gd name="T88" fmla="*/ 433 w 652"/>
                  <a:gd name="T89" fmla="*/ 124 h 434"/>
                  <a:gd name="T90" fmla="*/ 372 w 652"/>
                  <a:gd name="T91" fmla="*/ 124 h 434"/>
                  <a:gd name="T92" fmla="*/ 341 w 652"/>
                  <a:gd name="T93" fmla="*/ 124 h 434"/>
                  <a:gd name="T94" fmla="*/ 309 w 652"/>
                  <a:gd name="T95" fmla="*/ 124 h 434"/>
                  <a:gd name="T96" fmla="*/ 248 w 652"/>
                  <a:gd name="T97" fmla="*/ 61 h 434"/>
                  <a:gd name="T98" fmla="*/ 248 w 652"/>
                  <a:gd name="T99" fmla="*/ 61 h 434"/>
                  <a:gd name="T100" fmla="*/ 185 w 652"/>
                  <a:gd name="T101" fmla="*/ 93 h 434"/>
                  <a:gd name="T102" fmla="*/ 155 w 652"/>
                  <a:gd name="T103" fmla="*/ 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434">
                    <a:moveTo>
                      <a:pt x="124" y="0"/>
                    </a:moveTo>
                    <a:lnTo>
                      <a:pt x="124" y="0"/>
                    </a:lnTo>
                    <a:lnTo>
                      <a:pt x="124" y="0"/>
                    </a:lnTo>
                    <a:lnTo>
                      <a:pt x="124" y="0"/>
                    </a:lnTo>
                    <a:cubicBezTo>
                      <a:pt x="0" y="31"/>
                      <a:pt x="0" y="31"/>
                      <a:pt x="0" y="31"/>
                    </a:cubicBezTo>
                    <a:cubicBezTo>
                      <a:pt x="0" y="217"/>
                      <a:pt x="0" y="217"/>
                      <a:pt x="0" y="217"/>
                    </a:cubicBezTo>
                    <a:lnTo>
                      <a:pt x="0" y="217"/>
                    </a:lnTo>
                    <a:cubicBezTo>
                      <a:pt x="31" y="217"/>
                      <a:pt x="31" y="217"/>
                      <a:pt x="31" y="217"/>
                    </a:cubicBezTo>
                    <a:lnTo>
                      <a:pt x="31" y="217"/>
                    </a:lnTo>
                    <a:cubicBezTo>
                      <a:pt x="31" y="185"/>
                      <a:pt x="31" y="185"/>
                      <a:pt x="31" y="185"/>
                    </a:cubicBezTo>
                    <a:cubicBezTo>
                      <a:pt x="31" y="154"/>
                      <a:pt x="61" y="154"/>
                      <a:pt x="61" y="154"/>
                    </a:cubicBezTo>
                    <a:lnTo>
                      <a:pt x="61" y="154"/>
                    </a:lnTo>
                    <a:lnTo>
                      <a:pt x="61" y="154"/>
                    </a:lnTo>
                    <a:lnTo>
                      <a:pt x="61" y="154"/>
                    </a:lnTo>
                    <a:lnTo>
                      <a:pt x="61" y="154"/>
                    </a:lnTo>
                    <a:cubicBezTo>
                      <a:pt x="93" y="124"/>
                      <a:pt x="93" y="124"/>
                      <a:pt x="124" y="124"/>
                    </a:cubicBezTo>
                    <a:lnTo>
                      <a:pt x="124" y="124"/>
                    </a:lnTo>
                    <a:lnTo>
                      <a:pt x="155" y="124"/>
                    </a:lnTo>
                    <a:lnTo>
                      <a:pt x="185" y="124"/>
                    </a:lnTo>
                    <a:lnTo>
                      <a:pt x="185" y="124"/>
                    </a:lnTo>
                    <a:cubicBezTo>
                      <a:pt x="185" y="124"/>
                      <a:pt x="185" y="124"/>
                      <a:pt x="185" y="154"/>
                    </a:cubicBezTo>
                    <a:lnTo>
                      <a:pt x="185" y="154"/>
                    </a:lnTo>
                    <a:lnTo>
                      <a:pt x="185" y="154"/>
                    </a:lnTo>
                    <a:cubicBezTo>
                      <a:pt x="217" y="154"/>
                      <a:pt x="217" y="154"/>
                      <a:pt x="217" y="154"/>
                    </a:cubicBezTo>
                    <a:lnTo>
                      <a:pt x="217" y="154"/>
                    </a:lnTo>
                    <a:cubicBezTo>
                      <a:pt x="248" y="185"/>
                      <a:pt x="248" y="185"/>
                      <a:pt x="248" y="185"/>
                    </a:cubicBezTo>
                    <a:lnTo>
                      <a:pt x="248" y="185"/>
                    </a:lnTo>
                    <a:cubicBezTo>
                      <a:pt x="248" y="217"/>
                      <a:pt x="248" y="217"/>
                      <a:pt x="248" y="217"/>
                    </a:cubicBezTo>
                    <a:lnTo>
                      <a:pt x="248" y="217"/>
                    </a:lnTo>
                    <a:lnTo>
                      <a:pt x="248" y="217"/>
                    </a:lnTo>
                    <a:cubicBezTo>
                      <a:pt x="248" y="217"/>
                      <a:pt x="248" y="217"/>
                      <a:pt x="279" y="217"/>
                    </a:cubicBezTo>
                    <a:lnTo>
                      <a:pt x="279" y="217"/>
                    </a:lnTo>
                    <a:lnTo>
                      <a:pt x="279" y="217"/>
                    </a:lnTo>
                    <a:lnTo>
                      <a:pt x="309" y="217"/>
                    </a:lnTo>
                    <a:lnTo>
                      <a:pt x="341" y="248"/>
                    </a:lnTo>
                    <a:lnTo>
                      <a:pt x="341" y="248"/>
                    </a:lnTo>
                    <a:lnTo>
                      <a:pt x="341" y="248"/>
                    </a:lnTo>
                    <a:lnTo>
                      <a:pt x="341" y="278"/>
                    </a:lnTo>
                    <a:cubicBezTo>
                      <a:pt x="372" y="278"/>
                      <a:pt x="372" y="309"/>
                      <a:pt x="372" y="309"/>
                    </a:cubicBezTo>
                    <a:lnTo>
                      <a:pt x="372" y="309"/>
                    </a:lnTo>
                    <a:lnTo>
                      <a:pt x="372" y="309"/>
                    </a:lnTo>
                    <a:lnTo>
                      <a:pt x="372" y="309"/>
                    </a:lnTo>
                    <a:lnTo>
                      <a:pt x="372" y="309"/>
                    </a:lnTo>
                    <a:lnTo>
                      <a:pt x="403" y="309"/>
                    </a:lnTo>
                    <a:cubicBezTo>
                      <a:pt x="403" y="341"/>
                      <a:pt x="433" y="341"/>
                      <a:pt x="433" y="341"/>
                    </a:cubicBezTo>
                    <a:cubicBezTo>
                      <a:pt x="433" y="372"/>
                      <a:pt x="433" y="372"/>
                      <a:pt x="433" y="372"/>
                    </a:cubicBezTo>
                    <a:cubicBezTo>
                      <a:pt x="433" y="372"/>
                      <a:pt x="433" y="372"/>
                      <a:pt x="465" y="372"/>
                    </a:cubicBezTo>
                    <a:lnTo>
                      <a:pt x="465" y="372"/>
                    </a:lnTo>
                    <a:lnTo>
                      <a:pt x="496" y="372"/>
                    </a:lnTo>
                    <a:cubicBezTo>
                      <a:pt x="527" y="402"/>
                      <a:pt x="527" y="402"/>
                      <a:pt x="527" y="402"/>
                    </a:cubicBezTo>
                    <a:lnTo>
                      <a:pt x="589" y="402"/>
                    </a:lnTo>
                    <a:lnTo>
                      <a:pt x="589" y="402"/>
                    </a:lnTo>
                    <a:cubicBezTo>
                      <a:pt x="620" y="433"/>
                      <a:pt x="620" y="433"/>
                      <a:pt x="620" y="433"/>
                    </a:cubicBezTo>
                    <a:cubicBezTo>
                      <a:pt x="589" y="402"/>
                      <a:pt x="589" y="402"/>
                      <a:pt x="589" y="402"/>
                    </a:cubicBezTo>
                    <a:lnTo>
                      <a:pt x="589" y="402"/>
                    </a:lnTo>
                    <a:lnTo>
                      <a:pt x="589" y="402"/>
                    </a:lnTo>
                    <a:lnTo>
                      <a:pt x="589" y="402"/>
                    </a:lnTo>
                    <a:lnTo>
                      <a:pt x="589" y="372"/>
                    </a:lnTo>
                    <a:cubicBezTo>
                      <a:pt x="589" y="372"/>
                      <a:pt x="589" y="372"/>
                      <a:pt x="589" y="341"/>
                    </a:cubicBezTo>
                    <a:lnTo>
                      <a:pt x="589" y="341"/>
                    </a:lnTo>
                    <a:lnTo>
                      <a:pt x="589" y="341"/>
                    </a:lnTo>
                    <a:cubicBezTo>
                      <a:pt x="620" y="309"/>
                      <a:pt x="620" y="309"/>
                      <a:pt x="620" y="309"/>
                    </a:cubicBezTo>
                    <a:lnTo>
                      <a:pt x="620" y="309"/>
                    </a:lnTo>
                    <a:lnTo>
                      <a:pt x="620" y="309"/>
                    </a:lnTo>
                    <a:cubicBezTo>
                      <a:pt x="620" y="309"/>
                      <a:pt x="620" y="309"/>
                      <a:pt x="651" y="309"/>
                    </a:cubicBezTo>
                    <a:lnTo>
                      <a:pt x="651" y="309"/>
                    </a:lnTo>
                    <a:lnTo>
                      <a:pt x="651" y="309"/>
                    </a:lnTo>
                    <a:lnTo>
                      <a:pt x="651" y="309"/>
                    </a:lnTo>
                    <a:cubicBezTo>
                      <a:pt x="651" y="309"/>
                      <a:pt x="651" y="278"/>
                      <a:pt x="620" y="278"/>
                    </a:cubicBezTo>
                    <a:lnTo>
                      <a:pt x="620" y="278"/>
                    </a:lnTo>
                    <a:lnTo>
                      <a:pt x="620" y="278"/>
                    </a:lnTo>
                    <a:lnTo>
                      <a:pt x="620" y="278"/>
                    </a:lnTo>
                    <a:lnTo>
                      <a:pt x="620" y="278"/>
                    </a:lnTo>
                    <a:lnTo>
                      <a:pt x="620" y="278"/>
                    </a:lnTo>
                    <a:lnTo>
                      <a:pt x="620" y="278"/>
                    </a:lnTo>
                    <a:lnTo>
                      <a:pt x="589" y="278"/>
                    </a:lnTo>
                    <a:lnTo>
                      <a:pt x="589" y="278"/>
                    </a:lnTo>
                    <a:cubicBezTo>
                      <a:pt x="589" y="278"/>
                      <a:pt x="557" y="278"/>
                      <a:pt x="557" y="248"/>
                    </a:cubicBezTo>
                    <a:lnTo>
                      <a:pt x="557" y="248"/>
                    </a:lnTo>
                    <a:lnTo>
                      <a:pt x="557" y="248"/>
                    </a:lnTo>
                    <a:lnTo>
                      <a:pt x="557" y="217"/>
                    </a:lnTo>
                    <a:cubicBezTo>
                      <a:pt x="527" y="217"/>
                      <a:pt x="496" y="185"/>
                      <a:pt x="496" y="154"/>
                    </a:cubicBezTo>
                    <a:lnTo>
                      <a:pt x="496" y="154"/>
                    </a:lnTo>
                    <a:lnTo>
                      <a:pt x="496" y="124"/>
                    </a:lnTo>
                    <a:lnTo>
                      <a:pt x="496" y="124"/>
                    </a:lnTo>
                    <a:lnTo>
                      <a:pt x="496" y="124"/>
                    </a:lnTo>
                    <a:lnTo>
                      <a:pt x="465" y="124"/>
                    </a:lnTo>
                    <a:lnTo>
                      <a:pt x="465" y="124"/>
                    </a:lnTo>
                    <a:lnTo>
                      <a:pt x="465" y="124"/>
                    </a:lnTo>
                    <a:cubicBezTo>
                      <a:pt x="433" y="124"/>
                      <a:pt x="433" y="124"/>
                      <a:pt x="433" y="124"/>
                    </a:cubicBezTo>
                    <a:lnTo>
                      <a:pt x="433" y="124"/>
                    </a:lnTo>
                    <a:cubicBezTo>
                      <a:pt x="403" y="124"/>
                      <a:pt x="403" y="124"/>
                      <a:pt x="372" y="124"/>
                    </a:cubicBezTo>
                    <a:lnTo>
                      <a:pt x="372" y="124"/>
                    </a:lnTo>
                    <a:lnTo>
                      <a:pt x="341" y="124"/>
                    </a:lnTo>
                    <a:cubicBezTo>
                      <a:pt x="341" y="124"/>
                      <a:pt x="341" y="124"/>
                      <a:pt x="309" y="124"/>
                    </a:cubicBezTo>
                    <a:lnTo>
                      <a:pt x="309" y="124"/>
                    </a:lnTo>
                    <a:cubicBezTo>
                      <a:pt x="279" y="93"/>
                      <a:pt x="279" y="93"/>
                      <a:pt x="248" y="93"/>
                    </a:cubicBezTo>
                    <a:cubicBezTo>
                      <a:pt x="248" y="61"/>
                      <a:pt x="248" y="61"/>
                      <a:pt x="248" y="61"/>
                    </a:cubicBezTo>
                    <a:lnTo>
                      <a:pt x="248" y="61"/>
                    </a:lnTo>
                    <a:lnTo>
                      <a:pt x="248" y="61"/>
                    </a:lnTo>
                    <a:cubicBezTo>
                      <a:pt x="248" y="93"/>
                      <a:pt x="217" y="93"/>
                      <a:pt x="217" y="93"/>
                    </a:cubicBezTo>
                    <a:cubicBezTo>
                      <a:pt x="185" y="93"/>
                      <a:pt x="185" y="93"/>
                      <a:pt x="185" y="93"/>
                    </a:cubicBezTo>
                    <a:lnTo>
                      <a:pt x="185" y="93"/>
                    </a:lnTo>
                    <a:cubicBezTo>
                      <a:pt x="155" y="61"/>
                      <a:pt x="155" y="61"/>
                      <a:pt x="155" y="61"/>
                    </a:cubicBezTo>
                    <a:cubicBezTo>
                      <a:pt x="155" y="61"/>
                      <a:pt x="124" y="61"/>
                      <a:pt x="12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7" name="Freeform 70"/>
              <p:cNvSpPr>
                <a:spLocks noChangeArrowheads="1"/>
              </p:cNvSpPr>
              <p:nvPr/>
            </p:nvSpPr>
            <p:spPr bwMode="auto">
              <a:xfrm>
                <a:off x="5064125" y="1701800"/>
                <a:ext cx="33338" cy="11113"/>
              </a:xfrm>
              <a:custGeom>
                <a:avLst/>
                <a:gdLst>
                  <a:gd name="T0" fmla="*/ 30 w 94"/>
                  <a:gd name="T1" fmla="*/ 30 h 31"/>
                  <a:gd name="T2" fmla="*/ 30 w 94"/>
                  <a:gd name="T3" fmla="*/ 30 h 31"/>
                  <a:gd name="T4" fmla="*/ 30 w 94"/>
                  <a:gd name="T5" fmla="*/ 30 h 31"/>
                  <a:gd name="T6" fmla="*/ 62 w 94"/>
                  <a:gd name="T7" fmla="*/ 30 h 31"/>
                  <a:gd name="T8" fmla="*/ 62 w 94"/>
                  <a:gd name="T9" fmla="*/ 30 h 31"/>
                  <a:gd name="T10" fmla="*/ 62 w 94"/>
                  <a:gd name="T11" fmla="*/ 30 h 31"/>
                  <a:gd name="T12" fmla="*/ 62 w 94"/>
                  <a:gd name="T13" fmla="*/ 30 h 31"/>
                  <a:gd name="T14" fmla="*/ 93 w 94"/>
                  <a:gd name="T15" fmla="*/ 30 h 31"/>
                  <a:gd name="T16" fmla="*/ 62 w 94"/>
                  <a:gd name="T17" fmla="*/ 0 h 31"/>
                  <a:gd name="T18" fmla="*/ 62 w 94"/>
                  <a:gd name="T19" fmla="*/ 30 h 31"/>
                  <a:gd name="T20" fmla="*/ 30 w 94"/>
                  <a:gd name="T21" fmla="*/ 30 h 31"/>
                  <a:gd name="T22" fmla="*/ 30 w 94"/>
                  <a:gd name="T23" fmla="*/ 30 h 31"/>
                  <a:gd name="T24" fmla="*/ 30 w 94"/>
                  <a:gd name="T25" fmla="*/ 30 h 31"/>
                  <a:gd name="T26" fmla="*/ 30 w 94"/>
                  <a:gd name="T27" fmla="*/ 30 h 31"/>
                  <a:gd name="T28" fmla="*/ 30 w 94"/>
                  <a:gd name="T29" fmla="*/ 30 h 31"/>
                  <a:gd name="T30" fmla="*/ 0 w 94"/>
                  <a:gd name="T31" fmla="*/ 30 h 31"/>
                  <a:gd name="T32" fmla="*/ 30 w 94"/>
                  <a:gd name="T33" fmla="*/ 30 h 31"/>
                  <a:gd name="T34" fmla="*/ 0 w 94"/>
                  <a:gd name="T35" fmla="*/ 30 h 31"/>
                  <a:gd name="T36" fmla="*/ 0 w 94"/>
                  <a:gd name="T37" fmla="*/ 30 h 31"/>
                  <a:gd name="T38" fmla="*/ 30 w 94"/>
                  <a:gd name="T3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31">
                    <a:moveTo>
                      <a:pt x="30" y="30"/>
                    </a:moveTo>
                    <a:lnTo>
                      <a:pt x="30" y="30"/>
                    </a:lnTo>
                    <a:lnTo>
                      <a:pt x="30" y="30"/>
                    </a:lnTo>
                    <a:lnTo>
                      <a:pt x="62" y="30"/>
                    </a:lnTo>
                    <a:lnTo>
                      <a:pt x="62" y="30"/>
                    </a:lnTo>
                    <a:lnTo>
                      <a:pt x="62" y="30"/>
                    </a:lnTo>
                    <a:lnTo>
                      <a:pt x="62" y="30"/>
                    </a:lnTo>
                    <a:cubicBezTo>
                      <a:pt x="93" y="30"/>
                      <a:pt x="93" y="30"/>
                      <a:pt x="93" y="30"/>
                    </a:cubicBezTo>
                    <a:cubicBezTo>
                      <a:pt x="93" y="0"/>
                      <a:pt x="93" y="0"/>
                      <a:pt x="62" y="0"/>
                    </a:cubicBezTo>
                    <a:cubicBezTo>
                      <a:pt x="62" y="0"/>
                      <a:pt x="62" y="0"/>
                      <a:pt x="62" y="30"/>
                    </a:cubicBezTo>
                    <a:cubicBezTo>
                      <a:pt x="62" y="30"/>
                      <a:pt x="62" y="30"/>
                      <a:pt x="30" y="30"/>
                    </a:cubicBezTo>
                    <a:lnTo>
                      <a:pt x="30" y="30"/>
                    </a:lnTo>
                    <a:lnTo>
                      <a:pt x="30" y="30"/>
                    </a:lnTo>
                    <a:lnTo>
                      <a:pt x="30" y="30"/>
                    </a:lnTo>
                    <a:lnTo>
                      <a:pt x="30" y="30"/>
                    </a:lnTo>
                    <a:cubicBezTo>
                      <a:pt x="0" y="30"/>
                      <a:pt x="0" y="30"/>
                      <a:pt x="0" y="30"/>
                    </a:cubicBezTo>
                    <a:cubicBezTo>
                      <a:pt x="30" y="30"/>
                      <a:pt x="30" y="30"/>
                      <a:pt x="30" y="30"/>
                    </a:cubicBezTo>
                    <a:cubicBezTo>
                      <a:pt x="0" y="30"/>
                      <a:pt x="0" y="30"/>
                      <a:pt x="0" y="30"/>
                    </a:cubicBezTo>
                    <a:lnTo>
                      <a:pt x="0" y="30"/>
                    </a:lnTo>
                    <a:lnTo>
                      <a:pt x="30"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8" name="Freeform 71"/>
              <p:cNvSpPr>
                <a:spLocks noChangeArrowheads="1"/>
              </p:cNvSpPr>
              <p:nvPr/>
            </p:nvSpPr>
            <p:spPr bwMode="auto">
              <a:xfrm>
                <a:off x="5040313" y="1701800"/>
                <a:ext cx="23812" cy="11113"/>
              </a:xfrm>
              <a:custGeom>
                <a:avLst/>
                <a:gdLst>
                  <a:gd name="T0" fmla="*/ 0 w 64"/>
                  <a:gd name="T1" fmla="*/ 30 h 31"/>
                  <a:gd name="T2" fmla="*/ 0 w 64"/>
                  <a:gd name="T3" fmla="*/ 30 h 31"/>
                  <a:gd name="T4" fmla="*/ 32 w 64"/>
                  <a:gd name="T5" fmla="*/ 30 h 31"/>
                  <a:gd name="T6" fmla="*/ 32 w 64"/>
                  <a:gd name="T7" fmla="*/ 30 h 31"/>
                  <a:gd name="T8" fmla="*/ 32 w 64"/>
                  <a:gd name="T9" fmla="*/ 30 h 31"/>
                  <a:gd name="T10" fmla="*/ 32 w 64"/>
                  <a:gd name="T11" fmla="*/ 30 h 31"/>
                  <a:gd name="T12" fmla="*/ 32 w 64"/>
                  <a:gd name="T13" fmla="*/ 30 h 31"/>
                  <a:gd name="T14" fmla="*/ 32 w 64"/>
                  <a:gd name="T15" fmla="*/ 30 h 31"/>
                  <a:gd name="T16" fmla="*/ 32 w 64"/>
                  <a:gd name="T17" fmla="*/ 30 h 31"/>
                  <a:gd name="T18" fmla="*/ 63 w 64"/>
                  <a:gd name="T19" fmla="*/ 30 h 31"/>
                  <a:gd name="T20" fmla="*/ 63 w 64"/>
                  <a:gd name="T21" fmla="*/ 0 h 31"/>
                  <a:gd name="T22" fmla="*/ 63 w 64"/>
                  <a:gd name="T23" fmla="*/ 0 h 31"/>
                  <a:gd name="T24" fmla="*/ 0 w 64"/>
                  <a:gd name="T25" fmla="*/ 0 h 31"/>
                  <a:gd name="T26" fmla="*/ 0 w 64"/>
                  <a:gd name="T27" fmla="*/ 0 h 31"/>
                  <a:gd name="T28" fmla="*/ 0 w 64"/>
                  <a:gd name="T29" fmla="*/ 0 h 31"/>
                  <a:gd name="T30" fmla="*/ 0 w 64"/>
                  <a:gd name="T3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1">
                    <a:moveTo>
                      <a:pt x="0" y="30"/>
                    </a:moveTo>
                    <a:lnTo>
                      <a:pt x="0" y="30"/>
                    </a:lnTo>
                    <a:cubicBezTo>
                      <a:pt x="0" y="30"/>
                      <a:pt x="0" y="30"/>
                      <a:pt x="32" y="30"/>
                    </a:cubicBezTo>
                    <a:lnTo>
                      <a:pt x="32" y="30"/>
                    </a:lnTo>
                    <a:lnTo>
                      <a:pt x="32" y="30"/>
                    </a:lnTo>
                    <a:lnTo>
                      <a:pt x="32" y="30"/>
                    </a:lnTo>
                    <a:lnTo>
                      <a:pt x="32" y="30"/>
                    </a:lnTo>
                    <a:lnTo>
                      <a:pt x="32" y="30"/>
                    </a:lnTo>
                    <a:lnTo>
                      <a:pt x="32" y="30"/>
                    </a:lnTo>
                    <a:cubicBezTo>
                      <a:pt x="63" y="30"/>
                      <a:pt x="63" y="30"/>
                      <a:pt x="63" y="30"/>
                    </a:cubicBezTo>
                    <a:cubicBezTo>
                      <a:pt x="63" y="0"/>
                      <a:pt x="63" y="0"/>
                      <a:pt x="63" y="0"/>
                    </a:cubicBezTo>
                    <a:lnTo>
                      <a:pt x="63" y="0"/>
                    </a:lnTo>
                    <a:cubicBezTo>
                      <a:pt x="32" y="0"/>
                      <a:pt x="32" y="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9" name="Freeform 72"/>
              <p:cNvSpPr>
                <a:spLocks noChangeArrowheads="1"/>
              </p:cNvSpPr>
              <p:nvPr/>
            </p:nvSpPr>
            <p:spPr bwMode="auto">
              <a:xfrm>
                <a:off x="5097463" y="1747838"/>
                <a:ext cx="55562" cy="44450"/>
              </a:xfrm>
              <a:custGeom>
                <a:avLst/>
                <a:gdLst>
                  <a:gd name="T0" fmla="*/ 0 w 155"/>
                  <a:gd name="T1" fmla="*/ 93 h 125"/>
                  <a:gd name="T2" fmla="*/ 0 w 155"/>
                  <a:gd name="T3" fmla="*/ 93 h 125"/>
                  <a:gd name="T4" fmla="*/ 0 w 155"/>
                  <a:gd name="T5" fmla="*/ 124 h 125"/>
                  <a:gd name="T6" fmla="*/ 0 w 155"/>
                  <a:gd name="T7" fmla="*/ 124 h 125"/>
                  <a:gd name="T8" fmla="*/ 0 w 155"/>
                  <a:gd name="T9" fmla="*/ 124 h 125"/>
                  <a:gd name="T10" fmla="*/ 0 w 155"/>
                  <a:gd name="T11" fmla="*/ 124 h 125"/>
                  <a:gd name="T12" fmla="*/ 0 w 155"/>
                  <a:gd name="T13" fmla="*/ 124 h 125"/>
                  <a:gd name="T14" fmla="*/ 30 w 155"/>
                  <a:gd name="T15" fmla="*/ 124 h 125"/>
                  <a:gd name="T16" fmla="*/ 30 w 155"/>
                  <a:gd name="T17" fmla="*/ 124 h 125"/>
                  <a:gd name="T18" fmla="*/ 30 w 155"/>
                  <a:gd name="T19" fmla="*/ 124 h 125"/>
                  <a:gd name="T20" fmla="*/ 30 w 155"/>
                  <a:gd name="T21" fmla="*/ 124 h 125"/>
                  <a:gd name="T22" fmla="*/ 61 w 155"/>
                  <a:gd name="T23" fmla="*/ 124 h 125"/>
                  <a:gd name="T24" fmla="*/ 61 w 155"/>
                  <a:gd name="T25" fmla="*/ 124 h 125"/>
                  <a:gd name="T26" fmla="*/ 61 w 155"/>
                  <a:gd name="T27" fmla="*/ 124 h 125"/>
                  <a:gd name="T28" fmla="*/ 61 w 155"/>
                  <a:gd name="T29" fmla="*/ 124 h 125"/>
                  <a:gd name="T30" fmla="*/ 61 w 155"/>
                  <a:gd name="T31" fmla="*/ 124 h 125"/>
                  <a:gd name="T32" fmla="*/ 93 w 155"/>
                  <a:gd name="T33" fmla="*/ 124 h 125"/>
                  <a:gd name="T34" fmla="*/ 93 w 155"/>
                  <a:gd name="T35" fmla="*/ 124 h 125"/>
                  <a:gd name="T36" fmla="*/ 124 w 155"/>
                  <a:gd name="T37" fmla="*/ 124 h 125"/>
                  <a:gd name="T38" fmla="*/ 124 w 155"/>
                  <a:gd name="T39" fmla="*/ 124 h 125"/>
                  <a:gd name="T40" fmla="*/ 124 w 155"/>
                  <a:gd name="T41" fmla="*/ 93 h 125"/>
                  <a:gd name="T42" fmla="*/ 124 w 155"/>
                  <a:gd name="T43" fmla="*/ 93 h 125"/>
                  <a:gd name="T44" fmla="*/ 154 w 155"/>
                  <a:gd name="T45" fmla="*/ 93 h 125"/>
                  <a:gd name="T46" fmla="*/ 154 w 155"/>
                  <a:gd name="T47" fmla="*/ 93 h 125"/>
                  <a:gd name="T48" fmla="*/ 154 w 155"/>
                  <a:gd name="T49" fmla="*/ 61 h 125"/>
                  <a:gd name="T50" fmla="*/ 154 w 155"/>
                  <a:gd name="T51" fmla="*/ 61 h 125"/>
                  <a:gd name="T52" fmla="*/ 154 w 155"/>
                  <a:gd name="T53" fmla="*/ 61 h 125"/>
                  <a:gd name="T54" fmla="*/ 154 w 155"/>
                  <a:gd name="T55" fmla="*/ 61 h 125"/>
                  <a:gd name="T56" fmla="*/ 124 w 155"/>
                  <a:gd name="T57" fmla="*/ 61 h 125"/>
                  <a:gd name="T58" fmla="*/ 124 w 155"/>
                  <a:gd name="T59" fmla="*/ 61 h 125"/>
                  <a:gd name="T60" fmla="*/ 124 w 155"/>
                  <a:gd name="T61" fmla="*/ 61 h 125"/>
                  <a:gd name="T62" fmla="*/ 124 w 155"/>
                  <a:gd name="T63" fmla="*/ 61 h 125"/>
                  <a:gd name="T64" fmla="*/ 93 w 155"/>
                  <a:gd name="T65" fmla="*/ 30 h 125"/>
                  <a:gd name="T66" fmla="*/ 93 w 155"/>
                  <a:gd name="T67" fmla="*/ 30 h 125"/>
                  <a:gd name="T68" fmla="*/ 61 w 155"/>
                  <a:gd name="T69" fmla="*/ 30 h 125"/>
                  <a:gd name="T70" fmla="*/ 61 w 155"/>
                  <a:gd name="T71" fmla="*/ 30 h 125"/>
                  <a:gd name="T72" fmla="*/ 61 w 155"/>
                  <a:gd name="T73" fmla="*/ 30 h 125"/>
                  <a:gd name="T74" fmla="*/ 30 w 155"/>
                  <a:gd name="T75" fmla="*/ 0 h 125"/>
                  <a:gd name="T76" fmla="*/ 30 w 155"/>
                  <a:gd name="T77" fmla="*/ 0 h 125"/>
                  <a:gd name="T78" fmla="*/ 30 w 155"/>
                  <a:gd name="T79" fmla="*/ 0 h 125"/>
                  <a:gd name="T80" fmla="*/ 30 w 155"/>
                  <a:gd name="T81" fmla="*/ 0 h 125"/>
                  <a:gd name="T82" fmla="*/ 30 w 155"/>
                  <a:gd name="T83" fmla="*/ 0 h 125"/>
                  <a:gd name="T84" fmla="*/ 0 w 155"/>
                  <a:gd name="T85" fmla="*/ 30 h 125"/>
                  <a:gd name="T86" fmla="*/ 0 w 155"/>
                  <a:gd name="T87" fmla="*/ 61 h 125"/>
                  <a:gd name="T88" fmla="*/ 0 w 155"/>
                  <a:gd name="T89" fmla="*/ 61 h 125"/>
                  <a:gd name="T90" fmla="*/ 0 w 155"/>
                  <a:gd name="T91" fmla="*/ 61 h 125"/>
                  <a:gd name="T92" fmla="*/ 0 w 155"/>
                  <a:gd name="T93" fmla="*/ 61 h 125"/>
                  <a:gd name="T94" fmla="*/ 0 w 155"/>
                  <a:gd name="T9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5">
                    <a:moveTo>
                      <a:pt x="0" y="93"/>
                    </a:moveTo>
                    <a:lnTo>
                      <a:pt x="0" y="93"/>
                    </a:lnTo>
                    <a:cubicBezTo>
                      <a:pt x="0" y="124"/>
                      <a:pt x="0" y="124"/>
                      <a:pt x="0" y="124"/>
                    </a:cubicBezTo>
                    <a:lnTo>
                      <a:pt x="0" y="124"/>
                    </a:lnTo>
                    <a:lnTo>
                      <a:pt x="0" y="124"/>
                    </a:lnTo>
                    <a:lnTo>
                      <a:pt x="0" y="124"/>
                    </a:lnTo>
                    <a:lnTo>
                      <a:pt x="0" y="124"/>
                    </a:lnTo>
                    <a:cubicBezTo>
                      <a:pt x="0" y="124"/>
                      <a:pt x="0" y="124"/>
                      <a:pt x="30" y="124"/>
                    </a:cubicBezTo>
                    <a:lnTo>
                      <a:pt x="30" y="124"/>
                    </a:lnTo>
                    <a:lnTo>
                      <a:pt x="30" y="124"/>
                    </a:lnTo>
                    <a:lnTo>
                      <a:pt x="30" y="124"/>
                    </a:lnTo>
                    <a:lnTo>
                      <a:pt x="61" y="124"/>
                    </a:lnTo>
                    <a:lnTo>
                      <a:pt x="61" y="124"/>
                    </a:lnTo>
                    <a:lnTo>
                      <a:pt x="61" y="124"/>
                    </a:lnTo>
                    <a:lnTo>
                      <a:pt x="61" y="124"/>
                    </a:lnTo>
                    <a:lnTo>
                      <a:pt x="61" y="124"/>
                    </a:lnTo>
                    <a:cubicBezTo>
                      <a:pt x="93" y="124"/>
                      <a:pt x="93" y="124"/>
                      <a:pt x="93" y="124"/>
                    </a:cubicBezTo>
                    <a:lnTo>
                      <a:pt x="93" y="124"/>
                    </a:lnTo>
                    <a:lnTo>
                      <a:pt x="124" y="124"/>
                    </a:lnTo>
                    <a:lnTo>
                      <a:pt x="124" y="124"/>
                    </a:lnTo>
                    <a:cubicBezTo>
                      <a:pt x="124" y="93"/>
                      <a:pt x="124" y="93"/>
                      <a:pt x="124" y="93"/>
                    </a:cubicBezTo>
                    <a:lnTo>
                      <a:pt x="124" y="93"/>
                    </a:lnTo>
                    <a:lnTo>
                      <a:pt x="154" y="93"/>
                    </a:lnTo>
                    <a:lnTo>
                      <a:pt x="154" y="93"/>
                    </a:lnTo>
                    <a:lnTo>
                      <a:pt x="154" y="61"/>
                    </a:lnTo>
                    <a:lnTo>
                      <a:pt x="154" y="61"/>
                    </a:lnTo>
                    <a:lnTo>
                      <a:pt x="154" y="61"/>
                    </a:lnTo>
                    <a:lnTo>
                      <a:pt x="154" y="61"/>
                    </a:lnTo>
                    <a:lnTo>
                      <a:pt x="124" y="61"/>
                    </a:lnTo>
                    <a:lnTo>
                      <a:pt x="124" y="61"/>
                    </a:lnTo>
                    <a:lnTo>
                      <a:pt x="124" y="61"/>
                    </a:lnTo>
                    <a:lnTo>
                      <a:pt x="124" y="61"/>
                    </a:lnTo>
                    <a:cubicBezTo>
                      <a:pt x="93" y="61"/>
                      <a:pt x="93" y="61"/>
                      <a:pt x="93" y="30"/>
                    </a:cubicBezTo>
                    <a:lnTo>
                      <a:pt x="93" y="30"/>
                    </a:lnTo>
                    <a:lnTo>
                      <a:pt x="61" y="30"/>
                    </a:lnTo>
                    <a:lnTo>
                      <a:pt x="61" y="30"/>
                    </a:lnTo>
                    <a:lnTo>
                      <a:pt x="61" y="30"/>
                    </a:lnTo>
                    <a:cubicBezTo>
                      <a:pt x="61" y="30"/>
                      <a:pt x="61" y="0"/>
                      <a:pt x="30" y="0"/>
                    </a:cubicBezTo>
                    <a:lnTo>
                      <a:pt x="30" y="0"/>
                    </a:lnTo>
                    <a:lnTo>
                      <a:pt x="30" y="0"/>
                    </a:lnTo>
                    <a:lnTo>
                      <a:pt x="30" y="0"/>
                    </a:lnTo>
                    <a:lnTo>
                      <a:pt x="30" y="0"/>
                    </a:lnTo>
                    <a:cubicBezTo>
                      <a:pt x="30" y="30"/>
                      <a:pt x="0" y="30"/>
                      <a:pt x="0" y="30"/>
                    </a:cubicBezTo>
                    <a:cubicBezTo>
                      <a:pt x="0" y="30"/>
                      <a:pt x="0" y="30"/>
                      <a:pt x="0" y="61"/>
                    </a:cubicBezTo>
                    <a:lnTo>
                      <a:pt x="0" y="61"/>
                    </a:lnTo>
                    <a:lnTo>
                      <a:pt x="0" y="61"/>
                    </a:lnTo>
                    <a:lnTo>
                      <a:pt x="0" y="61"/>
                    </a:lnTo>
                    <a:cubicBezTo>
                      <a:pt x="0" y="61"/>
                      <a:pt x="0" y="61"/>
                      <a:pt x="0"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0" name="Freeform 73"/>
              <p:cNvSpPr>
                <a:spLocks noChangeArrowheads="1"/>
              </p:cNvSpPr>
              <p:nvPr/>
            </p:nvSpPr>
            <p:spPr bwMode="auto">
              <a:xfrm>
                <a:off x="5029200" y="1735138"/>
                <a:ext cx="44450" cy="44450"/>
              </a:xfrm>
              <a:custGeom>
                <a:avLst/>
                <a:gdLst>
                  <a:gd name="T0" fmla="*/ 94 w 125"/>
                  <a:gd name="T1" fmla="*/ 31 h 125"/>
                  <a:gd name="T2" fmla="*/ 94 w 125"/>
                  <a:gd name="T3" fmla="*/ 31 h 125"/>
                  <a:gd name="T4" fmla="*/ 94 w 125"/>
                  <a:gd name="T5" fmla="*/ 31 h 125"/>
                  <a:gd name="T6" fmla="*/ 63 w 125"/>
                  <a:gd name="T7" fmla="*/ 31 h 125"/>
                  <a:gd name="T8" fmla="*/ 31 w 125"/>
                  <a:gd name="T9" fmla="*/ 31 h 125"/>
                  <a:gd name="T10" fmla="*/ 31 w 125"/>
                  <a:gd name="T11" fmla="*/ 31 h 125"/>
                  <a:gd name="T12" fmla="*/ 31 w 125"/>
                  <a:gd name="T13" fmla="*/ 31 h 125"/>
                  <a:gd name="T14" fmla="*/ 0 w 125"/>
                  <a:gd name="T15" fmla="*/ 0 h 125"/>
                  <a:gd name="T16" fmla="*/ 0 w 125"/>
                  <a:gd name="T17" fmla="*/ 31 h 125"/>
                  <a:gd name="T18" fmla="*/ 0 w 125"/>
                  <a:gd name="T19" fmla="*/ 31 h 125"/>
                  <a:gd name="T20" fmla="*/ 0 w 125"/>
                  <a:gd name="T21" fmla="*/ 31 h 125"/>
                  <a:gd name="T22" fmla="*/ 0 w 125"/>
                  <a:gd name="T23" fmla="*/ 31 h 125"/>
                  <a:gd name="T24" fmla="*/ 0 w 125"/>
                  <a:gd name="T25" fmla="*/ 31 h 125"/>
                  <a:gd name="T26" fmla="*/ 0 w 125"/>
                  <a:gd name="T27" fmla="*/ 31 h 125"/>
                  <a:gd name="T28" fmla="*/ 0 w 125"/>
                  <a:gd name="T29" fmla="*/ 61 h 125"/>
                  <a:gd name="T30" fmla="*/ 0 w 125"/>
                  <a:gd name="T31" fmla="*/ 61 h 125"/>
                  <a:gd name="T32" fmla="*/ 0 w 125"/>
                  <a:gd name="T33" fmla="*/ 61 h 125"/>
                  <a:gd name="T34" fmla="*/ 0 w 125"/>
                  <a:gd name="T35" fmla="*/ 92 h 125"/>
                  <a:gd name="T36" fmla="*/ 0 w 125"/>
                  <a:gd name="T37" fmla="*/ 92 h 125"/>
                  <a:gd name="T38" fmla="*/ 0 w 125"/>
                  <a:gd name="T39" fmla="*/ 92 h 125"/>
                  <a:gd name="T40" fmla="*/ 0 w 125"/>
                  <a:gd name="T41" fmla="*/ 92 h 125"/>
                  <a:gd name="T42" fmla="*/ 0 w 125"/>
                  <a:gd name="T43" fmla="*/ 124 h 125"/>
                  <a:gd name="T44" fmla="*/ 0 w 125"/>
                  <a:gd name="T45" fmla="*/ 124 h 125"/>
                  <a:gd name="T46" fmla="*/ 0 w 125"/>
                  <a:gd name="T47" fmla="*/ 124 h 125"/>
                  <a:gd name="T48" fmla="*/ 31 w 125"/>
                  <a:gd name="T49" fmla="*/ 124 h 125"/>
                  <a:gd name="T50" fmla="*/ 31 w 125"/>
                  <a:gd name="T51" fmla="*/ 124 h 125"/>
                  <a:gd name="T52" fmla="*/ 31 w 125"/>
                  <a:gd name="T53" fmla="*/ 124 h 125"/>
                  <a:gd name="T54" fmla="*/ 31 w 125"/>
                  <a:gd name="T55" fmla="*/ 92 h 125"/>
                  <a:gd name="T56" fmla="*/ 31 w 125"/>
                  <a:gd name="T57" fmla="*/ 92 h 125"/>
                  <a:gd name="T58" fmla="*/ 63 w 125"/>
                  <a:gd name="T59" fmla="*/ 92 h 125"/>
                  <a:gd name="T60" fmla="*/ 63 w 125"/>
                  <a:gd name="T61" fmla="*/ 92 h 125"/>
                  <a:gd name="T62" fmla="*/ 63 w 125"/>
                  <a:gd name="T63" fmla="*/ 92 h 125"/>
                  <a:gd name="T64" fmla="*/ 63 w 125"/>
                  <a:gd name="T65" fmla="*/ 92 h 125"/>
                  <a:gd name="T66" fmla="*/ 94 w 125"/>
                  <a:gd name="T67" fmla="*/ 61 h 125"/>
                  <a:gd name="T68" fmla="*/ 94 w 125"/>
                  <a:gd name="T69" fmla="*/ 61 h 125"/>
                  <a:gd name="T70" fmla="*/ 124 w 125"/>
                  <a:gd name="T71" fmla="*/ 61 h 125"/>
                  <a:gd name="T72" fmla="*/ 94 w 125"/>
                  <a:gd name="T73"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25">
                    <a:moveTo>
                      <a:pt x="94" y="31"/>
                    </a:moveTo>
                    <a:lnTo>
                      <a:pt x="94" y="31"/>
                    </a:lnTo>
                    <a:lnTo>
                      <a:pt x="94" y="31"/>
                    </a:lnTo>
                    <a:lnTo>
                      <a:pt x="63" y="31"/>
                    </a:lnTo>
                    <a:lnTo>
                      <a:pt x="31" y="31"/>
                    </a:lnTo>
                    <a:lnTo>
                      <a:pt x="31" y="31"/>
                    </a:lnTo>
                    <a:lnTo>
                      <a:pt x="31" y="31"/>
                    </a:lnTo>
                    <a:cubicBezTo>
                      <a:pt x="31" y="31"/>
                      <a:pt x="31" y="31"/>
                      <a:pt x="0" y="0"/>
                    </a:cubicBezTo>
                    <a:cubicBezTo>
                      <a:pt x="0" y="31"/>
                      <a:pt x="0" y="31"/>
                      <a:pt x="0" y="31"/>
                    </a:cubicBezTo>
                    <a:lnTo>
                      <a:pt x="0" y="31"/>
                    </a:lnTo>
                    <a:lnTo>
                      <a:pt x="0" y="31"/>
                    </a:lnTo>
                    <a:lnTo>
                      <a:pt x="0" y="31"/>
                    </a:lnTo>
                    <a:lnTo>
                      <a:pt x="0" y="31"/>
                    </a:lnTo>
                    <a:lnTo>
                      <a:pt x="0" y="31"/>
                    </a:lnTo>
                    <a:lnTo>
                      <a:pt x="0" y="61"/>
                    </a:lnTo>
                    <a:lnTo>
                      <a:pt x="0" y="61"/>
                    </a:lnTo>
                    <a:lnTo>
                      <a:pt x="0" y="61"/>
                    </a:lnTo>
                    <a:cubicBezTo>
                      <a:pt x="0" y="92"/>
                      <a:pt x="0" y="92"/>
                      <a:pt x="0" y="92"/>
                    </a:cubicBezTo>
                    <a:lnTo>
                      <a:pt x="0" y="92"/>
                    </a:lnTo>
                    <a:lnTo>
                      <a:pt x="0" y="92"/>
                    </a:lnTo>
                    <a:lnTo>
                      <a:pt x="0" y="92"/>
                    </a:lnTo>
                    <a:lnTo>
                      <a:pt x="0" y="124"/>
                    </a:lnTo>
                    <a:lnTo>
                      <a:pt x="0" y="124"/>
                    </a:lnTo>
                    <a:lnTo>
                      <a:pt x="0" y="124"/>
                    </a:lnTo>
                    <a:cubicBezTo>
                      <a:pt x="31" y="124"/>
                      <a:pt x="31" y="124"/>
                      <a:pt x="31" y="124"/>
                    </a:cubicBezTo>
                    <a:lnTo>
                      <a:pt x="31" y="124"/>
                    </a:lnTo>
                    <a:lnTo>
                      <a:pt x="31" y="124"/>
                    </a:lnTo>
                    <a:lnTo>
                      <a:pt x="31" y="92"/>
                    </a:lnTo>
                    <a:lnTo>
                      <a:pt x="31" y="92"/>
                    </a:lnTo>
                    <a:cubicBezTo>
                      <a:pt x="63" y="92"/>
                      <a:pt x="63" y="92"/>
                      <a:pt x="63" y="92"/>
                    </a:cubicBezTo>
                    <a:lnTo>
                      <a:pt x="63" y="92"/>
                    </a:lnTo>
                    <a:lnTo>
                      <a:pt x="63" y="92"/>
                    </a:lnTo>
                    <a:lnTo>
                      <a:pt x="63" y="92"/>
                    </a:lnTo>
                    <a:lnTo>
                      <a:pt x="94" y="61"/>
                    </a:lnTo>
                    <a:lnTo>
                      <a:pt x="94" y="61"/>
                    </a:lnTo>
                    <a:cubicBezTo>
                      <a:pt x="94" y="61"/>
                      <a:pt x="94" y="61"/>
                      <a:pt x="124" y="61"/>
                    </a:cubicBezTo>
                    <a:cubicBezTo>
                      <a:pt x="94" y="31"/>
                      <a:pt x="94" y="31"/>
                      <a:pt x="9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1" name="Freeform 74"/>
              <p:cNvSpPr>
                <a:spLocks noChangeArrowheads="1"/>
              </p:cNvSpPr>
              <p:nvPr/>
            </p:nvSpPr>
            <p:spPr bwMode="auto">
              <a:xfrm>
                <a:off x="5073650" y="1668463"/>
                <a:ext cx="168275" cy="68262"/>
              </a:xfrm>
              <a:custGeom>
                <a:avLst/>
                <a:gdLst>
                  <a:gd name="T0" fmla="*/ 187 w 466"/>
                  <a:gd name="T1" fmla="*/ 124 h 188"/>
                  <a:gd name="T2" fmla="*/ 187 w 466"/>
                  <a:gd name="T3" fmla="*/ 94 h 188"/>
                  <a:gd name="T4" fmla="*/ 217 w 466"/>
                  <a:gd name="T5" fmla="*/ 94 h 188"/>
                  <a:gd name="T6" fmla="*/ 217 w 466"/>
                  <a:gd name="T7" fmla="*/ 94 h 188"/>
                  <a:gd name="T8" fmla="*/ 248 w 466"/>
                  <a:gd name="T9" fmla="*/ 94 h 188"/>
                  <a:gd name="T10" fmla="*/ 248 w 466"/>
                  <a:gd name="T11" fmla="*/ 94 h 188"/>
                  <a:gd name="T12" fmla="*/ 280 w 466"/>
                  <a:gd name="T13" fmla="*/ 124 h 188"/>
                  <a:gd name="T14" fmla="*/ 311 w 466"/>
                  <a:gd name="T15" fmla="*/ 94 h 188"/>
                  <a:gd name="T16" fmla="*/ 311 w 466"/>
                  <a:gd name="T17" fmla="*/ 63 h 188"/>
                  <a:gd name="T18" fmla="*/ 341 w 466"/>
                  <a:gd name="T19" fmla="*/ 63 h 188"/>
                  <a:gd name="T20" fmla="*/ 341 w 466"/>
                  <a:gd name="T21" fmla="*/ 63 h 188"/>
                  <a:gd name="T22" fmla="*/ 404 w 466"/>
                  <a:gd name="T23" fmla="*/ 63 h 188"/>
                  <a:gd name="T24" fmla="*/ 465 w 466"/>
                  <a:gd name="T25" fmla="*/ 31 h 188"/>
                  <a:gd name="T26" fmla="*/ 465 w 466"/>
                  <a:gd name="T27" fmla="*/ 31 h 188"/>
                  <a:gd name="T28" fmla="*/ 435 w 466"/>
                  <a:gd name="T29" fmla="*/ 0 h 188"/>
                  <a:gd name="T30" fmla="*/ 435 w 466"/>
                  <a:gd name="T31" fmla="*/ 0 h 188"/>
                  <a:gd name="T32" fmla="*/ 372 w 466"/>
                  <a:gd name="T33" fmla="*/ 0 h 188"/>
                  <a:gd name="T34" fmla="*/ 372 w 466"/>
                  <a:gd name="T35" fmla="*/ 0 h 188"/>
                  <a:gd name="T36" fmla="*/ 341 w 466"/>
                  <a:gd name="T37" fmla="*/ 0 h 188"/>
                  <a:gd name="T38" fmla="*/ 311 w 466"/>
                  <a:gd name="T39" fmla="*/ 0 h 188"/>
                  <a:gd name="T40" fmla="*/ 311 w 466"/>
                  <a:gd name="T41" fmla="*/ 0 h 188"/>
                  <a:gd name="T42" fmla="*/ 248 w 466"/>
                  <a:gd name="T43" fmla="*/ 0 h 188"/>
                  <a:gd name="T44" fmla="*/ 217 w 466"/>
                  <a:gd name="T45" fmla="*/ 0 h 188"/>
                  <a:gd name="T46" fmla="*/ 187 w 466"/>
                  <a:gd name="T47" fmla="*/ 0 h 188"/>
                  <a:gd name="T48" fmla="*/ 187 w 466"/>
                  <a:gd name="T49" fmla="*/ 0 h 188"/>
                  <a:gd name="T50" fmla="*/ 187 w 466"/>
                  <a:gd name="T51" fmla="*/ 0 h 188"/>
                  <a:gd name="T52" fmla="*/ 156 w 466"/>
                  <a:gd name="T53" fmla="*/ 31 h 188"/>
                  <a:gd name="T54" fmla="*/ 93 w 466"/>
                  <a:gd name="T55" fmla="*/ 31 h 188"/>
                  <a:gd name="T56" fmla="*/ 63 w 466"/>
                  <a:gd name="T57" fmla="*/ 0 h 188"/>
                  <a:gd name="T58" fmla="*/ 32 w 466"/>
                  <a:gd name="T59" fmla="*/ 31 h 188"/>
                  <a:gd name="T60" fmla="*/ 0 w 466"/>
                  <a:gd name="T61" fmla="*/ 63 h 188"/>
                  <a:gd name="T62" fmla="*/ 0 w 466"/>
                  <a:gd name="T63" fmla="*/ 63 h 188"/>
                  <a:gd name="T64" fmla="*/ 32 w 466"/>
                  <a:gd name="T65" fmla="*/ 63 h 188"/>
                  <a:gd name="T66" fmla="*/ 93 w 466"/>
                  <a:gd name="T67" fmla="*/ 63 h 188"/>
                  <a:gd name="T68" fmla="*/ 124 w 466"/>
                  <a:gd name="T69" fmla="*/ 124 h 188"/>
                  <a:gd name="T70" fmla="*/ 124 w 466"/>
                  <a:gd name="T71" fmla="*/ 124 h 188"/>
                  <a:gd name="T72" fmla="*/ 93 w 466"/>
                  <a:gd name="T73" fmla="*/ 155 h 188"/>
                  <a:gd name="T74" fmla="*/ 63 w 466"/>
                  <a:gd name="T75" fmla="*/ 187 h 188"/>
                  <a:gd name="T76" fmla="*/ 63 w 466"/>
                  <a:gd name="T77" fmla="*/ 187 h 188"/>
                  <a:gd name="T78" fmla="*/ 63 w 466"/>
                  <a:gd name="T79" fmla="*/ 187 h 188"/>
                  <a:gd name="T80" fmla="*/ 93 w 466"/>
                  <a:gd name="T81" fmla="*/ 187 h 188"/>
                  <a:gd name="T82" fmla="*/ 93 w 466"/>
                  <a:gd name="T83" fmla="*/ 187 h 188"/>
                  <a:gd name="T84" fmla="*/ 93 w 466"/>
                  <a:gd name="T85" fmla="*/ 155 h 188"/>
                  <a:gd name="T86" fmla="*/ 124 w 466"/>
                  <a:gd name="T87" fmla="*/ 187 h 188"/>
                  <a:gd name="T88" fmla="*/ 156 w 466"/>
                  <a:gd name="T89" fmla="*/ 155 h 188"/>
                  <a:gd name="T90" fmla="*/ 187 w 466"/>
                  <a:gd name="T91"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188">
                    <a:moveTo>
                      <a:pt x="187" y="124"/>
                    </a:moveTo>
                    <a:lnTo>
                      <a:pt x="187" y="124"/>
                    </a:lnTo>
                    <a:lnTo>
                      <a:pt x="187" y="124"/>
                    </a:lnTo>
                    <a:cubicBezTo>
                      <a:pt x="187" y="124"/>
                      <a:pt x="187" y="124"/>
                      <a:pt x="187" y="94"/>
                    </a:cubicBezTo>
                    <a:lnTo>
                      <a:pt x="187" y="94"/>
                    </a:lnTo>
                    <a:cubicBezTo>
                      <a:pt x="217" y="94"/>
                      <a:pt x="217" y="94"/>
                      <a:pt x="217" y="94"/>
                    </a:cubicBezTo>
                    <a:lnTo>
                      <a:pt x="217" y="94"/>
                    </a:lnTo>
                    <a:lnTo>
                      <a:pt x="217" y="94"/>
                    </a:lnTo>
                    <a:lnTo>
                      <a:pt x="217" y="94"/>
                    </a:lnTo>
                    <a:cubicBezTo>
                      <a:pt x="248" y="94"/>
                      <a:pt x="248" y="94"/>
                      <a:pt x="248" y="94"/>
                    </a:cubicBezTo>
                    <a:lnTo>
                      <a:pt x="248" y="94"/>
                    </a:lnTo>
                    <a:lnTo>
                      <a:pt x="248" y="94"/>
                    </a:lnTo>
                    <a:lnTo>
                      <a:pt x="248" y="94"/>
                    </a:lnTo>
                    <a:cubicBezTo>
                      <a:pt x="280" y="94"/>
                      <a:pt x="280" y="94"/>
                      <a:pt x="280" y="124"/>
                    </a:cubicBezTo>
                    <a:cubicBezTo>
                      <a:pt x="280" y="124"/>
                      <a:pt x="280" y="94"/>
                      <a:pt x="311" y="94"/>
                    </a:cubicBezTo>
                    <a:lnTo>
                      <a:pt x="311" y="94"/>
                    </a:lnTo>
                    <a:cubicBezTo>
                      <a:pt x="311" y="94"/>
                      <a:pt x="311" y="94"/>
                      <a:pt x="311" y="63"/>
                    </a:cubicBezTo>
                    <a:lnTo>
                      <a:pt x="311" y="63"/>
                    </a:lnTo>
                    <a:cubicBezTo>
                      <a:pt x="341" y="63"/>
                      <a:pt x="341" y="63"/>
                      <a:pt x="341" y="63"/>
                    </a:cubicBezTo>
                    <a:lnTo>
                      <a:pt x="341" y="63"/>
                    </a:lnTo>
                    <a:lnTo>
                      <a:pt x="341" y="63"/>
                    </a:lnTo>
                    <a:lnTo>
                      <a:pt x="341" y="63"/>
                    </a:lnTo>
                    <a:cubicBezTo>
                      <a:pt x="341" y="63"/>
                      <a:pt x="372" y="63"/>
                      <a:pt x="404" y="63"/>
                    </a:cubicBezTo>
                    <a:lnTo>
                      <a:pt x="404" y="63"/>
                    </a:lnTo>
                    <a:cubicBezTo>
                      <a:pt x="404" y="31"/>
                      <a:pt x="435" y="31"/>
                      <a:pt x="435" y="31"/>
                    </a:cubicBezTo>
                    <a:cubicBezTo>
                      <a:pt x="435" y="31"/>
                      <a:pt x="435" y="31"/>
                      <a:pt x="465" y="31"/>
                    </a:cubicBezTo>
                    <a:lnTo>
                      <a:pt x="465" y="31"/>
                    </a:lnTo>
                    <a:lnTo>
                      <a:pt x="465" y="31"/>
                    </a:lnTo>
                    <a:cubicBezTo>
                      <a:pt x="435" y="31"/>
                      <a:pt x="435" y="0"/>
                      <a:pt x="435" y="0"/>
                    </a:cubicBezTo>
                    <a:lnTo>
                      <a:pt x="435" y="0"/>
                    </a:lnTo>
                    <a:lnTo>
                      <a:pt x="435" y="0"/>
                    </a:lnTo>
                    <a:lnTo>
                      <a:pt x="435" y="0"/>
                    </a:lnTo>
                    <a:cubicBezTo>
                      <a:pt x="404" y="0"/>
                      <a:pt x="404" y="0"/>
                      <a:pt x="404" y="0"/>
                    </a:cubicBezTo>
                    <a:cubicBezTo>
                      <a:pt x="404" y="0"/>
                      <a:pt x="404" y="0"/>
                      <a:pt x="372" y="0"/>
                    </a:cubicBezTo>
                    <a:lnTo>
                      <a:pt x="372" y="0"/>
                    </a:lnTo>
                    <a:lnTo>
                      <a:pt x="372" y="0"/>
                    </a:lnTo>
                    <a:cubicBezTo>
                      <a:pt x="341" y="0"/>
                      <a:pt x="341" y="0"/>
                      <a:pt x="341" y="0"/>
                    </a:cubicBezTo>
                    <a:lnTo>
                      <a:pt x="341" y="0"/>
                    </a:lnTo>
                    <a:cubicBezTo>
                      <a:pt x="311" y="0"/>
                      <a:pt x="311" y="0"/>
                      <a:pt x="311" y="0"/>
                    </a:cubicBezTo>
                    <a:lnTo>
                      <a:pt x="311" y="0"/>
                    </a:lnTo>
                    <a:lnTo>
                      <a:pt x="311" y="0"/>
                    </a:lnTo>
                    <a:lnTo>
                      <a:pt x="311" y="0"/>
                    </a:lnTo>
                    <a:cubicBezTo>
                      <a:pt x="280" y="0"/>
                      <a:pt x="280" y="0"/>
                      <a:pt x="280" y="0"/>
                    </a:cubicBezTo>
                    <a:cubicBezTo>
                      <a:pt x="280" y="0"/>
                      <a:pt x="280" y="0"/>
                      <a:pt x="248" y="0"/>
                    </a:cubicBezTo>
                    <a:lnTo>
                      <a:pt x="248" y="0"/>
                    </a:lnTo>
                    <a:cubicBezTo>
                      <a:pt x="217" y="0"/>
                      <a:pt x="217" y="0"/>
                      <a:pt x="217" y="0"/>
                    </a:cubicBezTo>
                    <a:cubicBezTo>
                      <a:pt x="217" y="0"/>
                      <a:pt x="217" y="0"/>
                      <a:pt x="187" y="0"/>
                    </a:cubicBezTo>
                    <a:lnTo>
                      <a:pt x="187" y="0"/>
                    </a:lnTo>
                    <a:lnTo>
                      <a:pt x="187" y="0"/>
                    </a:lnTo>
                    <a:lnTo>
                      <a:pt x="187" y="0"/>
                    </a:lnTo>
                    <a:lnTo>
                      <a:pt x="187" y="0"/>
                    </a:lnTo>
                    <a:lnTo>
                      <a:pt x="187" y="0"/>
                    </a:lnTo>
                    <a:cubicBezTo>
                      <a:pt x="187" y="31"/>
                      <a:pt x="187" y="31"/>
                      <a:pt x="156" y="31"/>
                    </a:cubicBezTo>
                    <a:lnTo>
                      <a:pt x="156" y="31"/>
                    </a:lnTo>
                    <a:cubicBezTo>
                      <a:pt x="124" y="31"/>
                      <a:pt x="124" y="31"/>
                      <a:pt x="124" y="31"/>
                    </a:cubicBezTo>
                    <a:cubicBezTo>
                      <a:pt x="93" y="31"/>
                      <a:pt x="93" y="31"/>
                      <a:pt x="93" y="31"/>
                    </a:cubicBezTo>
                    <a:cubicBezTo>
                      <a:pt x="63" y="0"/>
                      <a:pt x="63" y="0"/>
                      <a:pt x="63" y="0"/>
                    </a:cubicBezTo>
                    <a:lnTo>
                      <a:pt x="63" y="0"/>
                    </a:lnTo>
                    <a:cubicBezTo>
                      <a:pt x="32" y="0"/>
                      <a:pt x="32" y="31"/>
                      <a:pt x="32" y="31"/>
                    </a:cubicBezTo>
                    <a:lnTo>
                      <a:pt x="32" y="31"/>
                    </a:lnTo>
                    <a:cubicBezTo>
                      <a:pt x="0" y="31"/>
                      <a:pt x="0" y="63"/>
                      <a:pt x="0" y="63"/>
                    </a:cubicBezTo>
                    <a:lnTo>
                      <a:pt x="0" y="63"/>
                    </a:lnTo>
                    <a:lnTo>
                      <a:pt x="0" y="63"/>
                    </a:lnTo>
                    <a:lnTo>
                      <a:pt x="0" y="63"/>
                    </a:lnTo>
                    <a:lnTo>
                      <a:pt x="0" y="63"/>
                    </a:lnTo>
                    <a:cubicBezTo>
                      <a:pt x="32" y="63"/>
                      <a:pt x="32" y="63"/>
                      <a:pt x="32" y="63"/>
                    </a:cubicBezTo>
                    <a:lnTo>
                      <a:pt x="32" y="63"/>
                    </a:lnTo>
                    <a:cubicBezTo>
                      <a:pt x="63" y="63"/>
                      <a:pt x="93" y="63"/>
                      <a:pt x="93" y="63"/>
                    </a:cubicBezTo>
                    <a:lnTo>
                      <a:pt x="93" y="63"/>
                    </a:lnTo>
                    <a:cubicBezTo>
                      <a:pt x="124" y="94"/>
                      <a:pt x="124" y="94"/>
                      <a:pt x="124" y="124"/>
                    </a:cubicBezTo>
                    <a:lnTo>
                      <a:pt x="124" y="124"/>
                    </a:lnTo>
                    <a:lnTo>
                      <a:pt x="124" y="124"/>
                    </a:lnTo>
                    <a:cubicBezTo>
                      <a:pt x="124" y="155"/>
                      <a:pt x="93" y="155"/>
                      <a:pt x="93" y="155"/>
                    </a:cubicBezTo>
                    <a:lnTo>
                      <a:pt x="93" y="155"/>
                    </a:lnTo>
                    <a:lnTo>
                      <a:pt x="93" y="155"/>
                    </a:lnTo>
                    <a:cubicBezTo>
                      <a:pt x="93" y="155"/>
                      <a:pt x="63" y="155"/>
                      <a:pt x="63" y="187"/>
                    </a:cubicBezTo>
                    <a:lnTo>
                      <a:pt x="63" y="187"/>
                    </a:lnTo>
                    <a:lnTo>
                      <a:pt x="63" y="187"/>
                    </a:lnTo>
                    <a:lnTo>
                      <a:pt x="63" y="187"/>
                    </a:lnTo>
                    <a:lnTo>
                      <a:pt x="63" y="187"/>
                    </a:lnTo>
                    <a:cubicBezTo>
                      <a:pt x="63" y="187"/>
                      <a:pt x="63" y="187"/>
                      <a:pt x="93" y="187"/>
                    </a:cubicBezTo>
                    <a:lnTo>
                      <a:pt x="93" y="187"/>
                    </a:lnTo>
                    <a:lnTo>
                      <a:pt x="93" y="187"/>
                    </a:lnTo>
                    <a:lnTo>
                      <a:pt x="93" y="187"/>
                    </a:lnTo>
                    <a:lnTo>
                      <a:pt x="93" y="155"/>
                    </a:lnTo>
                    <a:lnTo>
                      <a:pt x="93" y="155"/>
                    </a:lnTo>
                    <a:cubicBezTo>
                      <a:pt x="124" y="155"/>
                      <a:pt x="124" y="155"/>
                      <a:pt x="124" y="187"/>
                    </a:cubicBezTo>
                    <a:lnTo>
                      <a:pt x="124" y="187"/>
                    </a:lnTo>
                    <a:lnTo>
                      <a:pt x="124" y="187"/>
                    </a:lnTo>
                    <a:cubicBezTo>
                      <a:pt x="156" y="155"/>
                      <a:pt x="156" y="155"/>
                      <a:pt x="156" y="155"/>
                    </a:cubicBezTo>
                    <a:lnTo>
                      <a:pt x="156" y="124"/>
                    </a:lnTo>
                    <a:cubicBezTo>
                      <a:pt x="156" y="124"/>
                      <a:pt x="156" y="124"/>
                      <a:pt x="187"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2" name="Freeform 75"/>
              <p:cNvSpPr>
                <a:spLocks noChangeArrowheads="1"/>
              </p:cNvSpPr>
              <p:nvPr/>
            </p:nvSpPr>
            <p:spPr bwMode="auto">
              <a:xfrm>
                <a:off x="5443538" y="2003425"/>
                <a:ext cx="33337" cy="22225"/>
              </a:xfrm>
              <a:custGeom>
                <a:avLst/>
                <a:gdLst>
                  <a:gd name="T0" fmla="*/ 31 w 93"/>
                  <a:gd name="T1" fmla="*/ 31 h 62"/>
                  <a:gd name="T2" fmla="*/ 31 w 93"/>
                  <a:gd name="T3" fmla="*/ 31 h 62"/>
                  <a:gd name="T4" fmla="*/ 31 w 93"/>
                  <a:gd name="T5" fmla="*/ 31 h 62"/>
                  <a:gd name="T6" fmla="*/ 31 w 93"/>
                  <a:gd name="T7" fmla="*/ 31 h 62"/>
                  <a:gd name="T8" fmla="*/ 61 w 93"/>
                  <a:gd name="T9" fmla="*/ 31 h 62"/>
                  <a:gd name="T10" fmla="*/ 61 w 93"/>
                  <a:gd name="T11" fmla="*/ 31 h 62"/>
                  <a:gd name="T12" fmla="*/ 61 w 93"/>
                  <a:gd name="T13" fmla="*/ 61 h 62"/>
                  <a:gd name="T14" fmla="*/ 92 w 93"/>
                  <a:gd name="T15" fmla="*/ 61 h 62"/>
                  <a:gd name="T16" fmla="*/ 92 w 93"/>
                  <a:gd name="T17" fmla="*/ 61 h 62"/>
                  <a:gd name="T18" fmla="*/ 92 w 93"/>
                  <a:gd name="T19" fmla="*/ 61 h 62"/>
                  <a:gd name="T20" fmla="*/ 92 w 93"/>
                  <a:gd name="T21" fmla="*/ 61 h 62"/>
                  <a:gd name="T22" fmla="*/ 92 w 93"/>
                  <a:gd name="T23" fmla="*/ 61 h 62"/>
                  <a:gd name="T24" fmla="*/ 92 w 93"/>
                  <a:gd name="T25" fmla="*/ 61 h 62"/>
                  <a:gd name="T26" fmla="*/ 92 w 93"/>
                  <a:gd name="T27" fmla="*/ 31 h 62"/>
                  <a:gd name="T28" fmla="*/ 61 w 93"/>
                  <a:gd name="T29" fmla="*/ 31 h 62"/>
                  <a:gd name="T30" fmla="*/ 61 w 93"/>
                  <a:gd name="T31" fmla="*/ 31 h 62"/>
                  <a:gd name="T32" fmla="*/ 61 w 93"/>
                  <a:gd name="T33" fmla="*/ 31 h 62"/>
                  <a:gd name="T34" fmla="*/ 31 w 93"/>
                  <a:gd name="T35" fmla="*/ 0 h 62"/>
                  <a:gd name="T36" fmla="*/ 0 w 93"/>
                  <a:gd name="T37" fmla="*/ 31 h 62"/>
                  <a:gd name="T38" fmla="*/ 0 w 93"/>
                  <a:gd name="T39" fmla="*/ 31 h 62"/>
                  <a:gd name="T40" fmla="*/ 0 w 93"/>
                  <a:gd name="T41" fmla="*/ 31 h 62"/>
                  <a:gd name="T42" fmla="*/ 0 w 93"/>
                  <a:gd name="T43" fmla="*/ 31 h 62"/>
                  <a:gd name="T44" fmla="*/ 31 w 93"/>
                  <a:gd name="T4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2">
                    <a:moveTo>
                      <a:pt x="31" y="31"/>
                    </a:moveTo>
                    <a:lnTo>
                      <a:pt x="31" y="31"/>
                    </a:lnTo>
                    <a:lnTo>
                      <a:pt x="31" y="31"/>
                    </a:lnTo>
                    <a:lnTo>
                      <a:pt x="31" y="31"/>
                    </a:lnTo>
                    <a:cubicBezTo>
                      <a:pt x="31" y="31"/>
                      <a:pt x="31" y="31"/>
                      <a:pt x="61" y="31"/>
                    </a:cubicBezTo>
                    <a:lnTo>
                      <a:pt x="61" y="31"/>
                    </a:lnTo>
                    <a:lnTo>
                      <a:pt x="61" y="61"/>
                    </a:lnTo>
                    <a:cubicBezTo>
                      <a:pt x="92" y="61"/>
                      <a:pt x="92" y="61"/>
                      <a:pt x="92" y="61"/>
                    </a:cubicBezTo>
                    <a:lnTo>
                      <a:pt x="92" y="61"/>
                    </a:lnTo>
                    <a:lnTo>
                      <a:pt x="92" y="61"/>
                    </a:lnTo>
                    <a:lnTo>
                      <a:pt x="92" y="61"/>
                    </a:lnTo>
                    <a:lnTo>
                      <a:pt x="92" y="61"/>
                    </a:lnTo>
                    <a:lnTo>
                      <a:pt x="92" y="61"/>
                    </a:lnTo>
                    <a:cubicBezTo>
                      <a:pt x="92" y="31"/>
                      <a:pt x="92" y="31"/>
                      <a:pt x="92" y="31"/>
                    </a:cubicBezTo>
                    <a:cubicBezTo>
                      <a:pt x="92" y="31"/>
                      <a:pt x="92" y="31"/>
                      <a:pt x="61" y="31"/>
                    </a:cubicBezTo>
                    <a:lnTo>
                      <a:pt x="61" y="31"/>
                    </a:lnTo>
                    <a:lnTo>
                      <a:pt x="61" y="31"/>
                    </a:lnTo>
                    <a:cubicBezTo>
                      <a:pt x="31" y="31"/>
                      <a:pt x="31" y="31"/>
                      <a:pt x="31" y="0"/>
                    </a:cubicBezTo>
                    <a:cubicBezTo>
                      <a:pt x="31" y="31"/>
                      <a:pt x="31" y="31"/>
                      <a:pt x="0" y="31"/>
                    </a:cubicBezTo>
                    <a:lnTo>
                      <a:pt x="0" y="31"/>
                    </a:lnTo>
                    <a:lnTo>
                      <a:pt x="0" y="31"/>
                    </a:lnTo>
                    <a:lnTo>
                      <a:pt x="0" y="31"/>
                    </a:ln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3" name="Freeform 76"/>
              <p:cNvSpPr>
                <a:spLocks noChangeArrowheads="1"/>
              </p:cNvSpPr>
              <p:nvPr/>
            </p:nvSpPr>
            <p:spPr bwMode="auto">
              <a:xfrm>
                <a:off x="6156325" y="1690688"/>
                <a:ext cx="77788" cy="77787"/>
              </a:xfrm>
              <a:custGeom>
                <a:avLst/>
                <a:gdLst>
                  <a:gd name="T0" fmla="*/ 185 w 217"/>
                  <a:gd name="T1" fmla="*/ 0 h 217"/>
                  <a:gd name="T2" fmla="*/ 185 w 217"/>
                  <a:gd name="T3" fmla="*/ 0 h 217"/>
                  <a:gd name="T4" fmla="*/ 185 w 217"/>
                  <a:gd name="T5" fmla="*/ 0 h 217"/>
                  <a:gd name="T6" fmla="*/ 185 w 217"/>
                  <a:gd name="T7" fmla="*/ 0 h 217"/>
                  <a:gd name="T8" fmla="*/ 185 w 217"/>
                  <a:gd name="T9" fmla="*/ 31 h 217"/>
                  <a:gd name="T10" fmla="*/ 154 w 217"/>
                  <a:gd name="T11" fmla="*/ 61 h 217"/>
                  <a:gd name="T12" fmla="*/ 154 w 217"/>
                  <a:gd name="T13" fmla="*/ 61 h 217"/>
                  <a:gd name="T14" fmla="*/ 92 w 217"/>
                  <a:gd name="T15" fmla="*/ 31 h 217"/>
                  <a:gd name="T16" fmla="*/ 92 w 217"/>
                  <a:gd name="T17" fmla="*/ 31 h 217"/>
                  <a:gd name="T18" fmla="*/ 92 w 217"/>
                  <a:gd name="T19" fmla="*/ 31 h 217"/>
                  <a:gd name="T20" fmla="*/ 61 w 217"/>
                  <a:gd name="T21" fmla="*/ 61 h 217"/>
                  <a:gd name="T22" fmla="*/ 61 w 217"/>
                  <a:gd name="T23" fmla="*/ 61 h 217"/>
                  <a:gd name="T24" fmla="*/ 30 w 217"/>
                  <a:gd name="T25" fmla="*/ 92 h 217"/>
                  <a:gd name="T26" fmla="*/ 0 w 217"/>
                  <a:gd name="T27" fmla="*/ 92 h 217"/>
                  <a:gd name="T28" fmla="*/ 0 w 217"/>
                  <a:gd name="T29" fmla="*/ 92 h 217"/>
                  <a:gd name="T30" fmla="*/ 0 w 217"/>
                  <a:gd name="T31" fmla="*/ 92 h 217"/>
                  <a:gd name="T32" fmla="*/ 30 w 217"/>
                  <a:gd name="T33" fmla="*/ 155 h 217"/>
                  <a:gd name="T34" fmla="*/ 30 w 217"/>
                  <a:gd name="T35" fmla="*/ 155 h 217"/>
                  <a:gd name="T36" fmla="*/ 30 w 217"/>
                  <a:gd name="T37" fmla="*/ 185 h 217"/>
                  <a:gd name="T38" fmla="*/ 30 w 217"/>
                  <a:gd name="T39" fmla="*/ 216 h 217"/>
                  <a:gd name="T40" fmla="*/ 30 w 217"/>
                  <a:gd name="T41" fmla="*/ 216 h 217"/>
                  <a:gd name="T42" fmla="*/ 30 w 217"/>
                  <a:gd name="T43" fmla="*/ 216 h 217"/>
                  <a:gd name="T44" fmla="*/ 61 w 217"/>
                  <a:gd name="T45" fmla="*/ 216 h 217"/>
                  <a:gd name="T46" fmla="*/ 61 w 217"/>
                  <a:gd name="T47" fmla="*/ 216 h 217"/>
                  <a:gd name="T48" fmla="*/ 61 w 217"/>
                  <a:gd name="T49" fmla="*/ 216 h 217"/>
                  <a:gd name="T50" fmla="*/ 92 w 217"/>
                  <a:gd name="T51" fmla="*/ 185 h 217"/>
                  <a:gd name="T52" fmla="*/ 92 w 217"/>
                  <a:gd name="T53" fmla="*/ 185 h 217"/>
                  <a:gd name="T54" fmla="*/ 123 w 217"/>
                  <a:gd name="T55" fmla="*/ 185 h 217"/>
                  <a:gd name="T56" fmla="*/ 154 w 217"/>
                  <a:gd name="T57" fmla="*/ 185 h 217"/>
                  <a:gd name="T58" fmla="*/ 154 w 217"/>
                  <a:gd name="T59" fmla="*/ 185 h 217"/>
                  <a:gd name="T60" fmla="*/ 123 w 217"/>
                  <a:gd name="T61" fmla="*/ 155 h 217"/>
                  <a:gd name="T62" fmla="*/ 123 w 217"/>
                  <a:gd name="T63" fmla="*/ 124 h 217"/>
                  <a:gd name="T64" fmla="*/ 154 w 217"/>
                  <a:gd name="T65" fmla="*/ 92 h 217"/>
                  <a:gd name="T66" fmla="*/ 185 w 217"/>
                  <a:gd name="T67" fmla="*/ 61 h 217"/>
                  <a:gd name="T68" fmla="*/ 185 w 217"/>
                  <a:gd name="T69" fmla="*/ 61 h 217"/>
                  <a:gd name="T70" fmla="*/ 216 w 217"/>
                  <a:gd name="T71" fmla="*/ 31 h 217"/>
                  <a:gd name="T72" fmla="*/ 216 w 217"/>
                  <a:gd name="T73" fmla="*/ 31 h 217"/>
                  <a:gd name="T74" fmla="*/ 216 w 217"/>
                  <a:gd name="T75" fmla="*/ 0 h 217"/>
                  <a:gd name="T76" fmla="*/ 216 w 217"/>
                  <a:gd name="T77" fmla="*/ 0 h 217"/>
                  <a:gd name="T78" fmla="*/ 216 w 217"/>
                  <a:gd name="T79" fmla="*/ 0 h 217"/>
                  <a:gd name="T80" fmla="*/ 216 w 217"/>
                  <a:gd name="T81" fmla="*/ 0 h 217"/>
                  <a:gd name="T82" fmla="*/ 185 w 217"/>
                  <a:gd name="T8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217">
                    <a:moveTo>
                      <a:pt x="185" y="0"/>
                    </a:moveTo>
                    <a:lnTo>
                      <a:pt x="185" y="0"/>
                    </a:lnTo>
                    <a:lnTo>
                      <a:pt x="185" y="0"/>
                    </a:lnTo>
                    <a:lnTo>
                      <a:pt x="185" y="0"/>
                    </a:lnTo>
                    <a:lnTo>
                      <a:pt x="185" y="31"/>
                    </a:lnTo>
                    <a:cubicBezTo>
                      <a:pt x="185" y="31"/>
                      <a:pt x="154" y="31"/>
                      <a:pt x="154" y="61"/>
                    </a:cubicBezTo>
                    <a:lnTo>
                      <a:pt x="154" y="61"/>
                    </a:lnTo>
                    <a:cubicBezTo>
                      <a:pt x="123" y="61"/>
                      <a:pt x="123" y="31"/>
                      <a:pt x="92" y="31"/>
                    </a:cubicBezTo>
                    <a:lnTo>
                      <a:pt x="92" y="31"/>
                    </a:lnTo>
                    <a:lnTo>
                      <a:pt x="92" y="31"/>
                    </a:lnTo>
                    <a:cubicBezTo>
                      <a:pt x="92" y="61"/>
                      <a:pt x="61" y="61"/>
                      <a:pt x="61" y="61"/>
                    </a:cubicBezTo>
                    <a:lnTo>
                      <a:pt x="61" y="61"/>
                    </a:lnTo>
                    <a:cubicBezTo>
                      <a:pt x="30" y="61"/>
                      <a:pt x="30" y="92"/>
                      <a:pt x="30" y="92"/>
                    </a:cubicBezTo>
                    <a:cubicBezTo>
                      <a:pt x="30" y="92"/>
                      <a:pt x="30" y="92"/>
                      <a:pt x="0" y="92"/>
                    </a:cubicBezTo>
                    <a:lnTo>
                      <a:pt x="0" y="92"/>
                    </a:lnTo>
                    <a:lnTo>
                      <a:pt x="0" y="92"/>
                    </a:lnTo>
                    <a:cubicBezTo>
                      <a:pt x="30" y="92"/>
                      <a:pt x="30" y="124"/>
                      <a:pt x="30" y="155"/>
                    </a:cubicBezTo>
                    <a:lnTo>
                      <a:pt x="30" y="155"/>
                    </a:lnTo>
                    <a:lnTo>
                      <a:pt x="30" y="185"/>
                    </a:lnTo>
                    <a:lnTo>
                      <a:pt x="30" y="216"/>
                    </a:lnTo>
                    <a:lnTo>
                      <a:pt x="30" y="216"/>
                    </a:lnTo>
                    <a:lnTo>
                      <a:pt x="30" y="216"/>
                    </a:lnTo>
                    <a:cubicBezTo>
                      <a:pt x="61" y="216"/>
                      <a:pt x="61" y="216"/>
                      <a:pt x="61" y="216"/>
                    </a:cubicBezTo>
                    <a:lnTo>
                      <a:pt x="61" y="216"/>
                    </a:lnTo>
                    <a:lnTo>
                      <a:pt x="61" y="216"/>
                    </a:lnTo>
                    <a:lnTo>
                      <a:pt x="92" y="185"/>
                    </a:lnTo>
                    <a:lnTo>
                      <a:pt x="92" y="185"/>
                    </a:lnTo>
                    <a:cubicBezTo>
                      <a:pt x="123" y="185"/>
                      <a:pt x="123" y="185"/>
                      <a:pt x="123" y="185"/>
                    </a:cubicBezTo>
                    <a:lnTo>
                      <a:pt x="154" y="185"/>
                    </a:lnTo>
                    <a:lnTo>
                      <a:pt x="154" y="185"/>
                    </a:lnTo>
                    <a:lnTo>
                      <a:pt x="123" y="155"/>
                    </a:lnTo>
                    <a:cubicBezTo>
                      <a:pt x="123" y="155"/>
                      <a:pt x="92" y="124"/>
                      <a:pt x="123" y="124"/>
                    </a:cubicBezTo>
                    <a:cubicBezTo>
                      <a:pt x="123" y="92"/>
                      <a:pt x="123" y="92"/>
                      <a:pt x="154" y="92"/>
                    </a:cubicBezTo>
                    <a:cubicBezTo>
                      <a:pt x="154" y="61"/>
                      <a:pt x="154" y="61"/>
                      <a:pt x="185" y="61"/>
                    </a:cubicBezTo>
                    <a:lnTo>
                      <a:pt x="185" y="61"/>
                    </a:lnTo>
                    <a:cubicBezTo>
                      <a:pt x="185" y="61"/>
                      <a:pt x="185" y="31"/>
                      <a:pt x="216" y="31"/>
                    </a:cubicBezTo>
                    <a:lnTo>
                      <a:pt x="216" y="31"/>
                    </a:lnTo>
                    <a:cubicBezTo>
                      <a:pt x="216" y="31"/>
                      <a:pt x="216" y="31"/>
                      <a:pt x="216" y="0"/>
                    </a:cubicBezTo>
                    <a:lnTo>
                      <a:pt x="216" y="0"/>
                    </a:lnTo>
                    <a:lnTo>
                      <a:pt x="216" y="0"/>
                    </a:lnTo>
                    <a:lnTo>
                      <a:pt x="216" y="0"/>
                    </a:lnTo>
                    <a:lnTo>
                      <a:pt x="18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4" name="Freeform 77"/>
              <p:cNvSpPr>
                <a:spLocks noChangeArrowheads="1"/>
              </p:cNvSpPr>
              <p:nvPr/>
            </p:nvSpPr>
            <p:spPr bwMode="auto">
              <a:xfrm>
                <a:off x="4014788" y="1512888"/>
                <a:ext cx="55562" cy="22225"/>
              </a:xfrm>
              <a:custGeom>
                <a:avLst/>
                <a:gdLst>
                  <a:gd name="T0" fmla="*/ 124 w 156"/>
                  <a:gd name="T1" fmla="*/ 31 h 63"/>
                  <a:gd name="T2" fmla="*/ 124 w 156"/>
                  <a:gd name="T3" fmla="*/ 31 h 63"/>
                  <a:gd name="T4" fmla="*/ 93 w 156"/>
                  <a:gd name="T5" fmla="*/ 31 h 63"/>
                  <a:gd name="T6" fmla="*/ 93 w 156"/>
                  <a:gd name="T7" fmla="*/ 31 h 63"/>
                  <a:gd name="T8" fmla="*/ 93 w 156"/>
                  <a:gd name="T9" fmla="*/ 0 h 63"/>
                  <a:gd name="T10" fmla="*/ 62 w 156"/>
                  <a:gd name="T11" fmla="*/ 0 h 63"/>
                  <a:gd name="T12" fmla="*/ 62 w 156"/>
                  <a:gd name="T13" fmla="*/ 0 h 63"/>
                  <a:gd name="T14" fmla="*/ 62 w 156"/>
                  <a:gd name="T15" fmla="*/ 0 h 63"/>
                  <a:gd name="T16" fmla="*/ 62 w 156"/>
                  <a:gd name="T17" fmla="*/ 31 h 63"/>
                  <a:gd name="T18" fmla="*/ 31 w 156"/>
                  <a:gd name="T19" fmla="*/ 31 h 63"/>
                  <a:gd name="T20" fmla="*/ 0 w 156"/>
                  <a:gd name="T21" fmla="*/ 62 h 63"/>
                  <a:gd name="T22" fmla="*/ 0 w 156"/>
                  <a:gd name="T23" fmla="*/ 62 h 63"/>
                  <a:gd name="T24" fmla="*/ 0 w 156"/>
                  <a:gd name="T25" fmla="*/ 62 h 63"/>
                  <a:gd name="T26" fmla="*/ 0 w 156"/>
                  <a:gd name="T27" fmla="*/ 62 h 63"/>
                  <a:gd name="T28" fmla="*/ 0 w 156"/>
                  <a:gd name="T29" fmla="*/ 62 h 63"/>
                  <a:gd name="T30" fmla="*/ 0 w 156"/>
                  <a:gd name="T31" fmla="*/ 62 h 63"/>
                  <a:gd name="T32" fmla="*/ 0 w 156"/>
                  <a:gd name="T33" fmla="*/ 62 h 63"/>
                  <a:gd name="T34" fmla="*/ 31 w 156"/>
                  <a:gd name="T35" fmla="*/ 62 h 63"/>
                  <a:gd name="T36" fmla="*/ 31 w 156"/>
                  <a:gd name="T37" fmla="*/ 62 h 63"/>
                  <a:gd name="T38" fmla="*/ 31 w 156"/>
                  <a:gd name="T39" fmla="*/ 62 h 63"/>
                  <a:gd name="T40" fmla="*/ 31 w 156"/>
                  <a:gd name="T41" fmla="*/ 62 h 63"/>
                  <a:gd name="T42" fmla="*/ 93 w 156"/>
                  <a:gd name="T43" fmla="*/ 31 h 63"/>
                  <a:gd name="T44" fmla="*/ 93 w 156"/>
                  <a:gd name="T45" fmla="*/ 31 h 63"/>
                  <a:gd name="T46" fmla="*/ 93 w 156"/>
                  <a:gd name="T47" fmla="*/ 31 h 63"/>
                  <a:gd name="T48" fmla="*/ 93 w 156"/>
                  <a:gd name="T49" fmla="*/ 62 h 63"/>
                  <a:gd name="T50" fmla="*/ 93 w 156"/>
                  <a:gd name="T51" fmla="*/ 62 h 63"/>
                  <a:gd name="T52" fmla="*/ 124 w 156"/>
                  <a:gd name="T53" fmla="*/ 31 h 63"/>
                  <a:gd name="T54" fmla="*/ 124 w 156"/>
                  <a:gd name="T55" fmla="*/ 31 h 63"/>
                  <a:gd name="T56" fmla="*/ 155 w 156"/>
                  <a:gd name="T57" fmla="*/ 31 h 63"/>
                  <a:gd name="T58" fmla="*/ 155 w 156"/>
                  <a:gd name="T59" fmla="*/ 31 h 63"/>
                  <a:gd name="T60" fmla="*/ 155 w 156"/>
                  <a:gd name="T61" fmla="*/ 31 h 63"/>
                  <a:gd name="T62" fmla="*/ 124 w 156"/>
                  <a:gd name="T6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63">
                    <a:moveTo>
                      <a:pt x="124" y="31"/>
                    </a:moveTo>
                    <a:lnTo>
                      <a:pt x="124" y="31"/>
                    </a:lnTo>
                    <a:cubicBezTo>
                      <a:pt x="124" y="31"/>
                      <a:pt x="124" y="31"/>
                      <a:pt x="93" y="31"/>
                    </a:cubicBezTo>
                    <a:lnTo>
                      <a:pt x="93" y="31"/>
                    </a:lnTo>
                    <a:cubicBezTo>
                      <a:pt x="93" y="0"/>
                      <a:pt x="93" y="0"/>
                      <a:pt x="93" y="0"/>
                    </a:cubicBezTo>
                    <a:lnTo>
                      <a:pt x="62" y="0"/>
                    </a:lnTo>
                    <a:lnTo>
                      <a:pt x="62" y="0"/>
                    </a:lnTo>
                    <a:lnTo>
                      <a:pt x="62" y="0"/>
                    </a:lnTo>
                    <a:cubicBezTo>
                      <a:pt x="62" y="31"/>
                      <a:pt x="62" y="31"/>
                      <a:pt x="62" y="31"/>
                    </a:cubicBezTo>
                    <a:lnTo>
                      <a:pt x="31" y="31"/>
                    </a:lnTo>
                    <a:cubicBezTo>
                      <a:pt x="31" y="62"/>
                      <a:pt x="31" y="62"/>
                      <a:pt x="0" y="62"/>
                    </a:cubicBezTo>
                    <a:lnTo>
                      <a:pt x="0" y="62"/>
                    </a:lnTo>
                    <a:lnTo>
                      <a:pt x="0" y="62"/>
                    </a:lnTo>
                    <a:lnTo>
                      <a:pt x="0" y="62"/>
                    </a:lnTo>
                    <a:lnTo>
                      <a:pt x="0" y="62"/>
                    </a:lnTo>
                    <a:lnTo>
                      <a:pt x="0" y="62"/>
                    </a:lnTo>
                    <a:lnTo>
                      <a:pt x="0" y="62"/>
                    </a:lnTo>
                    <a:lnTo>
                      <a:pt x="31" y="62"/>
                    </a:lnTo>
                    <a:lnTo>
                      <a:pt x="31" y="62"/>
                    </a:lnTo>
                    <a:lnTo>
                      <a:pt x="31" y="62"/>
                    </a:lnTo>
                    <a:lnTo>
                      <a:pt x="31" y="62"/>
                    </a:lnTo>
                    <a:cubicBezTo>
                      <a:pt x="62" y="62"/>
                      <a:pt x="62" y="31"/>
                      <a:pt x="93" y="31"/>
                    </a:cubicBezTo>
                    <a:lnTo>
                      <a:pt x="93" y="31"/>
                    </a:lnTo>
                    <a:lnTo>
                      <a:pt x="93" y="31"/>
                    </a:lnTo>
                    <a:cubicBezTo>
                      <a:pt x="93" y="62"/>
                      <a:pt x="93" y="62"/>
                      <a:pt x="93" y="62"/>
                    </a:cubicBezTo>
                    <a:lnTo>
                      <a:pt x="93" y="62"/>
                    </a:lnTo>
                    <a:cubicBezTo>
                      <a:pt x="124" y="31"/>
                      <a:pt x="124" y="31"/>
                      <a:pt x="124" y="31"/>
                    </a:cubicBezTo>
                    <a:lnTo>
                      <a:pt x="124" y="31"/>
                    </a:lnTo>
                    <a:lnTo>
                      <a:pt x="155" y="31"/>
                    </a:lnTo>
                    <a:lnTo>
                      <a:pt x="155" y="31"/>
                    </a:lnTo>
                    <a:lnTo>
                      <a:pt x="155" y="31"/>
                    </a:lnTo>
                    <a:cubicBezTo>
                      <a:pt x="124" y="31"/>
                      <a:pt x="124" y="31"/>
                      <a:pt x="12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5" name="Freeform 78"/>
              <p:cNvSpPr>
                <a:spLocks noChangeArrowheads="1"/>
              </p:cNvSpPr>
              <p:nvPr/>
            </p:nvSpPr>
            <p:spPr bwMode="auto">
              <a:xfrm>
                <a:off x="4092575" y="1355725"/>
                <a:ext cx="88900" cy="44450"/>
              </a:xfrm>
              <a:custGeom>
                <a:avLst/>
                <a:gdLst>
                  <a:gd name="T0" fmla="*/ 0 w 249"/>
                  <a:gd name="T1" fmla="*/ 30 h 125"/>
                  <a:gd name="T2" fmla="*/ 0 w 249"/>
                  <a:gd name="T3" fmla="*/ 30 h 125"/>
                  <a:gd name="T4" fmla="*/ 31 w 249"/>
                  <a:gd name="T5" fmla="*/ 30 h 125"/>
                  <a:gd name="T6" fmla="*/ 31 w 249"/>
                  <a:gd name="T7" fmla="*/ 30 h 125"/>
                  <a:gd name="T8" fmla="*/ 62 w 249"/>
                  <a:gd name="T9" fmla="*/ 30 h 125"/>
                  <a:gd name="T10" fmla="*/ 62 w 249"/>
                  <a:gd name="T11" fmla="*/ 30 h 125"/>
                  <a:gd name="T12" fmla="*/ 93 w 249"/>
                  <a:gd name="T13" fmla="*/ 61 h 125"/>
                  <a:gd name="T14" fmla="*/ 93 w 249"/>
                  <a:gd name="T15" fmla="*/ 93 h 125"/>
                  <a:gd name="T16" fmla="*/ 93 w 249"/>
                  <a:gd name="T17" fmla="*/ 93 h 125"/>
                  <a:gd name="T18" fmla="*/ 124 w 249"/>
                  <a:gd name="T19" fmla="*/ 93 h 125"/>
                  <a:gd name="T20" fmla="*/ 124 w 249"/>
                  <a:gd name="T21" fmla="*/ 93 h 125"/>
                  <a:gd name="T22" fmla="*/ 124 w 249"/>
                  <a:gd name="T23" fmla="*/ 93 h 125"/>
                  <a:gd name="T24" fmla="*/ 154 w 249"/>
                  <a:gd name="T25" fmla="*/ 124 h 125"/>
                  <a:gd name="T26" fmla="*/ 154 w 249"/>
                  <a:gd name="T27" fmla="*/ 124 h 125"/>
                  <a:gd name="T28" fmla="*/ 154 w 249"/>
                  <a:gd name="T29" fmla="*/ 93 h 125"/>
                  <a:gd name="T30" fmla="*/ 186 w 249"/>
                  <a:gd name="T31" fmla="*/ 93 h 125"/>
                  <a:gd name="T32" fmla="*/ 186 w 249"/>
                  <a:gd name="T33" fmla="*/ 93 h 125"/>
                  <a:gd name="T34" fmla="*/ 186 w 249"/>
                  <a:gd name="T35" fmla="*/ 93 h 125"/>
                  <a:gd name="T36" fmla="*/ 186 w 249"/>
                  <a:gd name="T37" fmla="*/ 93 h 125"/>
                  <a:gd name="T38" fmla="*/ 217 w 249"/>
                  <a:gd name="T39" fmla="*/ 93 h 125"/>
                  <a:gd name="T40" fmla="*/ 248 w 249"/>
                  <a:gd name="T41" fmla="*/ 30 h 125"/>
                  <a:gd name="T42" fmla="*/ 248 w 249"/>
                  <a:gd name="T43" fmla="*/ 30 h 125"/>
                  <a:gd name="T44" fmla="*/ 248 w 249"/>
                  <a:gd name="T45" fmla="*/ 30 h 125"/>
                  <a:gd name="T46" fmla="*/ 248 w 249"/>
                  <a:gd name="T47" fmla="*/ 30 h 125"/>
                  <a:gd name="T48" fmla="*/ 217 w 249"/>
                  <a:gd name="T49" fmla="*/ 30 h 125"/>
                  <a:gd name="T50" fmla="*/ 217 w 249"/>
                  <a:gd name="T51" fmla="*/ 30 h 125"/>
                  <a:gd name="T52" fmla="*/ 217 w 249"/>
                  <a:gd name="T53" fmla="*/ 30 h 125"/>
                  <a:gd name="T54" fmla="*/ 186 w 249"/>
                  <a:gd name="T55" fmla="*/ 0 h 125"/>
                  <a:gd name="T56" fmla="*/ 186 w 249"/>
                  <a:gd name="T57" fmla="*/ 0 h 125"/>
                  <a:gd name="T58" fmla="*/ 186 w 249"/>
                  <a:gd name="T59" fmla="*/ 0 h 125"/>
                  <a:gd name="T60" fmla="*/ 186 w 249"/>
                  <a:gd name="T61" fmla="*/ 0 h 125"/>
                  <a:gd name="T62" fmla="*/ 186 w 249"/>
                  <a:gd name="T63" fmla="*/ 0 h 125"/>
                  <a:gd name="T64" fmla="*/ 154 w 249"/>
                  <a:gd name="T65" fmla="*/ 0 h 125"/>
                  <a:gd name="T66" fmla="*/ 124 w 249"/>
                  <a:gd name="T67" fmla="*/ 0 h 125"/>
                  <a:gd name="T68" fmla="*/ 124 w 249"/>
                  <a:gd name="T69" fmla="*/ 0 h 125"/>
                  <a:gd name="T70" fmla="*/ 124 w 249"/>
                  <a:gd name="T71" fmla="*/ 0 h 125"/>
                  <a:gd name="T72" fmla="*/ 124 w 249"/>
                  <a:gd name="T73" fmla="*/ 0 h 125"/>
                  <a:gd name="T74" fmla="*/ 93 w 249"/>
                  <a:gd name="T75" fmla="*/ 0 h 125"/>
                  <a:gd name="T76" fmla="*/ 62 w 249"/>
                  <a:gd name="T77" fmla="*/ 0 h 125"/>
                  <a:gd name="T78" fmla="*/ 31 w 249"/>
                  <a:gd name="T79" fmla="*/ 0 h 125"/>
                  <a:gd name="T80" fmla="*/ 0 w 249"/>
                  <a:gd name="T81" fmla="*/ 0 h 125"/>
                  <a:gd name="T82" fmla="*/ 0 w 249"/>
                  <a:gd name="T8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25">
                    <a:moveTo>
                      <a:pt x="0" y="30"/>
                    </a:moveTo>
                    <a:lnTo>
                      <a:pt x="0" y="30"/>
                    </a:lnTo>
                    <a:lnTo>
                      <a:pt x="31" y="30"/>
                    </a:lnTo>
                    <a:lnTo>
                      <a:pt x="31" y="30"/>
                    </a:lnTo>
                    <a:lnTo>
                      <a:pt x="62" y="30"/>
                    </a:lnTo>
                    <a:lnTo>
                      <a:pt x="62" y="30"/>
                    </a:lnTo>
                    <a:cubicBezTo>
                      <a:pt x="93" y="61"/>
                      <a:pt x="93" y="61"/>
                      <a:pt x="93" y="61"/>
                    </a:cubicBezTo>
                    <a:cubicBezTo>
                      <a:pt x="93" y="93"/>
                      <a:pt x="93" y="93"/>
                      <a:pt x="93" y="93"/>
                    </a:cubicBezTo>
                    <a:lnTo>
                      <a:pt x="93" y="93"/>
                    </a:lnTo>
                    <a:lnTo>
                      <a:pt x="124" y="93"/>
                    </a:lnTo>
                    <a:lnTo>
                      <a:pt x="124" y="93"/>
                    </a:lnTo>
                    <a:lnTo>
                      <a:pt x="124" y="93"/>
                    </a:lnTo>
                    <a:cubicBezTo>
                      <a:pt x="154" y="93"/>
                      <a:pt x="154" y="124"/>
                      <a:pt x="154" y="124"/>
                    </a:cubicBezTo>
                    <a:lnTo>
                      <a:pt x="154" y="124"/>
                    </a:lnTo>
                    <a:cubicBezTo>
                      <a:pt x="154" y="93"/>
                      <a:pt x="154" y="93"/>
                      <a:pt x="154" y="93"/>
                    </a:cubicBezTo>
                    <a:cubicBezTo>
                      <a:pt x="186" y="93"/>
                      <a:pt x="186" y="93"/>
                      <a:pt x="186" y="93"/>
                    </a:cubicBezTo>
                    <a:lnTo>
                      <a:pt x="186" y="93"/>
                    </a:lnTo>
                    <a:lnTo>
                      <a:pt x="186" y="93"/>
                    </a:lnTo>
                    <a:lnTo>
                      <a:pt x="186" y="93"/>
                    </a:lnTo>
                    <a:lnTo>
                      <a:pt x="217" y="93"/>
                    </a:lnTo>
                    <a:cubicBezTo>
                      <a:pt x="217" y="61"/>
                      <a:pt x="217" y="30"/>
                      <a:pt x="248" y="30"/>
                    </a:cubicBezTo>
                    <a:lnTo>
                      <a:pt x="248" y="30"/>
                    </a:lnTo>
                    <a:lnTo>
                      <a:pt x="248" y="30"/>
                    </a:lnTo>
                    <a:lnTo>
                      <a:pt x="248" y="30"/>
                    </a:lnTo>
                    <a:lnTo>
                      <a:pt x="217" y="30"/>
                    </a:lnTo>
                    <a:lnTo>
                      <a:pt x="217" y="30"/>
                    </a:lnTo>
                    <a:lnTo>
                      <a:pt x="217" y="30"/>
                    </a:lnTo>
                    <a:cubicBezTo>
                      <a:pt x="217" y="30"/>
                      <a:pt x="186" y="30"/>
                      <a:pt x="186" y="0"/>
                    </a:cubicBezTo>
                    <a:lnTo>
                      <a:pt x="186" y="0"/>
                    </a:lnTo>
                    <a:lnTo>
                      <a:pt x="186" y="0"/>
                    </a:lnTo>
                    <a:lnTo>
                      <a:pt x="186" y="0"/>
                    </a:lnTo>
                    <a:lnTo>
                      <a:pt x="186" y="0"/>
                    </a:lnTo>
                    <a:cubicBezTo>
                      <a:pt x="154" y="0"/>
                      <a:pt x="154" y="0"/>
                      <a:pt x="154" y="0"/>
                    </a:cubicBezTo>
                    <a:lnTo>
                      <a:pt x="124" y="0"/>
                    </a:lnTo>
                    <a:lnTo>
                      <a:pt x="124" y="0"/>
                    </a:lnTo>
                    <a:lnTo>
                      <a:pt x="124" y="0"/>
                    </a:lnTo>
                    <a:lnTo>
                      <a:pt x="124" y="0"/>
                    </a:lnTo>
                    <a:cubicBezTo>
                      <a:pt x="93" y="0"/>
                      <a:pt x="93" y="0"/>
                      <a:pt x="93" y="0"/>
                    </a:cubicBezTo>
                    <a:cubicBezTo>
                      <a:pt x="62" y="0"/>
                      <a:pt x="62" y="0"/>
                      <a:pt x="62" y="0"/>
                    </a:cubicBezTo>
                    <a:lnTo>
                      <a:pt x="31" y="0"/>
                    </a:lnTo>
                    <a:cubicBezTo>
                      <a:pt x="31" y="0"/>
                      <a:pt x="31" y="0"/>
                      <a:pt x="0" y="0"/>
                    </a:cubicBezTo>
                    <a:cubicBezTo>
                      <a:pt x="0" y="0"/>
                      <a:pt x="0" y="0"/>
                      <a:pt x="0"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6" name="Freeform 79"/>
              <p:cNvSpPr>
                <a:spLocks noChangeArrowheads="1"/>
              </p:cNvSpPr>
              <p:nvPr/>
            </p:nvSpPr>
            <p:spPr bwMode="auto">
              <a:xfrm>
                <a:off x="4003675" y="1535113"/>
                <a:ext cx="100013" cy="44450"/>
              </a:xfrm>
              <a:custGeom>
                <a:avLst/>
                <a:gdLst>
                  <a:gd name="T0" fmla="*/ 248 w 280"/>
                  <a:gd name="T1" fmla="*/ 0 h 125"/>
                  <a:gd name="T2" fmla="*/ 248 w 280"/>
                  <a:gd name="T3" fmla="*/ 0 h 125"/>
                  <a:gd name="T4" fmla="*/ 217 w 280"/>
                  <a:gd name="T5" fmla="*/ 0 h 125"/>
                  <a:gd name="T6" fmla="*/ 217 w 280"/>
                  <a:gd name="T7" fmla="*/ 30 h 125"/>
                  <a:gd name="T8" fmla="*/ 186 w 280"/>
                  <a:gd name="T9" fmla="*/ 30 h 125"/>
                  <a:gd name="T10" fmla="*/ 186 w 280"/>
                  <a:gd name="T11" fmla="*/ 30 h 125"/>
                  <a:gd name="T12" fmla="*/ 186 w 280"/>
                  <a:gd name="T13" fmla="*/ 30 h 125"/>
                  <a:gd name="T14" fmla="*/ 155 w 280"/>
                  <a:gd name="T15" fmla="*/ 30 h 125"/>
                  <a:gd name="T16" fmla="*/ 124 w 280"/>
                  <a:gd name="T17" fmla="*/ 62 h 125"/>
                  <a:gd name="T18" fmla="*/ 124 w 280"/>
                  <a:gd name="T19" fmla="*/ 30 h 125"/>
                  <a:gd name="T20" fmla="*/ 124 w 280"/>
                  <a:gd name="T21" fmla="*/ 30 h 125"/>
                  <a:gd name="T22" fmla="*/ 124 w 280"/>
                  <a:gd name="T23" fmla="*/ 30 h 125"/>
                  <a:gd name="T24" fmla="*/ 93 w 280"/>
                  <a:gd name="T25" fmla="*/ 62 h 125"/>
                  <a:gd name="T26" fmla="*/ 62 w 280"/>
                  <a:gd name="T27" fmla="*/ 62 h 125"/>
                  <a:gd name="T28" fmla="*/ 62 w 280"/>
                  <a:gd name="T29" fmla="*/ 62 h 125"/>
                  <a:gd name="T30" fmla="*/ 62 w 280"/>
                  <a:gd name="T31" fmla="*/ 62 h 125"/>
                  <a:gd name="T32" fmla="*/ 62 w 280"/>
                  <a:gd name="T33" fmla="*/ 62 h 125"/>
                  <a:gd name="T34" fmla="*/ 62 w 280"/>
                  <a:gd name="T35" fmla="*/ 62 h 125"/>
                  <a:gd name="T36" fmla="*/ 62 w 280"/>
                  <a:gd name="T37" fmla="*/ 62 h 125"/>
                  <a:gd name="T38" fmla="*/ 31 w 280"/>
                  <a:gd name="T39" fmla="*/ 62 h 125"/>
                  <a:gd name="T40" fmla="*/ 0 w 280"/>
                  <a:gd name="T41" fmla="*/ 62 h 125"/>
                  <a:gd name="T42" fmla="*/ 0 w 280"/>
                  <a:gd name="T43" fmla="*/ 62 h 125"/>
                  <a:gd name="T44" fmla="*/ 0 w 280"/>
                  <a:gd name="T45" fmla="*/ 62 h 125"/>
                  <a:gd name="T46" fmla="*/ 0 w 280"/>
                  <a:gd name="T47" fmla="*/ 62 h 125"/>
                  <a:gd name="T48" fmla="*/ 0 w 280"/>
                  <a:gd name="T49" fmla="*/ 93 h 125"/>
                  <a:gd name="T50" fmla="*/ 0 w 280"/>
                  <a:gd name="T51" fmla="*/ 93 h 125"/>
                  <a:gd name="T52" fmla="*/ 0 w 280"/>
                  <a:gd name="T53" fmla="*/ 93 h 125"/>
                  <a:gd name="T54" fmla="*/ 0 w 280"/>
                  <a:gd name="T55" fmla="*/ 93 h 125"/>
                  <a:gd name="T56" fmla="*/ 0 w 280"/>
                  <a:gd name="T57" fmla="*/ 124 h 125"/>
                  <a:gd name="T58" fmla="*/ 0 w 280"/>
                  <a:gd name="T59" fmla="*/ 124 h 125"/>
                  <a:gd name="T60" fmla="*/ 31 w 280"/>
                  <a:gd name="T61" fmla="*/ 124 h 125"/>
                  <a:gd name="T62" fmla="*/ 31 w 280"/>
                  <a:gd name="T63" fmla="*/ 124 h 125"/>
                  <a:gd name="T64" fmla="*/ 31 w 280"/>
                  <a:gd name="T65" fmla="*/ 124 h 125"/>
                  <a:gd name="T66" fmla="*/ 31 w 280"/>
                  <a:gd name="T67" fmla="*/ 124 h 125"/>
                  <a:gd name="T68" fmla="*/ 31 w 280"/>
                  <a:gd name="T69" fmla="*/ 124 h 125"/>
                  <a:gd name="T70" fmla="*/ 31 w 280"/>
                  <a:gd name="T71" fmla="*/ 124 h 125"/>
                  <a:gd name="T72" fmla="*/ 62 w 280"/>
                  <a:gd name="T73" fmla="*/ 124 h 125"/>
                  <a:gd name="T74" fmla="*/ 93 w 280"/>
                  <a:gd name="T75" fmla="*/ 124 h 125"/>
                  <a:gd name="T76" fmla="*/ 93 w 280"/>
                  <a:gd name="T77" fmla="*/ 124 h 125"/>
                  <a:gd name="T78" fmla="*/ 124 w 280"/>
                  <a:gd name="T79" fmla="*/ 124 h 125"/>
                  <a:gd name="T80" fmla="*/ 124 w 280"/>
                  <a:gd name="T81" fmla="*/ 124 h 125"/>
                  <a:gd name="T82" fmla="*/ 124 w 280"/>
                  <a:gd name="T83" fmla="*/ 124 h 125"/>
                  <a:gd name="T84" fmla="*/ 124 w 280"/>
                  <a:gd name="T85" fmla="*/ 124 h 125"/>
                  <a:gd name="T86" fmla="*/ 124 w 280"/>
                  <a:gd name="T87" fmla="*/ 124 h 125"/>
                  <a:gd name="T88" fmla="*/ 124 w 280"/>
                  <a:gd name="T89" fmla="*/ 124 h 125"/>
                  <a:gd name="T90" fmla="*/ 155 w 280"/>
                  <a:gd name="T91" fmla="*/ 124 h 125"/>
                  <a:gd name="T92" fmla="*/ 155 w 280"/>
                  <a:gd name="T93" fmla="*/ 124 h 125"/>
                  <a:gd name="T94" fmla="*/ 155 w 280"/>
                  <a:gd name="T95" fmla="*/ 124 h 125"/>
                  <a:gd name="T96" fmla="*/ 155 w 280"/>
                  <a:gd name="T97" fmla="*/ 124 h 125"/>
                  <a:gd name="T98" fmla="*/ 186 w 280"/>
                  <a:gd name="T99" fmla="*/ 124 h 125"/>
                  <a:gd name="T100" fmla="*/ 186 w 280"/>
                  <a:gd name="T101" fmla="*/ 124 h 125"/>
                  <a:gd name="T102" fmla="*/ 186 w 280"/>
                  <a:gd name="T103" fmla="*/ 93 h 125"/>
                  <a:gd name="T104" fmla="*/ 217 w 280"/>
                  <a:gd name="T105" fmla="*/ 93 h 125"/>
                  <a:gd name="T106" fmla="*/ 248 w 280"/>
                  <a:gd name="T107" fmla="*/ 30 h 125"/>
                  <a:gd name="T108" fmla="*/ 279 w 280"/>
                  <a:gd name="T109" fmla="*/ 30 h 125"/>
                  <a:gd name="T110" fmla="*/ 279 w 280"/>
                  <a:gd name="T111" fmla="*/ 30 h 125"/>
                  <a:gd name="T112" fmla="*/ 248 w 280"/>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125">
                    <a:moveTo>
                      <a:pt x="248" y="0"/>
                    </a:moveTo>
                    <a:lnTo>
                      <a:pt x="248" y="0"/>
                    </a:lnTo>
                    <a:cubicBezTo>
                      <a:pt x="217" y="0"/>
                      <a:pt x="217" y="0"/>
                      <a:pt x="217" y="0"/>
                    </a:cubicBezTo>
                    <a:cubicBezTo>
                      <a:pt x="217" y="0"/>
                      <a:pt x="217" y="0"/>
                      <a:pt x="217" y="30"/>
                    </a:cubicBezTo>
                    <a:cubicBezTo>
                      <a:pt x="186" y="30"/>
                      <a:pt x="186" y="30"/>
                      <a:pt x="186" y="30"/>
                    </a:cubicBezTo>
                    <a:lnTo>
                      <a:pt x="186" y="30"/>
                    </a:lnTo>
                    <a:lnTo>
                      <a:pt x="186" y="30"/>
                    </a:lnTo>
                    <a:cubicBezTo>
                      <a:pt x="155" y="30"/>
                      <a:pt x="155" y="30"/>
                      <a:pt x="155" y="30"/>
                    </a:cubicBezTo>
                    <a:cubicBezTo>
                      <a:pt x="155" y="30"/>
                      <a:pt x="155" y="62"/>
                      <a:pt x="124" y="62"/>
                    </a:cubicBezTo>
                    <a:lnTo>
                      <a:pt x="124" y="30"/>
                    </a:lnTo>
                    <a:lnTo>
                      <a:pt x="124" y="30"/>
                    </a:lnTo>
                    <a:lnTo>
                      <a:pt x="124" y="30"/>
                    </a:lnTo>
                    <a:cubicBezTo>
                      <a:pt x="93" y="62"/>
                      <a:pt x="93" y="62"/>
                      <a:pt x="93" y="62"/>
                    </a:cubicBezTo>
                    <a:cubicBezTo>
                      <a:pt x="93" y="62"/>
                      <a:pt x="93" y="62"/>
                      <a:pt x="62" y="62"/>
                    </a:cubicBezTo>
                    <a:lnTo>
                      <a:pt x="62" y="62"/>
                    </a:lnTo>
                    <a:lnTo>
                      <a:pt x="62" y="62"/>
                    </a:lnTo>
                    <a:lnTo>
                      <a:pt x="62" y="62"/>
                    </a:lnTo>
                    <a:lnTo>
                      <a:pt x="62" y="62"/>
                    </a:lnTo>
                    <a:lnTo>
                      <a:pt x="62" y="62"/>
                    </a:lnTo>
                    <a:cubicBezTo>
                      <a:pt x="31" y="62"/>
                      <a:pt x="31" y="62"/>
                      <a:pt x="31" y="62"/>
                    </a:cubicBezTo>
                    <a:cubicBezTo>
                      <a:pt x="31" y="62"/>
                      <a:pt x="31" y="62"/>
                      <a:pt x="0" y="62"/>
                    </a:cubicBezTo>
                    <a:lnTo>
                      <a:pt x="0" y="62"/>
                    </a:lnTo>
                    <a:lnTo>
                      <a:pt x="0" y="62"/>
                    </a:lnTo>
                    <a:lnTo>
                      <a:pt x="0" y="62"/>
                    </a:lnTo>
                    <a:cubicBezTo>
                      <a:pt x="0" y="93"/>
                      <a:pt x="0" y="93"/>
                      <a:pt x="0" y="93"/>
                    </a:cubicBezTo>
                    <a:lnTo>
                      <a:pt x="0" y="93"/>
                    </a:lnTo>
                    <a:lnTo>
                      <a:pt x="0" y="93"/>
                    </a:lnTo>
                    <a:lnTo>
                      <a:pt x="0" y="93"/>
                    </a:lnTo>
                    <a:cubicBezTo>
                      <a:pt x="0" y="93"/>
                      <a:pt x="0" y="93"/>
                      <a:pt x="0" y="124"/>
                    </a:cubicBezTo>
                    <a:lnTo>
                      <a:pt x="0" y="124"/>
                    </a:lnTo>
                    <a:cubicBezTo>
                      <a:pt x="31" y="124"/>
                      <a:pt x="31" y="124"/>
                      <a:pt x="31" y="124"/>
                    </a:cubicBezTo>
                    <a:lnTo>
                      <a:pt x="31" y="124"/>
                    </a:lnTo>
                    <a:lnTo>
                      <a:pt x="31" y="124"/>
                    </a:lnTo>
                    <a:lnTo>
                      <a:pt x="31" y="124"/>
                    </a:lnTo>
                    <a:lnTo>
                      <a:pt x="31" y="124"/>
                    </a:lnTo>
                    <a:lnTo>
                      <a:pt x="31" y="124"/>
                    </a:lnTo>
                    <a:cubicBezTo>
                      <a:pt x="62" y="124"/>
                      <a:pt x="62" y="124"/>
                      <a:pt x="62" y="124"/>
                    </a:cubicBezTo>
                    <a:cubicBezTo>
                      <a:pt x="62" y="124"/>
                      <a:pt x="62" y="124"/>
                      <a:pt x="93" y="124"/>
                    </a:cubicBezTo>
                    <a:lnTo>
                      <a:pt x="93" y="124"/>
                    </a:lnTo>
                    <a:lnTo>
                      <a:pt x="124" y="124"/>
                    </a:lnTo>
                    <a:lnTo>
                      <a:pt x="124" y="124"/>
                    </a:lnTo>
                    <a:lnTo>
                      <a:pt x="124" y="124"/>
                    </a:lnTo>
                    <a:lnTo>
                      <a:pt x="124" y="124"/>
                    </a:lnTo>
                    <a:lnTo>
                      <a:pt x="124" y="124"/>
                    </a:lnTo>
                    <a:lnTo>
                      <a:pt x="124" y="124"/>
                    </a:lnTo>
                    <a:cubicBezTo>
                      <a:pt x="155" y="124"/>
                      <a:pt x="155" y="124"/>
                      <a:pt x="155" y="124"/>
                    </a:cubicBezTo>
                    <a:lnTo>
                      <a:pt x="155" y="124"/>
                    </a:lnTo>
                    <a:lnTo>
                      <a:pt x="155" y="124"/>
                    </a:lnTo>
                    <a:lnTo>
                      <a:pt x="155" y="124"/>
                    </a:lnTo>
                    <a:cubicBezTo>
                      <a:pt x="155" y="124"/>
                      <a:pt x="155" y="124"/>
                      <a:pt x="186" y="124"/>
                    </a:cubicBezTo>
                    <a:lnTo>
                      <a:pt x="186" y="124"/>
                    </a:lnTo>
                    <a:lnTo>
                      <a:pt x="186" y="93"/>
                    </a:lnTo>
                    <a:lnTo>
                      <a:pt x="217" y="93"/>
                    </a:lnTo>
                    <a:cubicBezTo>
                      <a:pt x="217" y="62"/>
                      <a:pt x="248" y="62"/>
                      <a:pt x="248" y="30"/>
                    </a:cubicBezTo>
                    <a:lnTo>
                      <a:pt x="279" y="30"/>
                    </a:lnTo>
                    <a:lnTo>
                      <a:pt x="279" y="30"/>
                    </a:lnTo>
                    <a:cubicBezTo>
                      <a:pt x="248" y="30"/>
                      <a:pt x="248" y="0"/>
                      <a:pt x="2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7" name="Freeform 80"/>
              <p:cNvSpPr>
                <a:spLocks noChangeArrowheads="1"/>
              </p:cNvSpPr>
              <p:nvPr/>
            </p:nvSpPr>
            <p:spPr bwMode="auto">
              <a:xfrm>
                <a:off x="3757613" y="1423988"/>
                <a:ext cx="44450" cy="33337"/>
              </a:xfrm>
              <a:custGeom>
                <a:avLst/>
                <a:gdLst>
                  <a:gd name="T0" fmla="*/ 31 w 125"/>
                  <a:gd name="T1" fmla="*/ 92 h 93"/>
                  <a:gd name="T2" fmla="*/ 31 w 125"/>
                  <a:gd name="T3" fmla="*/ 92 h 93"/>
                  <a:gd name="T4" fmla="*/ 62 w 125"/>
                  <a:gd name="T5" fmla="*/ 62 h 93"/>
                  <a:gd name="T6" fmla="*/ 94 w 125"/>
                  <a:gd name="T7" fmla="*/ 62 h 93"/>
                  <a:gd name="T8" fmla="*/ 94 w 125"/>
                  <a:gd name="T9" fmla="*/ 62 h 93"/>
                  <a:gd name="T10" fmla="*/ 94 w 125"/>
                  <a:gd name="T11" fmla="*/ 62 h 93"/>
                  <a:gd name="T12" fmla="*/ 94 w 125"/>
                  <a:gd name="T13" fmla="*/ 31 h 93"/>
                  <a:gd name="T14" fmla="*/ 94 w 125"/>
                  <a:gd name="T15" fmla="*/ 31 h 93"/>
                  <a:gd name="T16" fmla="*/ 94 w 125"/>
                  <a:gd name="T17" fmla="*/ 31 h 93"/>
                  <a:gd name="T18" fmla="*/ 94 w 125"/>
                  <a:gd name="T19" fmla="*/ 0 h 93"/>
                  <a:gd name="T20" fmla="*/ 94 w 125"/>
                  <a:gd name="T21" fmla="*/ 0 h 93"/>
                  <a:gd name="T22" fmla="*/ 94 w 125"/>
                  <a:gd name="T23" fmla="*/ 0 h 93"/>
                  <a:gd name="T24" fmla="*/ 124 w 125"/>
                  <a:gd name="T25" fmla="*/ 0 h 93"/>
                  <a:gd name="T26" fmla="*/ 124 w 125"/>
                  <a:gd name="T27" fmla="*/ 0 h 93"/>
                  <a:gd name="T28" fmla="*/ 124 w 125"/>
                  <a:gd name="T29" fmla="*/ 0 h 93"/>
                  <a:gd name="T30" fmla="*/ 94 w 125"/>
                  <a:gd name="T31" fmla="*/ 0 h 93"/>
                  <a:gd name="T32" fmla="*/ 62 w 125"/>
                  <a:gd name="T33" fmla="*/ 0 h 93"/>
                  <a:gd name="T34" fmla="*/ 31 w 125"/>
                  <a:gd name="T35" fmla="*/ 0 h 93"/>
                  <a:gd name="T36" fmla="*/ 31 w 125"/>
                  <a:gd name="T37" fmla="*/ 0 h 93"/>
                  <a:gd name="T38" fmla="*/ 31 w 125"/>
                  <a:gd name="T39" fmla="*/ 0 h 93"/>
                  <a:gd name="T40" fmla="*/ 31 w 125"/>
                  <a:gd name="T41" fmla="*/ 31 h 93"/>
                  <a:gd name="T42" fmla="*/ 0 w 125"/>
                  <a:gd name="T43" fmla="*/ 31 h 93"/>
                  <a:gd name="T44" fmla="*/ 31 w 125"/>
                  <a:gd name="T45" fmla="*/ 62 h 93"/>
                  <a:gd name="T46" fmla="*/ 31 w 125"/>
                  <a:gd name="T4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93">
                    <a:moveTo>
                      <a:pt x="31" y="92"/>
                    </a:moveTo>
                    <a:lnTo>
                      <a:pt x="31" y="92"/>
                    </a:lnTo>
                    <a:lnTo>
                      <a:pt x="62" y="62"/>
                    </a:lnTo>
                    <a:cubicBezTo>
                      <a:pt x="62" y="62"/>
                      <a:pt x="62" y="62"/>
                      <a:pt x="94" y="62"/>
                    </a:cubicBezTo>
                    <a:lnTo>
                      <a:pt x="94" y="62"/>
                    </a:lnTo>
                    <a:lnTo>
                      <a:pt x="94" y="62"/>
                    </a:lnTo>
                    <a:lnTo>
                      <a:pt x="94" y="31"/>
                    </a:lnTo>
                    <a:lnTo>
                      <a:pt x="94" y="31"/>
                    </a:lnTo>
                    <a:lnTo>
                      <a:pt x="94" y="31"/>
                    </a:lnTo>
                    <a:cubicBezTo>
                      <a:pt x="94" y="31"/>
                      <a:pt x="94" y="31"/>
                      <a:pt x="94" y="0"/>
                    </a:cubicBezTo>
                    <a:lnTo>
                      <a:pt x="94" y="0"/>
                    </a:lnTo>
                    <a:lnTo>
                      <a:pt x="94" y="0"/>
                    </a:lnTo>
                    <a:cubicBezTo>
                      <a:pt x="124" y="0"/>
                      <a:pt x="124" y="0"/>
                      <a:pt x="124" y="0"/>
                    </a:cubicBezTo>
                    <a:lnTo>
                      <a:pt x="124" y="0"/>
                    </a:lnTo>
                    <a:lnTo>
                      <a:pt x="124" y="0"/>
                    </a:lnTo>
                    <a:lnTo>
                      <a:pt x="94" y="0"/>
                    </a:lnTo>
                    <a:cubicBezTo>
                      <a:pt x="94" y="0"/>
                      <a:pt x="94" y="0"/>
                      <a:pt x="62" y="0"/>
                    </a:cubicBezTo>
                    <a:cubicBezTo>
                      <a:pt x="62" y="0"/>
                      <a:pt x="62" y="0"/>
                      <a:pt x="31" y="0"/>
                    </a:cubicBezTo>
                    <a:lnTo>
                      <a:pt x="31" y="0"/>
                    </a:lnTo>
                    <a:lnTo>
                      <a:pt x="31" y="0"/>
                    </a:lnTo>
                    <a:cubicBezTo>
                      <a:pt x="31" y="0"/>
                      <a:pt x="31" y="0"/>
                      <a:pt x="31" y="31"/>
                    </a:cubicBezTo>
                    <a:cubicBezTo>
                      <a:pt x="31" y="31"/>
                      <a:pt x="31" y="31"/>
                      <a:pt x="0" y="31"/>
                    </a:cubicBezTo>
                    <a:cubicBezTo>
                      <a:pt x="31" y="62"/>
                      <a:pt x="31" y="62"/>
                      <a:pt x="31" y="62"/>
                    </a:cubicBezTo>
                    <a:lnTo>
                      <a:pt x="31" y="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8" name="Freeform 81"/>
              <p:cNvSpPr>
                <a:spLocks noChangeArrowheads="1"/>
              </p:cNvSpPr>
              <p:nvPr/>
            </p:nvSpPr>
            <p:spPr bwMode="auto">
              <a:xfrm>
                <a:off x="3579813" y="1479550"/>
                <a:ext cx="234950" cy="179388"/>
              </a:xfrm>
              <a:custGeom>
                <a:avLst/>
                <a:gdLst>
                  <a:gd name="T0" fmla="*/ 186 w 652"/>
                  <a:gd name="T1" fmla="*/ 465 h 497"/>
                  <a:gd name="T2" fmla="*/ 186 w 652"/>
                  <a:gd name="T3" fmla="*/ 465 h 497"/>
                  <a:gd name="T4" fmla="*/ 218 w 652"/>
                  <a:gd name="T5" fmla="*/ 465 h 497"/>
                  <a:gd name="T6" fmla="*/ 248 w 652"/>
                  <a:gd name="T7" fmla="*/ 496 h 497"/>
                  <a:gd name="T8" fmla="*/ 310 w 652"/>
                  <a:gd name="T9" fmla="*/ 496 h 497"/>
                  <a:gd name="T10" fmla="*/ 342 w 652"/>
                  <a:gd name="T11" fmla="*/ 496 h 497"/>
                  <a:gd name="T12" fmla="*/ 372 w 652"/>
                  <a:gd name="T13" fmla="*/ 496 h 497"/>
                  <a:gd name="T14" fmla="*/ 403 w 652"/>
                  <a:gd name="T15" fmla="*/ 465 h 497"/>
                  <a:gd name="T16" fmla="*/ 466 w 652"/>
                  <a:gd name="T17" fmla="*/ 433 h 497"/>
                  <a:gd name="T18" fmla="*/ 527 w 652"/>
                  <a:gd name="T19" fmla="*/ 465 h 497"/>
                  <a:gd name="T20" fmla="*/ 590 w 652"/>
                  <a:gd name="T21" fmla="*/ 465 h 497"/>
                  <a:gd name="T22" fmla="*/ 620 w 652"/>
                  <a:gd name="T23" fmla="*/ 433 h 497"/>
                  <a:gd name="T24" fmla="*/ 590 w 652"/>
                  <a:gd name="T25" fmla="*/ 403 h 497"/>
                  <a:gd name="T26" fmla="*/ 590 w 652"/>
                  <a:gd name="T27" fmla="*/ 372 h 497"/>
                  <a:gd name="T28" fmla="*/ 590 w 652"/>
                  <a:gd name="T29" fmla="*/ 341 h 497"/>
                  <a:gd name="T30" fmla="*/ 558 w 652"/>
                  <a:gd name="T31" fmla="*/ 309 h 497"/>
                  <a:gd name="T32" fmla="*/ 558 w 652"/>
                  <a:gd name="T33" fmla="*/ 248 h 497"/>
                  <a:gd name="T34" fmla="*/ 558 w 652"/>
                  <a:gd name="T35" fmla="*/ 248 h 497"/>
                  <a:gd name="T36" fmla="*/ 558 w 652"/>
                  <a:gd name="T37" fmla="*/ 248 h 497"/>
                  <a:gd name="T38" fmla="*/ 590 w 652"/>
                  <a:gd name="T39" fmla="*/ 217 h 497"/>
                  <a:gd name="T40" fmla="*/ 620 w 652"/>
                  <a:gd name="T41" fmla="*/ 185 h 497"/>
                  <a:gd name="T42" fmla="*/ 620 w 652"/>
                  <a:gd name="T43" fmla="*/ 185 h 497"/>
                  <a:gd name="T44" fmla="*/ 651 w 652"/>
                  <a:gd name="T45" fmla="*/ 124 h 497"/>
                  <a:gd name="T46" fmla="*/ 620 w 652"/>
                  <a:gd name="T47" fmla="*/ 124 h 497"/>
                  <a:gd name="T48" fmla="*/ 590 w 652"/>
                  <a:gd name="T49" fmla="*/ 124 h 497"/>
                  <a:gd name="T50" fmla="*/ 590 w 652"/>
                  <a:gd name="T51" fmla="*/ 124 h 497"/>
                  <a:gd name="T52" fmla="*/ 558 w 652"/>
                  <a:gd name="T53" fmla="*/ 124 h 497"/>
                  <a:gd name="T54" fmla="*/ 558 w 652"/>
                  <a:gd name="T55" fmla="*/ 124 h 497"/>
                  <a:gd name="T56" fmla="*/ 527 w 652"/>
                  <a:gd name="T57" fmla="*/ 93 h 497"/>
                  <a:gd name="T58" fmla="*/ 496 w 652"/>
                  <a:gd name="T59" fmla="*/ 93 h 497"/>
                  <a:gd name="T60" fmla="*/ 466 w 652"/>
                  <a:gd name="T61" fmla="*/ 93 h 497"/>
                  <a:gd name="T62" fmla="*/ 434 w 652"/>
                  <a:gd name="T63" fmla="*/ 61 h 497"/>
                  <a:gd name="T64" fmla="*/ 403 w 652"/>
                  <a:gd name="T65" fmla="*/ 31 h 497"/>
                  <a:gd name="T66" fmla="*/ 372 w 652"/>
                  <a:gd name="T67" fmla="*/ 0 h 497"/>
                  <a:gd name="T68" fmla="*/ 342 w 652"/>
                  <a:gd name="T69" fmla="*/ 0 h 497"/>
                  <a:gd name="T70" fmla="*/ 403 w 652"/>
                  <a:gd name="T71" fmla="*/ 61 h 497"/>
                  <a:gd name="T72" fmla="*/ 342 w 652"/>
                  <a:gd name="T73" fmla="*/ 61 h 497"/>
                  <a:gd name="T74" fmla="*/ 218 w 652"/>
                  <a:gd name="T75" fmla="*/ 124 h 497"/>
                  <a:gd name="T76" fmla="*/ 155 w 652"/>
                  <a:gd name="T77" fmla="*/ 93 h 497"/>
                  <a:gd name="T78" fmla="*/ 124 w 652"/>
                  <a:gd name="T79" fmla="*/ 155 h 497"/>
                  <a:gd name="T80" fmla="*/ 124 w 652"/>
                  <a:gd name="T81" fmla="*/ 155 h 497"/>
                  <a:gd name="T82" fmla="*/ 124 w 652"/>
                  <a:gd name="T83" fmla="*/ 155 h 497"/>
                  <a:gd name="T84" fmla="*/ 62 w 652"/>
                  <a:gd name="T85" fmla="*/ 124 h 497"/>
                  <a:gd name="T86" fmla="*/ 0 w 652"/>
                  <a:gd name="T87" fmla="*/ 155 h 497"/>
                  <a:gd name="T88" fmla="*/ 0 w 652"/>
                  <a:gd name="T89" fmla="*/ 155 h 497"/>
                  <a:gd name="T90" fmla="*/ 0 w 652"/>
                  <a:gd name="T91" fmla="*/ 155 h 497"/>
                  <a:gd name="T92" fmla="*/ 31 w 652"/>
                  <a:gd name="T93" fmla="*/ 155 h 497"/>
                  <a:gd name="T94" fmla="*/ 62 w 652"/>
                  <a:gd name="T95" fmla="*/ 185 h 497"/>
                  <a:gd name="T96" fmla="*/ 94 w 652"/>
                  <a:gd name="T97" fmla="*/ 185 h 497"/>
                  <a:gd name="T98" fmla="*/ 124 w 652"/>
                  <a:gd name="T99" fmla="*/ 217 h 497"/>
                  <a:gd name="T100" fmla="*/ 155 w 652"/>
                  <a:gd name="T101" fmla="*/ 248 h 497"/>
                  <a:gd name="T102" fmla="*/ 186 w 652"/>
                  <a:gd name="T103" fmla="*/ 403 h 497"/>
                  <a:gd name="T104" fmla="*/ 186 w 652"/>
                  <a:gd name="T105"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497">
                    <a:moveTo>
                      <a:pt x="186" y="465"/>
                    </a:moveTo>
                    <a:lnTo>
                      <a:pt x="186" y="465"/>
                    </a:lnTo>
                    <a:lnTo>
                      <a:pt x="186" y="465"/>
                    </a:lnTo>
                    <a:lnTo>
                      <a:pt x="186" y="465"/>
                    </a:lnTo>
                    <a:lnTo>
                      <a:pt x="186" y="465"/>
                    </a:lnTo>
                    <a:lnTo>
                      <a:pt x="218" y="465"/>
                    </a:lnTo>
                    <a:cubicBezTo>
                      <a:pt x="218" y="496"/>
                      <a:pt x="218" y="496"/>
                      <a:pt x="248" y="496"/>
                    </a:cubicBezTo>
                    <a:lnTo>
                      <a:pt x="248" y="496"/>
                    </a:lnTo>
                    <a:lnTo>
                      <a:pt x="279" y="496"/>
                    </a:lnTo>
                    <a:lnTo>
                      <a:pt x="310" y="496"/>
                    </a:lnTo>
                    <a:lnTo>
                      <a:pt x="310" y="496"/>
                    </a:lnTo>
                    <a:lnTo>
                      <a:pt x="342" y="496"/>
                    </a:lnTo>
                    <a:cubicBezTo>
                      <a:pt x="342" y="496"/>
                      <a:pt x="342" y="496"/>
                      <a:pt x="372" y="496"/>
                    </a:cubicBezTo>
                    <a:lnTo>
                      <a:pt x="372" y="496"/>
                    </a:lnTo>
                    <a:lnTo>
                      <a:pt x="372" y="496"/>
                    </a:lnTo>
                    <a:cubicBezTo>
                      <a:pt x="403" y="465"/>
                      <a:pt x="403" y="465"/>
                      <a:pt x="403" y="465"/>
                    </a:cubicBezTo>
                    <a:cubicBezTo>
                      <a:pt x="434" y="433"/>
                      <a:pt x="434" y="433"/>
                      <a:pt x="434" y="433"/>
                    </a:cubicBezTo>
                    <a:cubicBezTo>
                      <a:pt x="466" y="433"/>
                      <a:pt x="466" y="433"/>
                      <a:pt x="466" y="433"/>
                    </a:cubicBezTo>
                    <a:cubicBezTo>
                      <a:pt x="466" y="433"/>
                      <a:pt x="496" y="433"/>
                      <a:pt x="527" y="465"/>
                    </a:cubicBezTo>
                    <a:lnTo>
                      <a:pt x="527" y="465"/>
                    </a:lnTo>
                    <a:cubicBezTo>
                      <a:pt x="558" y="465"/>
                      <a:pt x="558" y="465"/>
                      <a:pt x="558" y="465"/>
                    </a:cubicBezTo>
                    <a:cubicBezTo>
                      <a:pt x="558" y="465"/>
                      <a:pt x="558" y="465"/>
                      <a:pt x="590" y="465"/>
                    </a:cubicBezTo>
                    <a:lnTo>
                      <a:pt x="590" y="465"/>
                    </a:lnTo>
                    <a:lnTo>
                      <a:pt x="620" y="433"/>
                    </a:lnTo>
                    <a:cubicBezTo>
                      <a:pt x="590" y="433"/>
                      <a:pt x="590" y="433"/>
                      <a:pt x="590" y="403"/>
                    </a:cubicBezTo>
                    <a:lnTo>
                      <a:pt x="590" y="403"/>
                    </a:lnTo>
                    <a:lnTo>
                      <a:pt x="590" y="403"/>
                    </a:lnTo>
                    <a:lnTo>
                      <a:pt x="590" y="372"/>
                    </a:lnTo>
                    <a:lnTo>
                      <a:pt x="590" y="372"/>
                    </a:lnTo>
                    <a:cubicBezTo>
                      <a:pt x="590" y="341"/>
                      <a:pt x="590" y="341"/>
                      <a:pt x="590" y="341"/>
                    </a:cubicBezTo>
                    <a:lnTo>
                      <a:pt x="558" y="309"/>
                    </a:lnTo>
                    <a:lnTo>
                      <a:pt x="558" y="309"/>
                    </a:lnTo>
                    <a:lnTo>
                      <a:pt x="527" y="279"/>
                    </a:lnTo>
                    <a:cubicBezTo>
                      <a:pt x="527" y="279"/>
                      <a:pt x="527" y="279"/>
                      <a:pt x="558" y="248"/>
                    </a:cubicBezTo>
                    <a:lnTo>
                      <a:pt x="558" y="248"/>
                    </a:lnTo>
                    <a:lnTo>
                      <a:pt x="558" y="248"/>
                    </a:lnTo>
                    <a:lnTo>
                      <a:pt x="558" y="248"/>
                    </a:lnTo>
                    <a:lnTo>
                      <a:pt x="558" y="248"/>
                    </a:lnTo>
                    <a:cubicBezTo>
                      <a:pt x="590" y="217"/>
                      <a:pt x="590" y="217"/>
                      <a:pt x="590" y="217"/>
                    </a:cubicBezTo>
                    <a:lnTo>
                      <a:pt x="590" y="217"/>
                    </a:lnTo>
                    <a:cubicBezTo>
                      <a:pt x="590" y="217"/>
                      <a:pt x="590" y="217"/>
                      <a:pt x="590" y="185"/>
                    </a:cubicBezTo>
                    <a:cubicBezTo>
                      <a:pt x="620" y="185"/>
                      <a:pt x="620" y="185"/>
                      <a:pt x="620" y="185"/>
                    </a:cubicBezTo>
                    <a:lnTo>
                      <a:pt x="620" y="185"/>
                    </a:lnTo>
                    <a:lnTo>
                      <a:pt x="620" y="185"/>
                    </a:lnTo>
                    <a:lnTo>
                      <a:pt x="620" y="185"/>
                    </a:lnTo>
                    <a:cubicBezTo>
                      <a:pt x="620" y="155"/>
                      <a:pt x="620" y="155"/>
                      <a:pt x="651" y="124"/>
                    </a:cubicBezTo>
                    <a:cubicBezTo>
                      <a:pt x="620" y="124"/>
                      <a:pt x="620" y="124"/>
                      <a:pt x="620" y="124"/>
                    </a:cubicBezTo>
                    <a:lnTo>
                      <a:pt x="620" y="124"/>
                    </a:lnTo>
                    <a:lnTo>
                      <a:pt x="620" y="124"/>
                    </a:lnTo>
                    <a:cubicBezTo>
                      <a:pt x="590" y="124"/>
                      <a:pt x="590" y="124"/>
                      <a:pt x="590" y="124"/>
                    </a:cubicBezTo>
                    <a:lnTo>
                      <a:pt x="590" y="124"/>
                    </a:lnTo>
                    <a:lnTo>
                      <a:pt x="590" y="124"/>
                    </a:lnTo>
                    <a:lnTo>
                      <a:pt x="590" y="124"/>
                    </a:lnTo>
                    <a:lnTo>
                      <a:pt x="558" y="124"/>
                    </a:lnTo>
                    <a:lnTo>
                      <a:pt x="558" y="124"/>
                    </a:lnTo>
                    <a:lnTo>
                      <a:pt x="558" y="124"/>
                    </a:lnTo>
                    <a:lnTo>
                      <a:pt x="558" y="124"/>
                    </a:lnTo>
                    <a:cubicBezTo>
                      <a:pt x="527" y="124"/>
                      <a:pt x="527" y="93"/>
                      <a:pt x="527" y="93"/>
                    </a:cubicBezTo>
                    <a:lnTo>
                      <a:pt x="527" y="93"/>
                    </a:lnTo>
                    <a:cubicBezTo>
                      <a:pt x="496" y="93"/>
                      <a:pt x="496" y="93"/>
                      <a:pt x="496" y="93"/>
                    </a:cubicBezTo>
                    <a:lnTo>
                      <a:pt x="496" y="93"/>
                    </a:lnTo>
                    <a:lnTo>
                      <a:pt x="466" y="93"/>
                    </a:lnTo>
                    <a:lnTo>
                      <a:pt x="466" y="93"/>
                    </a:lnTo>
                    <a:lnTo>
                      <a:pt x="434" y="61"/>
                    </a:lnTo>
                    <a:cubicBezTo>
                      <a:pt x="434" y="61"/>
                      <a:pt x="403" y="61"/>
                      <a:pt x="403" y="31"/>
                    </a:cubicBezTo>
                    <a:lnTo>
                      <a:pt x="403" y="31"/>
                    </a:lnTo>
                    <a:lnTo>
                      <a:pt x="403" y="31"/>
                    </a:lnTo>
                    <a:cubicBezTo>
                      <a:pt x="372" y="31"/>
                      <a:pt x="372" y="31"/>
                      <a:pt x="372" y="0"/>
                    </a:cubicBezTo>
                    <a:lnTo>
                      <a:pt x="372" y="0"/>
                    </a:lnTo>
                    <a:cubicBezTo>
                      <a:pt x="342" y="0"/>
                      <a:pt x="342" y="0"/>
                      <a:pt x="342" y="0"/>
                    </a:cubicBezTo>
                    <a:lnTo>
                      <a:pt x="342" y="0"/>
                    </a:lnTo>
                    <a:cubicBezTo>
                      <a:pt x="403" y="61"/>
                      <a:pt x="403" y="61"/>
                      <a:pt x="403" y="61"/>
                    </a:cubicBezTo>
                    <a:cubicBezTo>
                      <a:pt x="342" y="61"/>
                      <a:pt x="342" y="61"/>
                      <a:pt x="342" y="61"/>
                    </a:cubicBezTo>
                    <a:lnTo>
                      <a:pt x="342" y="61"/>
                    </a:lnTo>
                    <a:cubicBezTo>
                      <a:pt x="310" y="61"/>
                      <a:pt x="310" y="61"/>
                      <a:pt x="310" y="61"/>
                    </a:cubicBezTo>
                    <a:cubicBezTo>
                      <a:pt x="279" y="93"/>
                      <a:pt x="218" y="124"/>
                      <a:pt x="218" y="124"/>
                    </a:cubicBezTo>
                    <a:cubicBezTo>
                      <a:pt x="186" y="124"/>
                      <a:pt x="186" y="93"/>
                      <a:pt x="155" y="93"/>
                    </a:cubicBezTo>
                    <a:lnTo>
                      <a:pt x="155" y="93"/>
                    </a:lnTo>
                    <a:cubicBezTo>
                      <a:pt x="186" y="124"/>
                      <a:pt x="186" y="124"/>
                      <a:pt x="155" y="155"/>
                    </a:cubicBezTo>
                    <a:cubicBezTo>
                      <a:pt x="155" y="155"/>
                      <a:pt x="155" y="155"/>
                      <a:pt x="124" y="155"/>
                    </a:cubicBezTo>
                    <a:lnTo>
                      <a:pt x="124" y="155"/>
                    </a:lnTo>
                    <a:lnTo>
                      <a:pt x="124" y="155"/>
                    </a:lnTo>
                    <a:lnTo>
                      <a:pt x="124" y="155"/>
                    </a:lnTo>
                    <a:lnTo>
                      <a:pt x="124" y="155"/>
                    </a:lnTo>
                    <a:lnTo>
                      <a:pt x="94" y="155"/>
                    </a:lnTo>
                    <a:cubicBezTo>
                      <a:pt x="94" y="155"/>
                      <a:pt x="62" y="155"/>
                      <a:pt x="62" y="124"/>
                    </a:cubicBezTo>
                    <a:lnTo>
                      <a:pt x="62" y="124"/>
                    </a:lnTo>
                    <a:cubicBezTo>
                      <a:pt x="31" y="155"/>
                      <a:pt x="31" y="155"/>
                      <a:pt x="0" y="155"/>
                    </a:cubicBezTo>
                    <a:lnTo>
                      <a:pt x="0" y="155"/>
                    </a:lnTo>
                    <a:lnTo>
                      <a:pt x="0" y="155"/>
                    </a:lnTo>
                    <a:lnTo>
                      <a:pt x="0" y="155"/>
                    </a:lnTo>
                    <a:lnTo>
                      <a:pt x="0" y="155"/>
                    </a:lnTo>
                    <a:lnTo>
                      <a:pt x="0" y="155"/>
                    </a:lnTo>
                    <a:cubicBezTo>
                      <a:pt x="31" y="155"/>
                      <a:pt x="31" y="155"/>
                      <a:pt x="31" y="155"/>
                    </a:cubicBezTo>
                    <a:cubicBezTo>
                      <a:pt x="31" y="155"/>
                      <a:pt x="31" y="155"/>
                      <a:pt x="62" y="155"/>
                    </a:cubicBezTo>
                    <a:cubicBezTo>
                      <a:pt x="62" y="155"/>
                      <a:pt x="62" y="155"/>
                      <a:pt x="62" y="185"/>
                    </a:cubicBezTo>
                    <a:lnTo>
                      <a:pt x="62" y="185"/>
                    </a:lnTo>
                    <a:lnTo>
                      <a:pt x="94" y="185"/>
                    </a:lnTo>
                    <a:cubicBezTo>
                      <a:pt x="94" y="185"/>
                      <a:pt x="124" y="185"/>
                      <a:pt x="124" y="217"/>
                    </a:cubicBezTo>
                    <a:lnTo>
                      <a:pt x="124" y="217"/>
                    </a:lnTo>
                    <a:lnTo>
                      <a:pt x="124" y="248"/>
                    </a:lnTo>
                    <a:lnTo>
                      <a:pt x="155" y="248"/>
                    </a:lnTo>
                    <a:lnTo>
                      <a:pt x="186" y="279"/>
                    </a:lnTo>
                    <a:cubicBezTo>
                      <a:pt x="218" y="309"/>
                      <a:pt x="218" y="309"/>
                      <a:pt x="186" y="403"/>
                    </a:cubicBezTo>
                    <a:lnTo>
                      <a:pt x="186" y="433"/>
                    </a:lnTo>
                    <a:cubicBezTo>
                      <a:pt x="186" y="433"/>
                      <a:pt x="186" y="433"/>
                      <a:pt x="186" y="4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9" name="Freeform 82"/>
              <p:cNvSpPr>
                <a:spLocks noChangeArrowheads="1"/>
              </p:cNvSpPr>
              <p:nvPr/>
            </p:nvSpPr>
            <p:spPr bwMode="auto">
              <a:xfrm>
                <a:off x="3802063" y="1557338"/>
                <a:ext cx="44450" cy="22225"/>
              </a:xfrm>
              <a:custGeom>
                <a:avLst/>
                <a:gdLst>
                  <a:gd name="T0" fmla="*/ 124 w 125"/>
                  <a:gd name="T1" fmla="*/ 0 h 63"/>
                  <a:gd name="T2" fmla="*/ 124 w 125"/>
                  <a:gd name="T3" fmla="*/ 0 h 63"/>
                  <a:gd name="T4" fmla="*/ 94 w 125"/>
                  <a:gd name="T5" fmla="*/ 0 h 63"/>
                  <a:gd name="T6" fmla="*/ 94 w 125"/>
                  <a:gd name="T7" fmla="*/ 0 h 63"/>
                  <a:gd name="T8" fmla="*/ 62 w 125"/>
                  <a:gd name="T9" fmla="*/ 31 h 63"/>
                  <a:gd name="T10" fmla="*/ 62 w 125"/>
                  <a:gd name="T11" fmla="*/ 31 h 63"/>
                  <a:gd name="T12" fmla="*/ 62 w 125"/>
                  <a:gd name="T13" fmla="*/ 31 h 63"/>
                  <a:gd name="T14" fmla="*/ 62 w 125"/>
                  <a:gd name="T15" fmla="*/ 31 h 63"/>
                  <a:gd name="T16" fmla="*/ 31 w 125"/>
                  <a:gd name="T17" fmla="*/ 31 h 63"/>
                  <a:gd name="T18" fmla="*/ 31 w 125"/>
                  <a:gd name="T19" fmla="*/ 31 h 63"/>
                  <a:gd name="T20" fmla="*/ 31 w 125"/>
                  <a:gd name="T21" fmla="*/ 31 h 63"/>
                  <a:gd name="T22" fmla="*/ 0 w 125"/>
                  <a:gd name="T23" fmla="*/ 31 h 63"/>
                  <a:gd name="T24" fmla="*/ 0 w 125"/>
                  <a:gd name="T25" fmla="*/ 62 h 63"/>
                  <a:gd name="T26" fmla="*/ 0 w 125"/>
                  <a:gd name="T27" fmla="*/ 62 h 63"/>
                  <a:gd name="T28" fmla="*/ 0 w 125"/>
                  <a:gd name="T29" fmla="*/ 62 h 63"/>
                  <a:gd name="T30" fmla="*/ 31 w 125"/>
                  <a:gd name="T31" fmla="*/ 62 h 63"/>
                  <a:gd name="T32" fmla="*/ 31 w 125"/>
                  <a:gd name="T33" fmla="*/ 62 h 63"/>
                  <a:gd name="T34" fmla="*/ 31 w 125"/>
                  <a:gd name="T35" fmla="*/ 62 h 63"/>
                  <a:gd name="T36" fmla="*/ 31 w 125"/>
                  <a:gd name="T37" fmla="*/ 62 h 63"/>
                  <a:gd name="T38" fmla="*/ 31 w 125"/>
                  <a:gd name="T39" fmla="*/ 62 h 63"/>
                  <a:gd name="T40" fmla="*/ 62 w 125"/>
                  <a:gd name="T41" fmla="*/ 62 h 63"/>
                  <a:gd name="T42" fmla="*/ 62 w 125"/>
                  <a:gd name="T43" fmla="*/ 62 h 63"/>
                  <a:gd name="T44" fmla="*/ 62 w 125"/>
                  <a:gd name="T45" fmla="*/ 31 h 63"/>
                  <a:gd name="T46" fmla="*/ 62 w 125"/>
                  <a:gd name="T47" fmla="*/ 31 h 63"/>
                  <a:gd name="T48" fmla="*/ 94 w 125"/>
                  <a:gd name="T49" fmla="*/ 31 h 63"/>
                  <a:gd name="T50" fmla="*/ 94 w 125"/>
                  <a:gd name="T51" fmla="*/ 62 h 63"/>
                  <a:gd name="T52" fmla="*/ 124 w 125"/>
                  <a:gd name="T53" fmla="*/ 31 h 63"/>
                  <a:gd name="T54" fmla="*/ 124 w 125"/>
                  <a:gd name="T55" fmla="*/ 31 h 63"/>
                  <a:gd name="T56" fmla="*/ 124 w 125"/>
                  <a:gd name="T57" fmla="*/ 31 h 63"/>
                  <a:gd name="T58" fmla="*/ 124 w 125"/>
                  <a:gd name="T59" fmla="*/ 31 h 63"/>
                  <a:gd name="T60" fmla="*/ 124 w 125"/>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63">
                    <a:moveTo>
                      <a:pt x="124" y="0"/>
                    </a:moveTo>
                    <a:lnTo>
                      <a:pt x="124" y="0"/>
                    </a:lnTo>
                    <a:cubicBezTo>
                      <a:pt x="94" y="0"/>
                      <a:pt x="94" y="0"/>
                      <a:pt x="94" y="0"/>
                    </a:cubicBezTo>
                    <a:lnTo>
                      <a:pt x="94" y="0"/>
                    </a:lnTo>
                    <a:lnTo>
                      <a:pt x="62" y="31"/>
                    </a:lnTo>
                    <a:lnTo>
                      <a:pt x="62" y="31"/>
                    </a:lnTo>
                    <a:lnTo>
                      <a:pt x="62" y="31"/>
                    </a:lnTo>
                    <a:lnTo>
                      <a:pt x="62" y="31"/>
                    </a:lnTo>
                    <a:cubicBezTo>
                      <a:pt x="31" y="31"/>
                      <a:pt x="31" y="31"/>
                      <a:pt x="31" y="31"/>
                    </a:cubicBezTo>
                    <a:lnTo>
                      <a:pt x="31" y="31"/>
                    </a:lnTo>
                    <a:lnTo>
                      <a:pt x="31" y="31"/>
                    </a:lnTo>
                    <a:lnTo>
                      <a:pt x="0" y="31"/>
                    </a:lnTo>
                    <a:lnTo>
                      <a:pt x="0" y="62"/>
                    </a:lnTo>
                    <a:lnTo>
                      <a:pt x="0" y="62"/>
                    </a:lnTo>
                    <a:lnTo>
                      <a:pt x="0" y="62"/>
                    </a:lnTo>
                    <a:lnTo>
                      <a:pt x="31" y="62"/>
                    </a:lnTo>
                    <a:lnTo>
                      <a:pt x="31" y="62"/>
                    </a:lnTo>
                    <a:lnTo>
                      <a:pt x="31" y="62"/>
                    </a:lnTo>
                    <a:lnTo>
                      <a:pt x="31" y="62"/>
                    </a:lnTo>
                    <a:lnTo>
                      <a:pt x="31" y="62"/>
                    </a:lnTo>
                    <a:cubicBezTo>
                      <a:pt x="31" y="62"/>
                      <a:pt x="31" y="62"/>
                      <a:pt x="62" y="62"/>
                    </a:cubicBezTo>
                    <a:lnTo>
                      <a:pt x="62" y="62"/>
                    </a:lnTo>
                    <a:cubicBezTo>
                      <a:pt x="62" y="31"/>
                      <a:pt x="62" y="31"/>
                      <a:pt x="62" y="31"/>
                    </a:cubicBezTo>
                    <a:lnTo>
                      <a:pt x="62" y="31"/>
                    </a:lnTo>
                    <a:cubicBezTo>
                      <a:pt x="94" y="31"/>
                      <a:pt x="94" y="31"/>
                      <a:pt x="94" y="31"/>
                    </a:cubicBezTo>
                    <a:cubicBezTo>
                      <a:pt x="94" y="31"/>
                      <a:pt x="94" y="31"/>
                      <a:pt x="94" y="62"/>
                    </a:cubicBezTo>
                    <a:cubicBezTo>
                      <a:pt x="124" y="31"/>
                      <a:pt x="124" y="31"/>
                      <a:pt x="124" y="31"/>
                    </a:cubicBezTo>
                    <a:lnTo>
                      <a:pt x="124" y="31"/>
                    </a:lnTo>
                    <a:lnTo>
                      <a:pt x="124" y="31"/>
                    </a:lnTo>
                    <a:lnTo>
                      <a:pt x="124" y="31"/>
                    </a:lnTo>
                    <a:lnTo>
                      <a:pt x="12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0" name="Freeform 83"/>
              <p:cNvSpPr>
                <a:spLocks noChangeArrowheads="1"/>
              </p:cNvSpPr>
              <p:nvPr/>
            </p:nvSpPr>
            <p:spPr bwMode="auto">
              <a:xfrm>
                <a:off x="3802063" y="1579563"/>
                <a:ext cx="190500" cy="144462"/>
              </a:xfrm>
              <a:custGeom>
                <a:avLst/>
                <a:gdLst>
                  <a:gd name="T0" fmla="*/ 31 w 527"/>
                  <a:gd name="T1" fmla="*/ 124 h 403"/>
                  <a:gd name="T2" fmla="*/ 62 w 527"/>
                  <a:gd name="T3" fmla="*/ 124 h 403"/>
                  <a:gd name="T4" fmla="*/ 94 w 527"/>
                  <a:gd name="T5" fmla="*/ 93 h 403"/>
                  <a:gd name="T6" fmla="*/ 155 w 527"/>
                  <a:gd name="T7" fmla="*/ 124 h 403"/>
                  <a:gd name="T8" fmla="*/ 218 w 527"/>
                  <a:gd name="T9" fmla="*/ 186 h 403"/>
                  <a:gd name="T10" fmla="*/ 218 w 527"/>
                  <a:gd name="T11" fmla="*/ 217 h 403"/>
                  <a:gd name="T12" fmla="*/ 247 w 527"/>
                  <a:gd name="T13" fmla="*/ 217 h 403"/>
                  <a:gd name="T14" fmla="*/ 247 w 527"/>
                  <a:gd name="T15" fmla="*/ 217 h 403"/>
                  <a:gd name="T16" fmla="*/ 309 w 527"/>
                  <a:gd name="T17" fmla="*/ 278 h 403"/>
                  <a:gd name="T18" fmla="*/ 340 w 527"/>
                  <a:gd name="T19" fmla="*/ 310 h 403"/>
                  <a:gd name="T20" fmla="*/ 340 w 527"/>
                  <a:gd name="T21" fmla="*/ 310 h 403"/>
                  <a:gd name="T22" fmla="*/ 402 w 527"/>
                  <a:gd name="T23" fmla="*/ 341 h 403"/>
                  <a:gd name="T24" fmla="*/ 433 w 527"/>
                  <a:gd name="T25" fmla="*/ 341 h 403"/>
                  <a:gd name="T26" fmla="*/ 464 w 527"/>
                  <a:gd name="T27" fmla="*/ 371 h 403"/>
                  <a:gd name="T28" fmla="*/ 464 w 527"/>
                  <a:gd name="T29" fmla="*/ 371 h 403"/>
                  <a:gd name="T30" fmla="*/ 495 w 527"/>
                  <a:gd name="T31" fmla="*/ 402 h 403"/>
                  <a:gd name="T32" fmla="*/ 526 w 527"/>
                  <a:gd name="T33" fmla="*/ 371 h 403"/>
                  <a:gd name="T34" fmla="*/ 495 w 527"/>
                  <a:gd name="T35" fmla="*/ 341 h 403"/>
                  <a:gd name="T36" fmla="*/ 433 w 527"/>
                  <a:gd name="T37" fmla="*/ 310 h 403"/>
                  <a:gd name="T38" fmla="*/ 402 w 527"/>
                  <a:gd name="T39" fmla="*/ 278 h 403"/>
                  <a:gd name="T40" fmla="*/ 371 w 527"/>
                  <a:gd name="T41" fmla="*/ 217 h 403"/>
                  <a:gd name="T42" fmla="*/ 340 w 527"/>
                  <a:gd name="T43" fmla="*/ 217 h 403"/>
                  <a:gd name="T44" fmla="*/ 278 w 527"/>
                  <a:gd name="T45" fmla="*/ 154 h 403"/>
                  <a:gd name="T46" fmla="*/ 278 w 527"/>
                  <a:gd name="T47" fmla="*/ 124 h 403"/>
                  <a:gd name="T48" fmla="*/ 278 w 527"/>
                  <a:gd name="T49" fmla="*/ 62 h 403"/>
                  <a:gd name="T50" fmla="*/ 309 w 527"/>
                  <a:gd name="T51" fmla="*/ 30 h 403"/>
                  <a:gd name="T52" fmla="*/ 340 w 527"/>
                  <a:gd name="T53" fmla="*/ 0 h 403"/>
                  <a:gd name="T54" fmla="*/ 309 w 527"/>
                  <a:gd name="T55" fmla="*/ 0 h 403"/>
                  <a:gd name="T56" fmla="*/ 278 w 527"/>
                  <a:gd name="T57" fmla="*/ 0 h 403"/>
                  <a:gd name="T58" fmla="*/ 247 w 527"/>
                  <a:gd name="T59" fmla="*/ 0 h 403"/>
                  <a:gd name="T60" fmla="*/ 247 w 527"/>
                  <a:gd name="T61" fmla="*/ 0 h 403"/>
                  <a:gd name="T62" fmla="*/ 218 w 527"/>
                  <a:gd name="T63" fmla="*/ 0 h 403"/>
                  <a:gd name="T64" fmla="*/ 218 w 527"/>
                  <a:gd name="T65" fmla="*/ 0 h 403"/>
                  <a:gd name="T66" fmla="*/ 186 w 527"/>
                  <a:gd name="T67" fmla="*/ 30 h 403"/>
                  <a:gd name="T68" fmla="*/ 186 w 527"/>
                  <a:gd name="T69" fmla="*/ 30 h 403"/>
                  <a:gd name="T70" fmla="*/ 155 w 527"/>
                  <a:gd name="T71" fmla="*/ 30 h 403"/>
                  <a:gd name="T72" fmla="*/ 155 w 527"/>
                  <a:gd name="T73" fmla="*/ 30 h 403"/>
                  <a:gd name="T74" fmla="*/ 155 w 527"/>
                  <a:gd name="T75" fmla="*/ 30 h 403"/>
                  <a:gd name="T76" fmla="*/ 124 w 527"/>
                  <a:gd name="T77" fmla="*/ 62 h 403"/>
                  <a:gd name="T78" fmla="*/ 94 w 527"/>
                  <a:gd name="T79" fmla="*/ 62 h 403"/>
                  <a:gd name="T80" fmla="*/ 62 w 527"/>
                  <a:gd name="T81" fmla="*/ 30 h 403"/>
                  <a:gd name="T82" fmla="*/ 31 w 527"/>
                  <a:gd name="T83" fmla="*/ 62 h 403"/>
                  <a:gd name="T84" fmla="*/ 31 w 527"/>
                  <a:gd name="T85" fmla="*/ 62 h 403"/>
                  <a:gd name="T86" fmla="*/ 31 w 527"/>
                  <a:gd name="T87" fmla="*/ 62 h 403"/>
                  <a:gd name="T88" fmla="*/ 0 w 527"/>
                  <a:gd name="T89" fmla="*/ 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03">
                    <a:moveTo>
                      <a:pt x="31" y="124"/>
                    </a:moveTo>
                    <a:lnTo>
                      <a:pt x="31" y="124"/>
                    </a:lnTo>
                    <a:lnTo>
                      <a:pt x="31" y="124"/>
                    </a:lnTo>
                    <a:lnTo>
                      <a:pt x="62" y="124"/>
                    </a:lnTo>
                    <a:lnTo>
                      <a:pt x="62" y="124"/>
                    </a:lnTo>
                    <a:lnTo>
                      <a:pt x="94" y="93"/>
                    </a:lnTo>
                    <a:cubicBezTo>
                      <a:pt x="124" y="93"/>
                      <a:pt x="124" y="93"/>
                      <a:pt x="124" y="93"/>
                    </a:cubicBezTo>
                    <a:lnTo>
                      <a:pt x="155" y="124"/>
                    </a:lnTo>
                    <a:lnTo>
                      <a:pt x="155" y="124"/>
                    </a:lnTo>
                    <a:cubicBezTo>
                      <a:pt x="217" y="124"/>
                      <a:pt x="218" y="186"/>
                      <a:pt x="218" y="186"/>
                    </a:cubicBezTo>
                    <a:lnTo>
                      <a:pt x="218" y="186"/>
                    </a:lnTo>
                    <a:cubicBezTo>
                      <a:pt x="218" y="217"/>
                      <a:pt x="218" y="217"/>
                      <a:pt x="218" y="217"/>
                    </a:cubicBezTo>
                    <a:lnTo>
                      <a:pt x="247" y="217"/>
                    </a:lnTo>
                    <a:lnTo>
                      <a:pt x="247" y="217"/>
                    </a:lnTo>
                    <a:lnTo>
                      <a:pt x="247" y="217"/>
                    </a:lnTo>
                    <a:lnTo>
                      <a:pt x="247" y="217"/>
                    </a:lnTo>
                    <a:cubicBezTo>
                      <a:pt x="278" y="217"/>
                      <a:pt x="278" y="247"/>
                      <a:pt x="278" y="247"/>
                    </a:cubicBezTo>
                    <a:cubicBezTo>
                      <a:pt x="278" y="247"/>
                      <a:pt x="278" y="278"/>
                      <a:pt x="309" y="278"/>
                    </a:cubicBezTo>
                    <a:lnTo>
                      <a:pt x="309" y="278"/>
                    </a:lnTo>
                    <a:lnTo>
                      <a:pt x="340" y="310"/>
                    </a:lnTo>
                    <a:lnTo>
                      <a:pt x="340" y="310"/>
                    </a:lnTo>
                    <a:lnTo>
                      <a:pt x="340" y="310"/>
                    </a:lnTo>
                    <a:cubicBezTo>
                      <a:pt x="371" y="310"/>
                      <a:pt x="371" y="310"/>
                      <a:pt x="402" y="310"/>
                    </a:cubicBezTo>
                    <a:cubicBezTo>
                      <a:pt x="402" y="341"/>
                      <a:pt x="402" y="341"/>
                      <a:pt x="402" y="341"/>
                    </a:cubicBezTo>
                    <a:lnTo>
                      <a:pt x="402" y="341"/>
                    </a:lnTo>
                    <a:cubicBezTo>
                      <a:pt x="433" y="341"/>
                      <a:pt x="433" y="341"/>
                      <a:pt x="433" y="341"/>
                    </a:cubicBezTo>
                    <a:cubicBezTo>
                      <a:pt x="464" y="341"/>
                      <a:pt x="464" y="371"/>
                      <a:pt x="464" y="371"/>
                    </a:cubicBezTo>
                    <a:lnTo>
                      <a:pt x="464" y="371"/>
                    </a:lnTo>
                    <a:lnTo>
                      <a:pt x="464" y="371"/>
                    </a:lnTo>
                    <a:lnTo>
                      <a:pt x="464" y="371"/>
                    </a:lnTo>
                    <a:lnTo>
                      <a:pt x="464" y="371"/>
                    </a:lnTo>
                    <a:cubicBezTo>
                      <a:pt x="495" y="371"/>
                      <a:pt x="495" y="371"/>
                      <a:pt x="495" y="402"/>
                    </a:cubicBezTo>
                    <a:cubicBezTo>
                      <a:pt x="526" y="371"/>
                      <a:pt x="526" y="371"/>
                      <a:pt x="526" y="371"/>
                    </a:cubicBezTo>
                    <a:lnTo>
                      <a:pt x="526" y="371"/>
                    </a:lnTo>
                    <a:cubicBezTo>
                      <a:pt x="526" y="371"/>
                      <a:pt x="526" y="341"/>
                      <a:pt x="495" y="341"/>
                    </a:cubicBezTo>
                    <a:lnTo>
                      <a:pt x="495" y="341"/>
                    </a:lnTo>
                    <a:cubicBezTo>
                      <a:pt x="464" y="310"/>
                      <a:pt x="464" y="310"/>
                      <a:pt x="464" y="310"/>
                    </a:cubicBezTo>
                    <a:lnTo>
                      <a:pt x="433" y="310"/>
                    </a:lnTo>
                    <a:cubicBezTo>
                      <a:pt x="402" y="278"/>
                      <a:pt x="402" y="278"/>
                      <a:pt x="402" y="278"/>
                    </a:cubicBezTo>
                    <a:lnTo>
                      <a:pt x="402" y="278"/>
                    </a:lnTo>
                    <a:cubicBezTo>
                      <a:pt x="371" y="278"/>
                      <a:pt x="371" y="247"/>
                      <a:pt x="371" y="247"/>
                    </a:cubicBezTo>
                    <a:cubicBezTo>
                      <a:pt x="371" y="217"/>
                      <a:pt x="371" y="217"/>
                      <a:pt x="371" y="217"/>
                    </a:cubicBezTo>
                    <a:lnTo>
                      <a:pt x="340" y="217"/>
                    </a:lnTo>
                    <a:lnTo>
                      <a:pt x="340" y="217"/>
                    </a:lnTo>
                    <a:cubicBezTo>
                      <a:pt x="340" y="186"/>
                      <a:pt x="340" y="186"/>
                      <a:pt x="309" y="186"/>
                    </a:cubicBezTo>
                    <a:cubicBezTo>
                      <a:pt x="309" y="186"/>
                      <a:pt x="278" y="186"/>
                      <a:pt x="278" y="154"/>
                    </a:cubicBezTo>
                    <a:lnTo>
                      <a:pt x="278" y="124"/>
                    </a:lnTo>
                    <a:lnTo>
                      <a:pt x="278" y="124"/>
                    </a:lnTo>
                    <a:lnTo>
                      <a:pt x="278" y="93"/>
                    </a:lnTo>
                    <a:cubicBezTo>
                      <a:pt x="278" y="93"/>
                      <a:pt x="278" y="93"/>
                      <a:pt x="278" y="62"/>
                    </a:cubicBezTo>
                    <a:cubicBezTo>
                      <a:pt x="278" y="62"/>
                      <a:pt x="278" y="30"/>
                      <a:pt x="309" y="30"/>
                    </a:cubicBezTo>
                    <a:lnTo>
                      <a:pt x="309" y="30"/>
                    </a:lnTo>
                    <a:lnTo>
                      <a:pt x="340" y="30"/>
                    </a:lnTo>
                    <a:lnTo>
                      <a:pt x="340" y="0"/>
                    </a:lnTo>
                    <a:cubicBezTo>
                      <a:pt x="309" y="0"/>
                      <a:pt x="309" y="0"/>
                      <a:pt x="309" y="0"/>
                    </a:cubicBezTo>
                    <a:lnTo>
                      <a:pt x="309" y="0"/>
                    </a:lnTo>
                    <a:lnTo>
                      <a:pt x="309" y="0"/>
                    </a:lnTo>
                    <a:cubicBezTo>
                      <a:pt x="278" y="0"/>
                      <a:pt x="278" y="0"/>
                      <a:pt x="278" y="0"/>
                    </a:cubicBezTo>
                    <a:lnTo>
                      <a:pt x="278" y="0"/>
                    </a:lnTo>
                    <a:cubicBezTo>
                      <a:pt x="278" y="0"/>
                      <a:pt x="278" y="0"/>
                      <a:pt x="247" y="0"/>
                    </a:cubicBezTo>
                    <a:lnTo>
                      <a:pt x="247" y="0"/>
                    </a:lnTo>
                    <a:lnTo>
                      <a:pt x="247" y="0"/>
                    </a:lnTo>
                    <a:cubicBezTo>
                      <a:pt x="247" y="0"/>
                      <a:pt x="247" y="0"/>
                      <a:pt x="218" y="0"/>
                    </a:cubicBezTo>
                    <a:lnTo>
                      <a:pt x="218" y="0"/>
                    </a:lnTo>
                    <a:lnTo>
                      <a:pt x="218" y="0"/>
                    </a:lnTo>
                    <a:lnTo>
                      <a:pt x="218" y="0"/>
                    </a:lnTo>
                    <a:lnTo>
                      <a:pt x="186" y="0"/>
                    </a:lnTo>
                    <a:cubicBezTo>
                      <a:pt x="186" y="30"/>
                      <a:pt x="186" y="30"/>
                      <a:pt x="186" y="30"/>
                    </a:cubicBezTo>
                    <a:lnTo>
                      <a:pt x="186" y="30"/>
                    </a:lnTo>
                    <a:lnTo>
                      <a:pt x="186" y="30"/>
                    </a:lnTo>
                    <a:cubicBezTo>
                      <a:pt x="186" y="30"/>
                      <a:pt x="186" y="30"/>
                      <a:pt x="155" y="30"/>
                    </a:cubicBezTo>
                    <a:lnTo>
                      <a:pt x="155" y="30"/>
                    </a:lnTo>
                    <a:lnTo>
                      <a:pt x="155" y="30"/>
                    </a:lnTo>
                    <a:lnTo>
                      <a:pt x="155" y="30"/>
                    </a:lnTo>
                    <a:lnTo>
                      <a:pt x="155" y="30"/>
                    </a:lnTo>
                    <a:lnTo>
                      <a:pt x="155" y="30"/>
                    </a:lnTo>
                    <a:cubicBezTo>
                      <a:pt x="155" y="62"/>
                      <a:pt x="124" y="62"/>
                      <a:pt x="124" y="62"/>
                    </a:cubicBezTo>
                    <a:lnTo>
                      <a:pt x="124" y="62"/>
                    </a:lnTo>
                    <a:cubicBezTo>
                      <a:pt x="94" y="62"/>
                      <a:pt x="94" y="62"/>
                      <a:pt x="94" y="62"/>
                    </a:cubicBezTo>
                    <a:lnTo>
                      <a:pt x="94" y="62"/>
                    </a:lnTo>
                    <a:lnTo>
                      <a:pt x="94" y="62"/>
                    </a:lnTo>
                    <a:cubicBezTo>
                      <a:pt x="94" y="30"/>
                      <a:pt x="94" y="30"/>
                      <a:pt x="62" y="30"/>
                    </a:cubicBezTo>
                    <a:lnTo>
                      <a:pt x="62" y="30"/>
                    </a:lnTo>
                    <a:cubicBezTo>
                      <a:pt x="62" y="62"/>
                      <a:pt x="31" y="62"/>
                      <a:pt x="31" y="62"/>
                    </a:cubicBezTo>
                    <a:lnTo>
                      <a:pt x="31" y="62"/>
                    </a:lnTo>
                    <a:lnTo>
                      <a:pt x="31" y="62"/>
                    </a:lnTo>
                    <a:lnTo>
                      <a:pt x="31" y="62"/>
                    </a:lnTo>
                    <a:lnTo>
                      <a:pt x="31" y="62"/>
                    </a:lnTo>
                    <a:cubicBezTo>
                      <a:pt x="31" y="62"/>
                      <a:pt x="31" y="93"/>
                      <a:pt x="0" y="93"/>
                    </a:cubicBezTo>
                    <a:lnTo>
                      <a:pt x="0" y="93"/>
                    </a:lnTo>
                    <a:cubicBezTo>
                      <a:pt x="31" y="93"/>
                      <a:pt x="31" y="93"/>
                      <a:pt x="31"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1" name="Freeform 84"/>
              <p:cNvSpPr>
                <a:spLocks noChangeArrowheads="1"/>
              </p:cNvSpPr>
              <p:nvPr/>
            </p:nvSpPr>
            <p:spPr bwMode="auto">
              <a:xfrm>
                <a:off x="3970338" y="1612900"/>
                <a:ext cx="11112" cy="22225"/>
              </a:xfrm>
              <a:custGeom>
                <a:avLst/>
                <a:gdLst>
                  <a:gd name="T0" fmla="*/ 0 w 32"/>
                  <a:gd name="T1" fmla="*/ 0 h 62"/>
                  <a:gd name="T2" fmla="*/ 0 w 32"/>
                  <a:gd name="T3" fmla="*/ 0 h 62"/>
                  <a:gd name="T4" fmla="*/ 0 w 32"/>
                  <a:gd name="T5" fmla="*/ 0 h 62"/>
                  <a:gd name="T6" fmla="*/ 0 w 32"/>
                  <a:gd name="T7" fmla="*/ 31 h 62"/>
                  <a:gd name="T8" fmla="*/ 0 w 32"/>
                  <a:gd name="T9" fmla="*/ 31 h 62"/>
                  <a:gd name="T10" fmla="*/ 0 w 32"/>
                  <a:gd name="T11" fmla="*/ 31 h 62"/>
                  <a:gd name="T12" fmla="*/ 31 w 32"/>
                  <a:gd name="T13" fmla="*/ 61 h 62"/>
                  <a:gd name="T14" fmla="*/ 31 w 32"/>
                  <a:gd name="T15" fmla="*/ 31 h 62"/>
                  <a:gd name="T16" fmla="*/ 31 w 32"/>
                  <a:gd name="T17" fmla="*/ 31 h 62"/>
                  <a:gd name="T18" fmla="*/ 0 w 3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2">
                    <a:moveTo>
                      <a:pt x="0" y="0"/>
                    </a:moveTo>
                    <a:lnTo>
                      <a:pt x="0" y="0"/>
                    </a:lnTo>
                    <a:lnTo>
                      <a:pt x="0" y="0"/>
                    </a:lnTo>
                    <a:lnTo>
                      <a:pt x="0" y="31"/>
                    </a:lnTo>
                    <a:lnTo>
                      <a:pt x="0" y="31"/>
                    </a:lnTo>
                    <a:lnTo>
                      <a:pt x="0" y="31"/>
                    </a:lnTo>
                    <a:cubicBezTo>
                      <a:pt x="0" y="61"/>
                      <a:pt x="31" y="61"/>
                      <a:pt x="31" y="61"/>
                    </a:cubicBezTo>
                    <a:cubicBezTo>
                      <a:pt x="31" y="61"/>
                      <a:pt x="31" y="61"/>
                      <a:pt x="31" y="31"/>
                    </a:cubicBezTo>
                    <a:lnTo>
                      <a:pt x="31" y="31"/>
                    </a:lnTo>
                    <a:cubicBezTo>
                      <a:pt x="0" y="31"/>
                      <a:pt x="0" y="31"/>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2" name="Freeform 85"/>
              <p:cNvSpPr>
                <a:spLocks noChangeArrowheads="1"/>
              </p:cNvSpPr>
              <p:nvPr/>
            </p:nvSpPr>
            <p:spPr bwMode="auto">
              <a:xfrm>
                <a:off x="3981450" y="1590675"/>
                <a:ext cx="22225" cy="11113"/>
              </a:xfrm>
              <a:custGeom>
                <a:avLst/>
                <a:gdLst>
                  <a:gd name="T0" fmla="*/ 62 w 63"/>
                  <a:gd name="T1" fmla="*/ 0 h 33"/>
                  <a:gd name="T2" fmla="*/ 62 w 63"/>
                  <a:gd name="T3" fmla="*/ 0 h 33"/>
                  <a:gd name="T4" fmla="*/ 31 w 63"/>
                  <a:gd name="T5" fmla="*/ 0 h 33"/>
                  <a:gd name="T6" fmla="*/ 31 w 63"/>
                  <a:gd name="T7" fmla="*/ 0 h 33"/>
                  <a:gd name="T8" fmla="*/ 0 w 63"/>
                  <a:gd name="T9" fmla="*/ 0 h 33"/>
                  <a:gd name="T10" fmla="*/ 0 w 63"/>
                  <a:gd name="T11" fmla="*/ 32 h 33"/>
                  <a:gd name="T12" fmla="*/ 0 w 63"/>
                  <a:gd name="T13" fmla="*/ 32 h 33"/>
                  <a:gd name="T14" fmla="*/ 0 w 63"/>
                  <a:gd name="T15" fmla="*/ 32 h 33"/>
                  <a:gd name="T16" fmla="*/ 31 w 63"/>
                  <a:gd name="T17" fmla="*/ 32 h 33"/>
                  <a:gd name="T18" fmla="*/ 31 w 63"/>
                  <a:gd name="T19" fmla="*/ 32 h 33"/>
                  <a:gd name="T20" fmla="*/ 31 w 63"/>
                  <a:gd name="T21" fmla="*/ 32 h 33"/>
                  <a:gd name="T22" fmla="*/ 31 w 63"/>
                  <a:gd name="T23" fmla="*/ 32 h 33"/>
                  <a:gd name="T24" fmla="*/ 31 w 63"/>
                  <a:gd name="T25" fmla="*/ 32 h 33"/>
                  <a:gd name="T26" fmla="*/ 62 w 63"/>
                  <a:gd name="T27" fmla="*/ 32 h 33"/>
                  <a:gd name="T28" fmla="*/ 62 w 63"/>
                  <a:gd name="T29" fmla="*/ 32 h 33"/>
                  <a:gd name="T30" fmla="*/ 62 w 63"/>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3">
                    <a:moveTo>
                      <a:pt x="62" y="0"/>
                    </a:moveTo>
                    <a:lnTo>
                      <a:pt x="62" y="0"/>
                    </a:lnTo>
                    <a:lnTo>
                      <a:pt x="31" y="0"/>
                    </a:lnTo>
                    <a:lnTo>
                      <a:pt x="31" y="0"/>
                    </a:lnTo>
                    <a:cubicBezTo>
                      <a:pt x="31" y="0"/>
                      <a:pt x="31" y="0"/>
                      <a:pt x="0" y="0"/>
                    </a:cubicBezTo>
                    <a:cubicBezTo>
                      <a:pt x="0" y="0"/>
                      <a:pt x="0" y="0"/>
                      <a:pt x="0" y="32"/>
                    </a:cubicBezTo>
                    <a:lnTo>
                      <a:pt x="0" y="32"/>
                    </a:lnTo>
                    <a:lnTo>
                      <a:pt x="0" y="32"/>
                    </a:lnTo>
                    <a:cubicBezTo>
                      <a:pt x="31" y="32"/>
                      <a:pt x="31" y="32"/>
                      <a:pt x="31" y="32"/>
                    </a:cubicBezTo>
                    <a:lnTo>
                      <a:pt x="31" y="32"/>
                    </a:lnTo>
                    <a:lnTo>
                      <a:pt x="31" y="32"/>
                    </a:lnTo>
                    <a:lnTo>
                      <a:pt x="31" y="32"/>
                    </a:lnTo>
                    <a:lnTo>
                      <a:pt x="31" y="32"/>
                    </a:lnTo>
                    <a:cubicBezTo>
                      <a:pt x="62" y="32"/>
                      <a:pt x="62" y="32"/>
                      <a:pt x="62" y="32"/>
                    </a:cubicBezTo>
                    <a:lnTo>
                      <a:pt x="62" y="32"/>
                    </a:lnTo>
                    <a:cubicBezTo>
                      <a:pt x="62" y="0"/>
                      <a:pt x="62"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3" name="Freeform 86"/>
              <p:cNvSpPr>
                <a:spLocks noChangeArrowheads="1"/>
              </p:cNvSpPr>
              <p:nvPr/>
            </p:nvSpPr>
            <p:spPr bwMode="auto">
              <a:xfrm>
                <a:off x="4371975" y="1914525"/>
                <a:ext cx="33338" cy="55563"/>
              </a:xfrm>
              <a:custGeom>
                <a:avLst/>
                <a:gdLst>
                  <a:gd name="T0" fmla="*/ 93 w 94"/>
                  <a:gd name="T1" fmla="*/ 61 h 156"/>
                  <a:gd name="T2" fmla="*/ 93 w 94"/>
                  <a:gd name="T3" fmla="*/ 61 h 156"/>
                  <a:gd name="T4" fmla="*/ 62 w 94"/>
                  <a:gd name="T5" fmla="*/ 31 h 156"/>
                  <a:gd name="T6" fmla="*/ 62 w 94"/>
                  <a:gd name="T7" fmla="*/ 31 h 156"/>
                  <a:gd name="T8" fmla="*/ 62 w 94"/>
                  <a:gd name="T9" fmla="*/ 0 h 156"/>
                  <a:gd name="T10" fmla="*/ 62 w 94"/>
                  <a:gd name="T11" fmla="*/ 0 h 156"/>
                  <a:gd name="T12" fmla="*/ 62 w 94"/>
                  <a:gd name="T13" fmla="*/ 0 h 156"/>
                  <a:gd name="T14" fmla="*/ 31 w 94"/>
                  <a:gd name="T15" fmla="*/ 0 h 156"/>
                  <a:gd name="T16" fmla="*/ 31 w 94"/>
                  <a:gd name="T17" fmla="*/ 0 h 156"/>
                  <a:gd name="T18" fmla="*/ 31 w 94"/>
                  <a:gd name="T19" fmla="*/ 0 h 156"/>
                  <a:gd name="T20" fmla="*/ 0 w 94"/>
                  <a:gd name="T21" fmla="*/ 31 h 156"/>
                  <a:gd name="T22" fmla="*/ 0 w 94"/>
                  <a:gd name="T23" fmla="*/ 31 h 156"/>
                  <a:gd name="T24" fmla="*/ 0 w 94"/>
                  <a:gd name="T25" fmla="*/ 61 h 156"/>
                  <a:gd name="T26" fmla="*/ 0 w 94"/>
                  <a:gd name="T27" fmla="*/ 61 h 156"/>
                  <a:gd name="T28" fmla="*/ 0 w 94"/>
                  <a:gd name="T29" fmla="*/ 61 h 156"/>
                  <a:gd name="T30" fmla="*/ 0 w 94"/>
                  <a:gd name="T31" fmla="*/ 92 h 156"/>
                  <a:gd name="T32" fmla="*/ 0 w 94"/>
                  <a:gd name="T33" fmla="*/ 124 h 156"/>
                  <a:gd name="T34" fmla="*/ 0 w 94"/>
                  <a:gd name="T35" fmla="*/ 124 h 156"/>
                  <a:gd name="T36" fmla="*/ 0 w 94"/>
                  <a:gd name="T37" fmla="*/ 124 h 156"/>
                  <a:gd name="T38" fmla="*/ 0 w 94"/>
                  <a:gd name="T39" fmla="*/ 155 h 156"/>
                  <a:gd name="T40" fmla="*/ 0 w 94"/>
                  <a:gd name="T41" fmla="*/ 155 h 156"/>
                  <a:gd name="T42" fmla="*/ 31 w 94"/>
                  <a:gd name="T43" fmla="*/ 155 h 156"/>
                  <a:gd name="T44" fmla="*/ 31 w 94"/>
                  <a:gd name="T45" fmla="*/ 124 h 156"/>
                  <a:gd name="T46" fmla="*/ 93 w 94"/>
                  <a:gd name="T47" fmla="*/ 92 h 156"/>
                  <a:gd name="T48" fmla="*/ 93 w 94"/>
                  <a:gd name="T49" fmla="*/ 92 h 156"/>
                  <a:gd name="T50" fmla="*/ 93 w 94"/>
                  <a:gd name="T51" fmla="*/ 92 h 156"/>
                  <a:gd name="T52" fmla="*/ 93 w 94"/>
                  <a:gd name="T53" fmla="*/ 92 h 156"/>
                  <a:gd name="T54" fmla="*/ 93 w 94"/>
                  <a:gd name="T55" fmla="*/ 6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56">
                    <a:moveTo>
                      <a:pt x="93" y="61"/>
                    </a:moveTo>
                    <a:lnTo>
                      <a:pt x="93" y="61"/>
                    </a:lnTo>
                    <a:cubicBezTo>
                      <a:pt x="62" y="61"/>
                      <a:pt x="62" y="61"/>
                      <a:pt x="62" y="31"/>
                    </a:cubicBezTo>
                    <a:lnTo>
                      <a:pt x="62" y="31"/>
                    </a:lnTo>
                    <a:cubicBezTo>
                      <a:pt x="62" y="31"/>
                      <a:pt x="62" y="31"/>
                      <a:pt x="62" y="0"/>
                    </a:cubicBezTo>
                    <a:lnTo>
                      <a:pt x="62" y="0"/>
                    </a:lnTo>
                    <a:lnTo>
                      <a:pt x="62" y="0"/>
                    </a:lnTo>
                    <a:lnTo>
                      <a:pt x="31" y="0"/>
                    </a:lnTo>
                    <a:lnTo>
                      <a:pt x="31" y="0"/>
                    </a:lnTo>
                    <a:lnTo>
                      <a:pt x="31" y="0"/>
                    </a:lnTo>
                    <a:cubicBezTo>
                      <a:pt x="31" y="31"/>
                      <a:pt x="31" y="31"/>
                      <a:pt x="0" y="31"/>
                    </a:cubicBezTo>
                    <a:lnTo>
                      <a:pt x="0" y="31"/>
                    </a:lnTo>
                    <a:cubicBezTo>
                      <a:pt x="0" y="31"/>
                      <a:pt x="0" y="31"/>
                      <a:pt x="0" y="61"/>
                    </a:cubicBezTo>
                    <a:lnTo>
                      <a:pt x="0" y="61"/>
                    </a:lnTo>
                    <a:lnTo>
                      <a:pt x="0" y="61"/>
                    </a:lnTo>
                    <a:cubicBezTo>
                      <a:pt x="31" y="61"/>
                      <a:pt x="0" y="92"/>
                      <a:pt x="0" y="92"/>
                    </a:cubicBezTo>
                    <a:lnTo>
                      <a:pt x="0" y="124"/>
                    </a:lnTo>
                    <a:lnTo>
                      <a:pt x="0" y="124"/>
                    </a:lnTo>
                    <a:lnTo>
                      <a:pt x="0" y="124"/>
                    </a:lnTo>
                    <a:cubicBezTo>
                      <a:pt x="0" y="124"/>
                      <a:pt x="0" y="124"/>
                      <a:pt x="0" y="155"/>
                    </a:cubicBezTo>
                    <a:lnTo>
                      <a:pt x="0" y="155"/>
                    </a:lnTo>
                    <a:cubicBezTo>
                      <a:pt x="0" y="155"/>
                      <a:pt x="0" y="155"/>
                      <a:pt x="31" y="155"/>
                    </a:cubicBezTo>
                    <a:lnTo>
                      <a:pt x="31" y="124"/>
                    </a:lnTo>
                    <a:cubicBezTo>
                      <a:pt x="31" y="124"/>
                      <a:pt x="62" y="92"/>
                      <a:pt x="93" y="92"/>
                    </a:cubicBezTo>
                    <a:lnTo>
                      <a:pt x="93" y="92"/>
                    </a:lnTo>
                    <a:lnTo>
                      <a:pt x="93" y="92"/>
                    </a:lnTo>
                    <a:lnTo>
                      <a:pt x="93" y="92"/>
                    </a:lnTo>
                    <a:lnTo>
                      <a:pt x="93" y="6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4" name="Freeform 87"/>
              <p:cNvSpPr>
                <a:spLocks noChangeArrowheads="1"/>
              </p:cNvSpPr>
              <p:nvPr/>
            </p:nvSpPr>
            <p:spPr bwMode="auto">
              <a:xfrm>
                <a:off x="4383088" y="1801813"/>
                <a:ext cx="100012" cy="88900"/>
              </a:xfrm>
              <a:custGeom>
                <a:avLst/>
                <a:gdLst>
                  <a:gd name="T0" fmla="*/ 31 w 280"/>
                  <a:gd name="T1" fmla="*/ 94 h 249"/>
                  <a:gd name="T2" fmla="*/ 31 w 280"/>
                  <a:gd name="T3" fmla="*/ 94 h 249"/>
                  <a:gd name="T4" fmla="*/ 31 w 280"/>
                  <a:gd name="T5" fmla="*/ 94 h 249"/>
                  <a:gd name="T6" fmla="*/ 31 w 280"/>
                  <a:gd name="T7" fmla="*/ 124 h 249"/>
                  <a:gd name="T8" fmla="*/ 62 w 280"/>
                  <a:gd name="T9" fmla="*/ 155 h 249"/>
                  <a:gd name="T10" fmla="*/ 62 w 280"/>
                  <a:gd name="T11" fmla="*/ 187 h 249"/>
                  <a:gd name="T12" fmla="*/ 62 w 280"/>
                  <a:gd name="T13" fmla="*/ 187 h 249"/>
                  <a:gd name="T14" fmla="*/ 31 w 280"/>
                  <a:gd name="T15" fmla="*/ 187 h 249"/>
                  <a:gd name="T16" fmla="*/ 31 w 280"/>
                  <a:gd name="T17" fmla="*/ 187 h 249"/>
                  <a:gd name="T18" fmla="*/ 31 w 280"/>
                  <a:gd name="T19" fmla="*/ 187 h 249"/>
                  <a:gd name="T20" fmla="*/ 31 w 280"/>
                  <a:gd name="T21" fmla="*/ 218 h 249"/>
                  <a:gd name="T22" fmla="*/ 0 w 280"/>
                  <a:gd name="T23" fmla="*/ 248 h 249"/>
                  <a:gd name="T24" fmla="*/ 31 w 280"/>
                  <a:gd name="T25" fmla="*/ 248 h 249"/>
                  <a:gd name="T26" fmla="*/ 31 w 280"/>
                  <a:gd name="T27" fmla="*/ 248 h 249"/>
                  <a:gd name="T28" fmla="*/ 31 w 280"/>
                  <a:gd name="T29" fmla="*/ 248 h 249"/>
                  <a:gd name="T30" fmla="*/ 62 w 280"/>
                  <a:gd name="T31" fmla="*/ 248 h 249"/>
                  <a:gd name="T32" fmla="*/ 62 w 280"/>
                  <a:gd name="T33" fmla="*/ 248 h 249"/>
                  <a:gd name="T34" fmla="*/ 124 w 280"/>
                  <a:gd name="T35" fmla="*/ 218 h 249"/>
                  <a:gd name="T36" fmla="*/ 124 w 280"/>
                  <a:gd name="T37" fmla="*/ 187 h 249"/>
                  <a:gd name="T38" fmla="*/ 124 w 280"/>
                  <a:gd name="T39" fmla="*/ 187 h 249"/>
                  <a:gd name="T40" fmla="*/ 216 w 280"/>
                  <a:gd name="T41" fmla="*/ 155 h 249"/>
                  <a:gd name="T42" fmla="*/ 248 w 280"/>
                  <a:gd name="T43" fmla="*/ 94 h 249"/>
                  <a:gd name="T44" fmla="*/ 279 w 280"/>
                  <a:gd name="T45" fmla="*/ 94 h 249"/>
                  <a:gd name="T46" fmla="*/ 248 w 280"/>
                  <a:gd name="T47" fmla="*/ 63 h 249"/>
                  <a:gd name="T48" fmla="*/ 248 w 280"/>
                  <a:gd name="T49" fmla="*/ 31 h 249"/>
                  <a:gd name="T50" fmla="*/ 248 w 280"/>
                  <a:gd name="T51" fmla="*/ 31 h 249"/>
                  <a:gd name="T52" fmla="*/ 248 w 280"/>
                  <a:gd name="T53" fmla="*/ 31 h 249"/>
                  <a:gd name="T54" fmla="*/ 248 w 280"/>
                  <a:gd name="T55" fmla="*/ 31 h 249"/>
                  <a:gd name="T56" fmla="*/ 248 w 280"/>
                  <a:gd name="T57" fmla="*/ 0 h 249"/>
                  <a:gd name="T58" fmla="*/ 248 w 280"/>
                  <a:gd name="T59" fmla="*/ 0 h 249"/>
                  <a:gd name="T60" fmla="*/ 248 w 280"/>
                  <a:gd name="T61" fmla="*/ 0 h 249"/>
                  <a:gd name="T62" fmla="*/ 216 w 280"/>
                  <a:gd name="T63" fmla="*/ 31 h 249"/>
                  <a:gd name="T64" fmla="*/ 186 w 280"/>
                  <a:gd name="T65" fmla="*/ 31 h 249"/>
                  <a:gd name="T66" fmla="*/ 186 w 280"/>
                  <a:gd name="T67" fmla="*/ 31 h 249"/>
                  <a:gd name="T68" fmla="*/ 155 w 280"/>
                  <a:gd name="T69" fmla="*/ 31 h 249"/>
                  <a:gd name="T70" fmla="*/ 124 w 280"/>
                  <a:gd name="T71" fmla="*/ 31 h 249"/>
                  <a:gd name="T72" fmla="*/ 124 w 280"/>
                  <a:gd name="T73" fmla="*/ 31 h 249"/>
                  <a:gd name="T74" fmla="*/ 124 w 280"/>
                  <a:gd name="T75" fmla="*/ 31 h 249"/>
                  <a:gd name="T76" fmla="*/ 93 w 280"/>
                  <a:gd name="T77" fmla="*/ 31 h 249"/>
                  <a:gd name="T78" fmla="*/ 93 w 280"/>
                  <a:gd name="T79" fmla="*/ 31 h 249"/>
                  <a:gd name="T80" fmla="*/ 93 w 280"/>
                  <a:gd name="T81" fmla="*/ 31 h 249"/>
                  <a:gd name="T82" fmla="*/ 62 w 280"/>
                  <a:gd name="T83" fmla="*/ 31 h 249"/>
                  <a:gd name="T84" fmla="*/ 62 w 280"/>
                  <a:gd name="T85" fmla="*/ 31 h 249"/>
                  <a:gd name="T86" fmla="*/ 62 w 280"/>
                  <a:gd name="T87" fmla="*/ 31 h 249"/>
                  <a:gd name="T88" fmla="*/ 31 w 280"/>
                  <a:gd name="T89" fmla="*/ 63 h 249"/>
                  <a:gd name="T90" fmla="*/ 31 w 280"/>
                  <a:gd name="T91" fmla="*/ 63 h 249"/>
                  <a:gd name="T92" fmla="*/ 31 w 280"/>
                  <a:gd name="T93" fmla="*/ 63 h 249"/>
                  <a:gd name="T94" fmla="*/ 0 w 280"/>
                  <a:gd name="T95" fmla="*/ 63 h 249"/>
                  <a:gd name="T96" fmla="*/ 0 w 280"/>
                  <a:gd name="T97" fmla="*/ 63 h 249"/>
                  <a:gd name="T98" fmla="*/ 0 w 280"/>
                  <a:gd name="T99" fmla="*/ 94 h 249"/>
                  <a:gd name="T100" fmla="*/ 31 w 280"/>
                  <a:gd name="T101"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249">
                    <a:moveTo>
                      <a:pt x="31" y="94"/>
                    </a:moveTo>
                    <a:lnTo>
                      <a:pt x="31" y="94"/>
                    </a:lnTo>
                    <a:lnTo>
                      <a:pt x="31" y="94"/>
                    </a:lnTo>
                    <a:cubicBezTo>
                      <a:pt x="31" y="94"/>
                      <a:pt x="31" y="94"/>
                      <a:pt x="31" y="124"/>
                    </a:cubicBezTo>
                    <a:cubicBezTo>
                      <a:pt x="62" y="124"/>
                      <a:pt x="62" y="124"/>
                      <a:pt x="62" y="155"/>
                    </a:cubicBezTo>
                    <a:cubicBezTo>
                      <a:pt x="62" y="155"/>
                      <a:pt x="62" y="155"/>
                      <a:pt x="62" y="187"/>
                    </a:cubicBezTo>
                    <a:lnTo>
                      <a:pt x="62" y="187"/>
                    </a:lnTo>
                    <a:lnTo>
                      <a:pt x="31" y="187"/>
                    </a:lnTo>
                    <a:lnTo>
                      <a:pt x="31" y="187"/>
                    </a:lnTo>
                    <a:lnTo>
                      <a:pt x="31" y="187"/>
                    </a:lnTo>
                    <a:cubicBezTo>
                      <a:pt x="31" y="218"/>
                      <a:pt x="31" y="218"/>
                      <a:pt x="31" y="218"/>
                    </a:cubicBezTo>
                    <a:lnTo>
                      <a:pt x="0" y="248"/>
                    </a:lnTo>
                    <a:cubicBezTo>
                      <a:pt x="0" y="248"/>
                      <a:pt x="0" y="248"/>
                      <a:pt x="31" y="248"/>
                    </a:cubicBezTo>
                    <a:lnTo>
                      <a:pt x="31" y="248"/>
                    </a:lnTo>
                    <a:lnTo>
                      <a:pt x="31" y="248"/>
                    </a:lnTo>
                    <a:lnTo>
                      <a:pt x="62" y="248"/>
                    </a:lnTo>
                    <a:lnTo>
                      <a:pt x="62" y="248"/>
                    </a:lnTo>
                    <a:cubicBezTo>
                      <a:pt x="62" y="218"/>
                      <a:pt x="93" y="218"/>
                      <a:pt x="124" y="218"/>
                    </a:cubicBezTo>
                    <a:lnTo>
                      <a:pt x="124" y="187"/>
                    </a:lnTo>
                    <a:lnTo>
                      <a:pt x="124" y="187"/>
                    </a:lnTo>
                    <a:cubicBezTo>
                      <a:pt x="155" y="187"/>
                      <a:pt x="216" y="155"/>
                      <a:pt x="216" y="155"/>
                    </a:cubicBezTo>
                    <a:cubicBezTo>
                      <a:pt x="248" y="124"/>
                      <a:pt x="248" y="124"/>
                      <a:pt x="248" y="94"/>
                    </a:cubicBezTo>
                    <a:cubicBezTo>
                      <a:pt x="279" y="94"/>
                      <a:pt x="279" y="94"/>
                      <a:pt x="279" y="94"/>
                    </a:cubicBezTo>
                    <a:cubicBezTo>
                      <a:pt x="248" y="94"/>
                      <a:pt x="248" y="63"/>
                      <a:pt x="248" y="63"/>
                    </a:cubicBezTo>
                    <a:lnTo>
                      <a:pt x="248" y="31"/>
                    </a:lnTo>
                    <a:lnTo>
                      <a:pt x="248" y="31"/>
                    </a:lnTo>
                    <a:lnTo>
                      <a:pt x="248" y="31"/>
                    </a:lnTo>
                    <a:lnTo>
                      <a:pt x="248" y="31"/>
                    </a:lnTo>
                    <a:lnTo>
                      <a:pt x="248" y="0"/>
                    </a:lnTo>
                    <a:lnTo>
                      <a:pt x="248" y="0"/>
                    </a:lnTo>
                    <a:lnTo>
                      <a:pt x="248" y="0"/>
                    </a:lnTo>
                    <a:cubicBezTo>
                      <a:pt x="248" y="0"/>
                      <a:pt x="248" y="0"/>
                      <a:pt x="216" y="31"/>
                    </a:cubicBezTo>
                    <a:cubicBezTo>
                      <a:pt x="216" y="31"/>
                      <a:pt x="216" y="31"/>
                      <a:pt x="186" y="31"/>
                    </a:cubicBezTo>
                    <a:lnTo>
                      <a:pt x="186" y="31"/>
                    </a:lnTo>
                    <a:cubicBezTo>
                      <a:pt x="155" y="31"/>
                      <a:pt x="155" y="31"/>
                      <a:pt x="155" y="31"/>
                    </a:cubicBezTo>
                    <a:cubicBezTo>
                      <a:pt x="155" y="31"/>
                      <a:pt x="155" y="31"/>
                      <a:pt x="124" y="31"/>
                    </a:cubicBezTo>
                    <a:lnTo>
                      <a:pt x="124" y="31"/>
                    </a:lnTo>
                    <a:lnTo>
                      <a:pt x="124" y="31"/>
                    </a:lnTo>
                    <a:cubicBezTo>
                      <a:pt x="93" y="31"/>
                      <a:pt x="93" y="31"/>
                      <a:pt x="93" y="31"/>
                    </a:cubicBezTo>
                    <a:lnTo>
                      <a:pt x="93" y="31"/>
                    </a:lnTo>
                    <a:lnTo>
                      <a:pt x="93" y="31"/>
                    </a:lnTo>
                    <a:cubicBezTo>
                      <a:pt x="62" y="31"/>
                      <a:pt x="62" y="31"/>
                      <a:pt x="62" y="31"/>
                    </a:cubicBezTo>
                    <a:lnTo>
                      <a:pt x="62" y="31"/>
                    </a:lnTo>
                    <a:lnTo>
                      <a:pt x="62" y="31"/>
                    </a:lnTo>
                    <a:cubicBezTo>
                      <a:pt x="62" y="63"/>
                      <a:pt x="31" y="63"/>
                      <a:pt x="31" y="63"/>
                    </a:cubicBezTo>
                    <a:lnTo>
                      <a:pt x="31" y="63"/>
                    </a:lnTo>
                    <a:lnTo>
                      <a:pt x="31" y="63"/>
                    </a:lnTo>
                    <a:cubicBezTo>
                      <a:pt x="31" y="63"/>
                      <a:pt x="31" y="63"/>
                      <a:pt x="0" y="63"/>
                    </a:cubicBezTo>
                    <a:lnTo>
                      <a:pt x="0" y="63"/>
                    </a:lnTo>
                    <a:cubicBezTo>
                      <a:pt x="0" y="94"/>
                      <a:pt x="0" y="94"/>
                      <a:pt x="0" y="94"/>
                    </a:cubicBezTo>
                    <a:cubicBezTo>
                      <a:pt x="0" y="94"/>
                      <a:pt x="0" y="94"/>
                      <a:pt x="31"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5" name="Freeform 88"/>
              <p:cNvSpPr>
                <a:spLocks noChangeArrowheads="1"/>
              </p:cNvSpPr>
              <p:nvPr/>
            </p:nvSpPr>
            <p:spPr bwMode="auto">
              <a:xfrm>
                <a:off x="3924300" y="1490663"/>
                <a:ext cx="100013" cy="22225"/>
              </a:xfrm>
              <a:custGeom>
                <a:avLst/>
                <a:gdLst>
                  <a:gd name="T0" fmla="*/ 0 w 280"/>
                  <a:gd name="T1" fmla="*/ 30 h 63"/>
                  <a:gd name="T2" fmla="*/ 0 w 280"/>
                  <a:gd name="T3" fmla="*/ 30 h 63"/>
                  <a:gd name="T4" fmla="*/ 0 w 280"/>
                  <a:gd name="T5" fmla="*/ 30 h 63"/>
                  <a:gd name="T6" fmla="*/ 31 w 280"/>
                  <a:gd name="T7" fmla="*/ 62 h 63"/>
                  <a:gd name="T8" fmla="*/ 31 w 280"/>
                  <a:gd name="T9" fmla="*/ 62 h 63"/>
                  <a:gd name="T10" fmla="*/ 62 w 280"/>
                  <a:gd name="T11" fmla="*/ 62 h 63"/>
                  <a:gd name="T12" fmla="*/ 62 w 280"/>
                  <a:gd name="T13" fmla="*/ 62 h 63"/>
                  <a:gd name="T14" fmla="*/ 62 w 280"/>
                  <a:gd name="T15" fmla="*/ 62 h 63"/>
                  <a:gd name="T16" fmla="*/ 93 w 280"/>
                  <a:gd name="T17" fmla="*/ 62 h 63"/>
                  <a:gd name="T18" fmla="*/ 93 w 280"/>
                  <a:gd name="T19" fmla="*/ 62 h 63"/>
                  <a:gd name="T20" fmla="*/ 124 w 280"/>
                  <a:gd name="T21" fmla="*/ 62 h 63"/>
                  <a:gd name="T22" fmla="*/ 124 w 280"/>
                  <a:gd name="T23" fmla="*/ 62 h 63"/>
                  <a:gd name="T24" fmla="*/ 186 w 280"/>
                  <a:gd name="T25" fmla="*/ 62 h 63"/>
                  <a:gd name="T26" fmla="*/ 186 w 280"/>
                  <a:gd name="T27" fmla="*/ 62 h 63"/>
                  <a:gd name="T28" fmla="*/ 186 w 280"/>
                  <a:gd name="T29" fmla="*/ 62 h 63"/>
                  <a:gd name="T30" fmla="*/ 186 w 280"/>
                  <a:gd name="T31" fmla="*/ 62 h 63"/>
                  <a:gd name="T32" fmla="*/ 186 w 280"/>
                  <a:gd name="T33" fmla="*/ 62 h 63"/>
                  <a:gd name="T34" fmla="*/ 217 w 280"/>
                  <a:gd name="T35" fmla="*/ 62 h 63"/>
                  <a:gd name="T36" fmla="*/ 248 w 280"/>
                  <a:gd name="T37" fmla="*/ 62 h 63"/>
                  <a:gd name="T38" fmla="*/ 248 w 280"/>
                  <a:gd name="T39" fmla="*/ 62 h 63"/>
                  <a:gd name="T40" fmla="*/ 248 w 280"/>
                  <a:gd name="T41" fmla="*/ 62 h 63"/>
                  <a:gd name="T42" fmla="*/ 279 w 280"/>
                  <a:gd name="T43" fmla="*/ 30 h 63"/>
                  <a:gd name="T44" fmla="*/ 279 w 280"/>
                  <a:gd name="T45" fmla="*/ 30 h 63"/>
                  <a:gd name="T46" fmla="*/ 279 w 280"/>
                  <a:gd name="T47" fmla="*/ 30 h 63"/>
                  <a:gd name="T48" fmla="*/ 248 w 280"/>
                  <a:gd name="T49" fmla="*/ 30 h 63"/>
                  <a:gd name="T50" fmla="*/ 217 w 280"/>
                  <a:gd name="T51" fmla="*/ 30 h 63"/>
                  <a:gd name="T52" fmla="*/ 217 w 280"/>
                  <a:gd name="T53" fmla="*/ 30 h 63"/>
                  <a:gd name="T54" fmla="*/ 217 w 280"/>
                  <a:gd name="T55" fmla="*/ 30 h 63"/>
                  <a:gd name="T56" fmla="*/ 217 w 280"/>
                  <a:gd name="T57" fmla="*/ 30 h 63"/>
                  <a:gd name="T58" fmla="*/ 217 w 280"/>
                  <a:gd name="T59" fmla="*/ 30 h 63"/>
                  <a:gd name="T60" fmla="*/ 217 w 280"/>
                  <a:gd name="T61" fmla="*/ 30 h 63"/>
                  <a:gd name="T62" fmla="*/ 186 w 280"/>
                  <a:gd name="T63" fmla="*/ 30 h 63"/>
                  <a:gd name="T64" fmla="*/ 186 w 280"/>
                  <a:gd name="T65" fmla="*/ 30 h 63"/>
                  <a:gd name="T66" fmla="*/ 186 w 280"/>
                  <a:gd name="T67" fmla="*/ 30 h 63"/>
                  <a:gd name="T68" fmla="*/ 155 w 280"/>
                  <a:gd name="T69" fmla="*/ 0 h 63"/>
                  <a:gd name="T70" fmla="*/ 155 w 280"/>
                  <a:gd name="T71" fmla="*/ 0 h 63"/>
                  <a:gd name="T72" fmla="*/ 124 w 280"/>
                  <a:gd name="T73" fmla="*/ 0 h 63"/>
                  <a:gd name="T74" fmla="*/ 124 w 280"/>
                  <a:gd name="T75" fmla="*/ 0 h 63"/>
                  <a:gd name="T76" fmla="*/ 124 w 280"/>
                  <a:gd name="T77" fmla="*/ 0 h 63"/>
                  <a:gd name="T78" fmla="*/ 93 w 280"/>
                  <a:gd name="T79" fmla="*/ 0 h 63"/>
                  <a:gd name="T80" fmla="*/ 93 w 280"/>
                  <a:gd name="T81" fmla="*/ 0 h 63"/>
                  <a:gd name="T82" fmla="*/ 93 w 280"/>
                  <a:gd name="T83" fmla="*/ 0 h 63"/>
                  <a:gd name="T84" fmla="*/ 62 w 280"/>
                  <a:gd name="T85" fmla="*/ 0 h 63"/>
                  <a:gd name="T86" fmla="*/ 31 w 280"/>
                  <a:gd name="T87" fmla="*/ 0 h 63"/>
                  <a:gd name="T88" fmla="*/ 31 w 280"/>
                  <a:gd name="T89" fmla="*/ 0 h 63"/>
                  <a:gd name="T90" fmla="*/ 0 w 280"/>
                  <a:gd name="T91" fmla="*/ 0 h 63"/>
                  <a:gd name="T92" fmla="*/ 0 w 280"/>
                  <a:gd name="T9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63">
                    <a:moveTo>
                      <a:pt x="0" y="30"/>
                    </a:moveTo>
                    <a:lnTo>
                      <a:pt x="0" y="30"/>
                    </a:lnTo>
                    <a:lnTo>
                      <a:pt x="0" y="30"/>
                    </a:lnTo>
                    <a:cubicBezTo>
                      <a:pt x="0" y="30"/>
                      <a:pt x="31" y="30"/>
                      <a:pt x="31" y="62"/>
                    </a:cubicBezTo>
                    <a:lnTo>
                      <a:pt x="31" y="62"/>
                    </a:lnTo>
                    <a:cubicBezTo>
                      <a:pt x="62" y="62"/>
                      <a:pt x="62" y="62"/>
                      <a:pt x="62" y="62"/>
                    </a:cubicBezTo>
                    <a:lnTo>
                      <a:pt x="62" y="62"/>
                    </a:lnTo>
                    <a:lnTo>
                      <a:pt x="62" y="62"/>
                    </a:lnTo>
                    <a:lnTo>
                      <a:pt x="93" y="62"/>
                    </a:lnTo>
                    <a:lnTo>
                      <a:pt x="93" y="62"/>
                    </a:lnTo>
                    <a:lnTo>
                      <a:pt x="124" y="62"/>
                    </a:lnTo>
                    <a:lnTo>
                      <a:pt x="124" y="62"/>
                    </a:lnTo>
                    <a:cubicBezTo>
                      <a:pt x="155" y="62"/>
                      <a:pt x="155" y="62"/>
                      <a:pt x="186" y="62"/>
                    </a:cubicBezTo>
                    <a:lnTo>
                      <a:pt x="186" y="62"/>
                    </a:lnTo>
                    <a:lnTo>
                      <a:pt x="186" y="62"/>
                    </a:lnTo>
                    <a:lnTo>
                      <a:pt x="186" y="62"/>
                    </a:lnTo>
                    <a:lnTo>
                      <a:pt x="186" y="62"/>
                    </a:lnTo>
                    <a:cubicBezTo>
                      <a:pt x="186" y="62"/>
                      <a:pt x="186" y="62"/>
                      <a:pt x="217" y="62"/>
                    </a:cubicBezTo>
                    <a:cubicBezTo>
                      <a:pt x="217" y="62"/>
                      <a:pt x="217" y="62"/>
                      <a:pt x="248" y="62"/>
                    </a:cubicBezTo>
                    <a:lnTo>
                      <a:pt x="248" y="62"/>
                    </a:lnTo>
                    <a:lnTo>
                      <a:pt x="248" y="62"/>
                    </a:lnTo>
                    <a:lnTo>
                      <a:pt x="279" y="30"/>
                    </a:lnTo>
                    <a:lnTo>
                      <a:pt x="279" y="30"/>
                    </a:lnTo>
                    <a:lnTo>
                      <a:pt x="279" y="30"/>
                    </a:lnTo>
                    <a:lnTo>
                      <a:pt x="248" y="30"/>
                    </a:lnTo>
                    <a:cubicBezTo>
                      <a:pt x="248" y="30"/>
                      <a:pt x="248" y="30"/>
                      <a:pt x="217" y="30"/>
                    </a:cubicBezTo>
                    <a:lnTo>
                      <a:pt x="217" y="30"/>
                    </a:lnTo>
                    <a:lnTo>
                      <a:pt x="217" y="30"/>
                    </a:lnTo>
                    <a:lnTo>
                      <a:pt x="217" y="30"/>
                    </a:lnTo>
                    <a:lnTo>
                      <a:pt x="217" y="30"/>
                    </a:lnTo>
                    <a:lnTo>
                      <a:pt x="217" y="30"/>
                    </a:lnTo>
                    <a:cubicBezTo>
                      <a:pt x="217" y="30"/>
                      <a:pt x="217" y="30"/>
                      <a:pt x="186" y="30"/>
                    </a:cubicBezTo>
                    <a:lnTo>
                      <a:pt x="186" y="30"/>
                    </a:lnTo>
                    <a:lnTo>
                      <a:pt x="186" y="30"/>
                    </a:lnTo>
                    <a:cubicBezTo>
                      <a:pt x="155" y="30"/>
                      <a:pt x="155" y="0"/>
                      <a:pt x="155" y="0"/>
                    </a:cubicBezTo>
                    <a:lnTo>
                      <a:pt x="155" y="0"/>
                    </a:lnTo>
                    <a:lnTo>
                      <a:pt x="124" y="0"/>
                    </a:lnTo>
                    <a:lnTo>
                      <a:pt x="124" y="0"/>
                    </a:lnTo>
                    <a:lnTo>
                      <a:pt x="124" y="0"/>
                    </a:lnTo>
                    <a:cubicBezTo>
                      <a:pt x="93" y="0"/>
                      <a:pt x="93" y="0"/>
                      <a:pt x="93" y="0"/>
                    </a:cubicBezTo>
                    <a:lnTo>
                      <a:pt x="93" y="0"/>
                    </a:lnTo>
                    <a:lnTo>
                      <a:pt x="93" y="0"/>
                    </a:lnTo>
                    <a:lnTo>
                      <a:pt x="62" y="0"/>
                    </a:lnTo>
                    <a:lnTo>
                      <a:pt x="31" y="0"/>
                    </a:lnTo>
                    <a:lnTo>
                      <a:pt x="31" y="0"/>
                    </a:lnTo>
                    <a:lnTo>
                      <a:pt x="0" y="0"/>
                    </a:lnTo>
                    <a:lnTo>
                      <a:pt x="0"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6" name="Freeform 89"/>
              <p:cNvSpPr>
                <a:spLocks noChangeArrowheads="1"/>
              </p:cNvSpPr>
              <p:nvPr/>
            </p:nvSpPr>
            <p:spPr bwMode="auto">
              <a:xfrm>
                <a:off x="3913188" y="1535113"/>
                <a:ext cx="77787" cy="33337"/>
              </a:xfrm>
              <a:custGeom>
                <a:avLst/>
                <a:gdLst>
                  <a:gd name="T0" fmla="*/ 62 w 218"/>
                  <a:gd name="T1" fmla="*/ 30 h 94"/>
                  <a:gd name="T2" fmla="*/ 62 w 218"/>
                  <a:gd name="T3" fmla="*/ 30 h 94"/>
                  <a:gd name="T4" fmla="*/ 62 w 218"/>
                  <a:gd name="T5" fmla="*/ 30 h 94"/>
                  <a:gd name="T6" fmla="*/ 31 w 218"/>
                  <a:gd name="T7" fmla="*/ 30 h 94"/>
                  <a:gd name="T8" fmla="*/ 31 w 218"/>
                  <a:gd name="T9" fmla="*/ 62 h 94"/>
                  <a:gd name="T10" fmla="*/ 0 w 218"/>
                  <a:gd name="T11" fmla="*/ 62 h 94"/>
                  <a:gd name="T12" fmla="*/ 0 w 218"/>
                  <a:gd name="T13" fmla="*/ 62 h 94"/>
                  <a:gd name="T14" fmla="*/ 0 w 218"/>
                  <a:gd name="T15" fmla="*/ 62 h 94"/>
                  <a:gd name="T16" fmla="*/ 0 w 218"/>
                  <a:gd name="T17" fmla="*/ 93 h 94"/>
                  <a:gd name="T18" fmla="*/ 0 w 218"/>
                  <a:gd name="T19" fmla="*/ 93 h 94"/>
                  <a:gd name="T20" fmla="*/ 31 w 218"/>
                  <a:gd name="T21" fmla="*/ 93 h 94"/>
                  <a:gd name="T22" fmla="*/ 31 w 218"/>
                  <a:gd name="T23" fmla="*/ 93 h 94"/>
                  <a:gd name="T24" fmla="*/ 62 w 218"/>
                  <a:gd name="T25" fmla="*/ 62 h 94"/>
                  <a:gd name="T26" fmla="*/ 62 w 218"/>
                  <a:gd name="T27" fmla="*/ 93 h 94"/>
                  <a:gd name="T28" fmla="*/ 62 w 218"/>
                  <a:gd name="T29" fmla="*/ 93 h 94"/>
                  <a:gd name="T30" fmla="*/ 62 w 218"/>
                  <a:gd name="T31" fmla="*/ 93 h 94"/>
                  <a:gd name="T32" fmla="*/ 62 w 218"/>
                  <a:gd name="T33" fmla="*/ 93 h 94"/>
                  <a:gd name="T34" fmla="*/ 93 w 218"/>
                  <a:gd name="T35" fmla="*/ 93 h 94"/>
                  <a:gd name="T36" fmla="*/ 93 w 218"/>
                  <a:gd name="T37" fmla="*/ 93 h 94"/>
                  <a:gd name="T38" fmla="*/ 93 w 218"/>
                  <a:gd name="T39" fmla="*/ 93 h 94"/>
                  <a:gd name="T40" fmla="*/ 93 w 218"/>
                  <a:gd name="T41" fmla="*/ 93 h 94"/>
                  <a:gd name="T42" fmla="*/ 93 w 218"/>
                  <a:gd name="T43" fmla="*/ 93 h 94"/>
                  <a:gd name="T44" fmla="*/ 93 w 218"/>
                  <a:gd name="T45" fmla="*/ 93 h 94"/>
                  <a:gd name="T46" fmla="*/ 93 w 218"/>
                  <a:gd name="T47" fmla="*/ 93 h 94"/>
                  <a:gd name="T48" fmla="*/ 93 w 218"/>
                  <a:gd name="T49" fmla="*/ 93 h 94"/>
                  <a:gd name="T50" fmla="*/ 93 w 218"/>
                  <a:gd name="T51" fmla="*/ 93 h 94"/>
                  <a:gd name="T52" fmla="*/ 124 w 218"/>
                  <a:gd name="T53" fmla="*/ 62 h 94"/>
                  <a:gd name="T54" fmla="*/ 124 w 218"/>
                  <a:gd name="T55" fmla="*/ 62 h 94"/>
                  <a:gd name="T56" fmla="*/ 124 w 218"/>
                  <a:gd name="T57" fmla="*/ 93 h 94"/>
                  <a:gd name="T58" fmla="*/ 155 w 218"/>
                  <a:gd name="T59" fmla="*/ 93 h 94"/>
                  <a:gd name="T60" fmla="*/ 155 w 218"/>
                  <a:gd name="T61" fmla="*/ 93 h 94"/>
                  <a:gd name="T62" fmla="*/ 155 w 218"/>
                  <a:gd name="T63" fmla="*/ 62 h 94"/>
                  <a:gd name="T64" fmla="*/ 186 w 218"/>
                  <a:gd name="T65" fmla="*/ 62 h 94"/>
                  <a:gd name="T66" fmla="*/ 186 w 218"/>
                  <a:gd name="T67" fmla="*/ 62 h 94"/>
                  <a:gd name="T68" fmla="*/ 186 w 218"/>
                  <a:gd name="T69" fmla="*/ 62 h 94"/>
                  <a:gd name="T70" fmla="*/ 186 w 218"/>
                  <a:gd name="T71" fmla="*/ 30 h 94"/>
                  <a:gd name="T72" fmla="*/ 186 w 218"/>
                  <a:gd name="T73" fmla="*/ 30 h 94"/>
                  <a:gd name="T74" fmla="*/ 217 w 218"/>
                  <a:gd name="T75" fmla="*/ 30 h 94"/>
                  <a:gd name="T76" fmla="*/ 217 w 218"/>
                  <a:gd name="T77" fmla="*/ 30 h 94"/>
                  <a:gd name="T78" fmla="*/ 217 w 218"/>
                  <a:gd name="T79" fmla="*/ 30 h 94"/>
                  <a:gd name="T80" fmla="*/ 217 w 218"/>
                  <a:gd name="T81" fmla="*/ 30 h 94"/>
                  <a:gd name="T82" fmla="*/ 217 w 218"/>
                  <a:gd name="T83" fmla="*/ 30 h 94"/>
                  <a:gd name="T84" fmla="*/ 217 w 218"/>
                  <a:gd name="T85" fmla="*/ 0 h 94"/>
                  <a:gd name="T86" fmla="*/ 217 w 218"/>
                  <a:gd name="T87" fmla="*/ 0 h 94"/>
                  <a:gd name="T88" fmla="*/ 217 w 218"/>
                  <a:gd name="T89" fmla="*/ 0 h 94"/>
                  <a:gd name="T90" fmla="*/ 217 w 218"/>
                  <a:gd name="T91" fmla="*/ 0 h 94"/>
                  <a:gd name="T92" fmla="*/ 186 w 218"/>
                  <a:gd name="T93" fmla="*/ 0 h 94"/>
                  <a:gd name="T94" fmla="*/ 186 w 218"/>
                  <a:gd name="T95" fmla="*/ 0 h 94"/>
                  <a:gd name="T96" fmla="*/ 186 w 218"/>
                  <a:gd name="T97" fmla="*/ 0 h 94"/>
                  <a:gd name="T98" fmla="*/ 155 w 218"/>
                  <a:gd name="T99" fmla="*/ 0 h 94"/>
                  <a:gd name="T100" fmla="*/ 155 w 218"/>
                  <a:gd name="T101" fmla="*/ 0 h 94"/>
                  <a:gd name="T102" fmla="*/ 155 w 218"/>
                  <a:gd name="T103" fmla="*/ 0 h 94"/>
                  <a:gd name="T104" fmla="*/ 93 w 218"/>
                  <a:gd name="T105" fmla="*/ 0 h 94"/>
                  <a:gd name="T106" fmla="*/ 93 w 218"/>
                  <a:gd name="T107" fmla="*/ 0 h 94"/>
                  <a:gd name="T108" fmla="*/ 93 w 218"/>
                  <a:gd name="T109" fmla="*/ 0 h 94"/>
                  <a:gd name="T110" fmla="*/ 62 w 218"/>
                  <a:gd name="T111" fmla="*/ 0 h 94"/>
                  <a:gd name="T112" fmla="*/ 62 w 218"/>
                  <a:gd name="T113" fmla="*/ 0 h 94"/>
                  <a:gd name="T114" fmla="*/ 62 w 218"/>
                  <a:gd name="T115" fmla="*/ 0 h 94"/>
                  <a:gd name="T116" fmla="*/ 62 w 218"/>
                  <a:gd name="T117"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94">
                    <a:moveTo>
                      <a:pt x="62" y="30"/>
                    </a:moveTo>
                    <a:lnTo>
                      <a:pt x="62" y="30"/>
                    </a:lnTo>
                    <a:lnTo>
                      <a:pt x="62" y="30"/>
                    </a:lnTo>
                    <a:lnTo>
                      <a:pt x="31" y="30"/>
                    </a:lnTo>
                    <a:cubicBezTo>
                      <a:pt x="31" y="62"/>
                      <a:pt x="31" y="62"/>
                      <a:pt x="31" y="62"/>
                    </a:cubicBezTo>
                    <a:cubicBezTo>
                      <a:pt x="0" y="62"/>
                      <a:pt x="0" y="62"/>
                      <a:pt x="0" y="62"/>
                    </a:cubicBezTo>
                    <a:lnTo>
                      <a:pt x="0" y="62"/>
                    </a:lnTo>
                    <a:lnTo>
                      <a:pt x="0" y="62"/>
                    </a:lnTo>
                    <a:cubicBezTo>
                      <a:pt x="0" y="62"/>
                      <a:pt x="0" y="62"/>
                      <a:pt x="0" y="93"/>
                    </a:cubicBezTo>
                    <a:lnTo>
                      <a:pt x="0" y="93"/>
                    </a:lnTo>
                    <a:cubicBezTo>
                      <a:pt x="31" y="93"/>
                      <a:pt x="31" y="93"/>
                      <a:pt x="31" y="93"/>
                    </a:cubicBezTo>
                    <a:lnTo>
                      <a:pt x="31" y="93"/>
                    </a:lnTo>
                    <a:cubicBezTo>
                      <a:pt x="62" y="62"/>
                      <a:pt x="62" y="62"/>
                      <a:pt x="62" y="62"/>
                    </a:cubicBezTo>
                    <a:cubicBezTo>
                      <a:pt x="62" y="93"/>
                      <a:pt x="62" y="93"/>
                      <a:pt x="62" y="93"/>
                    </a:cubicBezTo>
                    <a:lnTo>
                      <a:pt x="62" y="93"/>
                    </a:lnTo>
                    <a:lnTo>
                      <a:pt x="62" y="93"/>
                    </a:lnTo>
                    <a:lnTo>
                      <a:pt x="62" y="93"/>
                    </a:lnTo>
                    <a:lnTo>
                      <a:pt x="93" y="93"/>
                    </a:lnTo>
                    <a:lnTo>
                      <a:pt x="93" y="93"/>
                    </a:lnTo>
                    <a:lnTo>
                      <a:pt x="93" y="93"/>
                    </a:lnTo>
                    <a:lnTo>
                      <a:pt x="93" y="93"/>
                    </a:lnTo>
                    <a:lnTo>
                      <a:pt x="93" y="93"/>
                    </a:lnTo>
                    <a:lnTo>
                      <a:pt x="93" y="93"/>
                    </a:lnTo>
                    <a:lnTo>
                      <a:pt x="93" y="93"/>
                    </a:lnTo>
                    <a:lnTo>
                      <a:pt x="93" y="93"/>
                    </a:lnTo>
                    <a:lnTo>
                      <a:pt x="93" y="93"/>
                    </a:lnTo>
                    <a:lnTo>
                      <a:pt x="124" y="62"/>
                    </a:lnTo>
                    <a:lnTo>
                      <a:pt x="124" y="62"/>
                    </a:lnTo>
                    <a:lnTo>
                      <a:pt x="124" y="93"/>
                    </a:lnTo>
                    <a:cubicBezTo>
                      <a:pt x="155" y="93"/>
                      <a:pt x="155" y="93"/>
                      <a:pt x="155" y="93"/>
                    </a:cubicBezTo>
                    <a:lnTo>
                      <a:pt x="155" y="93"/>
                    </a:lnTo>
                    <a:cubicBezTo>
                      <a:pt x="155" y="62"/>
                      <a:pt x="155" y="62"/>
                      <a:pt x="155" y="62"/>
                    </a:cubicBezTo>
                    <a:cubicBezTo>
                      <a:pt x="186" y="62"/>
                      <a:pt x="186" y="62"/>
                      <a:pt x="186" y="62"/>
                    </a:cubicBezTo>
                    <a:lnTo>
                      <a:pt x="186" y="62"/>
                    </a:lnTo>
                    <a:lnTo>
                      <a:pt x="186" y="62"/>
                    </a:lnTo>
                    <a:cubicBezTo>
                      <a:pt x="186" y="30"/>
                      <a:pt x="186" y="30"/>
                      <a:pt x="186" y="30"/>
                    </a:cubicBezTo>
                    <a:lnTo>
                      <a:pt x="186" y="30"/>
                    </a:lnTo>
                    <a:cubicBezTo>
                      <a:pt x="186" y="30"/>
                      <a:pt x="186" y="30"/>
                      <a:pt x="217" y="30"/>
                    </a:cubicBezTo>
                    <a:lnTo>
                      <a:pt x="217" y="30"/>
                    </a:lnTo>
                    <a:lnTo>
                      <a:pt x="217" y="30"/>
                    </a:lnTo>
                    <a:lnTo>
                      <a:pt x="217" y="30"/>
                    </a:lnTo>
                    <a:lnTo>
                      <a:pt x="217" y="30"/>
                    </a:lnTo>
                    <a:cubicBezTo>
                      <a:pt x="217" y="0"/>
                      <a:pt x="217" y="0"/>
                      <a:pt x="217" y="0"/>
                    </a:cubicBezTo>
                    <a:lnTo>
                      <a:pt x="217" y="0"/>
                    </a:lnTo>
                    <a:lnTo>
                      <a:pt x="217" y="0"/>
                    </a:lnTo>
                    <a:lnTo>
                      <a:pt x="217" y="0"/>
                    </a:lnTo>
                    <a:cubicBezTo>
                      <a:pt x="217" y="0"/>
                      <a:pt x="217" y="0"/>
                      <a:pt x="186" y="0"/>
                    </a:cubicBezTo>
                    <a:lnTo>
                      <a:pt x="186" y="0"/>
                    </a:lnTo>
                    <a:lnTo>
                      <a:pt x="186" y="0"/>
                    </a:lnTo>
                    <a:lnTo>
                      <a:pt x="155" y="0"/>
                    </a:lnTo>
                    <a:lnTo>
                      <a:pt x="155" y="0"/>
                    </a:lnTo>
                    <a:lnTo>
                      <a:pt x="155" y="0"/>
                    </a:lnTo>
                    <a:cubicBezTo>
                      <a:pt x="124" y="0"/>
                      <a:pt x="124" y="0"/>
                      <a:pt x="93" y="0"/>
                    </a:cubicBezTo>
                    <a:lnTo>
                      <a:pt x="93" y="0"/>
                    </a:lnTo>
                    <a:lnTo>
                      <a:pt x="93" y="0"/>
                    </a:lnTo>
                    <a:cubicBezTo>
                      <a:pt x="62" y="0"/>
                      <a:pt x="62" y="0"/>
                      <a:pt x="62" y="0"/>
                    </a:cubicBezTo>
                    <a:lnTo>
                      <a:pt x="62" y="0"/>
                    </a:lnTo>
                    <a:lnTo>
                      <a:pt x="62" y="0"/>
                    </a:lnTo>
                    <a:lnTo>
                      <a:pt x="62"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7" name="Freeform 90"/>
              <p:cNvSpPr>
                <a:spLocks noChangeArrowheads="1"/>
              </p:cNvSpPr>
              <p:nvPr/>
            </p:nvSpPr>
            <p:spPr bwMode="auto">
              <a:xfrm>
                <a:off x="3948113" y="1579563"/>
                <a:ext cx="22225" cy="22225"/>
              </a:xfrm>
              <a:custGeom>
                <a:avLst/>
                <a:gdLst>
                  <a:gd name="T0" fmla="*/ 31 w 63"/>
                  <a:gd name="T1" fmla="*/ 30 h 63"/>
                  <a:gd name="T2" fmla="*/ 31 w 63"/>
                  <a:gd name="T3" fmla="*/ 30 h 63"/>
                  <a:gd name="T4" fmla="*/ 31 w 63"/>
                  <a:gd name="T5" fmla="*/ 30 h 63"/>
                  <a:gd name="T6" fmla="*/ 31 w 63"/>
                  <a:gd name="T7" fmla="*/ 30 h 63"/>
                  <a:gd name="T8" fmla="*/ 62 w 63"/>
                  <a:gd name="T9" fmla="*/ 30 h 63"/>
                  <a:gd name="T10" fmla="*/ 62 w 63"/>
                  <a:gd name="T11" fmla="*/ 30 h 63"/>
                  <a:gd name="T12" fmla="*/ 62 w 63"/>
                  <a:gd name="T13" fmla="*/ 30 h 63"/>
                  <a:gd name="T14" fmla="*/ 62 w 63"/>
                  <a:gd name="T15" fmla="*/ 0 h 63"/>
                  <a:gd name="T16" fmla="*/ 31 w 63"/>
                  <a:gd name="T17" fmla="*/ 0 h 63"/>
                  <a:gd name="T18" fmla="*/ 31 w 63"/>
                  <a:gd name="T19" fmla="*/ 0 h 63"/>
                  <a:gd name="T20" fmla="*/ 31 w 63"/>
                  <a:gd name="T21" fmla="*/ 30 h 63"/>
                  <a:gd name="T22" fmla="*/ 31 w 63"/>
                  <a:gd name="T23" fmla="*/ 30 h 63"/>
                  <a:gd name="T24" fmla="*/ 0 w 63"/>
                  <a:gd name="T25" fmla="*/ 30 h 63"/>
                  <a:gd name="T26" fmla="*/ 0 w 63"/>
                  <a:gd name="T27" fmla="*/ 30 h 63"/>
                  <a:gd name="T28" fmla="*/ 0 w 63"/>
                  <a:gd name="T29" fmla="*/ 30 h 63"/>
                  <a:gd name="T30" fmla="*/ 0 w 63"/>
                  <a:gd name="T31" fmla="*/ 30 h 63"/>
                  <a:gd name="T32" fmla="*/ 0 w 63"/>
                  <a:gd name="T33" fmla="*/ 30 h 63"/>
                  <a:gd name="T34" fmla="*/ 0 w 63"/>
                  <a:gd name="T35" fmla="*/ 30 h 63"/>
                  <a:gd name="T36" fmla="*/ 0 w 63"/>
                  <a:gd name="T37" fmla="*/ 30 h 63"/>
                  <a:gd name="T38" fmla="*/ 0 w 63"/>
                  <a:gd name="T39" fmla="*/ 62 h 63"/>
                  <a:gd name="T40" fmla="*/ 31 w 63"/>
                  <a:gd name="T4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30"/>
                    </a:moveTo>
                    <a:lnTo>
                      <a:pt x="31" y="30"/>
                    </a:lnTo>
                    <a:lnTo>
                      <a:pt x="31" y="30"/>
                    </a:lnTo>
                    <a:lnTo>
                      <a:pt x="31" y="30"/>
                    </a:lnTo>
                    <a:cubicBezTo>
                      <a:pt x="31" y="30"/>
                      <a:pt x="31" y="30"/>
                      <a:pt x="62" y="30"/>
                    </a:cubicBezTo>
                    <a:lnTo>
                      <a:pt x="62" y="30"/>
                    </a:lnTo>
                    <a:lnTo>
                      <a:pt x="62" y="30"/>
                    </a:lnTo>
                    <a:lnTo>
                      <a:pt x="62" y="0"/>
                    </a:lnTo>
                    <a:cubicBezTo>
                      <a:pt x="62" y="0"/>
                      <a:pt x="62" y="0"/>
                      <a:pt x="31" y="0"/>
                    </a:cubicBezTo>
                    <a:lnTo>
                      <a:pt x="31" y="0"/>
                    </a:lnTo>
                    <a:cubicBezTo>
                      <a:pt x="31" y="30"/>
                      <a:pt x="31" y="30"/>
                      <a:pt x="31" y="30"/>
                    </a:cubicBezTo>
                    <a:lnTo>
                      <a:pt x="31" y="30"/>
                    </a:lnTo>
                    <a:cubicBezTo>
                      <a:pt x="0" y="30"/>
                      <a:pt x="0" y="30"/>
                      <a:pt x="0" y="30"/>
                    </a:cubicBezTo>
                    <a:lnTo>
                      <a:pt x="0" y="30"/>
                    </a:lnTo>
                    <a:lnTo>
                      <a:pt x="0" y="30"/>
                    </a:lnTo>
                    <a:lnTo>
                      <a:pt x="0" y="30"/>
                    </a:lnTo>
                    <a:lnTo>
                      <a:pt x="0" y="30"/>
                    </a:lnTo>
                    <a:lnTo>
                      <a:pt x="0" y="30"/>
                    </a:lnTo>
                    <a:lnTo>
                      <a:pt x="0" y="30"/>
                    </a:lnTo>
                    <a:cubicBezTo>
                      <a:pt x="0" y="62"/>
                      <a:pt x="0" y="62"/>
                      <a:pt x="0" y="62"/>
                    </a:cubicBezTo>
                    <a:cubicBezTo>
                      <a:pt x="0" y="62"/>
                      <a:pt x="0" y="30"/>
                      <a:pt x="31"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8" name="Freeform 91"/>
              <p:cNvSpPr>
                <a:spLocks noChangeArrowheads="1"/>
              </p:cNvSpPr>
              <p:nvPr/>
            </p:nvSpPr>
            <p:spPr bwMode="auto">
              <a:xfrm>
                <a:off x="4037013" y="1590675"/>
                <a:ext cx="66675" cy="77788"/>
              </a:xfrm>
              <a:custGeom>
                <a:avLst/>
                <a:gdLst>
                  <a:gd name="T0" fmla="*/ 186 w 187"/>
                  <a:gd name="T1" fmla="*/ 156 h 218"/>
                  <a:gd name="T2" fmla="*/ 186 w 187"/>
                  <a:gd name="T3" fmla="*/ 156 h 218"/>
                  <a:gd name="T4" fmla="*/ 186 w 187"/>
                  <a:gd name="T5" fmla="*/ 124 h 218"/>
                  <a:gd name="T6" fmla="*/ 186 w 187"/>
                  <a:gd name="T7" fmla="*/ 124 h 218"/>
                  <a:gd name="T8" fmla="*/ 186 w 187"/>
                  <a:gd name="T9" fmla="*/ 124 h 218"/>
                  <a:gd name="T10" fmla="*/ 155 w 187"/>
                  <a:gd name="T11" fmla="*/ 124 h 218"/>
                  <a:gd name="T12" fmla="*/ 155 w 187"/>
                  <a:gd name="T13" fmla="*/ 124 h 218"/>
                  <a:gd name="T14" fmla="*/ 124 w 187"/>
                  <a:gd name="T15" fmla="*/ 63 h 218"/>
                  <a:gd name="T16" fmla="*/ 93 w 187"/>
                  <a:gd name="T17" fmla="*/ 32 h 218"/>
                  <a:gd name="T18" fmla="*/ 62 w 187"/>
                  <a:gd name="T19" fmla="*/ 0 h 218"/>
                  <a:gd name="T20" fmla="*/ 62 w 187"/>
                  <a:gd name="T21" fmla="*/ 0 h 218"/>
                  <a:gd name="T22" fmla="*/ 62 w 187"/>
                  <a:gd name="T23" fmla="*/ 32 h 218"/>
                  <a:gd name="T24" fmla="*/ 62 w 187"/>
                  <a:gd name="T25" fmla="*/ 32 h 218"/>
                  <a:gd name="T26" fmla="*/ 62 w 187"/>
                  <a:gd name="T27" fmla="*/ 63 h 218"/>
                  <a:gd name="T28" fmla="*/ 62 w 187"/>
                  <a:gd name="T29" fmla="*/ 63 h 218"/>
                  <a:gd name="T30" fmla="*/ 62 w 187"/>
                  <a:gd name="T31" fmla="*/ 94 h 218"/>
                  <a:gd name="T32" fmla="*/ 62 w 187"/>
                  <a:gd name="T33" fmla="*/ 94 h 218"/>
                  <a:gd name="T34" fmla="*/ 62 w 187"/>
                  <a:gd name="T35" fmla="*/ 94 h 218"/>
                  <a:gd name="T36" fmla="*/ 62 w 187"/>
                  <a:gd name="T37" fmla="*/ 94 h 218"/>
                  <a:gd name="T38" fmla="*/ 62 w 187"/>
                  <a:gd name="T39" fmla="*/ 124 h 218"/>
                  <a:gd name="T40" fmla="*/ 62 w 187"/>
                  <a:gd name="T41" fmla="*/ 124 h 218"/>
                  <a:gd name="T42" fmla="*/ 62 w 187"/>
                  <a:gd name="T43" fmla="*/ 124 h 218"/>
                  <a:gd name="T44" fmla="*/ 62 w 187"/>
                  <a:gd name="T45" fmla="*/ 124 h 218"/>
                  <a:gd name="T46" fmla="*/ 31 w 187"/>
                  <a:gd name="T47" fmla="*/ 187 h 218"/>
                  <a:gd name="T48" fmla="*/ 0 w 187"/>
                  <a:gd name="T49" fmla="*/ 187 h 218"/>
                  <a:gd name="T50" fmla="*/ 0 w 187"/>
                  <a:gd name="T51" fmla="*/ 187 h 218"/>
                  <a:gd name="T52" fmla="*/ 31 w 187"/>
                  <a:gd name="T53" fmla="*/ 217 h 218"/>
                  <a:gd name="T54" fmla="*/ 0 w 187"/>
                  <a:gd name="T55" fmla="*/ 217 h 218"/>
                  <a:gd name="T56" fmla="*/ 31 w 187"/>
                  <a:gd name="T57" fmla="*/ 217 h 218"/>
                  <a:gd name="T58" fmla="*/ 31 w 187"/>
                  <a:gd name="T59" fmla="*/ 187 h 218"/>
                  <a:gd name="T60" fmla="*/ 62 w 187"/>
                  <a:gd name="T61" fmla="*/ 187 h 218"/>
                  <a:gd name="T62" fmla="*/ 62 w 187"/>
                  <a:gd name="T63" fmla="*/ 187 h 218"/>
                  <a:gd name="T64" fmla="*/ 93 w 187"/>
                  <a:gd name="T65" fmla="*/ 217 h 218"/>
                  <a:gd name="T66" fmla="*/ 93 w 187"/>
                  <a:gd name="T67" fmla="*/ 217 h 218"/>
                  <a:gd name="T68" fmla="*/ 93 w 187"/>
                  <a:gd name="T69" fmla="*/ 217 h 218"/>
                  <a:gd name="T70" fmla="*/ 93 w 187"/>
                  <a:gd name="T71" fmla="*/ 217 h 218"/>
                  <a:gd name="T72" fmla="*/ 93 w 187"/>
                  <a:gd name="T73" fmla="*/ 217 h 218"/>
                  <a:gd name="T74" fmla="*/ 93 w 187"/>
                  <a:gd name="T75" fmla="*/ 217 h 218"/>
                  <a:gd name="T76" fmla="*/ 124 w 187"/>
                  <a:gd name="T77" fmla="*/ 217 h 218"/>
                  <a:gd name="T78" fmla="*/ 124 w 187"/>
                  <a:gd name="T79" fmla="*/ 217 h 218"/>
                  <a:gd name="T80" fmla="*/ 155 w 187"/>
                  <a:gd name="T81" fmla="*/ 217 h 218"/>
                  <a:gd name="T82" fmla="*/ 186 w 187"/>
                  <a:gd name="T83" fmla="*/ 187 h 218"/>
                  <a:gd name="T84" fmla="*/ 186 w 187"/>
                  <a:gd name="T85" fmla="*/ 217 h 218"/>
                  <a:gd name="T86" fmla="*/ 186 w 187"/>
                  <a:gd name="T87" fmla="*/ 187 h 218"/>
                  <a:gd name="T88" fmla="*/ 186 w 187"/>
                  <a:gd name="T89" fmla="*/ 187 h 218"/>
                  <a:gd name="T90" fmla="*/ 186 w 187"/>
                  <a:gd name="T91" fmla="*/ 187 h 218"/>
                  <a:gd name="T92" fmla="*/ 186 w 187"/>
                  <a:gd name="T93" fmla="*/ 187 h 218"/>
                  <a:gd name="T94" fmla="*/ 186 w 187"/>
                  <a:gd name="T95"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218">
                    <a:moveTo>
                      <a:pt x="186" y="156"/>
                    </a:moveTo>
                    <a:lnTo>
                      <a:pt x="186" y="156"/>
                    </a:lnTo>
                    <a:lnTo>
                      <a:pt x="186" y="124"/>
                    </a:lnTo>
                    <a:lnTo>
                      <a:pt x="186" y="124"/>
                    </a:lnTo>
                    <a:lnTo>
                      <a:pt x="186" y="124"/>
                    </a:lnTo>
                    <a:cubicBezTo>
                      <a:pt x="155" y="124"/>
                      <a:pt x="155" y="124"/>
                      <a:pt x="155" y="124"/>
                    </a:cubicBezTo>
                    <a:lnTo>
                      <a:pt x="155" y="124"/>
                    </a:lnTo>
                    <a:cubicBezTo>
                      <a:pt x="155" y="94"/>
                      <a:pt x="124" y="94"/>
                      <a:pt x="124" y="63"/>
                    </a:cubicBezTo>
                    <a:cubicBezTo>
                      <a:pt x="93" y="63"/>
                      <a:pt x="93" y="32"/>
                      <a:pt x="93" y="32"/>
                    </a:cubicBezTo>
                    <a:cubicBezTo>
                      <a:pt x="93" y="32"/>
                      <a:pt x="62" y="32"/>
                      <a:pt x="62" y="0"/>
                    </a:cubicBezTo>
                    <a:lnTo>
                      <a:pt x="62" y="0"/>
                    </a:lnTo>
                    <a:cubicBezTo>
                      <a:pt x="62" y="32"/>
                      <a:pt x="62" y="32"/>
                      <a:pt x="62" y="32"/>
                    </a:cubicBezTo>
                    <a:lnTo>
                      <a:pt x="62" y="32"/>
                    </a:lnTo>
                    <a:cubicBezTo>
                      <a:pt x="62" y="63"/>
                      <a:pt x="62" y="63"/>
                      <a:pt x="62" y="63"/>
                    </a:cubicBezTo>
                    <a:lnTo>
                      <a:pt x="62" y="63"/>
                    </a:lnTo>
                    <a:lnTo>
                      <a:pt x="62" y="94"/>
                    </a:lnTo>
                    <a:lnTo>
                      <a:pt x="62" y="94"/>
                    </a:lnTo>
                    <a:lnTo>
                      <a:pt x="62" y="94"/>
                    </a:lnTo>
                    <a:lnTo>
                      <a:pt x="62" y="94"/>
                    </a:lnTo>
                    <a:lnTo>
                      <a:pt x="62" y="124"/>
                    </a:lnTo>
                    <a:lnTo>
                      <a:pt x="62" y="124"/>
                    </a:lnTo>
                    <a:lnTo>
                      <a:pt x="62" y="124"/>
                    </a:lnTo>
                    <a:lnTo>
                      <a:pt x="62" y="124"/>
                    </a:lnTo>
                    <a:cubicBezTo>
                      <a:pt x="62" y="156"/>
                      <a:pt x="31" y="187"/>
                      <a:pt x="31" y="187"/>
                    </a:cubicBezTo>
                    <a:cubicBezTo>
                      <a:pt x="0" y="187"/>
                      <a:pt x="0" y="187"/>
                      <a:pt x="0" y="187"/>
                    </a:cubicBezTo>
                    <a:lnTo>
                      <a:pt x="0" y="187"/>
                    </a:lnTo>
                    <a:cubicBezTo>
                      <a:pt x="31" y="217"/>
                      <a:pt x="31" y="217"/>
                      <a:pt x="31" y="217"/>
                    </a:cubicBezTo>
                    <a:cubicBezTo>
                      <a:pt x="0" y="217"/>
                      <a:pt x="0" y="217"/>
                      <a:pt x="0" y="217"/>
                    </a:cubicBezTo>
                    <a:cubicBezTo>
                      <a:pt x="31" y="217"/>
                      <a:pt x="31" y="217"/>
                      <a:pt x="31" y="217"/>
                    </a:cubicBezTo>
                    <a:cubicBezTo>
                      <a:pt x="31" y="217"/>
                      <a:pt x="31" y="217"/>
                      <a:pt x="31" y="187"/>
                    </a:cubicBezTo>
                    <a:cubicBezTo>
                      <a:pt x="31" y="187"/>
                      <a:pt x="31" y="187"/>
                      <a:pt x="62" y="187"/>
                    </a:cubicBezTo>
                    <a:lnTo>
                      <a:pt x="62" y="187"/>
                    </a:lnTo>
                    <a:lnTo>
                      <a:pt x="93" y="217"/>
                    </a:lnTo>
                    <a:lnTo>
                      <a:pt x="93" y="217"/>
                    </a:lnTo>
                    <a:lnTo>
                      <a:pt x="93" y="217"/>
                    </a:lnTo>
                    <a:lnTo>
                      <a:pt x="93" y="217"/>
                    </a:lnTo>
                    <a:lnTo>
                      <a:pt x="93" y="217"/>
                    </a:lnTo>
                    <a:lnTo>
                      <a:pt x="93" y="217"/>
                    </a:lnTo>
                    <a:cubicBezTo>
                      <a:pt x="93" y="217"/>
                      <a:pt x="93" y="217"/>
                      <a:pt x="124" y="217"/>
                    </a:cubicBezTo>
                    <a:lnTo>
                      <a:pt x="124" y="217"/>
                    </a:lnTo>
                    <a:cubicBezTo>
                      <a:pt x="124" y="217"/>
                      <a:pt x="124" y="217"/>
                      <a:pt x="155" y="217"/>
                    </a:cubicBezTo>
                    <a:cubicBezTo>
                      <a:pt x="155" y="217"/>
                      <a:pt x="155" y="187"/>
                      <a:pt x="186" y="187"/>
                    </a:cubicBezTo>
                    <a:cubicBezTo>
                      <a:pt x="186" y="187"/>
                      <a:pt x="186" y="187"/>
                      <a:pt x="186" y="217"/>
                    </a:cubicBezTo>
                    <a:cubicBezTo>
                      <a:pt x="186" y="187"/>
                      <a:pt x="186" y="187"/>
                      <a:pt x="186" y="187"/>
                    </a:cubicBezTo>
                    <a:lnTo>
                      <a:pt x="186" y="187"/>
                    </a:lnTo>
                    <a:lnTo>
                      <a:pt x="186" y="187"/>
                    </a:lnTo>
                    <a:lnTo>
                      <a:pt x="186" y="187"/>
                    </a:lnTo>
                    <a:cubicBezTo>
                      <a:pt x="186" y="156"/>
                      <a:pt x="186" y="156"/>
                      <a:pt x="186"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9" name="Freeform 92"/>
              <p:cNvSpPr>
                <a:spLocks noChangeArrowheads="1"/>
              </p:cNvSpPr>
              <p:nvPr/>
            </p:nvSpPr>
            <p:spPr bwMode="auto">
              <a:xfrm>
                <a:off x="3992563" y="1612900"/>
                <a:ext cx="44450" cy="44450"/>
              </a:xfrm>
              <a:custGeom>
                <a:avLst/>
                <a:gdLst>
                  <a:gd name="T0" fmla="*/ 124 w 125"/>
                  <a:gd name="T1" fmla="*/ 31 h 125"/>
                  <a:gd name="T2" fmla="*/ 124 w 125"/>
                  <a:gd name="T3" fmla="*/ 31 h 125"/>
                  <a:gd name="T4" fmla="*/ 124 w 125"/>
                  <a:gd name="T5" fmla="*/ 31 h 125"/>
                  <a:gd name="T6" fmla="*/ 124 w 125"/>
                  <a:gd name="T7" fmla="*/ 31 h 125"/>
                  <a:gd name="T8" fmla="*/ 124 w 125"/>
                  <a:gd name="T9" fmla="*/ 31 h 125"/>
                  <a:gd name="T10" fmla="*/ 124 w 125"/>
                  <a:gd name="T11" fmla="*/ 31 h 125"/>
                  <a:gd name="T12" fmla="*/ 93 w 125"/>
                  <a:gd name="T13" fmla="*/ 31 h 125"/>
                  <a:gd name="T14" fmla="*/ 93 w 125"/>
                  <a:gd name="T15" fmla="*/ 31 h 125"/>
                  <a:gd name="T16" fmla="*/ 93 w 125"/>
                  <a:gd name="T17" fmla="*/ 31 h 125"/>
                  <a:gd name="T18" fmla="*/ 93 w 125"/>
                  <a:gd name="T19" fmla="*/ 31 h 125"/>
                  <a:gd name="T20" fmla="*/ 0 w 125"/>
                  <a:gd name="T21" fmla="*/ 0 h 125"/>
                  <a:gd name="T22" fmla="*/ 0 w 125"/>
                  <a:gd name="T23" fmla="*/ 0 h 125"/>
                  <a:gd name="T24" fmla="*/ 0 w 125"/>
                  <a:gd name="T25" fmla="*/ 31 h 125"/>
                  <a:gd name="T26" fmla="*/ 0 w 125"/>
                  <a:gd name="T27" fmla="*/ 31 h 125"/>
                  <a:gd name="T28" fmla="*/ 31 w 125"/>
                  <a:gd name="T29" fmla="*/ 31 h 125"/>
                  <a:gd name="T30" fmla="*/ 62 w 125"/>
                  <a:gd name="T31" fmla="*/ 61 h 125"/>
                  <a:gd name="T32" fmla="*/ 62 w 125"/>
                  <a:gd name="T33" fmla="*/ 93 h 125"/>
                  <a:gd name="T34" fmla="*/ 62 w 125"/>
                  <a:gd name="T35" fmla="*/ 93 h 125"/>
                  <a:gd name="T36" fmla="*/ 62 w 125"/>
                  <a:gd name="T37" fmla="*/ 93 h 125"/>
                  <a:gd name="T38" fmla="*/ 93 w 125"/>
                  <a:gd name="T39" fmla="*/ 124 h 125"/>
                  <a:gd name="T40" fmla="*/ 124 w 125"/>
                  <a:gd name="T41" fmla="*/ 93 h 125"/>
                  <a:gd name="T42" fmla="*/ 124 w 125"/>
                  <a:gd name="T43" fmla="*/ 61 h 125"/>
                  <a:gd name="T44" fmla="*/ 124 w 125"/>
                  <a:gd name="T45"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5">
                    <a:moveTo>
                      <a:pt x="124" y="31"/>
                    </a:moveTo>
                    <a:lnTo>
                      <a:pt x="124" y="31"/>
                    </a:lnTo>
                    <a:lnTo>
                      <a:pt x="124" y="31"/>
                    </a:lnTo>
                    <a:lnTo>
                      <a:pt x="124" y="31"/>
                    </a:lnTo>
                    <a:lnTo>
                      <a:pt x="124" y="31"/>
                    </a:lnTo>
                    <a:lnTo>
                      <a:pt x="124" y="31"/>
                    </a:lnTo>
                    <a:cubicBezTo>
                      <a:pt x="93" y="31"/>
                      <a:pt x="93" y="31"/>
                      <a:pt x="93" y="31"/>
                    </a:cubicBezTo>
                    <a:lnTo>
                      <a:pt x="93" y="31"/>
                    </a:lnTo>
                    <a:lnTo>
                      <a:pt x="93" y="31"/>
                    </a:lnTo>
                    <a:lnTo>
                      <a:pt x="93" y="31"/>
                    </a:lnTo>
                    <a:cubicBezTo>
                      <a:pt x="62" y="31"/>
                      <a:pt x="31" y="0"/>
                      <a:pt x="0" y="0"/>
                    </a:cubicBezTo>
                    <a:lnTo>
                      <a:pt x="0" y="0"/>
                    </a:lnTo>
                    <a:cubicBezTo>
                      <a:pt x="0" y="0"/>
                      <a:pt x="0" y="0"/>
                      <a:pt x="0" y="31"/>
                    </a:cubicBezTo>
                    <a:lnTo>
                      <a:pt x="0" y="31"/>
                    </a:lnTo>
                    <a:cubicBezTo>
                      <a:pt x="0" y="31"/>
                      <a:pt x="0" y="31"/>
                      <a:pt x="31" y="31"/>
                    </a:cubicBezTo>
                    <a:cubicBezTo>
                      <a:pt x="31" y="61"/>
                      <a:pt x="31" y="61"/>
                      <a:pt x="62" y="61"/>
                    </a:cubicBezTo>
                    <a:cubicBezTo>
                      <a:pt x="62" y="93"/>
                      <a:pt x="62" y="93"/>
                      <a:pt x="62" y="93"/>
                    </a:cubicBezTo>
                    <a:lnTo>
                      <a:pt x="62" y="93"/>
                    </a:lnTo>
                    <a:lnTo>
                      <a:pt x="62" y="93"/>
                    </a:lnTo>
                    <a:cubicBezTo>
                      <a:pt x="93" y="93"/>
                      <a:pt x="93" y="124"/>
                      <a:pt x="93" y="124"/>
                    </a:cubicBezTo>
                    <a:cubicBezTo>
                      <a:pt x="93" y="93"/>
                      <a:pt x="93" y="93"/>
                      <a:pt x="124" y="93"/>
                    </a:cubicBezTo>
                    <a:cubicBezTo>
                      <a:pt x="124" y="61"/>
                      <a:pt x="124" y="61"/>
                      <a:pt x="124" y="61"/>
                    </a:cubicBezTo>
                    <a:cubicBezTo>
                      <a:pt x="124" y="61"/>
                      <a:pt x="124" y="61"/>
                      <a:pt x="12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0" name="Freeform 93"/>
              <p:cNvSpPr>
                <a:spLocks noChangeArrowheads="1"/>
              </p:cNvSpPr>
              <p:nvPr/>
            </p:nvSpPr>
            <p:spPr bwMode="auto">
              <a:xfrm>
                <a:off x="4081463" y="1712913"/>
                <a:ext cx="33337" cy="44450"/>
              </a:xfrm>
              <a:custGeom>
                <a:avLst/>
                <a:gdLst>
                  <a:gd name="T0" fmla="*/ 62 w 94"/>
                  <a:gd name="T1" fmla="*/ 0 h 125"/>
                  <a:gd name="T2" fmla="*/ 62 w 94"/>
                  <a:gd name="T3" fmla="*/ 0 h 125"/>
                  <a:gd name="T4" fmla="*/ 31 w 94"/>
                  <a:gd name="T5" fmla="*/ 0 h 125"/>
                  <a:gd name="T6" fmla="*/ 31 w 94"/>
                  <a:gd name="T7" fmla="*/ 0 h 125"/>
                  <a:gd name="T8" fmla="*/ 31 w 94"/>
                  <a:gd name="T9" fmla="*/ 0 h 125"/>
                  <a:gd name="T10" fmla="*/ 31 w 94"/>
                  <a:gd name="T11" fmla="*/ 0 h 125"/>
                  <a:gd name="T12" fmla="*/ 31 w 94"/>
                  <a:gd name="T13" fmla="*/ 0 h 125"/>
                  <a:gd name="T14" fmla="*/ 0 w 94"/>
                  <a:gd name="T15" fmla="*/ 31 h 125"/>
                  <a:gd name="T16" fmla="*/ 0 w 94"/>
                  <a:gd name="T17" fmla="*/ 31 h 125"/>
                  <a:gd name="T18" fmla="*/ 0 w 94"/>
                  <a:gd name="T19" fmla="*/ 63 h 125"/>
                  <a:gd name="T20" fmla="*/ 0 w 94"/>
                  <a:gd name="T21" fmla="*/ 63 h 125"/>
                  <a:gd name="T22" fmla="*/ 0 w 94"/>
                  <a:gd name="T23" fmla="*/ 63 h 125"/>
                  <a:gd name="T24" fmla="*/ 0 w 94"/>
                  <a:gd name="T25" fmla="*/ 124 h 125"/>
                  <a:gd name="T26" fmla="*/ 0 w 94"/>
                  <a:gd name="T27" fmla="*/ 124 h 125"/>
                  <a:gd name="T28" fmla="*/ 31 w 94"/>
                  <a:gd name="T29" fmla="*/ 124 h 125"/>
                  <a:gd name="T30" fmla="*/ 31 w 94"/>
                  <a:gd name="T31" fmla="*/ 124 h 125"/>
                  <a:gd name="T32" fmla="*/ 62 w 94"/>
                  <a:gd name="T33" fmla="*/ 124 h 125"/>
                  <a:gd name="T34" fmla="*/ 62 w 94"/>
                  <a:gd name="T35" fmla="*/ 124 h 125"/>
                  <a:gd name="T36" fmla="*/ 62 w 94"/>
                  <a:gd name="T37" fmla="*/ 124 h 125"/>
                  <a:gd name="T38" fmla="*/ 62 w 94"/>
                  <a:gd name="T39" fmla="*/ 94 h 125"/>
                  <a:gd name="T40" fmla="*/ 93 w 94"/>
                  <a:gd name="T41" fmla="*/ 63 h 125"/>
                  <a:gd name="T42" fmla="*/ 62 w 94"/>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25">
                    <a:moveTo>
                      <a:pt x="62" y="0"/>
                    </a:moveTo>
                    <a:lnTo>
                      <a:pt x="62" y="0"/>
                    </a:lnTo>
                    <a:cubicBezTo>
                      <a:pt x="62" y="0"/>
                      <a:pt x="62" y="0"/>
                      <a:pt x="31" y="0"/>
                    </a:cubicBezTo>
                    <a:lnTo>
                      <a:pt x="31" y="0"/>
                    </a:lnTo>
                    <a:lnTo>
                      <a:pt x="31" y="0"/>
                    </a:lnTo>
                    <a:lnTo>
                      <a:pt x="31" y="0"/>
                    </a:lnTo>
                    <a:lnTo>
                      <a:pt x="31" y="0"/>
                    </a:lnTo>
                    <a:cubicBezTo>
                      <a:pt x="31" y="31"/>
                      <a:pt x="31" y="31"/>
                      <a:pt x="0" y="31"/>
                    </a:cubicBezTo>
                    <a:lnTo>
                      <a:pt x="0" y="31"/>
                    </a:lnTo>
                    <a:lnTo>
                      <a:pt x="0" y="63"/>
                    </a:lnTo>
                    <a:lnTo>
                      <a:pt x="0" y="63"/>
                    </a:lnTo>
                    <a:lnTo>
                      <a:pt x="0" y="63"/>
                    </a:lnTo>
                    <a:cubicBezTo>
                      <a:pt x="0" y="94"/>
                      <a:pt x="0" y="94"/>
                      <a:pt x="0" y="124"/>
                    </a:cubicBezTo>
                    <a:lnTo>
                      <a:pt x="0" y="124"/>
                    </a:lnTo>
                    <a:lnTo>
                      <a:pt x="31" y="124"/>
                    </a:lnTo>
                    <a:lnTo>
                      <a:pt x="31" y="124"/>
                    </a:lnTo>
                    <a:cubicBezTo>
                      <a:pt x="31" y="124"/>
                      <a:pt x="31" y="124"/>
                      <a:pt x="62" y="124"/>
                    </a:cubicBezTo>
                    <a:lnTo>
                      <a:pt x="62" y="124"/>
                    </a:lnTo>
                    <a:lnTo>
                      <a:pt x="62" y="124"/>
                    </a:lnTo>
                    <a:cubicBezTo>
                      <a:pt x="62" y="94"/>
                      <a:pt x="62" y="94"/>
                      <a:pt x="62" y="94"/>
                    </a:cubicBezTo>
                    <a:cubicBezTo>
                      <a:pt x="62" y="94"/>
                      <a:pt x="62" y="63"/>
                      <a:pt x="93" y="63"/>
                    </a:cubicBezTo>
                    <a:cubicBezTo>
                      <a:pt x="62" y="63"/>
                      <a:pt x="62"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1" name="Freeform 94"/>
              <p:cNvSpPr>
                <a:spLocks noChangeArrowheads="1"/>
              </p:cNvSpPr>
              <p:nvPr/>
            </p:nvSpPr>
            <p:spPr bwMode="auto">
              <a:xfrm>
                <a:off x="4148138" y="1322388"/>
                <a:ext cx="68262" cy="34925"/>
              </a:xfrm>
              <a:custGeom>
                <a:avLst/>
                <a:gdLst>
                  <a:gd name="T0" fmla="*/ 187 w 188"/>
                  <a:gd name="T1" fmla="*/ 63 h 95"/>
                  <a:gd name="T2" fmla="*/ 187 w 188"/>
                  <a:gd name="T3" fmla="*/ 63 h 95"/>
                  <a:gd name="T4" fmla="*/ 187 w 188"/>
                  <a:gd name="T5" fmla="*/ 63 h 95"/>
                  <a:gd name="T6" fmla="*/ 187 w 188"/>
                  <a:gd name="T7" fmla="*/ 63 h 95"/>
                  <a:gd name="T8" fmla="*/ 156 w 188"/>
                  <a:gd name="T9" fmla="*/ 32 h 95"/>
                  <a:gd name="T10" fmla="*/ 156 w 188"/>
                  <a:gd name="T11" fmla="*/ 32 h 95"/>
                  <a:gd name="T12" fmla="*/ 156 w 188"/>
                  <a:gd name="T13" fmla="*/ 32 h 95"/>
                  <a:gd name="T14" fmla="*/ 156 w 188"/>
                  <a:gd name="T15" fmla="*/ 32 h 95"/>
                  <a:gd name="T16" fmla="*/ 156 w 188"/>
                  <a:gd name="T17" fmla="*/ 32 h 95"/>
                  <a:gd name="T18" fmla="*/ 156 w 188"/>
                  <a:gd name="T19" fmla="*/ 32 h 95"/>
                  <a:gd name="T20" fmla="*/ 125 w 188"/>
                  <a:gd name="T21" fmla="*/ 32 h 95"/>
                  <a:gd name="T22" fmla="*/ 125 w 188"/>
                  <a:gd name="T23" fmla="*/ 32 h 95"/>
                  <a:gd name="T24" fmla="*/ 63 w 188"/>
                  <a:gd name="T25" fmla="*/ 0 h 95"/>
                  <a:gd name="T26" fmla="*/ 63 w 188"/>
                  <a:gd name="T27" fmla="*/ 0 h 95"/>
                  <a:gd name="T28" fmla="*/ 32 w 188"/>
                  <a:gd name="T29" fmla="*/ 0 h 95"/>
                  <a:gd name="T30" fmla="*/ 32 w 188"/>
                  <a:gd name="T31" fmla="*/ 0 h 95"/>
                  <a:gd name="T32" fmla="*/ 32 w 188"/>
                  <a:gd name="T33" fmla="*/ 0 h 95"/>
                  <a:gd name="T34" fmla="*/ 32 w 188"/>
                  <a:gd name="T35" fmla="*/ 0 h 95"/>
                  <a:gd name="T36" fmla="*/ 0 w 188"/>
                  <a:gd name="T37" fmla="*/ 32 h 95"/>
                  <a:gd name="T38" fmla="*/ 32 w 188"/>
                  <a:gd name="T39" fmla="*/ 32 h 95"/>
                  <a:gd name="T40" fmla="*/ 32 w 188"/>
                  <a:gd name="T41" fmla="*/ 32 h 95"/>
                  <a:gd name="T42" fmla="*/ 32 w 188"/>
                  <a:gd name="T43" fmla="*/ 32 h 95"/>
                  <a:gd name="T44" fmla="*/ 63 w 188"/>
                  <a:gd name="T45" fmla="*/ 63 h 95"/>
                  <a:gd name="T46" fmla="*/ 63 w 188"/>
                  <a:gd name="T47" fmla="*/ 63 h 95"/>
                  <a:gd name="T48" fmla="*/ 63 w 188"/>
                  <a:gd name="T49" fmla="*/ 63 h 95"/>
                  <a:gd name="T50" fmla="*/ 125 w 188"/>
                  <a:gd name="T51" fmla="*/ 94 h 95"/>
                  <a:gd name="T52" fmla="*/ 125 w 188"/>
                  <a:gd name="T53" fmla="*/ 94 h 95"/>
                  <a:gd name="T54" fmla="*/ 125 w 188"/>
                  <a:gd name="T55" fmla="*/ 94 h 95"/>
                  <a:gd name="T56" fmla="*/ 125 w 188"/>
                  <a:gd name="T57" fmla="*/ 94 h 95"/>
                  <a:gd name="T58" fmla="*/ 125 w 188"/>
                  <a:gd name="T59" fmla="*/ 94 h 95"/>
                  <a:gd name="T60" fmla="*/ 125 w 188"/>
                  <a:gd name="T61" fmla="*/ 94 h 95"/>
                  <a:gd name="T62" fmla="*/ 156 w 188"/>
                  <a:gd name="T63" fmla="*/ 94 h 95"/>
                  <a:gd name="T64" fmla="*/ 187 w 188"/>
                  <a:gd name="T65"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95">
                    <a:moveTo>
                      <a:pt x="187" y="63"/>
                    </a:moveTo>
                    <a:lnTo>
                      <a:pt x="187" y="63"/>
                    </a:lnTo>
                    <a:lnTo>
                      <a:pt x="187" y="63"/>
                    </a:lnTo>
                    <a:lnTo>
                      <a:pt x="187" y="63"/>
                    </a:lnTo>
                    <a:cubicBezTo>
                      <a:pt x="156" y="63"/>
                      <a:pt x="156" y="63"/>
                      <a:pt x="156" y="32"/>
                    </a:cubicBezTo>
                    <a:lnTo>
                      <a:pt x="156" y="32"/>
                    </a:lnTo>
                    <a:lnTo>
                      <a:pt x="156" y="32"/>
                    </a:lnTo>
                    <a:lnTo>
                      <a:pt x="156" y="32"/>
                    </a:lnTo>
                    <a:lnTo>
                      <a:pt x="156" y="32"/>
                    </a:lnTo>
                    <a:lnTo>
                      <a:pt x="156" y="32"/>
                    </a:lnTo>
                    <a:cubicBezTo>
                      <a:pt x="125" y="32"/>
                      <a:pt x="125" y="32"/>
                      <a:pt x="125" y="32"/>
                    </a:cubicBezTo>
                    <a:lnTo>
                      <a:pt x="125" y="32"/>
                    </a:lnTo>
                    <a:cubicBezTo>
                      <a:pt x="94" y="32"/>
                      <a:pt x="94" y="0"/>
                      <a:pt x="63" y="0"/>
                    </a:cubicBezTo>
                    <a:lnTo>
                      <a:pt x="63" y="0"/>
                    </a:lnTo>
                    <a:cubicBezTo>
                      <a:pt x="63" y="0"/>
                      <a:pt x="63" y="0"/>
                      <a:pt x="32" y="0"/>
                    </a:cubicBezTo>
                    <a:lnTo>
                      <a:pt x="32" y="0"/>
                    </a:lnTo>
                    <a:lnTo>
                      <a:pt x="32" y="0"/>
                    </a:lnTo>
                    <a:lnTo>
                      <a:pt x="32" y="0"/>
                    </a:lnTo>
                    <a:cubicBezTo>
                      <a:pt x="32" y="32"/>
                      <a:pt x="32" y="32"/>
                      <a:pt x="0" y="32"/>
                    </a:cubicBezTo>
                    <a:cubicBezTo>
                      <a:pt x="0" y="32"/>
                      <a:pt x="0" y="32"/>
                      <a:pt x="32" y="32"/>
                    </a:cubicBezTo>
                    <a:lnTo>
                      <a:pt x="32" y="32"/>
                    </a:lnTo>
                    <a:lnTo>
                      <a:pt x="32" y="32"/>
                    </a:lnTo>
                    <a:lnTo>
                      <a:pt x="63" y="63"/>
                    </a:lnTo>
                    <a:lnTo>
                      <a:pt x="63" y="63"/>
                    </a:lnTo>
                    <a:lnTo>
                      <a:pt x="63" y="63"/>
                    </a:lnTo>
                    <a:cubicBezTo>
                      <a:pt x="94" y="63"/>
                      <a:pt x="125" y="63"/>
                      <a:pt x="125" y="94"/>
                    </a:cubicBezTo>
                    <a:lnTo>
                      <a:pt x="125" y="94"/>
                    </a:lnTo>
                    <a:lnTo>
                      <a:pt x="125" y="94"/>
                    </a:lnTo>
                    <a:lnTo>
                      <a:pt x="125" y="94"/>
                    </a:lnTo>
                    <a:lnTo>
                      <a:pt x="125" y="94"/>
                    </a:lnTo>
                    <a:lnTo>
                      <a:pt x="125" y="94"/>
                    </a:lnTo>
                    <a:cubicBezTo>
                      <a:pt x="156" y="94"/>
                      <a:pt x="156" y="94"/>
                      <a:pt x="156" y="94"/>
                    </a:cubicBezTo>
                    <a:cubicBezTo>
                      <a:pt x="156" y="63"/>
                      <a:pt x="187" y="63"/>
                      <a:pt x="187"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2" name="Freeform 95"/>
              <p:cNvSpPr>
                <a:spLocks noChangeArrowheads="1"/>
              </p:cNvSpPr>
              <p:nvPr/>
            </p:nvSpPr>
            <p:spPr bwMode="auto">
              <a:xfrm>
                <a:off x="4148138" y="1277938"/>
                <a:ext cx="57150" cy="34925"/>
              </a:xfrm>
              <a:custGeom>
                <a:avLst/>
                <a:gdLst>
                  <a:gd name="T0" fmla="*/ 125 w 157"/>
                  <a:gd name="T1" fmla="*/ 32 h 95"/>
                  <a:gd name="T2" fmla="*/ 125 w 157"/>
                  <a:gd name="T3" fmla="*/ 32 h 95"/>
                  <a:gd name="T4" fmla="*/ 63 w 157"/>
                  <a:gd name="T5" fmla="*/ 0 h 95"/>
                  <a:gd name="T6" fmla="*/ 63 w 157"/>
                  <a:gd name="T7" fmla="*/ 0 h 95"/>
                  <a:gd name="T8" fmla="*/ 32 w 157"/>
                  <a:gd name="T9" fmla="*/ 0 h 95"/>
                  <a:gd name="T10" fmla="*/ 0 w 157"/>
                  <a:gd name="T11" fmla="*/ 32 h 95"/>
                  <a:gd name="T12" fmla="*/ 0 w 157"/>
                  <a:gd name="T13" fmla="*/ 32 h 95"/>
                  <a:gd name="T14" fmla="*/ 0 w 157"/>
                  <a:gd name="T15" fmla="*/ 32 h 95"/>
                  <a:gd name="T16" fmla="*/ 0 w 157"/>
                  <a:gd name="T17" fmla="*/ 32 h 95"/>
                  <a:gd name="T18" fmla="*/ 32 w 157"/>
                  <a:gd name="T19" fmla="*/ 63 h 95"/>
                  <a:gd name="T20" fmla="*/ 32 w 157"/>
                  <a:gd name="T21" fmla="*/ 63 h 95"/>
                  <a:gd name="T22" fmla="*/ 94 w 157"/>
                  <a:gd name="T23" fmla="*/ 94 h 95"/>
                  <a:gd name="T24" fmla="*/ 125 w 157"/>
                  <a:gd name="T25" fmla="*/ 94 h 95"/>
                  <a:gd name="T26" fmla="*/ 125 w 157"/>
                  <a:gd name="T27" fmla="*/ 94 h 95"/>
                  <a:gd name="T28" fmla="*/ 156 w 157"/>
                  <a:gd name="T29" fmla="*/ 94 h 95"/>
                  <a:gd name="T30" fmla="*/ 156 w 157"/>
                  <a:gd name="T31" fmla="*/ 63 h 95"/>
                  <a:gd name="T32" fmla="*/ 156 w 157"/>
                  <a:gd name="T33" fmla="*/ 63 h 95"/>
                  <a:gd name="T34" fmla="*/ 156 w 157"/>
                  <a:gd name="T35" fmla="*/ 32 h 95"/>
                  <a:gd name="T36" fmla="*/ 156 w 157"/>
                  <a:gd name="T37" fmla="*/ 32 h 95"/>
                  <a:gd name="T38" fmla="*/ 125 w 157"/>
                  <a:gd name="T39"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95">
                    <a:moveTo>
                      <a:pt x="125" y="32"/>
                    </a:moveTo>
                    <a:lnTo>
                      <a:pt x="125" y="32"/>
                    </a:lnTo>
                    <a:cubicBezTo>
                      <a:pt x="94" y="32"/>
                      <a:pt x="94" y="32"/>
                      <a:pt x="63" y="0"/>
                    </a:cubicBezTo>
                    <a:lnTo>
                      <a:pt x="63" y="0"/>
                    </a:lnTo>
                    <a:lnTo>
                      <a:pt x="32" y="0"/>
                    </a:lnTo>
                    <a:cubicBezTo>
                      <a:pt x="32" y="0"/>
                      <a:pt x="32" y="0"/>
                      <a:pt x="0" y="32"/>
                    </a:cubicBezTo>
                    <a:lnTo>
                      <a:pt x="0" y="32"/>
                    </a:lnTo>
                    <a:lnTo>
                      <a:pt x="0" y="32"/>
                    </a:lnTo>
                    <a:lnTo>
                      <a:pt x="0" y="32"/>
                    </a:lnTo>
                    <a:cubicBezTo>
                      <a:pt x="0" y="32"/>
                      <a:pt x="0" y="63"/>
                      <a:pt x="32" y="63"/>
                    </a:cubicBezTo>
                    <a:lnTo>
                      <a:pt x="32" y="63"/>
                    </a:lnTo>
                    <a:cubicBezTo>
                      <a:pt x="63" y="63"/>
                      <a:pt x="94" y="63"/>
                      <a:pt x="94" y="94"/>
                    </a:cubicBezTo>
                    <a:lnTo>
                      <a:pt x="125" y="94"/>
                    </a:lnTo>
                    <a:lnTo>
                      <a:pt x="125" y="94"/>
                    </a:lnTo>
                    <a:lnTo>
                      <a:pt x="156" y="94"/>
                    </a:lnTo>
                    <a:lnTo>
                      <a:pt x="156" y="63"/>
                    </a:lnTo>
                    <a:lnTo>
                      <a:pt x="156" y="63"/>
                    </a:lnTo>
                    <a:lnTo>
                      <a:pt x="156" y="32"/>
                    </a:lnTo>
                    <a:lnTo>
                      <a:pt x="156" y="32"/>
                    </a:lnTo>
                    <a:lnTo>
                      <a:pt x="125" y="3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3" name="Freeform 96"/>
              <p:cNvSpPr>
                <a:spLocks noChangeArrowheads="1"/>
              </p:cNvSpPr>
              <p:nvPr/>
            </p:nvSpPr>
            <p:spPr bwMode="auto">
              <a:xfrm>
                <a:off x="4092575" y="1044575"/>
                <a:ext cx="190500" cy="212725"/>
              </a:xfrm>
              <a:custGeom>
                <a:avLst/>
                <a:gdLst>
                  <a:gd name="T0" fmla="*/ 372 w 528"/>
                  <a:gd name="T1" fmla="*/ 93 h 590"/>
                  <a:gd name="T2" fmla="*/ 372 w 528"/>
                  <a:gd name="T3" fmla="*/ 62 h 590"/>
                  <a:gd name="T4" fmla="*/ 372 w 528"/>
                  <a:gd name="T5" fmla="*/ 31 h 590"/>
                  <a:gd name="T6" fmla="*/ 372 w 528"/>
                  <a:gd name="T7" fmla="*/ 0 h 590"/>
                  <a:gd name="T8" fmla="*/ 372 w 528"/>
                  <a:gd name="T9" fmla="*/ 0 h 590"/>
                  <a:gd name="T10" fmla="*/ 310 w 528"/>
                  <a:gd name="T11" fmla="*/ 0 h 590"/>
                  <a:gd name="T12" fmla="*/ 310 w 528"/>
                  <a:gd name="T13" fmla="*/ 0 h 590"/>
                  <a:gd name="T14" fmla="*/ 279 w 528"/>
                  <a:gd name="T15" fmla="*/ 0 h 590"/>
                  <a:gd name="T16" fmla="*/ 248 w 528"/>
                  <a:gd name="T17" fmla="*/ 62 h 590"/>
                  <a:gd name="T18" fmla="*/ 217 w 528"/>
                  <a:gd name="T19" fmla="*/ 93 h 590"/>
                  <a:gd name="T20" fmla="*/ 154 w 528"/>
                  <a:gd name="T21" fmla="*/ 93 h 590"/>
                  <a:gd name="T22" fmla="*/ 124 w 528"/>
                  <a:gd name="T23" fmla="*/ 93 h 590"/>
                  <a:gd name="T24" fmla="*/ 154 w 528"/>
                  <a:gd name="T25" fmla="*/ 124 h 590"/>
                  <a:gd name="T26" fmla="*/ 154 w 528"/>
                  <a:gd name="T27" fmla="*/ 124 h 590"/>
                  <a:gd name="T28" fmla="*/ 154 w 528"/>
                  <a:gd name="T29" fmla="*/ 155 h 590"/>
                  <a:gd name="T30" fmla="*/ 186 w 528"/>
                  <a:gd name="T31" fmla="*/ 186 h 590"/>
                  <a:gd name="T32" fmla="*/ 186 w 528"/>
                  <a:gd name="T33" fmla="*/ 186 h 590"/>
                  <a:gd name="T34" fmla="*/ 154 w 528"/>
                  <a:gd name="T35" fmla="*/ 217 h 590"/>
                  <a:gd name="T36" fmla="*/ 248 w 528"/>
                  <a:gd name="T37" fmla="*/ 279 h 590"/>
                  <a:gd name="T38" fmla="*/ 217 w 528"/>
                  <a:gd name="T39" fmla="*/ 341 h 590"/>
                  <a:gd name="T40" fmla="*/ 186 w 528"/>
                  <a:gd name="T41" fmla="*/ 310 h 590"/>
                  <a:gd name="T42" fmla="*/ 124 w 528"/>
                  <a:gd name="T43" fmla="*/ 372 h 590"/>
                  <a:gd name="T44" fmla="*/ 93 w 528"/>
                  <a:gd name="T45" fmla="*/ 402 h 590"/>
                  <a:gd name="T46" fmla="*/ 62 w 528"/>
                  <a:gd name="T47" fmla="*/ 402 h 590"/>
                  <a:gd name="T48" fmla="*/ 31 w 528"/>
                  <a:gd name="T49" fmla="*/ 496 h 590"/>
                  <a:gd name="T50" fmla="*/ 31 w 528"/>
                  <a:gd name="T51" fmla="*/ 558 h 590"/>
                  <a:gd name="T52" fmla="*/ 31 w 528"/>
                  <a:gd name="T53" fmla="*/ 558 h 590"/>
                  <a:gd name="T54" fmla="*/ 62 w 528"/>
                  <a:gd name="T55" fmla="*/ 589 h 590"/>
                  <a:gd name="T56" fmla="*/ 93 w 528"/>
                  <a:gd name="T57" fmla="*/ 589 h 590"/>
                  <a:gd name="T58" fmla="*/ 154 w 528"/>
                  <a:gd name="T59" fmla="*/ 589 h 590"/>
                  <a:gd name="T60" fmla="*/ 186 w 528"/>
                  <a:gd name="T61" fmla="*/ 589 h 590"/>
                  <a:gd name="T62" fmla="*/ 217 w 528"/>
                  <a:gd name="T63" fmla="*/ 558 h 590"/>
                  <a:gd name="T64" fmla="*/ 279 w 528"/>
                  <a:gd name="T65" fmla="*/ 558 h 590"/>
                  <a:gd name="T66" fmla="*/ 279 w 528"/>
                  <a:gd name="T67" fmla="*/ 558 h 590"/>
                  <a:gd name="T68" fmla="*/ 310 w 528"/>
                  <a:gd name="T69" fmla="*/ 558 h 590"/>
                  <a:gd name="T70" fmla="*/ 341 w 528"/>
                  <a:gd name="T71" fmla="*/ 558 h 590"/>
                  <a:gd name="T72" fmla="*/ 372 w 528"/>
                  <a:gd name="T73" fmla="*/ 526 h 590"/>
                  <a:gd name="T74" fmla="*/ 403 w 528"/>
                  <a:gd name="T75" fmla="*/ 526 h 590"/>
                  <a:gd name="T76" fmla="*/ 434 w 528"/>
                  <a:gd name="T77" fmla="*/ 496 h 590"/>
                  <a:gd name="T78" fmla="*/ 527 w 528"/>
                  <a:gd name="T79" fmla="*/ 434 h 590"/>
                  <a:gd name="T80" fmla="*/ 527 w 528"/>
                  <a:gd name="T81" fmla="*/ 434 h 590"/>
                  <a:gd name="T82" fmla="*/ 527 w 528"/>
                  <a:gd name="T83" fmla="*/ 434 h 590"/>
                  <a:gd name="T84" fmla="*/ 496 w 528"/>
                  <a:gd name="T85" fmla="*/ 434 h 590"/>
                  <a:gd name="T86" fmla="*/ 465 w 528"/>
                  <a:gd name="T87" fmla="*/ 402 h 590"/>
                  <a:gd name="T88" fmla="*/ 434 w 528"/>
                  <a:gd name="T89" fmla="*/ 372 h 590"/>
                  <a:gd name="T90" fmla="*/ 465 w 528"/>
                  <a:gd name="T91" fmla="*/ 341 h 590"/>
                  <a:gd name="T92" fmla="*/ 434 w 528"/>
                  <a:gd name="T93" fmla="*/ 310 h 590"/>
                  <a:gd name="T94" fmla="*/ 434 w 528"/>
                  <a:gd name="T95" fmla="*/ 248 h 590"/>
                  <a:gd name="T96" fmla="*/ 434 w 528"/>
                  <a:gd name="T97" fmla="*/ 217 h 590"/>
                  <a:gd name="T98" fmla="*/ 434 w 528"/>
                  <a:gd name="T99" fmla="*/ 217 h 590"/>
                  <a:gd name="T100" fmla="*/ 403 w 528"/>
                  <a:gd name="T101" fmla="*/ 186 h 590"/>
                  <a:gd name="T102" fmla="*/ 403 w 528"/>
                  <a:gd name="T103" fmla="*/ 155 h 590"/>
                  <a:gd name="T104" fmla="*/ 403 w 528"/>
                  <a:gd name="T105" fmla="*/ 124 h 590"/>
                  <a:gd name="T106" fmla="*/ 403 w 528"/>
                  <a:gd name="T107" fmla="*/ 124 h 590"/>
                  <a:gd name="T108" fmla="*/ 403 w 528"/>
                  <a:gd name="T109" fmla="*/ 1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590">
                    <a:moveTo>
                      <a:pt x="372" y="93"/>
                    </a:moveTo>
                    <a:lnTo>
                      <a:pt x="372" y="93"/>
                    </a:lnTo>
                    <a:lnTo>
                      <a:pt x="372" y="93"/>
                    </a:lnTo>
                    <a:lnTo>
                      <a:pt x="372" y="62"/>
                    </a:lnTo>
                    <a:lnTo>
                      <a:pt x="372" y="62"/>
                    </a:lnTo>
                    <a:cubicBezTo>
                      <a:pt x="372" y="31"/>
                      <a:pt x="372" y="31"/>
                      <a:pt x="372" y="31"/>
                    </a:cubicBezTo>
                    <a:lnTo>
                      <a:pt x="372" y="31"/>
                    </a:lnTo>
                    <a:cubicBezTo>
                      <a:pt x="372" y="31"/>
                      <a:pt x="372" y="31"/>
                      <a:pt x="372" y="0"/>
                    </a:cubicBezTo>
                    <a:lnTo>
                      <a:pt x="372" y="0"/>
                    </a:lnTo>
                    <a:lnTo>
                      <a:pt x="372" y="0"/>
                    </a:lnTo>
                    <a:cubicBezTo>
                      <a:pt x="341" y="0"/>
                      <a:pt x="341" y="0"/>
                      <a:pt x="341" y="0"/>
                    </a:cubicBezTo>
                    <a:cubicBezTo>
                      <a:pt x="341" y="0"/>
                      <a:pt x="341" y="0"/>
                      <a:pt x="310" y="0"/>
                    </a:cubicBezTo>
                    <a:lnTo>
                      <a:pt x="310" y="0"/>
                    </a:lnTo>
                    <a:lnTo>
                      <a:pt x="310" y="0"/>
                    </a:lnTo>
                    <a:cubicBezTo>
                      <a:pt x="279" y="0"/>
                      <a:pt x="279" y="0"/>
                      <a:pt x="279" y="0"/>
                    </a:cubicBezTo>
                    <a:lnTo>
                      <a:pt x="279" y="0"/>
                    </a:lnTo>
                    <a:cubicBezTo>
                      <a:pt x="279" y="31"/>
                      <a:pt x="248" y="62"/>
                      <a:pt x="248" y="62"/>
                    </a:cubicBezTo>
                    <a:lnTo>
                      <a:pt x="248" y="62"/>
                    </a:lnTo>
                    <a:cubicBezTo>
                      <a:pt x="248" y="62"/>
                      <a:pt x="248" y="62"/>
                      <a:pt x="217" y="62"/>
                    </a:cubicBezTo>
                    <a:lnTo>
                      <a:pt x="217" y="93"/>
                    </a:lnTo>
                    <a:lnTo>
                      <a:pt x="186" y="93"/>
                    </a:lnTo>
                    <a:lnTo>
                      <a:pt x="154" y="93"/>
                    </a:lnTo>
                    <a:lnTo>
                      <a:pt x="154" y="93"/>
                    </a:lnTo>
                    <a:lnTo>
                      <a:pt x="124" y="93"/>
                    </a:lnTo>
                    <a:lnTo>
                      <a:pt x="124" y="93"/>
                    </a:lnTo>
                    <a:cubicBezTo>
                      <a:pt x="124" y="93"/>
                      <a:pt x="154" y="93"/>
                      <a:pt x="154" y="124"/>
                    </a:cubicBezTo>
                    <a:lnTo>
                      <a:pt x="154" y="124"/>
                    </a:lnTo>
                    <a:lnTo>
                      <a:pt x="154" y="124"/>
                    </a:lnTo>
                    <a:cubicBezTo>
                      <a:pt x="154" y="155"/>
                      <a:pt x="154" y="155"/>
                      <a:pt x="154" y="155"/>
                    </a:cubicBezTo>
                    <a:lnTo>
                      <a:pt x="154" y="155"/>
                    </a:lnTo>
                    <a:lnTo>
                      <a:pt x="154" y="155"/>
                    </a:lnTo>
                    <a:cubicBezTo>
                      <a:pt x="154" y="155"/>
                      <a:pt x="154" y="155"/>
                      <a:pt x="186" y="186"/>
                    </a:cubicBezTo>
                    <a:lnTo>
                      <a:pt x="186" y="186"/>
                    </a:lnTo>
                    <a:lnTo>
                      <a:pt x="186" y="186"/>
                    </a:lnTo>
                    <a:cubicBezTo>
                      <a:pt x="154" y="186"/>
                      <a:pt x="154" y="217"/>
                      <a:pt x="154" y="217"/>
                    </a:cubicBezTo>
                    <a:lnTo>
                      <a:pt x="154" y="217"/>
                    </a:lnTo>
                    <a:lnTo>
                      <a:pt x="186" y="217"/>
                    </a:lnTo>
                    <a:cubicBezTo>
                      <a:pt x="217" y="217"/>
                      <a:pt x="248" y="248"/>
                      <a:pt x="248" y="279"/>
                    </a:cubicBezTo>
                    <a:lnTo>
                      <a:pt x="248" y="310"/>
                    </a:lnTo>
                    <a:lnTo>
                      <a:pt x="217" y="341"/>
                    </a:lnTo>
                    <a:lnTo>
                      <a:pt x="186" y="310"/>
                    </a:lnTo>
                    <a:lnTo>
                      <a:pt x="186" y="310"/>
                    </a:lnTo>
                    <a:cubicBezTo>
                      <a:pt x="186" y="341"/>
                      <a:pt x="154" y="341"/>
                      <a:pt x="154" y="341"/>
                    </a:cubicBezTo>
                    <a:cubicBezTo>
                      <a:pt x="154" y="341"/>
                      <a:pt x="154" y="372"/>
                      <a:pt x="124" y="372"/>
                    </a:cubicBezTo>
                    <a:lnTo>
                      <a:pt x="124" y="372"/>
                    </a:lnTo>
                    <a:cubicBezTo>
                      <a:pt x="93" y="402"/>
                      <a:pt x="93" y="402"/>
                      <a:pt x="93" y="402"/>
                    </a:cubicBezTo>
                    <a:cubicBezTo>
                      <a:pt x="62" y="402"/>
                      <a:pt x="62" y="402"/>
                      <a:pt x="62" y="402"/>
                    </a:cubicBezTo>
                    <a:lnTo>
                      <a:pt x="62" y="402"/>
                    </a:lnTo>
                    <a:cubicBezTo>
                      <a:pt x="62" y="434"/>
                      <a:pt x="0" y="465"/>
                      <a:pt x="0" y="465"/>
                    </a:cubicBezTo>
                    <a:cubicBezTo>
                      <a:pt x="0" y="465"/>
                      <a:pt x="0" y="465"/>
                      <a:pt x="31" y="496"/>
                    </a:cubicBezTo>
                    <a:lnTo>
                      <a:pt x="31" y="496"/>
                    </a:lnTo>
                    <a:cubicBezTo>
                      <a:pt x="31" y="526"/>
                      <a:pt x="31" y="526"/>
                      <a:pt x="31" y="558"/>
                    </a:cubicBezTo>
                    <a:lnTo>
                      <a:pt x="31" y="558"/>
                    </a:lnTo>
                    <a:lnTo>
                      <a:pt x="31" y="558"/>
                    </a:lnTo>
                    <a:cubicBezTo>
                      <a:pt x="62" y="558"/>
                      <a:pt x="62" y="589"/>
                      <a:pt x="62" y="589"/>
                    </a:cubicBezTo>
                    <a:lnTo>
                      <a:pt x="62" y="589"/>
                    </a:lnTo>
                    <a:lnTo>
                      <a:pt x="62" y="589"/>
                    </a:lnTo>
                    <a:lnTo>
                      <a:pt x="93" y="589"/>
                    </a:lnTo>
                    <a:cubicBezTo>
                      <a:pt x="93" y="589"/>
                      <a:pt x="93" y="589"/>
                      <a:pt x="124" y="589"/>
                    </a:cubicBezTo>
                    <a:cubicBezTo>
                      <a:pt x="124" y="589"/>
                      <a:pt x="124" y="589"/>
                      <a:pt x="154" y="589"/>
                    </a:cubicBezTo>
                    <a:lnTo>
                      <a:pt x="154" y="589"/>
                    </a:lnTo>
                    <a:cubicBezTo>
                      <a:pt x="186" y="589"/>
                      <a:pt x="186" y="589"/>
                      <a:pt x="186" y="589"/>
                    </a:cubicBezTo>
                    <a:cubicBezTo>
                      <a:pt x="186" y="589"/>
                      <a:pt x="217" y="589"/>
                      <a:pt x="217" y="558"/>
                    </a:cubicBezTo>
                    <a:lnTo>
                      <a:pt x="217" y="558"/>
                    </a:lnTo>
                    <a:cubicBezTo>
                      <a:pt x="248" y="558"/>
                      <a:pt x="248" y="558"/>
                      <a:pt x="248" y="558"/>
                    </a:cubicBezTo>
                    <a:lnTo>
                      <a:pt x="279" y="558"/>
                    </a:lnTo>
                    <a:lnTo>
                      <a:pt x="279" y="558"/>
                    </a:lnTo>
                    <a:lnTo>
                      <a:pt x="279" y="558"/>
                    </a:lnTo>
                    <a:cubicBezTo>
                      <a:pt x="310" y="558"/>
                      <a:pt x="310" y="558"/>
                      <a:pt x="310" y="558"/>
                    </a:cubicBezTo>
                    <a:lnTo>
                      <a:pt x="310" y="558"/>
                    </a:lnTo>
                    <a:cubicBezTo>
                      <a:pt x="341" y="558"/>
                      <a:pt x="341" y="558"/>
                      <a:pt x="341" y="558"/>
                    </a:cubicBezTo>
                    <a:lnTo>
                      <a:pt x="341" y="558"/>
                    </a:lnTo>
                    <a:lnTo>
                      <a:pt x="341" y="558"/>
                    </a:lnTo>
                    <a:lnTo>
                      <a:pt x="372" y="526"/>
                    </a:lnTo>
                    <a:lnTo>
                      <a:pt x="372" y="526"/>
                    </a:lnTo>
                    <a:cubicBezTo>
                      <a:pt x="372" y="526"/>
                      <a:pt x="372" y="526"/>
                      <a:pt x="403" y="526"/>
                    </a:cubicBezTo>
                    <a:cubicBezTo>
                      <a:pt x="403" y="526"/>
                      <a:pt x="403" y="526"/>
                      <a:pt x="434" y="496"/>
                    </a:cubicBezTo>
                    <a:lnTo>
                      <a:pt x="434" y="496"/>
                    </a:lnTo>
                    <a:cubicBezTo>
                      <a:pt x="434" y="496"/>
                      <a:pt x="434" y="496"/>
                      <a:pt x="465" y="465"/>
                    </a:cubicBezTo>
                    <a:cubicBezTo>
                      <a:pt x="465" y="465"/>
                      <a:pt x="496" y="434"/>
                      <a:pt x="527" y="434"/>
                    </a:cubicBezTo>
                    <a:lnTo>
                      <a:pt x="527" y="434"/>
                    </a:lnTo>
                    <a:lnTo>
                      <a:pt x="527" y="434"/>
                    </a:lnTo>
                    <a:lnTo>
                      <a:pt x="527" y="434"/>
                    </a:lnTo>
                    <a:lnTo>
                      <a:pt x="527" y="434"/>
                    </a:lnTo>
                    <a:lnTo>
                      <a:pt x="527" y="434"/>
                    </a:lnTo>
                    <a:lnTo>
                      <a:pt x="496" y="434"/>
                    </a:lnTo>
                    <a:lnTo>
                      <a:pt x="496" y="402"/>
                    </a:lnTo>
                    <a:cubicBezTo>
                      <a:pt x="465" y="402"/>
                      <a:pt x="465" y="402"/>
                      <a:pt x="465" y="402"/>
                    </a:cubicBezTo>
                    <a:cubicBezTo>
                      <a:pt x="434" y="372"/>
                      <a:pt x="434" y="372"/>
                      <a:pt x="434" y="372"/>
                    </a:cubicBezTo>
                    <a:lnTo>
                      <a:pt x="434" y="372"/>
                    </a:lnTo>
                    <a:cubicBezTo>
                      <a:pt x="434" y="372"/>
                      <a:pt x="434" y="341"/>
                      <a:pt x="465" y="341"/>
                    </a:cubicBezTo>
                    <a:lnTo>
                      <a:pt x="465" y="341"/>
                    </a:lnTo>
                    <a:cubicBezTo>
                      <a:pt x="434" y="341"/>
                      <a:pt x="434" y="310"/>
                      <a:pt x="434" y="310"/>
                    </a:cubicBezTo>
                    <a:lnTo>
                      <a:pt x="434" y="310"/>
                    </a:lnTo>
                    <a:lnTo>
                      <a:pt x="434" y="279"/>
                    </a:lnTo>
                    <a:lnTo>
                      <a:pt x="434" y="248"/>
                    </a:lnTo>
                    <a:lnTo>
                      <a:pt x="434" y="248"/>
                    </a:lnTo>
                    <a:lnTo>
                      <a:pt x="434" y="217"/>
                    </a:lnTo>
                    <a:lnTo>
                      <a:pt x="434" y="217"/>
                    </a:lnTo>
                    <a:lnTo>
                      <a:pt x="434" y="217"/>
                    </a:lnTo>
                    <a:cubicBezTo>
                      <a:pt x="434" y="217"/>
                      <a:pt x="403" y="217"/>
                      <a:pt x="403" y="186"/>
                    </a:cubicBezTo>
                    <a:lnTo>
                      <a:pt x="403" y="186"/>
                    </a:lnTo>
                    <a:lnTo>
                      <a:pt x="403" y="186"/>
                    </a:lnTo>
                    <a:cubicBezTo>
                      <a:pt x="403" y="186"/>
                      <a:pt x="403" y="186"/>
                      <a:pt x="403" y="155"/>
                    </a:cubicBezTo>
                    <a:cubicBezTo>
                      <a:pt x="403" y="155"/>
                      <a:pt x="403" y="155"/>
                      <a:pt x="403" y="124"/>
                    </a:cubicBezTo>
                    <a:lnTo>
                      <a:pt x="403" y="124"/>
                    </a:lnTo>
                    <a:lnTo>
                      <a:pt x="403" y="124"/>
                    </a:lnTo>
                    <a:lnTo>
                      <a:pt x="403" y="124"/>
                    </a:lnTo>
                    <a:lnTo>
                      <a:pt x="403" y="124"/>
                    </a:lnTo>
                    <a:lnTo>
                      <a:pt x="403" y="124"/>
                    </a:lnTo>
                    <a:lnTo>
                      <a:pt x="372"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4" name="Freeform 97"/>
              <p:cNvSpPr>
                <a:spLocks noChangeArrowheads="1"/>
              </p:cNvSpPr>
              <p:nvPr/>
            </p:nvSpPr>
            <p:spPr bwMode="auto">
              <a:xfrm>
                <a:off x="4114800" y="1457325"/>
                <a:ext cx="334963" cy="157163"/>
              </a:xfrm>
              <a:custGeom>
                <a:avLst/>
                <a:gdLst>
                  <a:gd name="T0" fmla="*/ 682 w 931"/>
                  <a:gd name="T1" fmla="*/ 63 h 436"/>
                  <a:gd name="T2" fmla="*/ 682 w 931"/>
                  <a:gd name="T3" fmla="*/ 63 h 436"/>
                  <a:gd name="T4" fmla="*/ 620 w 931"/>
                  <a:gd name="T5" fmla="*/ 63 h 436"/>
                  <a:gd name="T6" fmla="*/ 589 w 931"/>
                  <a:gd name="T7" fmla="*/ 0 h 436"/>
                  <a:gd name="T8" fmla="*/ 527 w 931"/>
                  <a:gd name="T9" fmla="*/ 0 h 436"/>
                  <a:gd name="T10" fmla="*/ 496 w 931"/>
                  <a:gd name="T11" fmla="*/ 0 h 436"/>
                  <a:gd name="T12" fmla="*/ 465 w 931"/>
                  <a:gd name="T13" fmla="*/ 32 h 436"/>
                  <a:gd name="T14" fmla="*/ 434 w 931"/>
                  <a:gd name="T15" fmla="*/ 63 h 436"/>
                  <a:gd name="T16" fmla="*/ 372 w 931"/>
                  <a:gd name="T17" fmla="*/ 63 h 436"/>
                  <a:gd name="T18" fmla="*/ 341 w 931"/>
                  <a:gd name="T19" fmla="*/ 32 h 436"/>
                  <a:gd name="T20" fmla="*/ 310 w 931"/>
                  <a:gd name="T21" fmla="*/ 32 h 436"/>
                  <a:gd name="T22" fmla="*/ 279 w 931"/>
                  <a:gd name="T23" fmla="*/ 32 h 436"/>
                  <a:gd name="T24" fmla="*/ 248 w 931"/>
                  <a:gd name="T25" fmla="*/ 32 h 436"/>
                  <a:gd name="T26" fmla="*/ 186 w 931"/>
                  <a:gd name="T27" fmla="*/ 0 h 436"/>
                  <a:gd name="T28" fmla="*/ 92 w 931"/>
                  <a:gd name="T29" fmla="*/ 32 h 436"/>
                  <a:gd name="T30" fmla="*/ 92 w 931"/>
                  <a:gd name="T31" fmla="*/ 32 h 436"/>
                  <a:gd name="T32" fmla="*/ 92 w 931"/>
                  <a:gd name="T33" fmla="*/ 63 h 436"/>
                  <a:gd name="T34" fmla="*/ 62 w 931"/>
                  <a:gd name="T35" fmla="*/ 124 h 436"/>
                  <a:gd name="T36" fmla="*/ 31 w 931"/>
                  <a:gd name="T37" fmla="*/ 124 h 436"/>
                  <a:gd name="T38" fmla="*/ 31 w 931"/>
                  <a:gd name="T39" fmla="*/ 156 h 436"/>
                  <a:gd name="T40" fmla="*/ 0 w 931"/>
                  <a:gd name="T41" fmla="*/ 187 h 436"/>
                  <a:gd name="T42" fmla="*/ 0 w 931"/>
                  <a:gd name="T43" fmla="*/ 218 h 436"/>
                  <a:gd name="T44" fmla="*/ 0 w 931"/>
                  <a:gd name="T45" fmla="*/ 218 h 436"/>
                  <a:gd name="T46" fmla="*/ 92 w 931"/>
                  <a:gd name="T47" fmla="*/ 218 h 436"/>
                  <a:gd name="T48" fmla="*/ 155 w 931"/>
                  <a:gd name="T49" fmla="*/ 218 h 436"/>
                  <a:gd name="T50" fmla="*/ 217 w 931"/>
                  <a:gd name="T51" fmla="*/ 218 h 436"/>
                  <a:gd name="T52" fmla="*/ 217 w 931"/>
                  <a:gd name="T53" fmla="*/ 187 h 436"/>
                  <a:gd name="T54" fmla="*/ 248 w 931"/>
                  <a:gd name="T55" fmla="*/ 187 h 436"/>
                  <a:gd name="T56" fmla="*/ 248 w 931"/>
                  <a:gd name="T57" fmla="*/ 187 h 436"/>
                  <a:gd name="T58" fmla="*/ 310 w 931"/>
                  <a:gd name="T59" fmla="*/ 187 h 436"/>
                  <a:gd name="T60" fmla="*/ 341 w 931"/>
                  <a:gd name="T61" fmla="*/ 218 h 436"/>
                  <a:gd name="T62" fmla="*/ 403 w 931"/>
                  <a:gd name="T63" fmla="*/ 248 h 436"/>
                  <a:gd name="T64" fmla="*/ 434 w 931"/>
                  <a:gd name="T65" fmla="*/ 311 h 436"/>
                  <a:gd name="T66" fmla="*/ 496 w 931"/>
                  <a:gd name="T67" fmla="*/ 280 h 436"/>
                  <a:gd name="T68" fmla="*/ 527 w 931"/>
                  <a:gd name="T69" fmla="*/ 342 h 436"/>
                  <a:gd name="T70" fmla="*/ 589 w 931"/>
                  <a:gd name="T71" fmla="*/ 311 h 436"/>
                  <a:gd name="T72" fmla="*/ 651 w 931"/>
                  <a:gd name="T73" fmla="*/ 342 h 436"/>
                  <a:gd name="T74" fmla="*/ 620 w 931"/>
                  <a:gd name="T75" fmla="*/ 404 h 436"/>
                  <a:gd name="T76" fmla="*/ 651 w 931"/>
                  <a:gd name="T77" fmla="*/ 435 h 436"/>
                  <a:gd name="T78" fmla="*/ 682 w 931"/>
                  <a:gd name="T79" fmla="*/ 435 h 436"/>
                  <a:gd name="T80" fmla="*/ 682 w 931"/>
                  <a:gd name="T81" fmla="*/ 404 h 436"/>
                  <a:gd name="T82" fmla="*/ 651 w 931"/>
                  <a:gd name="T83" fmla="*/ 311 h 436"/>
                  <a:gd name="T84" fmla="*/ 713 w 931"/>
                  <a:gd name="T85" fmla="*/ 311 h 436"/>
                  <a:gd name="T86" fmla="*/ 775 w 931"/>
                  <a:gd name="T87" fmla="*/ 311 h 436"/>
                  <a:gd name="T88" fmla="*/ 837 w 931"/>
                  <a:gd name="T89" fmla="*/ 280 h 436"/>
                  <a:gd name="T90" fmla="*/ 868 w 931"/>
                  <a:gd name="T91" fmla="*/ 218 h 436"/>
                  <a:gd name="T92" fmla="*/ 930 w 931"/>
                  <a:gd name="T93" fmla="*/ 218 h 436"/>
                  <a:gd name="T94" fmla="*/ 930 w 931"/>
                  <a:gd name="T95" fmla="*/ 218 h 436"/>
                  <a:gd name="T96" fmla="*/ 930 w 931"/>
                  <a:gd name="T97" fmla="*/ 156 h 436"/>
                  <a:gd name="T98" fmla="*/ 930 w 931"/>
                  <a:gd name="T99" fmla="*/ 156 h 436"/>
                  <a:gd name="T100" fmla="*/ 868 w 931"/>
                  <a:gd name="T101" fmla="*/ 124 h 436"/>
                  <a:gd name="T102" fmla="*/ 837 w 931"/>
                  <a:gd name="T103" fmla="*/ 124 h 436"/>
                  <a:gd name="T104" fmla="*/ 806 w 931"/>
                  <a:gd name="T105" fmla="*/ 124 h 436"/>
                  <a:gd name="T106" fmla="*/ 775 w 931"/>
                  <a:gd name="T107" fmla="*/ 124 h 436"/>
                  <a:gd name="T108" fmla="*/ 744 w 931"/>
                  <a:gd name="T109" fmla="*/ 124 h 436"/>
                  <a:gd name="T110" fmla="*/ 713 w 931"/>
                  <a:gd name="T111" fmla="*/ 12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436">
                    <a:moveTo>
                      <a:pt x="682" y="94"/>
                    </a:moveTo>
                    <a:lnTo>
                      <a:pt x="682" y="94"/>
                    </a:lnTo>
                    <a:lnTo>
                      <a:pt x="682" y="63"/>
                    </a:lnTo>
                    <a:lnTo>
                      <a:pt x="682" y="63"/>
                    </a:lnTo>
                    <a:lnTo>
                      <a:pt x="682" y="63"/>
                    </a:lnTo>
                    <a:lnTo>
                      <a:pt x="682" y="63"/>
                    </a:lnTo>
                    <a:cubicBezTo>
                      <a:pt x="651" y="63"/>
                      <a:pt x="651" y="63"/>
                      <a:pt x="651" y="63"/>
                    </a:cubicBezTo>
                    <a:lnTo>
                      <a:pt x="620" y="63"/>
                    </a:lnTo>
                    <a:lnTo>
                      <a:pt x="620" y="63"/>
                    </a:lnTo>
                    <a:cubicBezTo>
                      <a:pt x="620" y="32"/>
                      <a:pt x="620" y="32"/>
                      <a:pt x="620" y="32"/>
                    </a:cubicBezTo>
                    <a:cubicBezTo>
                      <a:pt x="620" y="0"/>
                      <a:pt x="620" y="0"/>
                      <a:pt x="620" y="0"/>
                    </a:cubicBezTo>
                    <a:cubicBezTo>
                      <a:pt x="620" y="0"/>
                      <a:pt x="620" y="0"/>
                      <a:pt x="589" y="0"/>
                    </a:cubicBezTo>
                    <a:lnTo>
                      <a:pt x="589" y="0"/>
                    </a:lnTo>
                    <a:cubicBezTo>
                      <a:pt x="558" y="0"/>
                      <a:pt x="558" y="0"/>
                      <a:pt x="558" y="0"/>
                    </a:cubicBezTo>
                    <a:lnTo>
                      <a:pt x="527" y="0"/>
                    </a:lnTo>
                    <a:lnTo>
                      <a:pt x="527" y="0"/>
                    </a:lnTo>
                    <a:lnTo>
                      <a:pt x="527" y="0"/>
                    </a:lnTo>
                    <a:cubicBezTo>
                      <a:pt x="496" y="0"/>
                      <a:pt x="496" y="0"/>
                      <a:pt x="496" y="0"/>
                    </a:cubicBezTo>
                    <a:cubicBezTo>
                      <a:pt x="496" y="0"/>
                      <a:pt x="496" y="0"/>
                      <a:pt x="465" y="0"/>
                    </a:cubicBezTo>
                    <a:lnTo>
                      <a:pt x="465" y="0"/>
                    </a:lnTo>
                    <a:cubicBezTo>
                      <a:pt x="465" y="32"/>
                      <a:pt x="465" y="32"/>
                      <a:pt x="465" y="32"/>
                    </a:cubicBezTo>
                    <a:lnTo>
                      <a:pt x="465" y="32"/>
                    </a:lnTo>
                    <a:cubicBezTo>
                      <a:pt x="465" y="63"/>
                      <a:pt x="434" y="63"/>
                      <a:pt x="434" y="63"/>
                    </a:cubicBezTo>
                    <a:lnTo>
                      <a:pt x="434" y="63"/>
                    </a:lnTo>
                    <a:lnTo>
                      <a:pt x="434" y="63"/>
                    </a:lnTo>
                    <a:cubicBezTo>
                      <a:pt x="403" y="63"/>
                      <a:pt x="403" y="63"/>
                      <a:pt x="403" y="32"/>
                    </a:cubicBezTo>
                    <a:cubicBezTo>
                      <a:pt x="403" y="63"/>
                      <a:pt x="403" y="63"/>
                      <a:pt x="372" y="63"/>
                    </a:cubicBezTo>
                    <a:lnTo>
                      <a:pt x="372" y="63"/>
                    </a:lnTo>
                    <a:lnTo>
                      <a:pt x="372" y="32"/>
                    </a:lnTo>
                    <a:lnTo>
                      <a:pt x="341" y="32"/>
                    </a:lnTo>
                    <a:lnTo>
                      <a:pt x="341" y="32"/>
                    </a:lnTo>
                    <a:cubicBezTo>
                      <a:pt x="310" y="32"/>
                      <a:pt x="310" y="32"/>
                      <a:pt x="310" y="32"/>
                    </a:cubicBezTo>
                    <a:lnTo>
                      <a:pt x="310" y="32"/>
                    </a:lnTo>
                    <a:lnTo>
                      <a:pt x="310" y="32"/>
                    </a:lnTo>
                    <a:lnTo>
                      <a:pt x="279" y="32"/>
                    </a:lnTo>
                    <a:lnTo>
                      <a:pt x="279" y="32"/>
                    </a:lnTo>
                    <a:lnTo>
                      <a:pt x="279" y="32"/>
                    </a:lnTo>
                    <a:lnTo>
                      <a:pt x="248" y="32"/>
                    </a:lnTo>
                    <a:lnTo>
                      <a:pt x="248" y="32"/>
                    </a:lnTo>
                    <a:cubicBezTo>
                      <a:pt x="248" y="32"/>
                      <a:pt x="217" y="0"/>
                      <a:pt x="186" y="0"/>
                    </a:cubicBezTo>
                    <a:lnTo>
                      <a:pt x="186" y="0"/>
                    </a:lnTo>
                    <a:lnTo>
                      <a:pt x="186" y="0"/>
                    </a:lnTo>
                    <a:cubicBezTo>
                      <a:pt x="186" y="0"/>
                      <a:pt x="186" y="0"/>
                      <a:pt x="155" y="0"/>
                    </a:cubicBezTo>
                    <a:cubicBezTo>
                      <a:pt x="155" y="0"/>
                      <a:pt x="124" y="0"/>
                      <a:pt x="124" y="32"/>
                    </a:cubicBezTo>
                    <a:lnTo>
                      <a:pt x="92" y="32"/>
                    </a:lnTo>
                    <a:lnTo>
                      <a:pt x="92" y="32"/>
                    </a:lnTo>
                    <a:lnTo>
                      <a:pt x="92" y="32"/>
                    </a:lnTo>
                    <a:lnTo>
                      <a:pt x="92" y="32"/>
                    </a:lnTo>
                    <a:lnTo>
                      <a:pt x="92" y="63"/>
                    </a:lnTo>
                    <a:lnTo>
                      <a:pt x="92" y="63"/>
                    </a:lnTo>
                    <a:lnTo>
                      <a:pt x="92" y="63"/>
                    </a:lnTo>
                    <a:cubicBezTo>
                      <a:pt x="92" y="94"/>
                      <a:pt x="92" y="124"/>
                      <a:pt x="62" y="124"/>
                    </a:cubicBezTo>
                    <a:lnTo>
                      <a:pt x="62" y="124"/>
                    </a:lnTo>
                    <a:lnTo>
                      <a:pt x="62" y="124"/>
                    </a:lnTo>
                    <a:lnTo>
                      <a:pt x="62" y="124"/>
                    </a:lnTo>
                    <a:lnTo>
                      <a:pt x="31" y="124"/>
                    </a:lnTo>
                    <a:lnTo>
                      <a:pt x="31" y="124"/>
                    </a:lnTo>
                    <a:lnTo>
                      <a:pt x="31" y="124"/>
                    </a:lnTo>
                    <a:lnTo>
                      <a:pt x="31" y="156"/>
                    </a:lnTo>
                    <a:lnTo>
                      <a:pt x="31" y="156"/>
                    </a:lnTo>
                    <a:lnTo>
                      <a:pt x="31" y="156"/>
                    </a:lnTo>
                    <a:lnTo>
                      <a:pt x="31" y="187"/>
                    </a:lnTo>
                    <a:lnTo>
                      <a:pt x="0" y="187"/>
                    </a:lnTo>
                    <a:lnTo>
                      <a:pt x="0" y="187"/>
                    </a:lnTo>
                    <a:cubicBezTo>
                      <a:pt x="0" y="187"/>
                      <a:pt x="0" y="187"/>
                      <a:pt x="0" y="218"/>
                    </a:cubicBezTo>
                    <a:lnTo>
                      <a:pt x="0" y="218"/>
                    </a:lnTo>
                    <a:lnTo>
                      <a:pt x="0" y="218"/>
                    </a:lnTo>
                    <a:lnTo>
                      <a:pt x="0" y="218"/>
                    </a:lnTo>
                    <a:lnTo>
                      <a:pt x="0" y="218"/>
                    </a:lnTo>
                    <a:cubicBezTo>
                      <a:pt x="31" y="218"/>
                      <a:pt x="31" y="218"/>
                      <a:pt x="31" y="218"/>
                    </a:cubicBezTo>
                    <a:cubicBezTo>
                      <a:pt x="31" y="218"/>
                      <a:pt x="31" y="218"/>
                      <a:pt x="62" y="218"/>
                    </a:cubicBezTo>
                    <a:lnTo>
                      <a:pt x="92" y="218"/>
                    </a:lnTo>
                    <a:lnTo>
                      <a:pt x="92" y="218"/>
                    </a:lnTo>
                    <a:lnTo>
                      <a:pt x="124" y="218"/>
                    </a:lnTo>
                    <a:cubicBezTo>
                      <a:pt x="124" y="218"/>
                      <a:pt x="124" y="218"/>
                      <a:pt x="155" y="218"/>
                    </a:cubicBezTo>
                    <a:lnTo>
                      <a:pt x="155" y="218"/>
                    </a:lnTo>
                    <a:cubicBezTo>
                      <a:pt x="155" y="218"/>
                      <a:pt x="155" y="218"/>
                      <a:pt x="186" y="218"/>
                    </a:cubicBezTo>
                    <a:lnTo>
                      <a:pt x="217" y="218"/>
                    </a:lnTo>
                    <a:lnTo>
                      <a:pt x="217" y="218"/>
                    </a:lnTo>
                    <a:lnTo>
                      <a:pt x="217" y="218"/>
                    </a:lnTo>
                    <a:cubicBezTo>
                      <a:pt x="217" y="218"/>
                      <a:pt x="217" y="218"/>
                      <a:pt x="217" y="187"/>
                    </a:cubicBezTo>
                    <a:lnTo>
                      <a:pt x="217" y="187"/>
                    </a:lnTo>
                    <a:lnTo>
                      <a:pt x="217" y="187"/>
                    </a:lnTo>
                    <a:lnTo>
                      <a:pt x="248" y="187"/>
                    </a:lnTo>
                    <a:lnTo>
                      <a:pt x="248" y="187"/>
                    </a:lnTo>
                    <a:lnTo>
                      <a:pt x="248" y="187"/>
                    </a:lnTo>
                    <a:lnTo>
                      <a:pt x="248" y="187"/>
                    </a:lnTo>
                    <a:lnTo>
                      <a:pt x="248" y="187"/>
                    </a:lnTo>
                    <a:lnTo>
                      <a:pt x="279" y="187"/>
                    </a:lnTo>
                    <a:lnTo>
                      <a:pt x="310" y="187"/>
                    </a:lnTo>
                    <a:cubicBezTo>
                      <a:pt x="310" y="187"/>
                      <a:pt x="341" y="187"/>
                      <a:pt x="341" y="218"/>
                    </a:cubicBezTo>
                    <a:lnTo>
                      <a:pt x="341" y="218"/>
                    </a:lnTo>
                    <a:lnTo>
                      <a:pt x="341" y="218"/>
                    </a:lnTo>
                    <a:cubicBezTo>
                      <a:pt x="372" y="218"/>
                      <a:pt x="403" y="218"/>
                      <a:pt x="403" y="248"/>
                    </a:cubicBezTo>
                    <a:lnTo>
                      <a:pt x="403" y="248"/>
                    </a:lnTo>
                    <a:lnTo>
                      <a:pt x="403" y="248"/>
                    </a:lnTo>
                    <a:cubicBezTo>
                      <a:pt x="403" y="248"/>
                      <a:pt x="403" y="248"/>
                      <a:pt x="403" y="280"/>
                    </a:cubicBezTo>
                    <a:lnTo>
                      <a:pt x="403" y="280"/>
                    </a:lnTo>
                    <a:cubicBezTo>
                      <a:pt x="434" y="280"/>
                      <a:pt x="434" y="311"/>
                      <a:pt x="434" y="311"/>
                    </a:cubicBezTo>
                    <a:lnTo>
                      <a:pt x="434" y="311"/>
                    </a:lnTo>
                    <a:lnTo>
                      <a:pt x="434" y="311"/>
                    </a:lnTo>
                    <a:cubicBezTo>
                      <a:pt x="465" y="311"/>
                      <a:pt x="465" y="280"/>
                      <a:pt x="496" y="280"/>
                    </a:cubicBezTo>
                    <a:lnTo>
                      <a:pt x="496" y="280"/>
                    </a:lnTo>
                    <a:cubicBezTo>
                      <a:pt x="527" y="280"/>
                      <a:pt x="527" y="311"/>
                      <a:pt x="527" y="311"/>
                    </a:cubicBezTo>
                    <a:cubicBezTo>
                      <a:pt x="527" y="311"/>
                      <a:pt x="527" y="311"/>
                      <a:pt x="527" y="342"/>
                    </a:cubicBezTo>
                    <a:lnTo>
                      <a:pt x="527" y="342"/>
                    </a:lnTo>
                    <a:cubicBezTo>
                      <a:pt x="527" y="342"/>
                      <a:pt x="558" y="342"/>
                      <a:pt x="558" y="311"/>
                    </a:cubicBezTo>
                    <a:lnTo>
                      <a:pt x="589" y="311"/>
                    </a:lnTo>
                    <a:lnTo>
                      <a:pt x="589" y="311"/>
                    </a:lnTo>
                    <a:lnTo>
                      <a:pt x="620" y="342"/>
                    </a:lnTo>
                    <a:cubicBezTo>
                      <a:pt x="651" y="342"/>
                      <a:pt x="651" y="342"/>
                      <a:pt x="651" y="342"/>
                    </a:cubicBezTo>
                    <a:cubicBezTo>
                      <a:pt x="620" y="404"/>
                      <a:pt x="620" y="404"/>
                      <a:pt x="620" y="404"/>
                    </a:cubicBezTo>
                    <a:lnTo>
                      <a:pt x="620" y="404"/>
                    </a:lnTo>
                    <a:lnTo>
                      <a:pt x="620" y="404"/>
                    </a:lnTo>
                    <a:lnTo>
                      <a:pt x="620" y="404"/>
                    </a:lnTo>
                    <a:lnTo>
                      <a:pt x="620" y="435"/>
                    </a:lnTo>
                    <a:lnTo>
                      <a:pt x="651" y="435"/>
                    </a:lnTo>
                    <a:lnTo>
                      <a:pt x="651" y="435"/>
                    </a:lnTo>
                    <a:lnTo>
                      <a:pt x="651" y="435"/>
                    </a:lnTo>
                    <a:lnTo>
                      <a:pt x="682" y="435"/>
                    </a:lnTo>
                    <a:lnTo>
                      <a:pt x="682" y="435"/>
                    </a:lnTo>
                    <a:cubicBezTo>
                      <a:pt x="682" y="404"/>
                      <a:pt x="682" y="404"/>
                      <a:pt x="682" y="404"/>
                    </a:cubicBezTo>
                    <a:lnTo>
                      <a:pt x="682" y="404"/>
                    </a:lnTo>
                    <a:cubicBezTo>
                      <a:pt x="651" y="404"/>
                      <a:pt x="651" y="372"/>
                      <a:pt x="651" y="372"/>
                    </a:cubicBezTo>
                    <a:cubicBezTo>
                      <a:pt x="651" y="342"/>
                      <a:pt x="651" y="342"/>
                      <a:pt x="651" y="342"/>
                    </a:cubicBezTo>
                    <a:cubicBezTo>
                      <a:pt x="651" y="311"/>
                      <a:pt x="651" y="311"/>
                      <a:pt x="651" y="311"/>
                    </a:cubicBezTo>
                    <a:lnTo>
                      <a:pt x="651" y="311"/>
                    </a:lnTo>
                    <a:cubicBezTo>
                      <a:pt x="682" y="311"/>
                      <a:pt x="682" y="311"/>
                      <a:pt x="713" y="311"/>
                    </a:cubicBezTo>
                    <a:lnTo>
                      <a:pt x="713" y="311"/>
                    </a:lnTo>
                    <a:lnTo>
                      <a:pt x="744" y="311"/>
                    </a:lnTo>
                    <a:cubicBezTo>
                      <a:pt x="744" y="311"/>
                      <a:pt x="744" y="311"/>
                      <a:pt x="775" y="311"/>
                    </a:cubicBezTo>
                    <a:lnTo>
                      <a:pt x="775" y="311"/>
                    </a:lnTo>
                    <a:cubicBezTo>
                      <a:pt x="775" y="311"/>
                      <a:pt x="775" y="311"/>
                      <a:pt x="775" y="280"/>
                    </a:cubicBezTo>
                    <a:cubicBezTo>
                      <a:pt x="806" y="280"/>
                      <a:pt x="806" y="280"/>
                      <a:pt x="806" y="280"/>
                    </a:cubicBezTo>
                    <a:cubicBezTo>
                      <a:pt x="837" y="280"/>
                      <a:pt x="837" y="280"/>
                      <a:pt x="837" y="280"/>
                    </a:cubicBezTo>
                    <a:lnTo>
                      <a:pt x="837" y="280"/>
                    </a:lnTo>
                    <a:cubicBezTo>
                      <a:pt x="837" y="248"/>
                      <a:pt x="868" y="218"/>
                      <a:pt x="868" y="218"/>
                    </a:cubicBezTo>
                    <a:lnTo>
                      <a:pt x="868" y="218"/>
                    </a:lnTo>
                    <a:cubicBezTo>
                      <a:pt x="899" y="218"/>
                      <a:pt x="899" y="218"/>
                      <a:pt x="899" y="218"/>
                    </a:cubicBezTo>
                    <a:lnTo>
                      <a:pt x="930" y="218"/>
                    </a:lnTo>
                    <a:lnTo>
                      <a:pt x="930" y="218"/>
                    </a:lnTo>
                    <a:lnTo>
                      <a:pt x="930" y="218"/>
                    </a:lnTo>
                    <a:lnTo>
                      <a:pt x="930" y="218"/>
                    </a:lnTo>
                    <a:lnTo>
                      <a:pt x="930" y="218"/>
                    </a:lnTo>
                    <a:lnTo>
                      <a:pt x="930" y="187"/>
                    </a:lnTo>
                    <a:lnTo>
                      <a:pt x="930" y="187"/>
                    </a:lnTo>
                    <a:lnTo>
                      <a:pt x="930" y="156"/>
                    </a:lnTo>
                    <a:lnTo>
                      <a:pt x="930" y="156"/>
                    </a:lnTo>
                    <a:lnTo>
                      <a:pt x="930" y="156"/>
                    </a:lnTo>
                    <a:lnTo>
                      <a:pt x="930" y="156"/>
                    </a:lnTo>
                    <a:lnTo>
                      <a:pt x="930" y="156"/>
                    </a:lnTo>
                    <a:cubicBezTo>
                      <a:pt x="899" y="156"/>
                      <a:pt x="899" y="156"/>
                      <a:pt x="899" y="124"/>
                    </a:cubicBezTo>
                    <a:lnTo>
                      <a:pt x="868" y="124"/>
                    </a:lnTo>
                    <a:lnTo>
                      <a:pt x="868" y="124"/>
                    </a:lnTo>
                    <a:cubicBezTo>
                      <a:pt x="837" y="124"/>
                      <a:pt x="837" y="124"/>
                      <a:pt x="837" y="124"/>
                    </a:cubicBezTo>
                    <a:lnTo>
                      <a:pt x="837" y="124"/>
                    </a:lnTo>
                    <a:cubicBezTo>
                      <a:pt x="806" y="124"/>
                      <a:pt x="806" y="124"/>
                      <a:pt x="806" y="124"/>
                    </a:cubicBezTo>
                    <a:lnTo>
                      <a:pt x="806" y="124"/>
                    </a:lnTo>
                    <a:lnTo>
                      <a:pt x="806" y="124"/>
                    </a:lnTo>
                    <a:lnTo>
                      <a:pt x="806" y="124"/>
                    </a:lnTo>
                    <a:cubicBezTo>
                      <a:pt x="806" y="124"/>
                      <a:pt x="806" y="124"/>
                      <a:pt x="775" y="124"/>
                    </a:cubicBezTo>
                    <a:lnTo>
                      <a:pt x="775" y="124"/>
                    </a:lnTo>
                    <a:lnTo>
                      <a:pt x="775" y="124"/>
                    </a:lnTo>
                    <a:cubicBezTo>
                      <a:pt x="775" y="124"/>
                      <a:pt x="775" y="124"/>
                      <a:pt x="744" y="124"/>
                    </a:cubicBezTo>
                    <a:lnTo>
                      <a:pt x="744" y="124"/>
                    </a:lnTo>
                    <a:lnTo>
                      <a:pt x="744" y="124"/>
                    </a:lnTo>
                    <a:lnTo>
                      <a:pt x="744" y="124"/>
                    </a:lnTo>
                    <a:cubicBezTo>
                      <a:pt x="713" y="124"/>
                      <a:pt x="713" y="124"/>
                      <a:pt x="713" y="124"/>
                    </a:cubicBezTo>
                    <a:lnTo>
                      <a:pt x="713" y="124"/>
                    </a:lnTo>
                    <a:cubicBezTo>
                      <a:pt x="682" y="124"/>
                      <a:pt x="682" y="94"/>
                      <a:pt x="682"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5" name="Freeform 98"/>
              <p:cNvSpPr>
                <a:spLocks noChangeArrowheads="1"/>
              </p:cNvSpPr>
              <p:nvPr/>
            </p:nvSpPr>
            <p:spPr bwMode="auto">
              <a:xfrm>
                <a:off x="4148138" y="1366838"/>
                <a:ext cx="146050" cy="88900"/>
              </a:xfrm>
              <a:custGeom>
                <a:avLst/>
                <a:gdLst>
                  <a:gd name="T0" fmla="*/ 373 w 405"/>
                  <a:gd name="T1" fmla="*/ 94 h 249"/>
                  <a:gd name="T2" fmla="*/ 342 w 405"/>
                  <a:gd name="T3" fmla="*/ 63 h 249"/>
                  <a:gd name="T4" fmla="*/ 342 w 405"/>
                  <a:gd name="T5" fmla="*/ 63 h 249"/>
                  <a:gd name="T6" fmla="*/ 342 w 405"/>
                  <a:gd name="T7" fmla="*/ 31 h 249"/>
                  <a:gd name="T8" fmla="*/ 311 w 405"/>
                  <a:gd name="T9" fmla="*/ 0 h 249"/>
                  <a:gd name="T10" fmla="*/ 280 w 405"/>
                  <a:gd name="T11" fmla="*/ 31 h 249"/>
                  <a:gd name="T12" fmla="*/ 249 w 405"/>
                  <a:gd name="T13" fmla="*/ 0 h 249"/>
                  <a:gd name="T14" fmla="*/ 218 w 405"/>
                  <a:gd name="T15" fmla="*/ 0 h 249"/>
                  <a:gd name="T16" fmla="*/ 218 w 405"/>
                  <a:gd name="T17" fmla="*/ 0 h 249"/>
                  <a:gd name="T18" fmla="*/ 156 w 405"/>
                  <a:gd name="T19" fmla="*/ 31 h 249"/>
                  <a:gd name="T20" fmla="*/ 156 w 405"/>
                  <a:gd name="T21" fmla="*/ 63 h 249"/>
                  <a:gd name="T22" fmla="*/ 94 w 405"/>
                  <a:gd name="T23" fmla="*/ 63 h 249"/>
                  <a:gd name="T24" fmla="*/ 94 w 405"/>
                  <a:gd name="T25" fmla="*/ 63 h 249"/>
                  <a:gd name="T26" fmla="*/ 94 w 405"/>
                  <a:gd name="T27" fmla="*/ 94 h 249"/>
                  <a:gd name="T28" fmla="*/ 63 w 405"/>
                  <a:gd name="T29" fmla="*/ 124 h 249"/>
                  <a:gd name="T30" fmla="*/ 32 w 405"/>
                  <a:gd name="T31" fmla="*/ 124 h 249"/>
                  <a:gd name="T32" fmla="*/ 0 w 405"/>
                  <a:gd name="T33" fmla="*/ 156 h 249"/>
                  <a:gd name="T34" fmla="*/ 0 w 405"/>
                  <a:gd name="T35" fmla="*/ 156 h 249"/>
                  <a:gd name="T36" fmla="*/ 0 w 405"/>
                  <a:gd name="T37" fmla="*/ 187 h 249"/>
                  <a:gd name="T38" fmla="*/ 0 w 405"/>
                  <a:gd name="T39" fmla="*/ 218 h 249"/>
                  <a:gd name="T40" fmla="*/ 0 w 405"/>
                  <a:gd name="T41" fmla="*/ 218 h 249"/>
                  <a:gd name="T42" fmla="*/ 0 w 405"/>
                  <a:gd name="T43" fmla="*/ 218 h 249"/>
                  <a:gd name="T44" fmla="*/ 94 w 405"/>
                  <a:gd name="T45" fmla="*/ 218 h 249"/>
                  <a:gd name="T46" fmla="*/ 187 w 405"/>
                  <a:gd name="T47" fmla="*/ 218 h 249"/>
                  <a:gd name="T48" fmla="*/ 187 w 405"/>
                  <a:gd name="T49" fmla="*/ 218 h 249"/>
                  <a:gd name="T50" fmla="*/ 218 w 405"/>
                  <a:gd name="T51" fmla="*/ 218 h 249"/>
                  <a:gd name="T52" fmla="*/ 249 w 405"/>
                  <a:gd name="T53" fmla="*/ 218 h 249"/>
                  <a:gd name="T54" fmla="*/ 249 w 405"/>
                  <a:gd name="T55" fmla="*/ 218 h 249"/>
                  <a:gd name="T56" fmla="*/ 280 w 405"/>
                  <a:gd name="T57" fmla="*/ 248 h 249"/>
                  <a:gd name="T58" fmla="*/ 280 w 405"/>
                  <a:gd name="T59" fmla="*/ 248 h 249"/>
                  <a:gd name="T60" fmla="*/ 311 w 405"/>
                  <a:gd name="T61" fmla="*/ 248 h 249"/>
                  <a:gd name="T62" fmla="*/ 311 w 405"/>
                  <a:gd name="T63" fmla="*/ 248 h 249"/>
                  <a:gd name="T64" fmla="*/ 342 w 405"/>
                  <a:gd name="T65" fmla="*/ 248 h 249"/>
                  <a:gd name="T66" fmla="*/ 342 w 405"/>
                  <a:gd name="T67" fmla="*/ 187 h 249"/>
                  <a:gd name="T68" fmla="*/ 373 w 405"/>
                  <a:gd name="T69" fmla="*/ 187 h 249"/>
                  <a:gd name="T70" fmla="*/ 373 w 405"/>
                  <a:gd name="T71" fmla="*/ 156 h 249"/>
                  <a:gd name="T72" fmla="*/ 373 w 405"/>
                  <a:gd name="T73" fmla="*/ 156 h 249"/>
                  <a:gd name="T74" fmla="*/ 373 w 405"/>
                  <a:gd name="T75" fmla="*/ 124 h 249"/>
                  <a:gd name="T76" fmla="*/ 404 w 405"/>
                  <a:gd name="T77" fmla="*/ 124 h 249"/>
                  <a:gd name="T78" fmla="*/ 373 w 405"/>
                  <a:gd name="T79"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49">
                    <a:moveTo>
                      <a:pt x="373" y="94"/>
                    </a:moveTo>
                    <a:lnTo>
                      <a:pt x="373" y="94"/>
                    </a:lnTo>
                    <a:lnTo>
                      <a:pt x="373" y="94"/>
                    </a:lnTo>
                    <a:cubicBezTo>
                      <a:pt x="373" y="94"/>
                      <a:pt x="342" y="94"/>
                      <a:pt x="342" y="63"/>
                    </a:cubicBezTo>
                    <a:lnTo>
                      <a:pt x="342" y="63"/>
                    </a:lnTo>
                    <a:lnTo>
                      <a:pt x="342" y="63"/>
                    </a:lnTo>
                    <a:cubicBezTo>
                      <a:pt x="342" y="31"/>
                      <a:pt x="342" y="31"/>
                      <a:pt x="342" y="31"/>
                    </a:cubicBezTo>
                    <a:lnTo>
                      <a:pt x="342" y="31"/>
                    </a:lnTo>
                    <a:cubicBezTo>
                      <a:pt x="342" y="31"/>
                      <a:pt x="342" y="31"/>
                      <a:pt x="342" y="0"/>
                    </a:cubicBezTo>
                    <a:cubicBezTo>
                      <a:pt x="342" y="0"/>
                      <a:pt x="342" y="0"/>
                      <a:pt x="311" y="0"/>
                    </a:cubicBezTo>
                    <a:cubicBezTo>
                      <a:pt x="311" y="31"/>
                      <a:pt x="311" y="31"/>
                      <a:pt x="311" y="31"/>
                    </a:cubicBezTo>
                    <a:cubicBezTo>
                      <a:pt x="311" y="31"/>
                      <a:pt x="311" y="31"/>
                      <a:pt x="280" y="31"/>
                    </a:cubicBezTo>
                    <a:cubicBezTo>
                      <a:pt x="280" y="31"/>
                      <a:pt x="280" y="0"/>
                      <a:pt x="249" y="0"/>
                    </a:cubicBezTo>
                    <a:lnTo>
                      <a:pt x="249" y="0"/>
                    </a:lnTo>
                    <a:cubicBezTo>
                      <a:pt x="218" y="0"/>
                      <a:pt x="218" y="0"/>
                      <a:pt x="218" y="0"/>
                    </a:cubicBezTo>
                    <a:lnTo>
                      <a:pt x="218" y="0"/>
                    </a:lnTo>
                    <a:lnTo>
                      <a:pt x="218" y="0"/>
                    </a:lnTo>
                    <a:lnTo>
                      <a:pt x="218" y="0"/>
                    </a:lnTo>
                    <a:cubicBezTo>
                      <a:pt x="187" y="0"/>
                      <a:pt x="187" y="0"/>
                      <a:pt x="187" y="0"/>
                    </a:cubicBezTo>
                    <a:cubicBezTo>
                      <a:pt x="187" y="0"/>
                      <a:pt x="156" y="0"/>
                      <a:pt x="156" y="31"/>
                    </a:cubicBezTo>
                    <a:lnTo>
                      <a:pt x="156" y="31"/>
                    </a:lnTo>
                    <a:cubicBezTo>
                      <a:pt x="156" y="31"/>
                      <a:pt x="156" y="31"/>
                      <a:pt x="156" y="63"/>
                    </a:cubicBezTo>
                    <a:cubicBezTo>
                      <a:pt x="125" y="63"/>
                      <a:pt x="125" y="63"/>
                      <a:pt x="125" y="63"/>
                    </a:cubicBezTo>
                    <a:lnTo>
                      <a:pt x="94" y="63"/>
                    </a:lnTo>
                    <a:lnTo>
                      <a:pt x="94" y="63"/>
                    </a:lnTo>
                    <a:lnTo>
                      <a:pt x="94" y="63"/>
                    </a:lnTo>
                    <a:lnTo>
                      <a:pt x="94" y="94"/>
                    </a:lnTo>
                    <a:lnTo>
                      <a:pt x="94" y="94"/>
                    </a:lnTo>
                    <a:cubicBezTo>
                      <a:pt x="94" y="124"/>
                      <a:pt x="63" y="124"/>
                      <a:pt x="63" y="124"/>
                    </a:cubicBezTo>
                    <a:lnTo>
                      <a:pt x="63" y="124"/>
                    </a:lnTo>
                    <a:cubicBezTo>
                      <a:pt x="63" y="124"/>
                      <a:pt x="63" y="124"/>
                      <a:pt x="32" y="124"/>
                    </a:cubicBezTo>
                    <a:lnTo>
                      <a:pt x="32" y="124"/>
                    </a:lnTo>
                    <a:lnTo>
                      <a:pt x="32" y="124"/>
                    </a:lnTo>
                    <a:lnTo>
                      <a:pt x="0" y="156"/>
                    </a:lnTo>
                    <a:lnTo>
                      <a:pt x="0" y="156"/>
                    </a:lnTo>
                    <a:lnTo>
                      <a:pt x="0" y="156"/>
                    </a:lnTo>
                    <a:lnTo>
                      <a:pt x="0" y="156"/>
                    </a:lnTo>
                    <a:lnTo>
                      <a:pt x="0" y="187"/>
                    </a:lnTo>
                    <a:lnTo>
                      <a:pt x="0" y="218"/>
                    </a:lnTo>
                    <a:lnTo>
                      <a:pt x="0" y="218"/>
                    </a:lnTo>
                    <a:lnTo>
                      <a:pt x="0" y="218"/>
                    </a:lnTo>
                    <a:lnTo>
                      <a:pt x="0" y="218"/>
                    </a:lnTo>
                    <a:lnTo>
                      <a:pt x="0" y="218"/>
                    </a:lnTo>
                    <a:lnTo>
                      <a:pt x="0" y="218"/>
                    </a:lnTo>
                    <a:cubicBezTo>
                      <a:pt x="32" y="218"/>
                      <a:pt x="32" y="218"/>
                      <a:pt x="63" y="218"/>
                    </a:cubicBezTo>
                    <a:cubicBezTo>
                      <a:pt x="94" y="218"/>
                      <a:pt x="94" y="218"/>
                      <a:pt x="94" y="218"/>
                    </a:cubicBezTo>
                    <a:lnTo>
                      <a:pt x="94" y="218"/>
                    </a:lnTo>
                    <a:cubicBezTo>
                      <a:pt x="125" y="218"/>
                      <a:pt x="156" y="218"/>
                      <a:pt x="187" y="218"/>
                    </a:cubicBezTo>
                    <a:lnTo>
                      <a:pt x="187" y="218"/>
                    </a:lnTo>
                    <a:lnTo>
                      <a:pt x="187" y="218"/>
                    </a:lnTo>
                    <a:lnTo>
                      <a:pt x="187" y="218"/>
                    </a:lnTo>
                    <a:lnTo>
                      <a:pt x="218" y="218"/>
                    </a:lnTo>
                    <a:cubicBezTo>
                      <a:pt x="218" y="218"/>
                      <a:pt x="218" y="218"/>
                      <a:pt x="249" y="218"/>
                    </a:cubicBezTo>
                    <a:lnTo>
                      <a:pt x="249" y="218"/>
                    </a:lnTo>
                    <a:lnTo>
                      <a:pt x="249" y="218"/>
                    </a:lnTo>
                    <a:lnTo>
                      <a:pt x="249" y="218"/>
                    </a:lnTo>
                    <a:lnTo>
                      <a:pt x="249" y="218"/>
                    </a:lnTo>
                    <a:cubicBezTo>
                      <a:pt x="280" y="218"/>
                      <a:pt x="280" y="218"/>
                      <a:pt x="280" y="248"/>
                    </a:cubicBezTo>
                    <a:lnTo>
                      <a:pt x="280" y="248"/>
                    </a:lnTo>
                    <a:lnTo>
                      <a:pt x="280" y="248"/>
                    </a:lnTo>
                    <a:cubicBezTo>
                      <a:pt x="280" y="248"/>
                      <a:pt x="280" y="248"/>
                      <a:pt x="311" y="248"/>
                    </a:cubicBezTo>
                    <a:lnTo>
                      <a:pt x="311" y="248"/>
                    </a:lnTo>
                    <a:lnTo>
                      <a:pt x="311" y="248"/>
                    </a:lnTo>
                    <a:lnTo>
                      <a:pt x="311" y="248"/>
                    </a:lnTo>
                    <a:lnTo>
                      <a:pt x="311" y="248"/>
                    </a:lnTo>
                    <a:cubicBezTo>
                      <a:pt x="311" y="248"/>
                      <a:pt x="311" y="248"/>
                      <a:pt x="342" y="248"/>
                    </a:cubicBezTo>
                    <a:cubicBezTo>
                      <a:pt x="342" y="218"/>
                      <a:pt x="342" y="218"/>
                      <a:pt x="342" y="218"/>
                    </a:cubicBezTo>
                    <a:lnTo>
                      <a:pt x="342" y="187"/>
                    </a:lnTo>
                    <a:lnTo>
                      <a:pt x="373" y="187"/>
                    </a:lnTo>
                    <a:lnTo>
                      <a:pt x="373" y="187"/>
                    </a:lnTo>
                    <a:lnTo>
                      <a:pt x="373" y="187"/>
                    </a:lnTo>
                    <a:cubicBezTo>
                      <a:pt x="373" y="187"/>
                      <a:pt x="373" y="187"/>
                      <a:pt x="373" y="156"/>
                    </a:cubicBezTo>
                    <a:lnTo>
                      <a:pt x="373" y="156"/>
                    </a:lnTo>
                    <a:lnTo>
                      <a:pt x="373" y="156"/>
                    </a:lnTo>
                    <a:lnTo>
                      <a:pt x="373" y="156"/>
                    </a:lnTo>
                    <a:lnTo>
                      <a:pt x="373" y="124"/>
                    </a:lnTo>
                    <a:lnTo>
                      <a:pt x="373" y="124"/>
                    </a:lnTo>
                    <a:cubicBezTo>
                      <a:pt x="404" y="124"/>
                      <a:pt x="404" y="124"/>
                      <a:pt x="404" y="124"/>
                    </a:cubicBezTo>
                    <a:lnTo>
                      <a:pt x="404" y="124"/>
                    </a:lnTo>
                    <a:cubicBezTo>
                      <a:pt x="404" y="124"/>
                      <a:pt x="373" y="124"/>
                      <a:pt x="373"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6" name="Freeform 99"/>
              <p:cNvSpPr>
                <a:spLocks noChangeArrowheads="1"/>
              </p:cNvSpPr>
              <p:nvPr/>
            </p:nvSpPr>
            <p:spPr bwMode="auto">
              <a:xfrm>
                <a:off x="3948113" y="809625"/>
                <a:ext cx="100012" cy="66675"/>
              </a:xfrm>
              <a:custGeom>
                <a:avLst/>
                <a:gdLst>
                  <a:gd name="T0" fmla="*/ 155 w 280"/>
                  <a:gd name="T1" fmla="*/ 31 h 187"/>
                  <a:gd name="T2" fmla="*/ 155 w 280"/>
                  <a:gd name="T3" fmla="*/ 31 h 187"/>
                  <a:gd name="T4" fmla="*/ 155 w 280"/>
                  <a:gd name="T5" fmla="*/ 62 h 187"/>
                  <a:gd name="T6" fmla="*/ 155 w 280"/>
                  <a:gd name="T7" fmla="*/ 93 h 187"/>
                  <a:gd name="T8" fmla="*/ 155 w 280"/>
                  <a:gd name="T9" fmla="*/ 124 h 187"/>
                  <a:gd name="T10" fmla="*/ 124 w 280"/>
                  <a:gd name="T11" fmla="*/ 124 h 187"/>
                  <a:gd name="T12" fmla="*/ 93 w 280"/>
                  <a:gd name="T13" fmla="*/ 124 h 187"/>
                  <a:gd name="T14" fmla="*/ 93 w 280"/>
                  <a:gd name="T15" fmla="*/ 124 h 187"/>
                  <a:gd name="T16" fmla="*/ 62 w 280"/>
                  <a:gd name="T17" fmla="*/ 124 h 187"/>
                  <a:gd name="T18" fmla="*/ 62 w 280"/>
                  <a:gd name="T19" fmla="*/ 124 h 187"/>
                  <a:gd name="T20" fmla="*/ 31 w 280"/>
                  <a:gd name="T21" fmla="*/ 155 h 187"/>
                  <a:gd name="T22" fmla="*/ 0 w 280"/>
                  <a:gd name="T23" fmla="*/ 155 h 187"/>
                  <a:gd name="T24" fmla="*/ 0 w 280"/>
                  <a:gd name="T25" fmla="*/ 155 h 187"/>
                  <a:gd name="T26" fmla="*/ 31 w 280"/>
                  <a:gd name="T27" fmla="*/ 155 h 187"/>
                  <a:gd name="T28" fmla="*/ 93 w 280"/>
                  <a:gd name="T29" fmla="*/ 186 h 187"/>
                  <a:gd name="T30" fmla="*/ 124 w 280"/>
                  <a:gd name="T31" fmla="*/ 186 h 187"/>
                  <a:gd name="T32" fmla="*/ 155 w 280"/>
                  <a:gd name="T33" fmla="*/ 155 h 187"/>
                  <a:gd name="T34" fmla="*/ 155 w 280"/>
                  <a:gd name="T35" fmla="*/ 155 h 187"/>
                  <a:gd name="T36" fmla="*/ 217 w 280"/>
                  <a:gd name="T37" fmla="*/ 124 h 187"/>
                  <a:gd name="T38" fmla="*/ 217 w 280"/>
                  <a:gd name="T39" fmla="*/ 124 h 187"/>
                  <a:gd name="T40" fmla="*/ 217 w 280"/>
                  <a:gd name="T41" fmla="*/ 93 h 187"/>
                  <a:gd name="T42" fmla="*/ 248 w 280"/>
                  <a:gd name="T43" fmla="*/ 93 h 187"/>
                  <a:gd name="T44" fmla="*/ 248 w 280"/>
                  <a:gd name="T45" fmla="*/ 93 h 187"/>
                  <a:gd name="T46" fmla="*/ 279 w 280"/>
                  <a:gd name="T47" fmla="*/ 62 h 187"/>
                  <a:gd name="T48" fmla="*/ 279 w 280"/>
                  <a:gd name="T49" fmla="*/ 62 h 187"/>
                  <a:gd name="T50" fmla="*/ 279 w 280"/>
                  <a:gd name="T51" fmla="*/ 62 h 187"/>
                  <a:gd name="T52" fmla="*/ 217 w 280"/>
                  <a:gd name="T53" fmla="*/ 31 h 187"/>
                  <a:gd name="T54" fmla="*/ 217 w 280"/>
                  <a:gd name="T55" fmla="*/ 31 h 187"/>
                  <a:gd name="T56" fmla="*/ 217 w 280"/>
                  <a:gd name="T57" fmla="*/ 31 h 187"/>
                  <a:gd name="T58" fmla="*/ 217 w 280"/>
                  <a:gd name="T59" fmla="*/ 31 h 187"/>
                  <a:gd name="T60" fmla="*/ 186 w 280"/>
                  <a:gd name="T61" fmla="*/ 0 h 187"/>
                  <a:gd name="T62" fmla="*/ 186 w 280"/>
                  <a:gd name="T63" fmla="*/ 0 h 187"/>
                  <a:gd name="T64" fmla="*/ 124 w 280"/>
                  <a:gd name="T65" fmla="*/ 0 h 187"/>
                  <a:gd name="T66" fmla="*/ 155 w 280"/>
                  <a:gd name="T67"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187">
                    <a:moveTo>
                      <a:pt x="155" y="31"/>
                    </a:moveTo>
                    <a:lnTo>
                      <a:pt x="155" y="31"/>
                    </a:lnTo>
                    <a:lnTo>
                      <a:pt x="155" y="62"/>
                    </a:lnTo>
                    <a:cubicBezTo>
                      <a:pt x="155" y="62"/>
                      <a:pt x="155" y="62"/>
                      <a:pt x="155" y="93"/>
                    </a:cubicBezTo>
                    <a:lnTo>
                      <a:pt x="155" y="124"/>
                    </a:lnTo>
                    <a:cubicBezTo>
                      <a:pt x="124" y="124"/>
                      <a:pt x="124" y="124"/>
                      <a:pt x="124" y="124"/>
                    </a:cubicBezTo>
                    <a:cubicBezTo>
                      <a:pt x="93" y="124"/>
                      <a:pt x="93" y="124"/>
                      <a:pt x="93" y="124"/>
                    </a:cubicBezTo>
                    <a:lnTo>
                      <a:pt x="93" y="124"/>
                    </a:lnTo>
                    <a:cubicBezTo>
                      <a:pt x="62" y="124"/>
                      <a:pt x="62" y="124"/>
                      <a:pt x="62" y="124"/>
                    </a:cubicBezTo>
                    <a:lnTo>
                      <a:pt x="62" y="124"/>
                    </a:lnTo>
                    <a:cubicBezTo>
                      <a:pt x="62" y="155"/>
                      <a:pt x="31" y="155"/>
                      <a:pt x="31" y="155"/>
                    </a:cubicBezTo>
                    <a:lnTo>
                      <a:pt x="0" y="155"/>
                    </a:lnTo>
                    <a:lnTo>
                      <a:pt x="0" y="155"/>
                    </a:lnTo>
                    <a:lnTo>
                      <a:pt x="31" y="155"/>
                    </a:lnTo>
                    <a:cubicBezTo>
                      <a:pt x="62" y="155"/>
                      <a:pt x="93" y="155"/>
                      <a:pt x="93" y="186"/>
                    </a:cubicBezTo>
                    <a:lnTo>
                      <a:pt x="124" y="186"/>
                    </a:lnTo>
                    <a:cubicBezTo>
                      <a:pt x="124" y="186"/>
                      <a:pt x="124" y="186"/>
                      <a:pt x="155" y="155"/>
                    </a:cubicBezTo>
                    <a:lnTo>
                      <a:pt x="155" y="155"/>
                    </a:lnTo>
                    <a:cubicBezTo>
                      <a:pt x="155" y="155"/>
                      <a:pt x="186" y="124"/>
                      <a:pt x="217" y="124"/>
                    </a:cubicBezTo>
                    <a:lnTo>
                      <a:pt x="217" y="124"/>
                    </a:lnTo>
                    <a:lnTo>
                      <a:pt x="217" y="93"/>
                    </a:lnTo>
                    <a:lnTo>
                      <a:pt x="248" y="93"/>
                    </a:lnTo>
                    <a:lnTo>
                      <a:pt x="248" y="93"/>
                    </a:lnTo>
                    <a:lnTo>
                      <a:pt x="279" y="62"/>
                    </a:lnTo>
                    <a:lnTo>
                      <a:pt x="279" y="62"/>
                    </a:lnTo>
                    <a:lnTo>
                      <a:pt x="279" y="62"/>
                    </a:lnTo>
                    <a:cubicBezTo>
                      <a:pt x="248" y="62"/>
                      <a:pt x="248" y="62"/>
                      <a:pt x="217" y="31"/>
                    </a:cubicBezTo>
                    <a:lnTo>
                      <a:pt x="217" y="31"/>
                    </a:lnTo>
                    <a:lnTo>
                      <a:pt x="217" y="31"/>
                    </a:lnTo>
                    <a:lnTo>
                      <a:pt x="217" y="31"/>
                    </a:lnTo>
                    <a:cubicBezTo>
                      <a:pt x="186" y="31"/>
                      <a:pt x="186" y="31"/>
                      <a:pt x="186" y="0"/>
                    </a:cubicBezTo>
                    <a:lnTo>
                      <a:pt x="186" y="0"/>
                    </a:lnTo>
                    <a:cubicBezTo>
                      <a:pt x="155" y="0"/>
                      <a:pt x="155" y="0"/>
                      <a:pt x="124" y="0"/>
                    </a:cubicBezTo>
                    <a:cubicBezTo>
                      <a:pt x="124" y="31"/>
                      <a:pt x="155" y="31"/>
                      <a:pt x="155"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7" name="Freeform 100"/>
              <p:cNvSpPr>
                <a:spLocks noChangeArrowheads="1"/>
              </p:cNvSpPr>
              <p:nvPr/>
            </p:nvSpPr>
            <p:spPr bwMode="auto">
              <a:xfrm>
                <a:off x="3890963" y="820738"/>
                <a:ext cx="77787" cy="11112"/>
              </a:xfrm>
              <a:custGeom>
                <a:avLst/>
                <a:gdLst>
                  <a:gd name="T0" fmla="*/ 31 w 218"/>
                  <a:gd name="T1" fmla="*/ 0 h 32"/>
                  <a:gd name="T2" fmla="*/ 31 w 218"/>
                  <a:gd name="T3" fmla="*/ 0 h 32"/>
                  <a:gd name="T4" fmla="*/ 62 w 218"/>
                  <a:gd name="T5" fmla="*/ 31 h 32"/>
                  <a:gd name="T6" fmla="*/ 93 w 218"/>
                  <a:gd name="T7" fmla="*/ 31 h 32"/>
                  <a:gd name="T8" fmla="*/ 93 w 218"/>
                  <a:gd name="T9" fmla="*/ 31 h 32"/>
                  <a:gd name="T10" fmla="*/ 93 w 218"/>
                  <a:gd name="T11" fmla="*/ 31 h 32"/>
                  <a:gd name="T12" fmla="*/ 124 w 218"/>
                  <a:gd name="T13" fmla="*/ 31 h 32"/>
                  <a:gd name="T14" fmla="*/ 124 w 218"/>
                  <a:gd name="T15" fmla="*/ 31 h 32"/>
                  <a:gd name="T16" fmla="*/ 186 w 218"/>
                  <a:gd name="T17" fmla="*/ 31 h 32"/>
                  <a:gd name="T18" fmla="*/ 186 w 218"/>
                  <a:gd name="T19" fmla="*/ 31 h 32"/>
                  <a:gd name="T20" fmla="*/ 217 w 218"/>
                  <a:gd name="T21" fmla="*/ 0 h 32"/>
                  <a:gd name="T22" fmla="*/ 217 w 218"/>
                  <a:gd name="T23" fmla="*/ 0 h 32"/>
                  <a:gd name="T24" fmla="*/ 186 w 218"/>
                  <a:gd name="T25" fmla="*/ 0 h 32"/>
                  <a:gd name="T26" fmla="*/ 186 w 218"/>
                  <a:gd name="T27" fmla="*/ 0 h 32"/>
                  <a:gd name="T28" fmla="*/ 124 w 218"/>
                  <a:gd name="T29" fmla="*/ 31 h 32"/>
                  <a:gd name="T30" fmla="*/ 93 w 218"/>
                  <a:gd name="T31" fmla="*/ 0 h 32"/>
                  <a:gd name="T32" fmla="*/ 93 w 218"/>
                  <a:gd name="T33" fmla="*/ 0 h 32"/>
                  <a:gd name="T34" fmla="*/ 93 w 218"/>
                  <a:gd name="T35" fmla="*/ 0 h 32"/>
                  <a:gd name="T36" fmla="*/ 62 w 218"/>
                  <a:gd name="T37" fmla="*/ 0 h 32"/>
                  <a:gd name="T38" fmla="*/ 31 w 218"/>
                  <a:gd name="T39" fmla="*/ 0 h 32"/>
                  <a:gd name="T40" fmla="*/ 0 w 218"/>
                  <a:gd name="T41" fmla="*/ 0 h 32"/>
                  <a:gd name="T42" fmla="*/ 0 w 218"/>
                  <a:gd name="T43" fmla="*/ 0 h 32"/>
                  <a:gd name="T44" fmla="*/ 31 w 21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32">
                    <a:moveTo>
                      <a:pt x="31" y="0"/>
                    </a:moveTo>
                    <a:lnTo>
                      <a:pt x="31" y="0"/>
                    </a:lnTo>
                    <a:lnTo>
                      <a:pt x="62" y="31"/>
                    </a:lnTo>
                    <a:cubicBezTo>
                      <a:pt x="93" y="31"/>
                      <a:pt x="93" y="31"/>
                      <a:pt x="93" y="31"/>
                    </a:cubicBezTo>
                    <a:lnTo>
                      <a:pt x="93" y="31"/>
                    </a:lnTo>
                    <a:lnTo>
                      <a:pt x="93" y="31"/>
                    </a:lnTo>
                    <a:lnTo>
                      <a:pt x="124" y="31"/>
                    </a:lnTo>
                    <a:lnTo>
                      <a:pt x="124" y="31"/>
                    </a:lnTo>
                    <a:cubicBezTo>
                      <a:pt x="124" y="31"/>
                      <a:pt x="155" y="31"/>
                      <a:pt x="186" y="31"/>
                    </a:cubicBezTo>
                    <a:lnTo>
                      <a:pt x="186" y="31"/>
                    </a:lnTo>
                    <a:cubicBezTo>
                      <a:pt x="186" y="31"/>
                      <a:pt x="186" y="0"/>
                      <a:pt x="217" y="0"/>
                    </a:cubicBezTo>
                    <a:lnTo>
                      <a:pt x="217" y="0"/>
                    </a:lnTo>
                    <a:cubicBezTo>
                      <a:pt x="186" y="0"/>
                      <a:pt x="186" y="0"/>
                      <a:pt x="186" y="0"/>
                    </a:cubicBezTo>
                    <a:lnTo>
                      <a:pt x="186" y="0"/>
                    </a:lnTo>
                    <a:cubicBezTo>
                      <a:pt x="155" y="0"/>
                      <a:pt x="155" y="31"/>
                      <a:pt x="124" y="31"/>
                    </a:cubicBezTo>
                    <a:cubicBezTo>
                      <a:pt x="124" y="31"/>
                      <a:pt x="124" y="31"/>
                      <a:pt x="93" y="0"/>
                    </a:cubicBezTo>
                    <a:lnTo>
                      <a:pt x="93" y="0"/>
                    </a:lnTo>
                    <a:lnTo>
                      <a:pt x="93" y="0"/>
                    </a:lnTo>
                    <a:lnTo>
                      <a:pt x="62" y="0"/>
                    </a:lnTo>
                    <a:cubicBezTo>
                      <a:pt x="62" y="0"/>
                      <a:pt x="62" y="0"/>
                      <a:pt x="31" y="0"/>
                    </a:cubicBezTo>
                    <a:cubicBezTo>
                      <a:pt x="0" y="0"/>
                      <a:pt x="0" y="0"/>
                      <a:pt x="0" y="0"/>
                    </a:cubicBezTo>
                    <a:lnTo>
                      <a:pt x="0" y="0"/>
                    </a:lnTo>
                    <a:cubicBezTo>
                      <a:pt x="0" y="0"/>
                      <a:pt x="0" y="0"/>
                      <a:pt x="3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8" name="Freeform 101"/>
              <p:cNvSpPr>
                <a:spLocks noChangeArrowheads="1"/>
              </p:cNvSpPr>
              <p:nvPr/>
            </p:nvSpPr>
            <p:spPr bwMode="auto">
              <a:xfrm>
                <a:off x="6469063" y="2728913"/>
                <a:ext cx="168275" cy="157162"/>
              </a:xfrm>
              <a:custGeom>
                <a:avLst/>
                <a:gdLst>
                  <a:gd name="T0" fmla="*/ 0 w 466"/>
                  <a:gd name="T1" fmla="*/ 217 h 435"/>
                  <a:gd name="T2" fmla="*/ 0 w 466"/>
                  <a:gd name="T3" fmla="*/ 248 h 435"/>
                  <a:gd name="T4" fmla="*/ 0 w 466"/>
                  <a:gd name="T5" fmla="*/ 372 h 435"/>
                  <a:gd name="T6" fmla="*/ 31 w 466"/>
                  <a:gd name="T7" fmla="*/ 372 h 435"/>
                  <a:gd name="T8" fmla="*/ 31 w 466"/>
                  <a:gd name="T9" fmla="*/ 372 h 435"/>
                  <a:gd name="T10" fmla="*/ 93 w 466"/>
                  <a:gd name="T11" fmla="*/ 372 h 435"/>
                  <a:gd name="T12" fmla="*/ 93 w 466"/>
                  <a:gd name="T13" fmla="*/ 372 h 435"/>
                  <a:gd name="T14" fmla="*/ 124 w 466"/>
                  <a:gd name="T15" fmla="*/ 341 h 435"/>
                  <a:gd name="T16" fmla="*/ 186 w 466"/>
                  <a:gd name="T17" fmla="*/ 279 h 435"/>
                  <a:gd name="T18" fmla="*/ 217 w 466"/>
                  <a:gd name="T19" fmla="*/ 279 h 435"/>
                  <a:gd name="T20" fmla="*/ 279 w 466"/>
                  <a:gd name="T21" fmla="*/ 279 h 435"/>
                  <a:gd name="T22" fmla="*/ 310 w 466"/>
                  <a:gd name="T23" fmla="*/ 341 h 435"/>
                  <a:gd name="T24" fmla="*/ 341 w 466"/>
                  <a:gd name="T25" fmla="*/ 372 h 435"/>
                  <a:gd name="T26" fmla="*/ 341 w 466"/>
                  <a:gd name="T27" fmla="*/ 372 h 435"/>
                  <a:gd name="T28" fmla="*/ 372 w 466"/>
                  <a:gd name="T29" fmla="*/ 403 h 435"/>
                  <a:gd name="T30" fmla="*/ 403 w 466"/>
                  <a:gd name="T31" fmla="*/ 403 h 435"/>
                  <a:gd name="T32" fmla="*/ 434 w 466"/>
                  <a:gd name="T33" fmla="*/ 434 h 435"/>
                  <a:gd name="T34" fmla="*/ 434 w 466"/>
                  <a:gd name="T35" fmla="*/ 403 h 435"/>
                  <a:gd name="T36" fmla="*/ 403 w 466"/>
                  <a:gd name="T37" fmla="*/ 372 h 435"/>
                  <a:gd name="T38" fmla="*/ 372 w 466"/>
                  <a:gd name="T39" fmla="*/ 341 h 435"/>
                  <a:gd name="T40" fmla="*/ 341 w 466"/>
                  <a:gd name="T41" fmla="*/ 279 h 435"/>
                  <a:gd name="T42" fmla="*/ 310 w 466"/>
                  <a:gd name="T43" fmla="*/ 217 h 435"/>
                  <a:gd name="T44" fmla="*/ 310 w 466"/>
                  <a:gd name="T45" fmla="*/ 186 h 435"/>
                  <a:gd name="T46" fmla="*/ 248 w 466"/>
                  <a:gd name="T47" fmla="*/ 155 h 435"/>
                  <a:gd name="T48" fmla="*/ 248 w 466"/>
                  <a:gd name="T49" fmla="*/ 93 h 435"/>
                  <a:gd name="T50" fmla="*/ 217 w 466"/>
                  <a:gd name="T51" fmla="*/ 62 h 435"/>
                  <a:gd name="T52" fmla="*/ 186 w 466"/>
                  <a:gd name="T53" fmla="*/ 62 h 435"/>
                  <a:gd name="T54" fmla="*/ 186 w 466"/>
                  <a:gd name="T55" fmla="*/ 62 h 435"/>
                  <a:gd name="T56" fmla="*/ 124 w 466"/>
                  <a:gd name="T57" fmla="*/ 31 h 435"/>
                  <a:gd name="T58" fmla="*/ 124 w 466"/>
                  <a:gd name="T59" fmla="*/ 31 h 435"/>
                  <a:gd name="T60" fmla="*/ 62 w 466"/>
                  <a:gd name="T61" fmla="*/ 0 h 435"/>
                  <a:gd name="T62" fmla="*/ 0 w 466"/>
                  <a:gd name="T63" fmla="*/ 186 h 435"/>
                  <a:gd name="T64" fmla="*/ 0 w 466"/>
                  <a:gd name="T65" fmla="*/ 18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435">
                    <a:moveTo>
                      <a:pt x="0" y="217"/>
                    </a:moveTo>
                    <a:lnTo>
                      <a:pt x="0" y="217"/>
                    </a:lnTo>
                    <a:cubicBezTo>
                      <a:pt x="0" y="217"/>
                      <a:pt x="0" y="217"/>
                      <a:pt x="0" y="248"/>
                    </a:cubicBezTo>
                    <a:lnTo>
                      <a:pt x="0" y="248"/>
                    </a:lnTo>
                    <a:cubicBezTo>
                      <a:pt x="0" y="248"/>
                      <a:pt x="0" y="248"/>
                      <a:pt x="0" y="310"/>
                    </a:cubicBezTo>
                    <a:cubicBezTo>
                      <a:pt x="0" y="310"/>
                      <a:pt x="0" y="341"/>
                      <a:pt x="0" y="372"/>
                    </a:cubicBezTo>
                    <a:lnTo>
                      <a:pt x="31" y="372"/>
                    </a:lnTo>
                    <a:lnTo>
                      <a:pt x="31" y="372"/>
                    </a:lnTo>
                    <a:lnTo>
                      <a:pt x="31" y="372"/>
                    </a:lnTo>
                    <a:lnTo>
                      <a:pt x="31" y="372"/>
                    </a:lnTo>
                    <a:cubicBezTo>
                      <a:pt x="62" y="372"/>
                      <a:pt x="62" y="372"/>
                      <a:pt x="62" y="372"/>
                    </a:cubicBezTo>
                    <a:lnTo>
                      <a:pt x="93" y="372"/>
                    </a:lnTo>
                    <a:lnTo>
                      <a:pt x="93" y="372"/>
                    </a:lnTo>
                    <a:lnTo>
                      <a:pt x="93" y="372"/>
                    </a:lnTo>
                    <a:lnTo>
                      <a:pt x="93" y="372"/>
                    </a:lnTo>
                    <a:cubicBezTo>
                      <a:pt x="93" y="341"/>
                      <a:pt x="124" y="341"/>
                      <a:pt x="124" y="341"/>
                    </a:cubicBezTo>
                    <a:cubicBezTo>
                      <a:pt x="124" y="341"/>
                      <a:pt x="124" y="341"/>
                      <a:pt x="124" y="310"/>
                    </a:cubicBezTo>
                    <a:cubicBezTo>
                      <a:pt x="155" y="279"/>
                      <a:pt x="186" y="279"/>
                      <a:pt x="186" y="279"/>
                    </a:cubicBezTo>
                    <a:cubicBezTo>
                      <a:pt x="186" y="279"/>
                      <a:pt x="186" y="279"/>
                      <a:pt x="217" y="279"/>
                    </a:cubicBezTo>
                    <a:lnTo>
                      <a:pt x="217" y="279"/>
                    </a:lnTo>
                    <a:cubicBezTo>
                      <a:pt x="248" y="279"/>
                      <a:pt x="248" y="279"/>
                      <a:pt x="248" y="279"/>
                    </a:cubicBezTo>
                    <a:lnTo>
                      <a:pt x="279" y="279"/>
                    </a:lnTo>
                    <a:cubicBezTo>
                      <a:pt x="310" y="310"/>
                      <a:pt x="310" y="310"/>
                      <a:pt x="310" y="310"/>
                    </a:cubicBezTo>
                    <a:lnTo>
                      <a:pt x="310" y="341"/>
                    </a:lnTo>
                    <a:lnTo>
                      <a:pt x="310" y="341"/>
                    </a:lnTo>
                    <a:cubicBezTo>
                      <a:pt x="341" y="341"/>
                      <a:pt x="341" y="341"/>
                      <a:pt x="341" y="372"/>
                    </a:cubicBezTo>
                    <a:lnTo>
                      <a:pt x="341" y="372"/>
                    </a:lnTo>
                    <a:lnTo>
                      <a:pt x="341" y="372"/>
                    </a:lnTo>
                    <a:cubicBezTo>
                      <a:pt x="372" y="372"/>
                      <a:pt x="372" y="403"/>
                      <a:pt x="372" y="403"/>
                    </a:cubicBezTo>
                    <a:lnTo>
                      <a:pt x="372" y="403"/>
                    </a:lnTo>
                    <a:lnTo>
                      <a:pt x="403" y="403"/>
                    </a:lnTo>
                    <a:lnTo>
                      <a:pt x="403" y="403"/>
                    </a:lnTo>
                    <a:lnTo>
                      <a:pt x="403" y="403"/>
                    </a:lnTo>
                    <a:lnTo>
                      <a:pt x="434" y="434"/>
                    </a:lnTo>
                    <a:cubicBezTo>
                      <a:pt x="465" y="434"/>
                      <a:pt x="465" y="434"/>
                      <a:pt x="465" y="434"/>
                    </a:cubicBezTo>
                    <a:cubicBezTo>
                      <a:pt x="434" y="434"/>
                      <a:pt x="434" y="403"/>
                      <a:pt x="434" y="403"/>
                    </a:cubicBezTo>
                    <a:lnTo>
                      <a:pt x="434" y="403"/>
                    </a:lnTo>
                    <a:cubicBezTo>
                      <a:pt x="434" y="403"/>
                      <a:pt x="403" y="403"/>
                      <a:pt x="403" y="372"/>
                    </a:cubicBezTo>
                    <a:lnTo>
                      <a:pt x="372" y="372"/>
                    </a:lnTo>
                    <a:cubicBezTo>
                      <a:pt x="372" y="341"/>
                      <a:pt x="372" y="341"/>
                      <a:pt x="372" y="341"/>
                    </a:cubicBezTo>
                    <a:cubicBezTo>
                      <a:pt x="372" y="310"/>
                      <a:pt x="341" y="310"/>
                      <a:pt x="341" y="310"/>
                    </a:cubicBezTo>
                    <a:lnTo>
                      <a:pt x="341" y="279"/>
                    </a:lnTo>
                    <a:cubicBezTo>
                      <a:pt x="310" y="279"/>
                      <a:pt x="310" y="248"/>
                      <a:pt x="310" y="248"/>
                    </a:cubicBezTo>
                    <a:cubicBezTo>
                      <a:pt x="310" y="217"/>
                      <a:pt x="310" y="217"/>
                      <a:pt x="310" y="217"/>
                    </a:cubicBezTo>
                    <a:cubicBezTo>
                      <a:pt x="310" y="186"/>
                      <a:pt x="310" y="186"/>
                      <a:pt x="341" y="186"/>
                    </a:cubicBezTo>
                    <a:cubicBezTo>
                      <a:pt x="310" y="186"/>
                      <a:pt x="310" y="186"/>
                      <a:pt x="310" y="186"/>
                    </a:cubicBezTo>
                    <a:cubicBezTo>
                      <a:pt x="310" y="186"/>
                      <a:pt x="310" y="186"/>
                      <a:pt x="279" y="186"/>
                    </a:cubicBezTo>
                    <a:cubicBezTo>
                      <a:pt x="279" y="186"/>
                      <a:pt x="248" y="186"/>
                      <a:pt x="248" y="155"/>
                    </a:cubicBezTo>
                    <a:lnTo>
                      <a:pt x="248" y="124"/>
                    </a:lnTo>
                    <a:cubicBezTo>
                      <a:pt x="248" y="124"/>
                      <a:pt x="248" y="124"/>
                      <a:pt x="248" y="93"/>
                    </a:cubicBezTo>
                    <a:lnTo>
                      <a:pt x="248" y="93"/>
                    </a:lnTo>
                    <a:cubicBezTo>
                      <a:pt x="217" y="93"/>
                      <a:pt x="217" y="93"/>
                      <a:pt x="217" y="62"/>
                    </a:cubicBezTo>
                    <a:cubicBezTo>
                      <a:pt x="186" y="62"/>
                      <a:pt x="186" y="62"/>
                      <a:pt x="186" y="62"/>
                    </a:cubicBezTo>
                    <a:lnTo>
                      <a:pt x="186" y="62"/>
                    </a:lnTo>
                    <a:lnTo>
                      <a:pt x="186" y="62"/>
                    </a:lnTo>
                    <a:lnTo>
                      <a:pt x="186" y="62"/>
                    </a:lnTo>
                    <a:lnTo>
                      <a:pt x="186" y="62"/>
                    </a:lnTo>
                    <a:cubicBezTo>
                      <a:pt x="155" y="62"/>
                      <a:pt x="155" y="62"/>
                      <a:pt x="124" y="31"/>
                    </a:cubicBezTo>
                    <a:lnTo>
                      <a:pt x="124" y="31"/>
                    </a:lnTo>
                    <a:lnTo>
                      <a:pt x="124" y="31"/>
                    </a:lnTo>
                    <a:cubicBezTo>
                      <a:pt x="93" y="31"/>
                      <a:pt x="93" y="31"/>
                      <a:pt x="93" y="31"/>
                    </a:cubicBezTo>
                    <a:lnTo>
                      <a:pt x="62" y="0"/>
                    </a:lnTo>
                    <a:cubicBezTo>
                      <a:pt x="62" y="0"/>
                      <a:pt x="31" y="0"/>
                      <a:pt x="0" y="0"/>
                    </a:cubicBezTo>
                    <a:cubicBezTo>
                      <a:pt x="0" y="186"/>
                      <a:pt x="0" y="186"/>
                      <a:pt x="0" y="186"/>
                    </a:cubicBezTo>
                    <a:cubicBezTo>
                      <a:pt x="31" y="186"/>
                      <a:pt x="31" y="186"/>
                      <a:pt x="31" y="186"/>
                    </a:cubicBezTo>
                    <a:cubicBezTo>
                      <a:pt x="0" y="186"/>
                      <a:pt x="0" y="186"/>
                      <a:pt x="0" y="186"/>
                    </a:cubicBezTo>
                    <a:lnTo>
                      <a:pt x="0" y="2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9" name="Freeform 102"/>
              <p:cNvSpPr>
                <a:spLocks noChangeArrowheads="1"/>
              </p:cNvSpPr>
              <p:nvPr/>
            </p:nvSpPr>
            <p:spPr bwMode="auto">
              <a:xfrm>
                <a:off x="4605338" y="1377950"/>
                <a:ext cx="781050" cy="323850"/>
              </a:xfrm>
              <a:custGeom>
                <a:avLst/>
                <a:gdLst>
                  <a:gd name="T0" fmla="*/ 61 w 2170"/>
                  <a:gd name="T1" fmla="*/ 497 h 901"/>
                  <a:gd name="T2" fmla="*/ 185 w 2170"/>
                  <a:gd name="T3" fmla="*/ 497 h 901"/>
                  <a:gd name="T4" fmla="*/ 309 w 2170"/>
                  <a:gd name="T5" fmla="*/ 497 h 901"/>
                  <a:gd name="T6" fmla="*/ 309 w 2170"/>
                  <a:gd name="T7" fmla="*/ 652 h 901"/>
                  <a:gd name="T8" fmla="*/ 248 w 2170"/>
                  <a:gd name="T9" fmla="*/ 745 h 901"/>
                  <a:gd name="T10" fmla="*/ 341 w 2170"/>
                  <a:gd name="T11" fmla="*/ 806 h 901"/>
                  <a:gd name="T12" fmla="*/ 620 w 2170"/>
                  <a:gd name="T13" fmla="*/ 589 h 901"/>
                  <a:gd name="T14" fmla="*/ 775 w 2170"/>
                  <a:gd name="T15" fmla="*/ 589 h 901"/>
                  <a:gd name="T16" fmla="*/ 805 w 2170"/>
                  <a:gd name="T17" fmla="*/ 713 h 901"/>
                  <a:gd name="T18" fmla="*/ 929 w 2170"/>
                  <a:gd name="T19" fmla="*/ 713 h 901"/>
                  <a:gd name="T20" fmla="*/ 1023 w 2170"/>
                  <a:gd name="T21" fmla="*/ 745 h 901"/>
                  <a:gd name="T22" fmla="*/ 1116 w 2170"/>
                  <a:gd name="T23" fmla="*/ 869 h 901"/>
                  <a:gd name="T24" fmla="*/ 1177 w 2170"/>
                  <a:gd name="T25" fmla="*/ 900 h 901"/>
                  <a:gd name="T26" fmla="*/ 1177 w 2170"/>
                  <a:gd name="T27" fmla="*/ 869 h 901"/>
                  <a:gd name="T28" fmla="*/ 1271 w 2170"/>
                  <a:gd name="T29" fmla="*/ 806 h 901"/>
                  <a:gd name="T30" fmla="*/ 1425 w 2170"/>
                  <a:gd name="T31" fmla="*/ 745 h 901"/>
                  <a:gd name="T32" fmla="*/ 1581 w 2170"/>
                  <a:gd name="T33" fmla="*/ 745 h 901"/>
                  <a:gd name="T34" fmla="*/ 1673 w 2170"/>
                  <a:gd name="T35" fmla="*/ 745 h 901"/>
                  <a:gd name="T36" fmla="*/ 1797 w 2170"/>
                  <a:gd name="T37" fmla="*/ 776 h 901"/>
                  <a:gd name="T38" fmla="*/ 1829 w 2170"/>
                  <a:gd name="T39" fmla="*/ 745 h 901"/>
                  <a:gd name="T40" fmla="*/ 1766 w 2170"/>
                  <a:gd name="T41" fmla="*/ 652 h 901"/>
                  <a:gd name="T42" fmla="*/ 1860 w 2170"/>
                  <a:gd name="T43" fmla="*/ 621 h 901"/>
                  <a:gd name="T44" fmla="*/ 1921 w 2170"/>
                  <a:gd name="T45" fmla="*/ 559 h 901"/>
                  <a:gd name="T46" fmla="*/ 2014 w 2170"/>
                  <a:gd name="T47" fmla="*/ 497 h 901"/>
                  <a:gd name="T48" fmla="*/ 2108 w 2170"/>
                  <a:gd name="T49" fmla="*/ 497 h 901"/>
                  <a:gd name="T50" fmla="*/ 2169 w 2170"/>
                  <a:gd name="T51" fmla="*/ 373 h 901"/>
                  <a:gd name="T52" fmla="*/ 2077 w 2170"/>
                  <a:gd name="T53" fmla="*/ 373 h 901"/>
                  <a:gd name="T54" fmla="*/ 2014 w 2170"/>
                  <a:gd name="T55" fmla="*/ 311 h 901"/>
                  <a:gd name="T56" fmla="*/ 1921 w 2170"/>
                  <a:gd name="T57" fmla="*/ 311 h 901"/>
                  <a:gd name="T58" fmla="*/ 1860 w 2170"/>
                  <a:gd name="T59" fmla="*/ 280 h 901"/>
                  <a:gd name="T60" fmla="*/ 1766 w 2170"/>
                  <a:gd name="T61" fmla="*/ 280 h 901"/>
                  <a:gd name="T62" fmla="*/ 1642 w 2170"/>
                  <a:gd name="T63" fmla="*/ 125 h 901"/>
                  <a:gd name="T64" fmla="*/ 1549 w 2170"/>
                  <a:gd name="T65" fmla="*/ 93 h 901"/>
                  <a:gd name="T66" fmla="*/ 1457 w 2170"/>
                  <a:gd name="T67" fmla="*/ 125 h 901"/>
                  <a:gd name="T68" fmla="*/ 1394 w 2170"/>
                  <a:gd name="T69" fmla="*/ 93 h 901"/>
                  <a:gd name="T70" fmla="*/ 1364 w 2170"/>
                  <a:gd name="T71" fmla="*/ 93 h 901"/>
                  <a:gd name="T72" fmla="*/ 1271 w 2170"/>
                  <a:gd name="T73" fmla="*/ 32 h 901"/>
                  <a:gd name="T74" fmla="*/ 1208 w 2170"/>
                  <a:gd name="T75" fmla="*/ 0 h 901"/>
                  <a:gd name="T76" fmla="*/ 1053 w 2170"/>
                  <a:gd name="T77" fmla="*/ 63 h 901"/>
                  <a:gd name="T78" fmla="*/ 992 w 2170"/>
                  <a:gd name="T79" fmla="*/ 93 h 901"/>
                  <a:gd name="T80" fmla="*/ 837 w 2170"/>
                  <a:gd name="T81" fmla="*/ 93 h 901"/>
                  <a:gd name="T82" fmla="*/ 805 w 2170"/>
                  <a:gd name="T83" fmla="*/ 125 h 901"/>
                  <a:gd name="T84" fmla="*/ 775 w 2170"/>
                  <a:gd name="T85" fmla="*/ 187 h 901"/>
                  <a:gd name="T86" fmla="*/ 775 w 2170"/>
                  <a:gd name="T87" fmla="*/ 311 h 901"/>
                  <a:gd name="T88" fmla="*/ 713 w 2170"/>
                  <a:gd name="T89" fmla="*/ 311 h 901"/>
                  <a:gd name="T90" fmla="*/ 620 w 2170"/>
                  <a:gd name="T91" fmla="*/ 280 h 901"/>
                  <a:gd name="T92" fmla="*/ 557 w 2170"/>
                  <a:gd name="T93" fmla="*/ 311 h 901"/>
                  <a:gd name="T94" fmla="*/ 465 w 2170"/>
                  <a:gd name="T95" fmla="*/ 311 h 901"/>
                  <a:gd name="T96" fmla="*/ 403 w 2170"/>
                  <a:gd name="T97" fmla="*/ 311 h 901"/>
                  <a:gd name="T98" fmla="*/ 341 w 2170"/>
                  <a:gd name="T99" fmla="*/ 249 h 901"/>
                  <a:gd name="T100" fmla="*/ 279 w 2170"/>
                  <a:gd name="T101" fmla="*/ 249 h 901"/>
                  <a:gd name="T102" fmla="*/ 217 w 2170"/>
                  <a:gd name="T103" fmla="*/ 249 h 901"/>
                  <a:gd name="T104" fmla="*/ 185 w 2170"/>
                  <a:gd name="T105" fmla="*/ 249 h 901"/>
                  <a:gd name="T106" fmla="*/ 124 w 2170"/>
                  <a:gd name="T107" fmla="*/ 280 h 901"/>
                  <a:gd name="T108" fmla="*/ 93 w 2170"/>
                  <a:gd name="T109" fmla="*/ 341 h 901"/>
                  <a:gd name="T110" fmla="*/ 31 w 2170"/>
                  <a:gd name="T111" fmla="*/ 341 h 901"/>
                  <a:gd name="T112" fmla="*/ 0 w 2170"/>
                  <a:gd name="T113" fmla="*/ 3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0" h="901">
                    <a:moveTo>
                      <a:pt x="0" y="404"/>
                    </a:moveTo>
                    <a:lnTo>
                      <a:pt x="0" y="404"/>
                    </a:lnTo>
                    <a:cubicBezTo>
                      <a:pt x="0" y="435"/>
                      <a:pt x="0" y="435"/>
                      <a:pt x="0" y="435"/>
                    </a:cubicBezTo>
                    <a:lnTo>
                      <a:pt x="0" y="435"/>
                    </a:lnTo>
                    <a:cubicBezTo>
                      <a:pt x="31" y="435"/>
                      <a:pt x="31" y="435"/>
                      <a:pt x="31" y="435"/>
                    </a:cubicBezTo>
                    <a:lnTo>
                      <a:pt x="61" y="465"/>
                    </a:lnTo>
                    <a:cubicBezTo>
                      <a:pt x="61" y="465"/>
                      <a:pt x="61" y="465"/>
                      <a:pt x="61" y="497"/>
                    </a:cubicBezTo>
                    <a:lnTo>
                      <a:pt x="93" y="497"/>
                    </a:lnTo>
                    <a:cubicBezTo>
                      <a:pt x="124" y="497"/>
                      <a:pt x="124" y="528"/>
                      <a:pt x="124" y="528"/>
                    </a:cubicBezTo>
                    <a:lnTo>
                      <a:pt x="124" y="528"/>
                    </a:lnTo>
                    <a:lnTo>
                      <a:pt x="124" y="528"/>
                    </a:lnTo>
                    <a:lnTo>
                      <a:pt x="155" y="528"/>
                    </a:lnTo>
                    <a:lnTo>
                      <a:pt x="155" y="528"/>
                    </a:lnTo>
                    <a:cubicBezTo>
                      <a:pt x="155" y="497"/>
                      <a:pt x="185" y="497"/>
                      <a:pt x="185" y="497"/>
                    </a:cubicBezTo>
                    <a:lnTo>
                      <a:pt x="217" y="497"/>
                    </a:lnTo>
                    <a:lnTo>
                      <a:pt x="217" y="497"/>
                    </a:lnTo>
                    <a:cubicBezTo>
                      <a:pt x="217" y="497"/>
                      <a:pt x="217" y="497"/>
                      <a:pt x="248" y="497"/>
                    </a:cubicBezTo>
                    <a:lnTo>
                      <a:pt x="248" y="497"/>
                    </a:lnTo>
                    <a:lnTo>
                      <a:pt x="248" y="497"/>
                    </a:lnTo>
                    <a:lnTo>
                      <a:pt x="279" y="497"/>
                    </a:lnTo>
                    <a:lnTo>
                      <a:pt x="309" y="497"/>
                    </a:lnTo>
                    <a:lnTo>
                      <a:pt x="341" y="497"/>
                    </a:lnTo>
                    <a:cubicBezTo>
                      <a:pt x="341" y="528"/>
                      <a:pt x="341" y="528"/>
                      <a:pt x="341" y="528"/>
                    </a:cubicBezTo>
                    <a:lnTo>
                      <a:pt x="341" y="528"/>
                    </a:lnTo>
                    <a:cubicBezTo>
                      <a:pt x="341" y="528"/>
                      <a:pt x="341" y="528"/>
                      <a:pt x="341" y="559"/>
                    </a:cubicBezTo>
                    <a:lnTo>
                      <a:pt x="341" y="589"/>
                    </a:lnTo>
                    <a:cubicBezTo>
                      <a:pt x="341" y="621"/>
                      <a:pt x="341" y="652"/>
                      <a:pt x="309" y="652"/>
                    </a:cubicBezTo>
                    <a:lnTo>
                      <a:pt x="309" y="652"/>
                    </a:lnTo>
                    <a:cubicBezTo>
                      <a:pt x="309" y="652"/>
                      <a:pt x="309" y="652"/>
                      <a:pt x="279" y="652"/>
                    </a:cubicBezTo>
                    <a:lnTo>
                      <a:pt x="248" y="652"/>
                    </a:lnTo>
                    <a:lnTo>
                      <a:pt x="248" y="652"/>
                    </a:lnTo>
                    <a:lnTo>
                      <a:pt x="248" y="652"/>
                    </a:lnTo>
                    <a:lnTo>
                      <a:pt x="248" y="683"/>
                    </a:lnTo>
                    <a:cubicBezTo>
                      <a:pt x="248" y="683"/>
                      <a:pt x="248" y="713"/>
                      <a:pt x="217" y="713"/>
                    </a:cubicBezTo>
                    <a:cubicBezTo>
                      <a:pt x="248" y="713"/>
                      <a:pt x="248" y="745"/>
                      <a:pt x="248" y="745"/>
                    </a:cubicBezTo>
                    <a:lnTo>
                      <a:pt x="248" y="745"/>
                    </a:lnTo>
                    <a:cubicBezTo>
                      <a:pt x="248" y="745"/>
                      <a:pt x="248" y="745"/>
                      <a:pt x="279" y="745"/>
                    </a:cubicBezTo>
                    <a:lnTo>
                      <a:pt x="279" y="745"/>
                    </a:lnTo>
                    <a:cubicBezTo>
                      <a:pt x="279" y="776"/>
                      <a:pt x="309" y="776"/>
                      <a:pt x="309" y="776"/>
                    </a:cubicBezTo>
                    <a:cubicBezTo>
                      <a:pt x="309" y="806"/>
                      <a:pt x="309" y="806"/>
                      <a:pt x="309" y="806"/>
                    </a:cubicBezTo>
                    <a:lnTo>
                      <a:pt x="341" y="806"/>
                    </a:lnTo>
                    <a:lnTo>
                      <a:pt x="341" y="806"/>
                    </a:lnTo>
                    <a:cubicBezTo>
                      <a:pt x="372" y="806"/>
                      <a:pt x="372" y="776"/>
                      <a:pt x="372" y="776"/>
                    </a:cubicBezTo>
                    <a:lnTo>
                      <a:pt x="372" y="776"/>
                    </a:lnTo>
                    <a:lnTo>
                      <a:pt x="403" y="806"/>
                    </a:lnTo>
                    <a:cubicBezTo>
                      <a:pt x="433" y="806"/>
                      <a:pt x="433" y="837"/>
                      <a:pt x="465" y="837"/>
                    </a:cubicBezTo>
                    <a:cubicBezTo>
                      <a:pt x="465" y="869"/>
                      <a:pt x="465" y="869"/>
                      <a:pt x="465" y="869"/>
                    </a:cubicBezTo>
                    <a:cubicBezTo>
                      <a:pt x="465" y="621"/>
                      <a:pt x="465" y="621"/>
                      <a:pt x="465" y="621"/>
                    </a:cubicBezTo>
                    <a:cubicBezTo>
                      <a:pt x="620" y="589"/>
                      <a:pt x="620" y="589"/>
                      <a:pt x="620" y="589"/>
                    </a:cubicBezTo>
                    <a:cubicBezTo>
                      <a:pt x="651" y="589"/>
                      <a:pt x="651" y="589"/>
                      <a:pt x="651" y="589"/>
                    </a:cubicBezTo>
                    <a:lnTo>
                      <a:pt x="681" y="559"/>
                    </a:lnTo>
                    <a:lnTo>
                      <a:pt x="681" y="559"/>
                    </a:lnTo>
                    <a:cubicBezTo>
                      <a:pt x="713" y="559"/>
                      <a:pt x="713" y="559"/>
                      <a:pt x="713" y="559"/>
                    </a:cubicBezTo>
                    <a:cubicBezTo>
                      <a:pt x="713" y="559"/>
                      <a:pt x="713" y="559"/>
                      <a:pt x="744" y="559"/>
                    </a:cubicBezTo>
                    <a:lnTo>
                      <a:pt x="744" y="559"/>
                    </a:lnTo>
                    <a:cubicBezTo>
                      <a:pt x="744" y="559"/>
                      <a:pt x="744" y="559"/>
                      <a:pt x="775" y="589"/>
                    </a:cubicBezTo>
                    <a:lnTo>
                      <a:pt x="775" y="589"/>
                    </a:lnTo>
                    <a:lnTo>
                      <a:pt x="775" y="621"/>
                    </a:lnTo>
                    <a:cubicBezTo>
                      <a:pt x="775" y="652"/>
                      <a:pt x="775" y="652"/>
                      <a:pt x="775" y="683"/>
                    </a:cubicBezTo>
                    <a:lnTo>
                      <a:pt x="775" y="683"/>
                    </a:lnTo>
                    <a:lnTo>
                      <a:pt x="775" y="683"/>
                    </a:lnTo>
                    <a:cubicBezTo>
                      <a:pt x="775" y="683"/>
                      <a:pt x="805" y="683"/>
                      <a:pt x="805" y="713"/>
                    </a:cubicBezTo>
                    <a:lnTo>
                      <a:pt x="805" y="713"/>
                    </a:lnTo>
                    <a:lnTo>
                      <a:pt x="837" y="713"/>
                    </a:lnTo>
                    <a:lnTo>
                      <a:pt x="837" y="713"/>
                    </a:lnTo>
                    <a:lnTo>
                      <a:pt x="837" y="713"/>
                    </a:lnTo>
                    <a:cubicBezTo>
                      <a:pt x="868" y="713"/>
                      <a:pt x="868" y="713"/>
                      <a:pt x="868" y="713"/>
                    </a:cubicBezTo>
                    <a:cubicBezTo>
                      <a:pt x="899" y="713"/>
                      <a:pt x="899" y="713"/>
                      <a:pt x="929" y="713"/>
                    </a:cubicBezTo>
                    <a:lnTo>
                      <a:pt x="929" y="713"/>
                    </a:lnTo>
                    <a:lnTo>
                      <a:pt x="929" y="713"/>
                    </a:lnTo>
                    <a:lnTo>
                      <a:pt x="961" y="713"/>
                    </a:lnTo>
                    <a:lnTo>
                      <a:pt x="961" y="713"/>
                    </a:lnTo>
                    <a:lnTo>
                      <a:pt x="961" y="713"/>
                    </a:lnTo>
                    <a:cubicBezTo>
                      <a:pt x="992" y="713"/>
                      <a:pt x="992" y="713"/>
                      <a:pt x="992" y="713"/>
                    </a:cubicBezTo>
                    <a:lnTo>
                      <a:pt x="992" y="713"/>
                    </a:lnTo>
                    <a:cubicBezTo>
                      <a:pt x="1023" y="713"/>
                      <a:pt x="1023" y="713"/>
                      <a:pt x="1023" y="713"/>
                    </a:cubicBezTo>
                    <a:cubicBezTo>
                      <a:pt x="1023" y="745"/>
                      <a:pt x="1023" y="745"/>
                      <a:pt x="1023" y="745"/>
                    </a:cubicBezTo>
                    <a:cubicBezTo>
                      <a:pt x="1053" y="745"/>
                      <a:pt x="1053" y="745"/>
                      <a:pt x="1053" y="776"/>
                    </a:cubicBezTo>
                    <a:cubicBezTo>
                      <a:pt x="1053" y="776"/>
                      <a:pt x="1053" y="776"/>
                      <a:pt x="1053" y="806"/>
                    </a:cubicBezTo>
                    <a:lnTo>
                      <a:pt x="1053" y="806"/>
                    </a:lnTo>
                    <a:cubicBezTo>
                      <a:pt x="1053" y="806"/>
                      <a:pt x="1053" y="806"/>
                      <a:pt x="1085" y="806"/>
                    </a:cubicBezTo>
                    <a:cubicBezTo>
                      <a:pt x="1085" y="837"/>
                      <a:pt x="1085" y="837"/>
                      <a:pt x="1085" y="869"/>
                    </a:cubicBezTo>
                    <a:lnTo>
                      <a:pt x="1116" y="869"/>
                    </a:lnTo>
                    <a:lnTo>
                      <a:pt x="1116" y="869"/>
                    </a:lnTo>
                    <a:lnTo>
                      <a:pt x="1116" y="869"/>
                    </a:lnTo>
                    <a:lnTo>
                      <a:pt x="1116" y="869"/>
                    </a:lnTo>
                    <a:lnTo>
                      <a:pt x="1116" y="869"/>
                    </a:lnTo>
                    <a:lnTo>
                      <a:pt x="1116" y="869"/>
                    </a:lnTo>
                    <a:cubicBezTo>
                      <a:pt x="1116" y="869"/>
                      <a:pt x="1116" y="869"/>
                      <a:pt x="1147" y="869"/>
                    </a:cubicBezTo>
                    <a:lnTo>
                      <a:pt x="1147" y="869"/>
                    </a:lnTo>
                    <a:cubicBezTo>
                      <a:pt x="1147" y="869"/>
                      <a:pt x="1177" y="869"/>
                      <a:pt x="1177" y="900"/>
                    </a:cubicBezTo>
                    <a:lnTo>
                      <a:pt x="1177" y="900"/>
                    </a:lnTo>
                    <a:lnTo>
                      <a:pt x="1177" y="900"/>
                    </a:lnTo>
                    <a:lnTo>
                      <a:pt x="1177" y="900"/>
                    </a:lnTo>
                    <a:lnTo>
                      <a:pt x="1177" y="869"/>
                    </a:lnTo>
                    <a:lnTo>
                      <a:pt x="1177" y="869"/>
                    </a:lnTo>
                    <a:lnTo>
                      <a:pt x="1177" y="869"/>
                    </a:lnTo>
                    <a:lnTo>
                      <a:pt x="1177" y="869"/>
                    </a:lnTo>
                    <a:cubicBezTo>
                      <a:pt x="1177" y="837"/>
                      <a:pt x="1177" y="837"/>
                      <a:pt x="1177" y="837"/>
                    </a:cubicBezTo>
                    <a:cubicBezTo>
                      <a:pt x="1177" y="869"/>
                      <a:pt x="1177" y="869"/>
                      <a:pt x="1177" y="869"/>
                    </a:cubicBezTo>
                    <a:cubicBezTo>
                      <a:pt x="1177" y="869"/>
                      <a:pt x="1177" y="837"/>
                      <a:pt x="1208" y="837"/>
                    </a:cubicBezTo>
                    <a:lnTo>
                      <a:pt x="1208" y="837"/>
                    </a:lnTo>
                    <a:cubicBezTo>
                      <a:pt x="1240" y="837"/>
                      <a:pt x="1240" y="837"/>
                      <a:pt x="1271" y="837"/>
                    </a:cubicBezTo>
                    <a:cubicBezTo>
                      <a:pt x="1271" y="806"/>
                      <a:pt x="1271" y="806"/>
                      <a:pt x="1271" y="806"/>
                    </a:cubicBezTo>
                    <a:lnTo>
                      <a:pt x="1271" y="806"/>
                    </a:lnTo>
                    <a:lnTo>
                      <a:pt x="1271" y="806"/>
                    </a:lnTo>
                    <a:cubicBezTo>
                      <a:pt x="1301" y="806"/>
                      <a:pt x="1301" y="806"/>
                      <a:pt x="1301" y="806"/>
                    </a:cubicBezTo>
                    <a:cubicBezTo>
                      <a:pt x="1301" y="776"/>
                      <a:pt x="1301" y="776"/>
                      <a:pt x="1333" y="745"/>
                    </a:cubicBezTo>
                    <a:lnTo>
                      <a:pt x="1364" y="745"/>
                    </a:lnTo>
                    <a:lnTo>
                      <a:pt x="1394" y="776"/>
                    </a:lnTo>
                    <a:cubicBezTo>
                      <a:pt x="1425" y="776"/>
                      <a:pt x="1425" y="776"/>
                      <a:pt x="1425" y="776"/>
                    </a:cubicBezTo>
                    <a:cubicBezTo>
                      <a:pt x="1425" y="776"/>
                      <a:pt x="1425" y="776"/>
                      <a:pt x="1425" y="745"/>
                    </a:cubicBezTo>
                    <a:lnTo>
                      <a:pt x="1457" y="745"/>
                    </a:lnTo>
                    <a:cubicBezTo>
                      <a:pt x="1488" y="745"/>
                      <a:pt x="1488" y="745"/>
                      <a:pt x="1488" y="745"/>
                    </a:cubicBezTo>
                    <a:cubicBezTo>
                      <a:pt x="1488" y="745"/>
                      <a:pt x="1488" y="745"/>
                      <a:pt x="1518" y="745"/>
                    </a:cubicBezTo>
                    <a:lnTo>
                      <a:pt x="1518" y="745"/>
                    </a:lnTo>
                    <a:cubicBezTo>
                      <a:pt x="1549" y="745"/>
                      <a:pt x="1549" y="745"/>
                      <a:pt x="1549" y="745"/>
                    </a:cubicBezTo>
                    <a:lnTo>
                      <a:pt x="1549" y="745"/>
                    </a:lnTo>
                    <a:lnTo>
                      <a:pt x="1581" y="745"/>
                    </a:lnTo>
                    <a:lnTo>
                      <a:pt x="1581" y="745"/>
                    </a:lnTo>
                    <a:lnTo>
                      <a:pt x="1612" y="745"/>
                    </a:lnTo>
                    <a:lnTo>
                      <a:pt x="1612" y="745"/>
                    </a:lnTo>
                    <a:lnTo>
                      <a:pt x="1642" y="745"/>
                    </a:lnTo>
                    <a:lnTo>
                      <a:pt x="1642" y="745"/>
                    </a:lnTo>
                    <a:cubicBezTo>
                      <a:pt x="1642" y="745"/>
                      <a:pt x="1642" y="745"/>
                      <a:pt x="1673" y="745"/>
                    </a:cubicBezTo>
                    <a:lnTo>
                      <a:pt x="1673" y="745"/>
                    </a:lnTo>
                    <a:cubicBezTo>
                      <a:pt x="1673" y="745"/>
                      <a:pt x="1673" y="745"/>
                      <a:pt x="1705" y="745"/>
                    </a:cubicBezTo>
                    <a:lnTo>
                      <a:pt x="1705" y="745"/>
                    </a:lnTo>
                    <a:lnTo>
                      <a:pt x="1705" y="745"/>
                    </a:lnTo>
                    <a:cubicBezTo>
                      <a:pt x="1736" y="745"/>
                      <a:pt x="1736" y="745"/>
                      <a:pt x="1736" y="745"/>
                    </a:cubicBezTo>
                    <a:lnTo>
                      <a:pt x="1736" y="745"/>
                    </a:lnTo>
                    <a:cubicBezTo>
                      <a:pt x="1766" y="745"/>
                      <a:pt x="1766" y="776"/>
                      <a:pt x="1766" y="776"/>
                    </a:cubicBezTo>
                    <a:cubicBezTo>
                      <a:pt x="1797" y="776"/>
                      <a:pt x="1797" y="776"/>
                      <a:pt x="1797" y="776"/>
                    </a:cubicBezTo>
                    <a:lnTo>
                      <a:pt x="1797" y="776"/>
                    </a:lnTo>
                    <a:lnTo>
                      <a:pt x="1797" y="776"/>
                    </a:lnTo>
                    <a:cubicBezTo>
                      <a:pt x="1797" y="776"/>
                      <a:pt x="1797" y="776"/>
                      <a:pt x="1829" y="745"/>
                    </a:cubicBezTo>
                    <a:lnTo>
                      <a:pt x="1829" y="745"/>
                    </a:lnTo>
                    <a:lnTo>
                      <a:pt x="1829" y="745"/>
                    </a:lnTo>
                    <a:lnTo>
                      <a:pt x="1829" y="745"/>
                    </a:lnTo>
                    <a:lnTo>
                      <a:pt x="1829" y="745"/>
                    </a:lnTo>
                    <a:cubicBezTo>
                      <a:pt x="1797" y="713"/>
                      <a:pt x="1797" y="713"/>
                      <a:pt x="1797" y="683"/>
                    </a:cubicBezTo>
                    <a:cubicBezTo>
                      <a:pt x="1797" y="683"/>
                      <a:pt x="1766" y="683"/>
                      <a:pt x="1766" y="652"/>
                    </a:cubicBezTo>
                    <a:lnTo>
                      <a:pt x="1766" y="652"/>
                    </a:lnTo>
                    <a:lnTo>
                      <a:pt x="1766" y="652"/>
                    </a:lnTo>
                    <a:lnTo>
                      <a:pt x="1766" y="652"/>
                    </a:lnTo>
                    <a:lnTo>
                      <a:pt x="1766" y="652"/>
                    </a:lnTo>
                    <a:lnTo>
                      <a:pt x="1766" y="652"/>
                    </a:lnTo>
                    <a:cubicBezTo>
                      <a:pt x="1766" y="652"/>
                      <a:pt x="1797" y="652"/>
                      <a:pt x="1797" y="621"/>
                    </a:cubicBezTo>
                    <a:lnTo>
                      <a:pt x="1797" y="621"/>
                    </a:lnTo>
                    <a:lnTo>
                      <a:pt x="1797" y="621"/>
                    </a:lnTo>
                    <a:lnTo>
                      <a:pt x="1797" y="621"/>
                    </a:lnTo>
                    <a:lnTo>
                      <a:pt x="1829" y="621"/>
                    </a:lnTo>
                    <a:lnTo>
                      <a:pt x="1860" y="621"/>
                    </a:lnTo>
                    <a:lnTo>
                      <a:pt x="1860" y="621"/>
                    </a:lnTo>
                    <a:lnTo>
                      <a:pt x="1860" y="621"/>
                    </a:lnTo>
                    <a:cubicBezTo>
                      <a:pt x="1860" y="589"/>
                      <a:pt x="1890" y="589"/>
                      <a:pt x="1890" y="589"/>
                    </a:cubicBezTo>
                    <a:lnTo>
                      <a:pt x="1890" y="589"/>
                    </a:lnTo>
                    <a:lnTo>
                      <a:pt x="1921" y="589"/>
                    </a:lnTo>
                    <a:lnTo>
                      <a:pt x="1921" y="589"/>
                    </a:lnTo>
                    <a:cubicBezTo>
                      <a:pt x="1921" y="589"/>
                      <a:pt x="1921" y="589"/>
                      <a:pt x="1921" y="559"/>
                    </a:cubicBezTo>
                    <a:lnTo>
                      <a:pt x="1921" y="559"/>
                    </a:lnTo>
                    <a:lnTo>
                      <a:pt x="1921" y="559"/>
                    </a:lnTo>
                    <a:cubicBezTo>
                      <a:pt x="1921" y="528"/>
                      <a:pt x="1921" y="528"/>
                      <a:pt x="1921" y="528"/>
                    </a:cubicBezTo>
                    <a:cubicBezTo>
                      <a:pt x="1921" y="528"/>
                      <a:pt x="1921" y="497"/>
                      <a:pt x="1953" y="497"/>
                    </a:cubicBezTo>
                    <a:lnTo>
                      <a:pt x="1953" y="497"/>
                    </a:lnTo>
                    <a:lnTo>
                      <a:pt x="1984" y="497"/>
                    </a:lnTo>
                    <a:cubicBezTo>
                      <a:pt x="1984" y="497"/>
                      <a:pt x="1984" y="497"/>
                      <a:pt x="2014" y="497"/>
                    </a:cubicBezTo>
                    <a:lnTo>
                      <a:pt x="2014" y="497"/>
                    </a:lnTo>
                    <a:lnTo>
                      <a:pt x="2014" y="497"/>
                    </a:lnTo>
                    <a:lnTo>
                      <a:pt x="2045" y="497"/>
                    </a:lnTo>
                    <a:lnTo>
                      <a:pt x="2045" y="497"/>
                    </a:lnTo>
                    <a:lnTo>
                      <a:pt x="2045" y="497"/>
                    </a:lnTo>
                    <a:cubicBezTo>
                      <a:pt x="2077" y="497"/>
                      <a:pt x="2077" y="497"/>
                      <a:pt x="2077" y="497"/>
                    </a:cubicBezTo>
                    <a:cubicBezTo>
                      <a:pt x="2077" y="497"/>
                      <a:pt x="2077" y="497"/>
                      <a:pt x="2108" y="497"/>
                    </a:cubicBezTo>
                    <a:lnTo>
                      <a:pt x="2108" y="497"/>
                    </a:lnTo>
                    <a:cubicBezTo>
                      <a:pt x="2077" y="465"/>
                      <a:pt x="2077" y="465"/>
                      <a:pt x="2077" y="465"/>
                    </a:cubicBezTo>
                    <a:lnTo>
                      <a:pt x="2077" y="465"/>
                    </a:lnTo>
                    <a:cubicBezTo>
                      <a:pt x="2077" y="435"/>
                      <a:pt x="2108" y="435"/>
                      <a:pt x="2108" y="404"/>
                    </a:cubicBezTo>
                    <a:cubicBezTo>
                      <a:pt x="2108" y="404"/>
                      <a:pt x="2108" y="404"/>
                      <a:pt x="2138" y="404"/>
                    </a:cubicBezTo>
                    <a:lnTo>
                      <a:pt x="2138" y="404"/>
                    </a:lnTo>
                    <a:cubicBezTo>
                      <a:pt x="2138" y="404"/>
                      <a:pt x="2138" y="404"/>
                      <a:pt x="2169" y="404"/>
                    </a:cubicBezTo>
                    <a:lnTo>
                      <a:pt x="2169" y="373"/>
                    </a:lnTo>
                    <a:lnTo>
                      <a:pt x="2169" y="373"/>
                    </a:lnTo>
                    <a:lnTo>
                      <a:pt x="2169" y="373"/>
                    </a:lnTo>
                    <a:lnTo>
                      <a:pt x="2169" y="373"/>
                    </a:lnTo>
                    <a:cubicBezTo>
                      <a:pt x="2169" y="373"/>
                      <a:pt x="2169" y="373"/>
                      <a:pt x="2138" y="373"/>
                    </a:cubicBezTo>
                    <a:lnTo>
                      <a:pt x="2138" y="373"/>
                    </a:lnTo>
                    <a:cubicBezTo>
                      <a:pt x="2108" y="373"/>
                      <a:pt x="2108" y="373"/>
                      <a:pt x="2077" y="373"/>
                    </a:cubicBezTo>
                    <a:lnTo>
                      <a:pt x="2077" y="373"/>
                    </a:lnTo>
                    <a:lnTo>
                      <a:pt x="2045" y="341"/>
                    </a:lnTo>
                    <a:lnTo>
                      <a:pt x="2045" y="341"/>
                    </a:lnTo>
                    <a:lnTo>
                      <a:pt x="2045" y="341"/>
                    </a:lnTo>
                    <a:lnTo>
                      <a:pt x="2045" y="341"/>
                    </a:lnTo>
                    <a:cubicBezTo>
                      <a:pt x="2014" y="341"/>
                      <a:pt x="2014" y="311"/>
                      <a:pt x="2014" y="311"/>
                    </a:cubicBezTo>
                    <a:lnTo>
                      <a:pt x="2014" y="311"/>
                    </a:lnTo>
                    <a:lnTo>
                      <a:pt x="2014" y="311"/>
                    </a:lnTo>
                    <a:cubicBezTo>
                      <a:pt x="1984" y="311"/>
                      <a:pt x="1984" y="280"/>
                      <a:pt x="1984" y="280"/>
                    </a:cubicBezTo>
                    <a:cubicBezTo>
                      <a:pt x="1984" y="311"/>
                      <a:pt x="1953" y="311"/>
                      <a:pt x="1953" y="311"/>
                    </a:cubicBezTo>
                    <a:lnTo>
                      <a:pt x="1953" y="311"/>
                    </a:lnTo>
                    <a:lnTo>
                      <a:pt x="1953" y="311"/>
                    </a:lnTo>
                    <a:lnTo>
                      <a:pt x="1953" y="311"/>
                    </a:lnTo>
                    <a:lnTo>
                      <a:pt x="1953" y="311"/>
                    </a:lnTo>
                    <a:cubicBezTo>
                      <a:pt x="1921" y="311"/>
                      <a:pt x="1921" y="311"/>
                      <a:pt x="1921" y="311"/>
                    </a:cubicBezTo>
                    <a:cubicBezTo>
                      <a:pt x="1921" y="311"/>
                      <a:pt x="1921" y="311"/>
                      <a:pt x="1890" y="311"/>
                    </a:cubicBezTo>
                    <a:lnTo>
                      <a:pt x="1890" y="311"/>
                    </a:lnTo>
                    <a:lnTo>
                      <a:pt x="1890" y="311"/>
                    </a:lnTo>
                    <a:lnTo>
                      <a:pt x="1890" y="311"/>
                    </a:lnTo>
                    <a:lnTo>
                      <a:pt x="1890" y="311"/>
                    </a:lnTo>
                    <a:cubicBezTo>
                      <a:pt x="1860" y="311"/>
                      <a:pt x="1860" y="280"/>
                      <a:pt x="1860" y="280"/>
                    </a:cubicBezTo>
                    <a:lnTo>
                      <a:pt x="1860" y="280"/>
                    </a:lnTo>
                    <a:cubicBezTo>
                      <a:pt x="1829" y="280"/>
                      <a:pt x="1829" y="311"/>
                      <a:pt x="1829" y="311"/>
                    </a:cubicBezTo>
                    <a:lnTo>
                      <a:pt x="1829" y="311"/>
                    </a:lnTo>
                    <a:lnTo>
                      <a:pt x="1829" y="311"/>
                    </a:lnTo>
                    <a:lnTo>
                      <a:pt x="1797" y="311"/>
                    </a:lnTo>
                    <a:lnTo>
                      <a:pt x="1797" y="311"/>
                    </a:lnTo>
                    <a:cubicBezTo>
                      <a:pt x="1797" y="311"/>
                      <a:pt x="1766" y="311"/>
                      <a:pt x="1766" y="280"/>
                    </a:cubicBezTo>
                    <a:lnTo>
                      <a:pt x="1766" y="280"/>
                    </a:lnTo>
                    <a:cubicBezTo>
                      <a:pt x="1766" y="249"/>
                      <a:pt x="1736" y="249"/>
                      <a:pt x="1736" y="217"/>
                    </a:cubicBezTo>
                    <a:lnTo>
                      <a:pt x="1736" y="217"/>
                    </a:lnTo>
                    <a:cubicBezTo>
                      <a:pt x="1736" y="217"/>
                      <a:pt x="1736" y="217"/>
                      <a:pt x="1705" y="187"/>
                    </a:cubicBezTo>
                    <a:lnTo>
                      <a:pt x="1673" y="156"/>
                    </a:lnTo>
                    <a:lnTo>
                      <a:pt x="1642" y="125"/>
                    </a:lnTo>
                    <a:lnTo>
                      <a:pt x="1642" y="125"/>
                    </a:lnTo>
                    <a:lnTo>
                      <a:pt x="1642" y="125"/>
                    </a:lnTo>
                    <a:lnTo>
                      <a:pt x="1612" y="125"/>
                    </a:lnTo>
                    <a:cubicBezTo>
                      <a:pt x="1612" y="93"/>
                      <a:pt x="1612" y="93"/>
                      <a:pt x="1612" y="93"/>
                    </a:cubicBezTo>
                    <a:lnTo>
                      <a:pt x="1612" y="93"/>
                    </a:lnTo>
                    <a:cubicBezTo>
                      <a:pt x="1581" y="93"/>
                      <a:pt x="1581" y="93"/>
                      <a:pt x="1581" y="93"/>
                    </a:cubicBezTo>
                    <a:lnTo>
                      <a:pt x="1581" y="93"/>
                    </a:lnTo>
                    <a:lnTo>
                      <a:pt x="1549" y="93"/>
                    </a:lnTo>
                    <a:lnTo>
                      <a:pt x="1549" y="93"/>
                    </a:lnTo>
                    <a:cubicBezTo>
                      <a:pt x="1549" y="93"/>
                      <a:pt x="1549" y="125"/>
                      <a:pt x="1518" y="125"/>
                    </a:cubicBezTo>
                    <a:lnTo>
                      <a:pt x="1518" y="125"/>
                    </a:lnTo>
                    <a:cubicBezTo>
                      <a:pt x="1518" y="125"/>
                      <a:pt x="1518" y="156"/>
                      <a:pt x="1488" y="156"/>
                    </a:cubicBezTo>
                    <a:lnTo>
                      <a:pt x="1488" y="156"/>
                    </a:lnTo>
                    <a:lnTo>
                      <a:pt x="1488" y="156"/>
                    </a:lnTo>
                    <a:cubicBezTo>
                      <a:pt x="1488" y="156"/>
                      <a:pt x="1488" y="125"/>
                      <a:pt x="1457" y="125"/>
                    </a:cubicBezTo>
                    <a:lnTo>
                      <a:pt x="1457" y="125"/>
                    </a:lnTo>
                    <a:lnTo>
                      <a:pt x="1457" y="125"/>
                    </a:lnTo>
                    <a:cubicBezTo>
                      <a:pt x="1425" y="125"/>
                      <a:pt x="1425" y="125"/>
                      <a:pt x="1425" y="125"/>
                    </a:cubicBezTo>
                    <a:lnTo>
                      <a:pt x="1425" y="125"/>
                    </a:lnTo>
                    <a:cubicBezTo>
                      <a:pt x="1425" y="125"/>
                      <a:pt x="1425" y="93"/>
                      <a:pt x="1394" y="93"/>
                    </a:cubicBezTo>
                    <a:lnTo>
                      <a:pt x="1394" y="93"/>
                    </a:lnTo>
                    <a:lnTo>
                      <a:pt x="1394" y="93"/>
                    </a:lnTo>
                    <a:lnTo>
                      <a:pt x="1394" y="93"/>
                    </a:lnTo>
                    <a:lnTo>
                      <a:pt x="1394" y="93"/>
                    </a:lnTo>
                    <a:lnTo>
                      <a:pt x="1364" y="93"/>
                    </a:lnTo>
                    <a:lnTo>
                      <a:pt x="1364" y="93"/>
                    </a:lnTo>
                    <a:lnTo>
                      <a:pt x="1364" y="93"/>
                    </a:lnTo>
                    <a:lnTo>
                      <a:pt x="1364" y="93"/>
                    </a:lnTo>
                    <a:lnTo>
                      <a:pt x="1364" y="93"/>
                    </a:lnTo>
                    <a:lnTo>
                      <a:pt x="1364" y="93"/>
                    </a:lnTo>
                    <a:lnTo>
                      <a:pt x="1333" y="93"/>
                    </a:lnTo>
                    <a:lnTo>
                      <a:pt x="1333" y="93"/>
                    </a:lnTo>
                    <a:cubicBezTo>
                      <a:pt x="1301" y="93"/>
                      <a:pt x="1301" y="93"/>
                      <a:pt x="1301" y="63"/>
                    </a:cubicBezTo>
                    <a:lnTo>
                      <a:pt x="1301" y="63"/>
                    </a:lnTo>
                    <a:lnTo>
                      <a:pt x="1301" y="63"/>
                    </a:lnTo>
                    <a:lnTo>
                      <a:pt x="1271" y="32"/>
                    </a:lnTo>
                    <a:lnTo>
                      <a:pt x="1271" y="32"/>
                    </a:lnTo>
                    <a:lnTo>
                      <a:pt x="1271" y="32"/>
                    </a:lnTo>
                    <a:cubicBezTo>
                      <a:pt x="1271" y="32"/>
                      <a:pt x="1271" y="32"/>
                      <a:pt x="1271" y="0"/>
                    </a:cubicBezTo>
                    <a:cubicBezTo>
                      <a:pt x="1271" y="32"/>
                      <a:pt x="1271" y="32"/>
                      <a:pt x="1271" y="32"/>
                    </a:cubicBezTo>
                    <a:lnTo>
                      <a:pt x="1271" y="32"/>
                    </a:lnTo>
                    <a:cubicBezTo>
                      <a:pt x="1240" y="32"/>
                      <a:pt x="1240" y="0"/>
                      <a:pt x="1240" y="0"/>
                    </a:cubicBezTo>
                    <a:lnTo>
                      <a:pt x="1208" y="0"/>
                    </a:lnTo>
                    <a:lnTo>
                      <a:pt x="1208" y="0"/>
                    </a:lnTo>
                    <a:cubicBezTo>
                      <a:pt x="1177" y="0"/>
                      <a:pt x="1177" y="32"/>
                      <a:pt x="1177" y="32"/>
                    </a:cubicBezTo>
                    <a:lnTo>
                      <a:pt x="1177" y="32"/>
                    </a:lnTo>
                    <a:cubicBezTo>
                      <a:pt x="1147" y="63"/>
                      <a:pt x="1147" y="63"/>
                      <a:pt x="1147" y="63"/>
                    </a:cubicBezTo>
                    <a:cubicBezTo>
                      <a:pt x="1116" y="63"/>
                      <a:pt x="1116" y="32"/>
                      <a:pt x="1116" y="32"/>
                    </a:cubicBezTo>
                    <a:lnTo>
                      <a:pt x="1116" y="32"/>
                    </a:lnTo>
                    <a:cubicBezTo>
                      <a:pt x="1085" y="32"/>
                      <a:pt x="1085" y="63"/>
                      <a:pt x="1085" y="63"/>
                    </a:cubicBezTo>
                    <a:lnTo>
                      <a:pt x="1053" y="63"/>
                    </a:lnTo>
                    <a:lnTo>
                      <a:pt x="1053" y="63"/>
                    </a:lnTo>
                    <a:cubicBezTo>
                      <a:pt x="1023" y="63"/>
                      <a:pt x="1023" y="63"/>
                      <a:pt x="1023" y="63"/>
                    </a:cubicBezTo>
                    <a:lnTo>
                      <a:pt x="1023" y="63"/>
                    </a:lnTo>
                    <a:lnTo>
                      <a:pt x="1023" y="63"/>
                    </a:lnTo>
                    <a:lnTo>
                      <a:pt x="1023" y="63"/>
                    </a:lnTo>
                    <a:lnTo>
                      <a:pt x="1023" y="63"/>
                    </a:lnTo>
                    <a:cubicBezTo>
                      <a:pt x="992" y="63"/>
                      <a:pt x="992" y="93"/>
                      <a:pt x="992" y="93"/>
                    </a:cubicBezTo>
                    <a:lnTo>
                      <a:pt x="992" y="93"/>
                    </a:lnTo>
                    <a:cubicBezTo>
                      <a:pt x="961" y="93"/>
                      <a:pt x="961" y="93"/>
                      <a:pt x="961" y="93"/>
                    </a:cubicBezTo>
                    <a:lnTo>
                      <a:pt x="961" y="93"/>
                    </a:lnTo>
                    <a:cubicBezTo>
                      <a:pt x="929" y="93"/>
                      <a:pt x="929" y="93"/>
                      <a:pt x="899" y="93"/>
                    </a:cubicBezTo>
                    <a:cubicBezTo>
                      <a:pt x="868" y="93"/>
                      <a:pt x="868" y="93"/>
                      <a:pt x="868" y="93"/>
                    </a:cubicBezTo>
                    <a:cubicBezTo>
                      <a:pt x="837" y="93"/>
                      <a:pt x="837" y="93"/>
                      <a:pt x="837" y="93"/>
                    </a:cubicBezTo>
                    <a:lnTo>
                      <a:pt x="837" y="93"/>
                    </a:lnTo>
                    <a:cubicBezTo>
                      <a:pt x="805" y="93"/>
                      <a:pt x="805" y="93"/>
                      <a:pt x="805" y="93"/>
                    </a:cubicBezTo>
                    <a:lnTo>
                      <a:pt x="805" y="93"/>
                    </a:lnTo>
                    <a:lnTo>
                      <a:pt x="805" y="125"/>
                    </a:lnTo>
                    <a:lnTo>
                      <a:pt x="805" y="125"/>
                    </a:lnTo>
                    <a:lnTo>
                      <a:pt x="805" y="125"/>
                    </a:lnTo>
                    <a:lnTo>
                      <a:pt x="805" y="125"/>
                    </a:lnTo>
                    <a:lnTo>
                      <a:pt x="805" y="125"/>
                    </a:lnTo>
                    <a:lnTo>
                      <a:pt x="805" y="125"/>
                    </a:lnTo>
                    <a:cubicBezTo>
                      <a:pt x="805" y="156"/>
                      <a:pt x="805" y="156"/>
                      <a:pt x="805" y="156"/>
                    </a:cubicBezTo>
                    <a:lnTo>
                      <a:pt x="805" y="156"/>
                    </a:lnTo>
                    <a:lnTo>
                      <a:pt x="805" y="156"/>
                    </a:lnTo>
                    <a:cubicBezTo>
                      <a:pt x="805" y="156"/>
                      <a:pt x="805" y="156"/>
                      <a:pt x="775" y="156"/>
                    </a:cubicBezTo>
                    <a:lnTo>
                      <a:pt x="775" y="187"/>
                    </a:lnTo>
                    <a:lnTo>
                      <a:pt x="775" y="187"/>
                    </a:lnTo>
                    <a:lnTo>
                      <a:pt x="775" y="187"/>
                    </a:lnTo>
                    <a:lnTo>
                      <a:pt x="775" y="187"/>
                    </a:lnTo>
                    <a:lnTo>
                      <a:pt x="775" y="217"/>
                    </a:lnTo>
                    <a:lnTo>
                      <a:pt x="805" y="217"/>
                    </a:lnTo>
                    <a:cubicBezTo>
                      <a:pt x="805" y="249"/>
                      <a:pt x="805" y="249"/>
                      <a:pt x="805" y="249"/>
                    </a:cubicBezTo>
                    <a:lnTo>
                      <a:pt x="805" y="249"/>
                    </a:lnTo>
                    <a:cubicBezTo>
                      <a:pt x="805" y="280"/>
                      <a:pt x="805" y="311"/>
                      <a:pt x="775" y="311"/>
                    </a:cubicBezTo>
                    <a:lnTo>
                      <a:pt x="775" y="311"/>
                    </a:lnTo>
                    <a:lnTo>
                      <a:pt x="775" y="311"/>
                    </a:lnTo>
                    <a:lnTo>
                      <a:pt x="775" y="311"/>
                    </a:lnTo>
                    <a:lnTo>
                      <a:pt x="775" y="311"/>
                    </a:lnTo>
                    <a:lnTo>
                      <a:pt x="744" y="311"/>
                    </a:lnTo>
                    <a:cubicBezTo>
                      <a:pt x="744" y="311"/>
                      <a:pt x="744" y="311"/>
                      <a:pt x="713" y="311"/>
                    </a:cubicBezTo>
                    <a:lnTo>
                      <a:pt x="713" y="311"/>
                    </a:lnTo>
                    <a:lnTo>
                      <a:pt x="713" y="311"/>
                    </a:lnTo>
                    <a:lnTo>
                      <a:pt x="713" y="311"/>
                    </a:lnTo>
                    <a:lnTo>
                      <a:pt x="681" y="311"/>
                    </a:lnTo>
                    <a:lnTo>
                      <a:pt x="681" y="311"/>
                    </a:lnTo>
                    <a:lnTo>
                      <a:pt x="651" y="311"/>
                    </a:lnTo>
                    <a:lnTo>
                      <a:pt x="651" y="311"/>
                    </a:lnTo>
                    <a:cubicBezTo>
                      <a:pt x="620" y="311"/>
                      <a:pt x="620" y="311"/>
                      <a:pt x="620" y="280"/>
                    </a:cubicBezTo>
                    <a:lnTo>
                      <a:pt x="620" y="280"/>
                    </a:lnTo>
                    <a:lnTo>
                      <a:pt x="620" y="280"/>
                    </a:lnTo>
                    <a:cubicBezTo>
                      <a:pt x="589" y="280"/>
                      <a:pt x="589" y="280"/>
                      <a:pt x="589" y="280"/>
                    </a:cubicBezTo>
                    <a:cubicBezTo>
                      <a:pt x="589" y="280"/>
                      <a:pt x="589" y="311"/>
                      <a:pt x="557" y="311"/>
                    </a:cubicBezTo>
                    <a:lnTo>
                      <a:pt x="557" y="311"/>
                    </a:lnTo>
                    <a:lnTo>
                      <a:pt x="557" y="311"/>
                    </a:lnTo>
                    <a:lnTo>
                      <a:pt x="557" y="311"/>
                    </a:lnTo>
                    <a:cubicBezTo>
                      <a:pt x="527" y="311"/>
                      <a:pt x="527" y="280"/>
                      <a:pt x="527" y="280"/>
                    </a:cubicBezTo>
                    <a:lnTo>
                      <a:pt x="527" y="280"/>
                    </a:lnTo>
                    <a:cubicBezTo>
                      <a:pt x="527" y="280"/>
                      <a:pt x="496" y="280"/>
                      <a:pt x="496" y="311"/>
                    </a:cubicBezTo>
                    <a:lnTo>
                      <a:pt x="496" y="311"/>
                    </a:lnTo>
                    <a:lnTo>
                      <a:pt x="465" y="311"/>
                    </a:lnTo>
                    <a:lnTo>
                      <a:pt x="465" y="311"/>
                    </a:lnTo>
                    <a:lnTo>
                      <a:pt x="465" y="311"/>
                    </a:lnTo>
                    <a:lnTo>
                      <a:pt x="465" y="311"/>
                    </a:lnTo>
                    <a:cubicBezTo>
                      <a:pt x="433" y="311"/>
                      <a:pt x="433" y="311"/>
                      <a:pt x="433" y="280"/>
                    </a:cubicBezTo>
                    <a:lnTo>
                      <a:pt x="433" y="280"/>
                    </a:lnTo>
                    <a:lnTo>
                      <a:pt x="433" y="280"/>
                    </a:lnTo>
                    <a:cubicBezTo>
                      <a:pt x="433" y="311"/>
                      <a:pt x="403" y="311"/>
                      <a:pt x="403" y="311"/>
                    </a:cubicBezTo>
                    <a:lnTo>
                      <a:pt x="403" y="311"/>
                    </a:lnTo>
                    <a:lnTo>
                      <a:pt x="403" y="311"/>
                    </a:lnTo>
                    <a:lnTo>
                      <a:pt x="403" y="311"/>
                    </a:lnTo>
                    <a:cubicBezTo>
                      <a:pt x="372" y="311"/>
                      <a:pt x="372" y="311"/>
                      <a:pt x="372" y="280"/>
                    </a:cubicBezTo>
                    <a:lnTo>
                      <a:pt x="372" y="280"/>
                    </a:lnTo>
                    <a:lnTo>
                      <a:pt x="372" y="280"/>
                    </a:lnTo>
                    <a:lnTo>
                      <a:pt x="341" y="280"/>
                    </a:lnTo>
                    <a:lnTo>
                      <a:pt x="341" y="280"/>
                    </a:lnTo>
                    <a:cubicBezTo>
                      <a:pt x="341" y="249"/>
                      <a:pt x="341" y="249"/>
                      <a:pt x="341" y="249"/>
                    </a:cubicBezTo>
                    <a:lnTo>
                      <a:pt x="309" y="249"/>
                    </a:lnTo>
                    <a:cubicBezTo>
                      <a:pt x="309" y="249"/>
                      <a:pt x="309" y="249"/>
                      <a:pt x="309" y="280"/>
                    </a:cubicBezTo>
                    <a:lnTo>
                      <a:pt x="309" y="280"/>
                    </a:lnTo>
                    <a:lnTo>
                      <a:pt x="309" y="280"/>
                    </a:lnTo>
                    <a:lnTo>
                      <a:pt x="309" y="280"/>
                    </a:lnTo>
                    <a:cubicBezTo>
                      <a:pt x="279" y="280"/>
                      <a:pt x="279" y="249"/>
                      <a:pt x="279" y="249"/>
                    </a:cubicBezTo>
                    <a:lnTo>
                      <a:pt x="279" y="249"/>
                    </a:lnTo>
                    <a:lnTo>
                      <a:pt x="279" y="249"/>
                    </a:lnTo>
                    <a:lnTo>
                      <a:pt x="279" y="249"/>
                    </a:lnTo>
                    <a:cubicBezTo>
                      <a:pt x="248" y="249"/>
                      <a:pt x="248" y="249"/>
                      <a:pt x="248" y="249"/>
                    </a:cubicBezTo>
                    <a:lnTo>
                      <a:pt x="248" y="249"/>
                    </a:lnTo>
                    <a:lnTo>
                      <a:pt x="248" y="249"/>
                    </a:lnTo>
                    <a:lnTo>
                      <a:pt x="217" y="249"/>
                    </a:lnTo>
                    <a:lnTo>
                      <a:pt x="217" y="249"/>
                    </a:lnTo>
                    <a:lnTo>
                      <a:pt x="217" y="249"/>
                    </a:lnTo>
                    <a:lnTo>
                      <a:pt x="217" y="249"/>
                    </a:lnTo>
                    <a:lnTo>
                      <a:pt x="217" y="249"/>
                    </a:lnTo>
                    <a:lnTo>
                      <a:pt x="185" y="249"/>
                    </a:lnTo>
                    <a:lnTo>
                      <a:pt x="185" y="249"/>
                    </a:lnTo>
                    <a:lnTo>
                      <a:pt x="185" y="249"/>
                    </a:lnTo>
                    <a:lnTo>
                      <a:pt x="185" y="249"/>
                    </a:lnTo>
                    <a:lnTo>
                      <a:pt x="185" y="249"/>
                    </a:lnTo>
                    <a:lnTo>
                      <a:pt x="185" y="249"/>
                    </a:lnTo>
                    <a:lnTo>
                      <a:pt x="185" y="249"/>
                    </a:lnTo>
                    <a:cubicBezTo>
                      <a:pt x="185" y="249"/>
                      <a:pt x="185" y="280"/>
                      <a:pt x="155" y="280"/>
                    </a:cubicBezTo>
                    <a:lnTo>
                      <a:pt x="155" y="280"/>
                    </a:lnTo>
                    <a:lnTo>
                      <a:pt x="155" y="280"/>
                    </a:lnTo>
                    <a:cubicBezTo>
                      <a:pt x="124" y="280"/>
                      <a:pt x="124" y="280"/>
                      <a:pt x="124" y="280"/>
                    </a:cubicBezTo>
                    <a:lnTo>
                      <a:pt x="124" y="280"/>
                    </a:lnTo>
                    <a:lnTo>
                      <a:pt x="124" y="280"/>
                    </a:lnTo>
                    <a:cubicBezTo>
                      <a:pt x="93" y="311"/>
                      <a:pt x="93" y="311"/>
                      <a:pt x="93" y="311"/>
                    </a:cubicBezTo>
                    <a:lnTo>
                      <a:pt x="93" y="311"/>
                    </a:lnTo>
                    <a:cubicBezTo>
                      <a:pt x="93" y="311"/>
                      <a:pt x="93" y="311"/>
                      <a:pt x="93" y="341"/>
                    </a:cubicBezTo>
                    <a:lnTo>
                      <a:pt x="93" y="341"/>
                    </a:lnTo>
                    <a:lnTo>
                      <a:pt x="93" y="341"/>
                    </a:lnTo>
                    <a:cubicBezTo>
                      <a:pt x="93" y="341"/>
                      <a:pt x="93" y="341"/>
                      <a:pt x="93" y="373"/>
                    </a:cubicBezTo>
                    <a:cubicBezTo>
                      <a:pt x="61" y="373"/>
                      <a:pt x="61" y="373"/>
                      <a:pt x="61" y="373"/>
                    </a:cubicBezTo>
                    <a:lnTo>
                      <a:pt x="61" y="373"/>
                    </a:lnTo>
                    <a:lnTo>
                      <a:pt x="61" y="373"/>
                    </a:lnTo>
                    <a:lnTo>
                      <a:pt x="61" y="373"/>
                    </a:lnTo>
                    <a:lnTo>
                      <a:pt x="61" y="373"/>
                    </a:lnTo>
                    <a:cubicBezTo>
                      <a:pt x="31" y="373"/>
                      <a:pt x="31" y="373"/>
                      <a:pt x="31" y="341"/>
                    </a:cubicBezTo>
                    <a:lnTo>
                      <a:pt x="31" y="341"/>
                    </a:lnTo>
                    <a:lnTo>
                      <a:pt x="31" y="341"/>
                    </a:lnTo>
                    <a:cubicBezTo>
                      <a:pt x="31" y="341"/>
                      <a:pt x="31" y="341"/>
                      <a:pt x="0" y="341"/>
                    </a:cubicBezTo>
                    <a:cubicBezTo>
                      <a:pt x="0" y="341"/>
                      <a:pt x="0" y="341"/>
                      <a:pt x="0" y="311"/>
                    </a:cubicBezTo>
                    <a:lnTo>
                      <a:pt x="0" y="311"/>
                    </a:lnTo>
                    <a:lnTo>
                      <a:pt x="0" y="311"/>
                    </a:lnTo>
                    <a:cubicBezTo>
                      <a:pt x="0" y="341"/>
                      <a:pt x="0" y="341"/>
                      <a:pt x="0" y="373"/>
                    </a:cubicBezTo>
                    <a:lnTo>
                      <a:pt x="0" y="373"/>
                    </a:lnTo>
                    <a:lnTo>
                      <a:pt x="0" y="373"/>
                    </a:lnTo>
                    <a:lnTo>
                      <a:pt x="0" y="373"/>
                    </a:lnTo>
                    <a:lnTo>
                      <a:pt x="0" y="373"/>
                    </a:lnTo>
                    <a:cubicBezTo>
                      <a:pt x="0" y="373"/>
                      <a:pt x="0" y="373"/>
                      <a:pt x="0" y="4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0" name="Freeform 103"/>
              <p:cNvSpPr>
                <a:spLocks noChangeArrowheads="1"/>
              </p:cNvSpPr>
              <p:nvPr/>
            </p:nvSpPr>
            <p:spPr bwMode="auto">
              <a:xfrm>
                <a:off x="6469063" y="1624013"/>
                <a:ext cx="77787" cy="44450"/>
              </a:xfrm>
              <a:custGeom>
                <a:avLst/>
                <a:gdLst>
                  <a:gd name="T0" fmla="*/ 62 w 218"/>
                  <a:gd name="T1" fmla="*/ 0 h 124"/>
                  <a:gd name="T2" fmla="*/ 62 w 218"/>
                  <a:gd name="T3" fmla="*/ 0 h 124"/>
                  <a:gd name="T4" fmla="*/ 62 w 218"/>
                  <a:gd name="T5" fmla="*/ 0 h 124"/>
                  <a:gd name="T6" fmla="*/ 62 w 218"/>
                  <a:gd name="T7" fmla="*/ 0 h 124"/>
                  <a:gd name="T8" fmla="*/ 62 w 218"/>
                  <a:gd name="T9" fmla="*/ 30 h 124"/>
                  <a:gd name="T10" fmla="*/ 62 w 218"/>
                  <a:gd name="T11" fmla="*/ 62 h 124"/>
                  <a:gd name="T12" fmla="*/ 62 w 218"/>
                  <a:gd name="T13" fmla="*/ 62 h 124"/>
                  <a:gd name="T14" fmla="*/ 31 w 218"/>
                  <a:gd name="T15" fmla="*/ 93 h 124"/>
                  <a:gd name="T16" fmla="*/ 31 w 218"/>
                  <a:gd name="T17" fmla="*/ 93 h 124"/>
                  <a:gd name="T18" fmla="*/ 0 w 218"/>
                  <a:gd name="T19" fmla="*/ 93 h 124"/>
                  <a:gd name="T20" fmla="*/ 0 w 218"/>
                  <a:gd name="T21" fmla="*/ 93 h 124"/>
                  <a:gd name="T22" fmla="*/ 0 w 218"/>
                  <a:gd name="T23" fmla="*/ 93 h 124"/>
                  <a:gd name="T24" fmla="*/ 31 w 218"/>
                  <a:gd name="T25" fmla="*/ 93 h 124"/>
                  <a:gd name="T26" fmla="*/ 31 w 218"/>
                  <a:gd name="T27" fmla="*/ 93 h 124"/>
                  <a:gd name="T28" fmla="*/ 62 w 218"/>
                  <a:gd name="T29" fmla="*/ 93 h 124"/>
                  <a:gd name="T30" fmla="*/ 62 w 218"/>
                  <a:gd name="T31" fmla="*/ 93 h 124"/>
                  <a:gd name="T32" fmla="*/ 93 w 218"/>
                  <a:gd name="T33" fmla="*/ 123 h 124"/>
                  <a:gd name="T34" fmla="*/ 124 w 218"/>
                  <a:gd name="T35" fmla="*/ 123 h 124"/>
                  <a:gd name="T36" fmla="*/ 124 w 218"/>
                  <a:gd name="T37" fmla="*/ 123 h 124"/>
                  <a:gd name="T38" fmla="*/ 155 w 218"/>
                  <a:gd name="T39" fmla="*/ 93 h 124"/>
                  <a:gd name="T40" fmla="*/ 186 w 218"/>
                  <a:gd name="T41" fmla="*/ 62 h 124"/>
                  <a:gd name="T42" fmla="*/ 186 w 218"/>
                  <a:gd name="T43" fmla="*/ 62 h 124"/>
                  <a:gd name="T44" fmla="*/ 186 w 218"/>
                  <a:gd name="T45" fmla="*/ 62 h 124"/>
                  <a:gd name="T46" fmla="*/ 186 w 218"/>
                  <a:gd name="T47" fmla="*/ 62 h 124"/>
                  <a:gd name="T48" fmla="*/ 217 w 218"/>
                  <a:gd name="T49" fmla="*/ 62 h 124"/>
                  <a:gd name="T50" fmla="*/ 217 w 218"/>
                  <a:gd name="T51" fmla="*/ 62 h 124"/>
                  <a:gd name="T52" fmla="*/ 217 w 218"/>
                  <a:gd name="T53" fmla="*/ 62 h 124"/>
                  <a:gd name="T54" fmla="*/ 217 w 218"/>
                  <a:gd name="T55" fmla="*/ 62 h 124"/>
                  <a:gd name="T56" fmla="*/ 186 w 218"/>
                  <a:gd name="T57" fmla="*/ 30 h 124"/>
                  <a:gd name="T58" fmla="*/ 155 w 218"/>
                  <a:gd name="T59" fmla="*/ 30 h 124"/>
                  <a:gd name="T60" fmla="*/ 93 w 218"/>
                  <a:gd name="T61" fmla="*/ 0 h 124"/>
                  <a:gd name="T62" fmla="*/ 93 w 218"/>
                  <a:gd name="T63" fmla="*/ 0 h 124"/>
                  <a:gd name="T64" fmla="*/ 62 w 218"/>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24">
                    <a:moveTo>
                      <a:pt x="62" y="0"/>
                    </a:moveTo>
                    <a:lnTo>
                      <a:pt x="62" y="0"/>
                    </a:lnTo>
                    <a:lnTo>
                      <a:pt x="62" y="0"/>
                    </a:lnTo>
                    <a:lnTo>
                      <a:pt x="62" y="0"/>
                    </a:lnTo>
                    <a:lnTo>
                      <a:pt x="62" y="30"/>
                    </a:lnTo>
                    <a:cubicBezTo>
                      <a:pt x="62" y="30"/>
                      <a:pt x="62" y="30"/>
                      <a:pt x="62" y="62"/>
                    </a:cubicBezTo>
                    <a:lnTo>
                      <a:pt x="62" y="62"/>
                    </a:lnTo>
                    <a:lnTo>
                      <a:pt x="31" y="93"/>
                    </a:lnTo>
                    <a:lnTo>
                      <a:pt x="31" y="93"/>
                    </a:lnTo>
                    <a:cubicBezTo>
                      <a:pt x="0" y="93"/>
                      <a:pt x="0" y="93"/>
                      <a:pt x="0" y="93"/>
                    </a:cubicBezTo>
                    <a:lnTo>
                      <a:pt x="0" y="93"/>
                    </a:lnTo>
                    <a:lnTo>
                      <a:pt x="0" y="93"/>
                    </a:lnTo>
                    <a:cubicBezTo>
                      <a:pt x="31" y="93"/>
                      <a:pt x="31" y="93"/>
                      <a:pt x="31" y="93"/>
                    </a:cubicBezTo>
                    <a:lnTo>
                      <a:pt x="31" y="93"/>
                    </a:lnTo>
                    <a:cubicBezTo>
                      <a:pt x="62" y="93"/>
                      <a:pt x="62" y="93"/>
                      <a:pt x="62" y="93"/>
                    </a:cubicBezTo>
                    <a:lnTo>
                      <a:pt x="62" y="93"/>
                    </a:lnTo>
                    <a:lnTo>
                      <a:pt x="93" y="123"/>
                    </a:lnTo>
                    <a:cubicBezTo>
                      <a:pt x="124" y="123"/>
                      <a:pt x="124" y="123"/>
                      <a:pt x="124" y="123"/>
                    </a:cubicBezTo>
                    <a:lnTo>
                      <a:pt x="124" y="123"/>
                    </a:lnTo>
                    <a:cubicBezTo>
                      <a:pt x="124" y="93"/>
                      <a:pt x="124" y="93"/>
                      <a:pt x="155" y="93"/>
                    </a:cubicBezTo>
                    <a:cubicBezTo>
                      <a:pt x="155" y="62"/>
                      <a:pt x="155" y="62"/>
                      <a:pt x="186" y="62"/>
                    </a:cubicBezTo>
                    <a:lnTo>
                      <a:pt x="186" y="62"/>
                    </a:lnTo>
                    <a:lnTo>
                      <a:pt x="186" y="62"/>
                    </a:lnTo>
                    <a:lnTo>
                      <a:pt x="186" y="62"/>
                    </a:lnTo>
                    <a:cubicBezTo>
                      <a:pt x="217" y="62"/>
                      <a:pt x="217" y="62"/>
                      <a:pt x="217" y="62"/>
                    </a:cubicBezTo>
                    <a:lnTo>
                      <a:pt x="217" y="62"/>
                    </a:lnTo>
                    <a:lnTo>
                      <a:pt x="217" y="62"/>
                    </a:lnTo>
                    <a:lnTo>
                      <a:pt x="217" y="62"/>
                    </a:lnTo>
                    <a:cubicBezTo>
                      <a:pt x="186" y="62"/>
                      <a:pt x="186" y="62"/>
                      <a:pt x="186" y="30"/>
                    </a:cubicBezTo>
                    <a:lnTo>
                      <a:pt x="155" y="30"/>
                    </a:lnTo>
                    <a:cubicBezTo>
                      <a:pt x="124" y="30"/>
                      <a:pt x="124" y="30"/>
                      <a:pt x="93" y="0"/>
                    </a:cubicBezTo>
                    <a:lnTo>
                      <a:pt x="93" y="0"/>
                    </a:lnTo>
                    <a:cubicBezTo>
                      <a:pt x="93" y="0"/>
                      <a:pt x="93"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1" name="Freeform 104"/>
              <p:cNvSpPr>
                <a:spLocks noChangeArrowheads="1"/>
              </p:cNvSpPr>
              <p:nvPr/>
            </p:nvSpPr>
            <p:spPr bwMode="auto">
              <a:xfrm>
                <a:off x="6491288" y="1423988"/>
                <a:ext cx="33337" cy="100012"/>
              </a:xfrm>
              <a:custGeom>
                <a:avLst/>
                <a:gdLst>
                  <a:gd name="T0" fmla="*/ 0 w 94"/>
                  <a:gd name="T1" fmla="*/ 62 h 280"/>
                  <a:gd name="T2" fmla="*/ 0 w 94"/>
                  <a:gd name="T3" fmla="*/ 62 h 280"/>
                  <a:gd name="T4" fmla="*/ 0 w 94"/>
                  <a:gd name="T5" fmla="*/ 92 h 280"/>
                  <a:gd name="T6" fmla="*/ 31 w 94"/>
                  <a:gd name="T7" fmla="*/ 92 h 280"/>
                  <a:gd name="T8" fmla="*/ 31 w 94"/>
                  <a:gd name="T9" fmla="*/ 92 h 280"/>
                  <a:gd name="T10" fmla="*/ 31 w 94"/>
                  <a:gd name="T11" fmla="*/ 124 h 280"/>
                  <a:gd name="T12" fmla="*/ 31 w 94"/>
                  <a:gd name="T13" fmla="*/ 155 h 280"/>
                  <a:gd name="T14" fmla="*/ 31 w 94"/>
                  <a:gd name="T15" fmla="*/ 155 h 280"/>
                  <a:gd name="T16" fmla="*/ 31 w 94"/>
                  <a:gd name="T17" fmla="*/ 155 h 280"/>
                  <a:gd name="T18" fmla="*/ 31 w 94"/>
                  <a:gd name="T19" fmla="*/ 216 h 280"/>
                  <a:gd name="T20" fmla="*/ 31 w 94"/>
                  <a:gd name="T21" fmla="*/ 248 h 280"/>
                  <a:gd name="T22" fmla="*/ 31 w 94"/>
                  <a:gd name="T23" fmla="*/ 279 h 280"/>
                  <a:gd name="T24" fmla="*/ 31 w 94"/>
                  <a:gd name="T25" fmla="*/ 279 h 280"/>
                  <a:gd name="T26" fmla="*/ 31 w 94"/>
                  <a:gd name="T27" fmla="*/ 279 h 280"/>
                  <a:gd name="T28" fmla="*/ 31 w 94"/>
                  <a:gd name="T29" fmla="*/ 279 h 280"/>
                  <a:gd name="T30" fmla="*/ 31 w 94"/>
                  <a:gd name="T31" fmla="*/ 279 h 280"/>
                  <a:gd name="T32" fmla="*/ 31 w 94"/>
                  <a:gd name="T33" fmla="*/ 248 h 280"/>
                  <a:gd name="T34" fmla="*/ 31 w 94"/>
                  <a:gd name="T35" fmla="*/ 216 h 280"/>
                  <a:gd name="T36" fmla="*/ 62 w 94"/>
                  <a:gd name="T37" fmla="*/ 216 h 280"/>
                  <a:gd name="T38" fmla="*/ 62 w 94"/>
                  <a:gd name="T39" fmla="*/ 216 h 280"/>
                  <a:gd name="T40" fmla="*/ 93 w 94"/>
                  <a:gd name="T41" fmla="*/ 216 h 280"/>
                  <a:gd name="T42" fmla="*/ 93 w 94"/>
                  <a:gd name="T43" fmla="*/ 216 h 280"/>
                  <a:gd name="T44" fmla="*/ 93 w 94"/>
                  <a:gd name="T45" fmla="*/ 216 h 280"/>
                  <a:gd name="T46" fmla="*/ 93 w 94"/>
                  <a:gd name="T47" fmla="*/ 186 h 280"/>
                  <a:gd name="T48" fmla="*/ 93 w 94"/>
                  <a:gd name="T49" fmla="*/ 186 h 280"/>
                  <a:gd name="T50" fmla="*/ 62 w 94"/>
                  <a:gd name="T51" fmla="*/ 155 h 280"/>
                  <a:gd name="T52" fmla="*/ 62 w 94"/>
                  <a:gd name="T53" fmla="*/ 155 h 280"/>
                  <a:gd name="T54" fmla="*/ 62 w 94"/>
                  <a:gd name="T55" fmla="*/ 124 h 280"/>
                  <a:gd name="T56" fmla="*/ 31 w 94"/>
                  <a:gd name="T57" fmla="*/ 92 h 280"/>
                  <a:gd name="T58" fmla="*/ 62 w 94"/>
                  <a:gd name="T59" fmla="*/ 31 h 280"/>
                  <a:gd name="T60" fmla="*/ 62 w 94"/>
                  <a:gd name="T61" fmla="*/ 31 h 280"/>
                  <a:gd name="T62" fmla="*/ 62 w 94"/>
                  <a:gd name="T63" fmla="*/ 31 h 280"/>
                  <a:gd name="T64" fmla="*/ 62 w 94"/>
                  <a:gd name="T65" fmla="*/ 0 h 280"/>
                  <a:gd name="T66" fmla="*/ 62 w 94"/>
                  <a:gd name="T67" fmla="*/ 0 h 280"/>
                  <a:gd name="T68" fmla="*/ 62 w 94"/>
                  <a:gd name="T69" fmla="*/ 0 h 280"/>
                  <a:gd name="T70" fmla="*/ 31 w 94"/>
                  <a:gd name="T71" fmla="*/ 0 h 280"/>
                  <a:gd name="T72" fmla="*/ 31 w 94"/>
                  <a:gd name="T73" fmla="*/ 0 h 280"/>
                  <a:gd name="T74" fmla="*/ 31 w 94"/>
                  <a:gd name="T75" fmla="*/ 0 h 280"/>
                  <a:gd name="T76" fmla="*/ 0 w 94"/>
                  <a:gd name="T77" fmla="*/ 6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280">
                    <a:moveTo>
                      <a:pt x="0" y="62"/>
                    </a:moveTo>
                    <a:lnTo>
                      <a:pt x="0" y="62"/>
                    </a:lnTo>
                    <a:cubicBezTo>
                      <a:pt x="0" y="92"/>
                      <a:pt x="0" y="92"/>
                      <a:pt x="0" y="92"/>
                    </a:cubicBezTo>
                    <a:cubicBezTo>
                      <a:pt x="0" y="92"/>
                      <a:pt x="0" y="92"/>
                      <a:pt x="31" y="92"/>
                    </a:cubicBezTo>
                    <a:lnTo>
                      <a:pt x="31" y="92"/>
                    </a:lnTo>
                    <a:lnTo>
                      <a:pt x="31" y="124"/>
                    </a:lnTo>
                    <a:cubicBezTo>
                      <a:pt x="31" y="155"/>
                      <a:pt x="31" y="155"/>
                      <a:pt x="31" y="155"/>
                    </a:cubicBezTo>
                    <a:lnTo>
                      <a:pt x="31" y="155"/>
                    </a:lnTo>
                    <a:lnTo>
                      <a:pt x="31" y="155"/>
                    </a:lnTo>
                    <a:cubicBezTo>
                      <a:pt x="31" y="186"/>
                      <a:pt x="31" y="216"/>
                      <a:pt x="31" y="216"/>
                    </a:cubicBezTo>
                    <a:cubicBezTo>
                      <a:pt x="31" y="248"/>
                      <a:pt x="31" y="248"/>
                      <a:pt x="31" y="248"/>
                    </a:cubicBezTo>
                    <a:lnTo>
                      <a:pt x="31" y="279"/>
                    </a:lnTo>
                    <a:lnTo>
                      <a:pt x="31" y="279"/>
                    </a:lnTo>
                    <a:lnTo>
                      <a:pt x="31" y="279"/>
                    </a:lnTo>
                    <a:lnTo>
                      <a:pt x="31" y="279"/>
                    </a:lnTo>
                    <a:lnTo>
                      <a:pt x="31" y="279"/>
                    </a:lnTo>
                    <a:cubicBezTo>
                      <a:pt x="31" y="279"/>
                      <a:pt x="31" y="279"/>
                      <a:pt x="31" y="248"/>
                    </a:cubicBezTo>
                    <a:cubicBezTo>
                      <a:pt x="31" y="248"/>
                      <a:pt x="31" y="248"/>
                      <a:pt x="31" y="216"/>
                    </a:cubicBezTo>
                    <a:lnTo>
                      <a:pt x="62" y="216"/>
                    </a:lnTo>
                    <a:lnTo>
                      <a:pt x="62" y="216"/>
                    </a:lnTo>
                    <a:cubicBezTo>
                      <a:pt x="93" y="216"/>
                      <a:pt x="93" y="216"/>
                      <a:pt x="93" y="216"/>
                    </a:cubicBezTo>
                    <a:lnTo>
                      <a:pt x="93" y="216"/>
                    </a:lnTo>
                    <a:lnTo>
                      <a:pt x="93" y="216"/>
                    </a:lnTo>
                    <a:cubicBezTo>
                      <a:pt x="93" y="186"/>
                      <a:pt x="62" y="186"/>
                      <a:pt x="93" y="186"/>
                    </a:cubicBezTo>
                    <a:lnTo>
                      <a:pt x="93" y="186"/>
                    </a:lnTo>
                    <a:cubicBezTo>
                      <a:pt x="93" y="186"/>
                      <a:pt x="93" y="186"/>
                      <a:pt x="62" y="155"/>
                    </a:cubicBezTo>
                    <a:lnTo>
                      <a:pt x="62" y="155"/>
                    </a:lnTo>
                    <a:lnTo>
                      <a:pt x="62" y="124"/>
                    </a:lnTo>
                    <a:cubicBezTo>
                      <a:pt x="62" y="124"/>
                      <a:pt x="62" y="92"/>
                      <a:pt x="31" y="92"/>
                    </a:cubicBezTo>
                    <a:cubicBezTo>
                      <a:pt x="31" y="62"/>
                      <a:pt x="31" y="31"/>
                      <a:pt x="62" y="31"/>
                    </a:cubicBezTo>
                    <a:lnTo>
                      <a:pt x="62" y="31"/>
                    </a:lnTo>
                    <a:lnTo>
                      <a:pt x="62" y="31"/>
                    </a:lnTo>
                    <a:lnTo>
                      <a:pt x="62" y="0"/>
                    </a:lnTo>
                    <a:lnTo>
                      <a:pt x="62" y="0"/>
                    </a:lnTo>
                    <a:lnTo>
                      <a:pt x="62" y="0"/>
                    </a:lnTo>
                    <a:cubicBezTo>
                      <a:pt x="62" y="0"/>
                      <a:pt x="62" y="0"/>
                      <a:pt x="31" y="0"/>
                    </a:cubicBezTo>
                    <a:lnTo>
                      <a:pt x="31" y="0"/>
                    </a:lnTo>
                    <a:lnTo>
                      <a:pt x="31" y="0"/>
                    </a:lnTo>
                    <a:cubicBezTo>
                      <a:pt x="31" y="31"/>
                      <a:pt x="0" y="31"/>
                      <a:pt x="0"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2" name="Freeform 105"/>
              <p:cNvSpPr>
                <a:spLocks noChangeArrowheads="1"/>
              </p:cNvSpPr>
              <p:nvPr/>
            </p:nvSpPr>
            <p:spPr bwMode="auto">
              <a:xfrm>
                <a:off x="5141913" y="1423988"/>
                <a:ext cx="1193800" cy="736600"/>
              </a:xfrm>
              <a:custGeom>
                <a:avLst/>
                <a:gdLst>
                  <a:gd name="T0" fmla="*/ 2913 w 3317"/>
                  <a:gd name="T1" fmla="*/ 712 h 2046"/>
                  <a:gd name="T2" fmla="*/ 3130 w 3317"/>
                  <a:gd name="T3" fmla="*/ 620 h 2046"/>
                  <a:gd name="T4" fmla="*/ 3161 w 3317"/>
                  <a:gd name="T5" fmla="*/ 496 h 2046"/>
                  <a:gd name="T6" fmla="*/ 3254 w 3317"/>
                  <a:gd name="T7" fmla="*/ 464 h 2046"/>
                  <a:gd name="T8" fmla="*/ 3254 w 3317"/>
                  <a:gd name="T9" fmla="*/ 340 h 2046"/>
                  <a:gd name="T10" fmla="*/ 3069 w 3317"/>
                  <a:gd name="T11" fmla="*/ 279 h 2046"/>
                  <a:gd name="T12" fmla="*/ 2851 w 3317"/>
                  <a:gd name="T13" fmla="*/ 62 h 2046"/>
                  <a:gd name="T14" fmla="*/ 2665 w 3317"/>
                  <a:gd name="T15" fmla="*/ 0 h 2046"/>
                  <a:gd name="T16" fmla="*/ 2603 w 3317"/>
                  <a:gd name="T17" fmla="*/ 62 h 2046"/>
                  <a:gd name="T18" fmla="*/ 2479 w 3317"/>
                  <a:gd name="T19" fmla="*/ 216 h 2046"/>
                  <a:gd name="T20" fmla="*/ 2325 w 3317"/>
                  <a:gd name="T21" fmla="*/ 310 h 2046"/>
                  <a:gd name="T22" fmla="*/ 2541 w 3317"/>
                  <a:gd name="T23" fmla="*/ 403 h 2046"/>
                  <a:gd name="T24" fmla="*/ 2479 w 3317"/>
                  <a:gd name="T25" fmla="*/ 434 h 2046"/>
                  <a:gd name="T26" fmla="*/ 2355 w 3317"/>
                  <a:gd name="T27" fmla="*/ 464 h 2046"/>
                  <a:gd name="T28" fmla="*/ 2201 w 3317"/>
                  <a:gd name="T29" fmla="*/ 558 h 2046"/>
                  <a:gd name="T30" fmla="*/ 2107 w 3317"/>
                  <a:gd name="T31" fmla="*/ 588 h 2046"/>
                  <a:gd name="T32" fmla="*/ 1983 w 3317"/>
                  <a:gd name="T33" fmla="*/ 712 h 2046"/>
                  <a:gd name="T34" fmla="*/ 1673 w 3317"/>
                  <a:gd name="T35" fmla="*/ 744 h 2046"/>
                  <a:gd name="T36" fmla="*/ 1549 w 3317"/>
                  <a:gd name="T37" fmla="*/ 744 h 2046"/>
                  <a:gd name="T38" fmla="*/ 1240 w 3317"/>
                  <a:gd name="T39" fmla="*/ 681 h 2046"/>
                  <a:gd name="T40" fmla="*/ 1085 w 3317"/>
                  <a:gd name="T41" fmla="*/ 558 h 2046"/>
                  <a:gd name="T42" fmla="*/ 898 w 3317"/>
                  <a:gd name="T43" fmla="*/ 434 h 2046"/>
                  <a:gd name="T44" fmla="*/ 713 w 3317"/>
                  <a:gd name="T45" fmla="*/ 279 h 2046"/>
                  <a:gd name="T46" fmla="*/ 620 w 3317"/>
                  <a:gd name="T47" fmla="*/ 434 h 2046"/>
                  <a:gd name="T48" fmla="*/ 496 w 3317"/>
                  <a:gd name="T49" fmla="*/ 434 h 2046"/>
                  <a:gd name="T50" fmla="*/ 433 w 3317"/>
                  <a:gd name="T51" fmla="*/ 558 h 2046"/>
                  <a:gd name="T52" fmla="*/ 372 w 3317"/>
                  <a:gd name="T53" fmla="*/ 651 h 2046"/>
                  <a:gd name="T54" fmla="*/ 341 w 3317"/>
                  <a:gd name="T55" fmla="*/ 744 h 2046"/>
                  <a:gd name="T56" fmla="*/ 61 w 3317"/>
                  <a:gd name="T57" fmla="*/ 836 h 2046"/>
                  <a:gd name="T58" fmla="*/ 0 w 3317"/>
                  <a:gd name="T59" fmla="*/ 899 h 2046"/>
                  <a:gd name="T60" fmla="*/ 124 w 3317"/>
                  <a:gd name="T61" fmla="*/ 1053 h 2046"/>
                  <a:gd name="T62" fmla="*/ 248 w 3317"/>
                  <a:gd name="T63" fmla="*/ 1084 h 2046"/>
                  <a:gd name="T64" fmla="*/ 341 w 3317"/>
                  <a:gd name="T65" fmla="*/ 1084 h 2046"/>
                  <a:gd name="T66" fmla="*/ 341 w 3317"/>
                  <a:gd name="T67" fmla="*/ 1208 h 2046"/>
                  <a:gd name="T68" fmla="*/ 278 w 3317"/>
                  <a:gd name="T69" fmla="*/ 1364 h 2046"/>
                  <a:gd name="T70" fmla="*/ 372 w 3317"/>
                  <a:gd name="T71" fmla="*/ 1456 h 2046"/>
                  <a:gd name="T72" fmla="*/ 526 w 3317"/>
                  <a:gd name="T73" fmla="*/ 1488 h 2046"/>
                  <a:gd name="T74" fmla="*/ 650 w 3317"/>
                  <a:gd name="T75" fmla="*/ 1549 h 2046"/>
                  <a:gd name="T76" fmla="*/ 774 w 3317"/>
                  <a:gd name="T77" fmla="*/ 1580 h 2046"/>
                  <a:gd name="T78" fmla="*/ 868 w 3317"/>
                  <a:gd name="T79" fmla="*/ 1549 h 2046"/>
                  <a:gd name="T80" fmla="*/ 961 w 3317"/>
                  <a:gd name="T81" fmla="*/ 1580 h 2046"/>
                  <a:gd name="T82" fmla="*/ 1085 w 3317"/>
                  <a:gd name="T83" fmla="*/ 1519 h 2046"/>
                  <a:gd name="T84" fmla="*/ 1240 w 3317"/>
                  <a:gd name="T85" fmla="*/ 1488 h 2046"/>
                  <a:gd name="T86" fmla="*/ 1394 w 3317"/>
                  <a:gd name="T87" fmla="*/ 1704 h 2046"/>
                  <a:gd name="T88" fmla="*/ 1332 w 3317"/>
                  <a:gd name="T89" fmla="*/ 1828 h 2046"/>
                  <a:gd name="T90" fmla="*/ 1394 w 3317"/>
                  <a:gd name="T91" fmla="*/ 1890 h 2046"/>
                  <a:gd name="T92" fmla="*/ 1457 w 3317"/>
                  <a:gd name="T93" fmla="*/ 1984 h 2046"/>
                  <a:gd name="T94" fmla="*/ 1549 w 3317"/>
                  <a:gd name="T95" fmla="*/ 1952 h 2046"/>
                  <a:gd name="T96" fmla="*/ 1673 w 3317"/>
                  <a:gd name="T97" fmla="*/ 1921 h 2046"/>
                  <a:gd name="T98" fmla="*/ 1766 w 3317"/>
                  <a:gd name="T99" fmla="*/ 1921 h 2046"/>
                  <a:gd name="T100" fmla="*/ 1890 w 3317"/>
                  <a:gd name="T101" fmla="*/ 2014 h 2046"/>
                  <a:gd name="T102" fmla="*/ 2169 w 3317"/>
                  <a:gd name="T103" fmla="*/ 1952 h 2046"/>
                  <a:gd name="T104" fmla="*/ 2386 w 3317"/>
                  <a:gd name="T105" fmla="*/ 1828 h 2046"/>
                  <a:gd name="T106" fmla="*/ 2573 w 3317"/>
                  <a:gd name="T107" fmla="*/ 1612 h 2046"/>
                  <a:gd name="T108" fmla="*/ 2573 w 3317"/>
                  <a:gd name="T109" fmla="*/ 1519 h 2046"/>
                  <a:gd name="T110" fmla="*/ 2573 w 3317"/>
                  <a:gd name="T111" fmla="*/ 1271 h 2046"/>
                  <a:gd name="T112" fmla="*/ 2541 w 3317"/>
                  <a:gd name="T113" fmla="*/ 1053 h 2046"/>
                  <a:gd name="T114" fmla="*/ 2386 w 3317"/>
                  <a:gd name="T115" fmla="*/ 960 h 2046"/>
                  <a:gd name="T116" fmla="*/ 2603 w 3317"/>
                  <a:gd name="T117" fmla="*/ 744 h 2046"/>
                  <a:gd name="T118" fmla="*/ 2821 w 3317"/>
                  <a:gd name="T119" fmla="*/ 77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7" h="2046">
                    <a:moveTo>
                      <a:pt x="2821" y="775"/>
                    </a:moveTo>
                    <a:lnTo>
                      <a:pt x="2821" y="775"/>
                    </a:lnTo>
                    <a:lnTo>
                      <a:pt x="2821" y="775"/>
                    </a:lnTo>
                    <a:lnTo>
                      <a:pt x="2821" y="775"/>
                    </a:lnTo>
                    <a:lnTo>
                      <a:pt x="2821" y="775"/>
                    </a:lnTo>
                    <a:lnTo>
                      <a:pt x="2851" y="744"/>
                    </a:lnTo>
                    <a:lnTo>
                      <a:pt x="2851" y="744"/>
                    </a:lnTo>
                    <a:lnTo>
                      <a:pt x="2851" y="744"/>
                    </a:lnTo>
                    <a:lnTo>
                      <a:pt x="2882" y="744"/>
                    </a:lnTo>
                    <a:cubicBezTo>
                      <a:pt x="2882" y="712"/>
                      <a:pt x="2882" y="712"/>
                      <a:pt x="2913" y="712"/>
                    </a:cubicBezTo>
                    <a:lnTo>
                      <a:pt x="2913" y="712"/>
                    </a:lnTo>
                    <a:cubicBezTo>
                      <a:pt x="2944" y="712"/>
                      <a:pt x="2944" y="712"/>
                      <a:pt x="2944" y="712"/>
                    </a:cubicBezTo>
                    <a:cubicBezTo>
                      <a:pt x="2944" y="712"/>
                      <a:pt x="2975" y="712"/>
                      <a:pt x="2975" y="681"/>
                    </a:cubicBezTo>
                    <a:lnTo>
                      <a:pt x="2975" y="681"/>
                    </a:lnTo>
                    <a:lnTo>
                      <a:pt x="3006" y="681"/>
                    </a:lnTo>
                    <a:lnTo>
                      <a:pt x="3006" y="681"/>
                    </a:lnTo>
                    <a:cubicBezTo>
                      <a:pt x="3037" y="681"/>
                      <a:pt x="3037" y="651"/>
                      <a:pt x="3037" y="651"/>
                    </a:cubicBezTo>
                    <a:cubicBezTo>
                      <a:pt x="3037" y="651"/>
                      <a:pt x="3037" y="651"/>
                      <a:pt x="3069" y="620"/>
                    </a:cubicBezTo>
                    <a:lnTo>
                      <a:pt x="3069" y="620"/>
                    </a:lnTo>
                    <a:lnTo>
                      <a:pt x="3069" y="620"/>
                    </a:lnTo>
                    <a:cubicBezTo>
                      <a:pt x="3099" y="620"/>
                      <a:pt x="3099" y="620"/>
                      <a:pt x="3099" y="620"/>
                    </a:cubicBezTo>
                    <a:lnTo>
                      <a:pt x="3130" y="620"/>
                    </a:lnTo>
                    <a:lnTo>
                      <a:pt x="3130" y="620"/>
                    </a:lnTo>
                    <a:lnTo>
                      <a:pt x="3130" y="620"/>
                    </a:lnTo>
                    <a:cubicBezTo>
                      <a:pt x="3130" y="620"/>
                      <a:pt x="3130" y="620"/>
                      <a:pt x="3130" y="588"/>
                    </a:cubicBezTo>
                    <a:lnTo>
                      <a:pt x="3130" y="588"/>
                    </a:lnTo>
                    <a:lnTo>
                      <a:pt x="3130" y="558"/>
                    </a:lnTo>
                    <a:lnTo>
                      <a:pt x="3130" y="558"/>
                    </a:lnTo>
                    <a:lnTo>
                      <a:pt x="3099" y="558"/>
                    </a:lnTo>
                    <a:cubicBezTo>
                      <a:pt x="3099" y="527"/>
                      <a:pt x="3099" y="527"/>
                      <a:pt x="3099" y="527"/>
                    </a:cubicBezTo>
                    <a:cubicBezTo>
                      <a:pt x="3099" y="527"/>
                      <a:pt x="3099" y="496"/>
                      <a:pt x="3130" y="496"/>
                    </a:cubicBezTo>
                    <a:lnTo>
                      <a:pt x="3130" y="496"/>
                    </a:lnTo>
                    <a:lnTo>
                      <a:pt x="3161" y="496"/>
                    </a:lnTo>
                    <a:cubicBezTo>
                      <a:pt x="3161" y="496"/>
                      <a:pt x="3161" y="496"/>
                      <a:pt x="3161" y="464"/>
                    </a:cubicBezTo>
                    <a:lnTo>
                      <a:pt x="3161" y="464"/>
                    </a:lnTo>
                    <a:cubicBezTo>
                      <a:pt x="3161" y="464"/>
                      <a:pt x="3161" y="464"/>
                      <a:pt x="3192" y="464"/>
                    </a:cubicBezTo>
                    <a:lnTo>
                      <a:pt x="3192" y="464"/>
                    </a:lnTo>
                    <a:lnTo>
                      <a:pt x="3192" y="464"/>
                    </a:lnTo>
                    <a:cubicBezTo>
                      <a:pt x="3192" y="464"/>
                      <a:pt x="3192" y="464"/>
                      <a:pt x="3223" y="496"/>
                    </a:cubicBezTo>
                    <a:lnTo>
                      <a:pt x="3223" y="496"/>
                    </a:lnTo>
                    <a:cubicBezTo>
                      <a:pt x="3223" y="464"/>
                      <a:pt x="3254" y="464"/>
                      <a:pt x="3254" y="464"/>
                    </a:cubicBezTo>
                    <a:lnTo>
                      <a:pt x="3254" y="464"/>
                    </a:lnTo>
                    <a:lnTo>
                      <a:pt x="3254" y="464"/>
                    </a:lnTo>
                    <a:lnTo>
                      <a:pt x="3254" y="464"/>
                    </a:lnTo>
                    <a:lnTo>
                      <a:pt x="3254" y="464"/>
                    </a:lnTo>
                    <a:cubicBezTo>
                      <a:pt x="3254" y="434"/>
                      <a:pt x="3285" y="434"/>
                      <a:pt x="3285" y="403"/>
                    </a:cubicBezTo>
                    <a:lnTo>
                      <a:pt x="3285" y="403"/>
                    </a:lnTo>
                    <a:lnTo>
                      <a:pt x="3285" y="403"/>
                    </a:lnTo>
                    <a:cubicBezTo>
                      <a:pt x="3285" y="372"/>
                      <a:pt x="3285" y="372"/>
                      <a:pt x="3285" y="372"/>
                    </a:cubicBezTo>
                    <a:cubicBezTo>
                      <a:pt x="3285" y="372"/>
                      <a:pt x="3285" y="340"/>
                      <a:pt x="3316" y="340"/>
                    </a:cubicBezTo>
                    <a:lnTo>
                      <a:pt x="3316" y="340"/>
                    </a:lnTo>
                    <a:lnTo>
                      <a:pt x="3316" y="340"/>
                    </a:lnTo>
                    <a:lnTo>
                      <a:pt x="3285" y="340"/>
                    </a:lnTo>
                    <a:lnTo>
                      <a:pt x="3285" y="340"/>
                    </a:lnTo>
                    <a:cubicBezTo>
                      <a:pt x="3254" y="340"/>
                      <a:pt x="3254" y="340"/>
                      <a:pt x="3254" y="340"/>
                    </a:cubicBezTo>
                    <a:lnTo>
                      <a:pt x="3254" y="340"/>
                    </a:lnTo>
                    <a:lnTo>
                      <a:pt x="3254" y="340"/>
                    </a:lnTo>
                    <a:cubicBezTo>
                      <a:pt x="3254" y="372"/>
                      <a:pt x="3223" y="372"/>
                      <a:pt x="3192" y="372"/>
                    </a:cubicBezTo>
                    <a:lnTo>
                      <a:pt x="3192" y="372"/>
                    </a:lnTo>
                    <a:cubicBezTo>
                      <a:pt x="3161" y="372"/>
                      <a:pt x="3161" y="372"/>
                      <a:pt x="3130" y="372"/>
                    </a:cubicBezTo>
                    <a:lnTo>
                      <a:pt x="3130" y="372"/>
                    </a:lnTo>
                    <a:cubicBezTo>
                      <a:pt x="3099" y="372"/>
                      <a:pt x="3099" y="340"/>
                      <a:pt x="3099" y="340"/>
                    </a:cubicBezTo>
                    <a:cubicBezTo>
                      <a:pt x="3099" y="340"/>
                      <a:pt x="3099" y="340"/>
                      <a:pt x="3099" y="310"/>
                    </a:cubicBezTo>
                    <a:lnTo>
                      <a:pt x="3099" y="310"/>
                    </a:lnTo>
                    <a:lnTo>
                      <a:pt x="3099" y="310"/>
                    </a:lnTo>
                    <a:cubicBezTo>
                      <a:pt x="3069" y="310"/>
                      <a:pt x="3069" y="310"/>
                      <a:pt x="3069" y="279"/>
                    </a:cubicBezTo>
                    <a:cubicBezTo>
                      <a:pt x="3069" y="279"/>
                      <a:pt x="3069" y="279"/>
                      <a:pt x="3037" y="279"/>
                    </a:cubicBezTo>
                    <a:lnTo>
                      <a:pt x="3037" y="279"/>
                    </a:lnTo>
                    <a:lnTo>
                      <a:pt x="3037" y="279"/>
                    </a:lnTo>
                    <a:lnTo>
                      <a:pt x="3037" y="279"/>
                    </a:lnTo>
                    <a:cubicBezTo>
                      <a:pt x="3006" y="279"/>
                      <a:pt x="2975" y="279"/>
                      <a:pt x="2975" y="279"/>
                    </a:cubicBezTo>
                    <a:cubicBezTo>
                      <a:pt x="2944" y="248"/>
                      <a:pt x="2944" y="248"/>
                      <a:pt x="2913" y="216"/>
                    </a:cubicBezTo>
                    <a:lnTo>
                      <a:pt x="2913" y="186"/>
                    </a:lnTo>
                    <a:cubicBezTo>
                      <a:pt x="2913" y="155"/>
                      <a:pt x="2913" y="155"/>
                      <a:pt x="2882" y="155"/>
                    </a:cubicBezTo>
                    <a:cubicBezTo>
                      <a:pt x="2882" y="124"/>
                      <a:pt x="2882" y="124"/>
                      <a:pt x="2882" y="124"/>
                    </a:cubicBezTo>
                    <a:cubicBezTo>
                      <a:pt x="2882" y="124"/>
                      <a:pt x="2882" y="92"/>
                      <a:pt x="2851" y="92"/>
                    </a:cubicBezTo>
                    <a:lnTo>
                      <a:pt x="2851" y="62"/>
                    </a:lnTo>
                    <a:cubicBezTo>
                      <a:pt x="2851" y="62"/>
                      <a:pt x="2851" y="31"/>
                      <a:pt x="2821" y="31"/>
                    </a:cubicBezTo>
                    <a:lnTo>
                      <a:pt x="2821" y="31"/>
                    </a:lnTo>
                    <a:lnTo>
                      <a:pt x="2821" y="31"/>
                    </a:lnTo>
                    <a:lnTo>
                      <a:pt x="2821" y="31"/>
                    </a:lnTo>
                    <a:lnTo>
                      <a:pt x="2821" y="31"/>
                    </a:lnTo>
                    <a:lnTo>
                      <a:pt x="2789" y="31"/>
                    </a:lnTo>
                    <a:lnTo>
                      <a:pt x="2789" y="31"/>
                    </a:lnTo>
                    <a:lnTo>
                      <a:pt x="2758" y="31"/>
                    </a:lnTo>
                    <a:cubicBezTo>
                      <a:pt x="2758" y="31"/>
                      <a:pt x="2758" y="0"/>
                      <a:pt x="2727" y="0"/>
                    </a:cubicBezTo>
                    <a:lnTo>
                      <a:pt x="2665" y="0"/>
                    </a:lnTo>
                    <a:lnTo>
                      <a:pt x="2665" y="0"/>
                    </a:lnTo>
                    <a:cubicBezTo>
                      <a:pt x="2634" y="0"/>
                      <a:pt x="2634" y="0"/>
                      <a:pt x="2634" y="0"/>
                    </a:cubicBezTo>
                    <a:cubicBezTo>
                      <a:pt x="2634" y="31"/>
                      <a:pt x="2634" y="31"/>
                      <a:pt x="2603" y="31"/>
                    </a:cubicBezTo>
                    <a:lnTo>
                      <a:pt x="2603" y="31"/>
                    </a:lnTo>
                    <a:lnTo>
                      <a:pt x="2603" y="31"/>
                    </a:lnTo>
                    <a:cubicBezTo>
                      <a:pt x="2603" y="0"/>
                      <a:pt x="2603" y="0"/>
                      <a:pt x="2603" y="0"/>
                    </a:cubicBezTo>
                    <a:lnTo>
                      <a:pt x="2573" y="31"/>
                    </a:lnTo>
                    <a:lnTo>
                      <a:pt x="2573" y="31"/>
                    </a:lnTo>
                    <a:lnTo>
                      <a:pt x="2603" y="31"/>
                    </a:lnTo>
                    <a:cubicBezTo>
                      <a:pt x="2603" y="62"/>
                      <a:pt x="2603" y="62"/>
                      <a:pt x="2603" y="62"/>
                    </a:cubicBezTo>
                    <a:lnTo>
                      <a:pt x="2603" y="62"/>
                    </a:lnTo>
                    <a:lnTo>
                      <a:pt x="2603" y="62"/>
                    </a:lnTo>
                    <a:cubicBezTo>
                      <a:pt x="2603" y="92"/>
                      <a:pt x="2573" y="92"/>
                      <a:pt x="2573" y="124"/>
                    </a:cubicBezTo>
                    <a:lnTo>
                      <a:pt x="2541" y="124"/>
                    </a:lnTo>
                    <a:lnTo>
                      <a:pt x="2541" y="155"/>
                    </a:lnTo>
                    <a:lnTo>
                      <a:pt x="2541" y="155"/>
                    </a:lnTo>
                    <a:lnTo>
                      <a:pt x="2541" y="155"/>
                    </a:lnTo>
                    <a:lnTo>
                      <a:pt x="2510" y="186"/>
                    </a:lnTo>
                    <a:lnTo>
                      <a:pt x="2510" y="186"/>
                    </a:lnTo>
                    <a:lnTo>
                      <a:pt x="2510" y="186"/>
                    </a:lnTo>
                    <a:lnTo>
                      <a:pt x="2510" y="186"/>
                    </a:lnTo>
                    <a:cubicBezTo>
                      <a:pt x="2510" y="216"/>
                      <a:pt x="2510" y="216"/>
                      <a:pt x="2479" y="216"/>
                    </a:cubicBezTo>
                    <a:lnTo>
                      <a:pt x="2479" y="216"/>
                    </a:lnTo>
                    <a:lnTo>
                      <a:pt x="2479" y="216"/>
                    </a:lnTo>
                    <a:cubicBezTo>
                      <a:pt x="2479" y="248"/>
                      <a:pt x="2479" y="248"/>
                      <a:pt x="2449" y="248"/>
                    </a:cubicBezTo>
                    <a:cubicBezTo>
                      <a:pt x="2449" y="248"/>
                      <a:pt x="2417" y="248"/>
                      <a:pt x="2386" y="248"/>
                    </a:cubicBezTo>
                    <a:lnTo>
                      <a:pt x="2386" y="248"/>
                    </a:lnTo>
                    <a:lnTo>
                      <a:pt x="2355" y="248"/>
                    </a:lnTo>
                    <a:cubicBezTo>
                      <a:pt x="2355" y="248"/>
                      <a:pt x="2355" y="279"/>
                      <a:pt x="2325" y="279"/>
                    </a:cubicBezTo>
                    <a:lnTo>
                      <a:pt x="2325" y="310"/>
                    </a:lnTo>
                    <a:lnTo>
                      <a:pt x="2325" y="310"/>
                    </a:lnTo>
                    <a:lnTo>
                      <a:pt x="2325" y="310"/>
                    </a:lnTo>
                    <a:lnTo>
                      <a:pt x="2325" y="310"/>
                    </a:lnTo>
                    <a:lnTo>
                      <a:pt x="2325" y="310"/>
                    </a:lnTo>
                    <a:lnTo>
                      <a:pt x="2325" y="310"/>
                    </a:lnTo>
                    <a:cubicBezTo>
                      <a:pt x="2355" y="310"/>
                      <a:pt x="2355" y="310"/>
                      <a:pt x="2355" y="310"/>
                    </a:cubicBezTo>
                    <a:lnTo>
                      <a:pt x="2355" y="310"/>
                    </a:lnTo>
                    <a:lnTo>
                      <a:pt x="2386" y="310"/>
                    </a:lnTo>
                    <a:lnTo>
                      <a:pt x="2386" y="310"/>
                    </a:lnTo>
                    <a:cubicBezTo>
                      <a:pt x="2417" y="310"/>
                      <a:pt x="2417" y="310"/>
                      <a:pt x="2417" y="310"/>
                    </a:cubicBezTo>
                    <a:lnTo>
                      <a:pt x="2417" y="310"/>
                    </a:lnTo>
                    <a:cubicBezTo>
                      <a:pt x="2449" y="310"/>
                      <a:pt x="2449" y="310"/>
                      <a:pt x="2449" y="310"/>
                    </a:cubicBezTo>
                    <a:cubicBezTo>
                      <a:pt x="2449" y="310"/>
                      <a:pt x="2449" y="310"/>
                      <a:pt x="2479" y="310"/>
                    </a:cubicBezTo>
                    <a:cubicBezTo>
                      <a:pt x="2479" y="340"/>
                      <a:pt x="2541" y="372"/>
                      <a:pt x="2541" y="372"/>
                    </a:cubicBezTo>
                    <a:lnTo>
                      <a:pt x="2541" y="403"/>
                    </a:lnTo>
                    <a:cubicBezTo>
                      <a:pt x="2541" y="403"/>
                      <a:pt x="2541" y="403"/>
                      <a:pt x="2541" y="434"/>
                    </a:cubicBezTo>
                    <a:lnTo>
                      <a:pt x="2541" y="434"/>
                    </a:lnTo>
                    <a:cubicBezTo>
                      <a:pt x="2541" y="434"/>
                      <a:pt x="2541" y="464"/>
                      <a:pt x="2510" y="464"/>
                    </a:cubicBezTo>
                    <a:lnTo>
                      <a:pt x="2510" y="464"/>
                    </a:lnTo>
                    <a:lnTo>
                      <a:pt x="2510" y="434"/>
                    </a:lnTo>
                    <a:lnTo>
                      <a:pt x="2510" y="434"/>
                    </a:lnTo>
                    <a:cubicBezTo>
                      <a:pt x="2479" y="434"/>
                      <a:pt x="2479" y="434"/>
                      <a:pt x="2479" y="434"/>
                    </a:cubicBezTo>
                    <a:lnTo>
                      <a:pt x="2479" y="434"/>
                    </a:lnTo>
                    <a:lnTo>
                      <a:pt x="2479" y="434"/>
                    </a:lnTo>
                    <a:lnTo>
                      <a:pt x="2479" y="434"/>
                    </a:lnTo>
                    <a:lnTo>
                      <a:pt x="2479" y="434"/>
                    </a:lnTo>
                    <a:cubicBezTo>
                      <a:pt x="2449" y="434"/>
                      <a:pt x="2449" y="434"/>
                      <a:pt x="2449" y="434"/>
                    </a:cubicBezTo>
                    <a:lnTo>
                      <a:pt x="2449" y="434"/>
                    </a:lnTo>
                    <a:lnTo>
                      <a:pt x="2449" y="434"/>
                    </a:lnTo>
                    <a:cubicBezTo>
                      <a:pt x="2449" y="434"/>
                      <a:pt x="2449" y="434"/>
                      <a:pt x="2417" y="434"/>
                    </a:cubicBezTo>
                    <a:cubicBezTo>
                      <a:pt x="2417" y="464"/>
                      <a:pt x="2417" y="464"/>
                      <a:pt x="2417" y="464"/>
                    </a:cubicBezTo>
                    <a:lnTo>
                      <a:pt x="2417" y="464"/>
                    </a:lnTo>
                    <a:lnTo>
                      <a:pt x="2417" y="464"/>
                    </a:lnTo>
                    <a:cubicBezTo>
                      <a:pt x="2386" y="464"/>
                      <a:pt x="2386" y="464"/>
                      <a:pt x="2386" y="464"/>
                    </a:cubicBezTo>
                    <a:lnTo>
                      <a:pt x="2386" y="464"/>
                    </a:lnTo>
                    <a:lnTo>
                      <a:pt x="2386" y="464"/>
                    </a:lnTo>
                    <a:lnTo>
                      <a:pt x="2355" y="464"/>
                    </a:lnTo>
                    <a:lnTo>
                      <a:pt x="2355" y="464"/>
                    </a:lnTo>
                    <a:lnTo>
                      <a:pt x="2355" y="464"/>
                    </a:lnTo>
                    <a:cubicBezTo>
                      <a:pt x="2355" y="496"/>
                      <a:pt x="2355" y="496"/>
                      <a:pt x="2325" y="496"/>
                    </a:cubicBezTo>
                    <a:cubicBezTo>
                      <a:pt x="2325" y="527"/>
                      <a:pt x="2325" y="527"/>
                      <a:pt x="2325" y="527"/>
                    </a:cubicBezTo>
                    <a:cubicBezTo>
                      <a:pt x="2293" y="527"/>
                      <a:pt x="2293" y="527"/>
                      <a:pt x="2293" y="527"/>
                    </a:cubicBezTo>
                    <a:lnTo>
                      <a:pt x="2293" y="527"/>
                    </a:lnTo>
                    <a:lnTo>
                      <a:pt x="2262" y="527"/>
                    </a:lnTo>
                    <a:lnTo>
                      <a:pt x="2262" y="527"/>
                    </a:lnTo>
                    <a:lnTo>
                      <a:pt x="2262" y="527"/>
                    </a:lnTo>
                    <a:cubicBezTo>
                      <a:pt x="2262" y="527"/>
                      <a:pt x="2231" y="527"/>
                      <a:pt x="2231" y="558"/>
                    </a:cubicBezTo>
                    <a:cubicBezTo>
                      <a:pt x="2201" y="558"/>
                      <a:pt x="2201" y="558"/>
                      <a:pt x="2201" y="558"/>
                    </a:cubicBezTo>
                    <a:lnTo>
                      <a:pt x="2201" y="558"/>
                    </a:lnTo>
                    <a:lnTo>
                      <a:pt x="2201" y="558"/>
                    </a:lnTo>
                    <a:cubicBezTo>
                      <a:pt x="2169" y="558"/>
                      <a:pt x="2169" y="558"/>
                      <a:pt x="2169" y="558"/>
                    </a:cubicBezTo>
                    <a:lnTo>
                      <a:pt x="2169" y="558"/>
                    </a:lnTo>
                    <a:cubicBezTo>
                      <a:pt x="2138" y="558"/>
                      <a:pt x="2138" y="558"/>
                      <a:pt x="2138" y="558"/>
                    </a:cubicBezTo>
                    <a:cubicBezTo>
                      <a:pt x="2107" y="558"/>
                      <a:pt x="2107" y="558"/>
                      <a:pt x="2077" y="558"/>
                    </a:cubicBezTo>
                    <a:lnTo>
                      <a:pt x="2077" y="558"/>
                    </a:lnTo>
                    <a:lnTo>
                      <a:pt x="2077" y="558"/>
                    </a:lnTo>
                    <a:lnTo>
                      <a:pt x="2077" y="558"/>
                    </a:lnTo>
                    <a:lnTo>
                      <a:pt x="2077" y="558"/>
                    </a:lnTo>
                    <a:cubicBezTo>
                      <a:pt x="2107" y="558"/>
                      <a:pt x="2107" y="588"/>
                      <a:pt x="2107" y="588"/>
                    </a:cubicBezTo>
                    <a:cubicBezTo>
                      <a:pt x="2107" y="620"/>
                      <a:pt x="2107" y="620"/>
                      <a:pt x="2107" y="620"/>
                    </a:cubicBezTo>
                    <a:lnTo>
                      <a:pt x="2107" y="620"/>
                    </a:lnTo>
                    <a:cubicBezTo>
                      <a:pt x="2107" y="651"/>
                      <a:pt x="2077" y="651"/>
                      <a:pt x="2077" y="651"/>
                    </a:cubicBezTo>
                    <a:lnTo>
                      <a:pt x="2077" y="651"/>
                    </a:lnTo>
                    <a:cubicBezTo>
                      <a:pt x="2077" y="651"/>
                      <a:pt x="2077" y="651"/>
                      <a:pt x="2045" y="651"/>
                    </a:cubicBezTo>
                    <a:lnTo>
                      <a:pt x="2045" y="651"/>
                    </a:lnTo>
                    <a:lnTo>
                      <a:pt x="2045" y="651"/>
                    </a:lnTo>
                    <a:lnTo>
                      <a:pt x="2045" y="651"/>
                    </a:lnTo>
                    <a:lnTo>
                      <a:pt x="2045" y="651"/>
                    </a:lnTo>
                    <a:cubicBezTo>
                      <a:pt x="2045" y="681"/>
                      <a:pt x="2045" y="681"/>
                      <a:pt x="2014" y="681"/>
                    </a:cubicBezTo>
                    <a:cubicBezTo>
                      <a:pt x="2014" y="712"/>
                      <a:pt x="1983" y="712"/>
                      <a:pt x="1983" y="712"/>
                    </a:cubicBezTo>
                    <a:lnTo>
                      <a:pt x="1983" y="712"/>
                    </a:lnTo>
                    <a:cubicBezTo>
                      <a:pt x="1953" y="712"/>
                      <a:pt x="1953" y="712"/>
                      <a:pt x="1953" y="712"/>
                    </a:cubicBezTo>
                    <a:lnTo>
                      <a:pt x="1921" y="712"/>
                    </a:lnTo>
                    <a:cubicBezTo>
                      <a:pt x="1890" y="712"/>
                      <a:pt x="1890" y="712"/>
                      <a:pt x="1859" y="712"/>
                    </a:cubicBezTo>
                    <a:lnTo>
                      <a:pt x="1829" y="712"/>
                    </a:lnTo>
                    <a:lnTo>
                      <a:pt x="1829" y="712"/>
                    </a:lnTo>
                    <a:cubicBezTo>
                      <a:pt x="1829" y="712"/>
                      <a:pt x="1797" y="744"/>
                      <a:pt x="1766" y="744"/>
                    </a:cubicBezTo>
                    <a:cubicBezTo>
                      <a:pt x="1766" y="744"/>
                      <a:pt x="1735" y="775"/>
                      <a:pt x="1705" y="775"/>
                    </a:cubicBezTo>
                    <a:lnTo>
                      <a:pt x="1705" y="775"/>
                    </a:lnTo>
                    <a:cubicBezTo>
                      <a:pt x="1673" y="775"/>
                      <a:pt x="1673" y="775"/>
                      <a:pt x="1673" y="744"/>
                    </a:cubicBezTo>
                    <a:lnTo>
                      <a:pt x="1673" y="744"/>
                    </a:lnTo>
                    <a:cubicBezTo>
                      <a:pt x="1642" y="744"/>
                      <a:pt x="1642" y="775"/>
                      <a:pt x="1642" y="775"/>
                    </a:cubicBezTo>
                    <a:lnTo>
                      <a:pt x="1642" y="775"/>
                    </a:lnTo>
                    <a:lnTo>
                      <a:pt x="1642" y="775"/>
                    </a:lnTo>
                    <a:cubicBezTo>
                      <a:pt x="1642" y="775"/>
                      <a:pt x="1642" y="775"/>
                      <a:pt x="1611" y="775"/>
                    </a:cubicBezTo>
                    <a:lnTo>
                      <a:pt x="1611" y="775"/>
                    </a:lnTo>
                    <a:cubicBezTo>
                      <a:pt x="1611" y="775"/>
                      <a:pt x="1611" y="775"/>
                      <a:pt x="1581" y="744"/>
                    </a:cubicBezTo>
                    <a:lnTo>
                      <a:pt x="1581" y="744"/>
                    </a:lnTo>
                    <a:lnTo>
                      <a:pt x="1581" y="744"/>
                    </a:lnTo>
                    <a:lnTo>
                      <a:pt x="1581" y="744"/>
                    </a:lnTo>
                    <a:lnTo>
                      <a:pt x="1581" y="744"/>
                    </a:lnTo>
                    <a:cubicBezTo>
                      <a:pt x="1581" y="744"/>
                      <a:pt x="1581" y="744"/>
                      <a:pt x="1549" y="744"/>
                    </a:cubicBezTo>
                    <a:lnTo>
                      <a:pt x="1549" y="744"/>
                    </a:lnTo>
                    <a:cubicBezTo>
                      <a:pt x="1518" y="744"/>
                      <a:pt x="1518" y="712"/>
                      <a:pt x="1487" y="712"/>
                    </a:cubicBezTo>
                    <a:lnTo>
                      <a:pt x="1487" y="712"/>
                    </a:lnTo>
                    <a:lnTo>
                      <a:pt x="1487" y="712"/>
                    </a:lnTo>
                    <a:cubicBezTo>
                      <a:pt x="1457" y="712"/>
                      <a:pt x="1457" y="712"/>
                      <a:pt x="1457" y="712"/>
                    </a:cubicBezTo>
                    <a:lnTo>
                      <a:pt x="1425" y="712"/>
                    </a:lnTo>
                    <a:lnTo>
                      <a:pt x="1425" y="712"/>
                    </a:lnTo>
                    <a:cubicBezTo>
                      <a:pt x="1394" y="712"/>
                      <a:pt x="1394" y="712"/>
                      <a:pt x="1394" y="712"/>
                    </a:cubicBezTo>
                    <a:cubicBezTo>
                      <a:pt x="1364" y="712"/>
                      <a:pt x="1332" y="712"/>
                      <a:pt x="1332" y="712"/>
                    </a:cubicBezTo>
                    <a:cubicBezTo>
                      <a:pt x="1332" y="712"/>
                      <a:pt x="1270" y="712"/>
                      <a:pt x="1240" y="681"/>
                    </a:cubicBezTo>
                    <a:lnTo>
                      <a:pt x="1240" y="681"/>
                    </a:lnTo>
                    <a:cubicBezTo>
                      <a:pt x="1209" y="681"/>
                      <a:pt x="1209" y="681"/>
                      <a:pt x="1209" y="681"/>
                    </a:cubicBezTo>
                    <a:lnTo>
                      <a:pt x="1209" y="681"/>
                    </a:lnTo>
                    <a:cubicBezTo>
                      <a:pt x="1177" y="681"/>
                      <a:pt x="1177" y="651"/>
                      <a:pt x="1177" y="651"/>
                    </a:cubicBezTo>
                    <a:lnTo>
                      <a:pt x="1146" y="620"/>
                    </a:lnTo>
                    <a:lnTo>
                      <a:pt x="1146" y="620"/>
                    </a:lnTo>
                    <a:cubicBezTo>
                      <a:pt x="1146" y="620"/>
                      <a:pt x="1146" y="620"/>
                      <a:pt x="1146" y="588"/>
                    </a:cubicBezTo>
                    <a:lnTo>
                      <a:pt x="1146" y="588"/>
                    </a:lnTo>
                    <a:lnTo>
                      <a:pt x="1146" y="588"/>
                    </a:lnTo>
                    <a:lnTo>
                      <a:pt x="1146" y="588"/>
                    </a:lnTo>
                    <a:cubicBezTo>
                      <a:pt x="1116" y="588"/>
                      <a:pt x="1116" y="588"/>
                      <a:pt x="1116" y="588"/>
                    </a:cubicBezTo>
                    <a:cubicBezTo>
                      <a:pt x="1085" y="588"/>
                      <a:pt x="1085" y="558"/>
                      <a:pt x="1085" y="558"/>
                    </a:cubicBezTo>
                    <a:lnTo>
                      <a:pt x="1053" y="558"/>
                    </a:lnTo>
                    <a:lnTo>
                      <a:pt x="1053" y="558"/>
                    </a:lnTo>
                    <a:cubicBezTo>
                      <a:pt x="1053" y="558"/>
                      <a:pt x="1053" y="558"/>
                      <a:pt x="1022" y="558"/>
                    </a:cubicBezTo>
                    <a:cubicBezTo>
                      <a:pt x="1022" y="558"/>
                      <a:pt x="1022" y="558"/>
                      <a:pt x="992" y="558"/>
                    </a:cubicBezTo>
                    <a:lnTo>
                      <a:pt x="992" y="558"/>
                    </a:lnTo>
                    <a:lnTo>
                      <a:pt x="992" y="558"/>
                    </a:lnTo>
                    <a:cubicBezTo>
                      <a:pt x="961" y="558"/>
                      <a:pt x="961" y="558"/>
                      <a:pt x="929" y="558"/>
                    </a:cubicBezTo>
                    <a:cubicBezTo>
                      <a:pt x="898" y="558"/>
                      <a:pt x="898" y="527"/>
                      <a:pt x="898" y="527"/>
                    </a:cubicBezTo>
                    <a:cubicBezTo>
                      <a:pt x="898" y="496"/>
                      <a:pt x="898" y="496"/>
                      <a:pt x="898" y="496"/>
                    </a:cubicBezTo>
                    <a:lnTo>
                      <a:pt x="898" y="464"/>
                    </a:lnTo>
                    <a:cubicBezTo>
                      <a:pt x="898" y="434"/>
                      <a:pt x="898" y="434"/>
                      <a:pt x="898" y="434"/>
                    </a:cubicBezTo>
                    <a:cubicBezTo>
                      <a:pt x="898" y="434"/>
                      <a:pt x="898" y="434"/>
                      <a:pt x="898" y="403"/>
                    </a:cubicBezTo>
                    <a:cubicBezTo>
                      <a:pt x="898" y="403"/>
                      <a:pt x="868" y="403"/>
                      <a:pt x="868" y="372"/>
                    </a:cubicBezTo>
                    <a:lnTo>
                      <a:pt x="868" y="372"/>
                    </a:lnTo>
                    <a:lnTo>
                      <a:pt x="868" y="372"/>
                    </a:lnTo>
                    <a:cubicBezTo>
                      <a:pt x="868" y="372"/>
                      <a:pt x="868" y="372"/>
                      <a:pt x="837" y="372"/>
                    </a:cubicBezTo>
                    <a:lnTo>
                      <a:pt x="837" y="372"/>
                    </a:lnTo>
                    <a:cubicBezTo>
                      <a:pt x="837" y="372"/>
                      <a:pt x="837" y="372"/>
                      <a:pt x="805" y="372"/>
                    </a:cubicBezTo>
                    <a:cubicBezTo>
                      <a:pt x="805" y="340"/>
                      <a:pt x="774" y="340"/>
                      <a:pt x="774" y="340"/>
                    </a:cubicBezTo>
                    <a:lnTo>
                      <a:pt x="774" y="340"/>
                    </a:lnTo>
                    <a:cubicBezTo>
                      <a:pt x="744" y="340"/>
                      <a:pt x="744" y="310"/>
                      <a:pt x="744" y="310"/>
                    </a:cubicBezTo>
                    <a:cubicBezTo>
                      <a:pt x="744" y="310"/>
                      <a:pt x="713" y="310"/>
                      <a:pt x="713" y="279"/>
                    </a:cubicBezTo>
                    <a:cubicBezTo>
                      <a:pt x="713" y="310"/>
                      <a:pt x="713" y="310"/>
                      <a:pt x="713" y="310"/>
                    </a:cubicBezTo>
                    <a:cubicBezTo>
                      <a:pt x="713" y="340"/>
                      <a:pt x="681" y="340"/>
                      <a:pt x="681" y="340"/>
                    </a:cubicBezTo>
                    <a:cubicBezTo>
                      <a:pt x="681" y="340"/>
                      <a:pt x="681" y="340"/>
                      <a:pt x="650" y="340"/>
                    </a:cubicBezTo>
                    <a:lnTo>
                      <a:pt x="650" y="340"/>
                    </a:lnTo>
                    <a:lnTo>
                      <a:pt x="650" y="340"/>
                    </a:lnTo>
                    <a:lnTo>
                      <a:pt x="650" y="340"/>
                    </a:lnTo>
                    <a:cubicBezTo>
                      <a:pt x="650" y="372"/>
                      <a:pt x="650" y="372"/>
                      <a:pt x="650" y="372"/>
                    </a:cubicBezTo>
                    <a:lnTo>
                      <a:pt x="650" y="372"/>
                    </a:lnTo>
                    <a:lnTo>
                      <a:pt x="650" y="372"/>
                    </a:lnTo>
                    <a:cubicBezTo>
                      <a:pt x="650" y="403"/>
                      <a:pt x="650" y="403"/>
                      <a:pt x="650" y="403"/>
                    </a:cubicBezTo>
                    <a:cubicBezTo>
                      <a:pt x="620" y="434"/>
                      <a:pt x="620" y="434"/>
                      <a:pt x="620" y="434"/>
                    </a:cubicBezTo>
                    <a:cubicBezTo>
                      <a:pt x="589" y="434"/>
                      <a:pt x="589" y="434"/>
                      <a:pt x="589" y="434"/>
                    </a:cubicBezTo>
                    <a:lnTo>
                      <a:pt x="557" y="434"/>
                    </a:lnTo>
                    <a:lnTo>
                      <a:pt x="557" y="434"/>
                    </a:lnTo>
                    <a:lnTo>
                      <a:pt x="557" y="434"/>
                    </a:lnTo>
                    <a:cubicBezTo>
                      <a:pt x="557" y="434"/>
                      <a:pt x="557" y="434"/>
                      <a:pt x="526" y="434"/>
                    </a:cubicBezTo>
                    <a:lnTo>
                      <a:pt x="526" y="434"/>
                    </a:lnTo>
                    <a:cubicBezTo>
                      <a:pt x="496" y="434"/>
                      <a:pt x="496" y="434"/>
                      <a:pt x="496" y="434"/>
                    </a:cubicBezTo>
                    <a:cubicBezTo>
                      <a:pt x="496" y="403"/>
                      <a:pt x="496" y="403"/>
                      <a:pt x="496" y="403"/>
                    </a:cubicBezTo>
                    <a:lnTo>
                      <a:pt x="496" y="403"/>
                    </a:lnTo>
                    <a:cubicBezTo>
                      <a:pt x="496" y="434"/>
                      <a:pt x="496" y="434"/>
                      <a:pt x="496" y="434"/>
                    </a:cubicBezTo>
                    <a:lnTo>
                      <a:pt x="496" y="434"/>
                    </a:lnTo>
                    <a:lnTo>
                      <a:pt x="496" y="434"/>
                    </a:lnTo>
                    <a:cubicBezTo>
                      <a:pt x="496" y="464"/>
                      <a:pt x="496" y="464"/>
                      <a:pt x="496" y="464"/>
                    </a:cubicBezTo>
                    <a:cubicBezTo>
                      <a:pt x="496" y="464"/>
                      <a:pt x="465" y="464"/>
                      <a:pt x="465" y="496"/>
                    </a:cubicBezTo>
                    <a:cubicBezTo>
                      <a:pt x="496" y="496"/>
                      <a:pt x="496" y="496"/>
                      <a:pt x="496" y="496"/>
                    </a:cubicBezTo>
                    <a:lnTo>
                      <a:pt x="496" y="496"/>
                    </a:lnTo>
                    <a:cubicBezTo>
                      <a:pt x="496" y="527"/>
                      <a:pt x="496" y="527"/>
                      <a:pt x="496" y="527"/>
                    </a:cubicBezTo>
                    <a:lnTo>
                      <a:pt x="496" y="527"/>
                    </a:lnTo>
                    <a:cubicBezTo>
                      <a:pt x="496" y="527"/>
                      <a:pt x="465" y="558"/>
                      <a:pt x="433" y="558"/>
                    </a:cubicBezTo>
                    <a:lnTo>
                      <a:pt x="433" y="558"/>
                    </a:lnTo>
                    <a:lnTo>
                      <a:pt x="433" y="558"/>
                    </a:lnTo>
                    <a:lnTo>
                      <a:pt x="433" y="558"/>
                    </a:lnTo>
                    <a:lnTo>
                      <a:pt x="433" y="558"/>
                    </a:lnTo>
                    <a:cubicBezTo>
                      <a:pt x="402" y="527"/>
                      <a:pt x="402" y="527"/>
                      <a:pt x="402" y="527"/>
                    </a:cubicBezTo>
                    <a:cubicBezTo>
                      <a:pt x="402" y="527"/>
                      <a:pt x="402" y="527"/>
                      <a:pt x="372" y="558"/>
                    </a:cubicBezTo>
                    <a:lnTo>
                      <a:pt x="372" y="558"/>
                    </a:lnTo>
                    <a:lnTo>
                      <a:pt x="372" y="558"/>
                    </a:lnTo>
                    <a:lnTo>
                      <a:pt x="372" y="558"/>
                    </a:lnTo>
                    <a:lnTo>
                      <a:pt x="372" y="558"/>
                    </a:lnTo>
                    <a:lnTo>
                      <a:pt x="372" y="558"/>
                    </a:lnTo>
                    <a:lnTo>
                      <a:pt x="372" y="588"/>
                    </a:lnTo>
                    <a:lnTo>
                      <a:pt x="372" y="588"/>
                    </a:lnTo>
                    <a:cubicBezTo>
                      <a:pt x="372" y="620"/>
                      <a:pt x="372" y="620"/>
                      <a:pt x="372" y="651"/>
                    </a:cubicBezTo>
                    <a:lnTo>
                      <a:pt x="372" y="651"/>
                    </a:lnTo>
                    <a:lnTo>
                      <a:pt x="372" y="651"/>
                    </a:lnTo>
                    <a:cubicBezTo>
                      <a:pt x="372" y="681"/>
                      <a:pt x="372" y="681"/>
                      <a:pt x="372" y="681"/>
                    </a:cubicBezTo>
                    <a:lnTo>
                      <a:pt x="372" y="681"/>
                    </a:lnTo>
                    <a:lnTo>
                      <a:pt x="372" y="681"/>
                    </a:lnTo>
                    <a:cubicBezTo>
                      <a:pt x="341" y="681"/>
                      <a:pt x="341" y="681"/>
                      <a:pt x="341" y="681"/>
                    </a:cubicBezTo>
                    <a:lnTo>
                      <a:pt x="341" y="681"/>
                    </a:lnTo>
                    <a:lnTo>
                      <a:pt x="341" y="681"/>
                    </a:lnTo>
                    <a:cubicBezTo>
                      <a:pt x="341" y="712"/>
                      <a:pt x="341" y="712"/>
                      <a:pt x="341" y="712"/>
                    </a:cubicBezTo>
                    <a:cubicBezTo>
                      <a:pt x="341" y="744"/>
                      <a:pt x="341" y="744"/>
                      <a:pt x="341" y="744"/>
                    </a:cubicBezTo>
                    <a:lnTo>
                      <a:pt x="341" y="744"/>
                    </a:lnTo>
                    <a:lnTo>
                      <a:pt x="309" y="744"/>
                    </a:lnTo>
                    <a:cubicBezTo>
                      <a:pt x="278" y="744"/>
                      <a:pt x="278" y="744"/>
                      <a:pt x="278" y="744"/>
                    </a:cubicBezTo>
                    <a:lnTo>
                      <a:pt x="278" y="775"/>
                    </a:lnTo>
                    <a:lnTo>
                      <a:pt x="248" y="775"/>
                    </a:lnTo>
                    <a:cubicBezTo>
                      <a:pt x="248" y="805"/>
                      <a:pt x="217" y="805"/>
                      <a:pt x="217" y="805"/>
                    </a:cubicBezTo>
                    <a:cubicBezTo>
                      <a:pt x="185" y="805"/>
                      <a:pt x="185" y="805"/>
                      <a:pt x="154" y="805"/>
                    </a:cubicBezTo>
                    <a:cubicBezTo>
                      <a:pt x="154" y="836"/>
                      <a:pt x="154" y="836"/>
                      <a:pt x="124" y="836"/>
                    </a:cubicBezTo>
                    <a:lnTo>
                      <a:pt x="124" y="836"/>
                    </a:lnTo>
                    <a:lnTo>
                      <a:pt x="93" y="836"/>
                    </a:lnTo>
                    <a:lnTo>
                      <a:pt x="93" y="836"/>
                    </a:lnTo>
                    <a:lnTo>
                      <a:pt x="61" y="836"/>
                    </a:lnTo>
                    <a:cubicBezTo>
                      <a:pt x="61" y="836"/>
                      <a:pt x="61" y="836"/>
                      <a:pt x="30" y="836"/>
                    </a:cubicBezTo>
                    <a:lnTo>
                      <a:pt x="30" y="836"/>
                    </a:lnTo>
                    <a:lnTo>
                      <a:pt x="30" y="836"/>
                    </a:lnTo>
                    <a:lnTo>
                      <a:pt x="30" y="868"/>
                    </a:lnTo>
                    <a:lnTo>
                      <a:pt x="30" y="868"/>
                    </a:lnTo>
                    <a:lnTo>
                      <a:pt x="0" y="868"/>
                    </a:lnTo>
                    <a:lnTo>
                      <a:pt x="0" y="868"/>
                    </a:lnTo>
                    <a:lnTo>
                      <a:pt x="0" y="868"/>
                    </a:lnTo>
                    <a:lnTo>
                      <a:pt x="0" y="868"/>
                    </a:lnTo>
                    <a:cubicBezTo>
                      <a:pt x="0" y="899"/>
                      <a:pt x="0" y="899"/>
                      <a:pt x="0" y="899"/>
                    </a:cubicBezTo>
                    <a:lnTo>
                      <a:pt x="0" y="899"/>
                    </a:lnTo>
                    <a:lnTo>
                      <a:pt x="0" y="899"/>
                    </a:lnTo>
                    <a:cubicBezTo>
                      <a:pt x="0" y="899"/>
                      <a:pt x="0" y="899"/>
                      <a:pt x="30" y="899"/>
                    </a:cubicBezTo>
                    <a:lnTo>
                      <a:pt x="30" y="899"/>
                    </a:lnTo>
                    <a:lnTo>
                      <a:pt x="30" y="899"/>
                    </a:lnTo>
                    <a:cubicBezTo>
                      <a:pt x="61" y="929"/>
                      <a:pt x="61" y="960"/>
                      <a:pt x="61" y="960"/>
                    </a:cubicBezTo>
                    <a:cubicBezTo>
                      <a:pt x="61" y="992"/>
                      <a:pt x="61" y="992"/>
                      <a:pt x="61" y="992"/>
                    </a:cubicBezTo>
                    <a:lnTo>
                      <a:pt x="61" y="1023"/>
                    </a:lnTo>
                    <a:lnTo>
                      <a:pt x="93" y="1023"/>
                    </a:lnTo>
                    <a:lnTo>
                      <a:pt x="93" y="1023"/>
                    </a:lnTo>
                    <a:cubicBezTo>
                      <a:pt x="124" y="1053"/>
                      <a:pt x="124" y="1053"/>
                      <a:pt x="124" y="1053"/>
                    </a:cubicBezTo>
                    <a:lnTo>
                      <a:pt x="124" y="1053"/>
                    </a:lnTo>
                    <a:lnTo>
                      <a:pt x="124" y="1053"/>
                    </a:lnTo>
                    <a:lnTo>
                      <a:pt x="124" y="1084"/>
                    </a:lnTo>
                    <a:lnTo>
                      <a:pt x="124" y="1084"/>
                    </a:lnTo>
                    <a:cubicBezTo>
                      <a:pt x="124" y="1084"/>
                      <a:pt x="124" y="1084"/>
                      <a:pt x="154" y="1084"/>
                    </a:cubicBezTo>
                    <a:lnTo>
                      <a:pt x="154" y="1084"/>
                    </a:lnTo>
                    <a:cubicBezTo>
                      <a:pt x="185" y="1116"/>
                      <a:pt x="185" y="1116"/>
                      <a:pt x="185" y="1116"/>
                    </a:cubicBezTo>
                    <a:cubicBezTo>
                      <a:pt x="185" y="1116"/>
                      <a:pt x="185" y="1116"/>
                      <a:pt x="217" y="1084"/>
                    </a:cubicBezTo>
                    <a:lnTo>
                      <a:pt x="217" y="1084"/>
                    </a:lnTo>
                    <a:lnTo>
                      <a:pt x="217" y="1084"/>
                    </a:lnTo>
                    <a:cubicBezTo>
                      <a:pt x="217" y="1084"/>
                      <a:pt x="217" y="1084"/>
                      <a:pt x="248" y="1084"/>
                    </a:cubicBezTo>
                    <a:lnTo>
                      <a:pt x="248" y="1084"/>
                    </a:lnTo>
                    <a:lnTo>
                      <a:pt x="248" y="1084"/>
                    </a:lnTo>
                    <a:lnTo>
                      <a:pt x="278" y="1084"/>
                    </a:lnTo>
                    <a:cubicBezTo>
                      <a:pt x="278" y="1084"/>
                      <a:pt x="278" y="1084"/>
                      <a:pt x="309" y="1084"/>
                    </a:cubicBezTo>
                    <a:lnTo>
                      <a:pt x="309" y="1084"/>
                    </a:lnTo>
                    <a:lnTo>
                      <a:pt x="309" y="1084"/>
                    </a:lnTo>
                    <a:lnTo>
                      <a:pt x="309" y="1084"/>
                    </a:lnTo>
                    <a:cubicBezTo>
                      <a:pt x="341" y="1084"/>
                      <a:pt x="341" y="1084"/>
                      <a:pt x="341" y="1084"/>
                    </a:cubicBezTo>
                    <a:lnTo>
                      <a:pt x="341" y="1084"/>
                    </a:lnTo>
                    <a:lnTo>
                      <a:pt x="341" y="1084"/>
                    </a:lnTo>
                    <a:lnTo>
                      <a:pt x="341" y="1084"/>
                    </a:lnTo>
                    <a:lnTo>
                      <a:pt x="341" y="1084"/>
                    </a:lnTo>
                    <a:lnTo>
                      <a:pt x="341" y="1084"/>
                    </a:lnTo>
                    <a:lnTo>
                      <a:pt x="341" y="1084"/>
                    </a:lnTo>
                    <a:lnTo>
                      <a:pt x="341" y="1084"/>
                    </a:lnTo>
                    <a:lnTo>
                      <a:pt x="341" y="1116"/>
                    </a:lnTo>
                    <a:cubicBezTo>
                      <a:pt x="341" y="1116"/>
                      <a:pt x="372" y="1116"/>
                      <a:pt x="372" y="1147"/>
                    </a:cubicBezTo>
                    <a:lnTo>
                      <a:pt x="372" y="1177"/>
                    </a:lnTo>
                    <a:lnTo>
                      <a:pt x="372" y="1177"/>
                    </a:lnTo>
                    <a:lnTo>
                      <a:pt x="341" y="1177"/>
                    </a:lnTo>
                    <a:lnTo>
                      <a:pt x="341" y="1177"/>
                    </a:lnTo>
                    <a:lnTo>
                      <a:pt x="341" y="1208"/>
                    </a:lnTo>
                    <a:lnTo>
                      <a:pt x="341" y="1208"/>
                    </a:lnTo>
                    <a:cubicBezTo>
                      <a:pt x="341" y="1208"/>
                      <a:pt x="341" y="1240"/>
                      <a:pt x="309" y="1240"/>
                    </a:cubicBezTo>
                    <a:lnTo>
                      <a:pt x="309" y="1240"/>
                    </a:lnTo>
                    <a:lnTo>
                      <a:pt x="309" y="1240"/>
                    </a:lnTo>
                    <a:lnTo>
                      <a:pt x="309" y="1271"/>
                    </a:lnTo>
                    <a:lnTo>
                      <a:pt x="309" y="1271"/>
                    </a:lnTo>
                    <a:lnTo>
                      <a:pt x="309" y="1301"/>
                    </a:lnTo>
                    <a:lnTo>
                      <a:pt x="309" y="1301"/>
                    </a:lnTo>
                    <a:cubicBezTo>
                      <a:pt x="309" y="1332"/>
                      <a:pt x="309" y="1332"/>
                      <a:pt x="278" y="1364"/>
                    </a:cubicBezTo>
                    <a:lnTo>
                      <a:pt x="278" y="1364"/>
                    </a:lnTo>
                    <a:lnTo>
                      <a:pt x="278" y="1364"/>
                    </a:lnTo>
                    <a:lnTo>
                      <a:pt x="278" y="1364"/>
                    </a:lnTo>
                    <a:lnTo>
                      <a:pt x="278" y="1364"/>
                    </a:lnTo>
                    <a:lnTo>
                      <a:pt x="278" y="1364"/>
                    </a:lnTo>
                    <a:lnTo>
                      <a:pt x="278" y="1364"/>
                    </a:lnTo>
                    <a:cubicBezTo>
                      <a:pt x="278" y="1364"/>
                      <a:pt x="309" y="1364"/>
                      <a:pt x="309" y="1395"/>
                    </a:cubicBezTo>
                    <a:lnTo>
                      <a:pt x="309" y="1395"/>
                    </a:lnTo>
                    <a:lnTo>
                      <a:pt x="309" y="1395"/>
                    </a:lnTo>
                    <a:cubicBezTo>
                      <a:pt x="309" y="1395"/>
                      <a:pt x="309" y="1395"/>
                      <a:pt x="341" y="1395"/>
                    </a:cubicBezTo>
                    <a:cubicBezTo>
                      <a:pt x="341" y="1425"/>
                      <a:pt x="372" y="1425"/>
                      <a:pt x="372" y="1456"/>
                    </a:cubicBezTo>
                    <a:lnTo>
                      <a:pt x="372" y="1456"/>
                    </a:lnTo>
                    <a:lnTo>
                      <a:pt x="372" y="1456"/>
                    </a:lnTo>
                    <a:lnTo>
                      <a:pt x="372" y="1456"/>
                    </a:lnTo>
                    <a:lnTo>
                      <a:pt x="372" y="1456"/>
                    </a:lnTo>
                    <a:lnTo>
                      <a:pt x="402" y="1425"/>
                    </a:lnTo>
                    <a:lnTo>
                      <a:pt x="402" y="1425"/>
                    </a:lnTo>
                    <a:lnTo>
                      <a:pt x="402" y="1425"/>
                    </a:lnTo>
                    <a:cubicBezTo>
                      <a:pt x="433" y="1425"/>
                      <a:pt x="465" y="1425"/>
                      <a:pt x="465" y="1456"/>
                    </a:cubicBezTo>
                    <a:cubicBezTo>
                      <a:pt x="465" y="1456"/>
                      <a:pt x="465" y="1456"/>
                      <a:pt x="465" y="1488"/>
                    </a:cubicBezTo>
                    <a:cubicBezTo>
                      <a:pt x="496" y="1488"/>
                      <a:pt x="496" y="1488"/>
                      <a:pt x="496" y="1488"/>
                    </a:cubicBezTo>
                    <a:lnTo>
                      <a:pt x="496" y="1488"/>
                    </a:lnTo>
                    <a:cubicBezTo>
                      <a:pt x="526" y="1488"/>
                      <a:pt x="526" y="1488"/>
                      <a:pt x="526" y="1488"/>
                    </a:cubicBezTo>
                    <a:lnTo>
                      <a:pt x="526" y="1488"/>
                    </a:lnTo>
                    <a:lnTo>
                      <a:pt x="526" y="1488"/>
                    </a:lnTo>
                    <a:cubicBezTo>
                      <a:pt x="557" y="1488"/>
                      <a:pt x="557" y="1488"/>
                      <a:pt x="557" y="1488"/>
                    </a:cubicBezTo>
                    <a:lnTo>
                      <a:pt x="557" y="1488"/>
                    </a:lnTo>
                    <a:cubicBezTo>
                      <a:pt x="557" y="1488"/>
                      <a:pt x="557" y="1488"/>
                      <a:pt x="557" y="1519"/>
                    </a:cubicBezTo>
                    <a:cubicBezTo>
                      <a:pt x="589" y="1519"/>
                      <a:pt x="589" y="1519"/>
                      <a:pt x="589" y="1549"/>
                    </a:cubicBezTo>
                    <a:lnTo>
                      <a:pt x="589" y="1549"/>
                    </a:lnTo>
                    <a:lnTo>
                      <a:pt x="589" y="1549"/>
                    </a:lnTo>
                    <a:lnTo>
                      <a:pt x="589" y="1549"/>
                    </a:lnTo>
                    <a:lnTo>
                      <a:pt x="620" y="1549"/>
                    </a:lnTo>
                    <a:lnTo>
                      <a:pt x="620" y="1549"/>
                    </a:lnTo>
                    <a:lnTo>
                      <a:pt x="650" y="1549"/>
                    </a:lnTo>
                    <a:lnTo>
                      <a:pt x="650" y="1549"/>
                    </a:lnTo>
                    <a:cubicBezTo>
                      <a:pt x="650" y="1549"/>
                      <a:pt x="650" y="1549"/>
                      <a:pt x="650" y="1580"/>
                    </a:cubicBezTo>
                    <a:lnTo>
                      <a:pt x="681" y="1580"/>
                    </a:lnTo>
                    <a:lnTo>
                      <a:pt x="681" y="1580"/>
                    </a:lnTo>
                    <a:lnTo>
                      <a:pt x="681" y="1580"/>
                    </a:lnTo>
                    <a:lnTo>
                      <a:pt x="713" y="1580"/>
                    </a:lnTo>
                    <a:lnTo>
                      <a:pt x="713" y="1580"/>
                    </a:lnTo>
                    <a:lnTo>
                      <a:pt x="744" y="1580"/>
                    </a:lnTo>
                    <a:lnTo>
                      <a:pt x="744" y="1580"/>
                    </a:lnTo>
                    <a:lnTo>
                      <a:pt x="744" y="1580"/>
                    </a:lnTo>
                    <a:lnTo>
                      <a:pt x="744" y="1580"/>
                    </a:lnTo>
                    <a:cubicBezTo>
                      <a:pt x="774" y="1580"/>
                      <a:pt x="774" y="1580"/>
                      <a:pt x="774" y="1580"/>
                    </a:cubicBezTo>
                    <a:lnTo>
                      <a:pt x="774" y="1580"/>
                    </a:lnTo>
                    <a:cubicBezTo>
                      <a:pt x="805" y="1580"/>
                      <a:pt x="805" y="1580"/>
                      <a:pt x="805" y="1580"/>
                    </a:cubicBezTo>
                    <a:lnTo>
                      <a:pt x="805" y="1580"/>
                    </a:lnTo>
                    <a:lnTo>
                      <a:pt x="805" y="1580"/>
                    </a:lnTo>
                    <a:lnTo>
                      <a:pt x="805" y="1580"/>
                    </a:lnTo>
                    <a:cubicBezTo>
                      <a:pt x="805" y="1580"/>
                      <a:pt x="805" y="1580"/>
                      <a:pt x="837" y="1580"/>
                    </a:cubicBezTo>
                    <a:lnTo>
                      <a:pt x="837" y="1580"/>
                    </a:lnTo>
                    <a:lnTo>
                      <a:pt x="837" y="1580"/>
                    </a:lnTo>
                    <a:lnTo>
                      <a:pt x="837" y="1580"/>
                    </a:lnTo>
                    <a:cubicBezTo>
                      <a:pt x="837" y="1580"/>
                      <a:pt x="837" y="1549"/>
                      <a:pt x="868" y="1549"/>
                    </a:cubicBezTo>
                    <a:lnTo>
                      <a:pt x="868" y="1549"/>
                    </a:lnTo>
                    <a:cubicBezTo>
                      <a:pt x="898" y="1549"/>
                      <a:pt x="898" y="1580"/>
                      <a:pt x="898" y="1580"/>
                    </a:cubicBezTo>
                    <a:lnTo>
                      <a:pt x="898" y="1580"/>
                    </a:lnTo>
                    <a:lnTo>
                      <a:pt x="898" y="1580"/>
                    </a:lnTo>
                    <a:cubicBezTo>
                      <a:pt x="929" y="1580"/>
                      <a:pt x="929" y="1580"/>
                      <a:pt x="929" y="1580"/>
                    </a:cubicBezTo>
                    <a:lnTo>
                      <a:pt x="929" y="1580"/>
                    </a:lnTo>
                    <a:lnTo>
                      <a:pt x="929" y="1580"/>
                    </a:lnTo>
                    <a:lnTo>
                      <a:pt x="929" y="1580"/>
                    </a:lnTo>
                    <a:cubicBezTo>
                      <a:pt x="961" y="1580"/>
                      <a:pt x="961" y="1580"/>
                      <a:pt x="961" y="1580"/>
                    </a:cubicBezTo>
                    <a:lnTo>
                      <a:pt x="961" y="1580"/>
                    </a:lnTo>
                    <a:lnTo>
                      <a:pt x="961" y="1580"/>
                    </a:lnTo>
                    <a:lnTo>
                      <a:pt x="961" y="1580"/>
                    </a:lnTo>
                    <a:lnTo>
                      <a:pt x="961" y="1612"/>
                    </a:lnTo>
                    <a:cubicBezTo>
                      <a:pt x="992" y="1612"/>
                      <a:pt x="992" y="1612"/>
                      <a:pt x="992" y="1612"/>
                    </a:cubicBezTo>
                    <a:lnTo>
                      <a:pt x="992" y="1612"/>
                    </a:lnTo>
                    <a:cubicBezTo>
                      <a:pt x="992" y="1612"/>
                      <a:pt x="992" y="1612"/>
                      <a:pt x="992" y="1580"/>
                    </a:cubicBezTo>
                    <a:cubicBezTo>
                      <a:pt x="1022" y="1580"/>
                      <a:pt x="1022" y="1580"/>
                      <a:pt x="1022" y="1580"/>
                    </a:cubicBezTo>
                    <a:lnTo>
                      <a:pt x="1022" y="1580"/>
                    </a:lnTo>
                    <a:lnTo>
                      <a:pt x="1022" y="1580"/>
                    </a:lnTo>
                    <a:lnTo>
                      <a:pt x="1022" y="1580"/>
                    </a:lnTo>
                    <a:cubicBezTo>
                      <a:pt x="1022" y="1549"/>
                      <a:pt x="1053" y="1549"/>
                      <a:pt x="1053" y="1549"/>
                    </a:cubicBezTo>
                    <a:cubicBezTo>
                      <a:pt x="1053" y="1519"/>
                      <a:pt x="1085" y="1519"/>
                      <a:pt x="1085" y="1519"/>
                    </a:cubicBezTo>
                    <a:lnTo>
                      <a:pt x="1085" y="1519"/>
                    </a:lnTo>
                    <a:cubicBezTo>
                      <a:pt x="1085" y="1519"/>
                      <a:pt x="1085" y="1519"/>
                      <a:pt x="1116" y="1519"/>
                    </a:cubicBezTo>
                    <a:lnTo>
                      <a:pt x="1116" y="1519"/>
                    </a:lnTo>
                    <a:lnTo>
                      <a:pt x="1116" y="1488"/>
                    </a:lnTo>
                    <a:lnTo>
                      <a:pt x="1116" y="1488"/>
                    </a:lnTo>
                    <a:cubicBezTo>
                      <a:pt x="1146" y="1488"/>
                      <a:pt x="1146" y="1488"/>
                      <a:pt x="1146" y="1519"/>
                    </a:cubicBezTo>
                    <a:lnTo>
                      <a:pt x="1146" y="1519"/>
                    </a:lnTo>
                    <a:lnTo>
                      <a:pt x="1146" y="1519"/>
                    </a:lnTo>
                    <a:cubicBezTo>
                      <a:pt x="1177" y="1488"/>
                      <a:pt x="1177" y="1488"/>
                      <a:pt x="1209" y="1488"/>
                    </a:cubicBezTo>
                    <a:lnTo>
                      <a:pt x="1209" y="1488"/>
                    </a:lnTo>
                    <a:lnTo>
                      <a:pt x="1209" y="1488"/>
                    </a:lnTo>
                    <a:cubicBezTo>
                      <a:pt x="1209" y="1488"/>
                      <a:pt x="1209" y="1488"/>
                      <a:pt x="1240" y="1488"/>
                    </a:cubicBezTo>
                    <a:cubicBezTo>
                      <a:pt x="1240" y="1519"/>
                      <a:pt x="1270" y="1519"/>
                      <a:pt x="1270" y="1549"/>
                    </a:cubicBezTo>
                    <a:lnTo>
                      <a:pt x="1270" y="1549"/>
                    </a:lnTo>
                    <a:cubicBezTo>
                      <a:pt x="1270" y="1549"/>
                      <a:pt x="1270" y="1549"/>
                      <a:pt x="1240" y="1549"/>
                    </a:cubicBezTo>
                    <a:cubicBezTo>
                      <a:pt x="1270" y="1549"/>
                      <a:pt x="1270" y="1549"/>
                      <a:pt x="1270" y="1549"/>
                    </a:cubicBezTo>
                    <a:cubicBezTo>
                      <a:pt x="1270" y="1549"/>
                      <a:pt x="1270" y="1549"/>
                      <a:pt x="1301" y="1549"/>
                    </a:cubicBezTo>
                    <a:lnTo>
                      <a:pt x="1301" y="1549"/>
                    </a:lnTo>
                    <a:lnTo>
                      <a:pt x="1301" y="1549"/>
                    </a:lnTo>
                    <a:cubicBezTo>
                      <a:pt x="1332" y="1580"/>
                      <a:pt x="1332" y="1580"/>
                      <a:pt x="1332" y="1612"/>
                    </a:cubicBezTo>
                    <a:lnTo>
                      <a:pt x="1332" y="1612"/>
                    </a:lnTo>
                    <a:cubicBezTo>
                      <a:pt x="1364" y="1612"/>
                      <a:pt x="1364" y="1643"/>
                      <a:pt x="1364" y="1643"/>
                    </a:cubicBezTo>
                    <a:cubicBezTo>
                      <a:pt x="1394" y="1643"/>
                      <a:pt x="1394" y="1704"/>
                      <a:pt x="1394" y="1704"/>
                    </a:cubicBezTo>
                    <a:lnTo>
                      <a:pt x="1394" y="1704"/>
                    </a:lnTo>
                    <a:cubicBezTo>
                      <a:pt x="1394" y="1704"/>
                      <a:pt x="1394" y="1736"/>
                      <a:pt x="1364" y="1767"/>
                    </a:cubicBezTo>
                    <a:lnTo>
                      <a:pt x="1364" y="1767"/>
                    </a:lnTo>
                    <a:lnTo>
                      <a:pt x="1364" y="1767"/>
                    </a:lnTo>
                    <a:lnTo>
                      <a:pt x="1364" y="1797"/>
                    </a:lnTo>
                    <a:lnTo>
                      <a:pt x="1364" y="1797"/>
                    </a:lnTo>
                    <a:lnTo>
                      <a:pt x="1332" y="1797"/>
                    </a:lnTo>
                    <a:lnTo>
                      <a:pt x="1332" y="1797"/>
                    </a:lnTo>
                    <a:lnTo>
                      <a:pt x="1332" y="1828"/>
                    </a:lnTo>
                    <a:lnTo>
                      <a:pt x="1332" y="1828"/>
                    </a:lnTo>
                    <a:lnTo>
                      <a:pt x="1332" y="1828"/>
                    </a:lnTo>
                    <a:lnTo>
                      <a:pt x="1332" y="1828"/>
                    </a:lnTo>
                    <a:lnTo>
                      <a:pt x="1332" y="1828"/>
                    </a:lnTo>
                    <a:lnTo>
                      <a:pt x="1332" y="1828"/>
                    </a:lnTo>
                    <a:lnTo>
                      <a:pt x="1332" y="1828"/>
                    </a:lnTo>
                    <a:lnTo>
                      <a:pt x="1332" y="1828"/>
                    </a:lnTo>
                    <a:cubicBezTo>
                      <a:pt x="1332" y="1828"/>
                      <a:pt x="1332" y="1828"/>
                      <a:pt x="1364" y="1828"/>
                    </a:cubicBezTo>
                    <a:lnTo>
                      <a:pt x="1364" y="1828"/>
                    </a:lnTo>
                    <a:cubicBezTo>
                      <a:pt x="1364" y="1828"/>
                      <a:pt x="1394" y="1828"/>
                      <a:pt x="1394" y="1860"/>
                    </a:cubicBezTo>
                    <a:lnTo>
                      <a:pt x="1394" y="1890"/>
                    </a:lnTo>
                    <a:lnTo>
                      <a:pt x="1394" y="1890"/>
                    </a:lnTo>
                    <a:lnTo>
                      <a:pt x="1394" y="1890"/>
                    </a:lnTo>
                    <a:cubicBezTo>
                      <a:pt x="1394" y="1890"/>
                      <a:pt x="1394" y="1890"/>
                      <a:pt x="1425" y="1921"/>
                    </a:cubicBezTo>
                    <a:lnTo>
                      <a:pt x="1425" y="1921"/>
                    </a:lnTo>
                    <a:lnTo>
                      <a:pt x="1425" y="1921"/>
                    </a:lnTo>
                    <a:cubicBezTo>
                      <a:pt x="1425" y="1952"/>
                      <a:pt x="1425" y="1952"/>
                      <a:pt x="1425" y="1952"/>
                    </a:cubicBezTo>
                    <a:lnTo>
                      <a:pt x="1425" y="1952"/>
                    </a:lnTo>
                    <a:lnTo>
                      <a:pt x="1425" y="1952"/>
                    </a:lnTo>
                    <a:cubicBezTo>
                      <a:pt x="1425" y="1952"/>
                      <a:pt x="1425" y="1952"/>
                      <a:pt x="1394" y="1952"/>
                    </a:cubicBezTo>
                    <a:cubicBezTo>
                      <a:pt x="1425" y="1952"/>
                      <a:pt x="1425" y="1952"/>
                      <a:pt x="1425" y="1952"/>
                    </a:cubicBezTo>
                    <a:cubicBezTo>
                      <a:pt x="1425" y="1984"/>
                      <a:pt x="1425" y="1984"/>
                      <a:pt x="1425" y="1984"/>
                    </a:cubicBezTo>
                    <a:lnTo>
                      <a:pt x="1425" y="1984"/>
                    </a:lnTo>
                    <a:lnTo>
                      <a:pt x="1457" y="1984"/>
                    </a:lnTo>
                    <a:lnTo>
                      <a:pt x="1457" y="1984"/>
                    </a:lnTo>
                    <a:cubicBezTo>
                      <a:pt x="1457" y="1984"/>
                      <a:pt x="1457" y="1984"/>
                      <a:pt x="1457" y="2014"/>
                    </a:cubicBezTo>
                    <a:cubicBezTo>
                      <a:pt x="1457" y="1984"/>
                      <a:pt x="1457" y="1984"/>
                      <a:pt x="1457" y="1984"/>
                    </a:cubicBezTo>
                    <a:cubicBezTo>
                      <a:pt x="1457" y="1984"/>
                      <a:pt x="1457" y="1984"/>
                      <a:pt x="1487" y="1984"/>
                    </a:cubicBezTo>
                    <a:lnTo>
                      <a:pt x="1487" y="1984"/>
                    </a:lnTo>
                    <a:lnTo>
                      <a:pt x="1487" y="1984"/>
                    </a:lnTo>
                    <a:lnTo>
                      <a:pt x="1487" y="1984"/>
                    </a:lnTo>
                    <a:lnTo>
                      <a:pt x="1487" y="1984"/>
                    </a:lnTo>
                    <a:cubicBezTo>
                      <a:pt x="1487" y="1952"/>
                      <a:pt x="1487" y="1952"/>
                      <a:pt x="1518" y="1952"/>
                    </a:cubicBezTo>
                    <a:lnTo>
                      <a:pt x="1518" y="1952"/>
                    </a:lnTo>
                    <a:cubicBezTo>
                      <a:pt x="1518" y="1952"/>
                      <a:pt x="1518" y="1952"/>
                      <a:pt x="1549" y="1952"/>
                    </a:cubicBezTo>
                    <a:lnTo>
                      <a:pt x="1549" y="1952"/>
                    </a:lnTo>
                    <a:cubicBezTo>
                      <a:pt x="1549" y="1921"/>
                      <a:pt x="1549" y="1921"/>
                      <a:pt x="1581" y="1921"/>
                    </a:cubicBezTo>
                    <a:lnTo>
                      <a:pt x="1581" y="1921"/>
                    </a:lnTo>
                    <a:lnTo>
                      <a:pt x="1581" y="1921"/>
                    </a:lnTo>
                    <a:cubicBezTo>
                      <a:pt x="1611" y="1921"/>
                      <a:pt x="1611" y="1921"/>
                      <a:pt x="1611" y="1921"/>
                    </a:cubicBezTo>
                    <a:lnTo>
                      <a:pt x="1611" y="1921"/>
                    </a:lnTo>
                    <a:lnTo>
                      <a:pt x="1611" y="1921"/>
                    </a:lnTo>
                    <a:cubicBezTo>
                      <a:pt x="1642" y="1921"/>
                      <a:pt x="1642" y="1921"/>
                      <a:pt x="1642" y="1921"/>
                    </a:cubicBezTo>
                    <a:lnTo>
                      <a:pt x="1642" y="1921"/>
                    </a:lnTo>
                    <a:cubicBezTo>
                      <a:pt x="1673" y="1921"/>
                      <a:pt x="1673" y="1921"/>
                      <a:pt x="1673" y="1921"/>
                    </a:cubicBezTo>
                    <a:lnTo>
                      <a:pt x="1673" y="1921"/>
                    </a:lnTo>
                    <a:lnTo>
                      <a:pt x="1673" y="1921"/>
                    </a:lnTo>
                    <a:cubicBezTo>
                      <a:pt x="1673" y="1921"/>
                      <a:pt x="1673" y="1890"/>
                      <a:pt x="1705" y="1890"/>
                    </a:cubicBezTo>
                    <a:lnTo>
                      <a:pt x="1705" y="1890"/>
                    </a:lnTo>
                    <a:lnTo>
                      <a:pt x="1705" y="1890"/>
                    </a:lnTo>
                    <a:lnTo>
                      <a:pt x="1705" y="1890"/>
                    </a:lnTo>
                    <a:lnTo>
                      <a:pt x="1735" y="1890"/>
                    </a:lnTo>
                    <a:lnTo>
                      <a:pt x="1735" y="1890"/>
                    </a:lnTo>
                    <a:lnTo>
                      <a:pt x="1735" y="1890"/>
                    </a:lnTo>
                    <a:lnTo>
                      <a:pt x="1735" y="1890"/>
                    </a:lnTo>
                    <a:cubicBezTo>
                      <a:pt x="1735" y="1890"/>
                      <a:pt x="1766" y="1890"/>
                      <a:pt x="1766" y="1921"/>
                    </a:cubicBezTo>
                    <a:lnTo>
                      <a:pt x="1766" y="1921"/>
                    </a:lnTo>
                    <a:cubicBezTo>
                      <a:pt x="1766" y="1921"/>
                      <a:pt x="1766" y="1921"/>
                      <a:pt x="1797" y="1921"/>
                    </a:cubicBezTo>
                    <a:lnTo>
                      <a:pt x="1797" y="1921"/>
                    </a:lnTo>
                    <a:lnTo>
                      <a:pt x="1797" y="1921"/>
                    </a:lnTo>
                    <a:cubicBezTo>
                      <a:pt x="1829" y="1921"/>
                      <a:pt x="1829" y="1952"/>
                      <a:pt x="1829" y="1952"/>
                    </a:cubicBezTo>
                    <a:lnTo>
                      <a:pt x="1829" y="1952"/>
                    </a:lnTo>
                    <a:lnTo>
                      <a:pt x="1829" y="1952"/>
                    </a:lnTo>
                    <a:lnTo>
                      <a:pt x="1829" y="1952"/>
                    </a:lnTo>
                    <a:cubicBezTo>
                      <a:pt x="1829" y="1984"/>
                      <a:pt x="1829" y="1984"/>
                      <a:pt x="1829" y="1984"/>
                    </a:cubicBezTo>
                    <a:lnTo>
                      <a:pt x="1829" y="1984"/>
                    </a:lnTo>
                    <a:cubicBezTo>
                      <a:pt x="1829" y="1984"/>
                      <a:pt x="1859" y="1984"/>
                      <a:pt x="1859" y="2014"/>
                    </a:cubicBezTo>
                    <a:cubicBezTo>
                      <a:pt x="1890" y="2014"/>
                      <a:pt x="1890" y="2014"/>
                      <a:pt x="1890" y="2014"/>
                    </a:cubicBezTo>
                    <a:lnTo>
                      <a:pt x="1890" y="2014"/>
                    </a:lnTo>
                    <a:cubicBezTo>
                      <a:pt x="1890" y="1984"/>
                      <a:pt x="1921" y="1984"/>
                      <a:pt x="1921" y="1984"/>
                    </a:cubicBezTo>
                    <a:cubicBezTo>
                      <a:pt x="1921" y="1984"/>
                      <a:pt x="1921" y="2014"/>
                      <a:pt x="1953" y="2014"/>
                    </a:cubicBezTo>
                    <a:lnTo>
                      <a:pt x="1953" y="2014"/>
                    </a:lnTo>
                    <a:lnTo>
                      <a:pt x="1953" y="2014"/>
                    </a:lnTo>
                    <a:lnTo>
                      <a:pt x="1953" y="2014"/>
                    </a:lnTo>
                    <a:cubicBezTo>
                      <a:pt x="1983" y="2014"/>
                      <a:pt x="1983" y="2014"/>
                      <a:pt x="1983" y="2014"/>
                    </a:cubicBezTo>
                    <a:lnTo>
                      <a:pt x="1983" y="2045"/>
                    </a:lnTo>
                    <a:cubicBezTo>
                      <a:pt x="2014" y="2014"/>
                      <a:pt x="2014" y="2014"/>
                      <a:pt x="2045" y="2014"/>
                    </a:cubicBezTo>
                    <a:lnTo>
                      <a:pt x="2138" y="1984"/>
                    </a:lnTo>
                    <a:cubicBezTo>
                      <a:pt x="2138" y="1984"/>
                      <a:pt x="2169" y="1984"/>
                      <a:pt x="2169" y="1952"/>
                    </a:cubicBezTo>
                    <a:cubicBezTo>
                      <a:pt x="2169" y="1952"/>
                      <a:pt x="2169" y="1921"/>
                      <a:pt x="2201" y="1921"/>
                    </a:cubicBezTo>
                    <a:cubicBezTo>
                      <a:pt x="2201" y="1921"/>
                      <a:pt x="2201" y="1921"/>
                      <a:pt x="2231" y="1952"/>
                    </a:cubicBezTo>
                    <a:cubicBezTo>
                      <a:pt x="2231" y="1921"/>
                      <a:pt x="2262" y="1921"/>
                      <a:pt x="2262" y="1921"/>
                    </a:cubicBezTo>
                    <a:lnTo>
                      <a:pt x="2262" y="1921"/>
                    </a:lnTo>
                    <a:cubicBezTo>
                      <a:pt x="2293" y="1921"/>
                      <a:pt x="2293" y="1921"/>
                      <a:pt x="2293" y="1921"/>
                    </a:cubicBezTo>
                    <a:lnTo>
                      <a:pt x="2293" y="1921"/>
                    </a:lnTo>
                    <a:cubicBezTo>
                      <a:pt x="2325" y="1921"/>
                      <a:pt x="2325" y="1921"/>
                      <a:pt x="2325" y="1921"/>
                    </a:cubicBezTo>
                    <a:cubicBezTo>
                      <a:pt x="2325" y="1890"/>
                      <a:pt x="2325" y="1890"/>
                      <a:pt x="2355" y="1890"/>
                    </a:cubicBezTo>
                    <a:cubicBezTo>
                      <a:pt x="2355" y="1890"/>
                      <a:pt x="2355" y="1890"/>
                      <a:pt x="2355" y="1860"/>
                    </a:cubicBezTo>
                    <a:lnTo>
                      <a:pt x="2355" y="1860"/>
                    </a:lnTo>
                    <a:cubicBezTo>
                      <a:pt x="2386" y="1860"/>
                      <a:pt x="2386" y="1828"/>
                      <a:pt x="2386" y="1828"/>
                    </a:cubicBezTo>
                    <a:cubicBezTo>
                      <a:pt x="2417" y="1828"/>
                      <a:pt x="2417" y="1797"/>
                      <a:pt x="2417" y="1797"/>
                    </a:cubicBezTo>
                    <a:lnTo>
                      <a:pt x="2417" y="1797"/>
                    </a:lnTo>
                    <a:cubicBezTo>
                      <a:pt x="2449" y="1797"/>
                      <a:pt x="2449" y="1797"/>
                      <a:pt x="2449" y="1797"/>
                    </a:cubicBezTo>
                    <a:lnTo>
                      <a:pt x="2449" y="1797"/>
                    </a:lnTo>
                    <a:lnTo>
                      <a:pt x="2449" y="1797"/>
                    </a:lnTo>
                    <a:cubicBezTo>
                      <a:pt x="2449" y="1797"/>
                      <a:pt x="2479" y="1797"/>
                      <a:pt x="2479" y="1767"/>
                    </a:cubicBezTo>
                    <a:lnTo>
                      <a:pt x="2510" y="1736"/>
                    </a:lnTo>
                    <a:cubicBezTo>
                      <a:pt x="2510" y="1704"/>
                      <a:pt x="2510" y="1704"/>
                      <a:pt x="2510" y="1704"/>
                    </a:cubicBezTo>
                    <a:cubicBezTo>
                      <a:pt x="2510" y="1704"/>
                      <a:pt x="2510" y="1704"/>
                      <a:pt x="2510" y="1673"/>
                    </a:cubicBezTo>
                    <a:cubicBezTo>
                      <a:pt x="2541" y="1673"/>
                      <a:pt x="2541" y="1643"/>
                      <a:pt x="2541" y="1643"/>
                    </a:cubicBezTo>
                    <a:cubicBezTo>
                      <a:pt x="2541" y="1643"/>
                      <a:pt x="2541" y="1612"/>
                      <a:pt x="2573" y="1612"/>
                    </a:cubicBezTo>
                    <a:lnTo>
                      <a:pt x="2573" y="1612"/>
                    </a:lnTo>
                    <a:cubicBezTo>
                      <a:pt x="2573" y="1580"/>
                      <a:pt x="2603" y="1580"/>
                      <a:pt x="2603" y="1580"/>
                    </a:cubicBezTo>
                    <a:lnTo>
                      <a:pt x="2603" y="1580"/>
                    </a:lnTo>
                    <a:lnTo>
                      <a:pt x="2603" y="1580"/>
                    </a:lnTo>
                    <a:lnTo>
                      <a:pt x="2603" y="1549"/>
                    </a:lnTo>
                    <a:lnTo>
                      <a:pt x="2603" y="1549"/>
                    </a:lnTo>
                    <a:lnTo>
                      <a:pt x="2603" y="1549"/>
                    </a:lnTo>
                    <a:cubicBezTo>
                      <a:pt x="2603" y="1519"/>
                      <a:pt x="2603" y="1519"/>
                      <a:pt x="2603" y="1519"/>
                    </a:cubicBezTo>
                    <a:lnTo>
                      <a:pt x="2603" y="1519"/>
                    </a:lnTo>
                    <a:lnTo>
                      <a:pt x="2603" y="1519"/>
                    </a:lnTo>
                    <a:cubicBezTo>
                      <a:pt x="2573" y="1519"/>
                      <a:pt x="2573" y="1519"/>
                      <a:pt x="2573" y="1519"/>
                    </a:cubicBezTo>
                    <a:cubicBezTo>
                      <a:pt x="2479" y="1488"/>
                      <a:pt x="2479" y="1488"/>
                      <a:pt x="2479" y="1488"/>
                    </a:cubicBezTo>
                    <a:cubicBezTo>
                      <a:pt x="2541" y="1456"/>
                      <a:pt x="2541" y="1456"/>
                      <a:pt x="2541" y="1456"/>
                    </a:cubicBezTo>
                    <a:cubicBezTo>
                      <a:pt x="2541" y="1456"/>
                      <a:pt x="2573" y="1425"/>
                      <a:pt x="2603" y="1425"/>
                    </a:cubicBezTo>
                    <a:cubicBezTo>
                      <a:pt x="2573" y="1425"/>
                      <a:pt x="2573" y="1395"/>
                      <a:pt x="2573" y="1395"/>
                    </a:cubicBezTo>
                    <a:cubicBezTo>
                      <a:pt x="2541" y="1332"/>
                      <a:pt x="2541" y="1332"/>
                      <a:pt x="2541" y="1332"/>
                    </a:cubicBezTo>
                    <a:cubicBezTo>
                      <a:pt x="2573" y="1332"/>
                      <a:pt x="2573" y="1332"/>
                      <a:pt x="2573" y="1332"/>
                    </a:cubicBezTo>
                    <a:lnTo>
                      <a:pt x="2573" y="1332"/>
                    </a:lnTo>
                    <a:lnTo>
                      <a:pt x="2573" y="1332"/>
                    </a:lnTo>
                    <a:cubicBezTo>
                      <a:pt x="2541" y="1332"/>
                      <a:pt x="2573" y="1301"/>
                      <a:pt x="2573" y="1301"/>
                    </a:cubicBezTo>
                    <a:cubicBezTo>
                      <a:pt x="2573" y="1301"/>
                      <a:pt x="2573" y="1301"/>
                      <a:pt x="2573" y="1271"/>
                    </a:cubicBezTo>
                    <a:lnTo>
                      <a:pt x="2573" y="1271"/>
                    </a:lnTo>
                    <a:cubicBezTo>
                      <a:pt x="2573" y="1271"/>
                      <a:pt x="2541" y="1271"/>
                      <a:pt x="2541" y="1240"/>
                    </a:cubicBezTo>
                    <a:lnTo>
                      <a:pt x="2541" y="1240"/>
                    </a:lnTo>
                    <a:lnTo>
                      <a:pt x="2541" y="1240"/>
                    </a:lnTo>
                    <a:lnTo>
                      <a:pt x="2541" y="1240"/>
                    </a:lnTo>
                    <a:cubicBezTo>
                      <a:pt x="2510" y="1240"/>
                      <a:pt x="2510" y="1208"/>
                      <a:pt x="2479" y="1208"/>
                    </a:cubicBezTo>
                    <a:cubicBezTo>
                      <a:pt x="2479" y="1208"/>
                      <a:pt x="2479" y="1208"/>
                      <a:pt x="2449" y="1208"/>
                    </a:cubicBezTo>
                    <a:cubicBezTo>
                      <a:pt x="2449" y="1177"/>
                      <a:pt x="2479" y="1177"/>
                      <a:pt x="2479" y="1147"/>
                    </a:cubicBezTo>
                    <a:lnTo>
                      <a:pt x="2479" y="1147"/>
                    </a:lnTo>
                    <a:cubicBezTo>
                      <a:pt x="2479" y="1147"/>
                      <a:pt x="2479" y="1116"/>
                      <a:pt x="2510" y="1116"/>
                    </a:cubicBezTo>
                    <a:cubicBezTo>
                      <a:pt x="2510" y="1116"/>
                      <a:pt x="2510" y="1116"/>
                      <a:pt x="2510" y="1084"/>
                    </a:cubicBezTo>
                    <a:cubicBezTo>
                      <a:pt x="2541" y="1084"/>
                      <a:pt x="2541" y="1053"/>
                      <a:pt x="2541" y="1053"/>
                    </a:cubicBezTo>
                    <a:lnTo>
                      <a:pt x="2541" y="1053"/>
                    </a:lnTo>
                    <a:cubicBezTo>
                      <a:pt x="2541" y="1053"/>
                      <a:pt x="2541" y="1053"/>
                      <a:pt x="2510" y="1053"/>
                    </a:cubicBezTo>
                    <a:cubicBezTo>
                      <a:pt x="2510" y="1053"/>
                      <a:pt x="2510" y="1053"/>
                      <a:pt x="2479" y="1053"/>
                    </a:cubicBezTo>
                    <a:lnTo>
                      <a:pt x="2479" y="1053"/>
                    </a:lnTo>
                    <a:cubicBezTo>
                      <a:pt x="2479" y="1053"/>
                      <a:pt x="2449" y="1053"/>
                      <a:pt x="2449" y="1023"/>
                    </a:cubicBezTo>
                    <a:cubicBezTo>
                      <a:pt x="2449" y="1023"/>
                      <a:pt x="2449" y="992"/>
                      <a:pt x="2479" y="992"/>
                    </a:cubicBezTo>
                    <a:lnTo>
                      <a:pt x="2479" y="992"/>
                    </a:lnTo>
                    <a:lnTo>
                      <a:pt x="2479" y="992"/>
                    </a:lnTo>
                    <a:cubicBezTo>
                      <a:pt x="2479" y="992"/>
                      <a:pt x="2479" y="992"/>
                      <a:pt x="2449" y="992"/>
                    </a:cubicBezTo>
                    <a:lnTo>
                      <a:pt x="2449" y="992"/>
                    </a:lnTo>
                    <a:cubicBezTo>
                      <a:pt x="2417" y="992"/>
                      <a:pt x="2386" y="960"/>
                      <a:pt x="2386" y="960"/>
                    </a:cubicBezTo>
                    <a:cubicBezTo>
                      <a:pt x="2386" y="929"/>
                      <a:pt x="2386" y="929"/>
                      <a:pt x="2386" y="899"/>
                    </a:cubicBezTo>
                    <a:cubicBezTo>
                      <a:pt x="2386" y="899"/>
                      <a:pt x="2386" y="899"/>
                      <a:pt x="2417" y="899"/>
                    </a:cubicBezTo>
                    <a:lnTo>
                      <a:pt x="2417" y="899"/>
                    </a:lnTo>
                    <a:cubicBezTo>
                      <a:pt x="2417" y="868"/>
                      <a:pt x="2417" y="868"/>
                      <a:pt x="2417" y="868"/>
                    </a:cubicBezTo>
                    <a:lnTo>
                      <a:pt x="2449" y="868"/>
                    </a:lnTo>
                    <a:lnTo>
                      <a:pt x="2449" y="868"/>
                    </a:lnTo>
                    <a:cubicBezTo>
                      <a:pt x="2449" y="868"/>
                      <a:pt x="2449" y="868"/>
                      <a:pt x="2479" y="868"/>
                    </a:cubicBezTo>
                    <a:cubicBezTo>
                      <a:pt x="2479" y="836"/>
                      <a:pt x="2479" y="836"/>
                      <a:pt x="2510" y="836"/>
                    </a:cubicBezTo>
                    <a:cubicBezTo>
                      <a:pt x="2510" y="805"/>
                      <a:pt x="2541" y="805"/>
                      <a:pt x="2541" y="775"/>
                    </a:cubicBezTo>
                    <a:cubicBezTo>
                      <a:pt x="2573" y="744"/>
                      <a:pt x="2603" y="744"/>
                      <a:pt x="2603" y="744"/>
                    </a:cubicBezTo>
                    <a:lnTo>
                      <a:pt x="2603" y="744"/>
                    </a:lnTo>
                    <a:cubicBezTo>
                      <a:pt x="2634" y="744"/>
                      <a:pt x="2665" y="744"/>
                      <a:pt x="2665" y="775"/>
                    </a:cubicBezTo>
                    <a:cubicBezTo>
                      <a:pt x="2697" y="805"/>
                      <a:pt x="2697" y="805"/>
                      <a:pt x="2665" y="836"/>
                    </a:cubicBezTo>
                    <a:cubicBezTo>
                      <a:pt x="2665" y="836"/>
                      <a:pt x="2665" y="836"/>
                      <a:pt x="2665" y="868"/>
                    </a:cubicBezTo>
                    <a:cubicBezTo>
                      <a:pt x="2665" y="868"/>
                      <a:pt x="2665" y="868"/>
                      <a:pt x="2634" y="868"/>
                    </a:cubicBezTo>
                    <a:lnTo>
                      <a:pt x="2634" y="868"/>
                    </a:lnTo>
                    <a:lnTo>
                      <a:pt x="2665" y="868"/>
                    </a:lnTo>
                    <a:cubicBezTo>
                      <a:pt x="2665" y="868"/>
                      <a:pt x="2697" y="836"/>
                      <a:pt x="2727" y="836"/>
                    </a:cubicBezTo>
                    <a:cubicBezTo>
                      <a:pt x="2727" y="836"/>
                      <a:pt x="2727" y="836"/>
                      <a:pt x="2758" y="805"/>
                    </a:cubicBezTo>
                    <a:cubicBezTo>
                      <a:pt x="2758" y="805"/>
                      <a:pt x="2758" y="805"/>
                      <a:pt x="2789" y="805"/>
                    </a:cubicBezTo>
                    <a:lnTo>
                      <a:pt x="2789" y="805"/>
                    </a:lnTo>
                    <a:cubicBezTo>
                      <a:pt x="2789" y="775"/>
                      <a:pt x="2789" y="775"/>
                      <a:pt x="2821" y="7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3" name="Freeform 106"/>
              <p:cNvSpPr>
                <a:spLocks noChangeArrowheads="1"/>
              </p:cNvSpPr>
              <p:nvPr/>
            </p:nvSpPr>
            <p:spPr bwMode="auto">
              <a:xfrm>
                <a:off x="6291263" y="1712913"/>
                <a:ext cx="190500" cy="157162"/>
              </a:xfrm>
              <a:custGeom>
                <a:avLst/>
                <a:gdLst>
                  <a:gd name="T0" fmla="*/ 527 w 528"/>
                  <a:gd name="T1" fmla="*/ 31 h 436"/>
                  <a:gd name="T2" fmla="*/ 496 w 528"/>
                  <a:gd name="T3" fmla="*/ 0 h 436"/>
                  <a:gd name="T4" fmla="*/ 496 w 528"/>
                  <a:gd name="T5" fmla="*/ 0 h 436"/>
                  <a:gd name="T6" fmla="*/ 465 w 528"/>
                  <a:gd name="T7" fmla="*/ 0 h 436"/>
                  <a:gd name="T8" fmla="*/ 465 w 528"/>
                  <a:gd name="T9" fmla="*/ 31 h 436"/>
                  <a:gd name="T10" fmla="*/ 465 w 528"/>
                  <a:gd name="T11" fmla="*/ 31 h 436"/>
                  <a:gd name="T12" fmla="*/ 465 w 528"/>
                  <a:gd name="T13" fmla="*/ 94 h 436"/>
                  <a:gd name="T14" fmla="*/ 465 w 528"/>
                  <a:gd name="T15" fmla="*/ 94 h 436"/>
                  <a:gd name="T16" fmla="*/ 465 w 528"/>
                  <a:gd name="T17" fmla="*/ 124 h 436"/>
                  <a:gd name="T18" fmla="*/ 434 w 528"/>
                  <a:gd name="T19" fmla="*/ 187 h 436"/>
                  <a:gd name="T20" fmla="*/ 403 w 528"/>
                  <a:gd name="T21" fmla="*/ 187 h 436"/>
                  <a:gd name="T22" fmla="*/ 372 w 528"/>
                  <a:gd name="T23" fmla="*/ 218 h 436"/>
                  <a:gd name="T24" fmla="*/ 279 w 528"/>
                  <a:gd name="T25" fmla="*/ 279 h 436"/>
                  <a:gd name="T26" fmla="*/ 279 w 528"/>
                  <a:gd name="T27" fmla="*/ 248 h 436"/>
                  <a:gd name="T28" fmla="*/ 248 w 528"/>
                  <a:gd name="T29" fmla="*/ 279 h 436"/>
                  <a:gd name="T30" fmla="*/ 217 w 528"/>
                  <a:gd name="T31" fmla="*/ 342 h 436"/>
                  <a:gd name="T32" fmla="*/ 186 w 528"/>
                  <a:gd name="T33" fmla="*/ 342 h 436"/>
                  <a:gd name="T34" fmla="*/ 155 w 528"/>
                  <a:gd name="T35" fmla="*/ 342 h 436"/>
                  <a:gd name="T36" fmla="*/ 93 w 528"/>
                  <a:gd name="T37" fmla="*/ 342 h 436"/>
                  <a:gd name="T38" fmla="*/ 62 w 528"/>
                  <a:gd name="T39" fmla="*/ 342 h 436"/>
                  <a:gd name="T40" fmla="*/ 0 w 528"/>
                  <a:gd name="T41" fmla="*/ 403 h 436"/>
                  <a:gd name="T42" fmla="*/ 0 w 528"/>
                  <a:gd name="T43" fmla="*/ 403 h 436"/>
                  <a:gd name="T44" fmla="*/ 31 w 528"/>
                  <a:gd name="T45" fmla="*/ 403 h 436"/>
                  <a:gd name="T46" fmla="*/ 62 w 528"/>
                  <a:gd name="T47" fmla="*/ 403 h 436"/>
                  <a:gd name="T48" fmla="*/ 93 w 528"/>
                  <a:gd name="T49" fmla="*/ 372 h 436"/>
                  <a:gd name="T50" fmla="*/ 155 w 528"/>
                  <a:gd name="T51" fmla="*/ 342 h 436"/>
                  <a:gd name="T52" fmla="*/ 155 w 528"/>
                  <a:gd name="T53" fmla="*/ 342 h 436"/>
                  <a:gd name="T54" fmla="*/ 186 w 528"/>
                  <a:gd name="T55" fmla="*/ 342 h 436"/>
                  <a:gd name="T56" fmla="*/ 186 w 528"/>
                  <a:gd name="T57" fmla="*/ 403 h 436"/>
                  <a:gd name="T58" fmla="*/ 217 w 528"/>
                  <a:gd name="T59" fmla="*/ 435 h 436"/>
                  <a:gd name="T60" fmla="*/ 217 w 528"/>
                  <a:gd name="T61" fmla="*/ 403 h 436"/>
                  <a:gd name="T62" fmla="*/ 248 w 528"/>
                  <a:gd name="T63" fmla="*/ 372 h 436"/>
                  <a:gd name="T64" fmla="*/ 248 w 528"/>
                  <a:gd name="T65" fmla="*/ 342 h 436"/>
                  <a:gd name="T66" fmla="*/ 310 w 528"/>
                  <a:gd name="T67" fmla="*/ 372 h 436"/>
                  <a:gd name="T68" fmla="*/ 310 w 528"/>
                  <a:gd name="T69" fmla="*/ 372 h 436"/>
                  <a:gd name="T70" fmla="*/ 372 w 528"/>
                  <a:gd name="T71" fmla="*/ 342 h 436"/>
                  <a:gd name="T72" fmla="*/ 372 w 528"/>
                  <a:gd name="T73" fmla="*/ 342 h 436"/>
                  <a:gd name="T74" fmla="*/ 403 w 528"/>
                  <a:gd name="T75" fmla="*/ 311 h 436"/>
                  <a:gd name="T76" fmla="*/ 434 w 528"/>
                  <a:gd name="T77" fmla="*/ 311 h 436"/>
                  <a:gd name="T78" fmla="*/ 465 w 528"/>
                  <a:gd name="T79" fmla="*/ 311 h 436"/>
                  <a:gd name="T80" fmla="*/ 465 w 528"/>
                  <a:gd name="T81" fmla="*/ 248 h 436"/>
                  <a:gd name="T82" fmla="*/ 496 w 528"/>
                  <a:gd name="T83" fmla="*/ 218 h 436"/>
                  <a:gd name="T84" fmla="*/ 465 w 528"/>
                  <a:gd name="T85" fmla="*/ 187 h 436"/>
                  <a:gd name="T86" fmla="*/ 496 w 528"/>
                  <a:gd name="T87" fmla="*/ 124 h 436"/>
                  <a:gd name="T88" fmla="*/ 527 w 528"/>
                  <a:gd name="T89" fmla="*/ 94 h 436"/>
                  <a:gd name="T90" fmla="*/ 527 w 528"/>
                  <a:gd name="T91" fmla="*/ 94 h 436"/>
                  <a:gd name="T92" fmla="*/ 527 w 528"/>
                  <a:gd name="T93" fmla="*/ 6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436">
                    <a:moveTo>
                      <a:pt x="527" y="31"/>
                    </a:moveTo>
                    <a:lnTo>
                      <a:pt x="527" y="31"/>
                    </a:lnTo>
                    <a:lnTo>
                      <a:pt x="527" y="0"/>
                    </a:lnTo>
                    <a:lnTo>
                      <a:pt x="496" y="0"/>
                    </a:lnTo>
                    <a:lnTo>
                      <a:pt x="496" y="0"/>
                    </a:lnTo>
                    <a:lnTo>
                      <a:pt x="496" y="0"/>
                    </a:lnTo>
                    <a:cubicBezTo>
                      <a:pt x="496" y="0"/>
                      <a:pt x="496" y="0"/>
                      <a:pt x="465" y="0"/>
                    </a:cubicBezTo>
                    <a:lnTo>
                      <a:pt x="465" y="0"/>
                    </a:lnTo>
                    <a:lnTo>
                      <a:pt x="465" y="0"/>
                    </a:lnTo>
                    <a:lnTo>
                      <a:pt x="465" y="31"/>
                    </a:lnTo>
                    <a:lnTo>
                      <a:pt x="465" y="31"/>
                    </a:lnTo>
                    <a:lnTo>
                      <a:pt x="465" y="31"/>
                    </a:lnTo>
                    <a:cubicBezTo>
                      <a:pt x="465" y="31"/>
                      <a:pt x="465" y="31"/>
                      <a:pt x="465" y="63"/>
                    </a:cubicBezTo>
                    <a:cubicBezTo>
                      <a:pt x="465" y="63"/>
                      <a:pt x="465" y="63"/>
                      <a:pt x="465" y="94"/>
                    </a:cubicBezTo>
                    <a:lnTo>
                      <a:pt x="465" y="94"/>
                    </a:lnTo>
                    <a:lnTo>
                      <a:pt x="465" y="94"/>
                    </a:lnTo>
                    <a:cubicBezTo>
                      <a:pt x="465" y="94"/>
                      <a:pt x="465" y="94"/>
                      <a:pt x="465" y="124"/>
                    </a:cubicBezTo>
                    <a:lnTo>
                      <a:pt x="465" y="124"/>
                    </a:lnTo>
                    <a:lnTo>
                      <a:pt x="465" y="124"/>
                    </a:lnTo>
                    <a:cubicBezTo>
                      <a:pt x="465" y="124"/>
                      <a:pt x="434" y="155"/>
                      <a:pt x="434" y="187"/>
                    </a:cubicBezTo>
                    <a:lnTo>
                      <a:pt x="434" y="187"/>
                    </a:lnTo>
                    <a:cubicBezTo>
                      <a:pt x="403" y="187"/>
                      <a:pt x="403" y="187"/>
                      <a:pt x="403" y="187"/>
                    </a:cubicBezTo>
                    <a:lnTo>
                      <a:pt x="403" y="187"/>
                    </a:lnTo>
                    <a:cubicBezTo>
                      <a:pt x="403" y="187"/>
                      <a:pt x="403" y="218"/>
                      <a:pt x="372" y="218"/>
                    </a:cubicBezTo>
                    <a:lnTo>
                      <a:pt x="341" y="248"/>
                    </a:lnTo>
                    <a:cubicBezTo>
                      <a:pt x="341" y="248"/>
                      <a:pt x="310" y="279"/>
                      <a:pt x="279" y="279"/>
                    </a:cubicBezTo>
                    <a:lnTo>
                      <a:pt x="279" y="248"/>
                    </a:lnTo>
                    <a:lnTo>
                      <a:pt x="279" y="248"/>
                    </a:lnTo>
                    <a:cubicBezTo>
                      <a:pt x="279" y="279"/>
                      <a:pt x="279" y="279"/>
                      <a:pt x="248" y="279"/>
                    </a:cubicBezTo>
                    <a:lnTo>
                      <a:pt x="248" y="279"/>
                    </a:lnTo>
                    <a:lnTo>
                      <a:pt x="248" y="279"/>
                    </a:lnTo>
                    <a:cubicBezTo>
                      <a:pt x="248" y="311"/>
                      <a:pt x="248" y="342"/>
                      <a:pt x="217" y="342"/>
                    </a:cubicBezTo>
                    <a:lnTo>
                      <a:pt x="217" y="342"/>
                    </a:lnTo>
                    <a:cubicBezTo>
                      <a:pt x="217" y="342"/>
                      <a:pt x="217" y="342"/>
                      <a:pt x="186" y="342"/>
                    </a:cubicBezTo>
                    <a:lnTo>
                      <a:pt x="186" y="342"/>
                    </a:lnTo>
                    <a:lnTo>
                      <a:pt x="155" y="342"/>
                    </a:lnTo>
                    <a:lnTo>
                      <a:pt x="124" y="342"/>
                    </a:lnTo>
                    <a:cubicBezTo>
                      <a:pt x="93" y="342"/>
                      <a:pt x="93" y="342"/>
                      <a:pt x="93" y="342"/>
                    </a:cubicBezTo>
                    <a:cubicBezTo>
                      <a:pt x="62" y="342"/>
                      <a:pt x="62" y="342"/>
                      <a:pt x="62" y="342"/>
                    </a:cubicBezTo>
                    <a:lnTo>
                      <a:pt x="62" y="342"/>
                    </a:lnTo>
                    <a:cubicBezTo>
                      <a:pt x="31" y="372"/>
                      <a:pt x="31" y="372"/>
                      <a:pt x="0" y="372"/>
                    </a:cubicBezTo>
                    <a:lnTo>
                      <a:pt x="0" y="403"/>
                    </a:lnTo>
                    <a:lnTo>
                      <a:pt x="0" y="403"/>
                    </a:lnTo>
                    <a:lnTo>
                      <a:pt x="0" y="403"/>
                    </a:lnTo>
                    <a:lnTo>
                      <a:pt x="0" y="403"/>
                    </a:lnTo>
                    <a:lnTo>
                      <a:pt x="31" y="403"/>
                    </a:lnTo>
                    <a:lnTo>
                      <a:pt x="31" y="403"/>
                    </a:lnTo>
                    <a:lnTo>
                      <a:pt x="62" y="403"/>
                    </a:lnTo>
                    <a:cubicBezTo>
                      <a:pt x="62" y="372"/>
                      <a:pt x="62" y="372"/>
                      <a:pt x="93" y="372"/>
                    </a:cubicBezTo>
                    <a:lnTo>
                      <a:pt x="93" y="372"/>
                    </a:lnTo>
                    <a:lnTo>
                      <a:pt x="124" y="342"/>
                    </a:lnTo>
                    <a:lnTo>
                      <a:pt x="155" y="342"/>
                    </a:lnTo>
                    <a:lnTo>
                      <a:pt x="155" y="342"/>
                    </a:lnTo>
                    <a:lnTo>
                      <a:pt x="155" y="342"/>
                    </a:lnTo>
                    <a:lnTo>
                      <a:pt x="155" y="342"/>
                    </a:lnTo>
                    <a:lnTo>
                      <a:pt x="186" y="342"/>
                    </a:lnTo>
                    <a:cubicBezTo>
                      <a:pt x="186" y="342"/>
                      <a:pt x="186" y="342"/>
                      <a:pt x="217" y="372"/>
                    </a:cubicBezTo>
                    <a:cubicBezTo>
                      <a:pt x="217" y="372"/>
                      <a:pt x="217" y="403"/>
                      <a:pt x="186" y="403"/>
                    </a:cubicBezTo>
                    <a:lnTo>
                      <a:pt x="186" y="403"/>
                    </a:lnTo>
                    <a:cubicBezTo>
                      <a:pt x="186" y="435"/>
                      <a:pt x="186" y="435"/>
                      <a:pt x="217" y="435"/>
                    </a:cubicBezTo>
                    <a:lnTo>
                      <a:pt x="217" y="435"/>
                    </a:lnTo>
                    <a:cubicBezTo>
                      <a:pt x="217" y="435"/>
                      <a:pt x="217" y="435"/>
                      <a:pt x="217" y="403"/>
                    </a:cubicBezTo>
                    <a:cubicBezTo>
                      <a:pt x="217" y="403"/>
                      <a:pt x="217" y="403"/>
                      <a:pt x="248" y="403"/>
                    </a:cubicBezTo>
                    <a:cubicBezTo>
                      <a:pt x="248" y="372"/>
                      <a:pt x="248" y="372"/>
                      <a:pt x="248" y="372"/>
                    </a:cubicBezTo>
                    <a:cubicBezTo>
                      <a:pt x="248" y="342"/>
                      <a:pt x="248" y="342"/>
                      <a:pt x="248" y="342"/>
                    </a:cubicBezTo>
                    <a:lnTo>
                      <a:pt x="248" y="342"/>
                    </a:lnTo>
                    <a:cubicBezTo>
                      <a:pt x="279" y="342"/>
                      <a:pt x="279" y="342"/>
                      <a:pt x="310" y="372"/>
                    </a:cubicBezTo>
                    <a:lnTo>
                      <a:pt x="310" y="372"/>
                    </a:lnTo>
                    <a:lnTo>
                      <a:pt x="310" y="372"/>
                    </a:lnTo>
                    <a:lnTo>
                      <a:pt x="310" y="372"/>
                    </a:lnTo>
                    <a:cubicBezTo>
                      <a:pt x="341" y="342"/>
                      <a:pt x="341" y="342"/>
                      <a:pt x="341" y="342"/>
                    </a:cubicBezTo>
                    <a:lnTo>
                      <a:pt x="372" y="342"/>
                    </a:lnTo>
                    <a:lnTo>
                      <a:pt x="372" y="342"/>
                    </a:lnTo>
                    <a:lnTo>
                      <a:pt x="372" y="342"/>
                    </a:lnTo>
                    <a:lnTo>
                      <a:pt x="403" y="311"/>
                    </a:lnTo>
                    <a:lnTo>
                      <a:pt x="403" y="311"/>
                    </a:lnTo>
                    <a:cubicBezTo>
                      <a:pt x="403" y="311"/>
                      <a:pt x="403" y="311"/>
                      <a:pt x="434" y="311"/>
                    </a:cubicBezTo>
                    <a:lnTo>
                      <a:pt x="434" y="311"/>
                    </a:lnTo>
                    <a:lnTo>
                      <a:pt x="434" y="311"/>
                    </a:lnTo>
                    <a:cubicBezTo>
                      <a:pt x="465" y="311"/>
                      <a:pt x="465" y="311"/>
                      <a:pt x="465" y="311"/>
                    </a:cubicBezTo>
                    <a:lnTo>
                      <a:pt x="465" y="311"/>
                    </a:lnTo>
                    <a:cubicBezTo>
                      <a:pt x="465" y="311"/>
                      <a:pt x="465" y="279"/>
                      <a:pt x="465" y="248"/>
                    </a:cubicBezTo>
                    <a:cubicBezTo>
                      <a:pt x="465" y="248"/>
                      <a:pt x="465" y="248"/>
                      <a:pt x="465" y="218"/>
                    </a:cubicBezTo>
                    <a:lnTo>
                      <a:pt x="496" y="218"/>
                    </a:lnTo>
                    <a:lnTo>
                      <a:pt x="465" y="187"/>
                    </a:lnTo>
                    <a:lnTo>
                      <a:pt x="465" y="187"/>
                    </a:lnTo>
                    <a:lnTo>
                      <a:pt x="465" y="155"/>
                    </a:lnTo>
                    <a:lnTo>
                      <a:pt x="496" y="124"/>
                    </a:lnTo>
                    <a:lnTo>
                      <a:pt x="496" y="124"/>
                    </a:lnTo>
                    <a:cubicBezTo>
                      <a:pt x="527" y="94"/>
                      <a:pt x="527" y="94"/>
                      <a:pt x="527" y="94"/>
                    </a:cubicBezTo>
                    <a:lnTo>
                      <a:pt x="527" y="94"/>
                    </a:lnTo>
                    <a:lnTo>
                      <a:pt x="527" y="94"/>
                    </a:lnTo>
                    <a:lnTo>
                      <a:pt x="527" y="94"/>
                    </a:lnTo>
                    <a:cubicBezTo>
                      <a:pt x="527" y="63"/>
                      <a:pt x="527" y="63"/>
                      <a:pt x="527" y="63"/>
                    </a:cubicBezTo>
                    <a:cubicBezTo>
                      <a:pt x="527" y="31"/>
                      <a:pt x="527" y="31"/>
                      <a:pt x="527"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4" name="Freeform 107"/>
              <p:cNvSpPr>
                <a:spLocks noChangeArrowheads="1"/>
              </p:cNvSpPr>
              <p:nvPr/>
            </p:nvSpPr>
            <p:spPr bwMode="auto">
              <a:xfrm>
                <a:off x="6246813" y="1870075"/>
                <a:ext cx="33337" cy="55563"/>
              </a:xfrm>
              <a:custGeom>
                <a:avLst/>
                <a:gdLst>
                  <a:gd name="T0" fmla="*/ 61 w 93"/>
                  <a:gd name="T1" fmla="*/ 31 h 156"/>
                  <a:gd name="T2" fmla="*/ 61 w 93"/>
                  <a:gd name="T3" fmla="*/ 31 h 156"/>
                  <a:gd name="T4" fmla="*/ 61 w 93"/>
                  <a:gd name="T5" fmla="*/ 31 h 156"/>
                  <a:gd name="T6" fmla="*/ 61 w 93"/>
                  <a:gd name="T7" fmla="*/ 0 h 156"/>
                  <a:gd name="T8" fmla="*/ 61 w 93"/>
                  <a:gd name="T9" fmla="*/ 0 h 156"/>
                  <a:gd name="T10" fmla="*/ 61 w 93"/>
                  <a:gd name="T11" fmla="*/ 31 h 156"/>
                  <a:gd name="T12" fmla="*/ 30 w 93"/>
                  <a:gd name="T13" fmla="*/ 31 h 156"/>
                  <a:gd name="T14" fmla="*/ 0 w 93"/>
                  <a:gd name="T15" fmla="*/ 31 h 156"/>
                  <a:gd name="T16" fmla="*/ 0 w 93"/>
                  <a:gd name="T17" fmla="*/ 31 h 156"/>
                  <a:gd name="T18" fmla="*/ 0 w 93"/>
                  <a:gd name="T19" fmla="*/ 61 h 156"/>
                  <a:gd name="T20" fmla="*/ 30 w 93"/>
                  <a:gd name="T21" fmla="*/ 92 h 156"/>
                  <a:gd name="T22" fmla="*/ 30 w 93"/>
                  <a:gd name="T23" fmla="*/ 124 h 156"/>
                  <a:gd name="T24" fmla="*/ 61 w 93"/>
                  <a:gd name="T25" fmla="*/ 124 h 156"/>
                  <a:gd name="T26" fmla="*/ 61 w 93"/>
                  <a:gd name="T27" fmla="*/ 155 h 156"/>
                  <a:gd name="T28" fmla="*/ 61 w 93"/>
                  <a:gd name="T29" fmla="*/ 124 h 156"/>
                  <a:gd name="T30" fmla="*/ 92 w 93"/>
                  <a:gd name="T31" fmla="*/ 124 h 156"/>
                  <a:gd name="T32" fmla="*/ 92 w 93"/>
                  <a:gd name="T33" fmla="*/ 92 h 156"/>
                  <a:gd name="T34" fmla="*/ 92 w 93"/>
                  <a:gd name="T35" fmla="*/ 61 h 156"/>
                  <a:gd name="T36" fmla="*/ 92 w 93"/>
                  <a:gd name="T37" fmla="*/ 61 h 156"/>
                  <a:gd name="T38" fmla="*/ 92 w 93"/>
                  <a:gd name="T39" fmla="*/ 31 h 156"/>
                  <a:gd name="T40" fmla="*/ 61 w 93"/>
                  <a:gd name="T41"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56">
                    <a:moveTo>
                      <a:pt x="61" y="31"/>
                    </a:moveTo>
                    <a:lnTo>
                      <a:pt x="61" y="31"/>
                    </a:lnTo>
                    <a:lnTo>
                      <a:pt x="61" y="31"/>
                    </a:lnTo>
                    <a:lnTo>
                      <a:pt x="61" y="0"/>
                    </a:lnTo>
                    <a:lnTo>
                      <a:pt x="61" y="0"/>
                    </a:lnTo>
                    <a:lnTo>
                      <a:pt x="61" y="31"/>
                    </a:lnTo>
                    <a:cubicBezTo>
                      <a:pt x="30" y="31"/>
                      <a:pt x="30" y="31"/>
                      <a:pt x="30" y="31"/>
                    </a:cubicBezTo>
                    <a:cubicBezTo>
                      <a:pt x="30" y="31"/>
                      <a:pt x="30" y="31"/>
                      <a:pt x="0" y="31"/>
                    </a:cubicBezTo>
                    <a:lnTo>
                      <a:pt x="0" y="31"/>
                    </a:lnTo>
                    <a:cubicBezTo>
                      <a:pt x="0" y="61"/>
                      <a:pt x="0" y="61"/>
                      <a:pt x="0" y="61"/>
                    </a:cubicBezTo>
                    <a:cubicBezTo>
                      <a:pt x="30" y="61"/>
                      <a:pt x="30" y="61"/>
                      <a:pt x="30" y="92"/>
                    </a:cubicBezTo>
                    <a:cubicBezTo>
                      <a:pt x="30" y="92"/>
                      <a:pt x="30" y="92"/>
                      <a:pt x="30" y="124"/>
                    </a:cubicBezTo>
                    <a:lnTo>
                      <a:pt x="61" y="124"/>
                    </a:lnTo>
                    <a:cubicBezTo>
                      <a:pt x="61" y="124"/>
                      <a:pt x="61" y="124"/>
                      <a:pt x="61" y="155"/>
                    </a:cubicBezTo>
                    <a:cubicBezTo>
                      <a:pt x="61" y="124"/>
                      <a:pt x="61" y="124"/>
                      <a:pt x="61" y="124"/>
                    </a:cubicBezTo>
                    <a:lnTo>
                      <a:pt x="92" y="124"/>
                    </a:lnTo>
                    <a:lnTo>
                      <a:pt x="92" y="92"/>
                    </a:lnTo>
                    <a:lnTo>
                      <a:pt x="92" y="61"/>
                    </a:lnTo>
                    <a:lnTo>
                      <a:pt x="92" y="61"/>
                    </a:lnTo>
                    <a:lnTo>
                      <a:pt x="92" y="31"/>
                    </a:lnTo>
                    <a:cubicBezTo>
                      <a:pt x="61" y="31"/>
                      <a:pt x="61" y="31"/>
                      <a:pt x="6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5" name="Freeform 108"/>
              <p:cNvSpPr>
                <a:spLocks noChangeArrowheads="1"/>
              </p:cNvSpPr>
              <p:nvPr/>
            </p:nvSpPr>
            <p:spPr bwMode="auto">
              <a:xfrm>
                <a:off x="5419725" y="1457325"/>
                <a:ext cx="614363" cy="223838"/>
              </a:xfrm>
              <a:custGeom>
                <a:avLst/>
                <a:gdLst>
                  <a:gd name="T0" fmla="*/ 558 w 1706"/>
                  <a:gd name="T1" fmla="*/ 124 h 621"/>
                  <a:gd name="T2" fmla="*/ 496 w 1706"/>
                  <a:gd name="T3" fmla="*/ 156 h 621"/>
                  <a:gd name="T4" fmla="*/ 435 w 1706"/>
                  <a:gd name="T5" fmla="*/ 156 h 621"/>
                  <a:gd name="T6" fmla="*/ 372 w 1706"/>
                  <a:gd name="T7" fmla="*/ 156 h 621"/>
                  <a:gd name="T8" fmla="*/ 311 w 1706"/>
                  <a:gd name="T9" fmla="*/ 94 h 621"/>
                  <a:gd name="T10" fmla="*/ 248 w 1706"/>
                  <a:gd name="T11" fmla="*/ 94 h 621"/>
                  <a:gd name="T12" fmla="*/ 187 w 1706"/>
                  <a:gd name="T13" fmla="*/ 94 h 621"/>
                  <a:gd name="T14" fmla="*/ 94 w 1706"/>
                  <a:gd name="T15" fmla="*/ 124 h 621"/>
                  <a:gd name="T16" fmla="*/ 63 w 1706"/>
                  <a:gd name="T17" fmla="*/ 187 h 621"/>
                  <a:gd name="T18" fmla="*/ 0 w 1706"/>
                  <a:gd name="T19" fmla="*/ 187 h 621"/>
                  <a:gd name="T20" fmla="*/ 63 w 1706"/>
                  <a:gd name="T21" fmla="*/ 218 h 621"/>
                  <a:gd name="T22" fmla="*/ 124 w 1706"/>
                  <a:gd name="T23" fmla="*/ 248 h 621"/>
                  <a:gd name="T24" fmla="*/ 187 w 1706"/>
                  <a:gd name="T25" fmla="*/ 311 h 621"/>
                  <a:gd name="T26" fmla="*/ 155 w 1706"/>
                  <a:gd name="T27" fmla="*/ 404 h 621"/>
                  <a:gd name="T28" fmla="*/ 218 w 1706"/>
                  <a:gd name="T29" fmla="*/ 404 h 621"/>
                  <a:gd name="T30" fmla="*/ 279 w 1706"/>
                  <a:gd name="T31" fmla="*/ 404 h 621"/>
                  <a:gd name="T32" fmla="*/ 342 w 1706"/>
                  <a:gd name="T33" fmla="*/ 404 h 621"/>
                  <a:gd name="T34" fmla="*/ 403 w 1706"/>
                  <a:gd name="T35" fmla="*/ 435 h 621"/>
                  <a:gd name="T36" fmla="*/ 435 w 1706"/>
                  <a:gd name="T37" fmla="*/ 496 h 621"/>
                  <a:gd name="T38" fmla="*/ 466 w 1706"/>
                  <a:gd name="T39" fmla="*/ 559 h 621"/>
                  <a:gd name="T40" fmla="*/ 620 w 1706"/>
                  <a:gd name="T41" fmla="*/ 559 h 621"/>
                  <a:gd name="T42" fmla="*/ 713 w 1706"/>
                  <a:gd name="T43" fmla="*/ 559 h 621"/>
                  <a:gd name="T44" fmla="*/ 807 w 1706"/>
                  <a:gd name="T45" fmla="*/ 589 h 621"/>
                  <a:gd name="T46" fmla="*/ 837 w 1706"/>
                  <a:gd name="T47" fmla="*/ 620 h 621"/>
                  <a:gd name="T48" fmla="*/ 899 w 1706"/>
                  <a:gd name="T49" fmla="*/ 589 h 621"/>
                  <a:gd name="T50" fmla="*/ 992 w 1706"/>
                  <a:gd name="T51" fmla="*/ 589 h 621"/>
                  <a:gd name="T52" fmla="*/ 1147 w 1706"/>
                  <a:gd name="T53" fmla="*/ 559 h 621"/>
                  <a:gd name="T54" fmla="*/ 1209 w 1706"/>
                  <a:gd name="T55" fmla="*/ 559 h 621"/>
                  <a:gd name="T56" fmla="*/ 1271 w 1706"/>
                  <a:gd name="T57" fmla="*/ 496 h 621"/>
                  <a:gd name="T58" fmla="*/ 1271 w 1706"/>
                  <a:gd name="T59" fmla="*/ 466 h 621"/>
                  <a:gd name="T60" fmla="*/ 1364 w 1706"/>
                  <a:gd name="T61" fmla="*/ 404 h 621"/>
                  <a:gd name="T62" fmla="*/ 1427 w 1706"/>
                  <a:gd name="T63" fmla="*/ 404 h 621"/>
                  <a:gd name="T64" fmla="*/ 1488 w 1706"/>
                  <a:gd name="T65" fmla="*/ 372 h 621"/>
                  <a:gd name="T66" fmla="*/ 1519 w 1706"/>
                  <a:gd name="T67" fmla="*/ 372 h 621"/>
                  <a:gd name="T68" fmla="*/ 1551 w 1706"/>
                  <a:gd name="T69" fmla="*/ 342 h 621"/>
                  <a:gd name="T70" fmla="*/ 1612 w 1706"/>
                  <a:gd name="T71" fmla="*/ 311 h 621"/>
                  <a:gd name="T72" fmla="*/ 1675 w 1706"/>
                  <a:gd name="T73" fmla="*/ 280 h 621"/>
                  <a:gd name="T74" fmla="*/ 1705 w 1706"/>
                  <a:gd name="T75" fmla="*/ 280 h 621"/>
                  <a:gd name="T76" fmla="*/ 1643 w 1706"/>
                  <a:gd name="T77" fmla="*/ 280 h 621"/>
                  <a:gd name="T78" fmla="*/ 1581 w 1706"/>
                  <a:gd name="T79" fmla="*/ 280 h 621"/>
                  <a:gd name="T80" fmla="*/ 1551 w 1706"/>
                  <a:gd name="T81" fmla="*/ 280 h 621"/>
                  <a:gd name="T82" fmla="*/ 1551 w 1706"/>
                  <a:gd name="T83" fmla="*/ 280 h 621"/>
                  <a:gd name="T84" fmla="*/ 1488 w 1706"/>
                  <a:gd name="T85" fmla="*/ 218 h 621"/>
                  <a:gd name="T86" fmla="*/ 1519 w 1706"/>
                  <a:gd name="T87" fmla="*/ 156 h 621"/>
                  <a:gd name="T88" fmla="*/ 1457 w 1706"/>
                  <a:gd name="T89" fmla="*/ 124 h 621"/>
                  <a:gd name="T90" fmla="*/ 1364 w 1706"/>
                  <a:gd name="T91" fmla="*/ 156 h 621"/>
                  <a:gd name="T92" fmla="*/ 1271 w 1706"/>
                  <a:gd name="T93" fmla="*/ 187 h 621"/>
                  <a:gd name="T94" fmla="*/ 1209 w 1706"/>
                  <a:gd name="T95" fmla="*/ 187 h 621"/>
                  <a:gd name="T96" fmla="*/ 1085 w 1706"/>
                  <a:gd name="T97" fmla="*/ 156 h 621"/>
                  <a:gd name="T98" fmla="*/ 961 w 1706"/>
                  <a:gd name="T99" fmla="*/ 124 h 621"/>
                  <a:gd name="T100" fmla="*/ 868 w 1706"/>
                  <a:gd name="T101" fmla="*/ 124 h 621"/>
                  <a:gd name="T102" fmla="*/ 775 w 1706"/>
                  <a:gd name="T103" fmla="*/ 124 h 621"/>
                  <a:gd name="T104" fmla="*/ 744 w 1706"/>
                  <a:gd name="T105" fmla="*/ 63 h 621"/>
                  <a:gd name="T106" fmla="*/ 651 w 1706"/>
                  <a:gd name="T107" fmla="*/ 32 h 621"/>
                  <a:gd name="T108" fmla="*/ 558 w 1706"/>
                  <a:gd name="T109" fmla="*/ 63 h 621"/>
                  <a:gd name="T110" fmla="*/ 590 w 1706"/>
                  <a:gd name="T111" fmla="*/ 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 h="621">
                    <a:moveTo>
                      <a:pt x="558" y="124"/>
                    </a:moveTo>
                    <a:lnTo>
                      <a:pt x="558" y="124"/>
                    </a:lnTo>
                    <a:lnTo>
                      <a:pt x="558" y="124"/>
                    </a:lnTo>
                    <a:lnTo>
                      <a:pt x="558" y="124"/>
                    </a:lnTo>
                    <a:lnTo>
                      <a:pt x="558" y="124"/>
                    </a:lnTo>
                    <a:cubicBezTo>
                      <a:pt x="527" y="156"/>
                      <a:pt x="527" y="156"/>
                      <a:pt x="496" y="156"/>
                    </a:cubicBezTo>
                    <a:lnTo>
                      <a:pt x="496" y="156"/>
                    </a:lnTo>
                    <a:lnTo>
                      <a:pt x="496" y="156"/>
                    </a:lnTo>
                    <a:lnTo>
                      <a:pt x="466" y="156"/>
                    </a:lnTo>
                    <a:lnTo>
                      <a:pt x="466" y="156"/>
                    </a:lnTo>
                    <a:cubicBezTo>
                      <a:pt x="466" y="156"/>
                      <a:pt x="466" y="156"/>
                      <a:pt x="435" y="156"/>
                    </a:cubicBezTo>
                    <a:lnTo>
                      <a:pt x="435" y="156"/>
                    </a:lnTo>
                    <a:lnTo>
                      <a:pt x="403" y="156"/>
                    </a:lnTo>
                    <a:lnTo>
                      <a:pt x="403" y="156"/>
                    </a:lnTo>
                    <a:lnTo>
                      <a:pt x="372" y="156"/>
                    </a:lnTo>
                    <a:lnTo>
                      <a:pt x="372" y="156"/>
                    </a:lnTo>
                    <a:lnTo>
                      <a:pt x="372" y="156"/>
                    </a:lnTo>
                    <a:cubicBezTo>
                      <a:pt x="342" y="156"/>
                      <a:pt x="342" y="124"/>
                      <a:pt x="342" y="124"/>
                    </a:cubicBezTo>
                    <a:lnTo>
                      <a:pt x="342" y="124"/>
                    </a:lnTo>
                    <a:cubicBezTo>
                      <a:pt x="311" y="124"/>
                      <a:pt x="311" y="124"/>
                      <a:pt x="311" y="94"/>
                    </a:cubicBezTo>
                    <a:lnTo>
                      <a:pt x="311" y="94"/>
                    </a:lnTo>
                    <a:lnTo>
                      <a:pt x="311" y="94"/>
                    </a:lnTo>
                    <a:lnTo>
                      <a:pt x="311" y="94"/>
                    </a:lnTo>
                    <a:cubicBezTo>
                      <a:pt x="279" y="94"/>
                      <a:pt x="279" y="94"/>
                      <a:pt x="248" y="94"/>
                    </a:cubicBezTo>
                    <a:lnTo>
                      <a:pt x="248" y="94"/>
                    </a:lnTo>
                    <a:lnTo>
                      <a:pt x="248" y="94"/>
                    </a:lnTo>
                    <a:lnTo>
                      <a:pt x="218" y="94"/>
                    </a:lnTo>
                    <a:cubicBezTo>
                      <a:pt x="218" y="94"/>
                      <a:pt x="218" y="94"/>
                      <a:pt x="187" y="94"/>
                    </a:cubicBezTo>
                    <a:lnTo>
                      <a:pt x="187" y="94"/>
                    </a:lnTo>
                    <a:cubicBezTo>
                      <a:pt x="187" y="94"/>
                      <a:pt x="187" y="94"/>
                      <a:pt x="155" y="94"/>
                    </a:cubicBezTo>
                    <a:lnTo>
                      <a:pt x="155" y="124"/>
                    </a:lnTo>
                    <a:cubicBezTo>
                      <a:pt x="124" y="124"/>
                      <a:pt x="124" y="124"/>
                      <a:pt x="94" y="124"/>
                    </a:cubicBezTo>
                    <a:lnTo>
                      <a:pt x="94" y="156"/>
                    </a:lnTo>
                    <a:lnTo>
                      <a:pt x="94" y="156"/>
                    </a:lnTo>
                    <a:cubicBezTo>
                      <a:pt x="63" y="187"/>
                      <a:pt x="63" y="187"/>
                      <a:pt x="63" y="187"/>
                    </a:cubicBezTo>
                    <a:lnTo>
                      <a:pt x="63" y="187"/>
                    </a:lnTo>
                    <a:lnTo>
                      <a:pt x="63" y="187"/>
                    </a:lnTo>
                    <a:cubicBezTo>
                      <a:pt x="31" y="187"/>
                      <a:pt x="31" y="187"/>
                      <a:pt x="31" y="187"/>
                    </a:cubicBezTo>
                    <a:lnTo>
                      <a:pt x="0" y="187"/>
                    </a:lnTo>
                    <a:lnTo>
                      <a:pt x="0" y="187"/>
                    </a:lnTo>
                    <a:lnTo>
                      <a:pt x="0" y="187"/>
                    </a:lnTo>
                    <a:lnTo>
                      <a:pt x="0" y="187"/>
                    </a:lnTo>
                    <a:cubicBezTo>
                      <a:pt x="31" y="187"/>
                      <a:pt x="31" y="218"/>
                      <a:pt x="31" y="218"/>
                    </a:cubicBezTo>
                    <a:cubicBezTo>
                      <a:pt x="63" y="218"/>
                      <a:pt x="63" y="218"/>
                      <a:pt x="63" y="218"/>
                    </a:cubicBezTo>
                    <a:cubicBezTo>
                      <a:pt x="94" y="218"/>
                      <a:pt x="94" y="218"/>
                      <a:pt x="94" y="218"/>
                    </a:cubicBezTo>
                    <a:cubicBezTo>
                      <a:pt x="94" y="218"/>
                      <a:pt x="94" y="218"/>
                      <a:pt x="124" y="248"/>
                    </a:cubicBezTo>
                    <a:lnTo>
                      <a:pt x="124" y="248"/>
                    </a:lnTo>
                    <a:lnTo>
                      <a:pt x="124" y="248"/>
                    </a:lnTo>
                    <a:cubicBezTo>
                      <a:pt x="124" y="248"/>
                      <a:pt x="124" y="248"/>
                      <a:pt x="124" y="280"/>
                    </a:cubicBezTo>
                    <a:cubicBezTo>
                      <a:pt x="124" y="280"/>
                      <a:pt x="124" y="280"/>
                      <a:pt x="155" y="280"/>
                    </a:cubicBezTo>
                    <a:lnTo>
                      <a:pt x="155" y="280"/>
                    </a:lnTo>
                    <a:lnTo>
                      <a:pt x="187" y="311"/>
                    </a:lnTo>
                    <a:lnTo>
                      <a:pt x="187" y="342"/>
                    </a:lnTo>
                    <a:lnTo>
                      <a:pt x="187" y="342"/>
                    </a:lnTo>
                    <a:cubicBezTo>
                      <a:pt x="187" y="372"/>
                      <a:pt x="155" y="372"/>
                      <a:pt x="155" y="372"/>
                    </a:cubicBezTo>
                    <a:cubicBezTo>
                      <a:pt x="155" y="404"/>
                      <a:pt x="155" y="404"/>
                      <a:pt x="155" y="404"/>
                    </a:cubicBezTo>
                    <a:lnTo>
                      <a:pt x="155" y="404"/>
                    </a:lnTo>
                    <a:cubicBezTo>
                      <a:pt x="187" y="404"/>
                      <a:pt x="187" y="404"/>
                      <a:pt x="218" y="404"/>
                    </a:cubicBezTo>
                    <a:lnTo>
                      <a:pt x="218" y="404"/>
                    </a:lnTo>
                    <a:lnTo>
                      <a:pt x="218" y="404"/>
                    </a:lnTo>
                    <a:cubicBezTo>
                      <a:pt x="248" y="404"/>
                      <a:pt x="248" y="404"/>
                      <a:pt x="279" y="404"/>
                    </a:cubicBezTo>
                    <a:lnTo>
                      <a:pt x="279" y="404"/>
                    </a:lnTo>
                    <a:lnTo>
                      <a:pt x="279" y="404"/>
                    </a:lnTo>
                    <a:lnTo>
                      <a:pt x="279" y="404"/>
                    </a:lnTo>
                    <a:cubicBezTo>
                      <a:pt x="311" y="404"/>
                      <a:pt x="311" y="404"/>
                      <a:pt x="311" y="404"/>
                    </a:cubicBezTo>
                    <a:lnTo>
                      <a:pt x="311" y="404"/>
                    </a:lnTo>
                    <a:cubicBezTo>
                      <a:pt x="311" y="404"/>
                      <a:pt x="311" y="404"/>
                      <a:pt x="342" y="404"/>
                    </a:cubicBezTo>
                    <a:lnTo>
                      <a:pt x="342" y="404"/>
                    </a:lnTo>
                    <a:lnTo>
                      <a:pt x="342" y="435"/>
                    </a:lnTo>
                    <a:lnTo>
                      <a:pt x="342" y="435"/>
                    </a:lnTo>
                    <a:lnTo>
                      <a:pt x="372" y="435"/>
                    </a:lnTo>
                    <a:lnTo>
                      <a:pt x="403" y="435"/>
                    </a:lnTo>
                    <a:cubicBezTo>
                      <a:pt x="403" y="466"/>
                      <a:pt x="435" y="466"/>
                      <a:pt x="435" y="466"/>
                    </a:cubicBezTo>
                    <a:lnTo>
                      <a:pt x="435" y="466"/>
                    </a:lnTo>
                    <a:lnTo>
                      <a:pt x="435" y="496"/>
                    </a:lnTo>
                    <a:lnTo>
                      <a:pt x="435" y="496"/>
                    </a:lnTo>
                    <a:lnTo>
                      <a:pt x="435" y="496"/>
                    </a:lnTo>
                    <a:lnTo>
                      <a:pt x="435" y="528"/>
                    </a:lnTo>
                    <a:cubicBezTo>
                      <a:pt x="466" y="528"/>
                      <a:pt x="466" y="528"/>
                      <a:pt x="466" y="559"/>
                    </a:cubicBezTo>
                    <a:lnTo>
                      <a:pt x="466" y="559"/>
                    </a:lnTo>
                    <a:lnTo>
                      <a:pt x="466" y="559"/>
                    </a:lnTo>
                    <a:cubicBezTo>
                      <a:pt x="496" y="559"/>
                      <a:pt x="558" y="559"/>
                      <a:pt x="558" y="559"/>
                    </a:cubicBezTo>
                    <a:cubicBezTo>
                      <a:pt x="590" y="559"/>
                      <a:pt x="590" y="559"/>
                      <a:pt x="620" y="559"/>
                    </a:cubicBezTo>
                    <a:lnTo>
                      <a:pt x="620" y="559"/>
                    </a:lnTo>
                    <a:cubicBezTo>
                      <a:pt x="651" y="559"/>
                      <a:pt x="651" y="559"/>
                      <a:pt x="651" y="559"/>
                    </a:cubicBezTo>
                    <a:lnTo>
                      <a:pt x="683" y="559"/>
                    </a:lnTo>
                    <a:cubicBezTo>
                      <a:pt x="683" y="559"/>
                      <a:pt x="683" y="559"/>
                      <a:pt x="713" y="559"/>
                    </a:cubicBezTo>
                    <a:lnTo>
                      <a:pt x="713" y="559"/>
                    </a:lnTo>
                    <a:lnTo>
                      <a:pt x="744" y="559"/>
                    </a:lnTo>
                    <a:cubicBezTo>
                      <a:pt x="775" y="589"/>
                      <a:pt x="775" y="589"/>
                      <a:pt x="775" y="589"/>
                    </a:cubicBezTo>
                    <a:lnTo>
                      <a:pt x="775" y="589"/>
                    </a:lnTo>
                    <a:cubicBezTo>
                      <a:pt x="807" y="589"/>
                      <a:pt x="807" y="589"/>
                      <a:pt x="807" y="589"/>
                    </a:cubicBezTo>
                    <a:lnTo>
                      <a:pt x="807" y="589"/>
                    </a:lnTo>
                    <a:cubicBezTo>
                      <a:pt x="807" y="589"/>
                      <a:pt x="807" y="589"/>
                      <a:pt x="837" y="589"/>
                    </a:cubicBezTo>
                    <a:lnTo>
                      <a:pt x="837" y="620"/>
                    </a:lnTo>
                    <a:lnTo>
                      <a:pt x="837" y="620"/>
                    </a:lnTo>
                    <a:cubicBezTo>
                      <a:pt x="868" y="620"/>
                      <a:pt x="868" y="589"/>
                      <a:pt x="868" y="589"/>
                    </a:cubicBezTo>
                    <a:lnTo>
                      <a:pt x="868" y="589"/>
                    </a:lnTo>
                    <a:lnTo>
                      <a:pt x="868" y="589"/>
                    </a:lnTo>
                    <a:lnTo>
                      <a:pt x="899" y="589"/>
                    </a:lnTo>
                    <a:lnTo>
                      <a:pt x="899" y="589"/>
                    </a:lnTo>
                    <a:cubicBezTo>
                      <a:pt x="899" y="589"/>
                      <a:pt x="899" y="589"/>
                      <a:pt x="899" y="620"/>
                    </a:cubicBezTo>
                    <a:cubicBezTo>
                      <a:pt x="931" y="620"/>
                      <a:pt x="931" y="620"/>
                      <a:pt x="931" y="620"/>
                    </a:cubicBezTo>
                    <a:cubicBezTo>
                      <a:pt x="931" y="620"/>
                      <a:pt x="961" y="589"/>
                      <a:pt x="992" y="589"/>
                    </a:cubicBezTo>
                    <a:cubicBezTo>
                      <a:pt x="992" y="589"/>
                      <a:pt x="1023" y="559"/>
                      <a:pt x="1055" y="559"/>
                    </a:cubicBezTo>
                    <a:lnTo>
                      <a:pt x="1055" y="559"/>
                    </a:lnTo>
                    <a:lnTo>
                      <a:pt x="1085" y="559"/>
                    </a:lnTo>
                    <a:cubicBezTo>
                      <a:pt x="1116" y="559"/>
                      <a:pt x="1116" y="559"/>
                      <a:pt x="1147" y="559"/>
                    </a:cubicBezTo>
                    <a:lnTo>
                      <a:pt x="1147" y="559"/>
                    </a:lnTo>
                    <a:cubicBezTo>
                      <a:pt x="1179" y="559"/>
                      <a:pt x="1179" y="559"/>
                      <a:pt x="1209" y="559"/>
                    </a:cubicBezTo>
                    <a:lnTo>
                      <a:pt x="1209" y="559"/>
                    </a:lnTo>
                    <a:lnTo>
                      <a:pt x="1209" y="559"/>
                    </a:lnTo>
                    <a:cubicBezTo>
                      <a:pt x="1209" y="559"/>
                      <a:pt x="1209" y="528"/>
                      <a:pt x="1240" y="528"/>
                    </a:cubicBezTo>
                    <a:lnTo>
                      <a:pt x="1240" y="528"/>
                    </a:lnTo>
                    <a:cubicBezTo>
                      <a:pt x="1240" y="528"/>
                      <a:pt x="1240" y="528"/>
                      <a:pt x="1240" y="496"/>
                    </a:cubicBezTo>
                    <a:cubicBezTo>
                      <a:pt x="1271" y="496"/>
                      <a:pt x="1271" y="496"/>
                      <a:pt x="1271" y="496"/>
                    </a:cubicBezTo>
                    <a:lnTo>
                      <a:pt x="1271" y="496"/>
                    </a:lnTo>
                    <a:lnTo>
                      <a:pt x="1271" y="466"/>
                    </a:lnTo>
                    <a:lnTo>
                      <a:pt x="1271" y="466"/>
                    </a:lnTo>
                    <a:lnTo>
                      <a:pt x="1271" y="466"/>
                    </a:lnTo>
                    <a:cubicBezTo>
                      <a:pt x="1271" y="435"/>
                      <a:pt x="1271" y="435"/>
                      <a:pt x="1271" y="435"/>
                    </a:cubicBezTo>
                    <a:cubicBezTo>
                      <a:pt x="1271" y="404"/>
                      <a:pt x="1271" y="404"/>
                      <a:pt x="1303" y="404"/>
                    </a:cubicBezTo>
                    <a:lnTo>
                      <a:pt x="1303" y="404"/>
                    </a:lnTo>
                    <a:cubicBezTo>
                      <a:pt x="1333" y="404"/>
                      <a:pt x="1364" y="404"/>
                      <a:pt x="1364" y="404"/>
                    </a:cubicBezTo>
                    <a:cubicBezTo>
                      <a:pt x="1364" y="404"/>
                      <a:pt x="1364" y="404"/>
                      <a:pt x="1395" y="404"/>
                    </a:cubicBezTo>
                    <a:lnTo>
                      <a:pt x="1395" y="404"/>
                    </a:lnTo>
                    <a:lnTo>
                      <a:pt x="1395" y="404"/>
                    </a:lnTo>
                    <a:lnTo>
                      <a:pt x="1427" y="404"/>
                    </a:lnTo>
                    <a:lnTo>
                      <a:pt x="1427" y="404"/>
                    </a:lnTo>
                    <a:lnTo>
                      <a:pt x="1427" y="404"/>
                    </a:lnTo>
                    <a:lnTo>
                      <a:pt x="1427" y="404"/>
                    </a:lnTo>
                    <a:cubicBezTo>
                      <a:pt x="1427" y="404"/>
                      <a:pt x="1457" y="372"/>
                      <a:pt x="1488" y="372"/>
                    </a:cubicBezTo>
                    <a:lnTo>
                      <a:pt x="1488" y="372"/>
                    </a:lnTo>
                    <a:lnTo>
                      <a:pt x="1488" y="372"/>
                    </a:lnTo>
                    <a:cubicBezTo>
                      <a:pt x="1519" y="372"/>
                      <a:pt x="1519" y="372"/>
                      <a:pt x="1519" y="372"/>
                    </a:cubicBezTo>
                    <a:lnTo>
                      <a:pt x="1519" y="372"/>
                    </a:lnTo>
                    <a:lnTo>
                      <a:pt x="1519" y="372"/>
                    </a:lnTo>
                    <a:lnTo>
                      <a:pt x="1519" y="372"/>
                    </a:lnTo>
                    <a:lnTo>
                      <a:pt x="1551" y="372"/>
                    </a:lnTo>
                    <a:cubicBezTo>
                      <a:pt x="1551" y="342"/>
                      <a:pt x="1551" y="342"/>
                      <a:pt x="1551" y="342"/>
                    </a:cubicBezTo>
                    <a:cubicBezTo>
                      <a:pt x="1551" y="342"/>
                      <a:pt x="1551" y="311"/>
                      <a:pt x="1581" y="311"/>
                    </a:cubicBezTo>
                    <a:lnTo>
                      <a:pt x="1581" y="311"/>
                    </a:lnTo>
                    <a:cubicBezTo>
                      <a:pt x="1581" y="311"/>
                      <a:pt x="1581" y="311"/>
                      <a:pt x="1612" y="311"/>
                    </a:cubicBezTo>
                    <a:lnTo>
                      <a:pt x="1612" y="311"/>
                    </a:lnTo>
                    <a:lnTo>
                      <a:pt x="1612" y="311"/>
                    </a:lnTo>
                    <a:cubicBezTo>
                      <a:pt x="1643" y="280"/>
                      <a:pt x="1643" y="280"/>
                      <a:pt x="1643" y="280"/>
                    </a:cubicBezTo>
                    <a:lnTo>
                      <a:pt x="1675" y="280"/>
                    </a:lnTo>
                    <a:lnTo>
                      <a:pt x="1675" y="280"/>
                    </a:lnTo>
                    <a:lnTo>
                      <a:pt x="1675" y="280"/>
                    </a:lnTo>
                    <a:lnTo>
                      <a:pt x="1675" y="280"/>
                    </a:lnTo>
                    <a:lnTo>
                      <a:pt x="1705" y="280"/>
                    </a:lnTo>
                    <a:lnTo>
                      <a:pt x="1705" y="280"/>
                    </a:lnTo>
                    <a:lnTo>
                      <a:pt x="1675" y="280"/>
                    </a:lnTo>
                    <a:lnTo>
                      <a:pt x="1675" y="280"/>
                    </a:lnTo>
                    <a:lnTo>
                      <a:pt x="1675" y="280"/>
                    </a:lnTo>
                    <a:cubicBezTo>
                      <a:pt x="1643" y="280"/>
                      <a:pt x="1643" y="280"/>
                      <a:pt x="1643" y="280"/>
                    </a:cubicBezTo>
                    <a:lnTo>
                      <a:pt x="1643" y="280"/>
                    </a:lnTo>
                    <a:lnTo>
                      <a:pt x="1612" y="280"/>
                    </a:lnTo>
                    <a:lnTo>
                      <a:pt x="1612" y="280"/>
                    </a:lnTo>
                    <a:cubicBezTo>
                      <a:pt x="1612" y="280"/>
                      <a:pt x="1612" y="280"/>
                      <a:pt x="1581" y="280"/>
                    </a:cubicBezTo>
                    <a:lnTo>
                      <a:pt x="1581" y="280"/>
                    </a:lnTo>
                    <a:lnTo>
                      <a:pt x="1581" y="280"/>
                    </a:lnTo>
                    <a:cubicBezTo>
                      <a:pt x="1581" y="280"/>
                      <a:pt x="1581" y="280"/>
                      <a:pt x="1551" y="280"/>
                    </a:cubicBezTo>
                    <a:lnTo>
                      <a:pt x="1551" y="280"/>
                    </a:lnTo>
                    <a:lnTo>
                      <a:pt x="1551" y="280"/>
                    </a:lnTo>
                    <a:lnTo>
                      <a:pt x="1551" y="280"/>
                    </a:lnTo>
                    <a:lnTo>
                      <a:pt x="1551" y="280"/>
                    </a:lnTo>
                    <a:lnTo>
                      <a:pt x="1551" y="280"/>
                    </a:lnTo>
                    <a:cubicBezTo>
                      <a:pt x="1519" y="280"/>
                      <a:pt x="1488" y="280"/>
                      <a:pt x="1488" y="248"/>
                    </a:cubicBezTo>
                    <a:lnTo>
                      <a:pt x="1488" y="248"/>
                    </a:lnTo>
                    <a:lnTo>
                      <a:pt x="1488" y="248"/>
                    </a:lnTo>
                    <a:cubicBezTo>
                      <a:pt x="1488" y="218"/>
                      <a:pt x="1488" y="218"/>
                      <a:pt x="1488" y="218"/>
                    </a:cubicBezTo>
                    <a:lnTo>
                      <a:pt x="1488" y="218"/>
                    </a:lnTo>
                    <a:cubicBezTo>
                      <a:pt x="1488" y="187"/>
                      <a:pt x="1488" y="187"/>
                      <a:pt x="1488" y="187"/>
                    </a:cubicBezTo>
                    <a:lnTo>
                      <a:pt x="1519" y="187"/>
                    </a:lnTo>
                    <a:lnTo>
                      <a:pt x="1519" y="156"/>
                    </a:lnTo>
                    <a:lnTo>
                      <a:pt x="1519" y="156"/>
                    </a:lnTo>
                    <a:lnTo>
                      <a:pt x="1519" y="156"/>
                    </a:lnTo>
                    <a:cubicBezTo>
                      <a:pt x="1488" y="156"/>
                      <a:pt x="1488" y="124"/>
                      <a:pt x="1488" y="124"/>
                    </a:cubicBezTo>
                    <a:cubicBezTo>
                      <a:pt x="1488" y="124"/>
                      <a:pt x="1488" y="124"/>
                      <a:pt x="1457" y="124"/>
                    </a:cubicBezTo>
                    <a:lnTo>
                      <a:pt x="1457" y="124"/>
                    </a:lnTo>
                    <a:lnTo>
                      <a:pt x="1427" y="124"/>
                    </a:lnTo>
                    <a:lnTo>
                      <a:pt x="1395" y="124"/>
                    </a:lnTo>
                    <a:cubicBezTo>
                      <a:pt x="1395" y="156"/>
                      <a:pt x="1395" y="156"/>
                      <a:pt x="1364" y="156"/>
                    </a:cubicBezTo>
                    <a:cubicBezTo>
                      <a:pt x="1364" y="187"/>
                      <a:pt x="1364" y="187"/>
                      <a:pt x="1333" y="187"/>
                    </a:cubicBezTo>
                    <a:cubicBezTo>
                      <a:pt x="1333" y="187"/>
                      <a:pt x="1333" y="187"/>
                      <a:pt x="1303" y="187"/>
                    </a:cubicBezTo>
                    <a:lnTo>
                      <a:pt x="1303" y="187"/>
                    </a:lnTo>
                    <a:lnTo>
                      <a:pt x="1271" y="187"/>
                    </a:lnTo>
                    <a:lnTo>
                      <a:pt x="1240" y="187"/>
                    </a:lnTo>
                    <a:lnTo>
                      <a:pt x="1240" y="187"/>
                    </a:lnTo>
                    <a:lnTo>
                      <a:pt x="1209" y="187"/>
                    </a:lnTo>
                    <a:lnTo>
                      <a:pt x="1209" y="187"/>
                    </a:lnTo>
                    <a:cubicBezTo>
                      <a:pt x="1179" y="187"/>
                      <a:pt x="1179" y="187"/>
                      <a:pt x="1179" y="187"/>
                    </a:cubicBezTo>
                    <a:cubicBezTo>
                      <a:pt x="1147" y="187"/>
                      <a:pt x="1147" y="187"/>
                      <a:pt x="1147" y="187"/>
                    </a:cubicBezTo>
                    <a:cubicBezTo>
                      <a:pt x="1116" y="187"/>
                      <a:pt x="1085" y="156"/>
                      <a:pt x="1085" y="156"/>
                    </a:cubicBezTo>
                    <a:lnTo>
                      <a:pt x="1085" y="156"/>
                    </a:lnTo>
                    <a:cubicBezTo>
                      <a:pt x="1055" y="156"/>
                      <a:pt x="1055" y="156"/>
                      <a:pt x="1055" y="124"/>
                    </a:cubicBezTo>
                    <a:cubicBezTo>
                      <a:pt x="1023" y="124"/>
                      <a:pt x="992" y="124"/>
                      <a:pt x="961" y="124"/>
                    </a:cubicBezTo>
                    <a:lnTo>
                      <a:pt x="961" y="124"/>
                    </a:lnTo>
                    <a:lnTo>
                      <a:pt x="961" y="124"/>
                    </a:lnTo>
                    <a:lnTo>
                      <a:pt x="931" y="124"/>
                    </a:lnTo>
                    <a:lnTo>
                      <a:pt x="899" y="124"/>
                    </a:lnTo>
                    <a:lnTo>
                      <a:pt x="868" y="124"/>
                    </a:lnTo>
                    <a:lnTo>
                      <a:pt x="868" y="124"/>
                    </a:lnTo>
                    <a:lnTo>
                      <a:pt x="837" y="124"/>
                    </a:lnTo>
                    <a:lnTo>
                      <a:pt x="837" y="124"/>
                    </a:lnTo>
                    <a:cubicBezTo>
                      <a:pt x="807" y="124"/>
                      <a:pt x="807" y="124"/>
                      <a:pt x="807" y="124"/>
                    </a:cubicBezTo>
                    <a:cubicBezTo>
                      <a:pt x="775" y="124"/>
                      <a:pt x="775" y="124"/>
                      <a:pt x="775" y="124"/>
                    </a:cubicBezTo>
                    <a:lnTo>
                      <a:pt x="775" y="94"/>
                    </a:lnTo>
                    <a:lnTo>
                      <a:pt x="744" y="94"/>
                    </a:lnTo>
                    <a:lnTo>
                      <a:pt x="744" y="94"/>
                    </a:lnTo>
                    <a:lnTo>
                      <a:pt x="744" y="63"/>
                    </a:lnTo>
                    <a:lnTo>
                      <a:pt x="744" y="63"/>
                    </a:lnTo>
                    <a:lnTo>
                      <a:pt x="713" y="32"/>
                    </a:lnTo>
                    <a:cubicBezTo>
                      <a:pt x="683" y="32"/>
                      <a:pt x="683" y="32"/>
                      <a:pt x="651" y="32"/>
                    </a:cubicBezTo>
                    <a:lnTo>
                      <a:pt x="651" y="32"/>
                    </a:lnTo>
                    <a:cubicBezTo>
                      <a:pt x="620" y="32"/>
                      <a:pt x="620" y="32"/>
                      <a:pt x="590" y="0"/>
                    </a:cubicBezTo>
                    <a:cubicBezTo>
                      <a:pt x="590" y="32"/>
                      <a:pt x="590" y="32"/>
                      <a:pt x="558" y="32"/>
                    </a:cubicBezTo>
                    <a:cubicBezTo>
                      <a:pt x="558" y="32"/>
                      <a:pt x="558" y="32"/>
                      <a:pt x="558" y="63"/>
                    </a:cubicBezTo>
                    <a:lnTo>
                      <a:pt x="558" y="63"/>
                    </a:lnTo>
                    <a:lnTo>
                      <a:pt x="558" y="63"/>
                    </a:lnTo>
                    <a:lnTo>
                      <a:pt x="558" y="63"/>
                    </a:lnTo>
                    <a:lnTo>
                      <a:pt x="558" y="63"/>
                    </a:lnTo>
                    <a:cubicBezTo>
                      <a:pt x="558" y="63"/>
                      <a:pt x="590" y="63"/>
                      <a:pt x="590" y="94"/>
                    </a:cubicBezTo>
                    <a:lnTo>
                      <a:pt x="590" y="94"/>
                    </a:lnTo>
                    <a:lnTo>
                      <a:pt x="590" y="94"/>
                    </a:lnTo>
                    <a:cubicBezTo>
                      <a:pt x="590" y="94"/>
                      <a:pt x="590" y="94"/>
                      <a:pt x="558"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6" name="Freeform 109"/>
              <p:cNvSpPr>
                <a:spLocks noChangeArrowheads="1"/>
              </p:cNvSpPr>
              <p:nvPr/>
            </p:nvSpPr>
            <p:spPr bwMode="auto">
              <a:xfrm>
                <a:off x="4114800" y="798513"/>
                <a:ext cx="33338" cy="11112"/>
              </a:xfrm>
              <a:custGeom>
                <a:avLst/>
                <a:gdLst>
                  <a:gd name="T0" fmla="*/ 31 w 93"/>
                  <a:gd name="T1" fmla="*/ 31 h 32"/>
                  <a:gd name="T2" fmla="*/ 31 w 93"/>
                  <a:gd name="T3" fmla="*/ 31 h 32"/>
                  <a:gd name="T4" fmla="*/ 62 w 93"/>
                  <a:gd name="T5" fmla="*/ 31 h 32"/>
                  <a:gd name="T6" fmla="*/ 92 w 93"/>
                  <a:gd name="T7" fmla="*/ 0 h 32"/>
                  <a:gd name="T8" fmla="*/ 92 w 93"/>
                  <a:gd name="T9" fmla="*/ 0 h 32"/>
                  <a:gd name="T10" fmla="*/ 62 w 93"/>
                  <a:gd name="T11" fmla="*/ 31 h 32"/>
                  <a:gd name="T12" fmla="*/ 31 w 93"/>
                  <a:gd name="T13" fmla="*/ 31 h 32"/>
                  <a:gd name="T14" fmla="*/ 31 w 93"/>
                  <a:gd name="T15" fmla="*/ 31 h 32"/>
                  <a:gd name="T16" fmla="*/ 0 w 93"/>
                  <a:gd name="T17" fmla="*/ 31 h 32"/>
                  <a:gd name="T18" fmla="*/ 0 w 93"/>
                  <a:gd name="T19" fmla="*/ 31 h 32"/>
                  <a:gd name="T20" fmla="*/ 0 w 93"/>
                  <a:gd name="T21" fmla="*/ 31 h 32"/>
                  <a:gd name="T22" fmla="*/ 31 w 9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31" y="31"/>
                    </a:moveTo>
                    <a:lnTo>
                      <a:pt x="31" y="31"/>
                    </a:lnTo>
                    <a:lnTo>
                      <a:pt x="62" y="31"/>
                    </a:lnTo>
                    <a:cubicBezTo>
                      <a:pt x="62" y="31"/>
                      <a:pt x="92" y="31"/>
                      <a:pt x="92" y="0"/>
                    </a:cubicBezTo>
                    <a:lnTo>
                      <a:pt x="92" y="0"/>
                    </a:lnTo>
                    <a:cubicBezTo>
                      <a:pt x="62" y="31"/>
                      <a:pt x="62" y="31"/>
                      <a:pt x="62" y="31"/>
                    </a:cubicBezTo>
                    <a:lnTo>
                      <a:pt x="31" y="31"/>
                    </a:lnTo>
                    <a:lnTo>
                      <a:pt x="31" y="31"/>
                    </a:lnTo>
                    <a:lnTo>
                      <a:pt x="0" y="31"/>
                    </a:lnTo>
                    <a:lnTo>
                      <a:pt x="0" y="31"/>
                    </a:lnTo>
                    <a:lnTo>
                      <a:pt x="0" y="31"/>
                    </a:lnTo>
                    <a:cubicBezTo>
                      <a:pt x="31" y="31"/>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7" name="Freeform 110"/>
              <p:cNvSpPr>
                <a:spLocks noChangeArrowheads="1"/>
              </p:cNvSpPr>
              <p:nvPr/>
            </p:nvSpPr>
            <p:spPr bwMode="auto">
              <a:xfrm>
                <a:off x="3779838" y="1189038"/>
                <a:ext cx="122237" cy="112712"/>
              </a:xfrm>
              <a:custGeom>
                <a:avLst/>
                <a:gdLst>
                  <a:gd name="T0" fmla="*/ 340 w 341"/>
                  <a:gd name="T1" fmla="*/ 187 h 312"/>
                  <a:gd name="T2" fmla="*/ 340 w 341"/>
                  <a:gd name="T3" fmla="*/ 187 h 312"/>
                  <a:gd name="T4" fmla="*/ 340 w 341"/>
                  <a:gd name="T5" fmla="*/ 187 h 312"/>
                  <a:gd name="T6" fmla="*/ 309 w 341"/>
                  <a:gd name="T7" fmla="*/ 156 h 312"/>
                  <a:gd name="T8" fmla="*/ 309 w 341"/>
                  <a:gd name="T9" fmla="*/ 156 h 312"/>
                  <a:gd name="T10" fmla="*/ 340 w 341"/>
                  <a:gd name="T11" fmla="*/ 94 h 312"/>
                  <a:gd name="T12" fmla="*/ 340 w 341"/>
                  <a:gd name="T13" fmla="*/ 94 h 312"/>
                  <a:gd name="T14" fmla="*/ 309 w 341"/>
                  <a:gd name="T15" fmla="*/ 63 h 312"/>
                  <a:gd name="T16" fmla="*/ 309 w 341"/>
                  <a:gd name="T17" fmla="*/ 32 h 312"/>
                  <a:gd name="T18" fmla="*/ 309 w 341"/>
                  <a:gd name="T19" fmla="*/ 0 h 312"/>
                  <a:gd name="T20" fmla="*/ 309 w 341"/>
                  <a:gd name="T21" fmla="*/ 0 h 312"/>
                  <a:gd name="T22" fmla="*/ 248 w 341"/>
                  <a:gd name="T23" fmla="*/ 32 h 312"/>
                  <a:gd name="T24" fmla="*/ 217 w 341"/>
                  <a:gd name="T25" fmla="*/ 0 h 312"/>
                  <a:gd name="T26" fmla="*/ 156 w 341"/>
                  <a:gd name="T27" fmla="*/ 32 h 312"/>
                  <a:gd name="T28" fmla="*/ 124 w 341"/>
                  <a:gd name="T29" fmla="*/ 32 h 312"/>
                  <a:gd name="T30" fmla="*/ 93 w 341"/>
                  <a:gd name="T31" fmla="*/ 63 h 312"/>
                  <a:gd name="T32" fmla="*/ 62 w 341"/>
                  <a:gd name="T33" fmla="*/ 63 h 312"/>
                  <a:gd name="T34" fmla="*/ 32 w 341"/>
                  <a:gd name="T35" fmla="*/ 94 h 312"/>
                  <a:gd name="T36" fmla="*/ 62 w 341"/>
                  <a:gd name="T37" fmla="*/ 94 h 312"/>
                  <a:gd name="T38" fmla="*/ 93 w 341"/>
                  <a:gd name="T39" fmla="*/ 94 h 312"/>
                  <a:gd name="T40" fmla="*/ 93 w 341"/>
                  <a:gd name="T41" fmla="*/ 156 h 312"/>
                  <a:gd name="T42" fmla="*/ 124 w 341"/>
                  <a:gd name="T43" fmla="*/ 156 h 312"/>
                  <a:gd name="T44" fmla="*/ 32 w 341"/>
                  <a:gd name="T45" fmla="*/ 248 h 312"/>
                  <a:gd name="T46" fmla="*/ 0 w 341"/>
                  <a:gd name="T47" fmla="*/ 248 h 312"/>
                  <a:gd name="T48" fmla="*/ 0 w 341"/>
                  <a:gd name="T49" fmla="*/ 280 h 312"/>
                  <a:gd name="T50" fmla="*/ 62 w 341"/>
                  <a:gd name="T51" fmla="*/ 311 h 312"/>
                  <a:gd name="T52" fmla="*/ 93 w 341"/>
                  <a:gd name="T53" fmla="*/ 311 h 312"/>
                  <a:gd name="T54" fmla="*/ 156 w 341"/>
                  <a:gd name="T55" fmla="*/ 280 h 312"/>
                  <a:gd name="T56" fmla="*/ 217 w 341"/>
                  <a:gd name="T57" fmla="*/ 248 h 312"/>
                  <a:gd name="T58" fmla="*/ 248 w 341"/>
                  <a:gd name="T59" fmla="*/ 218 h 312"/>
                  <a:gd name="T60" fmla="*/ 280 w 341"/>
                  <a:gd name="T61" fmla="*/ 218 h 312"/>
                  <a:gd name="T62" fmla="*/ 309 w 341"/>
                  <a:gd name="T63" fmla="*/ 21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312">
                    <a:moveTo>
                      <a:pt x="340" y="187"/>
                    </a:moveTo>
                    <a:lnTo>
                      <a:pt x="340" y="187"/>
                    </a:lnTo>
                    <a:lnTo>
                      <a:pt x="340" y="187"/>
                    </a:lnTo>
                    <a:lnTo>
                      <a:pt x="340" y="187"/>
                    </a:lnTo>
                    <a:lnTo>
                      <a:pt x="340" y="187"/>
                    </a:lnTo>
                    <a:lnTo>
                      <a:pt x="340" y="187"/>
                    </a:lnTo>
                    <a:cubicBezTo>
                      <a:pt x="340" y="187"/>
                      <a:pt x="309" y="187"/>
                      <a:pt x="309" y="156"/>
                    </a:cubicBezTo>
                    <a:lnTo>
                      <a:pt x="309" y="156"/>
                    </a:lnTo>
                    <a:lnTo>
                      <a:pt x="309" y="156"/>
                    </a:lnTo>
                    <a:lnTo>
                      <a:pt x="309" y="156"/>
                    </a:lnTo>
                    <a:cubicBezTo>
                      <a:pt x="340" y="124"/>
                      <a:pt x="340" y="124"/>
                      <a:pt x="340" y="124"/>
                    </a:cubicBezTo>
                    <a:cubicBezTo>
                      <a:pt x="340" y="124"/>
                      <a:pt x="309" y="124"/>
                      <a:pt x="340" y="94"/>
                    </a:cubicBezTo>
                    <a:lnTo>
                      <a:pt x="340" y="94"/>
                    </a:lnTo>
                    <a:lnTo>
                      <a:pt x="340" y="94"/>
                    </a:lnTo>
                    <a:cubicBezTo>
                      <a:pt x="309" y="63"/>
                      <a:pt x="309" y="63"/>
                      <a:pt x="309" y="63"/>
                    </a:cubicBezTo>
                    <a:lnTo>
                      <a:pt x="309" y="63"/>
                    </a:lnTo>
                    <a:lnTo>
                      <a:pt x="309" y="63"/>
                    </a:lnTo>
                    <a:cubicBezTo>
                      <a:pt x="309" y="32"/>
                      <a:pt x="309" y="32"/>
                      <a:pt x="309" y="32"/>
                    </a:cubicBezTo>
                    <a:lnTo>
                      <a:pt x="309" y="32"/>
                    </a:lnTo>
                    <a:lnTo>
                      <a:pt x="309" y="0"/>
                    </a:lnTo>
                    <a:lnTo>
                      <a:pt x="309" y="0"/>
                    </a:lnTo>
                    <a:lnTo>
                      <a:pt x="309" y="0"/>
                    </a:lnTo>
                    <a:cubicBezTo>
                      <a:pt x="309" y="0"/>
                      <a:pt x="309" y="0"/>
                      <a:pt x="280" y="32"/>
                    </a:cubicBezTo>
                    <a:lnTo>
                      <a:pt x="248" y="32"/>
                    </a:lnTo>
                    <a:cubicBezTo>
                      <a:pt x="248" y="32"/>
                      <a:pt x="217" y="32"/>
                      <a:pt x="217" y="0"/>
                    </a:cubicBezTo>
                    <a:lnTo>
                      <a:pt x="217" y="0"/>
                    </a:lnTo>
                    <a:cubicBezTo>
                      <a:pt x="186" y="0"/>
                      <a:pt x="186" y="0"/>
                      <a:pt x="186" y="0"/>
                    </a:cubicBezTo>
                    <a:cubicBezTo>
                      <a:pt x="186" y="0"/>
                      <a:pt x="186" y="32"/>
                      <a:pt x="156" y="32"/>
                    </a:cubicBezTo>
                    <a:lnTo>
                      <a:pt x="156" y="32"/>
                    </a:lnTo>
                    <a:lnTo>
                      <a:pt x="124" y="32"/>
                    </a:lnTo>
                    <a:lnTo>
                      <a:pt x="124" y="32"/>
                    </a:lnTo>
                    <a:cubicBezTo>
                      <a:pt x="124" y="32"/>
                      <a:pt x="124" y="63"/>
                      <a:pt x="93" y="63"/>
                    </a:cubicBezTo>
                    <a:lnTo>
                      <a:pt x="62" y="63"/>
                    </a:lnTo>
                    <a:lnTo>
                      <a:pt x="62" y="63"/>
                    </a:lnTo>
                    <a:cubicBezTo>
                      <a:pt x="62" y="94"/>
                      <a:pt x="32" y="94"/>
                      <a:pt x="32" y="94"/>
                    </a:cubicBezTo>
                    <a:lnTo>
                      <a:pt x="32" y="94"/>
                    </a:lnTo>
                    <a:cubicBezTo>
                      <a:pt x="62" y="94"/>
                      <a:pt x="62" y="94"/>
                      <a:pt x="62" y="94"/>
                    </a:cubicBezTo>
                    <a:lnTo>
                      <a:pt x="62" y="94"/>
                    </a:lnTo>
                    <a:lnTo>
                      <a:pt x="62" y="94"/>
                    </a:lnTo>
                    <a:lnTo>
                      <a:pt x="93" y="94"/>
                    </a:lnTo>
                    <a:cubicBezTo>
                      <a:pt x="93" y="94"/>
                      <a:pt x="93" y="94"/>
                      <a:pt x="93" y="124"/>
                    </a:cubicBezTo>
                    <a:cubicBezTo>
                      <a:pt x="124" y="124"/>
                      <a:pt x="93" y="156"/>
                      <a:pt x="93" y="156"/>
                    </a:cubicBezTo>
                    <a:cubicBezTo>
                      <a:pt x="93" y="156"/>
                      <a:pt x="93" y="156"/>
                      <a:pt x="62" y="156"/>
                    </a:cubicBezTo>
                    <a:cubicBezTo>
                      <a:pt x="124" y="156"/>
                      <a:pt x="124" y="156"/>
                      <a:pt x="124" y="156"/>
                    </a:cubicBezTo>
                    <a:cubicBezTo>
                      <a:pt x="62" y="218"/>
                      <a:pt x="62" y="218"/>
                      <a:pt x="62" y="218"/>
                    </a:cubicBezTo>
                    <a:cubicBezTo>
                      <a:pt x="62" y="218"/>
                      <a:pt x="62" y="218"/>
                      <a:pt x="32" y="248"/>
                    </a:cubicBezTo>
                    <a:lnTo>
                      <a:pt x="0" y="248"/>
                    </a:lnTo>
                    <a:lnTo>
                      <a:pt x="0" y="248"/>
                    </a:lnTo>
                    <a:lnTo>
                      <a:pt x="0" y="280"/>
                    </a:lnTo>
                    <a:lnTo>
                      <a:pt x="0" y="280"/>
                    </a:lnTo>
                    <a:cubicBezTo>
                      <a:pt x="0" y="280"/>
                      <a:pt x="32" y="280"/>
                      <a:pt x="32" y="311"/>
                    </a:cubicBezTo>
                    <a:cubicBezTo>
                      <a:pt x="32" y="311"/>
                      <a:pt x="32" y="311"/>
                      <a:pt x="62" y="311"/>
                    </a:cubicBezTo>
                    <a:lnTo>
                      <a:pt x="62" y="311"/>
                    </a:lnTo>
                    <a:lnTo>
                      <a:pt x="93" y="311"/>
                    </a:lnTo>
                    <a:cubicBezTo>
                      <a:pt x="124" y="311"/>
                      <a:pt x="124" y="311"/>
                      <a:pt x="156" y="280"/>
                    </a:cubicBezTo>
                    <a:lnTo>
                      <a:pt x="156" y="280"/>
                    </a:lnTo>
                    <a:cubicBezTo>
                      <a:pt x="186" y="248"/>
                      <a:pt x="186" y="248"/>
                      <a:pt x="217" y="248"/>
                    </a:cubicBezTo>
                    <a:lnTo>
                      <a:pt x="217" y="248"/>
                    </a:lnTo>
                    <a:lnTo>
                      <a:pt x="217" y="248"/>
                    </a:lnTo>
                    <a:cubicBezTo>
                      <a:pt x="217" y="248"/>
                      <a:pt x="217" y="218"/>
                      <a:pt x="248" y="218"/>
                    </a:cubicBezTo>
                    <a:cubicBezTo>
                      <a:pt x="248" y="187"/>
                      <a:pt x="248" y="187"/>
                      <a:pt x="248" y="187"/>
                    </a:cubicBezTo>
                    <a:cubicBezTo>
                      <a:pt x="280" y="187"/>
                      <a:pt x="280" y="187"/>
                      <a:pt x="280" y="218"/>
                    </a:cubicBezTo>
                    <a:cubicBezTo>
                      <a:pt x="309" y="218"/>
                      <a:pt x="309" y="218"/>
                      <a:pt x="309" y="218"/>
                    </a:cubicBezTo>
                    <a:lnTo>
                      <a:pt x="309" y="218"/>
                    </a:lnTo>
                    <a:cubicBezTo>
                      <a:pt x="309" y="187"/>
                      <a:pt x="309" y="187"/>
                      <a:pt x="340"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8" name="Freeform 111"/>
              <p:cNvSpPr>
                <a:spLocks noChangeArrowheads="1"/>
              </p:cNvSpPr>
              <p:nvPr/>
            </p:nvSpPr>
            <p:spPr bwMode="auto">
              <a:xfrm>
                <a:off x="4092575" y="1033463"/>
                <a:ext cx="77788" cy="22225"/>
              </a:xfrm>
              <a:custGeom>
                <a:avLst/>
                <a:gdLst>
                  <a:gd name="T0" fmla="*/ 31 w 218"/>
                  <a:gd name="T1" fmla="*/ 31 h 63"/>
                  <a:gd name="T2" fmla="*/ 31 w 218"/>
                  <a:gd name="T3" fmla="*/ 31 h 63"/>
                  <a:gd name="T4" fmla="*/ 62 w 218"/>
                  <a:gd name="T5" fmla="*/ 62 h 63"/>
                  <a:gd name="T6" fmla="*/ 93 w 218"/>
                  <a:gd name="T7" fmla="*/ 62 h 63"/>
                  <a:gd name="T8" fmla="*/ 124 w 218"/>
                  <a:gd name="T9" fmla="*/ 62 h 63"/>
                  <a:gd name="T10" fmla="*/ 124 w 218"/>
                  <a:gd name="T11" fmla="*/ 62 h 63"/>
                  <a:gd name="T12" fmla="*/ 186 w 218"/>
                  <a:gd name="T13" fmla="*/ 62 h 63"/>
                  <a:gd name="T14" fmla="*/ 186 w 218"/>
                  <a:gd name="T15" fmla="*/ 62 h 63"/>
                  <a:gd name="T16" fmla="*/ 186 w 218"/>
                  <a:gd name="T17" fmla="*/ 62 h 63"/>
                  <a:gd name="T18" fmla="*/ 186 w 218"/>
                  <a:gd name="T19" fmla="*/ 62 h 63"/>
                  <a:gd name="T20" fmla="*/ 217 w 218"/>
                  <a:gd name="T21" fmla="*/ 62 h 63"/>
                  <a:gd name="T22" fmla="*/ 217 w 218"/>
                  <a:gd name="T23" fmla="*/ 62 h 63"/>
                  <a:gd name="T24" fmla="*/ 217 w 218"/>
                  <a:gd name="T25" fmla="*/ 31 h 63"/>
                  <a:gd name="T26" fmla="*/ 217 w 218"/>
                  <a:gd name="T27" fmla="*/ 0 h 63"/>
                  <a:gd name="T28" fmla="*/ 217 w 218"/>
                  <a:gd name="T29" fmla="*/ 0 h 63"/>
                  <a:gd name="T30" fmla="*/ 217 w 218"/>
                  <a:gd name="T31" fmla="*/ 31 h 63"/>
                  <a:gd name="T32" fmla="*/ 186 w 218"/>
                  <a:gd name="T33" fmla="*/ 0 h 63"/>
                  <a:gd name="T34" fmla="*/ 186 w 218"/>
                  <a:gd name="T35" fmla="*/ 0 h 63"/>
                  <a:gd name="T36" fmla="*/ 124 w 218"/>
                  <a:gd name="T37" fmla="*/ 0 h 63"/>
                  <a:gd name="T38" fmla="*/ 124 w 218"/>
                  <a:gd name="T39" fmla="*/ 0 h 63"/>
                  <a:gd name="T40" fmla="*/ 93 w 218"/>
                  <a:gd name="T41" fmla="*/ 0 h 63"/>
                  <a:gd name="T42" fmla="*/ 93 w 218"/>
                  <a:gd name="T43" fmla="*/ 0 h 63"/>
                  <a:gd name="T44" fmla="*/ 62 w 218"/>
                  <a:gd name="T45" fmla="*/ 0 h 63"/>
                  <a:gd name="T46" fmla="*/ 31 w 218"/>
                  <a:gd name="T47" fmla="*/ 0 h 63"/>
                  <a:gd name="T48" fmla="*/ 0 w 218"/>
                  <a:gd name="T49" fmla="*/ 0 h 63"/>
                  <a:gd name="T50" fmla="*/ 0 w 218"/>
                  <a:gd name="T51" fmla="*/ 31 h 63"/>
                  <a:gd name="T52" fmla="*/ 0 w 218"/>
                  <a:gd name="T53" fmla="*/ 31 h 63"/>
                  <a:gd name="T54" fmla="*/ 0 w 218"/>
                  <a:gd name="T55" fmla="*/ 31 h 63"/>
                  <a:gd name="T56" fmla="*/ 31 w 218"/>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63">
                    <a:moveTo>
                      <a:pt x="31" y="31"/>
                    </a:moveTo>
                    <a:lnTo>
                      <a:pt x="31" y="31"/>
                    </a:lnTo>
                    <a:lnTo>
                      <a:pt x="62" y="62"/>
                    </a:lnTo>
                    <a:lnTo>
                      <a:pt x="93" y="62"/>
                    </a:lnTo>
                    <a:cubicBezTo>
                      <a:pt x="93" y="62"/>
                      <a:pt x="93" y="62"/>
                      <a:pt x="124" y="62"/>
                    </a:cubicBezTo>
                    <a:lnTo>
                      <a:pt x="124" y="62"/>
                    </a:lnTo>
                    <a:cubicBezTo>
                      <a:pt x="154" y="62"/>
                      <a:pt x="154" y="62"/>
                      <a:pt x="186" y="62"/>
                    </a:cubicBezTo>
                    <a:lnTo>
                      <a:pt x="186" y="62"/>
                    </a:lnTo>
                    <a:lnTo>
                      <a:pt x="186" y="62"/>
                    </a:lnTo>
                    <a:lnTo>
                      <a:pt x="186" y="62"/>
                    </a:lnTo>
                    <a:cubicBezTo>
                      <a:pt x="186" y="62"/>
                      <a:pt x="186" y="62"/>
                      <a:pt x="217" y="62"/>
                    </a:cubicBezTo>
                    <a:lnTo>
                      <a:pt x="217" y="62"/>
                    </a:lnTo>
                    <a:cubicBezTo>
                      <a:pt x="217" y="31"/>
                      <a:pt x="217" y="31"/>
                      <a:pt x="217" y="31"/>
                    </a:cubicBezTo>
                    <a:lnTo>
                      <a:pt x="217" y="0"/>
                    </a:lnTo>
                    <a:lnTo>
                      <a:pt x="217" y="0"/>
                    </a:lnTo>
                    <a:lnTo>
                      <a:pt x="217" y="31"/>
                    </a:lnTo>
                    <a:cubicBezTo>
                      <a:pt x="186" y="31"/>
                      <a:pt x="186" y="0"/>
                      <a:pt x="186" y="0"/>
                    </a:cubicBezTo>
                    <a:lnTo>
                      <a:pt x="186" y="0"/>
                    </a:lnTo>
                    <a:cubicBezTo>
                      <a:pt x="154" y="0"/>
                      <a:pt x="154" y="0"/>
                      <a:pt x="124" y="0"/>
                    </a:cubicBezTo>
                    <a:lnTo>
                      <a:pt x="124" y="0"/>
                    </a:lnTo>
                    <a:lnTo>
                      <a:pt x="93" y="0"/>
                    </a:lnTo>
                    <a:lnTo>
                      <a:pt x="93" y="0"/>
                    </a:lnTo>
                    <a:lnTo>
                      <a:pt x="62" y="0"/>
                    </a:lnTo>
                    <a:cubicBezTo>
                      <a:pt x="31" y="0"/>
                      <a:pt x="31" y="0"/>
                      <a:pt x="31" y="0"/>
                    </a:cubicBezTo>
                    <a:lnTo>
                      <a:pt x="0" y="0"/>
                    </a:lnTo>
                    <a:cubicBezTo>
                      <a:pt x="0" y="0"/>
                      <a:pt x="0" y="0"/>
                      <a:pt x="0" y="31"/>
                    </a:cubicBezTo>
                    <a:lnTo>
                      <a:pt x="0" y="31"/>
                    </a:lnTo>
                    <a:lnTo>
                      <a:pt x="0" y="31"/>
                    </a:ln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9" name="Freeform 112"/>
              <p:cNvSpPr>
                <a:spLocks noChangeArrowheads="1"/>
              </p:cNvSpPr>
              <p:nvPr/>
            </p:nvSpPr>
            <p:spPr bwMode="auto">
              <a:xfrm>
                <a:off x="4192588" y="1022350"/>
                <a:ext cx="77787" cy="22225"/>
              </a:xfrm>
              <a:custGeom>
                <a:avLst/>
                <a:gdLst>
                  <a:gd name="T0" fmla="*/ 31 w 218"/>
                  <a:gd name="T1" fmla="*/ 31 h 63"/>
                  <a:gd name="T2" fmla="*/ 31 w 218"/>
                  <a:gd name="T3" fmla="*/ 31 h 63"/>
                  <a:gd name="T4" fmla="*/ 31 w 218"/>
                  <a:gd name="T5" fmla="*/ 31 h 63"/>
                  <a:gd name="T6" fmla="*/ 62 w 218"/>
                  <a:gd name="T7" fmla="*/ 0 h 63"/>
                  <a:gd name="T8" fmla="*/ 62 w 218"/>
                  <a:gd name="T9" fmla="*/ 0 h 63"/>
                  <a:gd name="T10" fmla="*/ 93 w 218"/>
                  <a:gd name="T11" fmla="*/ 0 h 63"/>
                  <a:gd name="T12" fmla="*/ 124 w 218"/>
                  <a:gd name="T13" fmla="*/ 31 h 63"/>
                  <a:gd name="T14" fmla="*/ 155 w 218"/>
                  <a:gd name="T15" fmla="*/ 31 h 63"/>
                  <a:gd name="T16" fmla="*/ 155 w 218"/>
                  <a:gd name="T17" fmla="*/ 31 h 63"/>
                  <a:gd name="T18" fmla="*/ 155 w 218"/>
                  <a:gd name="T19" fmla="*/ 62 h 63"/>
                  <a:gd name="T20" fmla="*/ 186 w 218"/>
                  <a:gd name="T21" fmla="*/ 31 h 63"/>
                  <a:gd name="T22" fmla="*/ 186 w 218"/>
                  <a:gd name="T23" fmla="*/ 31 h 63"/>
                  <a:gd name="T24" fmla="*/ 217 w 218"/>
                  <a:gd name="T25" fmla="*/ 31 h 63"/>
                  <a:gd name="T26" fmla="*/ 217 w 218"/>
                  <a:gd name="T27" fmla="*/ 31 h 63"/>
                  <a:gd name="T28" fmla="*/ 217 w 218"/>
                  <a:gd name="T29" fmla="*/ 31 h 63"/>
                  <a:gd name="T30" fmla="*/ 217 w 218"/>
                  <a:gd name="T31" fmla="*/ 31 h 63"/>
                  <a:gd name="T32" fmla="*/ 186 w 218"/>
                  <a:gd name="T33" fmla="*/ 31 h 63"/>
                  <a:gd name="T34" fmla="*/ 155 w 218"/>
                  <a:gd name="T35" fmla="*/ 0 h 63"/>
                  <a:gd name="T36" fmla="*/ 62 w 218"/>
                  <a:gd name="T37" fmla="*/ 0 h 63"/>
                  <a:gd name="T38" fmla="*/ 62 w 218"/>
                  <a:gd name="T39" fmla="*/ 0 h 63"/>
                  <a:gd name="T40" fmla="*/ 31 w 218"/>
                  <a:gd name="T41" fmla="*/ 0 h 63"/>
                  <a:gd name="T42" fmla="*/ 0 w 218"/>
                  <a:gd name="T43" fmla="*/ 0 h 63"/>
                  <a:gd name="T44" fmla="*/ 31 w 218"/>
                  <a:gd name="T45" fmla="*/ 0 h 63"/>
                  <a:gd name="T46" fmla="*/ 31 w 218"/>
                  <a:gd name="T4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63">
                    <a:moveTo>
                      <a:pt x="31" y="31"/>
                    </a:moveTo>
                    <a:lnTo>
                      <a:pt x="31" y="31"/>
                    </a:lnTo>
                    <a:lnTo>
                      <a:pt x="31" y="31"/>
                    </a:lnTo>
                    <a:lnTo>
                      <a:pt x="62" y="0"/>
                    </a:lnTo>
                    <a:lnTo>
                      <a:pt x="62" y="0"/>
                    </a:lnTo>
                    <a:cubicBezTo>
                      <a:pt x="62" y="0"/>
                      <a:pt x="62" y="0"/>
                      <a:pt x="93" y="0"/>
                    </a:cubicBezTo>
                    <a:cubicBezTo>
                      <a:pt x="93" y="0"/>
                      <a:pt x="124" y="0"/>
                      <a:pt x="124" y="31"/>
                    </a:cubicBezTo>
                    <a:cubicBezTo>
                      <a:pt x="124" y="31"/>
                      <a:pt x="124" y="31"/>
                      <a:pt x="155" y="31"/>
                    </a:cubicBezTo>
                    <a:lnTo>
                      <a:pt x="155" y="31"/>
                    </a:lnTo>
                    <a:cubicBezTo>
                      <a:pt x="155" y="31"/>
                      <a:pt x="155" y="31"/>
                      <a:pt x="155" y="62"/>
                    </a:cubicBezTo>
                    <a:cubicBezTo>
                      <a:pt x="155" y="31"/>
                      <a:pt x="186" y="31"/>
                      <a:pt x="186" y="31"/>
                    </a:cubicBezTo>
                    <a:lnTo>
                      <a:pt x="186" y="31"/>
                    </a:lnTo>
                    <a:cubicBezTo>
                      <a:pt x="217" y="31"/>
                      <a:pt x="217" y="31"/>
                      <a:pt x="217" y="31"/>
                    </a:cubicBezTo>
                    <a:lnTo>
                      <a:pt x="217" y="31"/>
                    </a:lnTo>
                    <a:lnTo>
                      <a:pt x="217" y="31"/>
                    </a:lnTo>
                    <a:lnTo>
                      <a:pt x="217" y="31"/>
                    </a:lnTo>
                    <a:cubicBezTo>
                      <a:pt x="217" y="31"/>
                      <a:pt x="217" y="31"/>
                      <a:pt x="186" y="31"/>
                    </a:cubicBezTo>
                    <a:lnTo>
                      <a:pt x="155" y="0"/>
                    </a:lnTo>
                    <a:cubicBezTo>
                      <a:pt x="124" y="0"/>
                      <a:pt x="93" y="0"/>
                      <a:pt x="62" y="0"/>
                    </a:cubicBezTo>
                    <a:lnTo>
                      <a:pt x="62" y="0"/>
                    </a:lnTo>
                    <a:cubicBezTo>
                      <a:pt x="31" y="0"/>
                      <a:pt x="31" y="0"/>
                      <a:pt x="31" y="0"/>
                    </a:cubicBezTo>
                    <a:lnTo>
                      <a:pt x="0" y="0"/>
                    </a:lnTo>
                    <a:lnTo>
                      <a:pt x="31" y="0"/>
                    </a:lnTo>
                    <a:cubicBezTo>
                      <a:pt x="31" y="0"/>
                      <a:pt x="31" y="0"/>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0" name="Freeform 113"/>
              <p:cNvSpPr>
                <a:spLocks noChangeArrowheads="1"/>
              </p:cNvSpPr>
              <p:nvPr/>
            </p:nvSpPr>
            <p:spPr bwMode="auto">
              <a:xfrm>
                <a:off x="3890963" y="1111250"/>
                <a:ext cx="77787" cy="66675"/>
              </a:xfrm>
              <a:custGeom>
                <a:avLst/>
                <a:gdLst>
                  <a:gd name="T0" fmla="*/ 31 w 218"/>
                  <a:gd name="T1" fmla="*/ 186 h 187"/>
                  <a:gd name="T2" fmla="*/ 31 w 218"/>
                  <a:gd name="T3" fmla="*/ 186 h 187"/>
                  <a:gd name="T4" fmla="*/ 62 w 218"/>
                  <a:gd name="T5" fmla="*/ 155 h 187"/>
                  <a:gd name="T6" fmla="*/ 62 w 218"/>
                  <a:gd name="T7" fmla="*/ 155 h 187"/>
                  <a:gd name="T8" fmla="*/ 62 w 218"/>
                  <a:gd name="T9" fmla="*/ 155 h 187"/>
                  <a:gd name="T10" fmla="*/ 93 w 218"/>
                  <a:gd name="T11" fmla="*/ 155 h 187"/>
                  <a:gd name="T12" fmla="*/ 93 w 218"/>
                  <a:gd name="T13" fmla="*/ 155 h 187"/>
                  <a:gd name="T14" fmla="*/ 93 w 218"/>
                  <a:gd name="T15" fmla="*/ 155 h 187"/>
                  <a:gd name="T16" fmla="*/ 93 w 218"/>
                  <a:gd name="T17" fmla="*/ 124 h 187"/>
                  <a:gd name="T18" fmla="*/ 93 w 218"/>
                  <a:gd name="T19" fmla="*/ 124 h 187"/>
                  <a:gd name="T20" fmla="*/ 124 w 218"/>
                  <a:gd name="T21" fmla="*/ 93 h 187"/>
                  <a:gd name="T22" fmla="*/ 124 w 218"/>
                  <a:gd name="T23" fmla="*/ 93 h 187"/>
                  <a:gd name="T24" fmla="*/ 124 w 218"/>
                  <a:gd name="T25" fmla="*/ 93 h 187"/>
                  <a:gd name="T26" fmla="*/ 124 w 218"/>
                  <a:gd name="T27" fmla="*/ 93 h 187"/>
                  <a:gd name="T28" fmla="*/ 124 w 218"/>
                  <a:gd name="T29" fmla="*/ 93 h 187"/>
                  <a:gd name="T30" fmla="*/ 155 w 218"/>
                  <a:gd name="T31" fmla="*/ 62 h 187"/>
                  <a:gd name="T32" fmla="*/ 155 w 218"/>
                  <a:gd name="T33" fmla="*/ 62 h 187"/>
                  <a:gd name="T34" fmla="*/ 155 w 218"/>
                  <a:gd name="T35" fmla="*/ 31 h 187"/>
                  <a:gd name="T36" fmla="*/ 186 w 218"/>
                  <a:gd name="T37" fmla="*/ 0 h 187"/>
                  <a:gd name="T38" fmla="*/ 186 w 218"/>
                  <a:gd name="T39" fmla="*/ 0 h 187"/>
                  <a:gd name="T40" fmla="*/ 186 w 218"/>
                  <a:gd name="T41" fmla="*/ 0 h 187"/>
                  <a:gd name="T42" fmla="*/ 186 w 218"/>
                  <a:gd name="T43" fmla="*/ 0 h 187"/>
                  <a:gd name="T44" fmla="*/ 186 w 218"/>
                  <a:gd name="T45" fmla="*/ 0 h 187"/>
                  <a:gd name="T46" fmla="*/ 217 w 218"/>
                  <a:gd name="T47" fmla="*/ 0 h 187"/>
                  <a:gd name="T48" fmla="*/ 217 w 218"/>
                  <a:gd name="T49" fmla="*/ 0 h 187"/>
                  <a:gd name="T50" fmla="*/ 217 w 218"/>
                  <a:gd name="T51" fmla="*/ 0 h 187"/>
                  <a:gd name="T52" fmla="*/ 186 w 218"/>
                  <a:gd name="T53" fmla="*/ 0 h 187"/>
                  <a:gd name="T54" fmla="*/ 186 w 218"/>
                  <a:gd name="T55" fmla="*/ 0 h 187"/>
                  <a:gd name="T56" fmla="*/ 186 w 218"/>
                  <a:gd name="T57" fmla="*/ 0 h 187"/>
                  <a:gd name="T58" fmla="*/ 155 w 218"/>
                  <a:gd name="T59" fmla="*/ 0 h 187"/>
                  <a:gd name="T60" fmla="*/ 155 w 218"/>
                  <a:gd name="T61" fmla="*/ 0 h 187"/>
                  <a:gd name="T62" fmla="*/ 155 w 218"/>
                  <a:gd name="T63" fmla="*/ 0 h 187"/>
                  <a:gd name="T64" fmla="*/ 124 w 218"/>
                  <a:gd name="T65" fmla="*/ 0 h 187"/>
                  <a:gd name="T66" fmla="*/ 124 w 218"/>
                  <a:gd name="T67" fmla="*/ 31 h 187"/>
                  <a:gd name="T68" fmla="*/ 93 w 218"/>
                  <a:gd name="T69" fmla="*/ 93 h 187"/>
                  <a:gd name="T70" fmla="*/ 62 w 218"/>
                  <a:gd name="T71" fmla="*/ 93 h 187"/>
                  <a:gd name="T72" fmla="*/ 62 w 218"/>
                  <a:gd name="T73" fmla="*/ 93 h 187"/>
                  <a:gd name="T74" fmla="*/ 62 w 218"/>
                  <a:gd name="T75" fmla="*/ 93 h 187"/>
                  <a:gd name="T76" fmla="*/ 31 w 218"/>
                  <a:gd name="T77" fmla="*/ 124 h 187"/>
                  <a:gd name="T78" fmla="*/ 0 w 218"/>
                  <a:gd name="T79" fmla="*/ 155 h 187"/>
                  <a:gd name="T80" fmla="*/ 31 w 218"/>
                  <a:gd name="T8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187">
                    <a:moveTo>
                      <a:pt x="31" y="186"/>
                    </a:moveTo>
                    <a:lnTo>
                      <a:pt x="31" y="186"/>
                    </a:lnTo>
                    <a:cubicBezTo>
                      <a:pt x="31" y="155"/>
                      <a:pt x="62" y="155"/>
                      <a:pt x="62" y="155"/>
                    </a:cubicBezTo>
                    <a:lnTo>
                      <a:pt x="62" y="155"/>
                    </a:lnTo>
                    <a:lnTo>
                      <a:pt x="62" y="155"/>
                    </a:lnTo>
                    <a:cubicBezTo>
                      <a:pt x="93" y="155"/>
                      <a:pt x="93" y="155"/>
                      <a:pt x="93" y="155"/>
                    </a:cubicBezTo>
                    <a:lnTo>
                      <a:pt x="93" y="155"/>
                    </a:lnTo>
                    <a:lnTo>
                      <a:pt x="93" y="155"/>
                    </a:lnTo>
                    <a:cubicBezTo>
                      <a:pt x="93" y="124"/>
                      <a:pt x="93" y="124"/>
                      <a:pt x="93" y="124"/>
                    </a:cubicBezTo>
                    <a:lnTo>
                      <a:pt x="93" y="124"/>
                    </a:lnTo>
                    <a:lnTo>
                      <a:pt x="124" y="93"/>
                    </a:lnTo>
                    <a:lnTo>
                      <a:pt x="124" y="93"/>
                    </a:lnTo>
                    <a:lnTo>
                      <a:pt x="124" y="93"/>
                    </a:lnTo>
                    <a:lnTo>
                      <a:pt x="124" y="93"/>
                    </a:lnTo>
                    <a:lnTo>
                      <a:pt x="124" y="93"/>
                    </a:lnTo>
                    <a:lnTo>
                      <a:pt x="155" y="62"/>
                    </a:lnTo>
                    <a:lnTo>
                      <a:pt x="155" y="62"/>
                    </a:lnTo>
                    <a:lnTo>
                      <a:pt x="155" y="31"/>
                    </a:lnTo>
                    <a:cubicBezTo>
                      <a:pt x="155" y="31"/>
                      <a:pt x="155" y="0"/>
                      <a:pt x="186" y="0"/>
                    </a:cubicBezTo>
                    <a:lnTo>
                      <a:pt x="186" y="0"/>
                    </a:lnTo>
                    <a:lnTo>
                      <a:pt x="186" y="0"/>
                    </a:lnTo>
                    <a:lnTo>
                      <a:pt x="186" y="0"/>
                    </a:lnTo>
                    <a:lnTo>
                      <a:pt x="186" y="0"/>
                    </a:lnTo>
                    <a:lnTo>
                      <a:pt x="217" y="0"/>
                    </a:lnTo>
                    <a:lnTo>
                      <a:pt x="217" y="0"/>
                    </a:lnTo>
                    <a:lnTo>
                      <a:pt x="217" y="0"/>
                    </a:lnTo>
                    <a:lnTo>
                      <a:pt x="186" y="0"/>
                    </a:lnTo>
                    <a:lnTo>
                      <a:pt x="186" y="0"/>
                    </a:lnTo>
                    <a:lnTo>
                      <a:pt x="186" y="0"/>
                    </a:lnTo>
                    <a:cubicBezTo>
                      <a:pt x="155" y="0"/>
                      <a:pt x="155" y="0"/>
                      <a:pt x="155" y="0"/>
                    </a:cubicBezTo>
                    <a:lnTo>
                      <a:pt x="155" y="0"/>
                    </a:lnTo>
                    <a:lnTo>
                      <a:pt x="155" y="0"/>
                    </a:lnTo>
                    <a:cubicBezTo>
                      <a:pt x="124" y="0"/>
                      <a:pt x="124" y="0"/>
                      <a:pt x="124" y="0"/>
                    </a:cubicBezTo>
                    <a:lnTo>
                      <a:pt x="124" y="31"/>
                    </a:lnTo>
                    <a:cubicBezTo>
                      <a:pt x="124" y="62"/>
                      <a:pt x="93" y="93"/>
                      <a:pt x="93" y="93"/>
                    </a:cubicBezTo>
                    <a:cubicBezTo>
                      <a:pt x="93" y="93"/>
                      <a:pt x="93" y="93"/>
                      <a:pt x="62" y="93"/>
                    </a:cubicBezTo>
                    <a:lnTo>
                      <a:pt x="62" y="93"/>
                    </a:lnTo>
                    <a:lnTo>
                      <a:pt x="62" y="93"/>
                    </a:lnTo>
                    <a:cubicBezTo>
                      <a:pt x="62" y="124"/>
                      <a:pt x="62" y="124"/>
                      <a:pt x="31" y="124"/>
                    </a:cubicBezTo>
                    <a:cubicBezTo>
                      <a:pt x="31" y="155"/>
                      <a:pt x="31" y="155"/>
                      <a:pt x="0" y="155"/>
                    </a:cubicBezTo>
                    <a:cubicBezTo>
                      <a:pt x="0" y="155"/>
                      <a:pt x="31" y="155"/>
                      <a:pt x="31"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1" name="Freeform 114"/>
              <p:cNvSpPr>
                <a:spLocks noChangeArrowheads="1"/>
              </p:cNvSpPr>
              <p:nvPr/>
            </p:nvSpPr>
            <p:spPr bwMode="auto">
              <a:xfrm>
                <a:off x="4025900" y="1033463"/>
                <a:ext cx="44450" cy="33337"/>
              </a:xfrm>
              <a:custGeom>
                <a:avLst/>
                <a:gdLst>
                  <a:gd name="T0" fmla="*/ 31 w 125"/>
                  <a:gd name="T1" fmla="*/ 62 h 94"/>
                  <a:gd name="T2" fmla="*/ 31 w 125"/>
                  <a:gd name="T3" fmla="*/ 62 h 94"/>
                  <a:gd name="T4" fmla="*/ 62 w 125"/>
                  <a:gd name="T5" fmla="*/ 62 h 94"/>
                  <a:gd name="T6" fmla="*/ 93 w 125"/>
                  <a:gd name="T7" fmla="*/ 93 h 94"/>
                  <a:gd name="T8" fmla="*/ 93 w 125"/>
                  <a:gd name="T9" fmla="*/ 93 h 94"/>
                  <a:gd name="T10" fmla="*/ 93 w 125"/>
                  <a:gd name="T11" fmla="*/ 93 h 94"/>
                  <a:gd name="T12" fmla="*/ 93 w 125"/>
                  <a:gd name="T13" fmla="*/ 93 h 94"/>
                  <a:gd name="T14" fmla="*/ 124 w 125"/>
                  <a:gd name="T15" fmla="*/ 62 h 94"/>
                  <a:gd name="T16" fmla="*/ 124 w 125"/>
                  <a:gd name="T17" fmla="*/ 62 h 94"/>
                  <a:gd name="T18" fmla="*/ 93 w 125"/>
                  <a:gd name="T19" fmla="*/ 31 h 94"/>
                  <a:gd name="T20" fmla="*/ 93 w 125"/>
                  <a:gd name="T21" fmla="*/ 31 h 94"/>
                  <a:gd name="T22" fmla="*/ 93 w 125"/>
                  <a:gd name="T23" fmla="*/ 31 h 94"/>
                  <a:gd name="T24" fmla="*/ 93 w 125"/>
                  <a:gd name="T25" fmla="*/ 0 h 94"/>
                  <a:gd name="T26" fmla="*/ 93 w 125"/>
                  <a:gd name="T27" fmla="*/ 0 h 94"/>
                  <a:gd name="T28" fmla="*/ 62 w 125"/>
                  <a:gd name="T29" fmla="*/ 31 h 94"/>
                  <a:gd name="T30" fmla="*/ 62 w 125"/>
                  <a:gd name="T31" fmla="*/ 31 h 94"/>
                  <a:gd name="T32" fmla="*/ 31 w 125"/>
                  <a:gd name="T33" fmla="*/ 62 h 94"/>
                  <a:gd name="T34" fmla="*/ 0 w 125"/>
                  <a:gd name="T35" fmla="*/ 62 h 94"/>
                  <a:gd name="T36" fmla="*/ 0 w 125"/>
                  <a:gd name="T37" fmla="*/ 62 h 94"/>
                  <a:gd name="T38" fmla="*/ 0 w 125"/>
                  <a:gd name="T39" fmla="*/ 62 h 94"/>
                  <a:gd name="T40" fmla="*/ 0 w 125"/>
                  <a:gd name="T41" fmla="*/ 62 h 94"/>
                  <a:gd name="T42" fmla="*/ 31 w 125"/>
                  <a:gd name="T43"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4">
                    <a:moveTo>
                      <a:pt x="31" y="62"/>
                    </a:moveTo>
                    <a:lnTo>
                      <a:pt x="31" y="62"/>
                    </a:lnTo>
                    <a:cubicBezTo>
                      <a:pt x="31" y="62"/>
                      <a:pt x="31" y="62"/>
                      <a:pt x="62" y="62"/>
                    </a:cubicBezTo>
                    <a:cubicBezTo>
                      <a:pt x="62" y="62"/>
                      <a:pt x="62" y="93"/>
                      <a:pt x="93" y="93"/>
                    </a:cubicBezTo>
                    <a:lnTo>
                      <a:pt x="93" y="93"/>
                    </a:lnTo>
                    <a:lnTo>
                      <a:pt x="93" y="93"/>
                    </a:lnTo>
                    <a:lnTo>
                      <a:pt x="93" y="93"/>
                    </a:lnTo>
                    <a:cubicBezTo>
                      <a:pt x="124" y="62"/>
                      <a:pt x="124" y="62"/>
                      <a:pt x="124" y="62"/>
                    </a:cubicBezTo>
                    <a:lnTo>
                      <a:pt x="124" y="62"/>
                    </a:lnTo>
                    <a:cubicBezTo>
                      <a:pt x="93" y="62"/>
                      <a:pt x="93" y="62"/>
                      <a:pt x="93" y="31"/>
                    </a:cubicBezTo>
                    <a:lnTo>
                      <a:pt x="93" y="31"/>
                    </a:lnTo>
                    <a:lnTo>
                      <a:pt x="93" y="31"/>
                    </a:lnTo>
                    <a:cubicBezTo>
                      <a:pt x="93" y="0"/>
                      <a:pt x="93" y="0"/>
                      <a:pt x="93" y="0"/>
                    </a:cubicBezTo>
                    <a:lnTo>
                      <a:pt x="93" y="0"/>
                    </a:lnTo>
                    <a:cubicBezTo>
                      <a:pt x="62" y="31"/>
                      <a:pt x="62" y="31"/>
                      <a:pt x="62" y="31"/>
                    </a:cubicBezTo>
                    <a:lnTo>
                      <a:pt x="62" y="31"/>
                    </a:lnTo>
                    <a:cubicBezTo>
                      <a:pt x="62" y="31"/>
                      <a:pt x="62" y="31"/>
                      <a:pt x="31" y="62"/>
                    </a:cubicBezTo>
                    <a:cubicBezTo>
                      <a:pt x="31" y="62"/>
                      <a:pt x="31" y="62"/>
                      <a:pt x="0" y="62"/>
                    </a:cubicBezTo>
                    <a:lnTo>
                      <a:pt x="0" y="62"/>
                    </a:lnTo>
                    <a:lnTo>
                      <a:pt x="0" y="62"/>
                    </a:lnTo>
                    <a:lnTo>
                      <a:pt x="0" y="62"/>
                    </a:lnTo>
                    <a:lnTo>
                      <a:pt x="31"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2" name="Freeform 115"/>
              <p:cNvSpPr>
                <a:spLocks noChangeArrowheads="1"/>
              </p:cNvSpPr>
              <p:nvPr/>
            </p:nvSpPr>
            <p:spPr bwMode="auto">
              <a:xfrm>
                <a:off x="5521325" y="787400"/>
                <a:ext cx="112713" cy="44450"/>
              </a:xfrm>
              <a:custGeom>
                <a:avLst/>
                <a:gdLst>
                  <a:gd name="T0" fmla="*/ 279 w 312"/>
                  <a:gd name="T1" fmla="*/ 62 h 125"/>
                  <a:gd name="T2" fmla="*/ 279 w 312"/>
                  <a:gd name="T3" fmla="*/ 62 h 125"/>
                  <a:gd name="T4" fmla="*/ 279 w 312"/>
                  <a:gd name="T5" fmla="*/ 62 h 125"/>
                  <a:gd name="T6" fmla="*/ 279 w 312"/>
                  <a:gd name="T7" fmla="*/ 93 h 125"/>
                  <a:gd name="T8" fmla="*/ 248 w 312"/>
                  <a:gd name="T9" fmla="*/ 93 h 125"/>
                  <a:gd name="T10" fmla="*/ 217 w 312"/>
                  <a:gd name="T11" fmla="*/ 62 h 125"/>
                  <a:gd name="T12" fmla="*/ 217 w 312"/>
                  <a:gd name="T13" fmla="*/ 31 h 125"/>
                  <a:gd name="T14" fmla="*/ 217 w 312"/>
                  <a:gd name="T15" fmla="*/ 0 h 125"/>
                  <a:gd name="T16" fmla="*/ 217 w 312"/>
                  <a:gd name="T17" fmla="*/ 0 h 125"/>
                  <a:gd name="T18" fmla="*/ 156 w 312"/>
                  <a:gd name="T19" fmla="*/ 0 h 125"/>
                  <a:gd name="T20" fmla="*/ 124 w 312"/>
                  <a:gd name="T21" fmla="*/ 0 h 125"/>
                  <a:gd name="T22" fmla="*/ 124 w 312"/>
                  <a:gd name="T23" fmla="*/ 0 h 125"/>
                  <a:gd name="T24" fmla="*/ 93 w 312"/>
                  <a:gd name="T25" fmla="*/ 0 h 125"/>
                  <a:gd name="T26" fmla="*/ 93 w 312"/>
                  <a:gd name="T27" fmla="*/ 0 h 125"/>
                  <a:gd name="T28" fmla="*/ 32 w 312"/>
                  <a:gd name="T29" fmla="*/ 0 h 125"/>
                  <a:gd name="T30" fmla="*/ 32 w 312"/>
                  <a:gd name="T31" fmla="*/ 0 h 125"/>
                  <a:gd name="T32" fmla="*/ 0 w 312"/>
                  <a:gd name="T33" fmla="*/ 0 h 125"/>
                  <a:gd name="T34" fmla="*/ 0 w 312"/>
                  <a:gd name="T35" fmla="*/ 0 h 125"/>
                  <a:gd name="T36" fmla="*/ 0 w 312"/>
                  <a:gd name="T37" fmla="*/ 31 h 125"/>
                  <a:gd name="T38" fmla="*/ 0 w 312"/>
                  <a:gd name="T39" fmla="*/ 31 h 125"/>
                  <a:gd name="T40" fmla="*/ 32 w 312"/>
                  <a:gd name="T41" fmla="*/ 31 h 125"/>
                  <a:gd name="T42" fmla="*/ 32 w 312"/>
                  <a:gd name="T43" fmla="*/ 31 h 125"/>
                  <a:gd name="T44" fmla="*/ 32 w 312"/>
                  <a:gd name="T45" fmla="*/ 31 h 125"/>
                  <a:gd name="T46" fmla="*/ 63 w 312"/>
                  <a:gd name="T47" fmla="*/ 31 h 125"/>
                  <a:gd name="T48" fmla="*/ 93 w 312"/>
                  <a:gd name="T49" fmla="*/ 0 h 125"/>
                  <a:gd name="T50" fmla="*/ 93 w 312"/>
                  <a:gd name="T51" fmla="*/ 0 h 125"/>
                  <a:gd name="T52" fmla="*/ 124 w 312"/>
                  <a:gd name="T53" fmla="*/ 31 h 125"/>
                  <a:gd name="T54" fmla="*/ 93 w 312"/>
                  <a:gd name="T55" fmla="*/ 93 h 125"/>
                  <a:gd name="T56" fmla="*/ 156 w 312"/>
                  <a:gd name="T57" fmla="*/ 93 h 125"/>
                  <a:gd name="T58" fmla="*/ 156 w 312"/>
                  <a:gd name="T59" fmla="*/ 93 h 125"/>
                  <a:gd name="T60" fmla="*/ 156 w 312"/>
                  <a:gd name="T61" fmla="*/ 93 h 125"/>
                  <a:gd name="T62" fmla="*/ 217 w 312"/>
                  <a:gd name="T63" fmla="*/ 93 h 125"/>
                  <a:gd name="T64" fmla="*/ 248 w 312"/>
                  <a:gd name="T65" fmla="*/ 93 h 125"/>
                  <a:gd name="T66" fmla="*/ 248 w 312"/>
                  <a:gd name="T67" fmla="*/ 93 h 125"/>
                  <a:gd name="T68" fmla="*/ 248 w 312"/>
                  <a:gd name="T69" fmla="*/ 93 h 125"/>
                  <a:gd name="T70" fmla="*/ 279 w 312"/>
                  <a:gd name="T71" fmla="*/ 93 h 125"/>
                  <a:gd name="T72" fmla="*/ 279 w 312"/>
                  <a:gd name="T73" fmla="*/ 93 h 125"/>
                  <a:gd name="T74" fmla="*/ 279 w 312"/>
                  <a:gd name="T75" fmla="*/ 124 h 125"/>
                  <a:gd name="T76" fmla="*/ 311 w 312"/>
                  <a:gd name="T77" fmla="*/ 93 h 125"/>
                  <a:gd name="T78" fmla="*/ 311 w 312"/>
                  <a:gd name="T79" fmla="*/ 93 h 125"/>
                  <a:gd name="T80" fmla="*/ 279 w 312"/>
                  <a:gd name="T8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125">
                    <a:moveTo>
                      <a:pt x="279" y="62"/>
                    </a:moveTo>
                    <a:lnTo>
                      <a:pt x="279" y="62"/>
                    </a:lnTo>
                    <a:lnTo>
                      <a:pt x="279" y="62"/>
                    </a:lnTo>
                    <a:cubicBezTo>
                      <a:pt x="279" y="62"/>
                      <a:pt x="279" y="62"/>
                      <a:pt x="279" y="93"/>
                    </a:cubicBezTo>
                    <a:cubicBezTo>
                      <a:pt x="248" y="93"/>
                      <a:pt x="248" y="93"/>
                      <a:pt x="248" y="93"/>
                    </a:cubicBezTo>
                    <a:lnTo>
                      <a:pt x="217" y="62"/>
                    </a:lnTo>
                    <a:lnTo>
                      <a:pt x="217" y="31"/>
                    </a:lnTo>
                    <a:lnTo>
                      <a:pt x="217" y="0"/>
                    </a:lnTo>
                    <a:lnTo>
                      <a:pt x="217" y="0"/>
                    </a:lnTo>
                    <a:cubicBezTo>
                      <a:pt x="187" y="0"/>
                      <a:pt x="187" y="0"/>
                      <a:pt x="156" y="0"/>
                    </a:cubicBezTo>
                    <a:cubicBezTo>
                      <a:pt x="156" y="0"/>
                      <a:pt x="156" y="0"/>
                      <a:pt x="124" y="0"/>
                    </a:cubicBezTo>
                    <a:lnTo>
                      <a:pt x="124" y="0"/>
                    </a:lnTo>
                    <a:cubicBezTo>
                      <a:pt x="124" y="0"/>
                      <a:pt x="124" y="0"/>
                      <a:pt x="93" y="0"/>
                    </a:cubicBezTo>
                    <a:lnTo>
                      <a:pt x="93" y="0"/>
                    </a:lnTo>
                    <a:cubicBezTo>
                      <a:pt x="93" y="0"/>
                      <a:pt x="63" y="0"/>
                      <a:pt x="32" y="0"/>
                    </a:cubicBezTo>
                    <a:lnTo>
                      <a:pt x="32" y="0"/>
                    </a:lnTo>
                    <a:lnTo>
                      <a:pt x="0" y="0"/>
                    </a:lnTo>
                    <a:lnTo>
                      <a:pt x="0" y="0"/>
                    </a:lnTo>
                    <a:lnTo>
                      <a:pt x="0" y="31"/>
                    </a:lnTo>
                    <a:lnTo>
                      <a:pt x="0" y="31"/>
                    </a:lnTo>
                    <a:cubicBezTo>
                      <a:pt x="32" y="31"/>
                      <a:pt x="32" y="31"/>
                      <a:pt x="32" y="31"/>
                    </a:cubicBezTo>
                    <a:lnTo>
                      <a:pt x="32" y="31"/>
                    </a:lnTo>
                    <a:lnTo>
                      <a:pt x="32" y="31"/>
                    </a:lnTo>
                    <a:lnTo>
                      <a:pt x="63" y="31"/>
                    </a:lnTo>
                    <a:cubicBezTo>
                      <a:pt x="63" y="0"/>
                      <a:pt x="63" y="0"/>
                      <a:pt x="93" y="0"/>
                    </a:cubicBezTo>
                    <a:lnTo>
                      <a:pt x="93" y="0"/>
                    </a:lnTo>
                    <a:lnTo>
                      <a:pt x="124" y="31"/>
                    </a:lnTo>
                    <a:cubicBezTo>
                      <a:pt x="124" y="62"/>
                      <a:pt x="93" y="62"/>
                      <a:pt x="93" y="93"/>
                    </a:cubicBezTo>
                    <a:cubicBezTo>
                      <a:pt x="93" y="93"/>
                      <a:pt x="124" y="93"/>
                      <a:pt x="156" y="93"/>
                    </a:cubicBezTo>
                    <a:lnTo>
                      <a:pt x="156" y="93"/>
                    </a:lnTo>
                    <a:lnTo>
                      <a:pt x="156" y="93"/>
                    </a:lnTo>
                    <a:cubicBezTo>
                      <a:pt x="187" y="93"/>
                      <a:pt x="217" y="93"/>
                      <a:pt x="217" y="93"/>
                    </a:cubicBezTo>
                    <a:lnTo>
                      <a:pt x="248" y="93"/>
                    </a:lnTo>
                    <a:lnTo>
                      <a:pt x="248" y="93"/>
                    </a:lnTo>
                    <a:lnTo>
                      <a:pt x="248" y="93"/>
                    </a:lnTo>
                    <a:cubicBezTo>
                      <a:pt x="279" y="93"/>
                      <a:pt x="279" y="93"/>
                      <a:pt x="279" y="93"/>
                    </a:cubicBezTo>
                    <a:lnTo>
                      <a:pt x="279" y="93"/>
                    </a:lnTo>
                    <a:lnTo>
                      <a:pt x="279" y="124"/>
                    </a:lnTo>
                    <a:cubicBezTo>
                      <a:pt x="279" y="93"/>
                      <a:pt x="279" y="93"/>
                      <a:pt x="311" y="93"/>
                    </a:cubicBezTo>
                    <a:lnTo>
                      <a:pt x="311" y="93"/>
                    </a:lnTo>
                    <a:lnTo>
                      <a:pt x="279"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3" name="Freeform 116"/>
              <p:cNvSpPr>
                <a:spLocks noChangeArrowheads="1"/>
              </p:cNvSpPr>
              <p:nvPr/>
            </p:nvSpPr>
            <p:spPr bwMode="auto">
              <a:xfrm>
                <a:off x="6402388" y="898525"/>
                <a:ext cx="134937" cy="22225"/>
              </a:xfrm>
              <a:custGeom>
                <a:avLst/>
                <a:gdLst>
                  <a:gd name="T0" fmla="*/ 217 w 373"/>
                  <a:gd name="T1" fmla="*/ 31 h 63"/>
                  <a:gd name="T2" fmla="*/ 217 w 373"/>
                  <a:gd name="T3" fmla="*/ 31 h 63"/>
                  <a:gd name="T4" fmla="*/ 217 w 373"/>
                  <a:gd name="T5" fmla="*/ 31 h 63"/>
                  <a:gd name="T6" fmla="*/ 248 w 373"/>
                  <a:gd name="T7" fmla="*/ 31 h 63"/>
                  <a:gd name="T8" fmla="*/ 248 w 373"/>
                  <a:gd name="T9" fmla="*/ 31 h 63"/>
                  <a:gd name="T10" fmla="*/ 279 w 373"/>
                  <a:gd name="T11" fmla="*/ 31 h 63"/>
                  <a:gd name="T12" fmla="*/ 279 w 373"/>
                  <a:gd name="T13" fmla="*/ 31 h 63"/>
                  <a:gd name="T14" fmla="*/ 310 w 373"/>
                  <a:gd name="T15" fmla="*/ 31 h 63"/>
                  <a:gd name="T16" fmla="*/ 372 w 373"/>
                  <a:gd name="T17" fmla="*/ 31 h 63"/>
                  <a:gd name="T18" fmla="*/ 372 w 373"/>
                  <a:gd name="T19" fmla="*/ 31 h 63"/>
                  <a:gd name="T20" fmla="*/ 341 w 373"/>
                  <a:gd name="T21" fmla="*/ 31 h 63"/>
                  <a:gd name="T22" fmla="*/ 310 w 373"/>
                  <a:gd name="T23" fmla="*/ 31 h 63"/>
                  <a:gd name="T24" fmla="*/ 310 w 373"/>
                  <a:gd name="T25" fmla="*/ 31 h 63"/>
                  <a:gd name="T26" fmla="*/ 279 w 373"/>
                  <a:gd name="T27" fmla="*/ 31 h 63"/>
                  <a:gd name="T28" fmla="*/ 248 w 373"/>
                  <a:gd name="T29" fmla="*/ 31 h 63"/>
                  <a:gd name="T30" fmla="*/ 217 w 373"/>
                  <a:gd name="T31" fmla="*/ 0 h 63"/>
                  <a:gd name="T32" fmla="*/ 217 w 373"/>
                  <a:gd name="T33" fmla="*/ 0 h 63"/>
                  <a:gd name="T34" fmla="*/ 217 w 373"/>
                  <a:gd name="T35" fmla="*/ 31 h 63"/>
                  <a:gd name="T36" fmla="*/ 155 w 373"/>
                  <a:gd name="T37" fmla="*/ 31 h 63"/>
                  <a:gd name="T38" fmla="*/ 124 w 373"/>
                  <a:gd name="T39" fmla="*/ 31 h 63"/>
                  <a:gd name="T40" fmla="*/ 93 w 373"/>
                  <a:gd name="T41" fmla="*/ 31 h 63"/>
                  <a:gd name="T42" fmla="*/ 93 w 373"/>
                  <a:gd name="T43" fmla="*/ 0 h 63"/>
                  <a:gd name="T44" fmla="*/ 62 w 373"/>
                  <a:gd name="T45" fmla="*/ 0 h 63"/>
                  <a:gd name="T46" fmla="*/ 31 w 373"/>
                  <a:gd name="T47" fmla="*/ 0 h 63"/>
                  <a:gd name="T48" fmla="*/ 0 w 373"/>
                  <a:gd name="T49" fmla="*/ 31 h 63"/>
                  <a:gd name="T50" fmla="*/ 0 w 373"/>
                  <a:gd name="T51" fmla="*/ 31 h 63"/>
                  <a:gd name="T52" fmla="*/ 0 w 373"/>
                  <a:gd name="T53" fmla="*/ 31 h 63"/>
                  <a:gd name="T54" fmla="*/ 31 w 373"/>
                  <a:gd name="T55" fmla="*/ 62 h 63"/>
                  <a:gd name="T56" fmla="*/ 31 w 373"/>
                  <a:gd name="T57" fmla="*/ 31 h 63"/>
                  <a:gd name="T58" fmla="*/ 62 w 373"/>
                  <a:gd name="T59" fmla="*/ 31 h 63"/>
                  <a:gd name="T60" fmla="*/ 62 w 373"/>
                  <a:gd name="T61" fmla="*/ 31 h 63"/>
                  <a:gd name="T62" fmla="*/ 62 w 373"/>
                  <a:gd name="T63" fmla="*/ 31 h 63"/>
                  <a:gd name="T64" fmla="*/ 62 w 373"/>
                  <a:gd name="T65" fmla="*/ 31 h 63"/>
                  <a:gd name="T66" fmla="*/ 93 w 373"/>
                  <a:gd name="T67" fmla="*/ 31 h 63"/>
                  <a:gd name="T68" fmla="*/ 124 w 373"/>
                  <a:gd name="T69" fmla="*/ 31 h 63"/>
                  <a:gd name="T70" fmla="*/ 124 w 373"/>
                  <a:gd name="T71" fmla="*/ 31 h 63"/>
                  <a:gd name="T72" fmla="*/ 186 w 373"/>
                  <a:gd name="T73" fmla="*/ 31 h 63"/>
                  <a:gd name="T74" fmla="*/ 217 w 373"/>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63">
                    <a:moveTo>
                      <a:pt x="217" y="31"/>
                    </a:moveTo>
                    <a:lnTo>
                      <a:pt x="217" y="31"/>
                    </a:lnTo>
                    <a:lnTo>
                      <a:pt x="217" y="31"/>
                    </a:lnTo>
                    <a:cubicBezTo>
                      <a:pt x="248" y="31"/>
                      <a:pt x="248" y="31"/>
                      <a:pt x="248" y="31"/>
                    </a:cubicBezTo>
                    <a:lnTo>
                      <a:pt x="248" y="31"/>
                    </a:lnTo>
                    <a:lnTo>
                      <a:pt x="279" y="31"/>
                    </a:lnTo>
                    <a:lnTo>
                      <a:pt x="279" y="31"/>
                    </a:lnTo>
                    <a:cubicBezTo>
                      <a:pt x="310" y="31"/>
                      <a:pt x="310" y="31"/>
                      <a:pt x="310" y="31"/>
                    </a:cubicBezTo>
                    <a:cubicBezTo>
                      <a:pt x="341" y="31"/>
                      <a:pt x="341" y="31"/>
                      <a:pt x="372" y="31"/>
                    </a:cubicBezTo>
                    <a:lnTo>
                      <a:pt x="372" y="31"/>
                    </a:lnTo>
                    <a:cubicBezTo>
                      <a:pt x="341" y="31"/>
                      <a:pt x="341" y="31"/>
                      <a:pt x="341" y="31"/>
                    </a:cubicBezTo>
                    <a:lnTo>
                      <a:pt x="310" y="31"/>
                    </a:lnTo>
                    <a:lnTo>
                      <a:pt x="310" y="31"/>
                    </a:lnTo>
                    <a:lnTo>
                      <a:pt x="279" y="31"/>
                    </a:lnTo>
                    <a:lnTo>
                      <a:pt x="248" y="31"/>
                    </a:lnTo>
                    <a:lnTo>
                      <a:pt x="217" y="0"/>
                    </a:lnTo>
                    <a:lnTo>
                      <a:pt x="217" y="0"/>
                    </a:lnTo>
                    <a:lnTo>
                      <a:pt x="217" y="31"/>
                    </a:lnTo>
                    <a:cubicBezTo>
                      <a:pt x="186" y="31"/>
                      <a:pt x="186" y="31"/>
                      <a:pt x="155" y="31"/>
                    </a:cubicBezTo>
                    <a:cubicBezTo>
                      <a:pt x="155" y="31"/>
                      <a:pt x="155" y="31"/>
                      <a:pt x="124" y="31"/>
                    </a:cubicBezTo>
                    <a:cubicBezTo>
                      <a:pt x="124" y="31"/>
                      <a:pt x="124" y="31"/>
                      <a:pt x="93" y="31"/>
                    </a:cubicBezTo>
                    <a:cubicBezTo>
                      <a:pt x="93" y="0"/>
                      <a:pt x="93" y="0"/>
                      <a:pt x="93" y="0"/>
                    </a:cubicBezTo>
                    <a:lnTo>
                      <a:pt x="62" y="0"/>
                    </a:lnTo>
                    <a:cubicBezTo>
                      <a:pt x="62" y="0"/>
                      <a:pt x="62" y="0"/>
                      <a:pt x="31" y="0"/>
                    </a:cubicBezTo>
                    <a:cubicBezTo>
                      <a:pt x="31" y="0"/>
                      <a:pt x="31" y="0"/>
                      <a:pt x="0" y="31"/>
                    </a:cubicBezTo>
                    <a:lnTo>
                      <a:pt x="0" y="31"/>
                    </a:lnTo>
                    <a:lnTo>
                      <a:pt x="0" y="31"/>
                    </a:lnTo>
                    <a:cubicBezTo>
                      <a:pt x="0" y="31"/>
                      <a:pt x="31" y="31"/>
                      <a:pt x="31" y="62"/>
                    </a:cubicBezTo>
                    <a:lnTo>
                      <a:pt x="31" y="31"/>
                    </a:lnTo>
                    <a:cubicBezTo>
                      <a:pt x="31" y="31"/>
                      <a:pt x="31" y="31"/>
                      <a:pt x="62" y="31"/>
                    </a:cubicBezTo>
                    <a:lnTo>
                      <a:pt x="62" y="31"/>
                    </a:lnTo>
                    <a:lnTo>
                      <a:pt x="62" y="31"/>
                    </a:lnTo>
                    <a:lnTo>
                      <a:pt x="62" y="31"/>
                    </a:lnTo>
                    <a:cubicBezTo>
                      <a:pt x="93" y="31"/>
                      <a:pt x="93" y="31"/>
                      <a:pt x="93" y="31"/>
                    </a:cubicBezTo>
                    <a:lnTo>
                      <a:pt x="124" y="31"/>
                    </a:lnTo>
                    <a:lnTo>
                      <a:pt x="124" y="31"/>
                    </a:lnTo>
                    <a:cubicBezTo>
                      <a:pt x="155" y="31"/>
                      <a:pt x="186" y="31"/>
                      <a:pt x="186" y="31"/>
                    </a:cubicBezTo>
                    <a:cubicBezTo>
                      <a:pt x="186" y="31"/>
                      <a:pt x="186" y="31"/>
                      <a:pt x="217"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4" name="Freeform 117"/>
              <p:cNvSpPr>
                <a:spLocks noChangeArrowheads="1"/>
              </p:cNvSpPr>
              <p:nvPr/>
            </p:nvSpPr>
            <p:spPr bwMode="auto">
              <a:xfrm>
                <a:off x="4795838" y="909638"/>
                <a:ext cx="66675" cy="33337"/>
              </a:xfrm>
              <a:custGeom>
                <a:avLst/>
                <a:gdLst>
                  <a:gd name="T0" fmla="*/ 30 w 187"/>
                  <a:gd name="T1" fmla="*/ 93 h 94"/>
                  <a:gd name="T2" fmla="*/ 30 w 187"/>
                  <a:gd name="T3" fmla="*/ 93 h 94"/>
                  <a:gd name="T4" fmla="*/ 30 w 187"/>
                  <a:gd name="T5" fmla="*/ 93 h 94"/>
                  <a:gd name="T6" fmla="*/ 62 w 187"/>
                  <a:gd name="T7" fmla="*/ 62 h 94"/>
                  <a:gd name="T8" fmla="*/ 62 w 187"/>
                  <a:gd name="T9" fmla="*/ 62 h 94"/>
                  <a:gd name="T10" fmla="*/ 93 w 187"/>
                  <a:gd name="T11" fmla="*/ 31 h 94"/>
                  <a:gd name="T12" fmla="*/ 93 w 187"/>
                  <a:gd name="T13" fmla="*/ 31 h 94"/>
                  <a:gd name="T14" fmla="*/ 93 w 187"/>
                  <a:gd name="T15" fmla="*/ 31 h 94"/>
                  <a:gd name="T16" fmla="*/ 124 w 187"/>
                  <a:gd name="T17" fmla="*/ 31 h 94"/>
                  <a:gd name="T18" fmla="*/ 154 w 187"/>
                  <a:gd name="T19" fmla="*/ 31 h 94"/>
                  <a:gd name="T20" fmla="*/ 154 w 187"/>
                  <a:gd name="T21" fmla="*/ 31 h 94"/>
                  <a:gd name="T22" fmla="*/ 186 w 187"/>
                  <a:gd name="T23" fmla="*/ 0 h 94"/>
                  <a:gd name="T24" fmla="*/ 186 w 187"/>
                  <a:gd name="T25" fmla="*/ 0 h 94"/>
                  <a:gd name="T26" fmla="*/ 154 w 187"/>
                  <a:gd name="T27" fmla="*/ 0 h 94"/>
                  <a:gd name="T28" fmla="*/ 154 w 187"/>
                  <a:gd name="T29" fmla="*/ 0 h 94"/>
                  <a:gd name="T30" fmla="*/ 154 w 187"/>
                  <a:gd name="T31" fmla="*/ 0 h 94"/>
                  <a:gd name="T32" fmla="*/ 124 w 187"/>
                  <a:gd name="T33" fmla="*/ 0 h 94"/>
                  <a:gd name="T34" fmla="*/ 124 w 187"/>
                  <a:gd name="T35" fmla="*/ 0 h 94"/>
                  <a:gd name="T36" fmla="*/ 93 w 187"/>
                  <a:gd name="T37" fmla="*/ 0 h 94"/>
                  <a:gd name="T38" fmla="*/ 93 w 187"/>
                  <a:gd name="T39" fmla="*/ 0 h 94"/>
                  <a:gd name="T40" fmla="*/ 62 w 187"/>
                  <a:gd name="T41" fmla="*/ 0 h 94"/>
                  <a:gd name="T42" fmla="*/ 62 w 187"/>
                  <a:gd name="T43" fmla="*/ 0 h 94"/>
                  <a:gd name="T44" fmla="*/ 30 w 187"/>
                  <a:gd name="T45" fmla="*/ 31 h 94"/>
                  <a:gd name="T46" fmla="*/ 30 w 187"/>
                  <a:gd name="T47" fmla="*/ 31 h 94"/>
                  <a:gd name="T48" fmla="*/ 0 w 187"/>
                  <a:gd name="T49" fmla="*/ 62 h 94"/>
                  <a:gd name="T50" fmla="*/ 0 w 187"/>
                  <a:gd name="T51" fmla="*/ 62 h 94"/>
                  <a:gd name="T52" fmla="*/ 0 w 187"/>
                  <a:gd name="T53" fmla="*/ 62 h 94"/>
                  <a:gd name="T54" fmla="*/ 0 w 187"/>
                  <a:gd name="T55" fmla="*/ 62 h 94"/>
                  <a:gd name="T56" fmla="*/ 30 w 187"/>
                  <a:gd name="T5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0" y="93"/>
                    </a:moveTo>
                    <a:lnTo>
                      <a:pt x="30" y="93"/>
                    </a:lnTo>
                    <a:lnTo>
                      <a:pt x="30" y="93"/>
                    </a:lnTo>
                    <a:cubicBezTo>
                      <a:pt x="30" y="62"/>
                      <a:pt x="30" y="62"/>
                      <a:pt x="62" y="62"/>
                    </a:cubicBezTo>
                    <a:lnTo>
                      <a:pt x="62" y="62"/>
                    </a:lnTo>
                    <a:cubicBezTo>
                      <a:pt x="62" y="62"/>
                      <a:pt x="62" y="31"/>
                      <a:pt x="93" y="31"/>
                    </a:cubicBezTo>
                    <a:lnTo>
                      <a:pt x="93" y="31"/>
                    </a:lnTo>
                    <a:lnTo>
                      <a:pt x="93" y="31"/>
                    </a:lnTo>
                    <a:cubicBezTo>
                      <a:pt x="93" y="31"/>
                      <a:pt x="93" y="31"/>
                      <a:pt x="124" y="31"/>
                    </a:cubicBezTo>
                    <a:cubicBezTo>
                      <a:pt x="124" y="0"/>
                      <a:pt x="154" y="31"/>
                      <a:pt x="154" y="31"/>
                    </a:cubicBezTo>
                    <a:lnTo>
                      <a:pt x="154" y="31"/>
                    </a:lnTo>
                    <a:cubicBezTo>
                      <a:pt x="154" y="31"/>
                      <a:pt x="154" y="0"/>
                      <a:pt x="186" y="0"/>
                    </a:cubicBezTo>
                    <a:lnTo>
                      <a:pt x="186" y="0"/>
                    </a:lnTo>
                    <a:cubicBezTo>
                      <a:pt x="154" y="0"/>
                      <a:pt x="154" y="0"/>
                      <a:pt x="154" y="0"/>
                    </a:cubicBezTo>
                    <a:lnTo>
                      <a:pt x="154" y="0"/>
                    </a:lnTo>
                    <a:lnTo>
                      <a:pt x="154" y="0"/>
                    </a:lnTo>
                    <a:lnTo>
                      <a:pt x="124" y="0"/>
                    </a:lnTo>
                    <a:lnTo>
                      <a:pt x="124" y="0"/>
                    </a:lnTo>
                    <a:cubicBezTo>
                      <a:pt x="124" y="0"/>
                      <a:pt x="124" y="0"/>
                      <a:pt x="93" y="0"/>
                    </a:cubicBezTo>
                    <a:lnTo>
                      <a:pt x="93" y="0"/>
                    </a:lnTo>
                    <a:lnTo>
                      <a:pt x="62" y="0"/>
                    </a:lnTo>
                    <a:lnTo>
                      <a:pt x="62" y="0"/>
                    </a:lnTo>
                    <a:cubicBezTo>
                      <a:pt x="62" y="31"/>
                      <a:pt x="62" y="31"/>
                      <a:pt x="30" y="31"/>
                    </a:cubicBezTo>
                    <a:lnTo>
                      <a:pt x="30" y="31"/>
                    </a:lnTo>
                    <a:lnTo>
                      <a:pt x="0" y="62"/>
                    </a:lnTo>
                    <a:lnTo>
                      <a:pt x="0" y="62"/>
                    </a:lnTo>
                    <a:lnTo>
                      <a:pt x="0" y="62"/>
                    </a:lnTo>
                    <a:lnTo>
                      <a:pt x="0" y="62"/>
                    </a:lnTo>
                    <a:lnTo>
                      <a:pt x="30"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5" name="Freeform 118"/>
              <p:cNvSpPr>
                <a:spLocks noChangeArrowheads="1"/>
              </p:cNvSpPr>
              <p:nvPr/>
            </p:nvSpPr>
            <p:spPr bwMode="auto">
              <a:xfrm>
                <a:off x="4716463" y="965200"/>
                <a:ext cx="57150" cy="44450"/>
              </a:xfrm>
              <a:custGeom>
                <a:avLst/>
                <a:gdLst>
                  <a:gd name="T0" fmla="*/ 63 w 157"/>
                  <a:gd name="T1" fmla="*/ 93 h 125"/>
                  <a:gd name="T2" fmla="*/ 63 w 157"/>
                  <a:gd name="T3" fmla="*/ 93 h 125"/>
                  <a:gd name="T4" fmla="*/ 63 w 157"/>
                  <a:gd name="T5" fmla="*/ 124 h 125"/>
                  <a:gd name="T6" fmla="*/ 63 w 157"/>
                  <a:gd name="T7" fmla="*/ 124 h 125"/>
                  <a:gd name="T8" fmla="*/ 63 w 157"/>
                  <a:gd name="T9" fmla="*/ 124 h 125"/>
                  <a:gd name="T10" fmla="*/ 63 w 157"/>
                  <a:gd name="T11" fmla="*/ 124 h 125"/>
                  <a:gd name="T12" fmla="*/ 94 w 157"/>
                  <a:gd name="T13" fmla="*/ 124 h 125"/>
                  <a:gd name="T14" fmla="*/ 156 w 157"/>
                  <a:gd name="T15" fmla="*/ 124 h 125"/>
                  <a:gd name="T16" fmla="*/ 156 w 157"/>
                  <a:gd name="T17" fmla="*/ 124 h 125"/>
                  <a:gd name="T18" fmla="*/ 156 w 157"/>
                  <a:gd name="T19" fmla="*/ 124 h 125"/>
                  <a:gd name="T20" fmla="*/ 156 w 157"/>
                  <a:gd name="T21" fmla="*/ 124 h 125"/>
                  <a:gd name="T22" fmla="*/ 94 w 157"/>
                  <a:gd name="T23" fmla="*/ 62 h 125"/>
                  <a:gd name="T24" fmla="*/ 94 w 157"/>
                  <a:gd name="T25" fmla="*/ 31 h 125"/>
                  <a:gd name="T26" fmla="*/ 94 w 157"/>
                  <a:gd name="T27" fmla="*/ 31 h 125"/>
                  <a:gd name="T28" fmla="*/ 94 w 157"/>
                  <a:gd name="T29" fmla="*/ 0 h 125"/>
                  <a:gd name="T30" fmla="*/ 94 w 157"/>
                  <a:gd name="T31" fmla="*/ 0 h 125"/>
                  <a:gd name="T32" fmla="*/ 63 w 157"/>
                  <a:gd name="T33" fmla="*/ 0 h 125"/>
                  <a:gd name="T34" fmla="*/ 63 w 157"/>
                  <a:gd name="T35" fmla="*/ 0 h 125"/>
                  <a:gd name="T36" fmla="*/ 63 w 157"/>
                  <a:gd name="T37" fmla="*/ 0 h 125"/>
                  <a:gd name="T38" fmla="*/ 32 w 157"/>
                  <a:gd name="T39" fmla="*/ 31 h 125"/>
                  <a:gd name="T40" fmla="*/ 0 w 157"/>
                  <a:gd name="T41" fmla="*/ 62 h 125"/>
                  <a:gd name="T42" fmla="*/ 0 w 157"/>
                  <a:gd name="T43" fmla="*/ 62 h 125"/>
                  <a:gd name="T44" fmla="*/ 63 w 157"/>
                  <a:gd name="T4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25">
                    <a:moveTo>
                      <a:pt x="63" y="93"/>
                    </a:moveTo>
                    <a:lnTo>
                      <a:pt x="63" y="93"/>
                    </a:lnTo>
                    <a:lnTo>
                      <a:pt x="63" y="124"/>
                    </a:lnTo>
                    <a:lnTo>
                      <a:pt x="63" y="124"/>
                    </a:lnTo>
                    <a:lnTo>
                      <a:pt x="63" y="124"/>
                    </a:lnTo>
                    <a:lnTo>
                      <a:pt x="63" y="124"/>
                    </a:lnTo>
                    <a:cubicBezTo>
                      <a:pt x="94" y="124"/>
                      <a:pt x="94" y="124"/>
                      <a:pt x="94" y="124"/>
                    </a:cubicBezTo>
                    <a:cubicBezTo>
                      <a:pt x="124" y="124"/>
                      <a:pt x="124" y="124"/>
                      <a:pt x="156" y="124"/>
                    </a:cubicBezTo>
                    <a:lnTo>
                      <a:pt x="156" y="124"/>
                    </a:lnTo>
                    <a:lnTo>
                      <a:pt x="156" y="124"/>
                    </a:lnTo>
                    <a:lnTo>
                      <a:pt x="156" y="124"/>
                    </a:lnTo>
                    <a:cubicBezTo>
                      <a:pt x="124" y="124"/>
                      <a:pt x="124" y="93"/>
                      <a:pt x="94" y="62"/>
                    </a:cubicBezTo>
                    <a:lnTo>
                      <a:pt x="94" y="31"/>
                    </a:lnTo>
                    <a:lnTo>
                      <a:pt x="94" y="31"/>
                    </a:lnTo>
                    <a:lnTo>
                      <a:pt x="94" y="0"/>
                    </a:lnTo>
                    <a:lnTo>
                      <a:pt x="94" y="0"/>
                    </a:lnTo>
                    <a:cubicBezTo>
                      <a:pt x="94" y="0"/>
                      <a:pt x="94" y="0"/>
                      <a:pt x="63" y="0"/>
                    </a:cubicBezTo>
                    <a:lnTo>
                      <a:pt x="63" y="0"/>
                    </a:lnTo>
                    <a:lnTo>
                      <a:pt x="63" y="0"/>
                    </a:lnTo>
                    <a:lnTo>
                      <a:pt x="32" y="31"/>
                    </a:lnTo>
                    <a:cubicBezTo>
                      <a:pt x="32" y="31"/>
                      <a:pt x="32" y="62"/>
                      <a:pt x="0" y="62"/>
                    </a:cubicBezTo>
                    <a:lnTo>
                      <a:pt x="0" y="62"/>
                    </a:lnTo>
                    <a:cubicBezTo>
                      <a:pt x="32" y="62"/>
                      <a:pt x="32" y="62"/>
                      <a:pt x="63"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6" name="Freeform 119"/>
              <p:cNvSpPr>
                <a:spLocks noChangeArrowheads="1"/>
              </p:cNvSpPr>
              <p:nvPr/>
            </p:nvSpPr>
            <p:spPr bwMode="auto">
              <a:xfrm>
                <a:off x="6178550" y="1781175"/>
                <a:ext cx="55563" cy="66675"/>
              </a:xfrm>
              <a:custGeom>
                <a:avLst/>
                <a:gdLst>
                  <a:gd name="T0" fmla="*/ 93 w 156"/>
                  <a:gd name="T1" fmla="*/ 0 h 186"/>
                  <a:gd name="T2" fmla="*/ 93 w 156"/>
                  <a:gd name="T3" fmla="*/ 0 h 186"/>
                  <a:gd name="T4" fmla="*/ 93 w 156"/>
                  <a:gd name="T5" fmla="*/ 0 h 186"/>
                  <a:gd name="T6" fmla="*/ 93 w 156"/>
                  <a:gd name="T7" fmla="*/ 0 h 186"/>
                  <a:gd name="T8" fmla="*/ 62 w 156"/>
                  <a:gd name="T9" fmla="*/ 0 h 186"/>
                  <a:gd name="T10" fmla="*/ 62 w 156"/>
                  <a:gd name="T11" fmla="*/ 0 h 186"/>
                  <a:gd name="T12" fmla="*/ 62 w 156"/>
                  <a:gd name="T13" fmla="*/ 0 h 186"/>
                  <a:gd name="T14" fmla="*/ 62 w 156"/>
                  <a:gd name="T15" fmla="*/ 0 h 186"/>
                  <a:gd name="T16" fmla="*/ 31 w 156"/>
                  <a:gd name="T17" fmla="*/ 0 h 186"/>
                  <a:gd name="T18" fmla="*/ 62 w 156"/>
                  <a:gd name="T19" fmla="*/ 31 h 186"/>
                  <a:gd name="T20" fmla="*/ 62 w 156"/>
                  <a:gd name="T21" fmla="*/ 92 h 186"/>
                  <a:gd name="T22" fmla="*/ 31 w 156"/>
                  <a:gd name="T23" fmla="*/ 92 h 186"/>
                  <a:gd name="T24" fmla="*/ 31 w 156"/>
                  <a:gd name="T25" fmla="*/ 155 h 186"/>
                  <a:gd name="T26" fmla="*/ 0 w 156"/>
                  <a:gd name="T27" fmla="*/ 185 h 186"/>
                  <a:gd name="T28" fmla="*/ 31 w 156"/>
                  <a:gd name="T29" fmla="*/ 185 h 186"/>
                  <a:gd name="T30" fmla="*/ 62 w 156"/>
                  <a:gd name="T31" fmla="*/ 155 h 186"/>
                  <a:gd name="T32" fmla="*/ 62 w 156"/>
                  <a:gd name="T33" fmla="*/ 155 h 186"/>
                  <a:gd name="T34" fmla="*/ 93 w 156"/>
                  <a:gd name="T35" fmla="*/ 124 h 186"/>
                  <a:gd name="T36" fmla="*/ 93 w 156"/>
                  <a:gd name="T37" fmla="*/ 124 h 186"/>
                  <a:gd name="T38" fmla="*/ 124 w 156"/>
                  <a:gd name="T39" fmla="*/ 124 h 186"/>
                  <a:gd name="T40" fmla="*/ 155 w 156"/>
                  <a:gd name="T41" fmla="*/ 124 h 186"/>
                  <a:gd name="T42" fmla="*/ 155 w 156"/>
                  <a:gd name="T43" fmla="*/ 124 h 186"/>
                  <a:gd name="T44" fmla="*/ 155 w 156"/>
                  <a:gd name="T45" fmla="*/ 61 h 186"/>
                  <a:gd name="T46" fmla="*/ 124 w 156"/>
                  <a:gd name="T47" fmla="*/ 0 h 186"/>
                  <a:gd name="T48" fmla="*/ 93 w 156"/>
                  <a:gd name="T4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6">
                    <a:moveTo>
                      <a:pt x="93" y="0"/>
                    </a:moveTo>
                    <a:lnTo>
                      <a:pt x="93" y="0"/>
                    </a:lnTo>
                    <a:lnTo>
                      <a:pt x="93" y="0"/>
                    </a:lnTo>
                    <a:lnTo>
                      <a:pt x="93" y="0"/>
                    </a:lnTo>
                    <a:cubicBezTo>
                      <a:pt x="93" y="0"/>
                      <a:pt x="93" y="0"/>
                      <a:pt x="62" y="0"/>
                    </a:cubicBezTo>
                    <a:lnTo>
                      <a:pt x="62" y="0"/>
                    </a:lnTo>
                    <a:lnTo>
                      <a:pt x="62" y="0"/>
                    </a:lnTo>
                    <a:lnTo>
                      <a:pt x="62" y="0"/>
                    </a:lnTo>
                    <a:lnTo>
                      <a:pt x="31" y="0"/>
                    </a:lnTo>
                    <a:cubicBezTo>
                      <a:pt x="62" y="0"/>
                      <a:pt x="62" y="31"/>
                      <a:pt x="62" y="31"/>
                    </a:cubicBezTo>
                    <a:cubicBezTo>
                      <a:pt x="62" y="61"/>
                      <a:pt x="62" y="61"/>
                      <a:pt x="62" y="92"/>
                    </a:cubicBezTo>
                    <a:cubicBezTo>
                      <a:pt x="31" y="92"/>
                      <a:pt x="31" y="92"/>
                      <a:pt x="31" y="92"/>
                    </a:cubicBezTo>
                    <a:cubicBezTo>
                      <a:pt x="31" y="124"/>
                      <a:pt x="31" y="124"/>
                      <a:pt x="31" y="155"/>
                    </a:cubicBezTo>
                    <a:cubicBezTo>
                      <a:pt x="31" y="155"/>
                      <a:pt x="31" y="185"/>
                      <a:pt x="0" y="185"/>
                    </a:cubicBezTo>
                    <a:cubicBezTo>
                      <a:pt x="31" y="185"/>
                      <a:pt x="31" y="185"/>
                      <a:pt x="31" y="185"/>
                    </a:cubicBezTo>
                    <a:cubicBezTo>
                      <a:pt x="62" y="155"/>
                      <a:pt x="62" y="155"/>
                      <a:pt x="62" y="155"/>
                    </a:cubicBezTo>
                    <a:lnTo>
                      <a:pt x="62" y="155"/>
                    </a:lnTo>
                    <a:lnTo>
                      <a:pt x="93" y="124"/>
                    </a:lnTo>
                    <a:lnTo>
                      <a:pt x="93" y="124"/>
                    </a:lnTo>
                    <a:cubicBezTo>
                      <a:pt x="124" y="124"/>
                      <a:pt x="124" y="124"/>
                      <a:pt x="124" y="124"/>
                    </a:cubicBezTo>
                    <a:cubicBezTo>
                      <a:pt x="124" y="124"/>
                      <a:pt x="124" y="124"/>
                      <a:pt x="155" y="124"/>
                    </a:cubicBezTo>
                    <a:lnTo>
                      <a:pt x="155" y="124"/>
                    </a:lnTo>
                    <a:cubicBezTo>
                      <a:pt x="155" y="124"/>
                      <a:pt x="155" y="92"/>
                      <a:pt x="155" y="61"/>
                    </a:cubicBezTo>
                    <a:cubicBezTo>
                      <a:pt x="155" y="31"/>
                      <a:pt x="124" y="31"/>
                      <a:pt x="124" y="0"/>
                    </a:cubicBezTo>
                    <a:cubicBezTo>
                      <a:pt x="124" y="0"/>
                      <a:pt x="124" y="0"/>
                      <a:pt x="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7" name="Freeform 120"/>
              <p:cNvSpPr>
                <a:spLocks noChangeArrowheads="1"/>
              </p:cNvSpPr>
              <p:nvPr/>
            </p:nvSpPr>
            <p:spPr bwMode="auto">
              <a:xfrm>
                <a:off x="6134100" y="2438400"/>
                <a:ext cx="33338" cy="66675"/>
              </a:xfrm>
              <a:custGeom>
                <a:avLst/>
                <a:gdLst>
                  <a:gd name="T0" fmla="*/ 93 w 94"/>
                  <a:gd name="T1" fmla="*/ 32 h 187"/>
                  <a:gd name="T2" fmla="*/ 93 w 94"/>
                  <a:gd name="T3" fmla="*/ 32 h 187"/>
                  <a:gd name="T4" fmla="*/ 63 w 94"/>
                  <a:gd name="T5" fmla="*/ 32 h 187"/>
                  <a:gd name="T6" fmla="*/ 31 w 94"/>
                  <a:gd name="T7" fmla="*/ 62 h 187"/>
                  <a:gd name="T8" fmla="*/ 31 w 94"/>
                  <a:gd name="T9" fmla="*/ 62 h 187"/>
                  <a:gd name="T10" fmla="*/ 0 w 94"/>
                  <a:gd name="T11" fmla="*/ 93 h 187"/>
                  <a:gd name="T12" fmla="*/ 0 w 94"/>
                  <a:gd name="T13" fmla="*/ 93 h 187"/>
                  <a:gd name="T14" fmla="*/ 0 w 94"/>
                  <a:gd name="T15" fmla="*/ 93 h 187"/>
                  <a:gd name="T16" fmla="*/ 0 w 94"/>
                  <a:gd name="T17" fmla="*/ 156 h 187"/>
                  <a:gd name="T18" fmla="*/ 0 w 94"/>
                  <a:gd name="T19" fmla="*/ 156 h 187"/>
                  <a:gd name="T20" fmla="*/ 0 w 94"/>
                  <a:gd name="T21" fmla="*/ 156 h 187"/>
                  <a:gd name="T22" fmla="*/ 0 w 94"/>
                  <a:gd name="T23" fmla="*/ 186 h 187"/>
                  <a:gd name="T24" fmla="*/ 0 w 94"/>
                  <a:gd name="T25" fmla="*/ 186 h 187"/>
                  <a:gd name="T26" fmla="*/ 0 w 94"/>
                  <a:gd name="T27" fmla="*/ 186 h 187"/>
                  <a:gd name="T28" fmla="*/ 31 w 94"/>
                  <a:gd name="T29" fmla="*/ 186 h 187"/>
                  <a:gd name="T30" fmla="*/ 63 w 94"/>
                  <a:gd name="T31" fmla="*/ 186 h 187"/>
                  <a:gd name="T32" fmla="*/ 63 w 94"/>
                  <a:gd name="T33" fmla="*/ 186 h 187"/>
                  <a:gd name="T34" fmla="*/ 31 w 94"/>
                  <a:gd name="T35" fmla="*/ 156 h 187"/>
                  <a:gd name="T36" fmla="*/ 63 w 94"/>
                  <a:gd name="T37" fmla="*/ 124 h 187"/>
                  <a:gd name="T38" fmla="*/ 93 w 94"/>
                  <a:gd name="T39" fmla="*/ 124 h 187"/>
                  <a:gd name="T40" fmla="*/ 93 w 94"/>
                  <a:gd name="T41" fmla="*/ 124 h 187"/>
                  <a:gd name="T42" fmla="*/ 93 w 94"/>
                  <a:gd name="T43" fmla="*/ 124 h 187"/>
                  <a:gd name="T44" fmla="*/ 93 w 94"/>
                  <a:gd name="T45" fmla="*/ 124 h 187"/>
                  <a:gd name="T46" fmla="*/ 93 w 94"/>
                  <a:gd name="T47" fmla="*/ 124 h 187"/>
                  <a:gd name="T48" fmla="*/ 93 w 94"/>
                  <a:gd name="T49" fmla="*/ 93 h 187"/>
                  <a:gd name="T50" fmla="*/ 93 w 94"/>
                  <a:gd name="T51" fmla="*/ 62 h 187"/>
                  <a:gd name="T52" fmla="*/ 93 w 94"/>
                  <a:gd name="T53" fmla="*/ 32 h 187"/>
                  <a:gd name="T54" fmla="*/ 93 w 94"/>
                  <a:gd name="T55" fmla="*/ 32 h 187"/>
                  <a:gd name="T56" fmla="*/ 93 w 94"/>
                  <a:gd name="T57" fmla="*/ 32 h 187"/>
                  <a:gd name="T58" fmla="*/ 93 w 94"/>
                  <a:gd name="T59" fmla="*/ 32 h 187"/>
                  <a:gd name="T60" fmla="*/ 93 w 94"/>
                  <a:gd name="T61" fmla="*/ 32 h 187"/>
                  <a:gd name="T62" fmla="*/ 93 w 94"/>
                  <a:gd name="T63" fmla="*/ 0 h 187"/>
                  <a:gd name="T64" fmla="*/ 93 w 94"/>
                  <a:gd name="T65"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7">
                    <a:moveTo>
                      <a:pt x="93" y="32"/>
                    </a:moveTo>
                    <a:lnTo>
                      <a:pt x="93" y="32"/>
                    </a:lnTo>
                    <a:cubicBezTo>
                      <a:pt x="63" y="32"/>
                      <a:pt x="63" y="32"/>
                      <a:pt x="63" y="32"/>
                    </a:cubicBezTo>
                    <a:cubicBezTo>
                      <a:pt x="63" y="32"/>
                      <a:pt x="63" y="32"/>
                      <a:pt x="31" y="62"/>
                    </a:cubicBezTo>
                    <a:lnTo>
                      <a:pt x="31" y="62"/>
                    </a:lnTo>
                    <a:cubicBezTo>
                      <a:pt x="31" y="93"/>
                      <a:pt x="0" y="93"/>
                      <a:pt x="0" y="93"/>
                    </a:cubicBezTo>
                    <a:lnTo>
                      <a:pt x="0" y="93"/>
                    </a:lnTo>
                    <a:lnTo>
                      <a:pt x="0" y="93"/>
                    </a:lnTo>
                    <a:cubicBezTo>
                      <a:pt x="31" y="124"/>
                      <a:pt x="31" y="124"/>
                      <a:pt x="0" y="156"/>
                    </a:cubicBezTo>
                    <a:lnTo>
                      <a:pt x="0" y="156"/>
                    </a:lnTo>
                    <a:lnTo>
                      <a:pt x="0" y="156"/>
                    </a:lnTo>
                    <a:lnTo>
                      <a:pt x="0" y="186"/>
                    </a:lnTo>
                    <a:lnTo>
                      <a:pt x="0" y="186"/>
                    </a:lnTo>
                    <a:lnTo>
                      <a:pt x="0" y="186"/>
                    </a:lnTo>
                    <a:lnTo>
                      <a:pt x="31" y="186"/>
                    </a:lnTo>
                    <a:lnTo>
                      <a:pt x="63" y="186"/>
                    </a:lnTo>
                    <a:lnTo>
                      <a:pt x="63" y="186"/>
                    </a:lnTo>
                    <a:cubicBezTo>
                      <a:pt x="31" y="186"/>
                      <a:pt x="31" y="156"/>
                      <a:pt x="31" y="156"/>
                    </a:cubicBezTo>
                    <a:cubicBezTo>
                      <a:pt x="63" y="124"/>
                      <a:pt x="63" y="124"/>
                      <a:pt x="63" y="124"/>
                    </a:cubicBezTo>
                    <a:cubicBezTo>
                      <a:pt x="63" y="124"/>
                      <a:pt x="63" y="124"/>
                      <a:pt x="93" y="124"/>
                    </a:cubicBezTo>
                    <a:lnTo>
                      <a:pt x="93" y="124"/>
                    </a:lnTo>
                    <a:lnTo>
                      <a:pt x="93" y="124"/>
                    </a:lnTo>
                    <a:lnTo>
                      <a:pt x="93" y="124"/>
                    </a:lnTo>
                    <a:lnTo>
                      <a:pt x="93" y="124"/>
                    </a:lnTo>
                    <a:cubicBezTo>
                      <a:pt x="93" y="93"/>
                      <a:pt x="93" y="93"/>
                      <a:pt x="93" y="93"/>
                    </a:cubicBezTo>
                    <a:lnTo>
                      <a:pt x="93" y="62"/>
                    </a:lnTo>
                    <a:cubicBezTo>
                      <a:pt x="93" y="62"/>
                      <a:pt x="93" y="62"/>
                      <a:pt x="93" y="32"/>
                    </a:cubicBezTo>
                    <a:lnTo>
                      <a:pt x="93" y="32"/>
                    </a:lnTo>
                    <a:lnTo>
                      <a:pt x="93" y="32"/>
                    </a:lnTo>
                    <a:lnTo>
                      <a:pt x="93" y="32"/>
                    </a:lnTo>
                    <a:lnTo>
                      <a:pt x="93" y="32"/>
                    </a:lnTo>
                    <a:lnTo>
                      <a:pt x="93" y="0"/>
                    </a:lnTo>
                    <a:lnTo>
                      <a:pt x="93" y="3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8" name="Freeform 121"/>
              <p:cNvSpPr>
                <a:spLocks noChangeArrowheads="1"/>
              </p:cNvSpPr>
              <p:nvPr/>
            </p:nvSpPr>
            <p:spPr bwMode="auto">
              <a:xfrm>
                <a:off x="6034088" y="2684463"/>
                <a:ext cx="34925" cy="55562"/>
              </a:xfrm>
              <a:custGeom>
                <a:avLst/>
                <a:gdLst>
                  <a:gd name="T0" fmla="*/ 62 w 95"/>
                  <a:gd name="T1" fmla="*/ 0 h 156"/>
                  <a:gd name="T2" fmla="*/ 62 w 95"/>
                  <a:gd name="T3" fmla="*/ 0 h 156"/>
                  <a:gd name="T4" fmla="*/ 31 w 95"/>
                  <a:gd name="T5" fmla="*/ 0 h 156"/>
                  <a:gd name="T6" fmla="*/ 31 w 95"/>
                  <a:gd name="T7" fmla="*/ 0 h 156"/>
                  <a:gd name="T8" fmla="*/ 31 w 95"/>
                  <a:gd name="T9" fmla="*/ 0 h 156"/>
                  <a:gd name="T10" fmla="*/ 31 w 95"/>
                  <a:gd name="T11" fmla="*/ 31 h 156"/>
                  <a:gd name="T12" fmla="*/ 31 w 95"/>
                  <a:gd name="T13" fmla="*/ 31 h 156"/>
                  <a:gd name="T14" fmla="*/ 31 w 95"/>
                  <a:gd name="T15" fmla="*/ 62 h 156"/>
                  <a:gd name="T16" fmla="*/ 31 w 95"/>
                  <a:gd name="T17" fmla="*/ 93 h 156"/>
                  <a:gd name="T18" fmla="*/ 0 w 95"/>
                  <a:gd name="T19" fmla="*/ 93 h 156"/>
                  <a:gd name="T20" fmla="*/ 0 w 95"/>
                  <a:gd name="T21" fmla="*/ 93 h 156"/>
                  <a:gd name="T22" fmla="*/ 0 w 95"/>
                  <a:gd name="T23" fmla="*/ 93 h 156"/>
                  <a:gd name="T24" fmla="*/ 31 w 95"/>
                  <a:gd name="T25" fmla="*/ 124 h 156"/>
                  <a:gd name="T26" fmla="*/ 31 w 95"/>
                  <a:gd name="T27" fmla="*/ 155 h 156"/>
                  <a:gd name="T28" fmla="*/ 31 w 95"/>
                  <a:gd name="T29" fmla="*/ 155 h 156"/>
                  <a:gd name="T30" fmla="*/ 31 w 95"/>
                  <a:gd name="T31" fmla="*/ 155 h 156"/>
                  <a:gd name="T32" fmla="*/ 31 w 95"/>
                  <a:gd name="T33" fmla="*/ 155 h 156"/>
                  <a:gd name="T34" fmla="*/ 31 w 95"/>
                  <a:gd name="T35" fmla="*/ 124 h 156"/>
                  <a:gd name="T36" fmla="*/ 31 w 95"/>
                  <a:gd name="T37" fmla="*/ 124 h 156"/>
                  <a:gd name="T38" fmla="*/ 31 w 95"/>
                  <a:gd name="T39" fmla="*/ 93 h 156"/>
                  <a:gd name="T40" fmla="*/ 62 w 95"/>
                  <a:gd name="T41" fmla="*/ 62 h 156"/>
                  <a:gd name="T42" fmla="*/ 62 w 95"/>
                  <a:gd name="T43" fmla="*/ 62 h 156"/>
                  <a:gd name="T44" fmla="*/ 94 w 95"/>
                  <a:gd name="T45" fmla="*/ 62 h 156"/>
                  <a:gd name="T46" fmla="*/ 94 w 95"/>
                  <a:gd name="T47" fmla="*/ 62 h 156"/>
                  <a:gd name="T48" fmla="*/ 94 w 95"/>
                  <a:gd name="T49" fmla="*/ 31 h 156"/>
                  <a:gd name="T50" fmla="*/ 94 w 95"/>
                  <a:gd name="T51" fmla="*/ 31 h 156"/>
                  <a:gd name="T52" fmla="*/ 94 w 95"/>
                  <a:gd name="T53" fmla="*/ 31 h 156"/>
                  <a:gd name="T54" fmla="*/ 62 w 95"/>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56">
                    <a:moveTo>
                      <a:pt x="62" y="0"/>
                    </a:moveTo>
                    <a:lnTo>
                      <a:pt x="62" y="0"/>
                    </a:lnTo>
                    <a:cubicBezTo>
                      <a:pt x="31" y="0"/>
                      <a:pt x="31" y="0"/>
                      <a:pt x="31" y="0"/>
                    </a:cubicBezTo>
                    <a:lnTo>
                      <a:pt x="31" y="0"/>
                    </a:lnTo>
                    <a:lnTo>
                      <a:pt x="31" y="0"/>
                    </a:lnTo>
                    <a:lnTo>
                      <a:pt x="31" y="31"/>
                    </a:lnTo>
                    <a:lnTo>
                      <a:pt x="31" y="31"/>
                    </a:lnTo>
                    <a:cubicBezTo>
                      <a:pt x="31" y="62"/>
                      <a:pt x="31" y="62"/>
                      <a:pt x="31" y="62"/>
                    </a:cubicBezTo>
                    <a:cubicBezTo>
                      <a:pt x="31" y="62"/>
                      <a:pt x="31" y="62"/>
                      <a:pt x="31" y="93"/>
                    </a:cubicBezTo>
                    <a:lnTo>
                      <a:pt x="0" y="93"/>
                    </a:lnTo>
                    <a:lnTo>
                      <a:pt x="0" y="93"/>
                    </a:lnTo>
                    <a:lnTo>
                      <a:pt x="0" y="93"/>
                    </a:lnTo>
                    <a:cubicBezTo>
                      <a:pt x="31" y="93"/>
                      <a:pt x="31" y="124"/>
                      <a:pt x="31" y="124"/>
                    </a:cubicBezTo>
                    <a:cubicBezTo>
                      <a:pt x="31" y="124"/>
                      <a:pt x="31" y="124"/>
                      <a:pt x="31" y="155"/>
                    </a:cubicBezTo>
                    <a:lnTo>
                      <a:pt x="31" y="155"/>
                    </a:lnTo>
                    <a:lnTo>
                      <a:pt x="31" y="155"/>
                    </a:lnTo>
                    <a:lnTo>
                      <a:pt x="31" y="155"/>
                    </a:lnTo>
                    <a:cubicBezTo>
                      <a:pt x="31" y="155"/>
                      <a:pt x="31" y="155"/>
                      <a:pt x="31" y="124"/>
                    </a:cubicBezTo>
                    <a:lnTo>
                      <a:pt x="31" y="124"/>
                    </a:lnTo>
                    <a:cubicBezTo>
                      <a:pt x="31" y="124"/>
                      <a:pt x="31" y="124"/>
                      <a:pt x="31" y="93"/>
                    </a:cubicBezTo>
                    <a:lnTo>
                      <a:pt x="62" y="62"/>
                    </a:lnTo>
                    <a:lnTo>
                      <a:pt x="62" y="62"/>
                    </a:lnTo>
                    <a:lnTo>
                      <a:pt x="94" y="62"/>
                    </a:lnTo>
                    <a:lnTo>
                      <a:pt x="94" y="62"/>
                    </a:lnTo>
                    <a:cubicBezTo>
                      <a:pt x="94" y="31"/>
                      <a:pt x="94" y="31"/>
                      <a:pt x="94" y="31"/>
                    </a:cubicBezTo>
                    <a:lnTo>
                      <a:pt x="94" y="31"/>
                    </a:lnTo>
                    <a:lnTo>
                      <a:pt x="94" y="31"/>
                    </a:lnTo>
                    <a:cubicBezTo>
                      <a:pt x="62" y="31"/>
                      <a:pt x="62"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9" name="Freeform 122"/>
              <p:cNvSpPr>
                <a:spLocks noChangeArrowheads="1"/>
              </p:cNvSpPr>
              <p:nvPr/>
            </p:nvSpPr>
            <p:spPr bwMode="auto">
              <a:xfrm>
                <a:off x="6280150" y="2673350"/>
                <a:ext cx="44450" cy="22225"/>
              </a:xfrm>
              <a:custGeom>
                <a:avLst/>
                <a:gdLst>
                  <a:gd name="T0" fmla="*/ 31 w 125"/>
                  <a:gd name="T1" fmla="*/ 62 h 63"/>
                  <a:gd name="T2" fmla="*/ 31 w 125"/>
                  <a:gd name="T3" fmla="*/ 62 h 63"/>
                  <a:gd name="T4" fmla="*/ 31 w 125"/>
                  <a:gd name="T5" fmla="*/ 62 h 63"/>
                  <a:gd name="T6" fmla="*/ 31 w 125"/>
                  <a:gd name="T7" fmla="*/ 62 h 63"/>
                  <a:gd name="T8" fmla="*/ 62 w 125"/>
                  <a:gd name="T9" fmla="*/ 62 h 63"/>
                  <a:gd name="T10" fmla="*/ 62 w 125"/>
                  <a:gd name="T11" fmla="*/ 62 h 63"/>
                  <a:gd name="T12" fmla="*/ 62 w 125"/>
                  <a:gd name="T13" fmla="*/ 62 h 63"/>
                  <a:gd name="T14" fmla="*/ 124 w 125"/>
                  <a:gd name="T15" fmla="*/ 62 h 63"/>
                  <a:gd name="T16" fmla="*/ 124 w 125"/>
                  <a:gd name="T17" fmla="*/ 62 h 63"/>
                  <a:gd name="T18" fmla="*/ 124 w 125"/>
                  <a:gd name="T19" fmla="*/ 31 h 63"/>
                  <a:gd name="T20" fmla="*/ 124 w 125"/>
                  <a:gd name="T21" fmla="*/ 31 h 63"/>
                  <a:gd name="T22" fmla="*/ 124 w 125"/>
                  <a:gd name="T23" fmla="*/ 31 h 63"/>
                  <a:gd name="T24" fmla="*/ 124 w 125"/>
                  <a:gd name="T25" fmla="*/ 0 h 63"/>
                  <a:gd name="T26" fmla="*/ 124 w 125"/>
                  <a:gd name="T27" fmla="*/ 0 h 63"/>
                  <a:gd name="T28" fmla="*/ 124 w 125"/>
                  <a:gd name="T29" fmla="*/ 0 h 63"/>
                  <a:gd name="T30" fmla="*/ 62 w 125"/>
                  <a:gd name="T31" fmla="*/ 0 h 63"/>
                  <a:gd name="T32" fmla="*/ 62 w 125"/>
                  <a:gd name="T33" fmla="*/ 0 h 63"/>
                  <a:gd name="T34" fmla="*/ 62 w 125"/>
                  <a:gd name="T35" fmla="*/ 0 h 63"/>
                  <a:gd name="T36" fmla="*/ 62 w 125"/>
                  <a:gd name="T37" fmla="*/ 0 h 63"/>
                  <a:gd name="T38" fmla="*/ 31 w 125"/>
                  <a:gd name="T39" fmla="*/ 0 h 63"/>
                  <a:gd name="T40" fmla="*/ 0 w 125"/>
                  <a:gd name="T41" fmla="*/ 0 h 63"/>
                  <a:gd name="T42" fmla="*/ 0 w 125"/>
                  <a:gd name="T43" fmla="*/ 0 h 63"/>
                  <a:gd name="T44" fmla="*/ 31 w 125"/>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63">
                    <a:moveTo>
                      <a:pt x="31" y="62"/>
                    </a:moveTo>
                    <a:lnTo>
                      <a:pt x="31" y="62"/>
                    </a:lnTo>
                    <a:lnTo>
                      <a:pt x="31" y="62"/>
                    </a:lnTo>
                    <a:lnTo>
                      <a:pt x="31" y="62"/>
                    </a:lnTo>
                    <a:lnTo>
                      <a:pt x="62" y="62"/>
                    </a:lnTo>
                    <a:lnTo>
                      <a:pt x="62" y="62"/>
                    </a:lnTo>
                    <a:lnTo>
                      <a:pt x="62" y="62"/>
                    </a:lnTo>
                    <a:cubicBezTo>
                      <a:pt x="93" y="62"/>
                      <a:pt x="93" y="62"/>
                      <a:pt x="124" y="62"/>
                    </a:cubicBezTo>
                    <a:lnTo>
                      <a:pt x="124" y="62"/>
                    </a:lnTo>
                    <a:cubicBezTo>
                      <a:pt x="124" y="62"/>
                      <a:pt x="124" y="62"/>
                      <a:pt x="124" y="31"/>
                    </a:cubicBezTo>
                    <a:lnTo>
                      <a:pt x="124" y="31"/>
                    </a:lnTo>
                    <a:lnTo>
                      <a:pt x="124" y="31"/>
                    </a:lnTo>
                    <a:lnTo>
                      <a:pt x="124" y="0"/>
                    </a:lnTo>
                    <a:lnTo>
                      <a:pt x="124" y="0"/>
                    </a:lnTo>
                    <a:lnTo>
                      <a:pt x="124" y="0"/>
                    </a:lnTo>
                    <a:cubicBezTo>
                      <a:pt x="93" y="0"/>
                      <a:pt x="93" y="0"/>
                      <a:pt x="62" y="0"/>
                    </a:cubicBezTo>
                    <a:lnTo>
                      <a:pt x="62" y="0"/>
                    </a:lnTo>
                    <a:lnTo>
                      <a:pt x="62" y="0"/>
                    </a:lnTo>
                    <a:lnTo>
                      <a:pt x="62" y="0"/>
                    </a:lnTo>
                    <a:cubicBezTo>
                      <a:pt x="31" y="0"/>
                      <a:pt x="31" y="0"/>
                      <a:pt x="31" y="0"/>
                    </a:cubicBezTo>
                    <a:lnTo>
                      <a:pt x="0" y="0"/>
                    </a:lnTo>
                    <a:lnTo>
                      <a:pt x="0" y="0"/>
                    </a:lnTo>
                    <a:cubicBezTo>
                      <a:pt x="31" y="31"/>
                      <a:pt x="31" y="31"/>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0" name="Freeform 123"/>
              <p:cNvSpPr>
                <a:spLocks noChangeArrowheads="1"/>
              </p:cNvSpPr>
              <p:nvPr/>
            </p:nvSpPr>
            <p:spPr bwMode="auto">
              <a:xfrm>
                <a:off x="6313488" y="2695575"/>
                <a:ext cx="146050" cy="146050"/>
              </a:xfrm>
              <a:custGeom>
                <a:avLst/>
                <a:gdLst>
                  <a:gd name="T0" fmla="*/ 31 w 404"/>
                  <a:gd name="T1" fmla="*/ 62 h 404"/>
                  <a:gd name="T2" fmla="*/ 0 w 404"/>
                  <a:gd name="T3" fmla="*/ 62 h 404"/>
                  <a:gd name="T4" fmla="*/ 0 w 404"/>
                  <a:gd name="T5" fmla="*/ 124 h 404"/>
                  <a:gd name="T6" fmla="*/ 31 w 404"/>
                  <a:gd name="T7" fmla="*/ 93 h 404"/>
                  <a:gd name="T8" fmla="*/ 62 w 404"/>
                  <a:gd name="T9" fmla="*/ 124 h 404"/>
                  <a:gd name="T10" fmla="*/ 62 w 404"/>
                  <a:gd name="T11" fmla="*/ 124 h 404"/>
                  <a:gd name="T12" fmla="*/ 93 w 404"/>
                  <a:gd name="T13" fmla="*/ 124 h 404"/>
                  <a:gd name="T14" fmla="*/ 124 w 404"/>
                  <a:gd name="T15" fmla="*/ 155 h 404"/>
                  <a:gd name="T16" fmla="*/ 155 w 404"/>
                  <a:gd name="T17" fmla="*/ 155 h 404"/>
                  <a:gd name="T18" fmla="*/ 186 w 404"/>
                  <a:gd name="T19" fmla="*/ 155 h 404"/>
                  <a:gd name="T20" fmla="*/ 248 w 404"/>
                  <a:gd name="T21" fmla="*/ 186 h 404"/>
                  <a:gd name="T22" fmla="*/ 279 w 404"/>
                  <a:gd name="T23" fmla="*/ 217 h 404"/>
                  <a:gd name="T24" fmla="*/ 279 w 404"/>
                  <a:gd name="T25" fmla="*/ 248 h 404"/>
                  <a:gd name="T26" fmla="*/ 310 w 404"/>
                  <a:gd name="T27" fmla="*/ 310 h 404"/>
                  <a:gd name="T28" fmla="*/ 310 w 404"/>
                  <a:gd name="T29" fmla="*/ 341 h 404"/>
                  <a:gd name="T30" fmla="*/ 279 w 404"/>
                  <a:gd name="T31" fmla="*/ 372 h 404"/>
                  <a:gd name="T32" fmla="*/ 279 w 404"/>
                  <a:gd name="T33" fmla="*/ 403 h 404"/>
                  <a:gd name="T34" fmla="*/ 310 w 404"/>
                  <a:gd name="T35" fmla="*/ 403 h 404"/>
                  <a:gd name="T36" fmla="*/ 310 w 404"/>
                  <a:gd name="T37" fmla="*/ 403 h 404"/>
                  <a:gd name="T38" fmla="*/ 341 w 404"/>
                  <a:gd name="T39" fmla="*/ 372 h 404"/>
                  <a:gd name="T40" fmla="*/ 403 w 404"/>
                  <a:gd name="T41" fmla="*/ 403 h 404"/>
                  <a:gd name="T42" fmla="*/ 403 w 404"/>
                  <a:gd name="T43" fmla="*/ 341 h 404"/>
                  <a:gd name="T44" fmla="*/ 403 w 404"/>
                  <a:gd name="T45" fmla="*/ 310 h 404"/>
                  <a:gd name="T46" fmla="*/ 403 w 404"/>
                  <a:gd name="T47" fmla="*/ 310 h 404"/>
                  <a:gd name="T48" fmla="*/ 403 w 404"/>
                  <a:gd name="T49" fmla="*/ 279 h 404"/>
                  <a:gd name="T50" fmla="*/ 403 w 404"/>
                  <a:gd name="T51" fmla="*/ 279 h 404"/>
                  <a:gd name="T52" fmla="*/ 372 w 404"/>
                  <a:gd name="T53" fmla="*/ 62 h 404"/>
                  <a:gd name="T54" fmla="*/ 372 w 404"/>
                  <a:gd name="T55" fmla="*/ 62 h 404"/>
                  <a:gd name="T56" fmla="*/ 341 w 404"/>
                  <a:gd name="T57" fmla="*/ 62 h 404"/>
                  <a:gd name="T58" fmla="*/ 310 w 404"/>
                  <a:gd name="T59" fmla="*/ 31 h 404"/>
                  <a:gd name="T60" fmla="*/ 248 w 404"/>
                  <a:gd name="T61" fmla="*/ 0 h 404"/>
                  <a:gd name="T62" fmla="*/ 217 w 404"/>
                  <a:gd name="T63" fmla="*/ 62 h 404"/>
                  <a:gd name="T64" fmla="*/ 186 w 404"/>
                  <a:gd name="T65" fmla="*/ 62 h 404"/>
                  <a:gd name="T66" fmla="*/ 186 w 404"/>
                  <a:gd name="T67" fmla="*/ 93 h 404"/>
                  <a:gd name="T68" fmla="*/ 93 w 404"/>
                  <a:gd name="T69" fmla="*/ 124 h 404"/>
                  <a:gd name="T70" fmla="*/ 62 w 404"/>
                  <a:gd name="T71" fmla="*/ 9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404">
                    <a:moveTo>
                      <a:pt x="31" y="62"/>
                    </a:moveTo>
                    <a:lnTo>
                      <a:pt x="31" y="62"/>
                    </a:lnTo>
                    <a:cubicBezTo>
                      <a:pt x="0" y="62"/>
                      <a:pt x="0" y="62"/>
                      <a:pt x="0" y="62"/>
                    </a:cubicBezTo>
                    <a:lnTo>
                      <a:pt x="0" y="62"/>
                    </a:lnTo>
                    <a:cubicBezTo>
                      <a:pt x="0" y="62"/>
                      <a:pt x="0" y="62"/>
                      <a:pt x="0" y="93"/>
                    </a:cubicBezTo>
                    <a:cubicBezTo>
                      <a:pt x="0" y="93"/>
                      <a:pt x="0" y="93"/>
                      <a:pt x="0" y="124"/>
                    </a:cubicBezTo>
                    <a:lnTo>
                      <a:pt x="0" y="124"/>
                    </a:lnTo>
                    <a:cubicBezTo>
                      <a:pt x="0" y="93"/>
                      <a:pt x="31" y="93"/>
                      <a:pt x="31" y="93"/>
                    </a:cubicBezTo>
                    <a:lnTo>
                      <a:pt x="31" y="93"/>
                    </a:lnTo>
                    <a:cubicBezTo>
                      <a:pt x="31" y="93"/>
                      <a:pt x="62" y="93"/>
                      <a:pt x="62" y="124"/>
                    </a:cubicBezTo>
                    <a:lnTo>
                      <a:pt x="62" y="124"/>
                    </a:lnTo>
                    <a:lnTo>
                      <a:pt x="62" y="124"/>
                    </a:lnTo>
                    <a:lnTo>
                      <a:pt x="62" y="124"/>
                    </a:lnTo>
                    <a:cubicBezTo>
                      <a:pt x="93" y="124"/>
                      <a:pt x="93" y="124"/>
                      <a:pt x="93" y="124"/>
                    </a:cubicBezTo>
                    <a:lnTo>
                      <a:pt x="124" y="124"/>
                    </a:lnTo>
                    <a:cubicBezTo>
                      <a:pt x="124" y="155"/>
                      <a:pt x="124" y="155"/>
                      <a:pt x="124" y="155"/>
                    </a:cubicBezTo>
                    <a:lnTo>
                      <a:pt x="124" y="155"/>
                    </a:lnTo>
                    <a:cubicBezTo>
                      <a:pt x="124" y="155"/>
                      <a:pt x="124" y="155"/>
                      <a:pt x="155" y="155"/>
                    </a:cubicBezTo>
                    <a:lnTo>
                      <a:pt x="186" y="155"/>
                    </a:lnTo>
                    <a:lnTo>
                      <a:pt x="186" y="155"/>
                    </a:lnTo>
                    <a:cubicBezTo>
                      <a:pt x="186" y="155"/>
                      <a:pt x="186" y="155"/>
                      <a:pt x="217" y="155"/>
                    </a:cubicBezTo>
                    <a:cubicBezTo>
                      <a:pt x="217" y="155"/>
                      <a:pt x="217" y="155"/>
                      <a:pt x="248" y="186"/>
                    </a:cubicBezTo>
                    <a:cubicBezTo>
                      <a:pt x="248" y="217"/>
                      <a:pt x="248" y="217"/>
                      <a:pt x="248" y="217"/>
                    </a:cubicBezTo>
                    <a:cubicBezTo>
                      <a:pt x="279" y="217"/>
                      <a:pt x="279" y="217"/>
                      <a:pt x="279" y="217"/>
                    </a:cubicBezTo>
                    <a:cubicBezTo>
                      <a:pt x="279" y="248"/>
                      <a:pt x="279" y="248"/>
                      <a:pt x="279" y="248"/>
                    </a:cubicBezTo>
                    <a:lnTo>
                      <a:pt x="279" y="248"/>
                    </a:lnTo>
                    <a:cubicBezTo>
                      <a:pt x="310" y="248"/>
                      <a:pt x="310" y="248"/>
                      <a:pt x="310" y="279"/>
                    </a:cubicBezTo>
                    <a:cubicBezTo>
                      <a:pt x="310" y="279"/>
                      <a:pt x="310" y="279"/>
                      <a:pt x="310" y="310"/>
                    </a:cubicBezTo>
                    <a:lnTo>
                      <a:pt x="310" y="310"/>
                    </a:lnTo>
                    <a:cubicBezTo>
                      <a:pt x="341" y="341"/>
                      <a:pt x="341" y="341"/>
                      <a:pt x="310" y="341"/>
                    </a:cubicBezTo>
                    <a:cubicBezTo>
                      <a:pt x="310" y="372"/>
                      <a:pt x="310" y="372"/>
                      <a:pt x="279" y="372"/>
                    </a:cubicBezTo>
                    <a:lnTo>
                      <a:pt x="279" y="372"/>
                    </a:lnTo>
                    <a:cubicBezTo>
                      <a:pt x="279" y="403"/>
                      <a:pt x="279" y="403"/>
                      <a:pt x="279" y="403"/>
                    </a:cubicBezTo>
                    <a:lnTo>
                      <a:pt x="279" y="403"/>
                    </a:lnTo>
                    <a:cubicBezTo>
                      <a:pt x="279" y="403"/>
                      <a:pt x="279" y="403"/>
                      <a:pt x="310" y="403"/>
                    </a:cubicBezTo>
                    <a:lnTo>
                      <a:pt x="310" y="403"/>
                    </a:lnTo>
                    <a:lnTo>
                      <a:pt x="310" y="403"/>
                    </a:lnTo>
                    <a:lnTo>
                      <a:pt x="310" y="403"/>
                    </a:lnTo>
                    <a:cubicBezTo>
                      <a:pt x="310" y="372"/>
                      <a:pt x="310" y="372"/>
                      <a:pt x="341" y="372"/>
                    </a:cubicBezTo>
                    <a:lnTo>
                      <a:pt x="341" y="372"/>
                    </a:lnTo>
                    <a:lnTo>
                      <a:pt x="372" y="372"/>
                    </a:lnTo>
                    <a:cubicBezTo>
                      <a:pt x="372" y="372"/>
                      <a:pt x="403" y="372"/>
                      <a:pt x="403" y="403"/>
                    </a:cubicBezTo>
                    <a:lnTo>
                      <a:pt x="403" y="403"/>
                    </a:lnTo>
                    <a:cubicBezTo>
                      <a:pt x="403" y="341"/>
                      <a:pt x="403" y="341"/>
                      <a:pt x="403" y="341"/>
                    </a:cubicBezTo>
                    <a:lnTo>
                      <a:pt x="403" y="341"/>
                    </a:lnTo>
                    <a:cubicBezTo>
                      <a:pt x="403" y="341"/>
                      <a:pt x="403" y="341"/>
                      <a:pt x="403" y="310"/>
                    </a:cubicBezTo>
                    <a:lnTo>
                      <a:pt x="403" y="310"/>
                    </a:lnTo>
                    <a:lnTo>
                      <a:pt x="403" y="310"/>
                    </a:lnTo>
                    <a:lnTo>
                      <a:pt x="403" y="279"/>
                    </a:lnTo>
                    <a:lnTo>
                      <a:pt x="403" y="279"/>
                    </a:lnTo>
                    <a:lnTo>
                      <a:pt x="403" y="279"/>
                    </a:lnTo>
                    <a:lnTo>
                      <a:pt x="403" y="279"/>
                    </a:lnTo>
                    <a:cubicBezTo>
                      <a:pt x="403" y="62"/>
                      <a:pt x="403" y="62"/>
                      <a:pt x="403" y="62"/>
                    </a:cubicBezTo>
                    <a:cubicBezTo>
                      <a:pt x="403" y="62"/>
                      <a:pt x="403" y="62"/>
                      <a:pt x="372" y="62"/>
                    </a:cubicBezTo>
                    <a:lnTo>
                      <a:pt x="372" y="62"/>
                    </a:lnTo>
                    <a:lnTo>
                      <a:pt x="372" y="62"/>
                    </a:lnTo>
                    <a:cubicBezTo>
                      <a:pt x="341" y="62"/>
                      <a:pt x="341" y="62"/>
                      <a:pt x="341" y="62"/>
                    </a:cubicBezTo>
                    <a:lnTo>
                      <a:pt x="341" y="62"/>
                    </a:lnTo>
                    <a:cubicBezTo>
                      <a:pt x="310" y="62"/>
                      <a:pt x="310" y="31"/>
                      <a:pt x="310" y="31"/>
                    </a:cubicBezTo>
                    <a:lnTo>
                      <a:pt x="310" y="31"/>
                    </a:lnTo>
                    <a:cubicBezTo>
                      <a:pt x="279" y="0"/>
                      <a:pt x="279" y="0"/>
                      <a:pt x="279" y="0"/>
                    </a:cubicBezTo>
                    <a:lnTo>
                      <a:pt x="248" y="0"/>
                    </a:lnTo>
                    <a:lnTo>
                      <a:pt x="248" y="0"/>
                    </a:lnTo>
                    <a:cubicBezTo>
                      <a:pt x="248" y="31"/>
                      <a:pt x="217" y="62"/>
                      <a:pt x="217" y="62"/>
                    </a:cubicBezTo>
                    <a:lnTo>
                      <a:pt x="186" y="62"/>
                    </a:lnTo>
                    <a:lnTo>
                      <a:pt x="186" y="62"/>
                    </a:lnTo>
                    <a:lnTo>
                      <a:pt x="186" y="62"/>
                    </a:lnTo>
                    <a:cubicBezTo>
                      <a:pt x="186" y="62"/>
                      <a:pt x="186" y="62"/>
                      <a:pt x="186" y="93"/>
                    </a:cubicBezTo>
                    <a:cubicBezTo>
                      <a:pt x="155" y="93"/>
                      <a:pt x="124" y="124"/>
                      <a:pt x="124" y="124"/>
                    </a:cubicBezTo>
                    <a:lnTo>
                      <a:pt x="93" y="124"/>
                    </a:lnTo>
                    <a:lnTo>
                      <a:pt x="62" y="93"/>
                    </a:lnTo>
                    <a:lnTo>
                      <a:pt x="62" y="93"/>
                    </a:lnTo>
                    <a:lnTo>
                      <a:pt x="31"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1" name="Freeform 124"/>
              <p:cNvSpPr>
                <a:spLocks noChangeArrowheads="1"/>
              </p:cNvSpPr>
              <p:nvPr/>
            </p:nvSpPr>
            <p:spPr bwMode="auto">
              <a:xfrm>
                <a:off x="5610225" y="2192338"/>
                <a:ext cx="146050" cy="168275"/>
              </a:xfrm>
              <a:custGeom>
                <a:avLst/>
                <a:gdLst>
                  <a:gd name="T0" fmla="*/ 310 w 405"/>
                  <a:gd name="T1" fmla="*/ 309 h 466"/>
                  <a:gd name="T2" fmla="*/ 341 w 405"/>
                  <a:gd name="T3" fmla="*/ 341 h 466"/>
                  <a:gd name="T4" fmla="*/ 404 w 405"/>
                  <a:gd name="T5" fmla="*/ 341 h 466"/>
                  <a:gd name="T6" fmla="*/ 404 w 405"/>
                  <a:gd name="T7" fmla="*/ 309 h 466"/>
                  <a:gd name="T8" fmla="*/ 404 w 405"/>
                  <a:gd name="T9" fmla="*/ 279 h 466"/>
                  <a:gd name="T10" fmla="*/ 404 w 405"/>
                  <a:gd name="T11" fmla="*/ 248 h 466"/>
                  <a:gd name="T12" fmla="*/ 372 w 405"/>
                  <a:gd name="T13" fmla="*/ 218 h 466"/>
                  <a:gd name="T14" fmla="*/ 372 w 405"/>
                  <a:gd name="T15" fmla="*/ 186 h 466"/>
                  <a:gd name="T16" fmla="*/ 341 w 405"/>
                  <a:gd name="T17" fmla="*/ 155 h 466"/>
                  <a:gd name="T18" fmla="*/ 310 w 405"/>
                  <a:gd name="T19" fmla="*/ 124 h 466"/>
                  <a:gd name="T20" fmla="*/ 310 w 405"/>
                  <a:gd name="T21" fmla="*/ 124 h 466"/>
                  <a:gd name="T22" fmla="*/ 280 w 405"/>
                  <a:gd name="T23" fmla="*/ 155 h 466"/>
                  <a:gd name="T24" fmla="*/ 280 w 405"/>
                  <a:gd name="T25" fmla="*/ 155 h 466"/>
                  <a:gd name="T26" fmla="*/ 248 w 405"/>
                  <a:gd name="T27" fmla="*/ 124 h 466"/>
                  <a:gd name="T28" fmla="*/ 217 w 405"/>
                  <a:gd name="T29" fmla="*/ 155 h 466"/>
                  <a:gd name="T30" fmla="*/ 186 w 405"/>
                  <a:gd name="T31" fmla="*/ 186 h 466"/>
                  <a:gd name="T32" fmla="*/ 186 w 405"/>
                  <a:gd name="T33" fmla="*/ 186 h 466"/>
                  <a:gd name="T34" fmla="*/ 156 w 405"/>
                  <a:gd name="T35" fmla="*/ 155 h 466"/>
                  <a:gd name="T36" fmla="*/ 156 w 405"/>
                  <a:gd name="T37" fmla="*/ 94 h 466"/>
                  <a:gd name="T38" fmla="*/ 156 w 405"/>
                  <a:gd name="T39" fmla="*/ 94 h 466"/>
                  <a:gd name="T40" fmla="*/ 156 w 405"/>
                  <a:gd name="T41" fmla="*/ 62 h 466"/>
                  <a:gd name="T42" fmla="*/ 156 w 405"/>
                  <a:gd name="T43" fmla="*/ 62 h 466"/>
                  <a:gd name="T44" fmla="*/ 156 w 405"/>
                  <a:gd name="T45" fmla="*/ 31 h 466"/>
                  <a:gd name="T46" fmla="*/ 124 w 405"/>
                  <a:gd name="T47" fmla="*/ 0 h 466"/>
                  <a:gd name="T48" fmla="*/ 124 w 405"/>
                  <a:gd name="T49" fmla="*/ 0 h 466"/>
                  <a:gd name="T50" fmla="*/ 124 w 405"/>
                  <a:gd name="T51" fmla="*/ 0 h 466"/>
                  <a:gd name="T52" fmla="*/ 93 w 405"/>
                  <a:gd name="T53" fmla="*/ 0 h 466"/>
                  <a:gd name="T54" fmla="*/ 31 w 405"/>
                  <a:gd name="T55" fmla="*/ 31 h 466"/>
                  <a:gd name="T56" fmla="*/ 31 w 405"/>
                  <a:gd name="T57" fmla="*/ 31 h 466"/>
                  <a:gd name="T58" fmla="*/ 31 w 405"/>
                  <a:gd name="T59" fmla="*/ 31 h 466"/>
                  <a:gd name="T60" fmla="*/ 31 w 405"/>
                  <a:gd name="T61" fmla="*/ 62 h 466"/>
                  <a:gd name="T62" fmla="*/ 0 w 405"/>
                  <a:gd name="T63" fmla="*/ 124 h 466"/>
                  <a:gd name="T64" fmla="*/ 31 w 405"/>
                  <a:gd name="T65" fmla="*/ 124 h 466"/>
                  <a:gd name="T66" fmla="*/ 31 w 405"/>
                  <a:gd name="T67" fmla="*/ 155 h 466"/>
                  <a:gd name="T68" fmla="*/ 63 w 405"/>
                  <a:gd name="T69" fmla="*/ 186 h 466"/>
                  <a:gd name="T70" fmla="*/ 93 w 405"/>
                  <a:gd name="T71" fmla="*/ 248 h 466"/>
                  <a:gd name="T72" fmla="*/ 63 w 405"/>
                  <a:gd name="T73" fmla="*/ 248 h 466"/>
                  <a:gd name="T74" fmla="*/ 63 w 405"/>
                  <a:gd name="T75" fmla="*/ 309 h 466"/>
                  <a:gd name="T76" fmla="*/ 63 w 405"/>
                  <a:gd name="T77" fmla="*/ 341 h 466"/>
                  <a:gd name="T78" fmla="*/ 93 w 405"/>
                  <a:gd name="T79" fmla="*/ 433 h 466"/>
                  <a:gd name="T80" fmla="*/ 93 w 405"/>
                  <a:gd name="T81" fmla="*/ 433 h 466"/>
                  <a:gd name="T82" fmla="*/ 124 w 405"/>
                  <a:gd name="T83" fmla="*/ 465 h 466"/>
                  <a:gd name="T84" fmla="*/ 93 w 405"/>
                  <a:gd name="T85" fmla="*/ 433 h 466"/>
                  <a:gd name="T86" fmla="*/ 186 w 405"/>
                  <a:gd name="T87" fmla="*/ 402 h 466"/>
                  <a:gd name="T88" fmla="*/ 186 w 405"/>
                  <a:gd name="T89" fmla="*/ 433 h 466"/>
                  <a:gd name="T90" fmla="*/ 248 w 405"/>
                  <a:gd name="T91" fmla="*/ 433 h 466"/>
                  <a:gd name="T92" fmla="*/ 248 w 405"/>
                  <a:gd name="T93" fmla="*/ 402 h 466"/>
                  <a:gd name="T94" fmla="*/ 310 w 405"/>
                  <a:gd name="T95" fmla="*/ 30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66">
                    <a:moveTo>
                      <a:pt x="310" y="309"/>
                    </a:moveTo>
                    <a:lnTo>
                      <a:pt x="310" y="309"/>
                    </a:lnTo>
                    <a:lnTo>
                      <a:pt x="341" y="309"/>
                    </a:lnTo>
                    <a:cubicBezTo>
                      <a:pt x="341" y="341"/>
                      <a:pt x="341" y="341"/>
                      <a:pt x="341" y="341"/>
                    </a:cubicBezTo>
                    <a:cubicBezTo>
                      <a:pt x="372" y="309"/>
                      <a:pt x="372" y="309"/>
                      <a:pt x="372" y="309"/>
                    </a:cubicBezTo>
                    <a:cubicBezTo>
                      <a:pt x="372" y="309"/>
                      <a:pt x="404" y="309"/>
                      <a:pt x="404" y="341"/>
                    </a:cubicBezTo>
                    <a:cubicBezTo>
                      <a:pt x="404" y="309"/>
                      <a:pt x="404" y="309"/>
                      <a:pt x="404" y="309"/>
                    </a:cubicBezTo>
                    <a:lnTo>
                      <a:pt x="404" y="309"/>
                    </a:lnTo>
                    <a:lnTo>
                      <a:pt x="404" y="279"/>
                    </a:lnTo>
                    <a:lnTo>
                      <a:pt x="404" y="279"/>
                    </a:lnTo>
                    <a:cubicBezTo>
                      <a:pt x="404" y="279"/>
                      <a:pt x="404" y="279"/>
                      <a:pt x="404" y="248"/>
                    </a:cubicBezTo>
                    <a:lnTo>
                      <a:pt x="404" y="248"/>
                    </a:lnTo>
                    <a:lnTo>
                      <a:pt x="404" y="248"/>
                    </a:lnTo>
                    <a:cubicBezTo>
                      <a:pt x="372" y="248"/>
                      <a:pt x="372" y="218"/>
                      <a:pt x="372" y="218"/>
                    </a:cubicBezTo>
                    <a:lnTo>
                      <a:pt x="372" y="186"/>
                    </a:lnTo>
                    <a:lnTo>
                      <a:pt x="372" y="186"/>
                    </a:lnTo>
                    <a:lnTo>
                      <a:pt x="372" y="155"/>
                    </a:lnTo>
                    <a:lnTo>
                      <a:pt x="341" y="155"/>
                    </a:lnTo>
                    <a:lnTo>
                      <a:pt x="341" y="124"/>
                    </a:lnTo>
                    <a:cubicBezTo>
                      <a:pt x="341" y="124"/>
                      <a:pt x="341" y="124"/>
                      <a:pt x="310" y="124"/>
                    </a:cubicBezTo>
                    <a:lnTo>
                      <a:pt x="310" y="124"/>
                    </a:lnTo>
                    <a:lnTo>
                      <a:pt x="310" y="124"/>
                    </a:lnTo>
                    <a:lnTo>
                      <a:pt x="310" y="124"/>
                    </a:lnTo>
                    <a:lnTo>
                      <a:pt x="280" y="155"/>
                    </a:lnTo>
                    <a:lnTo>
                      <a:pt x="280" y="155"/>
                    </a:lnTo>
                    <a:lnTo>
                      <a:pt x="280" y="155"/>
                    </a:lnTo>
                    <a:lnTo>
                      <a:pt x="280" y="155"/>
                    </a:lnTo>
                    <a:cubicBezTo>
                      <a:pt x="248" y="155"/>
                      <a:pt x="248" y="155"/>
                      <a:pt x="248" y="124"/>
                    </a:cubicBezTo>
                    <a:cubicBezTo>
                      <a:pt x="248" y="124"/>
                      <a:pt x="248" y="124"/>
                      <a:pt x="217" y="124"/>
                    </a:cubicBezTo>
                    <a:lnTo>
                      <a:pt x="217" y="155"/>
                    </a:lnTo>
                    <a:lnTo>
                      <a:pt x="217" y="155"/>
                    </a:lnTo>
                    <a:cubicBezTo>
                      <a:pt x="217" y="155"/>
                      <a:pt x="217" y="186"/>
                      <a:pt x="186" y="186"/>
                    </a:cubicBezTo>
                    <a:lnTo>
                      <a:pt x="186" y="186"/>
                    </a:lnTo>
                    <a:lnTo>
                      <a:pt x="186" y="186"/>
                    </a:lnTo>
                    <a:lnTo>
                      <a:pt x="186" y="186"/>
                    </a:lnTo>
                    <a:cubicBezTo>
                      <a:pt x="156" y="186"/>
                      <a:pt x="156" y="155"/>
                      <a:pt x="156" y="155"/>
                    </a:cubicBezTo>
                    <a:cubicBezTo>
                      <a:pt x="156" y="124"/>
                      <a:pt x="156" y="124"/>
                      <a:pt x="156" y="124"/>
                    </a:cubicBezTo>
                    <a:cubicBezTo>
                      <a:pt x="156" y="124"/>
                      <a:pt x="156" y="124"/>
                      <a:pt x="156" y="94"/>
                    </a:cubicBezTo>
                    <a:lnTo>
                      <a:pt x="156" y="94"/>
                    </a:lnTo>
                    <a:lnTo>
                      <a:pt x="156" y="94"/>
                    </a:lnTo>
                    <a:cubicBezTo>
                      <a:pt x="156" y="94"/>
                      <a:pt x="156" y="94"/>
                      <a:pt x="156" y="62"/>
                    </a:cubicBezTo>
                    <a:lnTo>
                      <a:pt x="156" y="62"/>
                    </a:lnTo>
                    <a:lnTo>
                      <a:pt x="156" y="62"/>
                    </a:lnTo>
                    <a:lnTo>
                      <a:pt x="156" y="62"/>
                    </a:lnTo>
                    <a:lnTo>
                      <a:pt x="156" y="62"/>
                    </a:lnTo>
                    <a:cubicBezTo>
                      <a:pt x="156" y="62"/>
                      <a:pt x="156" y="62"/>
                      <a:pt x="156" y="31"/>
                    </a:cubicBezTo>
                    <a:cubicBezTo>
                      <a:pt x="124" y="31"/>
                      <a:pt x="124" y="31"/>
                      <a:pt x="124" y="31"/>
                    </a:cubicBezTo>
                    <a:cubicBezTo>
                      <a:pt x="124" y="0"/>
                      <a:pt x="124" y="0"/>
                      <a:pt x="124" y="0"/>
                    </a:cubicBezTo>
                    <a:lnTo>
                      <a:pt x="124" y="0"/>
                    </a:lnTo>
                    <a:lnTo>
                      <a:pt x="124" y="0"/>
                    </a:lnTo>
                    <a:lnTo>
                      <a:pt x="124" y="0"/>
                    </a:lnTo>
                    <a:lnTo>
                      <a:pt x="124" y="0"/>
                    </a:lnTo>
                    <a:cubicBezTo>
                      <a:pt x="93" y="0"/>
                      <a:pt x="93" y="0"/>
                      <a:pt x="93" y="0"/>
                    </a:cubicBezTo>
                    <a:lnTo>
                      <a:pt x="93" y="0"/>
                    </a:lnTo>
                    <a:cubicBezTo>
                      <a:pt x="93" y="31"/>
                      <a:pt x="63" y="31"/>
                      <a:pt x="63" y="31"/>
                    </a:cubicBezTo>
                    <a:cubicBezTo>
                      <a:pt x="63" y="31"/>
                      <a:pt x="63" y="31"/>
                      <a:pt x="31" y="31"/>
                    </a:cubicBezTo>
                    <a:lnTo>
                      <a:pt x="31" y="31"/>
                    </a:lnTo>
                    <a:lnTo>
                      <a:pt x="31" y="31"/>
                    </a:lnTo>
                    <a:lnTo>
                      <a:pt x="31" y="31"/>
                    </a:lnTo>
                    <a:lnTo>
                      <a:pt x="31" y="31"/>
                    </a:lnTo>
                    <a:cubicBezTo>
                      <a:pt x="31" y="62"/>
                      <a:pt x="31" y="62"/>
                      <a:pt x="31" y="62"/>
                    </a:cubicBezTo>
                    <a:lnTo>
                      <a:pt x="31" y="62"/>
                    </a:lnTo>
                    <a:cubicBezTo>
                      <a:pt x="31" y="94"/>
                      <a:pt x="31" y="94"/>
                      <a:pt x="0" y="94"/>
                    </a:cubicBezTo>
                    <a:cubicBezTo>
                      <a:pt x="0" y="94"/>
                      <a:pt x="0" y="94"/>
                      <a:pt x="0" y="124"/>
                    </a:cubicBezTo>
                    <a:lnTo>
                      <a:pt x="0" y="124"/>
                    </a:lnTo>
                    <a:cubicBezTo>
                      <a:pt x="31" y="124"/>
                      <a:pt x="31" y="124"/>
                      <a:pt x="31" y="124"/>
                    </a:cubicBezTo>
                    <a:lnTo>
                      <a:pt x="31" y="124"/>
                    </a:lnTo>
                    <a:cubicBezTo>
                      <a:pt x="31" y="124"/>
                      <a:pt x="31" y="124"/>
                      <a:pt x="31" y="155"/>
                    </a:cubicBezTo>
                    <a:cubicBezTo>
                      <a:pt x="63" y="155"/>
                      <a:pt x="63" y="186"/>
                      <a:pt x="63" y="186"/>
                    </a:cubicBezTo>
                    <a:lnTo>
                      <a:pt x="63" y="186"/>
                    </a:lnTo>
                    <a:lnTo>
                      <a:pt x="63" y="218"/>
                    </a:lnTo>
                    <a:cubicBezTo>
                      <a:pt x="63" y="218"/>
                      <a:pt x="93" y="218"/>
                      <a:pt x="93" y="248"/>
                    </a:cubicBezTo>
                    <a:lnTo>
                      <a:pt x="93" y="248"/>
                    </a:lnTo>
                    <a:cubicBezTo>
                      <a:pt x="93" y="248"/>
                      <a:pt x="93" y="248"/>
                      <a:pt x="63" y="248"/>
                    </a:cubicBezTo>
                    <a:cubicBezTo>
                      <a:pt x="63" y="279"/>
                      <a:pt x="63" y="279"/>
                      <a:pt x="63" y="279"/>
                    </a:cubicBezTo>
                    <a:lnTo>
                      <a:pt x="63" y="309"/>
                    </a:lnTo>
                    <a:lnTo>
                      <a:pt x="63" y="341"/>
                    </a:lnTo>
                    <a:lnTo>
                      <a:pt x="63" y="341"/>
                    </a:lnTo>
                    <a:cubicBezTo>
                      <a:pt x="93" y="341"/>
                      <a:pt x="93" y="402"/>
                      <a:pt x="93" y="433"/>
                    </a:cubicBezTo>
                    <a:lnTo>
                      <a:pt x="93" y="433"/>
                    </a:lnTo>
                    <a:lnTo>
                      <a:pt x="93" y="433"/>
                    </a:lnTo>
                    <a:lnTo>
                      <a:pt x="93" y="433"/>
                    </a:lnTo>
                    <a:cubicBezTo>
                      <a:pt x="93" y="465"/>
                      <a:pt x="93" y="465"/>
                      <a:pt x="93" y="465"/>
                    </a:cubicBezTo>
                    <a:cubicBezTo>
                      <a:pt x="93" y="465"/>
                      <a:pt x="93" y="465"/>
                      <a:pt x="124" y="465"/>
                    </a:cubicBezTo>
                    <a:cubicBezTo>
                      <a:pt x="124" y="465"/>
                      <a:pt x="93" y="465"/>
                      <a:pt x="93" y="433"/>
                    </a:cubicBezTo>
                    <a:lnTo>
                      <a:pt x="93" y="433"/>
                    </a:lnTo>
                    <a:cubicBezTo>
                      <a:pt x="93" y="433"/>
                      <a:pt x="124" y="371"/>
                      <a:pt x="156" y="371"/>
                    </a:cubicBezTo>
                    <a:cubicBezTo>
                      <a:pt x="156" y="371"/>
                      <a:pt x="186" y="371"/>
                      <a:pt x="186" y="402"/>
                    </a:cubicBezTo>
                    <a:lnTo>
                      <a:pt x="186" y="402"/>
                    </a:lnTo>
                    <a:cubicBezTo>
                      <a:pt x="217" y="402"/>
                      <a:pt x="186" y="433"/>
                      <a:pt x="186" y="433"/>
                    </a:cubicBezTo>
                    <a:cubicBezTo>
                      <a:pt x="217" y="433"/>
                      <a:pt x="217" y="433"/>
                      <a:pt x="217" y="433"/>
                    </a:cubicBezTo>
                    <a:cubicBezTo>
                      <a:pt x="217" y="433"/>
                      <a:pt x="217" y="433"/>
                      <a:pt x="248" y="433"/>
                    </a:cubicBezTo>
                    <a:cubicBezTo>
                      <a:pt x="248" y="433"/>
                      <a:pt x="248" y="433"/>
                      <a:pt x="248" y="402"/>
                    </a:cubicBezTo>
                    <a:lnTo>
                      <a:pt x="248" y="402"/>
                    </a:lnTo>
                    <a:cubicBezTo>
                      <a:pt x="248" y="371"/>
                      <a:pt x="248" y="371"/>
                      <a:pt x="280" y="341"/>
                    </a:cubicBezTo>
                    <a:lnTo>
                      <a:pt x="310" y="30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2" name="Freeform 125"/>
              <p:cNvSpPr>
                <a:spLocks noChangeArrowheads="1"/>
              </p:cNvSpPr>
              <p:nvPr/>
            </p:nvSpPr>
            <p:spPr bwMode="auto">
              <a:xfrm>
                <a:off x="5665788" y="2527300"/>
                <a:ext cx="55562" cy="77788"/>
              </a:xfrm>
              <a:custGeom>
                <a:avLst/>
                <a:gdLst>
                  <a:gd name="T0" fmla="*/ 61 w 155"/>
                  <a:gd name="T1" fmla="*/ 0 h 218"/>
                  <a:gd name="T2" fmla="*/ 61 w 155"/>
                  <a:gd name="T3" fmla="*/ 0 h 218"/>
                  <a:gd name="T4" fmla="*/ 61 w 155"/>
                  <a:gd name="T5" fmla="*/ 0 h 218"/>
                  <a:gd name="T6" fmla="*/ 61 w 155"/>
                  <a:gd name="T7" fmla="*/ 0 h 218"/>
                  <a:gd name="T8" fmla="*/ 61 w 155"/>
                  <a:gd name="T9" fmla="*/ 0 h 218"/>
                  <a:gd name="T10" fmla="*/ 61 w 155"/>
                  <a:gd name="T11" fmla="*/ 0 h 218"/>
                  <a:gd name="T12" fmla="*/ 30 w 155"/>
                  <a:gd name="T13" fmla="*/ 31 h 218"/>
                  <a:gd name="T14" fmla="*/ 30 w 155"/>
                  <a:gd name="T15" fmla="*/ 31 h 218"/>
                  <a:gd name="T16" fmla="*/ 30 w 155"/>
                  <a:gd name="T17" fmla="*/ 31 h 218"/>
                  <a:gd name="T18" fmla="*/ 0 w 155"/>
                  <a:gd name="T19" fmla="*/ 0 h 218"/>
                  <a:gd name="T20" fmla="*/ 30 w 155"/>
                  <a:gd name="T21" fmla="*/ 62 h 218"/>
                  <a:gd name="T22" fmla="*/ 30 w 155"/>
                  <a:gd name="T23" fmla="*/ 62 h 218"/>
                  <a:gd name="T24" fmla="*/ 30 w 155"/>
                  <a:gd name="T25" fmla="*/ 62 h 218"/>
                  <a:gd name="T26" fmla="*/ 61 w 155"/>
                  <a:gd name="T27" fmla="*/ 93 h 218"/>
                  <a:gd name="T28" fmla="*/ 61 w 155"/>
                  <a:gd name="T29" fmla="*/ 155 h 218"/>
                  <a:gd name="T30" fmla="*/ 61 w 155"/>
                  <a:gd name="T31" fmla="*/ 155 h 218"/>
                  <a:gd name="T32" fmla="*/ 92 w 155"/>
                  <a:gd name="T33" fmla="*/ 155 h 218"/>
                  <a:gd name="T34" fmla="*/ 92 w 155"/>
                  <a:gd name="T35" fmla="*/ 186 h 218"/>
                  <a:gd name="T36" fmla="*/ 124 w 155"/>
                  <a:gd name="T37" fmla="*/ 217 h 218"/>
                  <a:gd name="T38" fmla="*/ 154 w 155"/>
                  <a:gd name="T39" fmla="*/ 217 h 218"/>
                  <a:gd name="T40" fmla="*/ 154 w 155"/>
                  <a:gd name="T41" fmla="*/ 217 h 218"/>
                  <a:gd name="T42" fmla="*/ 154 w 155"/>
                  <a:gd name="T43" fmla="*/ 186 h 218"/>
                  <a:gd name="T44" fmla="*/ 154 w 155"/>
                  <a:gd name="T45" fmla="*/ 186 h 218"/>
                  <a:gd name="T46" fmla="*/ 124 w 155"/>
                  <a:gd name="T47" fmla="*/ 155 h 218"/>
                  <a:gd name="T48" fmla="*/ 124 w 155"/>
                  <a:gd name="T49" fmla="*/ 93 h 218"/>
                  <a:gd name="T50" fmla="*/ 124 w 155"/>
                  <a:gd name="T51" fmla="*/ 31 h 218"/>
                  <a:gd name="T52" fmla="*/ 92 w 155"/>
                  <a:gd name="T53" fmla="*/ 0 h 218"/>
                  <a:gd name="T54" fmla="*/ 92 w 155"/>
                  <a:gd name="T55" fmla="*/ 0 h 218"/>
                  <a:gd name="T56" fmla="*/ 61 w 155"/>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18">
                    <a:moveTo>
                      <a:pt x="61" y="0"/>
                    </a:moveTo>
                    <a:lnTo>
                      <a:pt x="61" y="0"/>
                    </a:lnTo>
                    <a:lnTo>
                      <a:pt x="61" y="0"/>
                    </a:lnTo>
                    <a:lnTo>
                      <a:pt x="61" y="0"/>
                    </a:lnTo>
                    <a:lnTo>
                      <a:pt x="61" y="0"/>
                    </a:lnTo>
                    <a:lnTo>
                      <a:pt x="61" y="0"/>
                    </a:lnTo>
                    <a:cubicBezTo>
                      <a:pt x="61" y="31"/>
                      <a:pt x="30" y="31"/>
                      <a:pt x="30" y="31"/>
                    </a:cubicBezTo>
                    <a:lnTo>
                      <a:pt x="30" y="31"/>
                    </a:lnTo>
                    <a:lnTo>
                      <a:pt x="30" y="31"/>
                    </a:lnTo>
                    <a:cubicBezTo>
                      <a:pt x="30" y="31"/>
                      <a:pt x="30" y="31"/>
                      <a:pt x="0" y="0"/>
                    </a:cubicBezTo>
                    <a:cubicBezTo>
                      <a:pt x="30" y="31"/>
                      <a:pt x="30" y="31"/>
                      <a:pt x="30" y="62"/>
                    </a:cubicBezTo>
                    <a:lnTo>
                      <a:pt x="30" y="62"/>
                    </a:lnTo>
                    <a:lnTo>
                      <a:pt x="30" y="62"/>
                    </a:lnTo>
                    <a:cubicBezTo>
                      <a:pt x="30" y="62"/>
                      <a:pt x="30" y="93"/>
                      <a:pt x="61" y="93"/>
                    </a:cubicBezTo>
                    <a:cubicBezTo>
                      <a:pt x="61" y="93"/>
                      <a:pt x="61" y="124"/>
                      <a:pt x="61" y="155"/>
                    </a:cubicBezTo>
                    <a:lnTo>
                      <a:pt x="61" y="155"/>
                    </a:lnTo>
                    <a:cubicBezTo>
                      <a:pt x="61" y="155"/>
                      <a:pt x="61" y="155"/>
                      <a:pt x="92" y="155"/>
                    </a:cubicBezTo>
                    <a:cubicBezTo>
                      <a:pt x="92" y="186"/>
                      <a:pt x="92" y="186"/>
                      <a:pt x="92" y="186"/>
                    </a:cubicBezTo>
                    <a:cubicBezTo>
                      <a:pt x="124" y="186"/>
                      <a:pt x="124" y="186"/>
                      <a:pt x="124" y="217"/>
                    </a:cubicBezTo>
                    <a:cubicBezTo>
                      <a:pt x="154" y="217"/>
                      <a:pt x="154" y="217"/>
                      <a:pt x="154" y="217"/>
                    </a:cubicBezTo>
                    <a:lnTo>
                      <a:pt x="154" y="217"/>
                    </a:lnTo>
                    <a:cubicBezTo>
                      <a:pt x="154" y="186"/>
                      <a:pt x="154" y="186"/>
                      <a:pt x="154" y="186"/>
                    </a:cubicBezTo>
                    <a:lnTo>
                      <a:pt x="154" y="186"/>
                    </a:lnTo>
                    <a:cubicBezTo>
                      <a:pt x="154" y="186"/>
                      <a:pt x="154" y="186"/>
                      <a:pt x="124" y="155"/>
                    </a:cubicBezTo>
                    <a:cubicBezTo>
                      <a:pt x="124" y="155"/>
                      <a:pt x="124" y="124"/>
                      <a:pt x="124" y="93"/>
                    </a:cubicBezTo>
                    <a:cubicBezTo>
                      <a:pt x="124" y="62"/>
                      <a:pt x="124" y="62"/>
                      <a:pt x="124" y="31"/>
                    </a:cubicBezTo>
                    <a:cubicBezTo>
                      <a:pt x="124" y="31"/>
                      <a:pt x="124" y="0"/>
                      <a:pt x="92" y="0"/>
                    </a:cubicBezTo>
                    <a:lnTo>
                      <a:pt x="92" y="0"/>
                    </a:lnTo>
                    <a:cubicBezTo>
                      <a:pt x="92" y="0"/>
                      <a:pt x="92" y="0"/>
                      <a:pt x="6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3" name="Freeform 126"/>
              <p:cNvSpPr>
                <a:spLocks noChangeArrowheads="1"/>
              </p:cNvSpPr>
              <p:nvPr/>
            </p:nvSpPr>
            <p:spPr bwMode="auto">
              <a:xfrm>
                <a:off x="5754688" y="2238375"/>
                <a:ext cx="44450" cy="66675"/>
              </a:xfrm>
              <a:custGeom>
                <a:avLst/>
                <a:gdLst>
                  <a:gd name="T0" fmla="*/ 0 w 125"/>
                  <a:gd name="T1" fmla="*/ 62 h 186"/>
                  <a:gd name="T2" fmla="*/ 0 w 125"/>
                  <a:gd name="T3" fmla="*/ 62 h 186"/>
                  <a:gd name="T4" fmla="*/ 0 w 125"/>
                  <a:gd name="T5" fmla="*/ 94 h 186"/>
                  <a:gd name="T6" fmla="*/ 0 w 125"/>
                  <a:gd name="T7" fmla="*/ 94 h 186"/>
                  <a:gd name="T8" fmla="*/ 30 w 125"/>
                  <a:gd name="T9" fmla="*/ 94 h 186"/>
                  <a:gd name="T10" fmla="*/ 30 w 125"/>
                  <a:gd name="T11" fmla="*/ 94 h 186"/>
                  <a:gd name="T12" fmla="*/ 61 w 125"/>
                  <a:gd name="T13" fmla="*/ 124 h 186"/>
                  <a:gd name="T14" fmla="*/ 61 w 125"/>
                  <a:gd name="T15" fmla="*/ 124 h 186"/>
                  <a:gd name="T16" fmla="*/ 61 w 125"/>
                  <a:gd name="T17" fmla="*/ 155 h 186"/>
                  <a:gd name="T18" fmla="*/ 61 w 125"/>
                  <a:gd name="T19" fmla="*/ 185 h 186"/>
                  <a:gd name="T20" fmla="*/ 61 w 125"/>
                  <a:gd name="T21" fmla="*/ 185 h 186"/>
                  <a:gd name="T22" fmla="*/ 61 w 125"/>
                  <a:gd name="T23" fmla="*/ 185 h 186"/>
                  <a:gd name="T24" fmla="*/ 61 w 125"/>
                  <a:gd name="T25" fmla="*/ 185 h 186"/>
                  <a:gd name="T26" fmla="*/ 92 w 125"/>
                  <a:gd name="T27" fmla="*/ 185 h 186"/>
                  <a:gd name="T28" fmla="*/ 92 w 125"/>
                  <a:gd name="T29" fmla="*/ 185 h 186"/>
                  <a:gd name="T30" fmla="*/ 92 w 125"/>
                  <a:gd name="T31" fmla="*/ 185 h 186"/>
                  <a:gd name="T32" fmla="*/ 92 w 125"/>
                  <a:gd name="T33" fmla="*/ 185 h 186"/>
                  <a:gd name="T34" fmla="*/ 124 w 125"/>
                  <a:gd name="T35" fmla="*/ 185 h 186"/>
                  <a:gd name="T36" fmla="*/ 124 w 125"/>
                  <a:gd name="T37" fmla="*/ 185 h 186"/>
                  <a:gd name="T38" fmla="*/ 124 w 125"/>
                  <a:gd name="T39" fmla="*/ 185 h 186"/>
                  <a:gd name="T40" fmla="*/ 92 w 125"/>
                  <a:gd name="T41" fmla="*/ 155 h 186"/>
                  <a:gd name="T42" fmla="*/ 92 w 125"/>
                  <a:gd name="T43" fmla="*/ 155 h 186"/>
                  <a:gd name="T44" fmla="*/ 92 w 125"/>
                  <a:gd name="T45" fmla="*/ 124 h 186"/>
                  <a:gd name="T46" fmla="*/ 92 w 125"/>
                  <a:gd name="T47" fmla="*/ 124 h 186"/>
                  <a:gd name="T48" fmla="*/ 61 w 125"/>
                  <a:gd name="T49" fmla="*/ 94 h 186"/>
                  <a:gd name="T50" fmla="*/ 30 w 125"/>
                  <a:gd name="T51" fmla="*/ 62 h 186"/>
                  <a:gd name="T52" fmla="*/ 0 w 125"/>
                  <a:gd name="T53" fmla="*/ 0 h 186"/>
                  <a:gd name="T54" fmla="*/ 0 w 125"/>
                  <a:gd name="T55" fmla="*/ 0 h 186"/>
                  <a:gd name="T56" fmla="*/ 0 w 125"/>
                  <a:gd name="T57" fmla="*/ 0 h 186"/>
                  <a:gd name="T58" fmla="*/ 0 w 125"/>
                  <a:gd name="T59" fmla="*/ 0 h 186"/>
                  <a:gd name="T60" fmla="*/ 0 w 125"/>
                  <a:gd name="T61" fmla="*/ 0 h 186"/>
                  <a:gd name="T62" fmla="*/ 0 w 125"/>
                  <a:gd name="T63" fmla="*/ 0 h 186"/>
                  <a:gd name="T64" fmla="*/ 0 w 125"/>
                  <a:gd name="T65" fmla="*/ 0 h 186"/>
                  <a:gd name="T66" fmla="*/ 0 w 125"/>
                  <a:gd name="T67"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86">
                    <a:moveTo>
                      <a:pt x="0" y="62"/>
                    </a:moveTo>
                    <a:lnTo>
                      <a:pt x="0" y="62"/>
                    </a:lnTo>
                    <a:cubicBezTo>
                      <a:pt x="0" y="62"/>
                      <a:pt x="0" y="62"/>
                      <a:pt x="0" y="94"/>
                    </a:cubicBezTo>
                    <a:lnTo>
                      <a:pt x="0" y="94"/>
                    </a:lnTo>
                    <a:cubicBezTo>
                      <a:pt x="30" y="94"/>
                      <a:pt x="30" y="94"/>
                      <a:pt x="30" y="94"/>
                    </a:cubicBezTo>
                    <a:lnTo>
                      <a:pt x="30" y="94"/>
                    </a:lnTo>
                    <a:cubicBezTo>
                      <a:pt x="30" y="94"/>
                      <a:pt x="61" y="94"/>
                      <a:pt x="61" y="124"/>
                    </a:cubicBezTo>
                    <a:lnTo>
                      <a:pt x="61" y="124"/>
                    </a:lnTo>
                    <a:cubicBezTo>
                      <a:pt x="61" y="124"/>
                      <a:pt x="61" y="124"/>
                      <a:pt x="61" y="155"/>
                    </a:cubicBezTo>
                    <a:cubicBezTo>
                      <a:pt x="61" y="155"/>
                      <a:pt x="61" y="155"/>
                      <a:pt x="61" y="185"/>
                    </a:cubicBezTo>
                    <a:lnTo>
                      <a:pt x="61" y="185"/>
                    </a:lnTo>
                    <a:lnTo>
                      <a:pt x="61" y="185"/>
                    </a:lnTo>
                    <a:lnTo>
                      <a:pt x="61" y="185"/>
                    </a:lnTo>
                    <a:cubicBezTo>
                      <a:pt x="92" y="185"/>
                      <a:pt x="92" y="185"/>
                      <a:pt x="92" y="185"/>
                    </a:cubicBezTo>
                    <a:lnTo>
                      <a:pt x="92" y="185"/>
                    </a:lnTo>
                    <a:lnTo>
                      <a:pt x="92" y="185"/>
                    </a:lnTo>
                    <a:lnTo>
                      <a:pt x="92" y="185"/>
                    </a:lnTo>
                    <a:cubicBezTo>
                      <a:pt x="92" y="185"/>
                      <a:pt x="92" y="185"/>
                      <a:pt x="124" y="185"/>
                    </a:cubicBezTo>
                    <a:lnTo>
                      <a:pt x="124" y="185"/>
                    </a:lnTo>
                    <a:lnTo>
                      <a:pt x="124" y="185"/>
                    </a:lnTo>
                    <a:lnTo>
                      <a:pt x="92" y="155"/>
                    </a:lnTo>
                    <a:lnTo>
                      <a:pt x="92" y="155"/>
                    </a:lnTo>
                    <a:lnTo>
                      <a:pt x="92" y="124"/>
                    </a:lnTo>
                    <a:lnTo>
                      <a:pt x="92" y="124"/>
                    </a:lnTo>
                    <a:cubicBezTo>
                      <a:pt x="92" y="124"/>
                      <a:pt x="61" y="124"/>
                      <a:pt x="61" y="94"/>
                    </a:cubicBezTo>
                    <a:lnTo>
                      <a:pt x="30" y="62"/>
                    </a:lnTo>
                    <a:cubicBezTo>
                      <a:pt x="30" y="31"/>
                      <a:pt x="0" y="31"/>
                      <a:pt x="0" y="0"/>
                    </a:cubicBezTo>
                    <a:lnTo>
                      <a:pt x="0" y="0"/>
                    </a:lnTo>
                    <a:lnTo>
                      <a:pt x="0" y="0"/>
                    </a:lnTo>
                    <a:lnTo>
                      <a:pt x="0" y="0"/>
                    </a:lnTo>
                    <a:lnTo>
                      <a:pt x="0" y="0"/>
                    </a:lnTo>
                    <a:lnTo>
                      <a:pt x="0" y="0"/>
                    </a:lnTo>
                    <a:lnTo>
                      <a:pt x="0" y="0"/>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4" name="Freeform 127"/>
              <p:cNvSpPr>
                <a:spLocks noChangeArrowheads="1"/>
              </p:cNvSpPr>
              <p:nvPr/>
            </p:nvSpPr>
            <p:spPr bwMode="auto">
              <a:xfrm>
                <a:off x="5676900" y="2147888"/>
                <a:ext cx="66675" cy="79375"/>
              </a:xfrm>
              <a:custGeom>
                <a:avLst/>
                <a:gdLst>
                  <a:gd name="T0" fmla="*/ 31 w 187"/>
                  <a:gd name="T1" fmla="*/ 62 h 219"/>
                  <a:gd name="T2" fmla="*/ 31 w 187"/>
                  <a:gd name="T3" fmla="*/ 62 h 219"/>
                  <a:gd name="T4" fmla="*/ 31 w 187"/>
                  <a:gd name="T5" fmla="*/ 62 h 219"/>
                  <a:gd name="T6" fmla="*/ 0 w 187"/>
                  <a:gd name="T7" fmla="*/ 62 h 219"/>
                  <a:gd name="T8" fmla="*/ 0 w 187"/>
                  <a:gd name="T9" fmla="*/ 62 h 219"/>
                  <a:gd name="T10" fmla="*/ 0 w 187"/>
                  <a:gd name="T11" fmla="*/ 62 h 219"/>
                  <a:gd name="T12" fmla="*/ 0 w 187"/>
                  <a:gd name="T13" fmla="*/ 62 h 219"/>
                  <a:gd name="T14" fmla="*/ 0 w 187"/>
                  <a:gd name="T15" fmla="*/ 62 h 219"/>
                  <a:gd name="T16" fmla="*/ 0 w 187"/>
                  <a:gd name="T17" fmla="*/ 62 h 219"/>
                  <a:gd name="T18" fmla="*/ 0 w 187"/>
                  <a:gd name="T19" fmla="*/ 94 h 219"/>
                  <a:gd name="T20" fmla="*/ 0 w 187"/>
                  <a:gd name="T21" fmla="*/ 94 h 219"/>
                  <a:gd name="T22" fmla="*/ 0 w 187"/>
                  <a:gd name="T23" fmla="*/ 94 h 219"/>
                  <a:gd name="T24" fmla="*/ 0 w 187"/>
                  <a:gd name="T25" fmla="*/ 94 h 219"/>
                  <a:gd name="T26" fmla="*/ 31 w 187"/>
                  <a:gd name="T27" fmla="*/ 124 h 219"/>
                  <a:gd name="T28" fmla="*/ 31 w 187"/>
                  <a:gd name="T29" fmla="*/ 124 h 219"/>
                  <a:gd name="T30" fmla="*/ 31 w 187"/>
                  <a:gd name="T31" fmla="*/ 155 h 219"/>
                  <a:gd name="T32" fmla="*/ 31 w 187"/>
                  <a:gd name="T33" fmla="*/ 155 h 219"/>
                  <a:gd name="T34" fmla="*/ 31 w 187"/>
                  <a:gd name="T35" fmla="*/ 155 h 219"/>
                  <a:gd name="T36" fmla="*/ 31 w 187"/>
                  <a:gd name="T37" fmla="*/ 155 h 219"/>
                  <a:gd name="T38" fmla="*/ 31 w 187"/>
                  <a:gd name="T39" fmla="*/ 186 h 219"/>
                  <a:gd name="T40" fmla="*/ 31 w 187"/>
                  <a:gd name="T41" fmla="*/ 186 h 219"/>
                  <a:gd name="T42" fmla="*/ 31 w 187"/>
                  <a:gd name="T43" fmla="*/ 186 h 219"/>
                  <a:gd name="T44" fmla="*/ 31 w 187"/>
                  <a:gd name="T45" fmla="*/ 186 h 219"/>
                  <a:gd name="T46" fmla="*/ 31 w 187"/>
                  <a:gd name="T47" fmla="*/ 218 h 219"/>
                  <a:gd name="T48" fmla="*/ 62 w 187"/>
                  <a:gd name="T49" fmla="*/ 186 h 219"/>
                  <a:gd name="T50" fmla="*/ 94 w 187"/>
                  <a:gd name="T51" fmla="*/ 218 h 219"/>
                  <a:gd name="T52" fmla="*/ 94 w 187"/>
                  <a:gd name="T53" fmla="*/ 218 h 219"/>
                  <a:gd name="T54" fmla="*/ 94 w 187"/>
                  <a:gd name="T55" fmla="*/ 218 h 219"/>
                  <a:gd name="T56" fmla="*/ 94 w 187"/>
                  <a:gd name="T57" fmla="*/ 218 h 219"/>
                  <a:gd name="T58" fmla="*/ 94 w 187"/>
                  <a:gd name="T59" fmla="*/ 186 h 219"/>
                  <a:gd name="T60" fmla="*/ 94 w 187"/>
                  <a:gd name="T61" fmla="*/ 186 h 219"/>
                  <a:gd name="T62" fmla="*/ 124 w 187"/>
                  <a:gd name="T63" fmla="*/ 186 h 219"/>
                  <a:gd name="T64" fmla="*/ 155 w 187"/>
                  <a:gd name="T65" fmla="*/ 186 h 219"/>
                  <a:gd name="T66" fmla="*/ 124 w 187"/>
                  <a:gd name="T67" fmla="*/ 155 h 219"/>
                  <a:gd name="T68" fmla="*/ 124 w 187"/>
                  <a:gd name="T69" fmla="*/ 124 h 219"/>
                  <a:gd name="T70" fmla="*/ 155 w 187"/>
                  <a:gd name="T71" fmla="*/ 124 h 219"/>
                  <a:gd name="T72" fmla="*/ 155 w 187"/>
                  <a:gd name="T73" fmla="*/ 94 h 219"/>
                  <a:gd name="T74" fmla="*/ 155 w 187"/>
                  <a:gd name="T75" fmla="*/ 94 h 219"/>
                  <a:gd name="T76" fmla="*/ 186 w 187"/>
                  <a:gd name="T77" fmla="*/ 94 h 219"/>
                  <a:gd name="T78" fmla="*/ 186 w 187"/>
                  <a:gd name="T79" fmla="*/ 94 h 219"/>
                  <a:gd name="T80" fmla="*/ 186 w 187"/>
                  <a:gd name="T81" fmla="*/ 94 h 219"/>
                  <a:gd name="T82" fmla="*/ 186 w 187"/>
                  <a:gd name="T83" fmla="*/ 94 h 219"/>
                  <a:gd name="T84" fmla="*/ 186 w 187"/>
                  <a:gd name="T85" fmla="*/ 94 h 219"/>
                  <a:gd name="T86" fmla="*/ 186 w 187"/>
                  <a:gd name="T87" fmla="*/ 94 h 219"/>
                  <a:gd name="T88" fmla="*/ 155 w 187"/>
                  <a:gd name="T89" fmla="*/ 94 h 219"/>
                  <a:gd name="T90" fmla="*/ 155 w 187"/>
                  <a:gd name="T91" fmla="*/ 94 h 219"/>
                  <a:gd name="T92" fmla="*/ 155 w 187"/>
                  <a:gd name="T93" fmla="*/ 94 h 219"/>
                  <a:gd name="T94" fmla="*/ 124 w 187"/>
                  <a:gd name="T95" fmla="*/ 94 h 219"/>
                  <a:gd name="T96" fmla="*/ 124 w 187"/>
                  <a:gd name="T97" fmla="*/ 94 h 219"/>
                  <a:gd name="T98" fmla="*/ 124 w 187"/>
                  <a:gd name="T99" fmla="*/ 94 h 219"/>
                  <a:gd name="T100" fmla="*/ 124 w 187"/>
                  <a:gd name="T101" fmla="*/ 94 h 219"/>
                  <a:gd name="T102" fmla="*/ 62 w 187"/>
                  <a:gd name="T103" fmla="*/ 62 h 219"/>
                  <a:gd name="T104" fmla="*/ 62 w 187"/>
                  <a:gd name="T105" fmla="*/ 31 h 219"/>
                  <a:gd name="T106" fmla="*/ 62 w 187"/>
                  <a:gd name="T107" fmla="*/ 31 h 219"/>
                  <a:gd name="T108" fmla="*/ 62 w 187"/>
                  <a:gd name="T109" fmla="*/ 31 h 219"/>
                  <a:gd name="T110" fmla="*/ 62 w 187"/>
                  <a:gd name="T111" fmla="*/ 31 h 219"/>
                  <a:gd name="T112" fmla="*/ 62 w 187"/>
                  <a:gd name="T113" fmla="*/ 31 h 219"/>
                  <a:gd name="T114" fmla="*/ 62 w 187"/>
                  <a:gd name="T115" fmla="*/ 0 h 219"/>
                  <a:gd name="T116" fmla="*/ 62 w 187"/>
                  <a:gd name="T117" fmla="*/ 31 h 219"/>
                  <a:gd name="T118" fmla="*/ 31 w 187"/>
                  <a:gd name="T119"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9">
                    <a:moveTo>
                      <a:pt x="31" y="62"/>
                    </a:moveTo>
                    <a:lnTo>
                      <a:pt x="31" y="62"/>
                    </a:lnTo>
                    <a:lnTo>
                      <a:pt x="31" y="62"/>
                    </a:lnTo>
                    <a:lnTo>
                      <a:pt x="0" y="62"/>
                    </a:lnTo>
                    <a:lnTo>
                      <a:pt x="0" y="62"/>
                    </a:lnTo>
                    <a:lnTo>
                      <a:pt x="0" y="62"/>
                    </a:lnTo>
                    <a:lnTo>
                      <a:pt x="0" y="62"/>
                    </a:lnTo>
                    <a:lnTo>
                      <a:pt x="0" y="62"/>
                    </a:lnTo>
                    <a:lnTo>
                      <a:pt x="0" y="62"/>
                    </a:lnTo>
                    <a:cubicBezTo>
                      <a:pt x="0" y="94"/>
                      <a:pt x="0" y="94"/>
                      <a:pt x="0" y="94"/>
                    </a:cubicBezTo>
                    <a:lnTo>
                      <a:pt x="0" y="94"/>
                    </a:lnTo>
                    <a:lnTo>
                      <a:pt x="0" y="94"/>
                    </a:lnTo>
                    <a:lnTo>
                      <a:pt x="0" y="94"/>
                    </a:lnTo>
                    <a:cubicBezTo>
                      <a:pt x="31" y="124"/>
                      <a:pt x="31" y="124"/>
                      <a:pt x="31" y="124"/>
                    </a:cubicBezTo>
                    <a:lnTo>
                      <a:pt x="31" y="124"/>
                    </a:lnTo>
                    <a:cubicBezTo>
                      <a:pt x="31" y="155"/>
                      <a:pt x="31" y="155"/>
                      <a:pt x="31" y="155"/>
                    </a:cubicBezTo>
                    <a:lnTo>
                      <a:pt x="31" y="155"/>
                    </a:lnTo>
                    <a:lnTo>
                      <a:pt x="31" y="155"/>
                    </a:lnTo>
                    <a:lnTo>
                      <a:pt x="31" y="155"/>
                    </a:lnTo>
                    <a:lnTo>
                      <a:pt x="31" y="186"/>
                    </a:lnTo>
                    <a:lnTo>
                      <a:pt x="31" y="186"/>
                    </a:lnTo>
                    <a:lnTo>
                      <a:pt x="31" y="186"/>
                    </a:lnTo>
                    <a:lnTo>
                      <a:pt x="31" y="186"/>
                    </a:lnTo>
                    <a:cubicBezTo>
                      <a:pt x="31" y="186"/>
                      <a:pt x="31" y="186"/>
                      <a:pt x="31" y="218"/>
                    </a:cubicBezTo>
                    <a:cubicBezTo>
                      <a:pt x="31" y="186"/>
                      <a:pt x="62" y="186"/>
                      <a:pt x="62" y="186"/>
                    </a:cubicBezTo>
                    <a:cubicBezTo>
                      <a:pt x="62" y="186"/>
                      <a:pt x="62" y="186"/>
                      <a:pt x="94" y="218"/>
                    </a:cubicBezTo>
                    <a:lnTo>
                      <a:pt x="94" y="218"/>
                    </a:lnTo>
                    <a:lnTo>
                      <a:pt x="94" y="218"/>
                    </a:lnTo>
                    <a:lnTo>
                      <a:pt x="94" y="218"/>
                    </a:lnTo>
                    <a:cubicBezTo>
                      <a:pt x="94" y="186"/>
                      <a:pt x="94" y="186"/>
                      <a:pt x="94" y="186"/>
                    </a:cubicBezTo>
                    <a:lnTo>
                      <a:pt x="94" y="186"/>
                    </a:lnTo>
                    <a:cubicBezTo>
                      <a:pt x="124" y="186"/>
                      <a:pt x="124" y="186"/>
                      <a:pt x="124" y="186"/>
                    </a:cubicBezTo>
                    <a:lnTo>
                      <a:pt x="155" y="186"/>
                    </a:lnTo>
                    <a:cubicBezTo>
                      <a:pt x="124" y="155"/>
                      <a:pt x="124" y="155"/>
                      <a:pt x="124" y="155"/>
                    </a:cubicBezTo>
                    <a:lnTo>
                      <a:pt x="124" y="124"/>
                    </a:lnTo>
                    <a:lnTo>
                      <a:pt x="155" y="124"/>
                    </a:lnTo>
                    <a:cubicBezTo>
                      <a:pt x="155" y="94"/>
                      <a:pt x="155" y="94"/>
                      <a:pt x="155" y="94"/>
                    </a:cubicBezTo>
                    <a:lnTo>
                      <a:pt x="155" y="94"/>
                    </a:lnTo>
                    <a:cubicBezTo>
                      <a:pt x="155" y="94"/>
                      <a:pt x="155" y="94"/>
                      <a:pt x="186" y="94"/>
                    </a:cubicBezTo>
                    <a:lnTo>
                      <a:pt x="186" y="94"/>
                    </a:lnTo>
                    <a:lnTo>
                      <a:pt x="186" y="94"/>
                    </a:lnTo>
                    <a:lnTo>
                      <a:pt x="186" y="94"/>
                    </a:lnTo>
                    <a:lnTo>
                      <a:pt x="186" y="94"/>
                    </a:lnTo>
                    <a:lnTo>
                      <a:pt x="186" y="94"/>
                    </a:lnTo>
                    <a:lnTo>
                      <a:pt x="155" y="94"/>
                    </a:lnTo>
                    <a:lnTo>
                      <a:pt x="155" y="94"/>
                    </a:lnTo>
                    <a:lnTo>
                      <a:pt x="155" y="94"/>
                    </a:lnTo>
                    <a:lnTo>
                      <a:pt x="124" y="94"/>
                    </a:lnTo>
                    <a:lnTo>
                      <a:pt x="124" y="94"/>
                    </a:lnTo>
                    <a:lnTo>
                      <a:pt x="124" y="94"/>
                    </a:lnTo>
                    <a:lnTo>
                      <a:pt x="124" y="94"/>
                    </a:lnTo>
                    <a:cubicBezTo>
                      <a:pt x="94" y="94"/>
                      <a:pt x="94" y="62"/>
                      <a:pt x="62" y="62"/>
                    </a:cubicBezTo>
                    <a:lnTo>
                      <a:pt x="62" y="31"/>
                    </a:lnTo>
                    <a:lnTo>
                      <a:pt x="62" y="31"/>
                    </a:lnTo>
                    <a:lnTo>
                      <a:pt x="62" y="31"/>
                    </a:lnTo>
                    <a:lnTo>
                      <a:pt x="62" y="31"/>
                    </a:lnTo>
                    <a:lnTo>
                      <a:pt x="62" y="31"/>
                    </a:lnTo>
                    <a:cubicBezTo>
                      <a:pt x="62" y="31"/>
                      <a:pt x="62" y="31"/>
                      <a:pt x="62" y="0"/>
                    </a:cubicBezTo>
                    <a:cubicBezTo>
                      <a:pt x="62" y="31"/>
                      <a:pt x="62" y="31"/>
                      <a:pt x="62" y="31"/>
                    </a:cubicBezTo>
                    <a:cubicBezTo>
                      <a:pt x="62" y="31"/>
                      <a:pt x="62" y="62"/>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5" name="Freeform 128"/>
              <p:cNvSpPr>
                <a:spLocks noChangeArrowheads="1"/>
              </p:cNvSpPr>
              <p:nvPr/>
            </p:nvSpPr>
            <p:spPr bwMode="auto">
              <a:xfrm>
                <a:off x="5967413" y="2505075"/>
                <a:ext cx="57150" cy="44450"/>
              </a:xfrm>
              <a:custGeom>
                <a:avLst/>
                <a:gdLst>
                  <a:gd name="T0" fmla="*/ 0 w 157"/>
                  <a:gd name="T1" fmla="*/ 93 h 125"/>
                  <a:gd name="T2" fmla="*/ 0 w 157"/>
                  <a:gd name="T3" fmla="*/ 93 h 125"/>
                  <a:gd name="T4" fmla="*/ 0 w 157"/>
                  <a:gd name="T5" fmla="*/ 93 h 125"/>
                  <a:gd name="T6" fmla="*/ 93 w 157"/>
                  <a:gd name="T7" fmla="*/ 124 h 125"/>
                  <a:gd name="T8" fmla="*/ 93 w 157"/>
                  <a:gd name="T9" fmla="*/ 93 h 125"/>
                  <a:gd name="T10" fmla="*/ 124 w 157"/>
                  <a:gd name="T11" fmla="*/ 93 h 125"/>
                  <a:gd name="T12" fmla="*/ 124 w 157"/>
                  <a:gd name="T13" fmla="*/ 93 h 125"/>
                  <a:gd name="T14" fmla="*/ 156 w 157"/>
                  <a:gd name="T15" fmla="*/ 62 h 125"/>
                  <a:gd name="T16" fmla="*/ 156 w 157"/>
                  <a:gd name="T17" fmla="*/ 62 h 125"/>
                  <a:gd name="T18" fmla="*/ 124 w 157"/>
                  <a:gd name="T19" fmla="*/ 62 h 125"/>
                  <a:gd name="T20" fmla="*/ 124 w 157"/>
                  <a:gd name="T21" fmla="*/ 31 h 125"/>
                  <a:gd name="T22" fmla="*/ 124 w 157"/>
                  <a:gd name="T23" fmla="*/ 31 h 125"/>
                  <a:gd name="T24" fmla="*/ 124 w 157"/>
                  <a:gd name="T25" fmla="*/ 62 h 125"/>
                  <a:gd name="T26" fmla="*/ 93 w 157"/>
                  <a:gd name="T27" fmla="*/ 31 h 125"/>
                  <a:gd name="T28" fmla="*/ 93 w 157"/>
                  <a:gd name="T29" fmla="*/ 0 h 125"/>
                  <a:gd name="T30" fmla="*/ 93 w 157"/>
                  <a:gd name="T31" fmla="*/ 0 h 125"/>
                  <a:gd name="T32" fmla="*/ 62 w 157"/>
                  <a:gd name="T33" fmla="*/ 0 h 125"/>
                  <a:gd name="T34" fmla="*/ 62 w 157"/>
                  <a:gd name="T35" fmla="*/ 0 h 125"/>
                  <a:gd name="T36" fmla="*/ 62 w 157"/>
                  <a:gd name="T37" fmla="*/ 0 h 125"/>
                  <a:gd name="T38" fmla="*/ 0 w 157"/>
                  <a:gd name="T39" fmla="*/ 62 h 125"/>
                  <a:gd name="T40" fmla="*/ 0 w 157"/>
                  <a:gd name="T4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5">
                    <a:moveTo>
                      <a:pt x="0" y="93"/>
                    </a:moveTo>
                    <a:lnTo>
                      <a:pt x="0" y="93"/>
                    </a:lnTo>
                    <a:lnTo>
                      <a:pt x="0" y="93"/>
                    </a:lnTo>
                    <a:cubicBezTo>
                      <a:pt x="32" y="93"/>
                      <a:pt x="62" y="93"/>
                      <a:pt x="93" y="124"/>
                    </a:cubicBezTo>
                    <a:cubicBezTo>
                      <a:pt x="93" y="93"/>
                      <a:pt x="93" y="93"/>
                      <a:pt x="93" y="93"/>
                    </a:cubicBezTo>
                    <a:cubicBezTo>
                      <a:pt x="93" y="93"/>
                      <a:pt x="93" y="93"/>
                      <a:pt x="124" y="93"/>
                    </a:cubicBezTo>
                    <a:lnTo>
                      <a:pt x="124" y="93"/>
                    </a:lnTo>
                    <a:cubicBezTo>
                      <a:pt x="124" y="93"/>
                      <a:pt x="124" y="62"/>
                      <a:pt x="156" y="62"/>
                    </a:cubicBezTo>
                    <a:lnTo>
                      <a:pt x="156" y="62"/>
                    </a:lnTo>
                    <a:cubicBezTo>
                      <a:pt x="124" y="62"/>
                      <a:pt x="124" y="62"/>
                      <a:pt x="124" y="62"/>
                    </a:cubicBezTo>
                    <a:cubicBezTo>
                      <a:pt x="124" y="62"/>
                      <a:pt x="124" y="62"/>
                      <a:pt x="124" y="31"/>
                    </a:cubicBezTo>
                    <a:lnTo>
                      <a:pt x="124" y="31"/>
                    </a:lnTo>
                    <a:cubicBezTo>
                      <a:pt x="124" y="62"/>
                      <a:pt x="124" y="62"/>
                      <a:pt x="124" y="62"/>
                    </a:cubicBezTo>
                    <a:cubicBezTo>
                      <a:pt x="93" y="62"/>
                      <a:pt x="93" y="31"/>
                      <a:pt x="93" y="31"/>
                    </a:cubicBezTo>
                    <a:cubicBezTo>
                      <a:pt x="93" y="31"/>
                      <a:pt x="93" y="31"/>
                      <a:pt x="93" y="0"/>
                    </a:cubicBezTo>
                    <a:lnTo>
                      <a:pt x="93" y="0"/>
                    </a:lnTo>
                    <a:cubicBezTo>
                      <a:pt x="62" y="0"/>
                      <a:pt x="62" y="0"/>
                      <a:pt x="62" y="0"/>
                    </a:cubicBezTo>
                    <a:lnTo>
                      <a:pt x="62" y="0"/>
                    </a:lnTo>
                    <a:lnTo>
                      <a:pt x="62" y="0"/>
                    </a:lnTo>
                    <a:cubicBezTo>
                      <a:pt x="32" y="31"/>
                      <a:pt x="32" y="62"/>
                      <a:pt x="0" y="62"/>
                    </a:cubicBezTo>
                    <a:lnTo>
                      <a:pt x="0"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6" name="Freeform 129"/>
              <p:cNvSpPr>
                <a:spLocks noChangeArrowheads="1"/>
              </p:cNvSpPr>
              <p:nvPr/>
            </p:nvSpPr>
            <p:spPr bwMode="auto">
              <a:xfrm>
                <a:off x="5878513" y="2560638"/>
                <a:ext cx="77787" cy="55562"/>
              </a:xfrm>
              <a:custGeom>
                <a:avLst/>
                <a:gdLst>
                  <a:gd name="T0" fmla="*/ 0 w 218"/>
                  <a:gd name="T1" fmla="*/ 155 h 156"/>
                  <a:gd name="T2" fmla="*/ 0 w 218"/>
                  <a:gd name="T3" fmla="*/ 155 h 156"/>
                  <a:gd name="T4" fmla="*/ 0 w 218"/>
                  <a:gd name="T5" fmla="*/ 155 h 156"/>
                  <a:gd name="T6" fmla="*/ 62 w 218"/>
                  <a:gd name="T7" fmla="*/ 124 h 156"/>
                  <a:gd name="T8" fmla="*/ 62 w 218"/>
                  <a:gd name="T9" fmla="*/ 124 h 156"/>
                  <a:gd name="T10" fmla="*/ 62 w 218"/>
                  <a:gd name="T11" fmla="*/ 124 h 156"/>
                  <a:gd name="T12" fmla="*/ 62 w 218"/>
                  <a:gd name="T13" fmla="*/ 124 h 156"/>
                  <a:gd name="T14" fmla="*/ 93 w 218"/>
                  <a:gd name="T15" fmla="*/ 155 h 156"/>
                  <a:gd name="T16" fmla="*/ 124 w 218"/>
                  <a:gd name="T17" fmla="*/ 155 h 156"/>
                  <a:gd name="T18" fmla="*/ 124 w 218"/>
                  <a:gd name="T19" fmla="*/ 155 h 156"/>
                  <a:gd name="T20" fmla="*/ 124 w 218"/>
                  <a:gd name="T21" fmla="*/ 155 h 156"/>
                  <a:gd name="T22" fmla="*/ 124 w 218"/>
                  <a:gd name="T23" fmla="*/ 155 h 156"/>
                  <a:gd name="T24" fmla="*/ 156 w 218"/>
                  <a:gd name="T25" fmla="*/ 124 h 156"/>
                  <a:gd name="T26" fmla="*/ 156 w 218"/>
                  <a:gd name="T27" fmla="*/ 124 h 156"/>
                  <a:gd name="T28" fmla="*/ 156 w 218"/>
                  <a:gd name="T29" fmla="*/ 93 h 156"/>
                  <a:gd name="T30" fmla="*/ 186 w 218"/>
                  <a:gd name="T31" fmla="*/ 93 h 156"/>
                  <a:gd name="T32" fmla="*/ 186 w 218"/>
                  <a:gd name="T33" fmla="*/ 62 h 156"/>
                  <a:gd name="T34" fmla="*/ 186 w 218"/>
                  <a:gd name="T35" fmla="*/ 31 h 156"/>
                  <a:gd name="T36" fmla="*/ 186 w 218"/>
                  <a:gd name="T37" fmla="*/ 31 h 156"/>
                  <a:gd name="T38" fmla="*/ 186 w 218"/>
                  <a:gd name="T39" fmla="*/ 31 h 156"/>
                  <a:gd name="T40" fmla="*/ 217 w 218"/>
                  <a:gd name="T41" fmla="*/ 0 h 156"/>
                  <a:gd name="T42" fmla="*/ 217 w 218"/>
                  <a:gd name="T43" fmla="*/ 0 h 156"/>
                  <a:gd name="T44" fmla="*/ 186 w 218"/>
                  <a:gd name="T45" fmla="*/ 31 h 156"/>
                  <a:gd name="T46" fmla="*/ 156 w 218"/>
                  <a:gd name="T47" fmla="*/ 31 h 156"/>
                  <a:gd name="T48" fmla="*/ 156 w 218"/>
                  <a:gd name="T49" fmla="*/ 31 h 156"/>
                  <a:gd name="T50" fmla="*/ 156 w 218"/>
                  <a:gd name="T51" fmla="*/ 0 h 156"/>
                  <a:gd name="T52" fmla="*/ 124 w 218"/>
                  <a:gd name="T53" fmla="*/ 31 h 156"/>
                  <a:gd name="T54" fmla="*/ 124 w 218"/>
                  <a:gd name="T55" fmla="*/ 31 h 156"/>
                  <a:gd name="T56" fmla="*/ 93 w 218"/>
                  <a:gd name="T57" fmla="*/ 62 h 156"/>
                  <a:gd name="T58" fmla="*/ 93 w 218"/>
                  <a:gd name="T59" fmla="*/ 93 h 156"/>
                  <a:gd name="T60" fmla="*/ 32 w 218"/>
                  <a:gd name="T61" fmla="*/ 93 h 156"/>
                  <a:gd name="T62" fmla="*/ 32 w 218"/>
                  <a:gd name="T63" fmla="*/ 93 h 156"/>
                  <a:gd name="T64" fmla="*/ 0 w 218"/>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56">
                    <a:moveTo>
                      <a:pt x="0" y="155"/>
                    </a:moveTo>
                    <a:lnTo>
                      <a:pt x="0" y="155"/>
                    </a:lnTo>
                    <a:lnTo>
                      <a:pt x="0" y="155"/>
                    </a:lnTo>
                    <a:cubicBezTo>
                      <a:pt x="32" y="155"/>
                      <a:pt x="32" y="124"/>
                      <a:pt x="62" y="124"/>
                    </a:cubicBezTo>
                    <a:lnTo>
                      <a:pt x="62" y="124"/>
                    </a:lnTo>
                    <a:lnTo>
                      <a:pt x="62" y="124"/>
                    </a:lnTo>
                    <a:lnTo>
                      <a:pt x="62" y="124"/>
                    </a:lnTo>
                    <a:cubicBezTo>
                      <a:pt x="62" y="124"/>
                      <a:pt x="93" y="124"/>
                      <a:pt x="93" y="155"/>
                    </a:cubicBezTo>
                    <a:cubicBezTo>
                      <a:pt x="124" y="155"/>
                      <a:pt x="124" y="155"/>
                      <a:pt x="124" y="155"/>
                    </a:cubicBezTo>
                    <a:lnTo>
                      <a:pt x="124" y="155"/>
                    </a:lnTo>
                    <a:lnTo>
                      <a:pt x="124" y="155"/>
                    </a:lnTo>
                    <a:lnTo>
                      <a:pt x="124" y="155"/>
                    </a:lnTo>
                    <a:cubicBezTo>
                      <a:pt x="124" y="155"/>
                      <a:pt x="124" y="124"/>
                      <a:pt x="156" y="124"/>
                    </a:cubicBezTo>
                    <a:lnTo>
                      <a:pt x="156" y="124"/>
                    </a:lnTo>
                    <a:cubicBezTo>
                      <a:pt x="156" y="124"/>
                      <a:pt x="156" y="124"/>
                      <a:pt x="156" y="93"/>
                    </a:cubicBezTo>
                    <a:cubicBezTo>
                      <a:pt x="186" y="93"/>
                      <a:pt x="186" y="93"/>
                      <a:pt x="186" y="93"/>
                    </a:cubicBezTo>
                    <a:cubicBezTo>
                      <a:pt x="186" y="93"/>
                      <a:pt x="186" y="93"/>
                      <a:pt x="186" y="62"/>
                    </a:cubicBezTo>
                    <a:lnTo>
                      <a:pt x="186" y="31"/>
                    </a:lnTo>
                    <a:lnTo>
                      <a:pt x="186" y="31"/>
                    </a:lnTo>
                    <a:lnTo>
                      <a:pt x="186" y="31"/>
                    </a:lnTo>
                    <a:cubicBezTo>
                      <a:pt x="186" y="31"/>
                      <a:pt x="186" y="0"/>
                      <a:pt x="217" y="0"/>
                    </a:cubicBezTo>
                    <a:lnTo>
                      <a:pt x="217" y="0"/>
                    </a:lnTo>
                    <a:cubicBezTo>
                      <a:pt x="186" y="31"/>
                      <a:pt x="186" y="31"/>
                      <a:pt x="186" y="31"/>
                    </a:cubicBezTo>
                    <a:lnTo>
                      <a:pt x="156" y="31"/>
                    </a:lnTo>
                    <a:lnTo>
                      <a:pt x="156" y="31"/>
                    </a:lnTo>
                    <a:lnTo>
                      <a:pt x="156" y="0"/>
                    </a:lnTo>
                    <a:cubicBezTo>
                      <a:pt x="156" y="31"/>
                      <a:pt x="124" y="31"/>
                      <a:pt x="124" y="31"/>
                    </a:cubicBezTo>
                    <a:lnTo>
                      <a:pt x="124" y="31"/>
                    </a:lnTo>
                    <a:cubicBezTo>
                      <a:pt x="124" y="62"/>
                      <a:pt x="124" y="62"/>
                      <a:pt x="93" y="62"/>
                    </a:cubicBezTo>
                    <a:lnTo>
                      <a:pt x="93" y="93"/>
                    </a:lnTo>
                    <a:cubicBezTo>
                      <a:pt x="62" y="93"/>
                      <a:pt x="32" y="93"/>
                      <a:pt x="32" y="93"/>
                    </a:cubicBezTo>
                    <a:lnTo>
                      <a:pt x="32" y="93"/>
                    </a:lnTo>
                    <a:cubicBezTo>
                      <a:pt x="32" y="124"/>
                      <a:pt x="0" y="124"/>
                      <a:pt x="0"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7" name="Freeform 130"/>
              <p:cNvSpPr>
                <a:spLocks noChangeArrowheads="1"/>
              </p:cNvSpPr>
              <p:nvPr/>
            </p:nvSpPr>
            <p:spPr bwMode="auto">
              <a:xfrm>
                <a:off x="5710238" y="2125663"/>
                <a:ext cx="88900" cy="77787"/>
              </a:xfrm>
              <a:custGeom>
                <a:avLst/>
                <a:gdLst>
                  <a:gd name="T0" fmla="*/ 216 w 249"/>
                  <a:gd name="T1" fmla="*/ 93 h 218"/>
                  <a:gd name="T2" fmla="*/ 216 w 249"/>
                  <a:gd name="T3" fmla="*/ 93 h 218"/>
                  <a:gd name="T4" fmla="*/ 216 w 249"/>
                  <a:gd name="T5" fmla="*/ 93 h 218"/>
                  <a:gd name="T6" fmla="*/ 185 w 249"/>
                  <a:gd name="T7" fmla="*/ 62 h 218"/>
                  <a:gd name="T8" fmla="*/ 185 w 249"/>
                  <a:gd name="T9" fmla="*/ 32 h 218"/>
                  <a:gd name="T10" fmla="*/ 185 w 249"/>
                  <a:gd name="T11" fmla="*/ 32 h 218"/>
                  <a:gd name="T12" fmla="*/ 185 w 249"/>
                  <a:gd name="T13" fmla="*/ 32 h 218"/>
                  <a:gd name="T14" fmla="*/ 185 w 249"/>
                  <a:gd name="T15" fmla="*/ 32 h 218"/>
                  <a:gd name="T16" fmla="*/ 185 w 249"/>
                  <a:gd name="T17" fmla="*/ 32 h 218"/>
                  <a:gd name="T18" fmla="*/ 154 w 249"/>
                  <a:gd name="T19" fmla="*/ 32 h 218"/>
                  <a:gd name="T20" fmla="*/ 154 w 249"/>
                  <a:gd name="T21" fmla="*/ 32 h 218"/>
                  <a:gd name="T22" fmla="*/ 124 w 249"/>
                  <a:gd name="T23" fmla="*/ 0 h 218"/>
                  <a:gd name="T24" fmla="*/ 124 w 249"/>
                  <a:gd name="T25" fmla="*/ 0 h 218"/>
                  <a:gd name="T26" fmla="*/ 124 w 249"/>
                  <a:gd name="T27" fmla="*/ 0 h 218"/>
                  <a:gd name="T28" fmla="*/ 124 w 249"/>
                  <a:gd name="T29" fmla="*/ 0 h 218"/>
                  <a:gd name="T30" fmla="*/ 124 w 249"/>
                  <a:gd name="T31" fmla="*/ 0 h 218"/>
                  <a:gd name="T32" fmla="*/ 124 w 249"/>
                  <a:gd name="T33" fmla="*/ 0 h 218"/>
                  <a:gd name="T34" fmla="*/ 124 w 249"/>
                  <a:gd name="T35" fmla="*/ 0 h 218"/>
                  <a:gd name="T36" fmla="*/ 124 w 249"/>
                  <a:gd name="T37" fmla="*/ 32 h 218"/>
                  <a:gd name="T38" fmla="*/ 124 w 249"/>
                  <a:gd name="T39" fmla="*/ 32 h 218"/>
                  <a:gd name="T40" fmla="*/ 92 w 249"/>
                  <a:gd name="T41" fmla="*/ 32 h 218"/>
                  <a:gd name="T42" fmla="*/ 92 w 249"/>
                  <a:gd name="T43" fmla="*/ 32 h 218"/>
                  <a:gd name="T44" fmla="*/ 92 w 249"/>
                  <a:gd name="T45" fmla="*/ 32 h 218"/>
                  <a:gd name="T46" fmla="*/ 61 w 249"/>
                  <a:gd name="T47" fmla="*/ 32 h 218"/>
                  <a:gd name="T48" fmla="*/ 30 w 249"/>
                  <a:gd name="T49" fmla="*/ 32 h 218"/>
                  <a:gd name="T50" fmla="*/ 30 w 249"/>
                  <a:gd name="T51" fmla="*/ 32 h 218"/>
                  <a:gd name="T52" fmla="*/ 30 w 249"/>
                  <a:gd name="T53" fmla="*/ 32 h 218"/>
                  <a:gd name="T54" fmla="*/ 30 w 249"/>
                  <a:gd name="T55" fmla="*/ 32 h 218"/>
                  <a:gd name="T56" fmla="*/ 30 w 249"/>
                  <a:gd name="T57" fmla="*/ 32 h 218"/>
                  <a:gd name="T58" fmla="*/ 0 w 249"/>
                  <a:gd name="T59" fmla="*/ 32 h 218"/>
                  <a:gd name="T60" fmla="*/ 30 w 249"/>
                  <a:gd name="T61" fmla="*/ 32 h 218"/>
                  <a:gd name="T62" fmla="*/ 30 w 249"/>
                  <a:gd name="T63" fmla="*/ 32 h 218"/>
                  <a:gd name="T64" fmla="*/ 30 w 249"/>
                  <a:gd name="T65" fmla="*/ 93 h 218"/>
                  <a:gd name="T66" fmla="*/ 30 w 249"/>
                  <a:gd name="T67" fmla="*/ 93 h 218"/>
                  <a:gd name="T68" fmla="*/ 30 w 249"/>
                  <a:gd name="T69" fmla="*/ 93 h 218"/>
                  <a:gd name="T70" fmla="*/ 61 w 249"/>
                  <a:gd name="T71" fmla="*/ 93 h 218"/>
                  <a:gd name="T72" fmla="*/ 61 w 249"/>
                  <a:gd name="T73" fmla="*/ 62 h 218"/>
                  <a:gd name="T74" fmla="*/ 61 w 249"/>
                  <a:gd name="T75" fmla="*/ 62 h 218"/>
                  <a:gd name="T76" fmla="*/ 92 w 249"/>
                  <a:gd name="T77" fmla="*/ 93 h 218"/>
                  <a:gd name="T78" fmla="*/ 92 w 249"/>
                  <a:gd name="T79" fmla="*/ 93 h 218"/>
                  <a:gd name="T80" fmla="*/ 92 w 249"/>
                  <a:gd name="T81" fmla="*/ 93 h 218"/>
                  <a:gd name="T82" fmla="*/ 124 w 249"/>
                  <a:gd name="T83" fmla="*/ 93 h 218"/>
                  <a:gd name="T84" fmla="*/ 124 w 249"/>
                  <a:gd name="T85" fmla="*/ 156 h 218"/>
                  <a:gd name="T86" fmla="*/ 124 w 249"/>
                  <a:gd name="T87" fmla="*/ 156 h 218"/>
                  <a:gd name="T88" fmla="*/ 124 w 249"/>
                  <a:gd name="T89" fmla="*/ 156 h 218"/>
                  <a:gd name="T90" fmla="*/ 154 w 249"/>
                  <a:gd name="T91" fmla="*/ 186 h 218"/>
                  <a:gd name="T92" fmla="*/ 154 w 249"/>
                  <a:gd name="T93" fmla="*/ 186 h 218"/>
                  <a:gd name="T94" fmla="*/ 154 w 249"/>
                  <a:gd name="T95" fmla="*/ 186 h 218"/>
                  <a:gd name="T96" fmla="*/ 124 w 249"/>
                  <a:gd name="T97" fmla="*/ 186 h 218"/>
                  <a:gd name="T98" fmla="*/ 124 w 249"/>
                  <a:gd name="T99" fmla="*/ 186 h 218"/>
                  <a:gd name="T100" fmla="*/ 124 w 249"/>
                  <a:gd name="T101" fmla="*/ 217 h 218"/>
                  <a:gd name="T102" fmla="*/ 124 w 249"/>
                  <a:gd name="T103" fmla="*/ 217 h 218"/>
                  <a:gd name="T104" fmla="*/ 124 w 249"/>
                  <a:gd name="T105" fmla="*/ 217 h 218"/>
                  <a:gd name="T106" fmla="*/ 124 w 249"/>
                  <a:gd name="T107" fmla="*/ 217 h 218"/>
                  <a:gd name="T108" fmla="*/ 124 w 249"/>
                  <a:gd name="T109" fmla="*/ 217 h 218"/>
                  <a:gd name="T110" fmla="*/ 154 w 249"/>
                  <a:gd name="T111" fmla="*/ 186 h 218"/>
                  <a:gd name="T112" fmla="*/ 154 w 249"/>
                  <a:gd name="T113" fmla="*/ 186 h 218"/>
                  <a:gd name="T114" fmla="*/ 185 w 249"/>
                  <a:gd name="T115" fmla="*/ 156 h 218"/>
                  <a:gd name="T116" fmla="*/ 216 w 249"/>
                  <a:gd name="T117" fmla="*/ 156 h 218"/>
                  <a:gd name="T118" fmla="*/ 216 w 249"/>
                  <a:gd name="T119" fmla="*/ 124 h 218"/>
                  <a:gd name="T120" fmla="*/ 216 w 249"/>
                  <a:gd name="T121" fmla="*/ 124 h 218"/>
                  <a:gd name="T122" fmla="*/ 248 w 249"/>
                  <a:gd name="T123" fmla="*/ 93 h 218"/>
                  <a:gd name="T124" fmla="*/ 216 w 249"/>
                  <a:gd name="T1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8">
                    <a:moveTo>
                      <a:pt x="216" y="93"/>
                    </a:moveTo>
                    <a:lnTo>
                      <a:pt x="216" y="93"/>
                    </a:lnTo>
                    <a:lnTo>
                      <a:pt x="216" y="93"/>
                    </a:lnTo>
                    <a:cubicBezTo>
                      <a:pt x="185" y="62"/>
                      <a:pt x="185" y="62"/>
                      <a:pt x="185" y="62"/>
                    </a:cubicBezTo>
                    <a:lnTo>
                      <a:pt x="185" y="32"/>
                    </a:lnTo>
                    <a:lnTo>
                      <a:pt x="185" y="32"/>
                    </a:lnTo>
                    <a:lnTo>
                      <a:pt x="185" y="32"/>
                    </a:lnTo>
                    <a:lnTo>
                      <a:pt x="185" y="32"/>
                    </a:lnTo>
                    <a:lnTo>
                      <a:pt x="185" y="32"/>
                    </a:lnTo>
                    <a:lnTo>
                      <a:pt x="154" y="32"/>
                    </a:lnTo>
                    <a:lnTo>
                      <a:pt x="154" y="32"/>
                    </a:lnTo>
                    <a:cubicBezTo>
                      <a:pt x="154" y="32"/>
                      <a:pt x="154" y="0"/>
                      <a:pt x="124" y="0"/>
                    </a:cubicBezTo>
                    <a:lnTo>
                      <a:pt x="124" y="0"/>
                    </a:lnTo>
                    <a:lnTo>
                      <a:pt x="124" y="0"/>
                    </a:lnTo>
                    <a:lnTo>
                      <a:pt x="124" y="0"/>
                    </a:lnTo>
                    <a:lnTo>
                      <a:pt x="124" y="0"/>
                    </a:lnTo>
                    <a:lnTo>
                      <a:pt x="124" y="0"/>
                    </a:lnTo>
                    <a:lnTo>
                      <a:pt x="124" y="0"/>
                    </a:lnTo>
                    <a:cubicBezTo>
                      <a:pt x="124" y="0"/>
                      <a:pt x="124" y="0"/>
                      <a:pt x="124" y="32"/>
                    </a:cubicBezTo>
                    <a:lnTo>
                      <a:pt x="124" y="32"/>
                    </a:lnTo>
                    <a:lnTo>
                      <a:pt x="92" y="32"/>
                    </a:lnTo>
                    <a:lnTo>
                      <a:pt x="92" y="32"/>
                    </a:lnTo>
                    <a:lnTo>
                      <a:pt x="92" y="32"/>
                    </a:lnTo>
                    <a:cubicBezTo>
                      <a:pt x="92" y="32"/>
                      <a:pt x="92" y="32"/>
                      <a:pt x="61" y="32"/>
                    </a:cubicBezTo>
                    <a:cubicBezTo>
                      <a:pt x="61" y="32"/>
                      <a:pt x="61" y="32"/>
                      <a:pt x="30" y="32"/>
                    </a:cubicBezTo>
                    <a:lnTo>
                      <a:pt x="30" y="32"/>
                    </a:lnTo>
                    <a:lnTo>
                      <a:pt x="30" y="32"/>
                    </a:lnTo>
                    <a:lnTo>
                      <a:pt x="30" y="32"/>
                    </a:lnTo>
                    <a:lnTo>
                      <a:pt x="30" y="32"/>
                    </a:lnTo>
                    <a:cubicBezTo>
                      <a:pt x="30" y="32"/>
                      <a:pt x="30" y="32"/>
                      <a:pt x="0" y="32"/>
                    </a:cubicBezTo>
                    <a:cubicBezTo>
                      <a:pt x="0" y="32"/>
                      <a:pt x="0" y="32"/>
                      <a:pt x="30" y="32"/>
                    </a:cubicBezTo>
                    <a:lnTo>
                      <a:pt x="30" y="32"/>
                    </a:lnTo>
                    <a:cubicBezTo>
                      <a:pt x="30" y="62"/>
                      <a:pt x="30" y="62"/>
                      <a:pt x="30" y="93"/>
                    </a:cubicBezTo>
                    <a:lnTo>
                      <a:pt x="30" y="93"/>
                    </a:lnTo>
                    <a:lnTo>
                      <a:pt x="30" y="93"/>
                    </a:lnTo>
                    <a:cubicBezTo>
                      <a:pt x="30" y="93"/>
                      <a:pt x="30" y="93"/>
                      <a:pt x="61" y="93"/>
                    </a:cubicBezTo>
                    <a:lnTo>
                      <a:pt x="61" y="62"/>
                    </a:lnTo>
                    <a:lnTo>
                      <a:pt x="61" y="62"/>
                    </a:lnTo>
                    <a:cubicBezTo>
                      <a:pt x="92" y="93"/>
                      <a:pt x="92" y="93"/>
                      <a:pt x="92" y="93"/>
                    </a:cubicBezTo>
                    <a:lnTo>
                      <a:pt x="92" y="93"/>
                    </a:lnTo>
                    <a:lnTo>
                      <a:pt x="92" y="93"/>
                    </a:lnTo>
                    <a:lnTo>
                      <a:pt x="124" y="93"/>
                    </a:lnTo>
                    <a:cubicBezTo>
                      <a:pt x="124" y="124"/>
                      <a:pt x="124" y="124"/>
                      <a:pt x="124" y="156"/>
                    </a:cubicBezTo>
                    <a:lnTo>
                      <a:pt x="124" y="156"/>
                    </a:lnTo>
                    <a:lnTo>
                      <a:pt x="124" y="156"/>
                    </a:lnTo>
                    <a:cubicBezTo>
                      <a:pt x="154" y="156"/>
                      <a:pt x="154" y="156"/>
                      <a:pt x="154" y="186"/>
                    </a:cubicBezTo>
                    <a:lnTo>
                      <a:pt x="154" y="186"/>
                    </a:lnTo>
                    <a:lnTo>
                      <a:pt x="154" y="186"/>
                    </a:lnTo>
                    <a:lnTo>
                      <a:pt x="124" y="186"/>
                    </a:lnTo>
                    <a:lnTo>
                      <a:pt x="124" y="186"/>
                    </a:lnTo>
                    <a:lnTo>
                      <a:pt x="124" y="217"/>
                    </a:lnTo>
                    <a:lnTo>
                      <a:pt x="124" y="217"/>
                    </a:lnTo>
                    <a:lnTo>
                      <a:pt x="124" y="217"/>
                    </a:lnTo>
                    <a:lnTo>
                      <a:pt x="124" y="217"/>
                    </a:lnTo>
                    <a:lnTo>
                      <a:pt x="124" y="217"/>
                    </a:lnTo>
                    <a:lnTo>
                      <a:pt x="154" y="186"/>
                    </a:lnTo>
                    <a:lnTo>
                      <a:pt x="154" y="186"/>
                    </a:lnTo>
                    <a:cubicBezTo>
                      <a:pt x="154" y="156"/>
                      <a:pt x="185" y="156"/>
                      <a:pt x="185" y="156"/>
                    </a:cubicBezTo>
                    <a:cubicBezTo>
                      <a:pt x="185" y="156"/>
                      <a:pt x="185" y="156"/>
                      <a:pt x="216" y="156"/>
                    </a:cubicBezTo>
                    <a:cubicBezTo>
                      <a:pt x="216" y="124"/>
                      <a:pt x="216" y="124"/>
                      <a:pt x="216" y="124"/>
                    </a:cubicBezTo>
                    <a:lnTo>
                      <a:pt x="216" y="124"/>
                    </a:lnTo>
                    <a:cubicBezTo>
                      <a:pt x="216" y="93"/>
                      <a:pt x="216" y="93"/>
                      <a:pt x="248" y="93"/>
                    </a:cubicBezTo>
                    <a:cubicBezTo>
                      <a:pt x="248" y="93"/>
                      <a:pt x="248" y="93"/>
                      <a:pt x="216"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8" name="Freeform 131"/>
              <p:cNvSpPr>
                <a:spLocks noChangeArrowheads="1"/>
              </p:cNvSpPr>
              <p:nvPr/>
            </p:nvSpPr>
            <p:spPr bwMode="auto">
              <a:xfrm>
                <a:off x="5776913" y="2282825"/>
                <a:ext cx="55562" cy="133350"/>
              </a:xfrm>
              <a:custGeom>
                <a:avLst/>
                <a:gdLst>
                  <a:gd name="T0" fmla="*/ 63 w 156"/>
                  <a:gd name="T1" fmla="*/ 278 h 372"/>
                  <a:gd name="T2" fmla="*/ 63 w 156"/>
                  <a:gd name="T3" fmla="*/ 278 h 372"/>
                  <a:gd name="T4" fmla="*/ 63 w 156"/>
                  <a:gd name="T5" fmla="*/ 278 h 372"/>
                  <a:gd name="T6" fmla="*/ 63 w 156"/>
                  <a:gd name="T7" fmla="*/ 278 h 372"/>
                  <a:gd name="T8" fmla="*/ 31 w 156"/>
                  <a:gd name="T9" fmla="*/ 309 h 372"/>
                  <a:gd name="T10" fmla="*/ 31 w 156"/>
                  <a:gd name="T11" fmla="*/ 309 h 372"/>
                  <a:gd name="T12" fmla="*/ 31 w 156"/>
                  <a:gd name="T13" fmla="*/ 309 h 372"/>
                  <a:gd name="T14" fmla="*/ 31 w 156"/>
                  <a:gd name="T15" fmla="*/ 309 h 372"/>
                  <a:gd name="T16" fmla="*/ 31 w 156"/>
                  <a:gd name="T17" fmla="*/ 309 h 372"/>
                  <a:gd name="T18" fmla="*/ 0 w 156"/>
                  <a:gd name="T19" fmla="*/ 341 h 372"/>
                  <a:gd name="T20" fmla="*/ 0 w 156"/>
                  <a:gd name="T21" fmla="*/ 341 h 372"/>
                  <a:gd name="T22" fmla="*/ 0 w 156"/>
                  <a:gd name="T23" fmla="*/ 341 h 372"/>
                  <a:gd name="T24" fmla="*/ 0 w 156"/>
                  <a:gd name="T25" fmla="*/ 341 h 372"/>
                  <a:gd name="T26" fmla="*/ 31 w 156"/>
                  <a:gd name="T27" fmla="*/ 371 h 372"/>
                  <a:gd name="T28" fmla="*/ 31 w 156"/>
                  <a:gd name="T29" fmla="*/ 371 h 372"/>
                  <a:gd name="T30" fmla="*/ 93 w 156"/>
                  <a:gd name="T31" fmla="*/ 341 h 372"/>
                  <a:gd name="T32" fmla="*/ 93 w 156"/>
                  <a:gd name="T33" fmla="*/ 341 h 372"/>
                  <a:gd name="T34" fmla="*/ 93 w 156"/>
                  <a:gd name="T35" fmla="*/ 309 h 372"/>
                  <a:gd name="T36" fmla="*/ 93 w 156"/>
                  <a:gd name="T37" fmla="*/ 309 h 372"/>
                  <a:gd name="T38" fmla="*/ 155 w 156"/>
                  <a:gd name="T39" fmla="*/ 247 h 372"/>
                  <a:gd name="T40" fmla="*/ 155 w 156"/>
                  <a:gd name="T41" fmla="*/ 247 h 372"/>
                  <a:gd name="T42" fmla="*/ 155 w 156"/>
                  <a:gd name="T43" fmla="*/ 217 h 372"/>
                  <a:gd name="T44" fmla="*/ 155 w 156"/>
                  <a:gd name="T45" fmla="*/ 185 h 372"/>
                  <a:gd name="T46" fmla="*/ 155 w 156"/>
                  <a:gd name="T47" fmla="*/ 154 h 372"/>
                  <a:gd name="T48" fmla="*/ 155 w 156"/>
                  <a:gd name="T49" fmla="*/ 154 h 372"/>
                  <a:gd name="T50" fmla="*/ 155 w 156"/>
                  <a:gd name="T51" fmla="*/ 123 h 372"/>
                  <a:gd name="T52" fmla="*/ 155 w 156"/>
                  <a:gd name="T53" fmla="*/ 123 h 372"/>
                  <a:gd name="T54" fmla="*/ 124 w 156"/>
                  <a:gd name="T55" fmla="*/ 31 h 372"/>
                  <a:gd name="T56" fmla="*/ 124 w 156"/>
                  <a:gd name="T57" fmla="*/ 31 h 372"/>
                  <a:gd name="T58" fmla="*/ 93 w 156"/>
                  <a:gd name="T59" fmla="*/ 31 h 372"/>
                  <a:gd name="T60" fmla="*/ 93 w 156"/>
                  <a:gd name="T61" fmla="*/ 0 h 372"/>
                  <a:gd name="T62" fmla="*/ 93 w 156"/>
                  <a:gd name="T63" fmla="*/ 31 h 372"/>
                  <a:gd name="T64" fmla="*/ 93 w 156"/>
                  <a:gd name="T65" fmla="*/ 31 h 372"/>
                  <a:gd name="T66" fmla="*/ 93 w 156"/>
                  <a:gd name="T67" fmla="*/ 31 h 372"/>
                  <a:gd name="T68" fmla="*/ 93 w 156"/>
                  <a:gd name="T69" fmla="*/ 31 h 372"/>
                  <a:gd name="T70" fmla="*/ 93 w 156"/>
                  <a:gd name="T71" fmla="*/ 31 h 372"/>
                  <a:gd name="T72" fmla="*/ 93 w 156"/>
                  <a:gd name="T73" fmla="*/ 61 h 372"/>
                  <a:gd name="T74" fmla="*/ 93 w 156"/>
                  <a:gd name="T75" fmla="*/ 93 h 372"/>
                  <a:gd name="T76" fmla="*/ 93 w 156"/>
                  <a:gd name="T77" fmla="*/ 93 h 372"/>
                  <a:gd name="T78" fmla="*/ 93 w 156"/>
                  <a:gd name="T79" fmla="*/ 93 h 372"/>
                  <a:gd name="T80" fmla="*/ 93 w 156"/>
                  <a:gd name="T81" fmla="*/ 93 h 372"/>
                  <a:gd name="T82" fmla="*/ 93 w 156"/>
                  <a:gd name="T83" fmla="*/ 123 h 372"/>
                  <a:gd name="T84" fmla="*/ 93 w 156"/>
                  <a:gd name="T85" fmla="*/ 154 h 372"/>
                  <a:gd name="T86" fmla="*/ 93 w 156"/>
                  <a:gd name="T87" fmla="*/ 185 h 372"/>
                  <a:gd name="T88" fmla="*/ 93 w 156"/>
                  <a:gd name="T89" fmla="*/ 217 h 372"/>
                  <a:gd name="T90" fmla="*/ 93 w 156"/>
                  <a:gd name="T91" fmla="*/ 247 h 372"/>
                  <a:gd name="T92" fmla="*/ 93 w 156"/>
                  <a:gd name="T93" fmla="*/ 278 h 372"/>
                  <a:gd name="T94" fmla="*/ 93 w 156"/>
                  <a:gd name="T95" fmla="*/ 278 h 372"/>
                  <a:gd name="T96" fmla="*/ 63 w 156"/>
                  <a:gd name="T97" fmla="*/ 27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372">
                    <a:moveTo>
                      <a:pt x="63" y="278"/>
                    </a:moveTo>
                    <a:lnTo>
                      <a:pt x="63" y="278"/>
                    </a:lnTo>
                    <a:lnTo>
                      <a:pt x="63" y="278"/>
                    </a:lnTo>
                    <a:lnTo>
                      <a:pt x="63" y="278"/>
                    </a:lnTo>
                    <a:cubicBezTo>
                      <a:pt x="31" y="278"/>
                      <a:pt x="31" y="309"/>
                      <a:pt x="31" y="309"/>
                    </a:cubicBezTo>
                    <a:lnTo>
                      <a:pt x="31" y="309"/>
                    </a:lnTo>
                    <a:lnTo>
                      <a:pt x="31" y="309"/>
                    </a:lnTo>
                    <a:lnTo>
                      <a:pt x="31" y="309"/>
                    </a:lnTo>
                    <a:lnTo>
                      <a:pt x="31" y="309"/>
                    </a:lnTo>
                    <a:cubicBezTo>
                      <a:pt x="31" y="341"/>
                      <a:pt x="31" y="341"/>
                      <a:pt x="0" y="341"/>
                    </a:cubicBezTo>
                    <a:lnTo>
                      <a:pt x="0" y="341"/>
                    </a:lnTo>
                    <a:lnTo>
                      <a:pt x="0" y="341"/>
                    </a:lnTo>
                    <a:lnTo>
                      <a:pt x="0" y="341"/>
                    </a:lnTo>
                    <a:lnTo>
                      <a:pt x="31" y="371"/>
                    </a:lnTo>
                    <a:lnTo>
                      <a:pt x="31" y="371"/>
                    </a:lnTo>
                    <a:cubicBezTo>
                      <a:pt x="31" y="341"/>
                      <a:pt x="63" y="341"/>
                      <a:pt x="93" y="341"/>
                    </a:cubicBezTo>
                    <a:lnTo>
                      <a:pt x="93" y="341"/>
                    </a:lnTo>
                    <a:cubicBezTo>
                      <a:pt x="93" y="309"/>
                      <a:pt x="93" y="309"/>
                      <a:pt x="93" y="309"/>
                    </a:cubicBezTo>
                    <a:lnTo>
                      <a:pt x="93" y="309"/>
                    </a:lnTo>
                    <a:cubicBezTo>
                      <a:pt x="93" y="309"/>
                      <a:pt x="124" y="278"/>
                      <a:pt x="155" y="247"/>
                    </a:cubicBezTo>
                    <a:lnTo>
                      <a:pt x="155" y="247"/>
                    </a:lnTo>
                    <a:lnTo>
                      <a:pt x="155" y="217"/>
                    </a:lnTo>
                    <a:cubicBezTo>
                      <a:pt x="155" y="185"/>
                      <a:pt x="155" y="185"/>
                      <a:pt x="155" y="185"/>
                    </a:cubicBezTo>
                    <a:cubicBezTo>
                      <a:pt x="155" y="185"/>
                      <a:pt x="155" y="185"/>
                      <a:pt x="155" y="154"/>
                    </a:cubicBezTo>
                    <a:lnTo>
                      <a:pt x="155" y="154"/>
                    </a:lnTo>
                    <a:lnTo>
                      <a:pt x="155" y="123"/>
                    </a:lnTo>
                    <a:lnTo>
                      <a:pt x="155" y="123"/>
                    </a:lnTo>
                    <a:cubicBezTo>
                      <a:pt x="124" y="93"/>
                      <a:pt x="124" y="61"/>
                      <a:pt x="124" y="31"/>
                    </a:cubicBezTo>
                    <a:lnTo>
                      <a:pt x="124" y="31"/>
                    </a:lnTo>
                    <a:cubicBezTo>
                      <a:pt x="124" y="31"/>
                      <a:pt x="124" y="31"/>
                      <a:pt x="93" y="31"/>
                    </a:cubicBezTo>
                    <a:cubicBezTo>
                      <a:pt x="93" y="0"/>
                      <a:pt x="93" y="0"/>
                      <a:pt x="93" y="0"/>
                    </a:cubicBezTo>
                    <a:lnTo>
                      <a:pt x="93" y="31"/>
                    </a:lnTo>
                    <a:lnTo>
                      <a:pt x="93" y="31"/>
                    </a:lnTo>
                    <a:lnTo>
                      <a:pt x="93" y="31"/>
                    </a:lnTo>
                    <a:lnTo>
                      <a:pt x="93" y="31"/>
                    </a:lnTo>
                    <a:lnTo>
                      <a:pt x="93" y="31"/>
                    </a:lnTo>
                    <a:lnTo>
                      <a:pt x="93" y="61"/>
                    </a:lnTo>
                    <a:cubicBezTo>
                      <a:pt x="93" y="61"/>
                      <a:pt x="93" y="61"/>
                      <a:pt x="93" y="93"/>
                    </a:cubicBezTo>
                    <a:lnTo>
                      <a:pt x="93" y="93"/>
                    </a:lnTo>
                    <a:lnTo>
                      <a:pt x="93" y="93"/>
                    </a:lnTo>
                    <a:lnTo>
                      <a:pt x="93" y="93"/>
                    </a:lnTo>
                    <a:cubicBezTo>
                      <a:pt x="93" y="93"/>
                      <a:pt x="93" y="93"/>
                      <a:pt x="93" y="123"/>
                    </a:cubicBezTo>
                    <a:cubicBezTo>
                      <a:pt x="93" y="123"/>
                      <a:pt x="93" y="123"/>
                      <a:pt x="93" y="154"/>
                    </a:cubicBezTo>
                    <a:cubicBezTo>
                      <a:pt x="93" y="185"/>
                      <a:pt x="93" y="185"/>
                      <a:pt x="93" y="185"/>
                    </a:cubicBezTo>
                    <a:lnTo>
                      <a:pt x="93" y="217"/>
                    </a:lnTo>
                    <a:cubicBezTo>
                      <a:pt x="93" y="217"/>
                      <a:pt x="93" y="217"/>
                      <a:pt x="93" y="247"/>
                    </a:cubicBezTo>
                    <a:cubicBezTo>
                      <a:pt x="93" y="247"/>
                      <a:pt x="93" y="247"/>
                      <a:pt x="93" y="278"/>
                    </a:cubicBezTo>
                    <a:lnTo>
                      <a:pt x="93" y="278"/>
                    </a:lnTo>
                    <a:lnTo>
                      <a:pt x="63" y="2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9" name="Freeform 132"/>
              <p:cNvSpPr>
                <a:spLocks noChangeArrowheads="1"/>
              </p:cNvSpPr>
              <p:nvPr/>
            </p:nvSpPr>
            <p:spPr bwMode="auto">
              <a:xfrm>
                <a:off x="5710238" y="2327275"/>
                <a:ext cx="88900" cy="79375"/>
              </a:xfrm>
              <a:custGeom>
                <a:avLst/>
                <a:gdLst>
                  <a:gd name="T0" fmla="*/ 154 w 249"/>
                  <a:gd name="T1" fmla="*/ 155 h 219"/>
                  <a:gd name="T2" fmla="*/ 154 w 249"/>
                  <a:gd name="T3" fmla="*/ 155 h 219"/>
                  <a:gd name="T4" fmla="*/ 154 w 249"/>
                  <a:gd name="T5" fmla="*/ 155 h 219"/>
                  <a:gd name="T6" fmla="*/ 154 w 249"/>
                  <a:gd name="T7" fmla="*/ 155 h 219"/>
                  <a:gd name="T8" fmla="*/ 154 w 249"/>
                  <a:gd name="T9" fmla="*/ 155 h 219"/>
                  <a:gd name="T10" fmla="*/ 154 w 249"/>
                  <a:gd name="T11" fmla="*/ 155 h 219"/>
                  <a:gd name="T12" fmla="*/ 154 w 249"/>
                  <a:gd name="T13" fmla="*/ 124 h 219"/>
                  <a:gd name="T14" fmla="*/ 154 w 249"/>
                  <a:gd name="T15" fmla="*/ 124 h 219"/>
                  <a:gd name="T16" fmla="*/ 154 w 249"/>
                  <a:gd name="T17" fmla="*/ 124 h 219"/>
                  <a:gd name="T18" fmla="*/ 185 w 249"/>
                  <a:gd name="T19" fmla="*/ 124 h 219"/>
                  <a:gd name="T20" fmla="*/ 185 w 249"/>
                  <a:gd name="T21" fmla="*/ 124 h 219"/>
                  <a:gd name="T22" fmla="*/ 216 w 249"/>
                  <a:gd name="T23" fmla="*/ 124 h 219"/>
                  <a:gd name="T24" fmla="*/ 216 w 249"/>
                  <a:gd name="T25" fmla="*/ 124 h 219"/>
                  <a:gd name="T26" fmla="*/ 248 w 249"/>
                  <a:gd name="T27" fmla="*/ 94 h 219"/>
                  <a:gd name="T28" fmla="*/ 248 w 249"/>
                  <a:gd name="T29" fmla="*/ 94 h 219"/>
                  <a:gd name="T30" fmla="*/ 248 w 249"/>
                  <a:gd name="T31" fmla="*/ 94 h 219"/>
                  <a:gd name="T32" fmla="*/ 248 w 249"/>
                  <a:gd name="T33" fmla="*/ 62 h 219"/>
                  <a:gd name="T34" fmla="*/ 248 w 249"/>
                  <a:gd name="T35" fmla="*/ 31 h 219"/>
                  <a:gd name="T36" fmla="*/ 248 w 249"/>
                  <a:gd name="T37" fmla="*/ 0 h 219"/>
                  <a:gd name="T38" fmla="*/ 248 w 249"/>
                  <a:gd name="T39" fmla="*/ 0 h 219"/>
                  <a:gd name="T40" fmla="*/ 248 w 249"/>
                  <a:gd name="T41" fmla="*/ 0 h 219"/>
                  <a:gd name="T42" fmla="*/ 248 w 249"/>
                  <a:gd name="T43" fmla="*/ 0 h 219"/>
                  <a:gd name="T44" fmla="*/ 216 w 249"/>
                  <a:gd name="T45" fmla="*/ 0 h 219"/>
                  <a:gd name="T46" fmla="*/ 216 w 249"/>
                  <a:gd name="T47" fmla="*/ 0 h 219"/>
                  <a:gd name="T48" fmla="*/ 216 w 249"/>
                  <a:gd name="T49" fmla="*/ 0 h 219"/>
                  <a:gd name="T50" fmla="*/ 216 w 249"/>
                  <a:gd name="T51" fmla="*/ 0 h 219"/>
                  <a:gd name="T52" fmla="*/ 216 w 249"/>
                  <a:gd name="T53" fmla="*/ 0 h 219"/>
                  <a:gd name="T54" fmla="*/ 185 w 249"/>
                  <a:gd name="T55" fmla="*/ 0 h 219"/>
                  <a:gd name="T56" fmla="*/ 185 w 249"/>
                  <a:gd name="T57" fmla="*/ 31 h 219"/>
                  <a:gd name="T58" fmla="*/ 154 w 249"/>
                  <a:gd name="T59" fmla="*/ 31 h 219"/>
                  <a:gd name="T60" fmla="*/ 154 w 249"/>
                  <a:gd name="T61" fmla="*/ 31 h 219"/>
                  <a:gd name="T62" fmla="*/ 124 w 249"/>
                  <a:gd name="T63" fmla="*/ 31 h 219"/>
                  <a:gd name="T64" fmla="*/ 124 w 249"/>
                  <a:gd name="T65" fmla="*/ 0 h 219"/>
                  <a:gd name="T66" fmla="*/ 124 w 249"/>
                  <a:gd name="T67" fmla="*/ 0 h 219"/>
                  <a:gd name="T68" fmla="*/ 92 w 249"/>
                  <a:gd name="T69" fmla="*/ 0 h 219"/>
                  <a:gd name="T70" fmla="*/ 92 w 249"/>
                  <a:gd name="T71" fmla="*/ 0 h 219"/>
                  <a:gd name="T72" fmla="*/ 92 w 249"/>
                  <a:gd name="T73" fmla="*/ 0 h 219"/>
                  <a:gd name="T74" fmla="*/ 61 w 249"/>
                  <a:gd name="T75" fmla="*/ 0 h 219"/>
                  <a:gd name="T76" fmla="*/ 30 w 249"/>
                  <a:gd name="T77" fmla="*/ 0 h 219"/>
                  <a:gd name="T78" fmla="*/ 30 w 249"/>
                  <a:gd name="T79" fmla="*/ 0 h 219"/>
                  <a:gd name="T80" fmla="*/ 30 w 249"/>
                  <a:gd name="T81" fmla="*/ 0 h 219"/>
                  <a:gd name="T82" fmla="*/ 0 w 249"/>
                  <a:gd name="T83" fmla="*/ 31 h 219"/>
                  <a:gd name="T84" fmla="*/ 0 w 249"/>
                  <a:gd name="T85" fmla="*/ 62 h 219"/>
                  <a:gd name="T86" fmla="*/ 30 w 249"/>
                  <a:gd name="T87" fmla="*/ 124 h 219"/>
                  <a:gd name="T88" fmla="*/ 30 w 249"/>
                  <a:gd name="T89" fmla="*/ 124 h 219"/>
                  <a:gd name="T90" fmla="*/ 30 w 249"/>
                  <a:gd name="T91" fmla="*/ 155 h 219"/>
                  <a:gd name="T92" fmla="*/ 61 w 249"/>
                  <a:gd name="T93" fmla="*/ 186 h 219"/>
                  <a:gd name="T94" fmla="*/ 92 w 249"/>
                  <a:gd name="T95" fmla="*/ 218 h 219"/>
                  <a:gd name="T96" fmla="*/ 92 w 249"/>
                  <a:gd name="T97" fmla="*/ 186 h 219"/>
                  <a:gd name="T98" fmla="*/ 124 w 249"/>
                  <a:gd name="T99" fmla="*/ 186 h 219"/>
                  <a:gd name="T100" fmla="*/ 154 w 249"/>
                  <a:gd name="T101" fmla="*/ 1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9">
                    <a:moveTo>
                      <a:pt x="154" y="155"/>
                    </a:moveTo>
                    <a:lnTo>
                      <a:pt x="154" y="155"/>
                    </a:lnTo>
                    <a:lnTo>
                      <a:pt x="154" y="155"/>
                    </a:lnTo>
                    <a:lnTo>
                      <a:pt x="154" y="155"/>
                    </a:lnTo>
                    <a:lnTo>
                      <a:pt x="154" y="155"/>
                    </a:lnTo>
                    <a:lnTo>
                      <a:pt x="154" y="155"/>
                    </a:lnTo>
                    <a:lnTo>
                      <a:pt x="154" y="124"/>
                    </a:lnTo>
                    <a:lnTo>
                      <a:pt x="154" y="124"/>
                    </a:lnTo>
                    <a:lnTo>
                      <a:pt x="154" y="124"/>
                    </a:lnTo>
                    <a:cubicBezTo>
                      <a:pt x="185" y="124"/>
                      <a:pt x="185" y="124"/>
                      <a:pt x="185" y="124"/>
                    </a:cubicBezTo>
                    <a:lnTo>
                      <a:pt x="185" y="124"/>
                    </a:lnTo>
                    <a:cubicBezTo>
                      <a:pt x="216" y="124"/>
                      <a:pt x="216" y="124"/>
                      <a:pt x="216" y="124"/>
                    </a:cubicBezTo>
                    <a:lnTo>
                      <a:pt x="216" y="124"/>
                    </a:lnTo>
                    <a:cubicBezTo>
                      <a:pt x="216" y="94"/>
                      <a:pt x="216" y="94"/>
                      <a:pt x="248" y="94"/>
                    </a:cubicBezTo>
                    <a:lnTo>
                      <a:pt x="248" y="94"/>
                    </a:lnTo>
                    <a:lnTo>
                      <a:pt x="248" y="94"/>
                    </a:lnTo>
                    <a:cubicBezTo>
                      <a:pt x="248" y="94"/>
                      <a:pt x="248" y="94"/>
                      <a:pt x="248" y="62"/>
                    </a:cubicBezTo>
                    <a:cubicBezTo>
                      <a:pt x="248" y="62"/>
                      <a:pt x="248" y="62"/>
                      <a:pt x="248" y="31"/>
                    </a:cubicBezTo>
                    <a:lnTo>
                      <a:pt x="248" y="0"/>
                    </a:lnTo>
                    <a:lnTo>
                      <a:pt x="248" y="0"/>
                    </a:lnTo>
                    <a:lnTo>
                      <a:pt x="248" y="0"/>
                    </a:lnTo>
                    <a:lnTo>
                      <a:pt x="248" y="0"/>
                    </a:lnTo>
                    <a:cubicBezTo>
                      <a:pt x="216" y="0"/>
                      <a:pt x="216" y="0"/>
                      <a:pt x="216" y="0"/>
                    </a:cubicBezTo>
                    <a:lnTo>
                      <a:pt x="216" y="0"/>
                    </a:lnTo>
                    <a:lnTo>
                      <a:pt x="216" y="0"/>
                    </a:lnTo>
                    <a:lnTo>
                      <a:pt x="216" y="0"/>
                    </a:lnTo>
                    <a:lnTo>
                      <a:pt x="216" y="0"/>
                    </a:lnTo>
                    <a:cubicBezTo>
                      <a:pt x="216" y="0"/>
                      <a:pt x="216" y="0"/>
                      <a:pt x="185" y="0"/>
                    </a:cubicBezTo>
                    <a:lnTo>
                      <a:pt x="185" y="31"/>
                    </a:lnTo>
                    <a:cubicBezTo>
                      <a:pt x="185" y="31"/>
                      <a:pt x="185" y="31"/>
                      <a:pt x="154" y="31"/>
                    </a:cubicBezTo>
                    <a:lnTo>
                      <a:pt x="154" y="31"/>
                    </a:lnTo>
                    <a:cubicBezTo>
                      <a:pt x="154" y="31"/>
                      <a:pt x="154" y="31"/>
                      <a:pt x="124" y="31"/>
                    </a:cubicBezTo>
                    <a:cubicBezTo>
                      <a:pt x="124" y="31"/>
                      <a:pt x="124" y="31"/>
                      <a:pt x="124" y="0"/>
                    </a:cubicBezTo>
                    <a:lnTo>
                      <a:pt x="124" y="0"/>
                    </a:lnTo>
                    <a:cubicBezTo>
                      <a:pt x="92" y="0"/>
                      <a:pt x="92" y="0"/>
                      <a:pt x="92" y="0"/>
                    </a:cubicBezTo>
                    <a:lnTo>
                      <a:pt x="92" y="0"/>
                    </a:lnTo>
                    <a:lnTo>
                      <a:pt x="92" y="0"/>
                    </a:lnTo>
                    <a:cubicBezTo>
                      <a:pt x="92" y="0"/>
                      <a:pt x="92" y="0"/>
                      <a:pt x="61" y="0"/>
                    </a:cubicBezTo>
                    <a:cubicBezTo>
                      <a:pt x="61" y="0"/>
                      <a:pt x="61" y="0"/>
                      <a:pt x="30" y="0"/>
                    </a:cubicBezTo>
                    <a:lnTo>
                      <a:pt x="30" y="0"/>
                    </a:lnTo>
                    <a:lnTo>
                      <a:pt x="30" y="0"/>
                    </a:lnTo>
                    <a:cubicBezTo>
                      <a:pt x="0" y="31"/>
                      <a:pt x="0" y="31"/>
                      <a:pt x="0" y="31"/>
                    </a:cubicBezTo>
                    <a:cubicBezTo>
                      <a:pt x="0" y="62"/>
                      <a:pt x="0" y="62"/>
                      <a:pt x="0" y="62"/>
                    </a:cubicBezTo>
                    <a:cubicBezTo>
                      <a:pt x="0" y="94"/>
                      <a:pt x="30" y="124"/>
                      <a:pt x="30" y="124"/>
                    </a:cubicBezTo>
                    <a:lnTo>
                      <a:pt x="30" y="124"/>
                    </a:lnTo>
                    <a:cubicBezTo>
                      <a:pt x="30" y="155"/>
                      <a:pt x="30" y="155"/>
                      <a:pt x="30" y="155"/>
                    </a:cubicBezTo>
                    <a:cubicBezTo>
                      <a:pt x="30" y="155"/>
                      <a:pt x="30" y="186"/>
                      <a:pt x="61" y="186"/>
                    </a:cubicBezTo>
                    <a:cubicBezTo>
                      <a:pt x="61" y="186"/>
                      <a:pt x="61" y="186"/>
                      <a:pt x="92" y="218"/>
                    </a:cubicBezTo>
                    <a:cubicBezTo>
                      <a:pt x="92" y="186"/>
                      <a:pt x="92" y="186"/>
                      <a:pt x="92" y="186"/>
                    </a:cubicBezTo>
                    <a:cubicBezTo>
                      <a:pt x="92" y="186"/>
                      <a:pt x="92" y="186"/>
                      <a:pt x="124" y="186"/>
                    </a:cubicBezTo>
                    <a:cubicBezTo>
                      <a:pt x="124" y="186"/>
                      <a:pt x="124" y="155"/>
                      <a:pt x="154"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0" name="Freeform 133"/>
              <p:cNvSpPr>
                <a:spLocks noChangeArrowheads="1"/>
              </p:cNvSpPr>
              <p:nvPr/>
            </p:nvSpPr>
            <p:spPr bwMode="auto">
              <a:xfrm>
                <a:off x="5832475" y="2560638"/>
                <a:ext cx="168275" cy="179387"/>
              </a:xfrm>
              <a:custGeom>
                <a:avLst/>
                <a:gdLst>
                  <a:gd name="T0" fmla="*/ 32 w 466"/>
                  <a:gd name="T1" fmla="*/ 310 h 497"/>
                  <a:gd name="T2" fmla="*/ 62 w 466"/>
                  <a:gd name="T3" fmla="*/ 341 h 497"/>
                  <a:gd name="T4" fmla="*/ 62 w 466"/>
                  <a:gd name="T5" fmla="*/ 372 h 497"/>
                  <a:gd name="T6" fmla="*/ 62 w 466"/>
                  <a:gd name="T7" fmla="*/ 403 h 497"/>
                  <a:gd name="T8" fmla="*/ 62 w 466"/>
                  <a:gd name="T9" fmla="*/ 434 h 497"/>
                  <a:gd name="T10" fmla="*/ 93 w 466"/>
                  <a:gd name="T11" fmla="*/ 434 h 497"/>
                  <a:gd name="T12" fmla="*/ 124 w 466"/>
                  <a:gd name="T13" fmla="*/ 434 h 497"/>
                  <a:gd name="T14" fmla="*/ 156 w 466"/>
                  <a:gd name="T15" fmla="*/ 434 h 497"/>
                  <a:gd name="T16" fmla="*/ 217 w 466"/>
                  <a:gd name="T17" fmla="*/ 434 h 497"/>
                  <a:gd name="T18" fmla="*/ 248 w 466"/>
                  <a:gd name="T19" fmla="*/ 434 h 497"/>
                  <a:gd name="T20" fmla="*/ 248 w 466"/>
                  <a:gd name="T21" fmla="*/ 434 h 497"/>
                  <a:gd name="T22" fmla="*/ 280 w 466"/>
                  <a:gd name="T23" fmla="*/ 434 h 497"/>
                  <a:gd name="T24" fmla="*/ 310 w 466"/>
                  <a:gd name="T25" fmla="*/ 465 h 497"/>
                  <a:gd name="T26" fmla="*/ 310 w 466"/>
                  <a:gd name="T27" fmla="*/ 496 h 497"/>
                  <a:gd name="T28" fmla="*/ 372 w 466"/>
                  <a:gd name="T29" fmla="*/ 465 h 497"/>
                  <a:gd name="T30" fmla="*/ 372 w 466"/>
                  <a:gd name="T31" fmla="*/ 403 h 497"/>
                  <a:gd name="T32" fmla="*/ 372 w 466"/>
                  <a:gd name="T33" fmla="*/ 403 h 497"/>
                  <a:gd name="T34" fmla="*/ 434 w 466"/>
                  <a:gd name="T35" fmla="*/ 310 h 497"/>
                  <a:gd name="T36" fmla="*/ 434 w 466"/>
                  <a:gd name="T37" fmla="*/ 279 h 497"/>
                  <a:gd name="T38" fmla="*/ 434 w 466"/>
                  <a:gd name="T39" fmla="*/ 217 h 497"/>
                  <a:gd name="T40" fmla="*/ 465 w 466"/>
                  <a:gd name="T41" fmla="*/ 155 h 497"/>
                  <a:gd name="T42" fmla="*/ 465 w 466"/>
                  <a:gd name="T43" fmla="*/ 124 h 497"/>
                  <a:gd name="T44" fmla="*/ 465 w 466"/>
                  <a:gd name="T45" fmla="*/ 93 h 497"/>
                  <a:gd name="T46" fmla="*/ 434 w 466"/>
                  <a:gd name="T47" fmla="*/ 0 h 497"/>
                  <a:gd name="T48" fmla="*/ 372 w 466"/>
                  <a:gd name="T49" fmla="*/ 0 h 497"/>
                  <a:gd name="T50" fmla="*/ 372 w 466"/>
                  <a:gd name="T51" fmla="*/ 31 h 497"/>
                  <a:gd name="T52" fmla="*/ 372 w 466"/>
                  <a:gd name="T53" fmla="*/ 62 h 497"/>
                  <a:gd name="T54" fmla="*/ 372 w 466"/>
                  <a:gd name="T55" fmla="*/ 93 h 497"/>
                  <a:gd name="T56" fmla="*/ 341 w 466"/>
                  <a:gd name="T57" fmla="*/ 124 h 497"/>
                  <a:gd name="T58" fmla="*/ 341 w 466"/>
                  <a:gd name="T59" fmla="*/ 155 h 497"/>
                  <a:gd name="T60" fmla="*/ 341 w 466"/>
                  <a:gd name="T61" fmla="*/ 155 h 497"/>
                  <a:gd name="T62" fmla="*/ 310 w 466"/>
                  <a:gd name="T63" fmla="*/ 186 h 497"/>
                  <a:gd name="T64" fmla="*/ 248 w 466"/>
                  <a:gd name="T65" fmla="*/ 217 h 497"/>
                  <a:gd name="T66" fmla="*/ 186 w 466"/>
                  <a:gd name="T67" fmla="*/ 186 h 497"/>
                  <a:gd name="T68" fmla="*/ 186 w 466"/>
                  <a:gd name="T69" fmla="*/ 186 h 497"/>
                  <a:gd name="T70" fmla="*/ 124 w 466"/>
                  <a:gd name="T71" fmla="*/ 217 h 497"/>
                  <a:gd name="T72" fmla="*/ 124 w 466"/>
                  <a:gd name="T73" fmla="*/ 217 h 497"/>
                  <a:gd name="T74" fmla="*/ 93 w 466"/>
                  <a:gd name="T75" fmla="*/ 217 h 497"/>
                  <a:gd name="T76" fmla="*/ 62 w 466"/>
                  <a:gd name="T77" fmla="*/ 217 h 497"/>
                  <a:gd name="T78" fmla="*/ 62 w 466"/>
                  <a:gd name="T79" fmla="*/ 217 h 497"/>
                  <a:gd name="T80" fmla="*/ 32 w 466"/>
                  <a:gd name="T81" fmla="*/ 186 h 497"/>
                  <a:gd name="T82" fmla="*/ 0 w 466"/>
                  <a:gd name="T83" fmla="*/ 186 h 497"/>
                  <a:gd name="T84" fmla="*/ 0 w 466"/>
                  <a:gd name="T85" fmla="*/ 217 h 497"/>
                  <a:gd name="T86" fmla="*/ 32 w 466"/>
                  <a:gd name="T87" fmla="*/ 27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 h="497">
                    <a:moveTo>
                      <a:pt x="32" y="310"/>
                    </a:moveTo>
                    <a:lnTo>
                      <a:pt x="32" y="310"/>
                    </a:lnTo>
                    <a:cubicBezTo>
                      <a:pt x="32" y="310"/>
                      <a:pt x="62" y="310"/>
                      <a:pt x="62" y="341"/>
                    </a:cubicBezTo>
                    <a:lnTo>
                      <a:pt x="62" y="341"/>
                    </a:lnTo>
                    <a:lnTo>
                      <a:pt x="62" y="372"/>
                    </a:lnTo>
                    <a:lnTo>
                      <a:pt x="62" y="372"/>
                    </a:lnTo>
                    <a:lnTo>
                      <a:pt x="62" y="403"/>
                    </a:lnTo>
                    <a:lnTo>
                      <a:pt x="62" y="403"/>
                    </a:lnTo>
                    <a:cubicBezTo>
                      <a:pt x="62" y="434"/>
                      <a:pt x="62" y="434"/>
                      <a:pt x="62" y="434"/>
                    </a:cubicBezTo>
                    <a:lnTo>
                      <a:pt x="62" y="434"/>
                    </a:lnTo>
                    <a:cubicBezTo>
                      <a:pt x="93" y="434"/>
                      <a:pt x="93" y="434"/>
                      <a:pt x="93" y="434"/>
                    </a:cubicBezTo>
                    <a:lnTo>
                      <a:pt x="93" y="434"/>
                    </a:lnTo>
                    <a:lnTo>
                      <a:pt x="93" y="434"/>
                    </a:lnTo>
                    <a:cubicBezTo>
                      <a:pt x="124" y="434"/>
                      <a:pt x="124" y="434"/>
                      <a:pt x="124" y="434"/>
                    </a:cubicBezTo>
                    <a:cubicBezTo>
                      <a:pt x="124" y="403"/>
                      <a:pt x="124" y="403"/>
                      <a:pt x="124" y="403"/>
                    </a:cubicBezTo>
                    <a:cubicBezTo>
                      <a:pt x="156" y="403"/>
                      <a:pt x="156" y="434"/>
                      <a:pt x="156" y="434"/>
                    </a:cubicBezTo>
                    <a:lnTo>
                      <a:pt x="156" y="434"/>
                    </a:lnTo>
                    <a:cubicBezTo>
                      <a:pt x="186" y="434"/>
                      <a:pt x="186" y="434"/>
                      <a:pt x="217" y="434"/>
                    </a:cubicBezTo>
                    <a:lnTo>
                      <a:pt x="217" y="434"/>
                    </a:lnTo>
                    <a:cubicBezTo>
                      <a:pt x="217" y="434"/>
                      <a:pt x="217" y="434"/>
                      <a:pt x="248" y="434"/>
                    </a:cubicBezTo>
                    <a:lnTo>
                      <a:pt x="248" y="434"/>
                    </a:lnTo>
                    <a:lnTo>
                      <a:pt x="248" y="434"/>
                    </a:lnTo>
                    <a:lnTo>
                      <a:pt x="248" y="434"/>
                    </a:lnTo>
                    <a:cubicBezTo>
                      <a:pt x="280" y="434"/>
                      <a:pt x="280" y="434"/>
                      <a:pt x="280" y="434"/>
                    </a:cubicBezTo>
                    <a:cubicBezTo>
                      <a:pt x="280" y="434"/>
                      <a:pt x="280" y="465"/>
                      <a:pt x="310" y="465"/>
                    </a:cubicBezTo>
                    <a:lnTo>
                      <a:pt x="310" y="465"/>
                    </a:lnTo>
                    <a:cubicBezTo>
                      <a:pt x="310" y="465"/>
                      <a:pt x="310" y="465"/>
                      <a:pt x="310" y="496"/>
                    </a:cubicBezTo>
                    <a:lnTo>
                      <a:pt x="310" y="496"/>
                    </a:lnTo>
                    <a:lnTo>
                      <a:pt x="341" y="465"/>
                    </a:lnTo>
                    <a:cubicBezTo>
                      <a:pt x="341" y="465"/>
                      <a:pt x="341" y="465"/>
                      <a:pt x="372" y="465"/>
                    </a:cubicBezTo>
                    <a:lnTo>
                      <a:pt x="372" y="434"/>
                    </a:lnTo>
                    <a:cubicBezTo>
                      <a:pt x="372" y="434"/>
                      <a:pt x="372" y="434"/>
                      <a:pt x="372" y="403"/>
                    </a:cubicBezTo>
                    <a:lnTo>
                      <a:pt x="372" y="403"/>
                    </a:lnTo>
                    <a:lnTo>
                      <a:pt x="372" y="403"/>
                    </a:lnTo>
                    <a:lnTo>
                      <a:pt x="372" y="403"/>
                    </a:lnTo>
                    <a:cubicBezTo>
                      <a:pt x="372" y="372"/>
                      <a:pt x="404" y="310"/>
                      <a:pt x="434" y="310"/>
                    </a:cubicBezTo>
                    <a:lnTo>
                      <a:pt x="434" y="310"/>
                    </a:lnTo>
                    <a:cubicBezTo>
                      <a:pt x="434" y="279"/>
                      <a:pt x="434" y="279"/>
                      <a:pt x="434" y="279"/>
                    </a:cubicBezTo>
                    <a:lnTo>
                      <a:pt x="434" y="279"/>
                    </a:lnTo>
                    <a:cubicBezTo>
                      <a:pt x="434" y="248"/>
                      <a:pt x="434" y="217"/>
                      <a:pt x="434" y="217"/>
                    </a:cubicBezTo>
                    <a:cubicBezTo>
                      <a:pt x="465" y="217"/>
                      <a:pt x="465" y="217"/>
                      <a:pt x="465" y="186"/>
                    </a:cubicBezTo>
                    <a:lnTo>
                      <a:pt x="465" y="155"/>
                    </a:lnTo>
                    <a:lnTo>
                      <a:pt x="465" y="155"/>
                    </a:lnTo>
                    <a:cubicBezTo>
                      <a:pt x="465" y="124"/>
                      <a:pt x="465" y="124"/>
                      <a:pt x="465" y="124"/>
                    </a:cubicBezTo>
                    <a:cubicBezTo>
                      <a:pt x="465" y="93"/>
                      <a:pt x="465" y="93"/>
                      <a:pt x="465" y="93"/>
                    </a:cubicBezTo>
                    <a:lnTo>
                      <a:pt x="465" y="93"/>
                    </a:lnTo>
                    <a:cubicBezTo>
                      <a:pt x="434" y="93"/>
                      <a:pt x="434" y="62"/>
                      <a:pt x="434" y="31"/>
                    </a:cubicBezTo>
                    <a:cubicBezTo>
                      <a:pt x="434" y="31"/>
                      <a:pt x="434" y="31"/>
                      <a:pt x="434" y="0"/>
                    </a:cubicBezTo>
                    <a:lnTo>
                      <a:pt x="434" y="0"/>
                    </a:lnTo>
                    <a:cubicBezTo>
                      <a:pt x="434" y="0"/>
                      <a:pt x="404" y="0"/>
                      <a:pt x="372" y="0"/>
                    </a:cubicBezTo>
                    <a:cubicBezTo>
                      <a:pt x="372" y="0"/>
                      <a:pt x="372" y="0"/>
                      <a:pt x="372" y="31"/>
                    </a:cubicBezTo>
                    <a:lnTo>
                      <a:pt x="372" y="31"/>
                    </a:lnTo>
                    <a:cubicBezTo>
                      <a:pt x="372" y="31"/>
                      <a:pt x="372" y="31"/>
                      <a:pt x="372" y="62"/>
                    </a:cubicBezTo>
                    <a:lnTo>
                      <a:pt x="372" y="62"/>
                    </a:lnTo>
                    <a:lnTo>
                      <a:pt x="372" y="62"/>
                    </a:lnTo>
                    <a:lnTo>
                      <a:pt x="372" y="93"/>
                    </a:lnTo>
                    <a:cubicBezTo>
                      <a:pt x="341" y="93"/>
                      <a:pt x="341" y="93"/>
                      <a:pt x="341" y="93"/>
                    </a:cubicBezTo>
                    <a:lnTo>
                      <a:pt x="341" y="124"/>
                    </a:lnTo>
                    <a:lnTo>
                      <a:pt x="341" y="124"/>
                    </a:lnTo>
                    <a:cubicBezTo>
                      <a:pt x="341" y="155"/>
                      <a:pt x="341" y="155"/>
                      <a:pt x="341" y="155"/>
                    </a:cubicBezTo>
                    <a:lnTo>
                      <a:pt x="341" y="155"/>
                    </a:lnTo>
                    <a:lnTo>
                      <a:pt x="341" y="155"/>
                    </a:lnTo>
                    <a:cubicBezTo>
                      <a:pt x="310" y="186"/>
                      <a:pt x="310" y="186"/>
                      <a:pt x="310" y="186"/>
                    </a:cubicBezTo>
                    <a:lnTo>
                      <a:pt x="310" y="186"/>
                    </a:lnTo>
                    <a:cubicBezTo>
                      <a:pt x="280" y="186"/>
                      <a:pt x="280" y="186"/>
                      <a:pt x="280" y="186"/>
                    </a:cubicBezTo>
                    <a:cubicBezTo>
                      <a:pt x="280" y="186"/>
                      <a:pt x="248" y="186"/>
                      <a:pt x="248" y="217"/>
                    </a:cubicBezTo>
                    <a:lnTo>
                      <a:pt x="248" y="217"/>
                    </a:lnTo>
                    <a:cubicBezTo>
                      <a:pt x="217" y="217"/>
                      <a:pt x="217" y="186"/>
                      <a:pt x="186" y="186"/>
                    </a:cubicBezTo>
                    <a:lnTo>
                      <a:pt x="186" y="186"/>
                    </a:lnTo>
                    <a:lnTo>
                      <a:pt x="186" y="186"/>
                    </a:lnTo>
                    <a:cubicBezTo>
                      <a:pt x="186" y="186"/>
                      <a:pt x="156" y="186"/>
                      <a:pt x="156" y="217"/>
                    </a:cubicBezTo>
                    <a:cubicBezTo>
                      <a:pt x="156" y="217"/>
                      <a:pt x="156" y="217"/>
                      <a:pt x="124" y="217"/>
                    </a:cubicBezTo>
                    <a:lnTo>
                      <a:pt x="124" y="217"/>
                    </a:lnTo>
                    <a:lnTo>
                      <a:pt x="124" y="217"/>
                    </a:lnTo>
                    <a:cubicBezTo>
                      <a:pt x="124" y="217"/>
                      <a:pt x="124" y="217"/>
                      <a:pt x="93" y="217"/>
                    </a:cubicBezTo>
                    <a:lnTo>
                      <a:pt x="93" y="217"/>
                    </a:lnTo>
                    <a:lnTo>
                      <a:pt x="93" y="217"/>
                    </a:lnTo>
                    <a:cubicBezTo>
                      <a:pt x="93" y="217"/>
                      <a:pt x="93" y="217"/>
                      <a:pt x="62" y="217"/>
                    </a:cubicBezTo>
                    <a:lnTo>
                      <a:pt x="62" y="217"/>
                    </a:lnTo>
                    <a:lnTo>
                      <a:pt x="62" y="217"/>
                    </a:lnTo>
                    <a:lnTo>
                      <a:pt x="32" y="217"/>
                    </a:lnTo>
                    <a:cubicBezTo>
                      <a:pt x="32" y="186"/>
                      <a:pt x="32" y="186"/>
                      <a:pt x="32" y="186"/>
                    </a:cubicBezTo>
                    <a:cubicBezTo>
                      <a:pt x="32" y="186"/>
                      <a:pt x="32" y="186"/>
                      <a:pt x="0" y="186"/>
                    </a:cubicBezTo>
                    <a:lnTo>
                      <a:pt x="0" y="186"/>
                    </a:lnTo>
                    <a:lnTo>
                      <a:pt x="0" y="186"/>
                    </a:lnTo>
                    <a:lnTo>
                      <a:pt x="0" y="217"/>
                    </a:lnTo>
                    <a:lnTo>
                      <a:pt x="0" y="217"/>
                    </a:lnTo>
                    <a:cubicBezTo>
                      <a:pt x="32" y="217"/>
                      <a:pt x="32" y="279"/>
                      <a:pt x="32" y="279"/>
                    </a:cubicBezTo>
                    <a:lnTo>
                      <a:pt x="32" y="31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1" name="Freeform 134"/>
              <p:cNvSpPr>
                <a:spLocks noChangeArrowheads="1"/>
              </p:cNvSpPr>
              <p:nvPr/>
            </p:nvSpPr>
            <p:spPr bwMode="auto">
              <a:xfrm>
                <a:off x="4549775" y="1747838"/>
                <a:ext cx="357188" cy="312737"/>
              </a:xfrm>
              <a:custGeom>
                <a:avLst/>
                <a:gdLst>
                  <a:gd name="T0" fmla="*/ 992 w 993"/>
                  <a:gd name="T1" fmla="*/ 774 h 869"/>
                  <a:gd name="T2" fmla="*/ 992 w 993"/>
                  <a:gd name="T3" fmla="*/ 744 h 869"/>
                  <a:gd name="T4" fmla="*/ 992 w 993"/>
                  <a:gd name="T5" fmla="*/ 744 h 869"/>
                  <a:gd name="T6" fmla="*/ 960 w 993"/>
                  <a:gd name="T7" fmla="*/ 713 h 869"/>
                  <a:gd name="T8" fmla="*/ 899 w 993"/>
                  <a:gd name="T9" fmla="*/ 650 h 869"/>
                  <a:gd name="T10" fmla="*/ 899 w 993"/>
                  <a:gd name="T11" fmla="*/ 620 h 869"/>
                  <a:gd name="T12" fmla="*/ 868 w 993"/>
                  <a:gd name="T13" fmla="*/ 589 h 869"/>
                  <a:gd name="T14" fmla="*/ 899 w 993"/>
                  <a:gd name="T15" fmla="*/ 557 h 869"/>
                  <a:gd name="T16" fmla="*/ 899 w 993"/>
                  <a:gd name="T17" fmla="*/ 557 h 869"/>
                  <a:gd name="T18" fmla="*/ 930 w 993"/>
                  <a:gd name="T19" fmla="*/ 526 h 869"/>
                  <a:gd name="T20" fmla="*/ 899 w 993"/>
                  <a:gd name="T21" fmla="*/ 496 h 869"/>
                  <a:gd name="T22" fmla="*/ 868 w 993"/>
                  <a:gd name="T23" fmla="*/ 433 h 869"/>
                  <a:gd name="T24" fmla="*/ 868 w 993"/>
                  <a:gd name="T25" fmla="*/ 402 h 869"/>
                  <a:gd name="T26" fmla="*/ 868 w 993"/>
                  <a:gd name="T27" fmla="*/ 341 h 869"/>
                  <a:gd name="T28" fmla="*/ 868 w 993"/>
                  <a:gd name="T29" fmla="*/ 309 h 869"/>
                  <a:gd name="T30" fmla="*/ 868 w 993"/>
                  <a:gd name="T31" fmla="*/ 278 h 869"/>
                  <a:gd name="T32" fmla="*/ 899 w 993"/>
                  <a:gd name="T33" fmla="*/ 217 h 869"/>
                  <a:gd name="T34" fmla="*/ 868 w 993"/>
                  <a:gd name="T35" fmla="*/ 185 h 869"/>
                  <a:gd name="T36" fmla="*/ 836 w 993"/>
                  <a:gd name="T37" fmla="*/ 154 h 869"/>
                  <a:gd name="T38" fmla="*/ 806 w 993"/>
                  <a:gd name="T39" fmla="*/ 124 h 869"/>
                  <a:gd name="T40" fmla="*/ 775 w 993"/>
                  <a:gd name="T41" fmla="*/ 124 h 869"/>
                  <a:gd name="T42" fmla="*/ 682 w 993"/>
                  <a:gd name="T43" fmla="*/ 93 h 869"/>
                  <a:gd name="T44" fmla="*/ 682 w 993"/>
                  <a:gd name="T45" fmla="*/ 93 h 869"/>
                  <a:gd name="T46" fmla="*/ 651 w 993"/>
                  <a:gd name="T47" fmla="*/ 93 h 869"/>
                  <a:gd name="T48" fmla="*/ 651 w 993"/>
                  <a:gd name="T49" fmla="*/ 93 h 869"/>
                  <a:gd name="T50" fmla="*/ 558 w 993"/>
                  <a:gd name="T51" fmla="*/ 154 h 869"/>
                  <a:gd name="T52" fmla="*/ 434 w 993"/>
                  <a:gd name="T53" fmla="*/ 185 h 869"/>
                  <a:gd name="T54" fmla="*/ 372 w 993"/>
                  <a:gd name="T55" fmla="*/ 185 h 869"/>
                  <a:gd name="T56" fmla="*/ 310 w 993"/>
                  <a:gd name="T57" fmla="*/ 124 h 869"/>
                  <a:gd name="T58" fmla="*/ 216 w 993"/>
                  <a:gd name="T59" fmla="*/ 93 h 869"/>
                  <a:gd name="T60" fmla="*/ 186 w 993"/>
                  <a:gd name="T61" fmla="*/ 61 h 869"/>
                  <a:gd name="T62" fmla="*/ 155 w 993"/>
                  <a:gd name="T63" fmla="*/ 30 h 869"/>
                  <a:gd name="T64" fmla="*/ 155 w 993"/>
                  <a:gd name="T65" fmla="*/ 0 h 869"/>
                  <a:gd name="T66" fmla="*/ 124 w 993"/>
                  <a:gd name="T67" fmla="*/ 30 h 869"/>
                  <a:gd name="T68" fmla="*/ 124 w 993"/>
                  <a:gd name="T69" fmla="*/ 30 h 869"/>
                  <a:gd name="T70" fmla="*/ 124 w 993"/>
                  <a:gd name="T71" fmla="*/ 61 h 869"/>
                  <a:gd name="T72" fmla="*/ 31 w 993"/>
                  <a:gd name="T73" fmla="*/ 30 h 869"/>
                  <a:gd name="T74" fmla="*/ 0 w 993"/>
                  <a:gd name="T75" fmla="*/ 0 h 869"/>
                  <a:gd name="T76" fmla="*/ 0 w 993"/>
                  <a:gd name="T77" fmla="*/ 30 h 869"/>
                  <a:gd name="T78" fmla="*/ 31 w 993"/>
                  <a:gd name="T79" fmla="*/ 124 h 869"/>
                  <a:gd name="T80" fmla="*/ 31 w 993"/>
                  <a:gd name="T81" fmla="*/ 124 h 869"/>
                  <a:gd name="T82" fmla="*/ 62 w 993"/>
                  <a:gd name="T83" fmla="*/ 154 h 869"/>
                  <a:gd name="T84" fmla="*/ 92 w 993"/>
                  <a:gd name="T85" fmla="*/ 185 h 869"/>
                  <a:gd name="T86" fmla="*/ 124 w 993"/>
                  <a:gd name="T87" fmla="*/ 217 h 869"/>
                  <a:gd name="T88" fmla="*/ 124 w 993"/>
                  <a:gd name="T89" fmla="*/ 248 h 869"/>
                  <a:gd name="T90" fmla="*/ 92 w 993"/>
                  <a:gd name="T91" fmla="*/ 309 h 869"/>
                  <a:gd name="T92" fmla="*/ 92 w 993"/>
                  <a:gd name="T93" fmla="*/ 341 h 869"/>
                  <a:gd name="T94" fmla="*/ 124 w 993"/>
                  <a:gd name="T95" fmla="*/ 372 h 869"/>
                  <a:gd name="T96" fmla="*/ 124 w 993"/>
                  <a:gd name="T97" fmla="*/ 372 h 869"/>
                  <a:gd name="T98" fmla="*/ 155 w 993"/>
                  <a:gd name="T99" fmla="*/ 402 h 869"/>
                  <a:gd name="T100" fmla="*/ 186 w 993"/>
                  <a:gd name="T101" fmla="*/ 433 h 869"/>
                  <a:gd name="T102" fmla="*/ 216 w 993"/>
                  <a:gd name="T103" fmla="*/ 496 h 869"/>
                  <a:gd name="T104" fmla="*/ 216 w 993"/>
                  <a:gd name="T105" fmla="*/ 526 h 869"/>
                  <a:gd name="T106" fmla="*/ 248 w 993"/>
                  <a:gd name="T107" fmla="*/ 557 h 869"/>
                  <a:gd name="T108" fmla="*/ 340 w 993"/>
                  <a:gd name="T109" fmla="*/ 589 h 869"/>
                  <a:gd name="T110" fmla="*/ 372 w 993"/>
                  <a:gd name="T111" fmla="*/ 681 h 869"/>
                  <a:gd name="T112" fmla="*/ 496 w 993"/>
                  <a:gd name="T113" fmla="*/ 744 h 869"/>
                  <a:gd name="T114" fmla="*/ 588 w 993"/>
                  <a:gd name="T115" fmla="*/ 774 h 869"/>
                  <a:gd name="T116" fmla="*/ 682 w 993"/>
                  <a:gd name="T117" fmla="*/ 744 h 869"/>
                  <a:gd name="T118" fmla="*/ 712 w 993"/>
                  <a:gd name="T119" fmla="*/ 837 h 869"/>
                  <a:gd name="T120" fmla="*/ 868 w 993"/>
                  <a:gd name="T121" fmla="*/ 837 h 869"/>
                  <a:gd name="T122" fmla="*/ 930 w 993"/>
                  <a:gd name="T123" fmla="*/ 86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 h="869">
                    <a:moveTo>
                      <a:pt x="992" y="774"/>
                    </a:moveTo>
                    <a:lnTo>
                      <a:pt x="992" y="774"/>
                    </a:lnTo>
                    <a:lnTo>
                      <a:pt x="992" y="774"/>
                    </a:lnTo>
                    <a:lnTo>
                      <a:pt x="992" y="774"/>
                    </a:lnTo>
                    <a:cubicBezTo>
                      <a:pt x="992" y="774"/>
                      <a:pt x="992" y="774"/>
                      <a:pt x="992" y="744"/>
                    </a:cubicBezTo>
                    <a:lnTo>
                      <a:pt x="992" y="744"/>
                    </a:lnTo>
                    <a:lnTo>
                      <a:pt x="992" y="744"/>
                    </a:lnTo>
                    <a:lnTo>
                      <a:pt x="992" y="744"/>
                    </a:lnTo>
                    <a:lnTo>
                      <a:pt x="992" y="744"/>
                    </a:lnTo>
                    <a:cubicBezTo>
                      <a:pt x="992" y="744"/>
                      <a:pt x="992" y="744"/>
                      <a:pt x="992" y="713"/>
                    </a:cubicBezTo>
                    <a:lnTo>
                      <a:pt x="960" y="713"/>
                    </a:lnTo>
                    <a:lnTo>
                      <a:pt x="960" y="713"/>
                    </a:lnTo>
                    <a:lnTo>
                      <a:pt x="960" y="713"/>
                    </a:lnTo>
                    <a:cubicBezTo>
                      <a:pt x="930" y="681"/>
                      <a:pt x="930" y="681"/>
                      <a:pt x="899" y="650"/>
                    </a:cubicBezTo>
                    <a:lnTo>
                      <a:pt x="899" y="650"/>
                    </a:lnTo>
                    <a:lnTo>
                      <a:pt x="899" y="650"/>
                    </a:lnTo>
                    <a:cubicBezTo>
                      <a:pt x="899" y="620"/>
                      <a:pt x="899" y="620"/>
                      <a:pt x="899" y="620"/>
                    </a:cubicBezTo>
                    <a:lnTo>
                      <a:pt x="899" y="620"/>
                    </a:lnTo>
                    <a:lnTo>
                      <a:pt x="899" y="620"/>
                    </a:lnTo>
                    <a:lnTo>
                      <a:pt x="899" y="620"/>
                    </a:lnTo>
                    <a:lnTo>
                      <a:pt x="868" y="589"/>
                    </a:lnTo>
                    <a:lnTo>
                      <a:pt x="868" y="589"/>
                    </a:lnTo>
                    <a:cubicBezTo>
                      <a:pt x="868" y="589"/>
                      <a:pt x="899" y="589"/>
                      <a:pt x="899" y="557"/>
                    </a:cubicBezTo>
                    <a:lnTo>
                      <a:pt x="899" y="557"/>
                    </a:lnTo>
                    <a:lnTo>
                      <a:pt x="899" y="557"/>
                    </a:lnTo>
                    <a:lnTo>
                      <a:pt x="899" y="557"/>
                    </a:lnTo>
                    <a:lnTo>
                      <a:pt x="899" y="557"/>
                    </a:lnTo>
                    <a:lnTo>
                      <a:pt x="899" y="557"/>
                    </a:lnTo>
                    <a:lnTo>
                      <a:pt x="930" y="526"/>
                    </a:lnTo>
                    <a:lnTo>
                      <a:pt x="930" y="526"/>
                    </a:lnTo>
                    <a:lnTo>
                      <a:pt x="930" y="526"/>
                    </a:lnTo>
                    <a:cubicBezTo>
                      <a:pt x="899" y="526"/>
                      <a:pt x="899" y="526"/>
                      <a:pt x="899" y="526"/>
                    </a:cubicBezTo>
                    <a:cubicBezTo>
                      <a:pt x="899" y="496"/>
                      <a:pt x="899" y="496"/>
                      <a:pt x="899" y="496"/>
                    </a:cubicBezTo>
                    <a:cubicBezTo>
                      <a:pt x="868" y="496"/>
                      <a:pt x="868" y="496"/>
                      <a:pt x="868" y="465"/>
                    </a:cubicBezTo>
                    <a:lnTo>
                      <a:pt x="868" y="465"/>
                    </a:lnTo>
                    <a:cubicBezTo>
                      <a:pt x="868" y="465"/>
                      <a:pt x="868" y="465"/>
                      <a:pt x="868" y="433"/>
                    </a:cubicBezTo>
                    <a:lnTo>
                      <a:pt x="868" y="433"/>
                    </a:lnTo>
                    <a:lnTo>
                      <a:pt x="868" y="433"/>
                    </a:lnTo>
                    <a:lnTo>
                      <a:pt x="868" y="402"/>
                    </a:lnTo>
                    <a:lnTo>
                      <a:pt x="868" y="372"/>
                    </a:lnTo>
                    <a:lnTo>
                      <a:pt x="868" y="372"/>
                    </a:lnTo>
                    <a:cubicBezTo>
                      <a:pt x="868" y="372"/>
                      <a:pt x="868" y="372"/>
                      <a:pt x="868" y="341"/>
                    </a:cubicBezTo>
                    <a:lnTo>
                      <a:pt x="868" y="341"/>
                    </a:lnTo>
                    <a:lnTo>
                      <a:pt x="868" y="341"/>
                    </a:lnTo>
                    <a:cubicBezTo>
                      <a:pt x="868" y="309"/>
                      <a:pt x="868" y="309"/>
                      <a:pt x="868" y="309"/>
                    </a:cubicBezTo>
                    <a:lnTo>
                      <a:pt x="868" y="278"/>
                    </a:lnTo>
                    <a:lnTo>
                      <a:pt x="868" y="278"/>
                    </a:lnTo>
                    <a:lnTo>
                      <a:pt x="868" y="278"/>
                    </a:lnTo>
                    <a:lnTo>
                      <a:pt x="899" y="248"/>
                    </a:lnTo>
                    <a:cubicBezTo>
                      <a:pt x="899" y="248"/>
                      <a:pt x="899" y="248"/>
                      <a:pt x="899" y="217"/>
                    </a:cubicBezTo>
                    <a:lnTo>
                      <a:pt x="899" y="217"/>
                    </a:lnTo>
                    <a:lnTo>
                      <a:pt x="899" y="185"/>
                    </a:lnTo>
                    <a:lnTo>
                      <a:pt x="899" y="185"/>
                    </a:lnTo>
                    <a:cubicBezTo>
                      <a:pt x="868" y="185"/>
                      <a:pt x="868" y="185"/>
                      <a:pt x="868" y="185"/>
                    </a:cubicBezTo>
                    <a:cubicBezTo>
                      <a:pt x="868" y="185"/>
                      <a:pt x="868" y="185"/>
                      <a:pt x="836" y="154"/>
                    </a:cubicBezTo>
                    <a:lnTo>
                      <a:pt x="836" y="154"/>
                    </a:lnTo>
                    <a:lnTo>
                      <a:pt x="836" y="154"/>
                    </a:lnTo>
                    <a:cubicBezTo>
                      <a:pt x="836" y="154"/>
                      <a:pt x="836" y="154"/>
                      <a:pt x="806" y="154"/>
                    </a:cubicBezTo>
                    <a:lnTo>
                      <a:pt x="806" y="124"/>
                    </a:lnTo>
                    <a:lnTo>
                      <a:pt x="806" y="124"/>
                    </a:lnTo>
                    <a:lnTo>
                      <a:pt x="775" y="124"/>
                    </a:lnTo>
                    <a:lnTo>
                      <a:pt x="775" y="124"/>
                    </a:lnTo>
                    <a:lnTo>
                      <a:pt x="775" y="124"/>
                    </a:lnTo>
                    <a:cubicBezTo>
                      <a:pt x="744" y="124"/>
                      <a:pt x="744" y="124"/>
                      <a:pt x="744" y="124"/>
                    </a:cubicBezTo>
                    <a:lnTo>
                      <a:pt x="744" y="124"/>
                    </a:lnTo>
                    <a:cubicBezTo>
                      <a:pt x="712" y="124"/>
                      <a:pt x="682" y="93"/>
                      <a:pt x="682" y="93"/>
                    </a:cubicBezTo>
                    <a:lnTo>
                      <a:pt x="682" y="93"/>
                    </a:lnTo>
                    <a:lnTo>
                      <a:pt x="682" y="93"/>
                    </a:lnTo>
                    <a:lnTo>
                      <a:pt x="682" y="93"/>
                    </a:lnTo>
                    <a:lnTo>
                      <a:pt x="651" y="93"/>
                    </a:lnTo>
                    <a:lnTo>
                      <a:pt x="651" y="93"/>
                    </a:lnTo>
                    <a:lnTo>
                      <a:pt x="651" y="93"/>
                    </a:lnTo>
                    <a:lnTo>
                      <a:pt x="651" y="93"/>
                    </a:lnTo>
                    <a:lnTo>
                      <a:pt x="651" y="93"/>
                    </a:lnTo>
                    <a:lnTo>
                      <a:pt x="651" y="93"/>
                    </a:lnTo>
                    <a:cubicBezTo>
                      <a:pt x="620" y="93"/>
                      <a:pt x="620" y="93"/>
                      <a:pt x="620" y="93"/>
                    </a:cubicBezTo>
                    <a:cubicBezTo>
                      <a:pt x="588" y="124"/>
                      <a:pt x="588" y="124"/>
                      <a:pt x="558" y="154"/>
                    </a:cubicBezTo>
                    <a:lnTo>
                      <a:pt x="558" y="154"/>
                    </a:lnTo>
                    <a:lnTo>
                      <a:pt x="558" y="154"/>
                    </a:lnTo>
                    <a:cubicBezTo>
                      <a:pt x="527" y="154"/>
                      <a:pt x="527" y="185"/>
                      <a:pt x="496" y="185"/>
                    </a:cubicBezTo>
                    <a:cubicBezTo>
                      <a:pt x="496" y="185"/>
                      <a:pt x="464" y="185"/>
                      <a:pt x="434" y="185"/>
                    </a:cubicBezTo>
                    <a:cubicBezTo>
                      <a:pt x="434" y="185"/>
                      <a:pt x="434" y="185"/>
                      <a:pt x="403" y="185"/>
                    </a:cubicBezTo>
                    <a:lnTo>
                      <a:pt x="372" y="185"/>
                    </a:lnTo>
                    <a:lnTo>
                      <a:pt x="372" y="185"/>
                    </a:lnTo>
                    <a:cubicBezTo>
                      <a:pt x="340" y="185"/>
                      <a:pt x="340" y="185"/>
                      <a:pt x="340" y="154"/>
                    </a:cubicBezTo>
                    <a:cubicBezTo>
                      <a:pt x="310" y="154"/>
                      <a:pt x="310" y="154"/>
                      <a:pt x="310" y="124"/>
                    </a:cubicBezTo>
                    <a:lnTo>
                      <a:pt x="310" y="124"/>
                    </a:lnTo>
                    <a:lnTo>
                      <a:pt x="279" y="124"/>
                    </a:lnTo>
                    <a:cubicBezTo>
                      <a:pt x="248" y="124"/>
                      <a:pt x="248" y="124"/>
                      <a:pt x="216" y="93"/>
                    </a:cubicBezTo>
                    <a:lnTo>
                      <a:pt x="216" y="93"/>
                    </a:lnTo>
                    <a:lnTo>
                      <a:pt x="216" y="93"/>
                    </a:lnTo>
                    <a:cubicBezTo>
                      <a:pt x="216" y="93"/>
                      <a:pt x="216" y="93"/>
                      <a:pt x="216" y="61"/>
                    </a:cubicBezTo>
                    <a:lnTo>
                      <a:pt x="186" y="61"/>
                    </a:lnTo>
                    <a:lnTo>
                      <a:pt x="186" y="61"/>
                    </a:lnTo>
                    <a:lnTo>
                      <a:pt x="155" y="30"/>
                    </a:lnTo>
                    <a:lnTo>
                      <a:pt x="155" y="30"/>
                    </a:lnTo>
                    <a:lnTo>
                      <a:pt x="155" y="0"/>
                    </a:lnTo>
                    <a:lnTo>
                      <a:pt x="155" y="0"/>
                    </a:lnTo>
                    <a:lnTo>
                      <a:pt x="155" y="0"/>
                    </a:lnTo>
                    <a:cubicBezTo>
                      <a:pt x="155" y="0"/>
                      <a:pt x="155" y="0"/>
                      <a:pt x="155" y="30"/>
                    </a:cubicBezTo>
                    <a:lnTo>
                      <a:pt x="155" y="30"/>
                    </a:lnTo>
                    <a:cubicBezTo>
                      <a:pt x="124" y="30"/>
                      <a:pt x="124" y="30"/>
                      <a:pt x="124" y="30"/>
                    </a:cubicBezTo>
                    <a:lnTo>
                      <a:pt x="124" y="30"/>
                    </a:lnTo>
                    <a:lnTo>
                      <a:pt x="124" y="30"/>
                    </a:lnTo>
                    <a:lnTo>
                      <a:pt x="124" y="30"/>
                    </a:lnTo>
                    <a:cubicBezTo>
                      <a:pt x="124" y="30"/>
                      <a:pt x="124" y="30"/>
                      <a:pt x="124" y="61"/>
                    </a:cubicBezTo>
                    <a:lnTo>
                      <a:pt x="124" y="61"/>
                    </a:lnTo>
                    <a:lnTo>
                      <a:pt x="124" y="61"/>
                    </a:lnTo>
                    <a:cubicBezTo>
                      <a:pt x="92" y="61"/>
                      <a:pt x="92" y="61"/>
                      <a:pt x="92" y="61"/>
                    </a:cubicBezTo>
                    <a:lnTo>
                      <a:pt x="92" y="61"/>
                    </a:lnTo>
                    <a:cubicBezTo>
                      <a:pt x="62" y="61"/>
                      <a:pt x="31" y="30"/>
                      <a:pt x="31" y="30"/>
                    </a:cubicBezTo>
                    <a:lnTo>
                      <a:pt x="31" y="30"/>
                    </a:lnTo>
                    <a:lnTo>
                      <a:pt x="0" y="0"/>
                    </a:lnTo>
                    <a:lnTo>
                      <a:pt x="0" y="0"/>
                    </a:lnTo>
                    <a:lnTo>
                      <a:pt x="0" y="0"/>
                    </a:lnTo>
                    <a:cubicBezTo>
                      <a:pt x="0" y="0"/>
                      <a:pt x="0" y="0"/>
                      <a:pt x="0" y="30"/>
                    </a:cubicBezTo>
                    <a:lnTo>
                      <a:pt x="0" y="30"/>
                    </a:lnTo>
                    <a:cubicBezTo>
                      <a:pt x="31" y="30"/>
                      <a:pt x="31" y="30"/>
                      <a:pt x="31" y="61"/>
                    </a:cubicBezTo>
                    <a:lnTo>
                      <a:pt x="31" y="61"/>
                    </a:lnTo>
                    <a:cubicBezTo>
                      <a:pt x="31" y="93"/>
                      <a:pt x="31" y="93"/>
                      <a:pt x="31" y="124"/>
                    </a:cubicBezTo>
                    <a:lnTo>
                      <a:pt x="31" y="124"/>
                    </a:lnTo>
                    <a:lnTo>
                      <a:pt x="31" y="124"/>
                    </a:lnTo>
                    <a:lnTo>
                      <a:pt x="31" y="124"/>
                    </a:lnTo>
                    <a:lnTo>
                      <a:pt x="31" y="124"/>
                    </a:lnTo>
                    <a:cubicBezTo>
                      <a:pt x="31" y="124"/>
                      <a:pt x="31" y="154"/>
                      <a:pt x="62" y="154"/>
                    </a:cubicBezTo>
                    <a:lnTo>
                      <a:pt x="62" y="154"/>
                    </a:lnTo>
                    <a:lnTo>
                      <a:pt x="62" y="154"/>
                    </a:lnTo>
                    <a:cubicBezTo>
                      <a:pt x="62" y="154"/>
                      <a:pt x="62" y="185"/>
                      <a:pt x="92" y="185"/>
                    </a:cubicBezTo>
                    <a:lnTo>
                      <a:pt x="92" y="185"/>
                    </a:lnTo>
                    <a:lnTo>
                      <a:pt x="92" y="185"/>
                    </a:lnTo>
                    <a:lnTo>
                      <a:pt x="92" y="185"/>
                    </a:lnTo>
                    <a:cubicBezTo>
                      <a:pt x="124" y="185"/>
                      <a:pt x="124" y="185"/>
                      <a:pt x="124" y="217"/>
                    </a:cubicBezTo>
                    <a:lnTo>
                      <a:pt x="124" y="217"/>
                    </a:lnTo>
                    <a:lnTo>
                      <a:pt x="124" y="248"/>
                    </a:lnTo>
                    <a:lnTo>
                      <a:pt x="124" y="248"/>
                    </a:lnTo>
                    <a:lnTo>
                      <a:pt x="124" y="248"/>
                    </a:lnTo>
                    <a:cubicBezTo>
                      <a:pt x="124" y="278"/>
                      <a:pt x="92" y="278"/>
                      <a:pt x="92" y="309"/>
                    </a:cubicBezTo>
                    <a:lnTo>
                      <a:pt x="92" y="309"/>
                    </a:lnTo>
                    <a:cubicBezTo>
                      <a:pt x="92" y="309"/>
                      <a:pt x="92" y="309"/>
                      <a:pt x="92" y="341"/>
                    </a:cubicBezTo>
                    <a:lnTo>
                      <a:pt x="92" y="341"/>
                    </a:lnTo>
                    <a:lnTo>
                      <a:pt x="92" y="341"/>
                    </a:lnTo>
                    <a:lnTo>
                      <a:pt x="92" y="341"/>
                    </a:lnTo>
                    <a:lnTo>
                      <a:pt x="92" y="341"/>
                    </a:lnTo>
                    <a:cubicBezTo>
                      <a:pt x="124" y="341"/>
                      <a:pt x="124" y="372"/>
                      <a:pt x="124" y="372"/>
                    </a:cubicBezTo>
                    <a:lnTo>
                      <a:pt x="124" y="372"/>
                    </a:lnTo>
                    <a:lnTo>
                      <a:pt x="124" y="372"/>
                    </a:lnTo>
                    <a:lnTo>
                      <a:pt x="124" y="372"/>
                    </a:lnTo>
                    <a:cubicBezTo>
                      <a:pt x="155" y="402"/>
                      <a:pt x="155" y="402"/>
                      <a:pt x="155" y="402"/>
                    </a:cubicBezTo>
                    <a:lnTo>
                      <a:pt x="155" y="402"/>
                    </a:lnTo>
                    <a:lnTo>
                      <a:pt x="155" y="402"/>
                    </a:lnTo>
                    <a:cubicBezTo>
                      <a:pt x="186" y="402"/>
                      <a:pt x="186" y="402"/>
                      <a:pt x="186" y="433"/>
                    </a:cubicBezTo>
                    <a:lnTo>
                      <a:pt x="186" y="433"/>
                    </a:lnTo>
                    <a:lnTo>
                      <a:pt x="186" y="433"/>
                    </a:lnTo>
                    <a:lnTo>
                      <a:pt x="186" y="433"/>
                    </a:lnTo>
                    <a:cubicBezTo>
                      <a:pt x="216" y="433"/>
                      <a:pt x="216" y="465"/>
                      <a:pt x="216" y="465"/>
                    </a:cubicBezTo>
                    <a:lnTo>
                      <a:pt x="216" y="496"/>
                    </a:lnTo>
                    <a:lnTo>
                      <a:pt x="216" y="526"/>
                    </a:lnTo>
                    <a:lnTo>
                      <a:pt x="216" y="526"/>
                    </a:lnTo>
                    <a:lnTo>
                      <a:pt x="216" y="526"/>
                    </a:lnTo>
                    <a:cubicBezTo>
                      <a:pt x="216" y="557"/>
                      <a:pt x="248" y="557"/>
                      <a:pt x="248" y="557"/>
                    </a:cubicBezTo>
                    <a:lnTo>
                      <a:pt x="248" y="557"/>
                    </a:lnTo>
                    <a:lnTo>
                      <a:pt x="248" y="557"/>
                    </a:lnTo>
                    <a:lnTo>
                      <a:pt x="279" y="557"/>
                    </a:lnTo>
                    <a:cubicBezTo>
                      <a:pt x="310" y="557"/>
                      <a:pt x="340" y="557"/>
                      <a:pt x="340" y="589"/>
                    </a:cubicBezTo>
                    <a:lnTo>
                      <a:pt x="340" y="589"/>
                    </a:lnTo>
                    <a:cubicBezTo>
                      <a:pt x="340" y="620"/>
                      <a:pt x="372" y="620"/>
                      <a:pt x="372" y="650"/>
                    </a:cubicBezTo>
                    <a:lnTo>
                      <a:pt x="372" y="681"/>
                    </a:lnTo>
                    <a:lnTo>
                      <a:pt x="372" y="681"/>
                    </a:lnTo>
                    <a:cubicBezTo>
                      <a:pt x="403" y="681"/>
                      <a:pt x="403" y="713"/>
                      <a:pt x="403" y="713"/>
                    </a:cubicBezTo>
                    <a:cubicBezTo>
                      <a:pt x="464" y="713"/>
                      <a:pt x="464" y="744"/>
                      <a:pt x="496" y="744"/>
                    </a:cubicBezTo>
                    <a:lnTo>
                      <a:pt x="496" y="744"/>
                    </a:lnTo>
                    <a:cubicBezTo>
                      <a:pt x="527" y="774"/>
                      <a:pt x="527" y="774"/>
                      <a:pt x="558" y="774"/>
                    </a:cubicBezTo>
                    <a:lnTo>
                      <a:pt x="558" y="774"/>
                    </a:lnTo>
                    <a:cubicBezTo>
                      <a:pt x="588" y="774"/>
                      <a:pt x="588" y="774"/>
                      <a:pt x="588" y="774"/>
                    </a:cubicBezTo>
                    <a:cubicBezTo>
                      <a:pt x="588" y="774"/>
                      <a:pt x="588" y="774"/>
                      <a:pt x="620" y="744"/>
                    </a:cubicBezTo>
                    <a:lnTo>
                      <a:pt x="651" y="744"/>
                    </a:lnTo>
                    <a:cubicBezTo>
                      <a:pt x="651" y="744"/>
                      <a:pt x="651" y="744"/>
                      <a:pt x="682" y="744"/>
                    </a:cubicBezTo>
                    <a:cubicBezTo>
                      <a:pt x="712" y="744"/>
                      <a:pt x="712" y="774"/>
                      <a:pt x="712" y="805"/>
                    </a:cubicBezTo>
                    <a:cubicBezTo>
                      <a:pt x="712" y="805"/>
                      <a:pt x="712" y="805"/>
                      <a:pt x="712" y="837"/>
                    </a:cubicBezTo>
                    <a:lnTo>
                      <a:pt x="712" y="837"/>
                    </a:lnTo>
                    <a:lnTo>
                      <a:pt x="744" y="837"/>
                    </a:lnTo>
                    <a:cubicBezTo>
                      <a:pt x="775" y="868"/>
                      <a:pt x="775" y="868"/>
                      <a:pt x="806" y="868"/>
                    </a:cubicBezTo>
                    <a:cubicBezTo>
                      <a:pt x="836" y="868"/>
                      <a:pt x="868" y="837"/>
                      <a:pt x="868" y="837"/>
                    </a:cubicBezTo>
                    <a:cubicBezTo>
                      <a:pt x="868" y="837"/>
                      <a:pt x="868" y="837"/>
                      <a:pt x="899" y="837"/>
                    </a:cubicBezTo>
                    <a:cubicBezTo>
                      <a:pt x="899" y="837"/>
                      <a:pt x="930" y="837"/>
                      <a:pt x="930" y="868"/>
                    </a:cubicBezTo>
                    <a:lnTo>
                      <a:pt x="930" y="868"/>
                    </a:lnTo>
                    <a:cubicBezTo>
                      <a:pt x="930" y="837"/>
                      <a:pt x="930" y="805"/>
                      <a:pt x="960" y="805"/>
                    </a:cubicBezTo>
                    <a:cubicBezTo>
                      <a:pt x="960" y="774"/>
                      <a:pt x="992" y="774"/>
                      <a:pt x="992" y="7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2" name="Freeform 135"/>
              <p:cNvSpPr>
                <a:spLocks noChangeArrowheads="1"/>
              </p:cNvSpPr>
              <p:nvPr/>
            </p:nvSpPr>
            <p:spPr bwMode="auto">
              <a:xfrm>
                <a:off x="5430838" y="2070100"/>
                <a:ext cx="57150" cy="68263"/>
              </a:xfrm>
              <a:custGeom>
                <a:avLst/>
                <a:gdLst>
                  <a:gd name="T0" fmla="*/ 156 w 157"/>
                  <a:gd name="T1" fmla="*/ 31 h 188"/>
                  <a:gd name="T2" fmla="*/ 156 w 157"/>
                  <a:gd name="T3" fmla="*/ 31 h 188"/>
                  <a:gd name="T4" fmla="*/ 156 w 157"/>
                  <a:gd name="T5" fmla="*/ 31 h 188"/>
                  <a:gd name="T6" fmla="*/ 156 w 157"/>
                  <a:gd name="T7" fmla="*/ 31 h 188"/>
                  <a:gd name="T8" fmla="*/ 156 w 157"/>
                  <a:gd name="T9" fmla="*/ 31 h 188"/>
                  <a:gd name="T10" fmla="*/ 156 w 157"/>
                  <a:gd name="T11" fmla="*/ 31 h 188"/>
                  <a:gd name="T12" fmla="*/ 156 w 157"/>
                  <a:gd name="T13" fmla="*/ 31 h 188"/>
                  <a:gd name="T14" fmla="*/ 93 w 157"/>
                  <a:gd name="T15" fmla="*/ 31 h 188"/>
                  <a:gd name="T16" fmla="*/ 93 w 157"/>
                  <a:gd name="T17" fmla="*/ 31 h 188"/>
                  <a:gd name="T18" fmla="*/ 32 w 157"/>
                  <a:gd name="T19" fmla="*/ 0 h 188"/>
                  <a:gd name="T20" fmla="*/ 32 w 157"/>
                  <a:gd name="T21" fmla="*/ 0 h 188"/>
                  <a:gd name="T22" fmla="*/ 32 w 157"/>
                  <a:gd name="T23" fmla="*/ 0 h 188"/>
                  <a:gd name="T24" fmla="*/ 32 w 157"/>
                  <a:gd name="T25" fmla="*/ 0 h 188"/>
                  <a:gd name="T26" fmla="*/ 32 w 157"/>
                  <a:gd name="T27" fmla="*/ 0 h 188"/>
                  <a:gd name="T28" fmla="*/ 0 w 157"/>
                  <a:gd name="T29" fmla="*/ 31 h 188"/>
                  <a:gd name="T30" fmla="*/ 0 w 157"/>
                  <a:gd name="T31" fmla="*/ 31 h 188"/>
                  <a:gd name="T32" fmla="*/ 0 w 157"/>
                  <a:gd name="T33" fmla="*/ 31 h 188"/>
                  <a:gd name="T34" fmla="*/ 0 w 157"/>
                  <a:gd name="T35" fmla="*/ 31 h 188"/>
                  <a:gd name="T36" fmla="*/ 0 w 157"/>
                  <a:gd name="T37" fmla="*/ 31 h 188"/>
                  <a:gd name="T38" fmla="*/ 0 w 157"/>
                  <a:gd name="T39" fmla="*/ 31 h 188"/>
                  <a:gd name="T40" fmla="*/ 32 w 157"/>
                  <a:gd name="T41" fmla="*/ 63 h 188"/>
                  <a:gd name="T42" fmla="*/ 0 w 157"/>
                  <a:gd name="T43" fmla="*/ 93 h 188"/>
                  <a:gd name="T44" fmla="*/ 0 w 157"/>
                  <a:gd name="T45" fmla="*/ 93 h 188"/>
                  <a:gd name="T46" fmla="*/ 32 w 157"/>
                  <a:gd name="T47" fmla="*/ 124 h 188"/>
                  <a:gd name="T48" fmla="*/ 32 w 157"/>
                  <a:gd name="T49" fmla="*/ 155 h 188"/>
                  <a:gd name="T50" fmla="*/ 32 w 157"/>
                  <a:gd name="T51" fmla="*/ 187 h 188"/>
                  <a:gd name="T52" fmla="*/ 32 w 157"/>
                  <a:gd name="T53" fmla="*/ 187 h 188"/>
                  <a:gd name="T54" fmla="*/ 93 w 157"/>
                  <a:gd name="T55" fmla="*/ 187 h 188"/>
                  <a:gd name="T56" fmla="*/ 93 w 157"/>
                  <a:gd name="T57" fmla="*/ 187 h 188"/>
                  <a:gd name="T58" fmla="*/ 93 w 157"/>
                  <a:gd name="T59" fmla="*/ 155 h 188"/>
                  <a:gd name="T60" fmla="*/ 93 w 157"/>
                  <a:gd name="T61" fmla="*/ 124 h 188"/>
                  <a:gd name="T62" fmla="*/ 93 w 157"/>
                  <a:gd name="T63" fmla="*/ 93 h 188"/>
                  <a:gd name="T64" fmla="*/ 93 w 157"/>
                  <a:gd name="T65" fmla="*/ 93 h 188"/>
                  <a:gd name="T66" fmla="*/ 124 w 157"/>
                  <a:gd name="T67" fmla="*/ 63 h 188"/>
                  <a:gd name="T68" fmla="*/ 156 w 157"/>
                  <a:gd name="T69"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88">
                    <a:moveTo>
                      <a:pt x="156" y="31"/>
                    </a:moveTo>
                    <a:lnTo>
                      <a:pt x="156" y="31"/>
                    </a:lnTo>
                    <a:lnTo>
                      <a:pt x="156" y="31"/>
                    </a:lnTo>
                    <a:lnTo>
                      <a:pt x="156" y="31"/>
                    </a:lnTo>
                    <a:lnTo>
                      <a:pt x="156" y="31"/>
                    </a:lnTo>
                    <a:lnTo>
                      <a:pt x="156" y="31"/>
                    </a:lnTo>
                    <a:lnTo>
                      <a:pt x="156" y="31"/>
                    </a:lnTo>
                    <a:cubicBezTo>
                      <a:pt x="124" y="31"/>
                      <a:pt x="124" y="31"/>
                      <a:pt x="93" y="31"/>
                    </a:cubicBezTo>
                    <a:lnTo>
                      <a:pt x="93" y="31"/>
                    </a:lnTo>
                    <a:cubicBezTo>
                      <a:pt x="93" y="31"/>
                      <a:pt x="63" y="31"/>
                      <a:pt x="32" y="0"/>
                    </a:cubicBezTo>
                    <a:lnTo>
                      <a:pt x="32" y="0"/>
                    </a:lnTo>
                    <a:lnTo>
                      <a:pt x="32" y="0"/>
                    </a:lnTo>
                    <a:lnTo>
                      <a:pt x="32" y="0"/>
                    </a:lnTo>
                    <a:lnTo>
                      <a:pt x="32" y="0"/>
                    </a:lnTo>
                    <a:cubicBezTo>
                      <a:pt x="32" y="0"/>
                      <a:pt x="32" y="31"/>
                      <a:pt x="0" y="31"/>
                    </a:cubicBezTo>
                    <a:lnTo>
                      <a:pt x="0" y="31"/>
                    </a:lnTo>
                    <a:lnTo>
                      <a:pt x="0" y="31"/>
                    </a:lnTo>
                    <a:lnTo>
                      <a:pt x="0" y="31"/>
                    </a:lnTo>
                    <a:lnTo>
                      <a:pt x="0" y="31"/>
                    </a:lnTo>
                    <a:lnTo>
                      <a:pt x="0" y="31"/>
                    </a:lnTo>
                    <a:cubicBezTo>
                      <a:pt x="0" y="63"/>
                      <a:pt x="32" y="63"/>
                      <a:pt x="32" y="63"/>
                    </a:cubicBezTo>
                    <a:cubicBezTo>
                      <a:pt x="32" y="93"/>
                      <a:pt x="0" y="93"/>
                      <a:pt x="0" y="93"/>
                    </a:cubicBezTo>
                    <a:lnTo>
                      <a:pt x="0" y="93"/>
                    </a:lnTo>
                    <a:cubicBezTo>
                      <a:pt x="0" y="124"/>
                      <a:pt x="0" y="124"/>
                      <a:pt x="32" y="124"/>
                    </a:cubicBezTo>
                    <a:lnTo>
                      <a:pt x="32" y="155"/>
                    </a:lnTo>
                    <a:cubicBezTo>
                      <a:pt x="32" y="155"/>
                      <a:pt x="32" y="155"/>
                      <a:pt x="32" y="187"/>
                    </a:cubicBezTo>
                    <a:lnTo>
                      <a:pt x="32" y="187"/>
                    </a:lnTo>
                    <a:cubicBezTo>
                      <a:pt x="63" y="187"/>
                      <a:pt x="63" y="187"/>
                      <a:pt x="93" y="187"/>
                    </a:cubicBezTo>
                    <a:lnTo>
                      <a:pt x="93" y="187"/>
                    </a:lnTo>
                    <a:cubicBezTo>
                      <a:pt x="93" y="155"/>
                      <a:pt x="93" y="155"/>
                      <a:pt x="93" y="155"/>
                    </a:cubicBezTo>
                    <a:cubicBezTo>
                      <a:pt x="93" y="155"/>
                      <a:pt x="93" y="155"/>
                      <a:pt x="93" y="124"/>
                    </a:cubicBezTo>
                    <a:lnTo>
                      <a:pt x="93" y="93"/>
                    </a:lnTo>
                    <a:lnTo>
                      <a:pt x="93" y="93"/>
                    </a:lnTo>
                    <a:lnTo>
                      <a:pt x="124" y="63"/>
                    </a:lnTo>
                    <a:cubicBezTo>
                      <a:pt x="124" y="31"/>
                      <a:pt x="124" y="31"/>
                      <a:pt x="15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3" name="Freeform 136"/>
              <p:cNvSpPr>
                <a:spLocks noChangeArrowheads="1"/>
              </p:cNvSpPr>
              <p:nvPr/>
            </p:nvSpPr>
            <p:spPr bwMode="auto">
              <a:xfrm>
                <a:off x="5029200" y="1825625"/>
                <a:ext cx="390525" cy="625475"/>
              </a:xfrm>
              <a:custGeom>
                <a:avLst/>
                <a:gdLst>
                  <a:gd name="T0" fmla="*/ 1085 w 1086"/>
                  <a:gd name="T1" fmla="*/ 744 h 1736"/>
                  <a:gd name="T2" fmla="*/ 1055 w 1086"/>
                  <a:gd name="T3" fmla="*/ 712 h 1736"/>
                  <a:gd name="T4" fmla="*/ 1085 w 1086"/>
                  <a:gd name="T5" fmla="*/ 681 h 1736"/>
                  <a:gd name="T6" fmla="*/ 1024 w 1086"/>
                  <a:gd name="T7" fmla="*/ 620 h 1736"/>
                  <a:gd name="T8" fmla="*/ 931 w 1086"/>
                  <a:gd name="T9" fmla="*/ 620 h 1736"/>
                  <a:gd name="T10" fmla="*/ 868 w 1086"/>
                  <a:gd name="T11" fmla="*/ 557 h 1736"/>
                  <a:gd name="T12" fmla="*/ 807 w 1086"/>
                  <a:gd name="T13" fmla="*/ 557 h 1736"/>
                  <a:gd name="T14" fmla="*/ 744 w 1086"/>
                  <a:gd name="T15" fmla="*/ 527 h 1736"/>
                  <a:gd name="T16" fmla="*/ 683 w 1086"/>
                  <a:gd name="T17" fmla="*/ 496 h 1736"/>
                  <a:gd name="T18" fmla="*/ 620 w 1086"/>
                  <a:gd name="T19" fmla="*/ 433 h 1736"/>
                  <a:gd name="T20" fmla="*/ 620 w 1086"/>
                  <a:gd name="T21" fmla="*/ 340 h 1736"/>
                  <a:gd name="T22" fmla="*/ 589 w 1086"/>
                  <a:gd name="T23" fmla="*/ 309 h 1736"/>
                  <a:gd name="T24" fmla="*/ 559 w 1086"/>
                  <a:gd name="T25" fmla="*/ 309 h 1736"/>
                  <a:gd name="T26" fmla="*/ 528 w 1086"/>
                  <a:gd name="T27" fmla="*/ 248 h 1736"/>
                  <a:gd name="T28" fmla="*/ 559 w 1086"/>
                  <a:gd name="T29" fmla="*/ 185 h 1736"/>
                  <a:gd name="T30" fmla="*/ 559 w 1086"/>
                  <a:gd name="T31" fmla="*/ 92 h 1736"/>
                  <a:gd name="T32" fmla="*/ 589 w 1086"/>
                  <a:gd name="T33" fmla="*/ 0 h 1736"/>
                  <a:gd name="T34" fmla="*/ 528 w 1086"/>
                  <a:gd name="T35" fmla="*/ 31 h 1736"/>
                  <a:gd name="T36" fmla="*/ 496 w 1086"/>
                  <a:gd name="T37" fmla="*/ 61 h 1736"/>
                  <a:gd name="T38" fmla="*/ 341 w 1086"/>
                  <a:gd name="T39" fmla="*/ 92 h 1736"/>
                  <a:gd name="T40" fmla="*/ 341 w 1086"/>
                  <a:gd name="T41" fmla="*/ 92 h 1736"/>
                  <a:gd name="T42" fmla="*/ 341 w 1086"/>
                  <a:gd name="T43" fmla="*/ 155 h 1736"/>
                  <a:gd name="T44" fmla="*/ 372 w 1086"/>
                  <a:gd name="T45" fmla="*/ 185 h 1736"/>
                  <a:gd name="T46" fmla="*/ 341 w 1086"/>
                  <a:gd name="T47" fmla="*/ 279 h 1736"/>
                  <a:gd name="T48" fmla="*/ 341 w 1086"/>
                  <a:gd name="T49" fmla="*/ 340 h 1736"/>
                  <a:gd name="T50" fmla="*/ 280 w 1086"/>
                  <a:gd name="T51" fmla="*/ 403 h 1736"/>
                  <a:gd name="T52" fmla="*/ 187 w 1086"/>
                  <a:gd name="T53" fmla="*/ 527 h 1736"/>
                  <a:gd name="T54" fmla="*/ 94 w 1086"/>
                  <a:gd name="T55" fmla="*/ 557 h 1736"/>
                  <a:gd name="T56" fmla="*/ 94 w 1086"/>
                  <a:gd name="T57" fmla="*/ 588 h 1736"/>
                  <a:gd name="T58" fmla="*/ 124 w 1086"/>
                  <a:gd name="T59" fmla="*/ 651 h 1736"/>
                  <a:gd name="T60" fmla="*/ 124 w 1086"/>
                  <a:gd name="T61" fmla="*/ 774 h 1736"/>
                  <a:gd name="T62" fmla="*/ 31 w 1086"/>
                  <a:gd name="T63" fmla="*/ 774 h 1736"/>
                  <a:gd name="T64" fmla="*/ 31 w 1086"/>
                  <a:gd name="T65" fmla="*/ 805 h 1736"/>
                  <a:gd name="T66" fmla="*/ 124 w 1086"/>
                  <a:gd name="T67" fmla="*/ 868 h 1736"/>
                  <a:gd name="T68" fmla="*/ 94 w 1086"/>
                  <a:gd name="T69" fmla="*/ 929 h 1736"/>
                  <a:gd name="T70" fmla="*/ 187 w 1086"/>
                  <a:gd name="T71" fmla="*/ 929 h 1736"/>
                  <a:gd name="T72" fmla="*/ 248 w 1086"/>
                  <a:gd name="T73" fmla="*/ 898 h 1736"/>
                  <a:gd name="T74" fmla="*/ 248 w 1086"/>
                  <a:gd name="T75" fmla="*/ 1022 h 1736"/>
                  <a:gd name="T76" fmla="*/ 280 w 1086"/>
                  <a:gd name="T77" fmla="*/ 1146 h 1736"/>
                  <a:gd name="T78" fmla="*/ 372 w 1086"/>
                  <a:gd name="T79" fmla="*/ 1487 h 1736"/>
                  <a:gd name="T80" fmla="*/ 435 w 1086"/>
                  <a:gd name="T81" fmla="*/ 1611 h 1736"/>
                  <a:gd name="T82" fmla="*/ 465 w 1086"/>
                  <a:gd name="T83" fmla="*/ 1735 h 1736"/>
                  <a:gd name="T84" fmla="*/ 496 w 1086"/>
                  <a:gd name="T85" fmla="*/ 1735 h 1736"/>
                  <a:gd name="T86" fmla="*/ 589 w 1086"/>
                  <a:gd name="T87" fmla="*/ 1672 h 1736"/>
                  <a:gd name="T88" fmla="*/ 589 w 1086"/>
                  <a:gd name="T89" fmla="*/ 1579 h 1736"/>
                  <a:gd name="T90" fmla="*/ 620 w 1086"/>
                  <a:gd name="T91" fmla="*/ 1455 h 1736"/>
                  <a:gd name="T92" fmla="*/ 620 w 1086"/>
                  <a:gd name="T93" fmla="*/ 1301 h 1736"/>
                  <a:gd name="T94" fmla="*/ 744 w 1086"/>
                  <a:gd name="T95" fmla="*/ 1208 h 1736"/>
                  <a:gd name="T96" fmla="*/ 807 w 1086"/>
                  <a:gd name="T97" fmla="*/ 1116 h 1736"/>
                  <a:gd name="T98" fmla="*/ 931 w 1086"/>
                  <a:gd name="T99" fmla="*/ 992 h 1736"/>
                  <a:gd name="T100" fmla="*/ 992 w 1086"/>
                  <a:gd name="T101" fmla="*/ 960 h 1736"/>
                  <a:gd name="T102" fmla="*/ 1024 w 1086"/>
                  <a:gd name="T103" fmla="*/ 868 h 1736"/>
                  <a:gd name="T104" fmla="*/ 1085 w 1086"/>
                  <a:gd name="T105" fmla="*/ 8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1736">
                    <a:moveTo>
                      <a:pt x="1085" y="805"/>
                    </a:moveTo>
                    <a:lnTo>
                      <a:pt x="1085" y="805"/>
                    </a:lnTo>
                    <a:lnTo>
                      <a:pt x="1085" y="805"/>
                    </a:lnTo>
                    <a:lnTo>
                      <a:pt x="1085" y="774"/>
                    </a:lnTo>
                    <a:cubicBezTo>
                      <a:pt x="1085" y="774"/>
                      <a:pt x="1085" y="774"/>
                      <a:pt x="1085" y="744"/>
                    </a:cubicBezTo>
                    <a:lnTo>
                      <a:pt x="1085" y="744"/>
                    </a:lnTo>
                    <a:lnTo>
                      <a:pt x="1085" y="744"/>
                    </a:lnTo>
                    <a:cubicBezTo>
                      <a:pt x="1055" y="744"/>
                      <a:pt x="1055" y="744"/>
                      <a:pt x="1055" y="712"/>
                    </a:cubicBezTo>
                    <a:lnTo>
                      <a:pt x="1055" y="712"/>
                    </a:lnTo>
                    <a:lnTo>
                      <a:pt x="1055" y="712"/>
                    </a:lnTo>
                    <a:lnTo>
                      <a:pt x="1055" y="712"/>
                    </a:lnTo>
                    <a:cubicBezTo>
                      <a:pt x="1055" y="681"/>
                      <a:pt x="1055" y="681"/>
                      <a:pt x="1085" y="681"/>
                    </a:cubicBezTo>
                    <a:lnTo>
                      <a:pt x="1085" y="681"/>
                    </a:lnTo>
                    <a:lnTo>
                      <a:pt x="1085" y="681"/>
                    </a:lnTo>
                    <a:lnTo>
                      <a:pt x="1085" y="681"/>
                    </a:lnTo>
                    <a:lnTo>
                      <a:pt x="1055" y="681"/>
                    </a:lnTo>
                    <a:cubicBezTo>
                      <a:pt x="1055" y="651"/>
                      <a:pt x="1055" y="651"/>
                      <a:pt x="1055" y="620"/>
                    </a:cubicBezTo>
                    <a:lnTo>
                      <a:pt x="1055" y="620"/>
                    </a:lnTo>
                    <a:lnTo>
                      <a:pt x="1055" y="620"/>
                    </a:lnTo>
                    <a:lnTo>
                      <a:pt x="1024" y="620"/>
                    </a:lnTo>
                    <a:lnTo>
                      <a:pt x="992" y="620"/>
                    </a:lnTo>
                    <a:lnTo>
                      <a:pt x="992" y="620"/>
                    </a:lnTo>
                    <a:lnTo>
                      <a:pt x="992" y="620"/>
                    </a:lnTo>
                    <a:lnTo>
                      <a:pt x="961" y="620"/>
                    </a:lnTo>
                    <a:cubicBezTo>
                      <a:pt x="961" y="620"/>
                      <a:pt x="961" y="620"/>
                      <a:pt x="931" y="620"/>
                    </a:cubicBezTo>
                    <a:cubicBezTo>
                      <a:pt x="931" y="620"/>
                      <a:pt x="931" y="620"/>
                      <a:pt x="931" y="588"/>
                    </a:cubicBezTo>
                    <a:lnTo>
                      <a:pt x="931" y="588"/>
                    </a:lnTo>
                    <a:cubicBezTo>
                      <a:pt x="868" y="588"/>
                      <a:pt x="868" y="588"/>
                      <a:pt x="868" y="557"/>
                    </a:cubicBezTo>
                    <a:lnTo>
                      <a:pt x="868" y="557"/>
                    </a:lnTo>
                    <a:lnTo>
                      <a:pt x="868" y="557"/>
                    </a:lnTo>
                    <a:cubicBezTo>
                      <a:pt x="868" y="557"/>
                      <a:pt x="868" y="557"/>
                      <a:pt x="837" y="557"/>
                    </a:cubicBezTo>
                    <a:lnTo>
                      <a:pt x="837" y="557"/>
                    </a:lnTo>
                    <a:lnTo>
                      <a:pt x="837" y="557"/>
                    </a:lnTo>
                    <a:lnTo>
                      <a:pt x="807" y="557"/>
                    </a:lnTo>
                    <a:lnTo>
                      <a:pt x="807" y="557"/>
                    </a:lnTo>
                    <a:cubicBezTo>
                      <a:pt x="776" y="557"/>
                      <a:pt x="776" y="557"/>
                      <a:pt x="776" y="557"/>
                    </a:cubicBezTo>
                    <a:cubicBezTo>
                      <a:pt x="776" y="527"/>
                      <a:pt x="744" y="527"/>
                      <a:pt x="744" y="527"/>
                    </a:cubicBezTo>
                    <a:lnTo>
                      <a:pt x="744" y="527"/>
                    </a:lnTo>
                    <a:lnTo>
                      <a:pt x="744" y="527"/>
                    </a:lnTo>
                    <a:lnTo>
                      <a:pt x="744" y="527"/>
                    </a:lnTo>
                    <a:cubicBezTo>
                      <a:pt x="713" y="527"/>
                      <a:pt x="713" y="527"/>
                      <a:pt x="713" y="527"/>
                    </a:cubicBezTo>
                    <a:lnTo>
                      <a:pt x="713" y="527"/>
                    </a:lnTo>
                    <a:cubicBezTo>
                      <a:pt x="683" y="527"/>
                      <a:pt x="683" y="496"/>
                      <a:pt x="683" y="496"/>
                    </a:cubicBezTo>
                    <a:lnTo>
                      <a:pt x="683" y="496"/>
                    </a:lnTo>
                    <a:lnTo>
                      <a:pt x="683" y="496"/>
                    </a:lnTo>
                    <a:lnTo>
                      <a:pt x="652" y="496"/>
                    </a:lnTo>
                    <a:cubicBezTo>
                      <a:pt x="652" y="496"/>
                      <a:pt x="652" y="496"/>
                      <a:pt x="620" y="496"/>
                    </a:cubicBezTo>
                    <a:cubicBezTo>
                      <a:pt x="620" y="496"/>
                      <a:pt x="620" y="496"/>
                      <a:pt x="620" y="464"/>
                    </a:cubicBezTo>
                    <a:cubicBezTo>
                      <a:pt x="620" y="464"/>
                      <a:pt x="620" y="464"/>
                      <a:pt x="620" y="433"/>
                    </a:cubicBezTo>
                    <a:lnTo>
                      <a:pt x="620" y="433"/>
                    </a:lnTo>
                    <a:cubicBezTo>
                      <a:pt x="620" y="433"/>
                      <a:pt x="620" y="433"/>
                      <a:pt x="620" y="403"/>
                    </a:cubicBezTo>
                    <a:lnTo>
                      <a:pt x="620" y="403"/>
                    </a:lnTo>
                    <a:lnTo>
                      <a:pt x="620" y="403"/>
                    </a:lnTo>
                    <a:lnTo>
                      <a:pt x="620" y="372"/>
                    </a:lnTo>
                    <a:cubicBezTo>
                      <a:pt x="620" y="372"/>
                      <a:pt x="620" y="372"/>
                      <a:pt x="620" y="340"/>
                    </a:cubicBezTo>
                    <a:lnTo>
                      <a:pt x="620" y="340"/>
                    </a:lnTo>
                    <a:lnTo>
                      <a:pt x="620" y="340"/>
                    </a:lnTo>
                    <a:cubicBezTo>
                      <a:pt x="620" y="340"/>
                      <a:pt x="620" y="340"/>
                      <a:pt x="589" y="340"/>
                    </a:cubicBezTo>
                    <a:lnTo>
                      <a:pt x="589" y="340"/>
                    </a:lnTo>
                    <a:lnTo>
                      <a:pt x="589" y="309"/>
                    </a:lnTo>
                    <a:lnTo>
                      <a:pt x="559" y="309"/>
                    </a:lnTo>
                    <a:lnTo>
                      <a:pt x="559" y="309"/>
                    </a:lnTo>
                    <a:lnTo>
                      <a:pt x="559" y="309"/>
                    </a:lnTo>
                    <a:lnTo>
                      <a:pt x="559" y="309"/>
                    </a:lnTo>
                    <a:lnTo>
                      <a:pt x="559" y="309"/>
                    </a:lnTo>
                    <a:lnTo>
                      <a:pt x="528" y="309"/>
                    </a:lnTo>
                    <a:cubicBezTo>
                      <a:pt x="528" y="279"/>
                      <a:pt x="528" y="279"/>
                      <a:pt x="528" y="279"/>
                    </a:cubicBezTo>
                    <a:lnTo>
                      <a:pt x="528" y="279"/>
                    </a:lnTo>
                    <a:lnTo>
                      <a:pt x="528" y="248"/>
                    </a:lnTo>
                    <a:lnTo>
                      <a:pt x="528" y="248"/>
                    </a:lnTo>
                    <a:cubicBezTo>
                      <a:pt x="528" y="216"/>
                      <a:pt x="528" y="216"/>
                      <a:pt x="528" y="216"/>
                    </a:cubicBezTo>
                    <a:lnTo>
                      <a:pt x="528" y="216"/>
                    </a:lnTo>
                    <a:cubicBezTo>
                      <a:pt x="528" y="185"/>
                      <a:pt x="559" y="185"/>
                      <a:pt x="559" y="185"/>
                    </a:cubicBezTo>
                    <a:lnTo>
                      <a:pt x="559" y="185"/>
                    </a:lnTo>
                    <a:lnTo>
                      <a:pt x="559" y="185"/>
                    </a:lnTo>
                    <a:lnTo>
                      <a:pt x="559" y="185"/>
                    </a:lnTo>
                    <a:lnTo>
                      <a:pt x="559" y="185"/>
                    </a:lnTo>
                    <a:cubicBezTo>
                      <a:pt x="559" y="185"/>
                      <a:pt x="559" y="185"/>
                      <a:pt x="559" y="155"/>
                    </a:cubicBezTo>
                    <a:cubicBezTo>
                      <a:pt x="528" y="155"/>
                      <a:pt x="528" y="124"/>
                      <a:pt x="528" y="124"/>
                    </a:cubicBezTo>
                    <a:lnTo>
                      <a:pt x="559" y="92"/>
                    </a:lnTo>
                    <a:lnTo>
                      <a:pt x="559" y="92"/>
                    </a:lnTo>
                    <a:cubicBezTo>
                      <a:pt x="589" y="92"/>
                      <a:pt x="589" y="92"/>
                      <a:pt x="589" y="92"/>
                    </a:cubicBezTo>
                    <a:cubicBezTo>
                      <a:pt x="589" y="92"/>
                      <a:pt x="589" y="61"/>
                      <a:pt x="620" y="61"/>
                    </a:cubicBezTo>
                    <a:lnTo>
                      <a:pt x="620" y="31"/>
                    </a:lnTo>
                    <a:cubicBezTo>
                      <a:pt x="620" y="31"/>
                      <a:pt x="620" y="31"/>
                      <a:pt x="589" y="0"/>
                    </a:cubicBezTo>
                    <a:lnTo>
                      <a:pt x="589" y="0"/>
                    </a:lnTo>
                    <a:lnTo>
                      <a:pt x="589" y="0"/>
                    </a:lnTo>
                    <a:cubicBezTo>
                      <a:pt x="559" y="31"/>
                      <a:pt x="559" y="31"/>
                      <a:pt x="559" y="31"/>
                    </a:cubicBezTo>
                    <a:lnTo>
                      <a:pt x="559" y="31"/>
                    </a:lnTo>
                    <a:cubicBezTo>
                      <a:pt x="559" y="31"/>
                      <a:pt x="559" y="31"/>
                      <a:pt x="528" y="31"/>
                    </a:cubicBezTo>
                    <a:lnTo>
                      <a:pt x="528" y="31"/>
                    </a:lnTo>
                    <a:lnTo>
                      <a:pt x="528" y="31"/>
                    </a:lnTo>
                    <a:cubicBezTo>
                      <a:pt x="528" y="61"/>
                      <a:pt x="496" y="61"/>
                      <a:pt x="496" y="61"/>
                    </a:cubicBezTo>
                    <a:lnTo>
                      <a:pt x="496" y="61"/>
                    </a:lnTo>
                    <a:lnTo>
                      <a:pt x="496" y="61"/>
                    </a:lnTo>
                    <a:lnTo>
                      <a:pt x="496" y="61"/>
                    </a:lnTo>
                    <a:cubicBezTo>
                      <a:pt x="465" y="61"/>
                      <a:pt x="435" y="92"/>
                      <a:pt x="435" y="92"/>
                    </a:cubicBezTo>
                    <a:cubicBezTo>
                      <a:pt x="404" y="92"/>
                      <a:pt x="404" y="92"/>
                      <a:pt x="404" y="92"/>
                    </a:cubicBezTo>
                    <a:lnTo>
                      <a:pt x="372" y="124"/>
                    </a:lnTo>
                    <a:cubicBezTo>
                      <a:pt x="372" y="124"/>
                      <a:pt x="372" y="92"/>
                      <a:pt x="341" y="92"/>
                    </a:cubicBezTo>
                    <a:cubicBezTo>
                      <a:pt x="341" y="92"/>
                      <a:pt x="341" y="92"/>
                      <a:pt x="311" y="92"/>
                    </a:cubicBezTo>
                    <a:lnTo>
                      <a:pt x="311" y="92"/>
                    </a:lnTo>
                    <a:lnTo>
                      <a:pt x="311" y="92"/>
                    </a:lnTo>
                    <a:lnTo>
                      <a:pt x="341" y="92"/>
                    </a:lnTo>
                    <a:lnTo>
                      <a:pt x="341" y="92"/>
                    </a:lnTo>
                    <a:cubicBezTo>
                      <a:pt x="341" y="124"/>
                      <a:pt x="341" y="124"/>
                      <a:pt x="341" y="124"/>
                    </a:cubicBezTo>
                    <a:lnTo>
                      <a:pt x="341" y="124"/>
                    </a:lnTo>
                    <a:cubicBezTo>
                      <a:pt x="341" y="155"/>
                      <a:pt x="341" y="155"/>
                      <a:pt x="341" y="155"/>
                    </a:cubicBezTo>
                    <a:lnTo>
                      <a:pt x="341" y="155"/>
                    </a:lnTo>
                    <a:lnTo>
                      <a:pt x="341" y="155"/>
                    </a:lnTo>
                    <a:cubicBezTo>
                      <a:pt x="372" y="124"/>
                      <a:pt x="372" y="124"/>
                      <a:pt x="372" y="124"/>
                    </a:cubicBezTo>
                    <a:cubicBezTo>
                      <a:pt x="372" y="155"/>
                      <a:pt x="372" y="155"/>
                      <a:pt x="372" y="155"/>
                    </a:cubicBezTo>
                    <a:cubicBezTo>
                      <a:pt x="372" y="185"/>
                      <a:pt x="372" y="185"/>
                      <a:pt x="372" y="185"/>
                    </a:cubicBezTo>
                    <a:lnTo>
                      <a:pt x="372" y="185"/>
                    </a:lnTo>
                    <a:lnTo>
                      <a:pt x="372" y="185"/>
                    </a:lnTo>
                    <a:cubicBezTo>
                      <a:pt x="372" y="185"/>
                      <a:pt x="372" y="185"/>
                      <a:pt x="372" y="216"/>
                    </a:cubicBezTo>
                    <a:cubicBezTo>
                      <a:pt x="372" y="216"/>
                      <a:pt x="404" y="216"/>
                      <a:pt x="404" y="248"/>
                    </a:cubicBezTo>
                    <a:lnTo>
                      <a:pt x="404" y="248"/>
                    </a:lnTo>
                    <a:lnTo>
                      <a:pt x="372" y="279"/>
                    </a:lnTo>
                    <a:cubicBezTo>
                      <a:pt x="372" y="279"/>
                      <a:pt x="372" y="279"/>
                      <a:pt x="341" y="279"/>
                    </a:cubicBezTo>
                    <a:lnTo>
                      <a:pt x="341" y="279"/>
                    </a:lnTo>
                    <a:cubicBezTo>
                      <a:pt x="341" y="279"/>
                      <a:pt x="341" y="279"/>
                      <a:pt x="341" y="309"/>
                    </a:cubicBezTo>
                    <a:lnTo>
                      <a:pt x="341" y="309"/>
                    </a:lnTo>
                    <a:lnTo>
                      <a:pt x="341" y="309"/>
                    </a:lnTo>
                    <a:lnTo>
                      <a:pt x="341" y="340"/>
                    </a:lnTo>
                    <a:lnTo>
                      <a:pt x="341" y="340"/>
                    </a:lnTo>
                    <a:cubicBezTo>
                      <a:pt x="341" y="340"/>
                      <a:pt x="341" y="340"/>
                      <a:pt x="311" y="372"/>
                    </a:cubicBezTo>
                    <a:cubicBezTo>
                      <a:pt x="311" y="372"/>
                      <a:pt x="311" y="403"/>
                      <a:pt x="280" y="403"/>
                    </a:cubicBezTo>
                    <a:lnTo>
                      <a:pt x="280" y="403"/>
                    </a:lnTo>
                    <a:lnTo>
                      <a:pt x="280" y="403"/>
                    </a:lnTo>
                    <a:cubicBezTo>
                      <a:pt x="280" y="433"/>
                      <a:pt x="248" y="433"/>
                      <a:pt x="217" y="464"/>
                    </a:cubicBezTo>
                    <a:lnTo>
                      <a:pt x="217" y="464"/>
                    </a:lnTo>
                    <a:cubicBezTo>
                      <a:pt x="217" y="464"/>
                      <a:pt x="217" y="464"/>
                      <a:pt x="217" y="496"/>
                    </a:cubicBezTo>
                    <a:cubicBezTo>
                      <a:pt x="217" y="496"/>
                      <a:pt x="217" y="496"/>
                      <a:pt x="187" y="527"/>
                    </a:cubicBezTo>
                    <a:lnTo>
                      <a:pt x="187" y="527"/>
                    </a:lnTo>
                    <a:lnTo>
                      <a:pt x="156" y="527"/>
                    </a:lnTo>
                    <a:lnTo>
                      <a:pt x="156" y="527"/>
                    </a:lnTo>
                    <a:cubicBezTo>
                      <a:pt x="124" y="557"/>
                      <a:pt x="124" y="557"/>
                      <a:pt x="124" y="557"/>
                    </a:cubicBezTo>
                    <a:cubicBezTo>
                      <a:pt x="124" y="557"/>
                      <a:pt x="94" y="557"/>
                      <a:pt x="94" y="527"/>
                    </a:cubicBezTo>
                    <a:cubicBezTo>
                      <a:pt x="94" y="557"/>
                      <a:pt x="94" y="557"/>
                      <a:pt x="94" y="557"/>
                    </a:cubicBezTo>
                    <a:lnTo>
                      <a:pt x="63" y="557"/>
                    </a:lnTo>
                    <a:lnTo>
                      <a:pt x="63" y="557"/>
                    </a:lnTo>
                    <a:cubicBezTo>
                      <a:pt x="94" y="557"/>
                      <a:pt x="94" y="557"/>
                      <a:pt x="94" y="557"/>
                    </a:cubicBezTo>
                    <a:lnTo>
                      <a:pt x="94" y="588"/>
                    </a:lnTo>
                    <a:lnTo>
                      <a:pt x="94" y="588"/>
                    </a:lnTo>
                    <a:lnTo>
                      <a:pt x="94" y="588"/>
                    </a:lnTo>
                    <a:cubicBezTo>
                      <a:pt x="94" y="620"/>
                      <a:pt x="94" y="620"/>
                      <a:pt x="94" y="620"/>
                    </a:cubicBezTo>
                    <a:lnTo>
                      <a:pt x="94" y="620"/>
                    </a:lnTo>
                    <a:cubicBezTo>
                      <a:pt x="124" y="620"/>
                      <a:pt x="124" y="620"/>
                      <a:pt x="124" y="651"/>
                    </a:cubicBezTo>
                    <a:lnTo>
                      <a:pt x="124" y="651"/>
                    </a:lnTo>
                    <a:cubicBezTo>
                      <a:pt x="156" y="651"/>
                      <a:pt x="156" y="681"/>
                      <a:pt x="156" y="681"/>
                    </a:cubicBezTo>
                    <a:cubicBezTo>
                      <a:pt x="156" y="712"/>
                      <a:pt x="156" y="712"/>
                      <a:pt x="156" y="712"/>
                    </a:cubicBezTo>
                    <a:lnTo>
                      <a:pt x="156" y="712"/>
                    </a:lnTo>
                    <a:cubicBezTo>
                      <a:pt x="156" y="744"/>
                      <a:pt x="156" y="744"/>
                      <a:pt x="156" y="744"/>
                    </a:cubicBezTo>
                    <a:lnTo>
                      <a:pt x="124" y="774"/>
                    </a:lnTo>
                    <a:lnTo>
                      <a:pt x="124" y="774"/>
                    </a:lnTo>
                    <a:lnTo>
                      <a:pt x="94" y="774"/>
                    </a:lnTo>
                    <a:lnTo>
                      <a:pt x="94" y="774"/>
                    </a:lnTo>
                    <a:lnTo>
                      <a:pt x="94" y="774"/>
                    </a:lnTo>
                    <a:cubicBezTo>
                      <a:pt x="63" y="774"/>
                      <a:pt x="63" y="774"/>
                      <a:pt x="31" y="774"/>
                    </a:cubicBezTo>
                    <a:lnTo>
                      <a:pt x="31" y="774"/>
                    </a:lnTo>
                    <a:lnTo>
                      <a:pt x="31" y="774"/>
                    </a:lnTo>
                    <a:cubicBezTo>
                      <a:pt x="31" y="774"/>
                      <a:pt x="31" y="774"/>
                      <a:pt x="0" y="774"/>
                    </a:cubicBezTo>
                    <a:lnTo>
                      <a:pt x="0" y="774"/>
                    </a:lnTo>
                    <a:cubicBezTo>
                      <a:pt x="31" y="774"/>
                      <a:pt x="31" y="774"/>
                      <a:pt x="31" y="805"/>
                    </a:cubicBezTo>
                    <a:lnTo>
                      <a:pt x="31" y="805"/>
                    </a:lnTo>
                    <a:lnTo>
                      <a:pt x="63" y="805"/>
                    </a:lnTo>
                    <a:cubicBezTo>
                      <a:pt x="63" y="805"/>
                      <a:pt x="63" y="805"/>
                      <a:pt x="94" y="805"/>
                    </a:cubicBezTo>
                    <a:lnTo>
                      <a:pt x="124" y="805"/>
                    </a:lnTo>
                    <a:cubicBezTo>
                      <a:pt x="124" y="836"/>
                      <a:pt x="124" y="836"/>
                      <a:pt x="124" y="868"/>
                    </a:cubicBezTo>
                    <a:cubicBezTo>
                      <a:pt x="94" y="868"/>
                      <a:pt x="94" y="868"/>
                      <a:pt x="94" y="868"/>
                    </a:cubicBezTo>
                    <a:cubicBezTo>
                      <a:pt x="94" y="868"/>
                      <a:pt x="94" y="898"/>
                      <a:pt x="63" y="898"/>
                    </a:cubicBezTo>
                    <a:lnTo>
                      <a:pt x="63" y="868"/>
                    </a:lnTo>
                    <a:cubicBezTo>
                      <a:pt x="63" y="898"/>
                      <a:pt x="63" y="898"/>
                      <a:pt x="63" y="898"/>
                    </a:cubicBezTo>
                    <a:cubicBezTo>
                      <a:pt x="94" y="898"/>
                      <a:pt x="94" y="898"/>
                      <a:pt x="94" y="929"/>
                    </a:cubicBezTo>
                    <a:lnTo>
                      <a:pt x="94" y="929"/>
                    </a:lnTo>
                    <a:lnTo>
                      <a:pt x="124" y="929"/>
                    </a:lnTo>
                    <a:cubicBezTo>
                      <a:pt x="124" y="929"/>
                      <a:pt x="124" y="929"/>
                      <a:pt x="156" y="929"/>
                    </a:cubicBezTo>
                    <a:lnTo>
                      <a:pt x="156" y="929"/>
                    </a:lnTo>
                    <a:cubicBezTo>
                      <a:pt x="187" y="929"/>
                      <a:pt x="187" y="929"/>
                      <a:pt x="187" y="929"/>
                    </a:cubicBezTo>
                    <a:cubicBezTo>
                      <a:pt x="187" y="898"/>
                      <a:pt x="187" y="898"/>
                      <a:pt x="187" y="898"/>
                    </a:cubicBezTo>
                    <a:lnTo>
                      <a:pt x="217" y="868"/>
                    </a:lnTo>
                    <a:cubicBezTo>
                      <a:pt x="280" y="681"/>
                      <a:pt x="280" y="681"/>
                      <a:pt x="280" y="681"/>
                    </a:cubicBezTo>
                    <a:cubicBezTo>
                      <a:pt x="248" y="868"/>
                      <a:pt x="248" y="868"/>
                      <a:pt x="248" y="868"/>
                    </a:cubicBezTo>
                    <a:lnTo>
                      <a:pt x="248" y="898"/>
                    </a:lnTo>
                    <a:lnTo>
                      <a:pt x="248" y="898"/>
                    </a:lnTo>
                    <a:cubicBezTo>
                      <a:pt x="248" y="929"/>
                      <a:pt x="248" y="929"/>
                      <a:pt x="248" y="929"/>
                    </a:cubicBezTo>
                    <a:lnTo>
                      <a:pt x="248" y="929"/>
                    </a:lnTo>
                    <a:cubicBezTo>
                      <a:pt x="280" y="960"/>
                      <a:pt x="248" y="992"/>
                      <a:pt x="248" y="992"/>
                    </a:cubicBezTo>
                    <a:cubicBezTo>
                      <a:pt x="248" y="1022"/>
                      <a:pt x="248" y="1022"/>
                      <a:pt x="248" y="1022"/>
                    </a:cubicBezTo>
                    <a:lnTo>
                      <a:pt x="248" y="1022"/>
                    </a:lnTo>
                    <a:cubicBezTo>
                      <a:pt x="248" y="1053"/>
                      <a:pt x="248" y="1053"/>
                      <a:pt x="248" y="1053"/>
                    </a:cubicBezTo>
                    <a:cubicBezTo>
                      <a:pt x="248" y="1084"/>
                      <a:pt x="248" y="1084"/>
                      <a:pt x="248" y="1116"/>
                    </a:cubicBezTo>
                    <a:lnTo>
                      <a:pt x="248" y="1116"/>
                    </a:lnTo>
                    <a:cubicBezTo>
                      <a:pt x="248" y="1116"/>
                      <a:pt x="248" y="1146"/>
                      <a:pt x="280" y="1146"/>
                    </a:cubicBezTo>
                    <a:cubicBezTo>
                      <a:pt x="280" y="1146"/>
                      <a:pt x="280" y="1177"/>
                      <a:pt x="280" y="1208"/>
                    </a:cubicBezTo>
                    <a:cubicBezTo>
                      <a:pt x="280" y="1208"/>
                      <a:pt x="280" y="1240"/>
                      <a:pt x="311" y="1301"/>
                    </a:cubicBezTo>
                    <a:cubicBezTo>
                      <a:pt x="311" y="1331"/>
                      <a:pt x="311" y="1331"/>
                      <a:pt x="341" y="1331"/>
                    </a:cubicBezTo>
                    <a:cubicBezTo>
                      <a:pt x="341" y="1363"/>
                      <a:pt x="341" y="1363"/>
                      <a:pt x="341" y="1424"/>
                    </a:cubicBezTo>
                    <a:cubicBezTo>
                      <a:pt x="341" y="1455"/>
                      <a:pt x="372" y="1487"/>
                      <a:pt x="372" y="1487"/>
                    </a:cubicBezTo>
                    <a:cubicBezTo>
                      <a:pt x="372" y="1487"/>
                      <a:pt x="372" y="1517"/>
                      <a:pt x="404" y="1517"/>
                    </a:cubicBezTo>
                    <a:cubicBezTo>
                      <a:pt x="404" y="1517"/>
                      <a:pt x="404" y="1517"/>
                      <a:pt x="404" y="1548"/>
                    </a:cubicBezTo>
                    <a:cubicBezTo>
                      <a:pt x="404" y="1548"/>
                      <a:pt x="404" y="1548"/>
                      <a:pt x="435" y="1579"/>
                    </a:cubicBezTo>
                    <a:lnTo>
                      <a:pt x="435" y="1579"/>
                    </a:lnTo>
                    <a:cubicBezTo>
                      <a:pt x="435" y="1579"/>
                      <a:pt x="435" y="1579"/>
                      <a:pt x="435" y="1611"/>
                    </a:cubicBezTo>
                    <a:lnTo>
                      <a:pt x="435" y="1611"/>
                    </a:lnTo>
                    <a:cubicBezTo>
                      <a:pt x="435" y="1641"/>
                      <a:pt x="435" y="1641"/>
                      <a:pt x="435" y="1672"/>
                    </a:cubicBezTo>
                    <a:cubicBezTo>
                      <a:pt x="465" y="1703"/>
                      <a:pt x="465" y="1703"/>
                      <a:pt x="465" y="1703"/>
                    </a:cubicBezTo>
                    <a:lnTo>
                      <a:pt x="465" y="1735"/>
                    </a:lnTo>
                    <a:lnTo>
                      <a:pt x="465" y="1735"/>
                    </a:lnTo>
                    <a:lnTo>
                      <a:pt x="465" y="1735"/>
                    </a:lnTo>
                    <a:lnTo>
                      <a:pt x="465" y="1735"/>
                    </a:lnTo>
                    <a:lnTo>
                      <a:pt x="496" y="1735"/>
                    </a:lnTo>
                    <a:lnTo>
                      <a:pt x="496" y="1735"/>
                    </a:lnTo>
                    <a:lnTo>
                      <a:pt x="496" y="1735"/>
                    </a:lnTo>
                    <a:lnTo>
                      <a:pt x="528" y="1735"/>
                    </a:lnTo>
                    <a:cubicBezTo>
                      <a:pt x="528" y="1703"/>
                      <a:pt x="528" y="1672"/>
                      <a:pt x="559" y="1672"/>
                    </a:cubicBezTo>
                    <a:lnTo>
                      <a:pt x="559" y="1672"/>
                    </a:lnTo>
                    <a:lnTo>
                      <a:pt x="559" y="1672"/>
                    </a:lnTo>
                    <a:lnTo>
                      <a:pt x="589" y="1672"/>
                    </a:lnTo>
                    <a:lnTo>
                      <a:pt x="589" y="1672"/>
                    </a:lnTo>
                    <a:lnTo>
                      <a:pt x="589" y="1641"/>
                    </a:lnTo>
                    <a:cubicBezTo>
                      <a:pt x="589" y="1641"/>
                      <a:pt x="589" y="1641"/>
                      <a:pt x="589" y="1611"/>
                    </a:cubicBezTo>
                    <a:lnTo>
                      <a:pt x="589" y="1611"/>
                    </a:lnTo>
                    <a:lnTo>
                      <a:pt x="589" y="1579"/>
                    </a:lnTo>
                    <a:lnTo>
                      <a:pt x="589" y="1579"/>
                    </a:lnTo>
                    <a:cubicBezTo>
                      <a:pt x="589" y="1548"/>
                      <a:pt x="589" y="1548"/>
                      <a:pt x="589" y="1517"/>
                    </a:cubicBezTo>
                    <a:lnTo>
                      <a:pt x="589" y="1517"/>
                    </a:lnTo>
                    <a:lnTo>
                      <a:pt x="589" y="1517"/>
                    </a:lnTo>
                    <a:cubicBezTo>
                      <a:pt x="589" y="1487"/>
                      <a:pt x="620" y="1455"/>
                      <a:pt x="620" y="1455"/>
                    </a:cubicBezTo>
                    <a:cubicBezTo>
                      <a:pt x="620" y="1424"/>
                      <a:pt x="620" y="1424"/>
                      <a:pt x="620" y="1424"/>
                    </a:cubicBezTo>
                    <a:lnTo>
                      <a:pt x="620" y="1424"/>
                    </a:lnTo>
                    <a:cubicBezTo>
                      <a:pt x="620" y="1424"/>
                      <a:pt x="620" y="1424"/>
                      <a:pt x="620" y="1393"/>
                    </a:cubicBezTo>
                    <a:lnTo>
                      <a:pt x="620" y="1393"/>
                    </a:lnTo>
                    <a:cubicBezTo>
                      <a:pt x="589" y="1363"/>
                      <a:pt x="620" y="1301"/>
                      <a:pt x="620" y="1301"/>
                    </a:cubicBezTo>
                    <a:cubicBezTo>
                      <a:pt x="620" y="1270"/>
                      <a:pt x="652" y="1270"/>
                      <a:pt x="683" y="1240"/>
                    </a:cubicBezTo>
                    <a:lnTo>
                      <a:pt x="683" y="1240"/>
                    </a:lnTo>
                    <a:cubicBezTo>
                      <a:pt x="683" y="1208"/>
                      <a:pt x="713" y="1208"/>
                      <a:pt x="713" y="1208"/>
                    </a:cubicBezTo>
                    <a:lnTo>
                      <a:pt x="744" y="1208"/>
                    </a:lnTo>
                    <a:lnTo>
                      <a:pt x="744" y="1208"/>
                    </a:lnTo>
                    <a:lnTo>
                      <a:pt x="744" y="1208"/>
                    </a:lnTo>
                    <a:cubicBezTo>
                      <a:pt x="744" y="1177"/>
                      <a:pt x="744" y="1177"/>
                      <a:pt x="776" y="1146"/>
                    </a:cubicBezTo>
                    <a:lnTo>
                      <a:pt x="807" y="1116"/>
                    </a:lnTo>
                    <a:lnTo>
                      <a:pt x="807" y="1116"/>
                    </a:lnTo>
                    <a:lnTo>
                      <a:pt x="807" y="1116"/>
                    </a:lnTo>
                    <a:cubicBezTo>
                      <a:pt x="837" y="1116"/>
                      <a:pt x="837" y="1084"/>
                      <a:pt x="868" y="1084"/>
                    </a:cubicBezTo>
                    <a:lnTo>
                      <a:pt x="868" y="1084"/>
                    </a:lnTo>
                    <a:cubicBezTo>
                      <a:pt x="868" y="1053"/>
                      <a:pt x="868" y="1053"/>
                      <a:pt x="900" y="1022"/>
                    </a:cubicBezTo>
                    <a:lnTo>
                      <a:pt x="900" y="1022"/>
                    </a:lnTo>
                    <a:cubicBezTo>
                      <a:pt x="900" y="1022"/>
                      <a:pt x="931" y="1022"/>
                      <a:pt x="931" y="992"/>
                    </a:cubicBezTo>
                    <a:lnTo>
                      <a:pt x="961" y="992"/>
                    </a:lnTo>
                    <a:lnTo>
                      <a:pt x="961" y="992"/>
                    </a:lnTo>
                    <a:cubicBezTo>
                      <a:pt x="961" y="992"/>
                      <a:pt x="961" y="992"/>
                      <a:pt x="992" y="960"/>
                    </a:cubicBezTo>
                    <a:lnTo>
                      <a:pt x="992" y="960"/>
                    </a:lnTo>
                    <a:lnTo>
                      <a:pt x="992" y="960"/>
                    </a:lnTo>
                    <a:lnTo>
                      <a:pt x="992" y="960"/>
                    </a:lnTo>
                    <a:lnTo>
                      <a:pt x="992" y="960"/>
                    </a:lnTo>
                    <a:cubicBezTo>
                      <a:pt x="992" y="929"/>
                      <a:pt x="992" y="929"/>
                      <a:pt x="992" y="898"/>
                    </a:cubicBezTo>
                    <a:lnTo>
                      <a:pt x="992" y="898"/>
                    </a:lnTo>
                    <a:cubicBezTo>
                      <a:pt x="1024" y="898"/>
                      <a:pt x="1024" y="868"/>
                      <a:pt x="1024" y="868"/>
                    </a:cubicBezTo>
                    <a:cubicBezTo>
                      <a:pt x="1055" y="868"/>
                      <a:pt x="1055" y="868"/>
                      <a:pt x="1055" y="868"/>
                    </a:cubicBezTo>
                    <a:lnTo>
                      <a:pt x="1055" y="836"/>
                    </a:lnTo>
                    <a:cubicBezTo>
                      <a:pt x="1085" y="836"/>
                      <a:pt x="1085" y="836"/>
                      <a:pt x="1085" y="836"/>
                    </a:cubicBezTo>
                    <a:lnTo>
                      <a:pt x="1085" y="836"/>
                    </a:lnTo>
                    <a:lnTo>
                      <a:pt x="1085" y="836"/>
                    </a:lnTo>
                    <a:lnTo>
                      <a:pt x="1085" y="80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4" name="Freeform 137"/>
              <p:cNvSpPr>
                <a:spLocks noChangeArrowheads="1"/>
              </p:cNvSpPr>
              <p:nvPr/>
            </p:nvSpPr>
            <p:spPr bwMode="auto">
              <a:xfrm>
                <a:off x="4895850" y="1801813"/>
                <a:ext cx="290513" cy="290512"/>
              </a:xfrm>
              <a:custGeom>
                <a:avLst/>
                <a:gdLst>
                  <a:gd name="T0" fmla="*/ 372 w 808"/>
                  <a:gd name="T1" fmla="*/ 775 h 808"/>
                  <a:gd name="T2" fmla="*/ 403 w 808"/>
                  <a:gd name="T3" fmla="*/ 775 h 808"/>
                  <a:gd name="T4" fmla="*/ 435 w 808"/>
                  <a:gd name="T5" fmla="*/ 775 h 808"/>
                  <a:gd name="T6" fmla="*/ 466 w 808"/>
                  <a:gd name="T7" fmla="*/ 744 h 808"/>
                  <a:gd name="T8" fmla="*/ 466 w 808"/>
                  <a:gd name="T9" fmla="*/ 744 h 808"/>
                  <a:gd name="T10" fmla="*/ 435 w 808"/>
                  <a:gd name="T11" fmla="*/ 683 h 808"/>
                  <a:gd name="T12" fmla="*/ 403 w 808"/>
                  <a:gd name="T13" fmla="*/ 683 h 808"/>
                  <a:gd name="T14" fmla="*/ 403 w 808"/>
                  <a:gd name="T15" fmla="*/ 590 h 808"/>
                  <a:gd name="T16" fmla="*/ 466 w 808"/>
                  <a:gd name="T17" fmla="*/ 527 h 808"/>
                  <a:gd name="T18" fmla="*/ 496 w 808"/>
                  <a:gd name="T19" fmla="*/ 559 h 808"/>
                  <a:gd name="T20" fmla="*/ 528 w 808"/>
                  <a:gd name="T21" fmla="*/ 527 h 808"/>
                  <a:gd name="T22" fmla="*/ 589 w 808"/>
                  <a:gd name="T23" fmla="*/ 466 h 808"/>
                  <a:gd name="T24" fmla="*/ 620 w 808"/>
                  <a:gd name="T25" fmla="*/ 435 h 808"/>
                  <a:gd name="T26" fmla="*/ 652 w 808"/>
                  <a:gd name="T27" fmla="*/ 403 h 808"/>
                  <a:gd name="T28" fmla="*/ 683 w 808"/>
                  <a:gd name="T29" fmla="*/ 342 h 808"/>
                  <a:gd name="T30" fmla="*/ 683 w 808"/>
                  <a:gd name="T31" fmla="*/ 279 h 808"/>
                  <a:gd name="T32" fmla="*/ 652 w 808"/>
                  <a:gd name="T33" fmla="*/ 279 h 808"/>
                  <a:gd name="T34" fmla="*/ 652 w 808"/>
                  <a:gd name="T35" fmla="*/ 187 h 808"/>
                  <a:gd name="T36" fmla="*/ 652 w 808"/>
                  <a:gd name="T37" fmla="*/ 155 h 808"/>
                  <a:gd name="T38" fmla="*/ 652 w 808"/>
                  <a:gd name="T39" fmla="*/ 94 h 808"/>
                  <a:gd name="T40" fmla="*/ 683 w 808"/>
                  <a:gd name="T41" fmla="*/ 94 h 808"/>
                  <a:gd name="T42" fmla="*/ 744 w 808"/>
                  <a:gd name="T43" fmla="*/ 124 h 808"/>
                  <a:gd name="T44" fmla="*/ 807 w 808"/>
                  <a:gd name="T45" fmla="*/ 94 h 808"/>
                  <a:gd name="T46" fmla="*/ 744 w 808"/>
                  <a:gd name="T47" fmla="*/ 63 h 808"/>
                  <a:gd name="T48" fmla="*/ 744 w 808"/>
                  <a:gd name="T49" fmla="*/ 31 h 808"/>
                  <a:gd name="T50" fmla="*/ 713 w 808"/>
                  <a:gd name="T51" fmla="*/ 0 h 808"/>
                  <a:gd name="T52" fmla="*/ 620 w 808"/>
                  <a:gd name="T53" fmla="*/ 31 h 808"/>
                  <a:gd name="T54" fmla="*/ 589 w 808"/>
                  <a:gd name="T55" fmla="*/ 31 h 808"/>
                  <a:gd name="T56" fmla="*/ 589 w 808"/>
                  <a:gd name="T57" fmla="*/ 31 h 808"/>
                  <a:gd name="T58" fmla="*/ 559 w 808"/>
                  <a:gd name="T59" fmla="*/ 63 h 808"/>
                  <a:gd name="T60" fmla="*/ 559 w 808"/>
                  <a:gd name="T61" fmla="*/ 94 h 808"/>
                  <a:gd name="T62" fmla="*/ 528 w 808"/>
                  <a:gd name="T63" fmla="*/ 155 h 808"/>
                  <a:gd name="T64" fmla="*/ 528 w 808"/>
                  <a:gd name="T65" fmla="*/ 155 h 808"/>
                  <a:gd name="T66" fmla="*/ 496 w 808"/>
                  <a:gd name="T67" fmla="*/ 218 h 808"/>
                  <a:gd name="T68" fmla="*/ 435 w 808"/>
                  <a:gd name="T69" fmla="*/ 279 h 808"/>
                  <a:gd name="T70" fmla="*/ 435 w 808"/>
                  <a:gd name="T71" fmla="*/ 279 h 808"/>
                  <a:gd name="T72" fmla="*/ 403 w 808"/>
                  <a:gd name="T73" fmla="*/ 342 h 808"/>
                  <a:gd name="T74" fmla="*/ 372 w 808"/>
                  <a:gd name="T75" fmla="*/ 372 h 808"/>
                  <a:gd name="T76" fmla="*/ 342 w 808"/>
                  <a:gd name="T77" fmla="*/ 372 h 808"/>
                  <a:gd name="T78" fmla="*/ 280 w 808"/>
                  <a:gd name="T79" fmla="*/ 372 h 808"/>
                  <a:gd name="T80" fmla="*/ 280 w 808"/>
                  <a:gd name="T81" fmla="*/ 435 h 808"/>
                  <a:gd name="T82" fmla="*/ 218 w 808"/>
                  <a:gd name="T83" fmla="*/ 466 h 808"/>
                  <a:gd name="T84" fmla="*/ 218 w 808"/>
                  <a:gd name="T85" fmla="*/ 496 h 808"/>
                  <a:gd name="T86" fmla="*/ 156 w 808"/>
                  <a:gd name="T87" fmla="*/ 496 h 808"/>
                  <a:gd name="T88" fmla="*/ 124 w 808"/>
                  <a:gd name="T89" fmla="*/ 496 h 808"/>
                  <a:gd name="T90" fmla="*/ 32 w 808"/>
                  <a:gd name="T91" fmla="*/ 496 h 808"/>
                  <a:gd name="T92" fmla="*/ 63 w 808"/>
                  <a:gd name="T93" fmla="*/ 559 h 808"/>
                  <a:gd name="T94" fmla="*/ 94 w 808"/>
                  <a:gd name="T95" fmla="*/ 590 h 808"/>
                  <a:gd name="T96" fmla="*/ 94 w 808"/>
                  <a:gd name="T97" fmla="*/ 620 h 808"/>
                  <a:gd name="T98" fmla="*/ 32 w 808"/>
                  <a:gd name="T99" fmla="*/ 683 h 808"/>
                  <a:gd name="T100" fmla="*/ 32 w 808"/>
                  <a:gd name="T101" fmla="*/ 714 h 808"/>
                  <a:gd name="T102" fmla="*/ 156 w 808"/>
                  <a:gd name="T103" fmla="*/ 714 h 808"/>
                  <a:gd name="T104" fmla="*/ 218 w 808"/>
                  <a:gd name="T105" fmla="*/ 683 h 808"/>
                  <a:gd name="T106" fmla="*/ 280 w 808"/>
                  <a:gd name="T107" fmla="*/ 714 h 808"/>
                  <a:gd name="T108" fmla="*/ 342 w 808"/>
                  <a:gd name="T109" fmla="*/ 80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08">
                    <a:moveTo>
                      <a:pt x="372" y="775"/>
                    </a:moveTo>
                    <a:lnTo>
                      <a:pt x="372" y="775"/>
                    </a:lnTo>
                    <a:lnTo>
                      <a:pt x="372" y="775"/>
                    </a:lnTo>
                    <a:lnTo>
                      <a:pt x="372" y="775"/>
                    </a:lnTo>
                    <a:lnTo>
                      <a:pt x="372" y="775"/>
                    </a:lnTo>
                    <a:cubicBezTo>
                      <a:pt x="403" y="775"/>
                      <a:pt x="403" y="775"/>
                      <a:pt x="403" y="775"/>
                    </a:cubicBezTo>
                    <a:lnTo>
                      <a:pt x="435" y="775"/>
                    </a:lnTo>
                    <a:lnTo>
                      <a:pt x="435" y="775"/>
                    </a:lnTo>
                    <a:lnTo>
                      <a:pt x="435" y="775"/>
                    </a:lnTo>
                    <a:cubicBezTo>
                      <a:pt x="466" y="775"/>
                      <a:pt x="466" y="775"/>
                      <a:pt x="466" y="775"/>
                    </a:cubicBezTo>
                    <a:lnTo>
                      <a:pt x="466" y="775"/>
                    </a:lnTo>
                    <a:lnTo>
                      <a:pt x="466" y="744"/>
                    </a:lnTo>
                    <a:lnTo>
                      <a:pt x="466" y="744"/>
                    </a:lnTo>
                    <a:lnTo>
                      <a:pt x="466" y="744"/>
                    </a:lnTo>
                    <a:lnTo>
                      <a:pt x="466" y="744"/>
                    </a:lnTo>
                    <a:lnTo>
                      <a:pt x="466" y="744"/>
                    </a:lnTo>
                    <a:cubicBezTo>
                      <a:pt x="466" y="744"/>
                      <a:pt x="435" y="744"/>
                      <a:pt x="435" y="714"/>
                    </a:cubicBezTo>
                    <a:lnTo>
                      <a:pt x="435" y="683"/>
                    </a:lnTo>
                    <a:lnTo>
                      <a:pt x="435" y="683"/>
                    </a:lnTo>
                    <a:lnTo>
                      <a:pt x="435" y="683"/>
                    </a:lnTo>
                    <a:cubicBezTo>
                      <a:pt x="403" y="683"/>
                      <a:pt x="403" y="683"/>
                      <a:pt x="403" y="683"/>
                    </a:cubicBezTo>
                    <a:cubicBezTo>
                      <a:pt x="403" y="651"/>
                      <a:pt x="403" y="651"/>
                      <a:pt x="403" y="620"/>
                    </a:cubicBezTo>
                    <a:lnTo>
                      <a:pt x="403" y="590"/>
                    </a:lnTo>
                    <a:lnTo>
                      <a:pt x="403" y="590"/>
                    </a:lnTo>
                    <a:cubicBezTo>
                      <a:pt x="403" y="559"/>
                      <a:pt x="435" y="559"/>
                      <a:pt x="435" y="559"/>
                    </a:cubicBezTo>
                    <a:cubicBezTo>
                      <a:pt x="435" y="527"/>
                      <a:pt x="466" y="527"/>
                      <a:pt x="466" y="527"/>
                    </a:cubicBezTo>
                    <a:lnTo>
                      <a:pt x="466" y="527"/>
                    </a:lnTo>
                    <a:lnTo>
                      <a:pt x="466" y="527"/>
                    </a:lnTo>
                    <a:lnTo>
                      <a:pt x="466" y="527"/>
                    </a:lnTo>
                    <a:cubicBezTo>
                      <a:pt x="496" y="527"/>
                      <a:pt x="496" y="527"/>
                      <a:pt x="496" y="559"/>
                    </a:cubicBezTo>
                    <a:lnTo>
                      <a:pt x="496" y="559"/>
                    </a:lnTo>
                    <a:cubicBezTo>
                      <a:pt x="528" y="527"/>
                      <a:pt x="528" y="527"/>
                      <a:pt x="528" y="527"/>
                    </a:cubicBezTo>
                    <a:lnTo>
                      <a:pt x="528" y="527"/>
                    </a:lnTo>
                    <a:cubicBezTo>
                      <a:pt x="528" y="496"/>
                      <a:pt x="528" y="496"/>
                      <a:pt x="559" y="496"/>
                    </a:cubicBezTo>
                    <a:cubicBezTo>
                      <a:pt x="559" y="496"/>
                      <a:pt x="559" y="496"/>
                      <a:pt x="559" y="466"/>
                    </a:cubicBezTo>
                    <a:lnTo>
                      <a:pt x="589" y="466"/>
                    </a:lnTo>
                    <a:cubicBezTo>
                      <a:pt x="589" y="466"/>
                      <a:pt x="589" y="466"/>
                      <a:pt x="620" y="435"/>
                    </a:cubicBezTo>
                    <a:lnTo>
                      <a:pt x="620" y="435"/>
                    </a:lnTo>
                    <a:lnTo>
                      <a:pt x="620" y="435"/>
                    </a:lnTo>
                    <a:lnTo>
                      <a:pt x="620" y="435"/>
                    </a:lnTo>
                    <a:cubicBezTo>
                      <a:pt x="620" y="403"/>
                      <a:pt x="620" y="403"/>
                      <a:pt x="652" y="403"/>
                    </a:cubicBezTo>
                    <a:lnTo>
                      <a:pt x="652" y="403"/>
                    </a:lnTo>
                    <a:lnTo>
                      <a:pt x="652" y="403"/>
                    </a:lnTo>
                    <a:cubicBezTo>
                      <a:pt x="652" y="372"/>
                      <a:pt x="652" y="372"/>
                      <a:pt x="683" y="372"/>
                    </a:cubicBezTo>
                    <a:cubicBezTo>
                      <a:pt x="683" y="342"/>
                      <a:pt x="683" y="342"/>
                      <a:pt x="683" y="342"/>
                    </a:cubicBezTo>
                    <a:cubicBezTo>
                      <a:pt x="683" y="311"/>
                      <a:pt x="683" y="311"/>
                      <a:pt x="683" y="311"/>
                    </a:cubicBezTo>
                    <a:lnTo>
                      <a:pt x="683" y="279"/>
                    </a:lnTo>
                    <a:lnTo>
                      <a:pt x="683" y="279"/>
                    </a:lnTo>
                    <a:lnTo>
                      <a:pt x="683" y="279"/>
                    </a:lnTo>
                    <a:lnTo>
                      <a:pt x="683" y="279"/>
                    </a:lnTo>
                    <a:cubicBezTo>
                      <a:pt x="683" y="279"/>
                      <a:pt x="683" y="279"/>
                      <a:pt x="652" y="279"/>
                    </a:cubicBezTo>
                    <a:cubicBezTo>
                      <a:pt x="652" y="248"/>
                      <a:pt x="652" y="248"/>
                      <a:pt x="652" y="248"/>
                    </a:cubicBezTo>
                    <a:cubicBezTo>
                      <a:pt x="652" y="218"/>
                      <a:pt x="652" y="218"/>
                      <a:pt x="652" y="218"/>
                    </a:cubicBezTo>
                    <a:lnTo>
                      <a:pt x="652" y="187"/>
                    </a:lnTo>
                    <a:lnTo>
                      <a:pt x="652" y="187"/>
                    </a:lnTo>
                    <a:lnTo>
                      <a:pt x="652" y="187"/>
                    </a:lnTo>
                    <a:lnTo>
                      <a:pt x="652" y="155"/>
                    </a:lnTo>
                    <a:cubicBezTo>
                      <a:pt x="652" y="155"/>
                      <a:pt x="652" y="155"/>
                      <a:pt x="652" y="124"/>
                    </a:cubicBezTo>
                    <a:cubicBezTo>
                      <a:pt x="652" y="124"/>
                      <a:pt x="652" y="124"/>
                      <a:pt x="652" y="94"/>
                    </a:cubicBezTo>
                    <a:lnTo>
                      <a:pt x="652" y="94"/>
                    </a:lnTo>
                    <a:lnTo>
                      <a:pt x="683" y="94"/>
                    </a:lnTo>
                    <a:lnTo>
                      <a:pt x="683" y="94"/>
                    </a:lnTo>
                    <a:lnTo>
                      <a:pt x="683" y="94"/>
                    </a:lnTo>
                    <a:lnTo>
                      <a:pt x="683" y="94"/>
                    </a:lnTo>
                    <a:cubicBezTo>
                      <a:pt x="713" y="94"/>
                      <a:pt x="713" y="94"/>
                      <a:pt x="744" y="124"/>
                    </a:cubicBezTo>
                    <a:lnTo>
                      <a:pt x="744" y="124"/>
                    </a:lnTo>
                    <a:lnTo>
                      <a:pt x="744" y="124"/>
                    </a:lnTo>
                    <a:cubicBezTo>
                      <a:pt x="776" y="94"/>
                      <a:pt x="776" y="94"/>
                      <a:pt x="776" y="94"/>
                    </a:cubicBezTo>
                    <a:cubicBezTo>
                      <a:pt x="807" y="94"/>
                      <a:pt x="807" y="94"/>
                      <a:pt x="807" y="94"/>
                    </a:cubicBezTo>
                    <a:lnTo>
                      <a:pt x="776" y="94"/>
                    </a:lnTo>
                    <a:lnTo>
                      <a:pt x="776" y="63"/>
                    </a:lnTo>
                    <a:lnTo>
                      <a:pt x="744" y="63"/>
                    </a:lnTo>
                    <a:lnTo>
                      <a:pt x="744" y="31"/>
                    </a:lnTo>
                    <a:lnTo>
                      <a:pt x="744" y="31"/>
                    </a:lnTo>
                    <a:lnTo>
                      <a:pt x="744" y="31"/>
                    </a:lnTo>
                    <a:lnTo>
                      <a:pt x="713" y="0"/>
                    </a:lnTo>
                    <a:lnTo>
                      <a:pt x="713" y="0"/>
                    </a:lnTo>
                    <a:lnTo>
                      <a:pt x="713" y="0"/>
                    </a:lnTo>
                    <a:lnTo>
                      <a:pt x="683" y="0"/>
                    </a:lnTo>
                    <a:cubicBezTo>
                      <a:pt x="683" y="0"/>
                      <a:pt x="683" y="0"/>
                      <a:pt x="652" y="0"/>
                    </a:cubicBezTo>
                    <a:cubicBezTo>
                      <a:pt x="652" y="0"/>
                      <a:pt x="652" y="0"/>
                      <a:pt x="620" y="31"/>
                    </a:cubicBezTo>
                    <a:lnTo>
                      <a:pt x="620" y="31"/>
                    </a:lnTo>
                    <a:lnTo>
                      <a:pt x="620" y="31"/>
                    </a:lnTo>
                    <a:cubicBezTo>
                      <a:pt x="620" y="31"/>
                      <a:pt x="620" y="31"/>
                      <a:pt x="589" y="31"/>
                    </a:cubicBezTo>
                    <a:lnTo>
                      <a:pt x="589" y="31"/>
                    </a:lnTo>
                    <a:lnTo>
                      <a:pt x="589" y="31"/>
                    </a:lnTo>
                    <a:lnTo>
                      <a:pt x="589" y="31"/>
                    </a:lnTo>
                    <a:lnTo>
                      <a:pt x="559" y="31"/>
                    </a:lnTo>
                    <a:cubicBezTo>
                      <a:pt x="559" y="31"/>
                      <a:pt x="559" y="31"/>
                      <a:pt x="559" y="63"/>
                    </a:cubicBezTo>
                    <a:lnTo>
                      <a:pt x="559" y="63"/>
                    </a:lnTo>
                    <a:lnTo>
                      <a:pt x="559" y="63"/>
                    </a:lnTo>
                    <a:cubicBezTo>
                      <a:pt x="559" y="63"/>
                      <a:pt x="559" y="63"/>
                      <a:pt x="559" y="94"/>
                    </a:cubicBezTo>
                    <a:lnTo>
                      <a:pt x="559" y="94"/>
                    </a:lnTo>
                    <a:lnTo>
                      <a:pt x="559" y="94"/>
                    </a:lnTo>
                    <a:lnTo>
                      <a:pt x="559" y="94"/>
                    </a:lnTo>
                    <a:cubicBezTo>
                      <a:pt x="559" y="124"/>
                      <a:pt x="559" y="155"/>
                      <a:pt x="528" y="155"/>
                    </a:cubicBezTo>
                    <a:lnTo>
                      <a:pt x="528" y="155"/>
                    </a:lnTo>
                    <a:lnTo>
                      <a:pt x="528" y="155"/>
                    </a:lnTo>
                    <a:lnTo>
                      <a:pt x="528" y="155"/>
                    </a:lnTo>
                    <a:cubicBezTo>
                      <a:pt x="528" y="187"/>
                      <a:pt x="528" y="218"/>
                      <a:pt x="496" y="218"/>
                    </a:cubicBezTo>
                    <a:lnTo>
                      <a:pt x="496" y="218"/>
                    </a:lnTo>
                    <a:lnTo>
                      <a:pt x="496" y="218"/>
                    </a:lnTo>
                    <a:cubicBezTo>
                      <a:pt x="466" y="248"/>
                      <a:pt x="466" y="248"/>
                      <a:pt x="466" y="248"/>
                    </a:cubicBezTo>
                    <a:lnTo>
                      <a:pt x="466" y="248"/>
                    </a:lnTo>
                    <a:cubicBezTo>
                      <a:pt x="466" y="279"/>
                      <a:pt x="435" y="279"/>
                      <a:pt x="435" y="279"/>
                    </a:cubicBezTo>
                    <a:lnTo>
                      <a:pt x="435" y="279"/>
                    </a:lnTo>
                    <a:lnTo>
                      <a:pt x="435" y="279"/>
                    </a:lnTo>
                    <a:lnTo>
                      <a:pt x="435" y="279"/>
                    </a:lnTo>
                    <a:cubicBezTo>
                      <a:pt x="435" y="311"/>
                      <a:pt x="435" y="311"/>
                      <a:pt x="435" y="311"/>
                    </a:cubicBezTo>
                    <a:lnTo>
                      <a:pt x="435" y="342"/>
                    </a:lnTo>
                    <a:lnTo>
                      <a:pt x="403" y="342"/>
                    </a:lnTo>
                    <a:lnTo>
                      <a:pt x="403" y="342"/>
                    </a:lnTo>
                    <a:cubicBezTo>
                      <a:pt x="403" y="372"/>
                      <a:pt x="403" y="372"/>
                      <a:pt x="372" y="372"/>
                    </a:cubicBezTo>
                    <a:lnTo>
                      <a:pt x="372" y="372"/>
                    </a:lnTo>
                    <a:cubicBezTo>
                      <a:pt x="372" y="372"/>
                      <a:pt x="342" y="372"/>
                      <a:pt x="342" y="342"/>
                    </a:cubicBezTo>
                    <a:lnTo>
                      <a:pt x="342" y="342"/>
                    </a:lnTo>
                    <a:cubicBezTo>
                      <a:pt x="342" y="342"/>
                      <a:pt x="342" y="342"/>
                      <a:pt x="342" y="372"/>
                    </a:cubicBezTo>
                    <a:lnTo>
                      <a:pt x="342" y="372"/>
                    </a:lnTo>
                    <a:lnTo>
                      <a:pt x="311" y="403"/>
                    </a:lnTo>
                    <a:lnTo>
                      <a:pt x="280" y="372"/>
                    </a:lnTo>
                    <a:cubicBezTo>
                      <a:pt x="280" y="403"/>
                      <a:pt x="280" y="403"/>
                      <a:pt x="280" y="403"/>
                    </a:cubicBezTo>
                    <a:lnTo>
                      <a:pt x="280" y="403"/>
                    </a:lnTo>
                    <a:cubicBezTo>
                      <a:pt x="280" y="435"/>
                      <a:pt x="280" y="435"/>
                      <a:pt x="280" y="435"/>
                    </a:cubicBezTo>
                    <a:cubicBezTo>
                      <a:pt x="280" y="466"/>
                      <a:pt x="280" y="466"/>
                      <a:pt x="248" y="466"/>
                    </a:cubicBezTo>
                    <a:lnTo>
                      <a:pt x="248" y="466"/>
                    </a:lnTo>
                    <a:cubicBezTo>
                      <a:pt x="218" y="466"/>
                      <a:pt x="218" y="466"/>
                      <a:pt x="218" y="466"/>
                    </a:cubicBezTo>
                    <a:lnTo>
                      <a:pt x="218" y="466"/>
                    </a:lnTo>
                    <a:lnTo>
                      <a:pt x="218" y="496"/>
                    </a:lnTo>
                    <a:lnTo>
                      <a:pt x="218" y="496"/>
                    </a:lnTo>
                    <a:cubicBezTo>
                      <a:pt x="187" y="496"/>
                      <a:pt x="187" y="496"/>
                      <a:pt x="187" y="496"/>
                    </a:cubicBezTo>
                    <a:lnTo>
                      <a:pt x="156" y="496"/>
                    </a:lnTo>
                    <a:lnTo>
                      <a:pt x="156" y="496"/>
                    </a:lnTo>
                    <a:lnTo>
                      <a:pt x="124" y="496"/>
                    </a:lnTo>
                    <a:lnTo>
                      <a:pt x="124" y="496"/>
                    </a:lnTo>
                    <a:lnTo>
                      <a:pt x="124" y="496"/>
                    </a:lnTo>
                    <a:lnTo>
                      <a:pt x="94" y="496"/>
                    </a:lnTo>
                    <a:cubicBezTo>
                      <a:pt x="94" y="496"/>
                      <a:pt x="63" y="496"/>
                      <a:pt x="32" y="496"/>
                    </a:cubicBezTo>
                    <a:lnTo>
                      <a:pt x="32" y="496"/>
                    </a:lnTo>
                    <a:cubicBezTo>
                      <a:pt x="63" y="496"/>
                      <a:pt x="63" y="527"/>
                      <a:pt x="63" y="527"/>
                    </a:cubicBezTo>
                    <a:lnTo>
                      <a:pt x="63" y="527"/>
                    </a:lnTo>
                    <a:lnTo>
                      <a:pt x="63" y="559"/>
                    </a:lnTo>
                    <a:cubicBezTo>
                      <a:pt x="63" y="559"/>
                      <a:pt x="63" y="559"/>
                      <a:pt x="63" y="590"/>
                    </a:cubicBezTo>
                    <a:cubicBezTo>
                      <a:pt x="94" y="590"/>
                      <a:pt x="94" y="590"/>
                      <a:pt x="94" y="590"/>
                    </a:cubicBezTo>
                    <a:lnTo>
                      <a:pt x="94" y="590"/>
                    </a:lnTo>
                    <a:lnTo>
                      <a:pt x="94" y="590"/>
                    </a:lnTo>
                    <a:lnTo>
                      <a:pt x="94" y="590"/>
                    </a:lnTo>
                    <a:cubicBezTo>
                      <a:pt x="94" y="620"/>
                      <a:pt x="94" y="620"/>
                      <a:pt x="94" y="620"/>
                    </a:cubicBezTo>
                    <a:cubicBezTo>
                      <a:pt x="94" y="651"/>
                      <a:pt x="94" y="651"/>
                      <a:pt x="94" y="651"/>
                    </a:cubicBezTo>
                    <a:cubicBezTo>
                      <a:pt x="94" y="683"/>
                      <a:pt x="63" y="683"/>
                      <a:pt x="63" y="683"/>
                    </a:cubicBezTo>
                    <a:cubicBezTo>
                      <a:pt x="32" y="683"/>
                      <a:pt x="32" y="683"/>
                      <a:pt x="32" y="683"/>
                    </a:cubicBezTo>
                    <a:cubicBezTo>
                      <a:pt x="32" y="683"/>
                      <a:pt x="0" y="683"/>
                      <a:pt x="0" y="714"/>
                    </a:cubicBezTo>
                    <a:lnTo>
                      <a:pt x="0" y="714"/>
                    </a:lnTo>
                    <a:cubicBezTo>
                      <a:pt x="32" y="714"/>
                      <a:pt x="32" y="714"/>
                      <a:pt x="32" y="714"/>
                    </a:cubicBezTo>
                    <a:cubicBezTo>
                      <a:pt x="63" y="714"/>
                      <a:pt x="94" y="714"/>
                      <a:pt x="124" y="683"/>
                    </a:cubicBezTo>
                    <a:lnTo>
                      <a:pt x="124" y="683"/>
                    </a:lnTo>
                    <a:cubicBezTo>
                      <a:pt x="156" y="683"/>
                      <a:pt x="156" y="714"/>
                      <a:pt x="156" y="714"/>
                    </a:cubicBezTo>
                    <a:lnTo>
                      <a:pt x="156" y="714"/>
                    </a:lnTo>
                    <a:lnTo>
                      <a:pt x="187" y="714"/>
                    </a:lnTo>
                    <a:cubicBezTo>
                      <a:pt x="218" y="714"/>
                      <a:pt x="218" y="683"/>
                      <a:pt x="218" y="683"/>
                    </a:cubicBezTo>
                    <a:lnTo>
                      <a:pt x="248" y="683"/>
                    </a:lnTo>
                    <a:lnTo>
                      <a:pt x="280" y="714"/>
                    </a:lnTo>
                    <a:lnTo>
                      <a:pt x="280" y="714"/>
                    </a:lnTo>
                    <a:cubicBezTo>
                      <a:pt x="280" y="744"/>
                      <a:pt x="311" y="744"/>
                      <a:pt x="311" y="775"/>
                    </a:cubicBezTo>
                    <a:cubicBezTo>
                      <a:pt x="311" y="807"/>
                      <a:pt x="311" y="807"/>
                      <a:pt x="342" y="807"/>
                    </a:cubicBezTo>
                    <a:lnTo>
                      <a:pt x="342" y="807"/>
                    </a:lnTo>
                    <a:lnTo>
                      <a:pt x="342" y="807"/>
                    </a:lnTo>
                    <a:cubicBezTo>
                      <a:pt x="342" y="775"/>
                      <a:pt x="372" y="775"/>
                      <a:pt x="372" y="7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5" name="Freeform 138"/>
              <p:cNvSpPr>
                <a:spLocks noChangeArrowheads="1"/>
              </p:cNvSpPr>
              <p:nvPr/>
            </p:nvSpPr>
            <p:spPr bwMode="auto">
              <a:xfrm>
                <a:off x="5454650" y="2003425"/>
                <a:ext cx="123825" cy="144463"/>
              </a:xfrm>
              <a:custGeom>
                <a:avLst/>
                <a:gdLst>
                  <a:gd name="T0" fmla="*/ 124 w 342"/>
                  <a:gd name="T1" fmla="*/ 402 h 403"/>
                  <a:gd name="T2" fmla="*/ 154 w 342"/>
                  <a:gd name="T3" fmla="*/ 372 h 403"/>
                  <a:gd name="T4" fmla="*/ 154 w 342"/>
                  <a:gd name="T5" fmla="*/ 372 h 403"/>
                  <a:gd name="T6" fmla="*/ 154 w 342"/>
                  <a:gd name="T7" fmla="*/ 372 h 403"/>
                  <a:gd name="T8" fmla="*/ 154 w 342"/>
                  <a:gd name="T9" fmla="*/ 372 h 403"/>
                  <a:gd name="T10" fmla="*/ 154 w 342"/>
                  <a:gd name="T11" fmla="*/ 372 h 403"/>
                  <a:gd name="T12" fmla="*/ 154 w 342"/>
                  <a:gd name="T13" fmla="*/ 309 h 403"/>
                  <a:gd name="T14" fmla="*/ 154 w 342"/>
                  <a:gd name="T15" fmla="*/ 309 h 403"/>
                  <a:gd name="T16" fmla="*/ 185 w 342"/>
                  <a:gd name="T17" fmla="*/ 248 h 403"/>
                  <a:gd name="T18" fmla="*/ 185 w 342"/>
                  <a:gd name="T19" fmla="*/ 216 h 403"/>
                  <a:gd name="T20" fmla="*/ 185 w 342"/>
                  <a:gd name="T21" fmla="*/ 216 h 403"/>
                  <a:gd name="T22" fmla="*/ 248 w 342"/>
                  <a:gd name="T23" fmla="*/ 216 h 403"/>
                  <a:gd name="T24" fmla="*/ 248 w 342"/>
                  <a:gd name="T25" fmla="*/ 155 h 403"/>
                  <a:gd name="T26" fmla="*/ 248 w 342"/>
                  <a:gd name="T27" fmla="*/ 155 h 403"/>
                  <a:gd name="T28" fmla="*/ 248 w 342"/>
                  <a:gd name="T29" fmla="*/ 124 h 403"/>
                  <a:gd name="T30" fmla="*/ 248 w 342"/>
                  <a:gd name="T31" fmla="*/ 124 h 403"/>
                  <a:gd name="T32" fmla="*/ 248 w 342"/>
                  <a:gd name="T33" fmla="*/ 92 h 403"/>
                  <a:gd name="T34" fmla="*/ 278 w 342"/>
                  <a:gd name="T35" fmla="*/ 92 h 403"/>
                  <a:gd name="T36" fmla="*/ 309 w 342"/>
                  <a:gd name="T37" fmla="*/ 61 h 403"/>
                  <a:gd name="T38" fmla="*/ 341 w 342"/>
                  <a:gd name="T39" fmla="*/ 31 h 403"/>
                  <a:gd name="T40" fmla="*/ 341 w 342"/>
                  <a:gd name="T41" fmla="*/ 31 h 403"/>
                  <a:gd name="T42" fmla="*/ 309 w 342"/>
                  <a:gd name="T43" fmla="*/ 0 h 403"/>
                  <a:gd name="T44" fmla="*/ 309 w 342"/>
                  <a:gd name="T45" fmla="*/ 0 h 403"/>
                  <a:gd name="T46" fmla="*/ 248 w 342"/>
                  <a:gd name="T47" fmla="*/ 31 h 403"/>
                  <a:gd name="T48" fmla="*/ 185 w 342"/>
                  <a:gd name="T49" fmla="*/ 92 h 403"/>
                  <a:gd name="T50" fmla="*/ 154 w 342"/>
                  <a:gd name="T51" fmla="*/ 92 h 403"/>
                  <a:gd name="T52" fmla="*/ 154 w 342"/>
                  <a:gd name="T53" fmla="*/ 92 h 403"/>
                  <a:gd name="T54" fmla="*/ 154 w 342"/>
                  <a:gd name="T55" fmla="*/ 92 h 403"/>
                  <a:gd name="T56" fmla="*/ 124 w 342"/>
                  <a:gd name="T57" fmla="*/ 92 h 403"/>
                  <a:gd name="T58" fmla="*/ 124 w 342"/>
                  <a:gd name="T59" fmla="*/ 92 h 403"/>
                  <a:gd name="T60" fmla="*/ 61 w 342"/>
                  <a:gd name="T61" fmla="*/ 124 h 403"/>
                  <a:gd name="T62" fmla="*/ 30 w 342"/>
                  <a:gd name="T63" fmla="*/ 92 h 403"/>
                  <a:gd name="T64" fmla="*/ 30 w 342"/>
                  <a:gd name="T65" fmla="*/ 92 h 403"/>
                  <a:gd name="T66" fmla="*/ 0 w 342"/>
                  <a:gd name="T67" fmla="*/ 92 h 403"/>
                  <a:gd name="T68" fmla="*/ 30 w 342"/>
                  <a:gd name="T69" fmla="*/ 124 h 403"/>
                  <a:gd name="T70" fmla="*/ 30 w 342"/>
                  <a:gd name="T71" fmla="*/ 155 h 403"/>
                  <a:gd name="T72" fmla="*/ 30 w 342"/>
                  <a:gd name="T73" fmla="*/ 155 h 403"/>
                  <a:gd name="T74" fmla="*/ 30 w 342"/>
                  <a:gd name="T75" fmla="*/ 155 h 403"/>
                  <a:gd name="T76" fmla="*/ 93 w 342"/>
                  <a:gd name="T77" fmla="*/ 155 h 403"/>
                  <a:gd name="T78" fmla="*/ 93 w 342"/>
                  <a:gd name="T79" fmla="*/ 155 h 403"/>
                  <a:gd name="T80" fmla="*/ 124 w 342"/>
                  <a:gd name="T81" fmla="*/ 155 h 403"/>
                  <a:gd name="T82" fmla="*/ 154 w 342"/>
                  <a:gd name="T83" fmla="*/ 185 h 403"/>
                  <a:gd name="T84" fmla="*/ 124 w 342"/>
                  <a:gd name="T85" fmla="*/ 278 h 403"/>
                  <a:gd name="T86" fmla="*/ 93 w 342"/>
                  <a:gd name="T87" fmla="*/ 278 h 403"/>
                  <a:gd name="T88" fmla="*/ 93 w 342"/>
                  <a:gd name="T89" fmla="*/ 278 h 403"/>
                  <a:gd name="T90" fmla="*/ 93 w 342"/>
                  <a:gd name="T91" fmla="*/ 340 h 403"/>
                  <a:gd name="T92" fmla="*/ 124 w 342"/>
                  <a:gd name="T93" fmla="*/ 340 h 403"/>
                  <a:gd name="T94" fmla="*/ 124 w 342"/>
                  <a:gd name="T95" fmla="*/ 3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403">
                    <a:moveTo>
                      <a:pt x="124" y="402"/>
                    </a:moveTo>
                    <a:lnTo>
                      <a:pt x="124" y="402"/>
                    </a:lnTo>
                    <a:lnTo>
                      <a:pt x="124" y="372"/>
                    </a:lnTo>
                    <a:lnTo>
                      <a:pt x="154" y="372"/>
                    </a:lnTo>
                    <a:lnTo>
                      <a:pt x="154" y="372"/>
                    </a:lnTo>
                    <a:lnTo>
                      <a:pt x="154" y="372"/>
                    </a:lnTo>
                    <a:lnTo>
                      <a:pt x="154" y="372"/>
                    </a:lnTo>
                    <a:lnTo>
                      <a:pt x="154" y="372"/>
                    </a:lnTo>
                    <a:lnTo>
                      <a:pt x="154" y="372"/>
                    </a:lnTo>
                    <a:lnTo>
                      <a:pt x="154" y="372"/>
                    </a:lnTo>
                    <a:lnTo>
                      <a:pt x="154" y="372"/>
                    </a:lnTo>
                    <a:lnTo>
                      <a:pt x="154" y="372"/>
                    </a:lnTo>
                    <a:lnTo>
                      <a:pt x="154" y="340"/>
                    </a:lnTo>
                    <a:lnTo>
                      <a:pt x="154" y="309"/>
                    </a:lnTo>
                    <a:lnTo>
                      <a:pt x="154" y="309"/>
                    </a:lnTo>
                    <a:lnTo>
                      <a:pt x="154" y="309"/>
                    </a:lnTo>
                    <a:cubicBezTo>
                      <a:pt x="154" y="278"/>
                      <a:pt x="154" y="278"/>
                      <a:pt x="154" y="278"/>
                    </a:cubicBezTo>
                    <a:cubicBezTo>
                      <a:pt x="154" y="278"/>
                      <a:pt x="154" y="248"/>
                      <a:pt x="185" y="248"/>
                    </a:cubicBezTo>
                    <a:lnTo>
                      <a:pt x="185" y="248"/>
                    </a:lnTo>
                    <a:lnTo>
                      <a:pt x="185" y="216"/>
                    </a:lnTo>
                    <a:lnTo>
                      <a:pt x="185" y="216"/>
                    </a:lnTo>
                    <a:lnTo>
                      <a:pt x="185" y="216"/>
                    </a:lnTo>
                    <a:cubicBezTo>
                      <a:pt x="217" y="216"/>
                      <a:pt x="217" y="248"/>
                      <a:pt x="217" y="248"/>
                    </a:cubicBezTo>
                    <a:cubicBezTo>
                      <a:pt x="248" y="216"/>
                      <a:pt x="248" y="216"/>
                      <a:pt x="248" y="216"/>
                    </a:cubicBezTo>
                    <a:cubicBezTo>
                      <a:pt x="248" y="185"/>
                      <a:pt x="248" y="185"/>
                      <a:pt x="248" y="185"/>
                    </a:cubicBezTo>
                    <a:lnTo>
                      <a:pt x="248" y="155"/>
                    </a:lnTo>
                    <a:lnTo>
                      <a:pt x="248" y="155"/>
                    </a:lnTo>
                    <a:lnTo>
                      <a:pt x="248" y="155"/>
                    </a:lnTo>
                    <a:lnTo>
                      <a:pt x="248" y="155"/>
                    </a:lnTo>
                    <a:lnTo>
                      <a:pt x="248" y="124"/>
                    </a:lnTo>
                    <a:cubicBezTo>
                      <a:pt x="278" y="124"/>
                      <a:pt x="278" y="124"/>
                      <a:pt x="278" y="124"/>
                    </a:cubicBezTo>
                    <a:cubicBezTo>
                      <a:pt x="278" y="124"/>
                      <a:pt x="278" y="124"/>
                      <a:pt x="248" y="124"/>
                    </a:cubicBezTo>
                    <a:lnTo>
                      <a:pt x="248" y="124"/>
                    </a:lnTo>
                    <a:cubicBezTo>
                      <a:pt x="248" y="124"/>
                      <a:pt x="248" y="124"/>
                      <a:pt x="248" y="92"/>
                    </a:cubicBezTo>
                    <a:lnTo>
                      <a:pt x="278" y="92"/>
                    </a:lnTo>
                    <a:lnTo>
                      <a:pt x="278" y="92"/>
                    </a:lnTo>
                    <a:cubicBezTo>
                      <a:pt x="278" y="61"/>
                      <a:pt x="278" y="61"/>
                      <a:pt x="309" y="61"/>
                    </a:cubicBezTo>
                    <a:lnTo>
                      <a:pt x="309" y="61"/>
                    </a:lnTo>
                    <a:lnTo>
                      <a:pt x="309" y="61"/>
                    </a:lnTo>
                    <a:cubicBezTo>
                      <a:pt x="309" y="61"/>
                      <a:pt x="309" y="31"/>
                      <a:pt x="341" y="31"/>
                    </a:cubicBezTo>
                    <a:lnTo>
                      <a:pt x="341" y="31"/>
                    </a:lnTo>
                    <a:lnTo>
                      <a:pt x="341" y="31"/>
                    </a:lnTo>
                    <a:cubicBezTo>
                      <a:pt x="341" y="31"/>
                      <a:pt x="341" y="0"/>
                      <a:pt x="309" y="0"/>
                    </a:cubicBezTo>
                    <a:lnTo>
                      <a:pt x="309" y="0"/>
                    </a:lnTo>
                    <a:lnTo>
                      <a:pt x="309" y="0"/>
                    </a:lnTo>
                    <a:lnTo>
                      <a:pt x="309" y="0"/>
                    </a:lnTo>
                    <a:cubicBezTo>
                      <a:pt x="309" y="0"/>
                      <a:pt x="309" y="0"/>
                      <a:pt x="309" y="31"/>
                    </a:cubicBezTo>
                    <a:cubicBezTo>
                      <a:pt x="278" y="31"/>
                      <a:pt x="278" y="31"/>
                      <a:pt x="248" y="31"/>
                    </a:cubicBezTo>
                    <a:cubicBezTo>
                      <a:pt x="248" y="61"/>
                      <a:pt x="248" y="61"/>
                      <a:pt x="248" y="61"/>
                    </a:cubicBezTo>
                    <a:cubicBezTo>
                      <a:pt x="217" y="61"/>
                      <a:pt x="185" y="92"/>
                      <a:pt x="185" y="92"/>
                    </a:cubicBezTo>
                    <a:lnTo>
                      <a:pt x="185" y="92"/>
                    </a:lnTo>
                    <a:lnTo>
                      <a:pt x="154" y="92"/>
                    </a:lnTo>
                    <a:lnTo>
                      <a:pt x="154" y="92"/>
                    </a:lnTo>
                    <a:lnTo>
                      <a:pt x="154" y="92"/>
                    </a:lnTo>
                    <a:lnTo>
                      <a:pt x="154" y="92"/>
                    </a:lnTo>
                    <a:lnTo>
                      <a:pt x="154" y="92"/>
                    </a:lnTo>
                    <a:lnTo>
                      <a:pt x="154" y="92"/>
                    </a:lnTo>
                    <a:lnTo>
                      <a:pt x="124" y="92"/>
                    </a:lnTo>
                    <a:lnTo>
                      <a:pt x="124" y="92"/>
                    </a:lnTo>
                    <a:lnTo>
                      <a:pt x="124" y="92"/>
                    </a:lnTo>
                    <a:cubicBezTo>
                      <a:pt x="124" y="92"/>
                      <a:pt x="93" y="92"/>
                      <a:pt x="93" y="124"/>
                    </a:cubicBezTo>
                    <a:cubicBezTo>
                      <a:pt x="61" y="124"/>
                      <a:pt x="61" y="124"/>
                      <a:pt x="61" y="124"/>
                    </a:cubicBezTo>
                    <a:lnTo>
                      <a:pt x="61" y="124"/>
                    </a:lnTo>
                    <a:lnTo>
                      <a:pt x="30" y="92"/>
                    </a:lnTo>
                    <a:lnTo>
                      <a:pt x="30" y="92"/>
                    </a:lnTo>
                    <a:lnTo>
                      <a:pt x="30" y="92"/>
                    </a:lnTo>
                    <a:lnTo>
                      <a:pt x="0" y="92"/>
                    </a:lnTo>
                    <a:lnTo>
                      <a:pt x="0" y="92"/>
                    </a:lnTo>
                    <a:cubicBezTo>
                      <a:pt x="0" y="124"/>
                      <a:pt x="30" y="124"/>
                      <a:pt x="30" y="124"/>
                    </a:cubicBezTo>
                    <a:lnTo>
                      <a:pt x="30" y="124"/>
                    </a:lnTo>
                    <a:lnTo>
                      <a:pt x="30" y="124"/>
                    </a:lnTo>
                    <a:lnTo>
                      <a:pt x="30" y="155"/>
                    </a:lnTo>
                    <a:lnTo>
                      <a:pt x="30" y="155"/>
                    </a:lnTo>
                    <a:lnTo>
                      <a:pt x="30" y="155"/>
                    </a:lnTo>
                    <a:lnTo>
                      <a:pt x="30" y="155"/>
                    </a:lnTo>
                    <a:lnTo>
                      <a:pt x="30" y="155"/>
                    </a:lnTo>
                    <a:cubicBezTo>
                      <a:pt x="61" y="155"/>
                      <a:pt x="61" y="155"/>
                      <a:pt x="93" y="155"/>
                    </a:cubicBezTo>
                    <a:lnTo>
                      <a:pt x="93" y="155"/>
                    </a:lnTo>
                    <a:lnTo>
                      <a:pt x="93" y="155"/>
                    </a:lnTo>
                    <a:lnTo>
                      <a:pt x="93" y="155"/>
                    </a:lnTo>
                    <a:lnTo>
                      <a:pt x="93" y="155"/>
                    </a:lnTo>
                    <a:cubicBezTo>
                      <a:pt x="124" y="155"/>
                      <a:pt x="124" y="155"/>
                      <a:pt x="124" y="155"/>
                    </a:cubicBezTo>
                    <a:cubicBezTo>
                      <a:pt x="154" y="155"/>
                      <a:pt x="154" y="155"/>
                      <a:pt x="154" y="185"/>
                    </a:cubicBezTo>
                    <a:lnTo>
                      <a:pt x="154" y="185"/>
                    </a:lnTo>
                    <a:cubicBezTo>
                      <a:pt x="154" y="216"/>
                      <a:pt x="154" y="216"/>
                      <a:pt x="154" y="216"/>
                    </a:cubicBezTo>
                    <a:cubicBezTo>
                      <a:pt x="154" y="248"/>
                      <a:pt x="124" y="278"/>
                      <a:pt x="124" y="278"/>
                    </a:cubicBezTo>
                    <a:cubicBezTo>
                      <a:pt x="93" y="278"/>
                      <a:pt x="93" y="278"/>
                      <a:pt x="93" y="278"/>
                    </a:cubicBezTo>
                    <a:lnTo>
                      <a:pt x="93" y="278"/>
                    </a:lnTo>
                    <a:lnTo>
                      <a:pt x="93" y="278"/>
                    </a:lnTo>
                    <a:lnTo>
                      <a:pt x="93" y="278"/>
                    </a:lnTo>
                    <a:cubicBezTo>
                      <a:pt x="93" y="309"/>
                      <a:pt x="93" y="309"/>
                      <a:pt x="93" y="309"/>
                    </a:cubicBezTo>
                    <a:cubicBezTo>
                      <a:pt x="93" y="309"/>
                      <a:pt x="93" y="309"/>
                      <a:pt x="93" y="340"/>
                    </a:cubicBezTo>
                    <a:lnTo>
                      <a:pt x="93" y="340"/>
                    </a:lnTo>
                    <a:cubicBezTo>
                      <a:pt x="124" y="340"/>
                      <a:pt x="124" y="340"/>
                      <a:pt x="124" y="340"/>
                    </a:cubicBezTo>
                    <a:lnTo>
                      <a:pt x="124" y="340"/>
                    </a:lnTo>
                    <a:cubicBezTo>
                      <a:pt x="124" y="372"/>
                      <a:pt x="124" y="372"/>
                      <a:pt x="124" y="372"/>
                    </a:cubicBezTo>
                    <a:cubicBezTo>
                      <a:pt x="124" y="372"/>
                      <a:pt x="124" y="372"/>
                      <a:pt x="124" y="4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6" name="Freeform 139"/>
              <p:cNvSpPr>
                <a:spLocks noChangeArrowheads="1"/>
              </p:cNvSpPr>
              <p:nvPr/>
            </p:nvSpPr>
            <p:spPr bwMode="auto">
              <a:xfrm>
                <a:off x="4214813" y="865188"/>
                <a:ext cx="3192462" cy="803275"/>
              </a:xfrm>
              <a:custGeom>
                <a:avLst/>
                <a:gdLst>
                  <a:gd name="T0" fmla="*/ 7717 w 8866"/>
                  <a:gd name="T1" fmla="*/ 527 h 2232"/>
                  <a:gd name="T2" fmla="*/ 7345 w 8866"/>
                  <a:gd name="T3" fmla="*/ 527 h 2232"/>
                  <a:gd name="T4" fmla="*/ 6788 w 8866"/>
                  <a:gd name="T5" fmla="*/ 403 h 2232"/>
                  <a:gd name="T6" fmla="*/ 6354 w 8866"/>
                  <a:gd name="T7" fmla="*/ 310 h 2232"/>
                  <a:gd name="T8" fmla="*/ 5920 w 8866"/>
                  <a:gd name="T9" fmla="*/ 403 h 2232"/>
                  <a:gd name="T10" fmla="*/ 5486 w 8866"/>
                  <a:gd name="T11" fmla="*/ 372 h 2232"/>
                  <a:gd name="T12" fmla="*/ 5083 w 8866"/>
                  <a:gd name="T13" fmla="*/ 310 h 2232"/>
                  <a:gd name="T14" fmla="*/ 4526 w 8866"/>
                  <a:gd name="T15" fmla="*/ 279 h 2232"/>
                  <a:gd name="T16" fmla="*/ 4618 w 8866"/>
                  <a:gd name="T17" fmla="*/ 62 h 2232"/>
                  <a:gd name="T18" fmla="*/ 4154 w 8866"/>
                  <a:gd name="T19" fmla="*/ 0 h 2232"/>
                  <a:gd name="T20" fmla="*/ 3565 w 8866"/>
                  <a:gd name="T21" fmla="*/ 124 h 2232"/>
                  <a:gd name="T22" fmla="*/ 3099 w 8866"/>
                  <a:gd name="T23" fmla="*/ 248 h 2232"/>
                  <a:gd name="T24" fmla="*/ 3006 w 8866"/>
                  <a:gd name="T25" fmla="*/ 403 h 2232"/>
                  <a:gd name="T26" fmla="*/ 2603 w 8866"/>
                  <a:gd name="T27" fmla="*/ 496 h 2232"/>
                  <a:gd name="T28" fmla="*/ 2325 w 8866"/>
                  <a:gd name="T29" fmla="*/ 713 h 2232"/>
                  <a:gd name="T30" fmla="*/ 2449 w 8866"/>
                  <a:gd name="T31" fmla="*/ 310 h 2232"/>
                  <a:gd name="T32" fmla="*/ 2293 w 8866"/>
                  <a:gd name="T33" fmla="*/ 496 h 2232"/>
                  <a:gd name="T34" fmla="*/ 1766 w 8866"/>
                  <a:gd name="T35" fmla="*/ 589 h 2232"/>
                  <a:gd name="T36" fmla="*/ 1302 w 8866"/>
                  <a:gd name="T37" fmla="*/ 589 h 2232"/>
                  <a:gd name="T38" fmla="*/ 992 w 8866"/>
                  <a:gd name="T39" fmla="*/ 589 h 2232"/>
                  <a:gd name="T40" fmla="*/ 681 w 8866"/>
                  <a:gd name="T41" fmla="*/ 837 h 2232"/>
                  <a:gd name="T42" fmla="*/ 372 w 8866"/>
                  <a:gd name="T43" fmla="*/ 744 h 2232"/>
                  <a:gd name="T44" fmla="*/ 651 w 8866"/>
                  <a:gd name="T45" fmla="*/ 620 h 2232"/>
                  <a:gd name="T46" fmla="*/ 124 w 8866"/>
                  <a:gd name="T47" fmla="*/ 527 h 2232"/>
                  <a:gd name="T48" fmla="*/ 186 w 8866"/>
                  <a:gd name="T49" fmla="*/ 868 h 2232"/>
                  <a:gd name="T50" fmla="*/ 0 w 8866"/>
                  <a:gd name="T51" fmla="*/ 1209 h 2232"/>
                  <a:gd name="T52" fmla="*/ 186 w 8866"/>
                  <a:gd name="T53" fmla="*/ 1364 h 2232"/>
                  <a:gd name="T54" fmla="*/ 310 w 8866"/>
                  <a:gd name="T55" fmla="*/ 1581 h 2232"/>
                  <a:gd name="T56" fmla="*/ 527 w 8866"/>
                  <a:gd name="T57" fmla="*/ 1705 h 2232"/>
                  <a:gd name="T58" fmla="*/ 651 w 8866"/>
                  <a:gd name="T59" fmla="*/ 1922 h 2232"/>
                  <a:gd name="T60" fmla="*/ 774 w 8866"/>
                  <a:gd name="T61" fmla="*/ 2170 h 2232"/>
                  <a:gd name="T62" fmla="*/ 1022 w 8866"/>
                  <a:gd name="T63" fmla="*/ 2231 h 2232"/>
                  <a:gd name="T64" fmla="*/ 1146 w 8866"/>
                  <a:gd name="T65" fmla="*/ 1984 h 2232"/>
                  <a:gd name="T66" fmla="*/ 1054 w 8866"/>
                  <a:gd name="T67" fmla="*/ 1766 h 2232"/>
                  <a:gd name="T68" fmla="*/ 1270 w 8866"/>
                  <a:gd name="T69" fmla="*/ 1612 h 2232"/>
                  <a:gd name="T70" fmla="*/ 1550 w 8866"/>
                  <a:gd name="T71" fmla="*/ 1674 h 2232"/>
                  <a:gd name="T72" fmla="*/ 1766 w 8866"/>
                  <a:gd name="T73" fmla="*/ 1642 h 2232"/>
                  <a:gd name="T74" fmla="*/ 2014 w 8866"/>
                  <a:gd name="T75" fmla="*/ 1457 h 2232"/>
                  <a:gd name="T76" fmla="*/ 2293 w 8866"/>
                  <a:gd name="T77" fmla="*/ 1364 h 2232"/>
                  <a:gd name="T78" fmla="*/ 2510 w 8866"/>
                  <a:gd name="T79" fmla="*/ 1457 h 2232"/>
                  <a:gd name="T80" fmla="*/ 2727 w 8866"/>
                  <a:gd name="T81" fmla="*/ 1488 h 2232"/>
                  <a:gd name="T82" fmla="*/ 3006 w 8866"/>
                  <a:gd name="T83" fmla="*/ 1674 h 2232"/>
                  <a:gd name="T84" fmla="*/ 3286 w 8866"/>
                  <a:gd name="T85" fmla="*/ 1736 h 2232"/>
                  <a:gd name="T86" fmla="*/ 3565 w 8866"/>
                  <a:gd name="T87" fmla="*/ 1674 h 2232"/>
                  <a:gd name="T88" fmla="*/ 3843 w 8866"/>
                  <a:gd name="T89" fmla="*/ 1736 h 2232"/>
                  <a:gd name="T90" fmla="*/ 4154 w 8866"/>
                  <a:gd name="T91" fmla="*/ 1674 h 2232"/>
                  <a:gd name="T92" fmla="*/ 4587 w 8866"/>
                  <a:gd name="T93" fmla="*/ 1766 h 2232"/>
                  <a:gd name="T94" fmla="*/ 4959 w 8866"/>
                  <a:gd name="T95" fmla="*/ 1766 h 2232"/>
                  <a:gd name="T96" fmla="*/ 5114 w 8866"/>
                  <a:gd name="T97" fmla="*/ 1518 h 2232"/>
                  <a:gd name="T98" fmla="*/ 5548 w 8866"/>
                  <a:gd name="T99" fmla="*/ 1766 h 2232"/>
                  <a:gd name="T100" fmla="*/ 5889 w 8866"/>
                  <a:gd name="T101" fmla="*/ 1829 h 2232"/>
                  <a:gd name="T102" fmla="*/ 5858 w 8866"/>
                  <a:gd name="T103" fmla="*/ 2077 h 2232"/>
                  <a:gd name="T104" fmla="*/ 5858 w 8866"/>
                  <a:gd name="T105" fmla="*/ 2201 h 2232"/>
                  <a:gd name="T106" fmla="*/ 6230 w 8866"/>
                  <a:gd name="T107" fmla="*/ 1550 h 2232"/>
                  <a:gd name="T108" fmla="*/ 6106 w 8866"/>
                  <a:gd name="T109" fmla="*/ 1302 h 2232"/>
                  <a:gd name="T110" fmla="*/ 6726 w 8866"/>
                  <a:gd name="T111" fmla="*/ 1116 h 2232"/>
                  <a:gd name="T112" fmla="*/ 7253 w 8866"/>
                  <a:gd name="T113" fmla="*/ 961 h 2232"/>
                  <a:gd name="T114" fmla="*/ 7532 w 8866"/>
                  <a:gd name="T115" fmla="*/ 898 h 2232"/>
                  <a:gd name="T116" fmla="*/ 7098 w 8866"/>
                  <a:gd name="T117" fmla="*/ 1333 h 2232"/>
                  <a:gd name="T118" fmla="*/ 7284 w 8866"/>
                  <a:gd name="T119" fmla="*/ 1518 h 2232"/>
                  <a:gd name="T120" fmla="*/ 7625 w 8866"/>
                  <a:gd name="T121" fmla="*/ 1054 h 2232"/>
                  <a:gd name="T122" fmla="*/ 8121 w 8866"/>
                  <a:gd name="T123" fmla="*/ 961 h 2232"/>
                  <a:gd name="T124" fmla="*/ 8245 w 8866"/>
                  <a:gd name="T125" fmla="*/ 74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6" h="2232">
                    <a:moveTo>
                      <a:pt x="8772" y="682"/>
                    </a:moveTo>
                    <a:lnTo>
                      <a:pt x="8772" y="682"/>
                    </a:lnTo>
                    <a:cubicBezTo>
                      <a:pt x="8709" y="682"/>
                      <a:pt x="8648" y="651"/>
                      <a:pt x="8617" y="620"/>
                    </a:cubicBezTo>
                    <a:cubicBezTo>
                      <a:pt x="8617" y="620"/>
                      <a:pt x="8555" y="558"/>
                      <a:pt x="8369" y="558"/>
                    </a:cubicBezTo>
                    <a:lnTo>
                      <a:pt x="8369" y="558"/>
                    </a:lnTo>
                    <a:cubicBezTo>
                      <a:pt x="8337" y="558"/>
                      <a:pt x="8307" y="527"/>
                      <a:pt x="8276" y="527"/>
                    </a:cubicBezTo>
                    <a:lnTo>
                      <a:pt x="8245" y="527"/>
                    </a:lnTo>
                    <a:lnTo>
                      <a:pt x="8245" y="527"/>
                    </a:lnTo>
                    <a:cubicBezTo>
                      <a:pt x="8213" y="527"/>
                      <a:pt x="8213" y="496"/>
                      <a:pt x="8183" y="496"/>
                    </a:cubicBezTo>
                    <a:cubicBezTo>
                      <a:pt x="8183" y="496"/>
                      <a:pt x="8121" y="496"/>
                      <a:pt x="8028" y="496"/>
                    </a:cubicBezTo>
                    <a:cubicBezTo>
                      <a:pt x="7997" y="496"/>
                      <a:pt x="7935" y="496"/>
                      <a:pt x="7935" y="496"/>
                    </a:cubicBezTo>
                    <a:cubicBezTo>
                      <a:pt x="7935" y="496"/>
                      <a:pt x="7935" y="496"/>
                      <a:pt x="7904" y="496"/>
                    </a:cubicBezTo>
                    <a:lnTo>
                      <a:pt x="7904" y="496"/>
                    </a:lnTo>
                    <a:cubicBezTo>
                      <a:pt x="7935" y="527"/>
                      <a:pt x="7935" y="527"/>
                      <a:pt x="7935" y="558"/>
                    </a:cubicBezTo>
                    <a:lnTo>
                      <a:pt x="7904" y="589"/>
                    </a:lnTo>
                    <a:cubicBezTo>
                      <a:pt x="7873" y="589"/>
                      <a:pt x="7873" y="589"/>
                      <a:pt x="7841" y="558"/>
                    </a:cubicBezTo>
                    <a:lnTo>
                      <a:pt x="7841" y="558"/>
                    </a:lnTo>
                    <a:cubicBezTo>
                      <a:pt x="7811" y="558"/>
                      <a:pt x="7749" y="527"/>
                      <a:pt x="7749" y="527"/>
                    </a:cubicBezTo>
                    <a:lnTo>
                      <a:pt x="7749" y="527"/>
                    </a:lnTo>
                    <a:cubicBezTo>
                      <a:pt x="7717" y="527"/>
                      <a:pt x="7717" y="527"/>
                      <a:pt x="7717" y="527"/>
                    </a:cubicBezTo>
                    <a:lnTo>
                      <a:pt x="7717" y="527"/>
                    </a:lnTo>
                    <a:cubicBezTo>
                      <a:pt x="7687" y="527"/>
                      <a:pt x="7687" y="527"/>
                      <a:pt x="7687" y="527"/>
                    </a:cubicBezTo>
                    <a:cubicBezTo>
                      <a:pt x="7656" y="527"/>
                      <a:pt x="7656" y="527"/>
                      <a:pt x="7656" y="527"/>
                    </a:cubicBezTo>
                    <a:lnTo>
                      <a:pt x="7625" y="527"/>
                    </a:lnTo>
                    <a:lnTo>
                      <a:pt x="7593" y="527"/>
                    </a:lnTo>
                    <a:lnTo>
                      <a:pt x="7593" y="527"/>
                    </a:lnTo>
                    <a:lnTo>
                      <a:pt x="7593" y="527"/>
                    </a:lnTo>
                    <a:cubicBezTo>
                      <a:pt x="7593" y="527"/>
                      <a:pt x="7593" y="527"/>
                      <a:pt x="7563" y="527"/>
                    </a:cubicBezTo>
                    <a:cubicBezTo>
                      <a:pt x="7563" y="527"/>
                      <a:pt x="7563" y="527"/>
                      <a:pt x="7532" y="527"/>
                    </a:cubicBezTo>
                    <a:lnTo>
                      <a:pt x="7532" y="527"/>
                    </a:lnTo>
                    <a:cubicBezTo>
                      <a:pt x="7532" y="527"/>
                      <a:pt x="7532" y="527"/>
                      <a:pt x="7501" y="527"/>
                    </a:cubicBezTo>
                    <a:cubicBezTo>
                      <a:pt x="7501" y="527"/>
                      <a:pt x="7501" y="527"/>
                      <a:pt x="7469" y="527"/>
                    </a:cubicBezTo>
                    <a:lnTo>
                      <a:pt x="7439" y="527"/>
                    </a:lnTo>
                    <a:lnTo>
                      <a:pt x="7439" y="527"/>
                    </a:lnTo>
                    <a:lnTo>
                      <a:pt x="7439" y="527"/>
                    </a:lnTo>
                    <a:lnTo>
                      <a:pt x="7408" y="527"/>
                    </a:lnTo>
                    <a:lnTo>
                      <a:pt x="7408" y="558"/>
                    </a:lnTo>
                    <a:cubicBezTo>
                      <a:pt x="7408" y="558"/>
                      <a:pt x="7408" y="558"/>
                      <a:pt x="7408" y="589"/>
                    </a:cubicBezTo>
                    <a:lnTo>
                      <a:pt x="7377" y="589"/>
                    </a:lnTo>
                    <a:lnTo>
                      <a:pt x="7377" y="589"/>
                    </a:lnTo>
                    <a:lnTo>
                      <a:pt x="7377" y="589"/>
                    </a:lnTo>
                    <a:cubicBezTo>
                      <a:pt x="7345" y="558"/>
                      <a:pt x="7345" y="558"/>
                      <a:pt x="7345" y="527"/>
                    </a:cubicBezTo>
                    <a:lnTo>
                      <a:pt x="7345" y="527"/>
                    </a:lnTo>
                    <a:lnTo>
                      <a:pt x="7345" y="527"/>
                    </a:lnTo>
                    <a:lnTo>
                      <a:pt x="7345" y="527"/>
                    </a:lnTo>
                    <a:cubicBezTo>
                      <a:pt x="7315" y="527"/>
                      <a:pt x="7315" y="527"/>
                      <a:pt x="7315" y="496"/>
                    </a:cubicBezTo>
                    <a:cubicBezTo>
                      <a:pt x="7284" y="496"/>
                      <a:pt x="7284" y="496"/>
                      <a:pt x="7284" y="496"/>
                    </a:cubicBezTo>
                    <a:cubicBezTo>
                      <a:pt x="7284" y="465"/>
                      <a:pt x="7284" y="465"/>
                      <a:pt x="7284" y="465"/>
                    </a:cubicBezTo>
                    <a:cubicBezTo>
                      <a:pt x="7284" y="465"/>
                      <a:pt x="7284" y="434"/>
                      <a:pt x="7253" y="434"/>
                    </a:cubicBezTo>
                    <a:cubicBezTo>
                      <a:pt x="7222" y="434"/>
                      <a:pt x="7222" y="434"/>
                      <a:pt x="7191" y="434"/>
                    </a:cubicBezTo>
                    <a:lnTo>
                      <a:pt x="7191" y="434"/>
                    </a:lnTo>
                    <a:cubicBezTo>
                      <a:pt x="7191" y="434"/>
                      <a:pt x="7191" y="434"/>
                      <a:pt x="7160" y="434"/>
                    </a:cubicBezTo>
                    <a:cubicBezTo>
                      <a:pt x="7129" y="434"/>
                      <a:pt x="7098" y="434"/>
                      <a:pt x="7067" y="434"/>
                    </a:cubicBezTo>
                    <a:cubicBezTo>
                      <a:pt x="7036" y="434"/>
                      <a:pt x="7036" y="434"/>
                      <a:pt x="7005" y="434"/>
                    </a:cubicBezTo>
                    <a:lnTo>
                      <a:pt x="6974" y="434"/>
                    </a:lnTo>
                    <a:lnTo>
                      <a:pt x="6974" y="434"/>
                    </a:lnTo>
                    <a:cubicBezTo>
                      <a:pt x="6943" y="434"/>
                      <a:pt x="6912" y="434"/>
                      <a:pt x="6912" y="434"/>
                    </a:cubicBezTo>
                    <a:cubicBezTo>
                      <a:pt x="6881" y="434"/>
                      <a:pt x="6881" y="434"/>
                      <a:pt x="6881" y="434"/>
                    </a:cubicBezTo>
                    <a:cubicBezTo>
                      <a:pt x="6881" y="434"/>
                      <a:pt x="6881" y="434"/>
                      <a:pt x="6850" y="434"/>
                    </a:cubicBezTo>
                    <a:lnTo>
                      <a:pt x="6850" y="434"/>
                    </a:lnTo>
                    <a:cubicBezTo>
                      <a:pt x="6850" y="434"/>
                      <a:pt x="6850" y="403"/>
                      <a:pt x="6819" y="403"/>
                    </a:cubicBezTo>
                    <a:lnTo>
                      <a:pt x="6819" y="403"/>
                    </a:lnTo>
                    <a:lnTo>
                      <a:pt x="6788" y="403"/>
                    </a:lnTo>
                    <a:lnTo>
                      <a:pt x="6788" y="403"/>
                    </a:lnTo>
                    <a:cubicBezTo>
                      <a:pt x="6757" y="403"/>
                      <a:pt x="6757" y="403"/>
                      <a:pt x="6757" y="403"/>
                    </a:cubicBezTo>
                    <a:lnTo>
                      <a:pt x="6757" y="403"/>
                    </a:lnTo>
                    <a:lnTo>
                      <a:pt x="6757" y="403"/>
                    </a:lnTo>
                    <a:lnTo>
                      <a:pt x="6726" y="403"/>
                    </a:lnTo>
                    <a:lnTo>
                      <a:pt x="6726" y="372"/>
                    </a:lnTo>
                    <a:lnTo>
                      <a:pt x="6726" y="341"/>
                    </a:lnTo>
                    <a:cubicBezTo>
                      <a:pt x="6695" y="341"/>
                      <a:pt x="6695" y="341"/>
                      <a:pt x="6695" y="341"/>
                    </a:cubicBezTo>
                    <a:cubicBezTo>
                      <a:pt x="6695" y="341"/>
                      <a:pt x="6695" y="341"/>
                      <a:pt x="6664" y="341"/>
                    </a:cubicBezTo>
                    <a:cubicBezTo>
                      <a:pt x="6633" y="341"/>
                      <a:pt x="6633" y="341"/>
                      <a:pt x="6633" y="341"/>
                    </a:cubicBezTo>
                    <a:lnTo>
                      <a:pt x="6602" y="341"/>
                    </a:lnTo>
                    <a:cubicBezTo>
                      <a:pt x="6602" y="372"/>
                      <a:pt x="6571" y="372"/>
                      <a:pt x="6540" y="403"/>
                    </a:cubicBezTo>
                    <a:lnTo>
                      <a:pt x="6540" y="403"/>
                    </a:lnTo>
                    <a:cubicBezTo>
                      <a:pt x="6509" y="403"/>
                      <a:pt x="6478" y="372"/>
                      <a:pt x="6478" y="372"/>
                    </a:cubicBezTo>
                    <a:cubicBezTo>
                      <a:pt x="6385" y="372"/>
                      <a:pt x="6385" y="372"/>
                      <a:pt x="6385" y="372"/>
                    </a:cubicBezTo>
                    <a:cubicBezTo>
                      <a:pt x="6478" y="341"/>
                      <a:pt x="6478" y="341"/>
                      <a:pt x="6478" y="341"/>
                    </a:cubicBezTo>
                    <a:lnTo>
                      <a:pt x="6478" y="341"/>
                    </a:lnTo>
                    <a:lnTo>
                      <a:pt x="6478" y="341"/>
                    </a:lnTo>
                    <a:cubicBezTo>
                      <a:pt x="6478" y="310"/>
                      <a:pt x="6447" y="310"/>
                      <a:pt x="6447" y="310"/>
                    </a:cubicBezTo>
                    <a:cubicBezTo>
                      <a:pt x="6416" y="310"/>
                      <a:pt x="6385" y="310"/>
                      <a:pt x="6385" y="310"/>
                    </a:cubicBezTo>
                    <a:lnTo>
                      <a:pt x="6354" y="310"/>
                    </a:lnTo>
                    <a:lnTo>
                      <a:pt x="6354" y="310"/>
                    </a:lnTo>
                    <a:cubicBezTo>
                      <a:pt x="6323" y="310"/>
                      <a:pt x="6261" y="310"/>
                      <a:pt x="6261" y="310"/>
                    </a:cubicBezTo>
                    <a:lnTo>
                      <a:pt x="6261" y="310"/>
                    </a:lnTo>
                    <a:lnTo>
                      <a:pt x="6261" y="310"/>
                    </a:lnTo>
                    <a:lnTo>
                      <a:pt x="6261" y="310"/>
                    </a:lnTo>
                    <a:cubicBezTo>
                      <a:pt x="6261" y="310"/>
                      <a:pt x="6261" y="310"/>
                      <a:pt x="6230" y="341"/>
                    </a:cubicBezTo>
                    <a:lnTo>
                      <a:pt x="6230" y="341"/>
                    </a:lnTo>
                    <a:lnTo>
                      <a:pt x="6230" y="341"/>
                    </a:lnTo>
                    <a:cubicBezTo>
                      <a:pt x="6230" y="372"/>
                      <a:pt x="6230" y="372"/>
                      <a:pt x="6230" y="372"/>
                    </a:cubicBezTo>
                    <a:cubicBezTo>
                      <a:pt x="6230" y="403"/>
                      <a:pt x="6199" y="403"/>
                      <a:pt x="6199" y="403"/>
                    </a:cubicBezTo>
                    <a:lnTo>
                      <a:pt x="6168" y="403"/>
                    </a:lnTo>
                    <a:lnTo>
                      <a:pt x="6137" y="403"/>
                    </a:lnTo>
                    <a:lnTo>
                      <a:pt x="6106" y="403"/>
                    </a:lnTo>
                    <a:lnTo>
                      <a:pt x="6106" y="403"/>
                    </a:lnTo>
                    <a:cubicBezTo>
                      <a:pt x="6106" y="434"/>
                      <a:pt x="6106" y="434"/>
                      <a:pt x="6075" y="434"/>
                    </a:cubicBezTo>
                    <a:cubicBezTo>
                      <a:pt x="6075" y="434"/>
                      <a:pt x="6075" y="403"/>
                      <a:pt x="6044" y="403"/>
                    </a:cubicBezTo>
                    <a:lnTo>
                      <a:pt x="6044" y="403"/>
                    </a:lnTo>
                    <a:cubicBezTo>
                      <a:pt x="6044" y="403"/>
                      <a:pt x="6013" y="403"/>
                      <a:pt x="5982" y="372"/>
                    </a:cubicBezTo>
                    <a:lnTo>
                      <a:pt x="5982" y="372"/>
                    </a:lnTo>
                    <a:lnTo>
                      <a:pt x="5951" y="403"/>
                    </a:lnTo>
                    <a:cubicBezTo>
                      <a:pt x="5951" y="403"/>
                      <a:pt x="5951" y="403"/>
                      <a:pt x="5920" y="403"/>
                    </a:cubicBezTo>
                    <a:lnTo>
                      <a:pt x="5920" y="403"/>
                    </a:lnTo>
                    <a:cubicBezTo>
                      <a:pt x="5889" y="403"/>
                      <a:pt x="5889" y="403"/>
                      <a:pt x="5889" y="403"/>
                    </a:cubicBezTo>
                    <a:cubicBezTo>
                      <a:pt x="5858" y="403"/>
                      <a:pt x="5858" y="403"/>
                      <a:pt x="5858" y="403"/>
                    </a:cubicBezTo>
                    <a:lnTo>
                      <a:pt x="5827" y="372"/>
                    </a:lnTo>
                    <a:lnTo>
                      <a:pt x="5827" y="372"/>
                    </a:lnTo>
                    <a:lnTo>
                      <a:pt x="5827" y="372"/>
                    </a:lnTo>
                    <a:lnTo>
                      <a:pt x="5827" y="372"/>
                    </a:lnTo>
                    <a:lnTo>
                      <a:pt x="5734" y="434"/>
                    </a:lnTo>
                    <a:lnTo>
                      <a:pt x="5703" y="465"/>
                    </a:lnTo>
                    <a:cubicBezTo>
                      <a:pt x="5703" y="465"/>
                      <a:pt x="5672" y="434"/>
                      <a:pt x="5642" y="434"/>
                    </a:cubicBezTo>
                    <a:cubicBezTo>
                      <a:pt x="5642" y="403"/>
                      <a:pt x="5610" y="403"/>
                      <a:pt x="5610" y="372"/>
                    </a:cubicBezTo>
                    <a:lnTo>
                      <a:pt x="5610" y="372"/>
                    </a:lnTo>
                    <a:lnTo>
                      <a:pt x="5610" y="372"/>
                    </a:lnTo>
                    <a:lnTo>
                      <a:pt x="5610" y="372"/>
                    </a:lnTo>
                    <a:lnTo>
                      <a:pt x="5579" y="372"/>
                    </a:lnTo>
                    <a:lnTo>
                      <a:pt x="5579" y="372"/>
                    </a:lnTo>
                    <a:cubicBezTo>
                      <a:pt x="5579" y="372"/>
                      <a:pt x="5579" y="372"/>
                      <a:pt x="5548" y="372"/>
                    </a:cubicBezTo>
                    <a:cubicBezTo>
                      <a:pt x="5548" y="372"/>
                      <a:pt x="5548" y="372"/>
                      <a:pt x="5517" y="341"/>
                    </a:cubicBezTo>
                    <a:cubicBezTo>
                      <a:pt x="5517" y="372"/>
                      <a:pt x="5517" y="372"/>
                      <a:pt x="5517" y="372"/>
                    </a:cubicBezTo>
                    <a:cubicBezTo>
                      <a:pt x="5517" y="403"/>
                      <a:pt x="5517" y="403"/>
                      <a:pt x="5486" y="403"/>
                    </a:cubicBezTo>
                    <a:cubicBezTo>
                      <a:pt x="5486" y="403"/>
                      <a:pt x="5486" y="403"/>
                      <a:pt x="5486" y="372"/>
                    </a:cubicBezTo>
                    <a:cubicBezTo>
                      <a:pt x="5455" y="372"/>
                      <a:pt x="5455" y="372"/>
                      <a:pt x="5455" y="372"/>
                    </a:cubicBezTo>
                    <a:cubicBezTo>
                      <a:pt x="5424" y="372"/>
                      <a:pt x="5424" y="341"/>
                      <a:pt x="5424" y="310"/>
                    </a:cubicBezTo>
                    <a:lnTo>
                      <a:pt x="5424" y="279"/>
                    </a:lnTo>
                    <a:lnTo>
                      <a:pt x="5424" y="279"/>
                    </a:lnTo>
                    <a:cubicBezTo>
                      <a:pt x="5424" y="248"/>
                      <a:pt x="5394" y="248"/>
                      <a:pt x="5394" y="248"/>
                    </a:cubicBezTo>
                    <a:cubicBezTo>
                      <a:pt x="5362" y="248"/>
                      <a:pt x="5362" y="248"/>
                      <a:pt x="5362" y="248"/>
                    </a:cubicBezTo>
                    <a:lnTo>
                      <a:pt x="5362" y="248"/>
                    </a:lnTo>
                    <a:lnTo>
                      <a:pt x="5362" y="248"/>
                    </a:lnTo>
                    <a:lnTo>
                      <a:pt x="5362" y="248"/>
                    </a:lnTo>
                    <a:lnTo>
                      <a:pt x="5362" y="248"/>
                    </a:lnTo>
                    <a:cubicBezTo>
                      <a:pt x="5331" y="248"/>
                      <a:pt x="5331" y="279"/>
                      <a:pt x="5331" y="279"/>
                    </a:cubicBezTo>
                    <a:lnTo>
                      <a:pt x="5300" y="310"/>
                    </a:lnTo>
                    <a:lnTo>
                      <a:pt x="5270" y="310"/>
                    </a:lnTo>
                    <a:lnTo>
                      <a:pt x="5270" y="310"/>
                    </a:lnTo>
                    <a:cubicBezTo>
                      <a:pt x="5238" y="310"/>
                      <a:pt x="5238" y="310"/>
                      <a:pt x="5207" y="310"/>
                    </a:cubicBezTo>
                    <a:lnTo>
                      <a:pt x="5207" y="310"/>
                    </a:lnTo>
                    <a:lnTo>
                      <a:pt x="5207" y="310"/>
                    </a:lnTo>
                    <a:cubicBezTo>
                      <a:pt x="5176" y="310"/>
                      <a:pt x="5176" y="310"/>
                      <a:pt x="5176" y="310"/>
                    </a:cubicBezTo>
                    <a:lnTo>
                      <a:pt x="5146" y="310"/>
                    </a:lnTo>
                    <a:cubicBezTo>
                      <a:pt x="5114" y="310"/>
                      <a:pt x="5114" y="310"/>
                      <a:pt x="5083" y="310"/>
                    </a:cubicBezTo>
                    <a:lnTo>
                      <a:pt x="5083" y="310"/>
                    </a:lnTo>
                    <a:cubicBezTo>
                      <a:pt x="5052" y="310"/>
                      <a:pt x="5022" y="279"/>
                      <a:pt x="5022" y="279"/>
                    </a:cubicBezTo>
                    <a:lnTo>
                      <a:pt x="5022" y="279"/>
                    </a:lnTo>
                    <a:cubicBezTo>
                      <a:pt x="4990" y="279"/>
                      <a:pt x="4990" y="279"/>
                      <a:pt x="4990" y="279"/>
                    </a:cubicBezTo>
                    <a:cubicBezTo>
                      <a:pt x="4959" y="279"/>
                      <a:pt x="4959" y="279"/>
                      <a:pt x="4928" y="279"/>
                    </a:cubicBezTo>
                    <a:cubicBezTo>
                      <a:pt x="4928" y="279"/>
                      <a:pt x="4866" y="279"/>
                      <a:pt x="4835" y="279"/>
                    </a:cubicBezTo>
                    <a:cubicBezTo>
                      <a:pt x="4804" y="279"/>
                      <a:pt x="4774" y="279"/>
                      <a:pt x="4774" y="279"/>
                    </a:cubicBezTo>
                    <a:lnTo>
                      <a:pt x="4774" y="279"/>
                    </a:lnTo>
                    <a:cubicBezTo>
                      <a:pt x="4774" y="279"/>
                      <a:pt x="4774" y="279"/>
                      <a:pt x="4774" y="310"/>
                    </a:cubicBezTo>
                    <a:lnTo>
                      <a:pt x="4742" y="310"/>
                    </a:lnTo>
                    <a:cubicBezTo>
                      <a:pt x="4742" y="310"/>
                      <a:pt x="4711" y="310"/>
                      <a:pt x="4711" y="279"/>
                    </a:cubicBezTo>
                    <a:lnTo>
                      <a:pt x="4711" y="279"/>
                    </a:lnTo>
                    <a:lnTo>
                      <a:pt x="4711" y="248"/>
                    </a:lnTo>
                    <a:lnTo>
                      <a:pt x="4711" y="248"/>
                    </a:lnTo>
                    <a:lnTo>
                      <a:pt x="4711" y="248"/>
                    </a:lnTo>
                    <a:lnTo>
                      <a:pt x="4711" y="248"/>
                    </a:lnTo>
                    <a:lnTo>
                      <a:pt x="4680" y="248"/>
                    </a:lnTo>
                    <a:lnTo>
                      <a:pt x="4650" y="248"/>
                    </a:lnTo>
                    <a:cubicBezTo>
                      <a:pt x="4618" y="248"/>
                      <a:pt x="4618" y="248"/>
                      <a:pt x="4618" y="248"/>
                    </a:cubicBezTo>
                    <a:lnTo>
                      <a:pt x="4618" y="248"/>
                    </a:lnTo>
                    <a:cubicBezTo>
                      <a:pt x="4587" y="248"/>
                      <a:pt x="4587" y="248"/>
                      <a:pt x="4556" y="279"/>
                    </a:cubicBezTo>
                    <a:lnTo>
                      <a:pt x="4526" y="279"/>
                    </a:lnTo>
                    <a:cubicBezTo>
                      <a:pt x="4526" y="279"/>
                      <a:pt x="4494" y="279"/>
                      <a:pt x="4463" y="279"/>
                    </a:cubicBezTo>
                    <a:cubicBezTo>
                      <a:pt x="4432" y="279"/>
                      <a:pt x="4432" y="279"/>
                      <a:pt x="4402" y="279"/>
                    </a:cubicBezTo>
                    <a:lnTo>
                      <a:pt x="4402" y="279"/>
                    </a:lnTo>
                    <a:cubicBezTo>
                      <a:pt x="4370" y="279"/>
                      <a:pt x="4370" y="279"/>
                      <a:pt x="4339" y="279"/>
                    </a:cubicBezTo>
                    <a:cubicBezTo>
                      <a:pt x="4339" y="248"/>
                      <a:pt x="4339" y="248"/>
                      <a:pt x="4370" y="248"/>
                    </a:cubicBezTo>
                    <a:lnTo>
                      <a:pt x="4370" y="248"/>
                    </a:lnTo>
                    <a:cubicBezTo>
                      <a:pt x="4370" y="217"/>
                      <a:pt x="4370" y="217"/>
                      <a:pt x="4402" y="217"/>
                    </a:cubicBezTo>
                    <a:lnTo>
                      <a:pt x="4432" y="217"/>
                    </a:lnTo>
                    <a:cubicBezTo>
                      <a:pt x="4463" y="217"/>
                      <a:pt x="4463" y="186"/>
                      <a:pt x="4494" y="186"/>
                    </a:cubicBezTo>
                    <a:lnTo>
                      <a:pt x="4494" y="186"/>
                    </a:lnTo>
                    <a:lnTo>
                      <a:pt x="4526" y="186"/>
                    </a:lnTo>
                    <a:lnTo>
                      <a:pt x="4526" y="186"/>
                    </a:lnTo>
                    <a:cubicBezTo>
                      <a:pt x="4556" y="186"/>
                      <a:pt x="4556" y="155"/>
                      <a:pt x="4556" y="155"/>
                    </a:cubicBezTo>
                    <a:lnTo>
                      <a:pt x="4587" y="155"/>
                    </a:lnTo>
                    <a:lnTo>
                      <a:pt x="4618" y="155"/>
                    </a:lnTo>
                    <a:lnTo>
                      <a:pt x="4618" y="155"/>
                    </a:lnTo>
                    <a:lnTo>
                      <a:pt x="4618" y="155"/>
                    </a:lnTo>
                    <a:cubicBezTo>
                      <a:pt x="4650" y="155"/>
                      <a:pt x="4680" y="124"/>
                      <a:pt x="4711" y="124"/>
                    </a:cubicBezTo>
                    <a:cubicBezTo>
                      <a:pt x="4711" y="93"/>
                      <a:pt x="4680" y="93"/>
                      <a:pt x="4680" y="93"/>
                    </a:cubicBezTo>
                    <a:cubicBezTo>
                      <a:pt x="4680" y="93"/>
                      <a:pt x="4618" y="93"/>
                      <a:pt x="4618" y="62"/>
                    </a:cubicBezTo>
                    <a:lnTo>
                      <a:pt x="4618" y="62"/>
                    </a:lnTo>
                    <a:lnTo>
                      <a:pt x="4587" y="62"/>
                    </a:lnTo>
                    <a:lnTo>
                      <a:pt x="4587" y="62"/>
                    </a:lnTo>
                    <a:lnTo>
                      <a:pt x="4556" y="62"/>
                    </a:lnTo>
                    <a:cubicBezTo>
                      <a:pt x="4526" y="62"/>
                      <a:pt x="4526" y="62"/>
                      <a:pt x="4526" y="62"/>
                    </a:cubicBezTo>
                    <a:cubicBezTo>
                      <a:pt x="4494" y="62"/>
                      <a:pt x="4463" y="62"/>
                      <a:pt x="4463" y="62"/>
                    </a:cubicBezTo>
                    <a:lnTo>
                      <a:pt x="4463" y="62"/>
                    </a:lnTo>
                    <a:lnTo>
                      <a:pt x="4463" y="62"/>
                    </a:lnTo>
                    <a:cubicBezTo>
                      <a:pt x="4432" y="62"/>
                      <a:pt x="4432" y="93"/>
                      <a:pt x="4402" y="93"/>
                    </a:cubicBezTo>
                    <a:lnTo>
                      <a:pt x="4402" y="93"/>
                    </a:lnTo>
                    <a:cubicBezTo>
                      <a:pt x="4370" y="93"/>
                      <a:pt x="4370" y="62"/>
                      <a:pt x="4370" y="62"/>
                    </a:cubicBezTo>
                    <a:lnTo>
                      <a:pt x="4370" y="62"/>
                    </a:lnTo>
                    <a:cubicBezTo>
                      <a:pt x="4339" y="62"/>
                      <a:pt x="4339" y="62"/>
                      <a:pt x="4339" y="62"/>
                    </a:cubicBezTo>
                    <a:cubicBezTo>
                      <a:pt x="4308" y="62"/>
                      <a:pt x="4308" y="62"/>
                      <a:pt x="4308" y="62"/>
                    </a:cubicBezTo>
                    <a:lnTo>
                      <a:pt x="4278" y="62"/>
                    </a:lnTo>
                    <a:lnTo>
                      <a:pt x="4278" y="62"/>
                    </a:lnTo>
                    <a:lnTo>
                      <a:pt x="4278" y="62"/>
                    </a:lnTo>
                    <a:cubicBezTo>
                      <a:pt x="4246" y="62"/>
                      <a:pt x="4246" y="31"/>
                      <a:pt x="4246" y="31"/>
                    </a:cubicBezTo>
                    <a:lnTo>
                      <a:pt x="4246" y="0"/>
                    </a:lnTo>
                    <a:lnTo>
                      <a:pt x="4246" y="0"/>
                    </a:lnTo>
                    <a:lnTo>
                      <a:pt x="4246" y="0"/>
                    </a:lnTo>
                    <a:cubicBezTo>
                      <a:pt x="4215" y="0"/>
                      <a:pt x="4184" y="0"/>
                      <a:pt x="4154" y="0"/>
                    </a:cubicBezTo>
                    <a:cubicBezTo>
                      <a:pt x="4122" y="31"/>
                      <a:pt x="4122" y="31"/>
                      <a:pt x="4122" y="31"/>
                    </a:cubicBezTo>
                    <a:cubicBezTo>
                      <a:pt x="4091" y="31"/>
                      <a:pt x="4091" y="31"/>
                      <a:pt x="4091" y="31"/>
                    </a:cubicBezTo>
                    <a:cubicBezTo>
                      <a:pt x="4091" y="62"/>
                      <a:pt x="4060" y="93"/>
                      <a:pt x="4030" y="93"/>
                    </a:cubicBezTo>
                    <a:lnTo>
                      <a:pt x="3998" y="93"/>
                    </a:lnTo>
                    <a:cubicBezTo>
                      <a:pt x="4030" y="93"/>
                      <a:pt x="4030" y="93"/>
                      <a:pt x="4030" y="93"/>
                    </a:cubicBezTo>
                    <a:cubicBezTo>
                      <a:pt x="4030" y="124"/>
                      <a:pt x="4030" y="124"/>
                      <a:pt x="4030" y="155"/>
                    </a:cubicBezTo>
                    <a:cubicBezTo>
                      <a:pt x="4030" y="155"/>
                      <a:pt x="4030" y="155"/>
                      <a:pt x="3998" y="155"/>
                    </a:cubicBezTo>
                    <a:lnTo>
                      <a:pt x="3967" y="155"/>
                    </a:lnTo>
                    <a:cubicBezTo>
                      <a:pt x="3937" y="155"/>
                      <a:pt x="3905" y="124"/>
                      <a:pt x="3937" y="93"/>
                    </a:cubicBezTo>
                    <a:cubicBezTo>
                      <a:pt x="3905" y="93"/>
                      <a:pt x="3905" y="93"/>
                      <a:pt x="3905" y="93"/>
                    </a:cubicBezTo>
                    <a:lnTo>
                      <a:pt x="3874" y="124"/>
                    </a:lnTo>
                    <a:cubicBezTo>
                      <a:pt x="3843" y="124"/>
                      <a:pt x="3843" y="124"/>
                      <a:pt x="3813" y="124"/>
                    </a:cubicBezTo>
                    <a:lnTo>
                      <a:pt x="3782" y="124"/>
                    </a:lnTo>
                    <a:cubicBezTo>
                      <a:pt x="3782" y="124"/>
                      <a:pt x="3782" y="124"/>
                      <a:pt x="3719" y="124"/>
                    </a:cubicBezTo>
                    <a:cubicBezTo>
                      <a:pt x="3719" y="124"/>
                      <a:pt x="3719" y="93"/>
                      <a:pt x="3689" y="93"/>
                    </a:cubicBezTo>
                    <a:lnTo>
                      <a:pt x="3658" y="93"/>
                    </a:lnTo>
                    <a:lnTo>
                      <a:pt x="3658" y="93"/>
                    </a:lnTo>
                    <a:cubicBezTo>
                      <a:pt x="3626" y="124"/>
                      <a:pt x="3626" y="124"/>
                      <a:pt x="3626" y="124"/>
                    </a:cubicBezTo>
                    <a:lnTo>
                      <a:pt x="3595" y="124"/>
                    </a:lnTo>
                    <a:lnTo>
                      <a:pt x="3595" y="124"/>
                    </a:lnTo>
                    <a:cubicBezTo>
                      <a:pt x="3565" y="124"/>
                      <a:pt x="3565" y="124"/>
                      <a:pt x="3565" y="124"/>
                    </a:cubicBezTo>
                    <a:lnTo>
                      <a:pt x="3565" y="124"/>
                    </a:lnTo>
                    <a:cubicBezTo>
                      <a:pt x="3534" y="124"/>
                      <a:pt x="3502" y="124"/>
                      <a:pt x="3471" y="124"/>
                    </a:cubicBezTo>
                    <a:cubicBezTo>
                      <a:pt x="3441" y="155"/>
                      <a:pt x="3410" y="155"/>
                      <a:pt x="3410" y="155"/>
                    </a:cubicBezTo>
                    <a:cubicBezTo>
                      <a:pt x="3378" y="155"/>
                      <a:pt x="3378" y="155"/>
                      <a:pt x="3378" y="155"/>
                    </a:cubicBezTo>
                    <a:lnTo>
                      <a:pt x="3378" y="155"/>
                    </a:lnTo>
                    <a:cubicBezTo>
                      <a:pt x="3347" y="155"/>
                      <a:pt x="3347" y="155"/>
                      <a:pt x="3347" y="155"/>
                    </a:cubicBezTo>
                    <a:lnTo>
                      <a:pt x="3347" y="155"/>
                    </a:lnTo>
                    <a:cubicBezTo>
                      <a:pt x="3317" y="186"/>
                      <a:pt x="3317" y="186"/>
                      <a:pt x="3317" y="186"/>
                    </a:cubicBezTo>
                    <a:lnTo>
                      <a:pt x="3286" y="186"/>
                    </a:lnTo>
                    <a:cubicBezTo>
                      <a:pt x="3286" y="217"/>
                      <a:pt x="3286" y="217"/>
                      <a:pt x="3286" y="217"/>
                    </a:cubicBezTo>
                    <a:cubicBezTo>
                      <a:pt x="3317" y="248"/>
                      <a:pt x="3286" y="248"/>
                      <a:pt x="3286" y="248"/>
                    </a:cubicBezTo>
                    <a:lnTo>
                      <a:pt x="3286" y="248"/>
                    </a:lnTo>
                    <a:cubicBezTo>
                      <a:pt x="3286" y="279"/>
                      <a:pt x="3286" y="310"/>
                      <a:pt x="3254" y="310"/>
                    </a:cubicBezTo>
                    <a:lnTo>
                      <a:pt x="3254" y="310"/>
                    </a:lnTo>
                    <a:cubicBezTo>
                      <a:pt x="3254" y="310"/>
                      <a:pt x="3223" y="310"/>
                      <a:pt x="3223" y="279"/>
                    </a:cubicBezTo>
                    <a:cubicBezTo>
                      <a:pt x="3193" y="279"/>
                      <a:pt x="3193" y="279"/>
                      <a:pt x="3193" y="279"/>
                    </a:cubicBezTo>
                    <a:cubicBezTo>
                      <a:pt x="3193" y="248"/>
                      <a:pt x="3193" y="248"/>
                      <a:pt x="3193" y="248"/>
                    </a:cubicBezTo>
                    <a:lnTo>
                      <a:pt x="3193" y="248"/>
                    </a:lnTo>
                    <a:cubicBezTo>
                      <a:pt x="3162" y="248"/>
                      <a:pt x="3162" y="279"/>
                      <a:pt x="3130" y="279"/>
                    </a:cubicBezTo>
                    <a:cubicBezTo>
                      <a:pt x="3130" y="279"/>
                      <a:pt x="3130" y="279"/>
                      <a:pt x="3099" y="279"/>
                    </a:cubicBezTo>
                    <a:lnTo>
                      <a:pt x="3099" y="248"/>
                    </a:lnTo>
                    <a:cubicBezTo>
                      <a:pt x="3069" y="248"/>
                      <a:pt x="2975" y="248"/>
                      <a:pt x="2975" y="248"/>
                    </a:cubicBezTo>
                    <a:cubicBezTo>
                      <a:pt x="2945" y="248"/>
                      <a:pt x="2945" y="248"/>
                      <a:pt x="2945" y="248"/>
                    </a:cubicBezTo>
                    <a:lnTo>
                      <a:pt x="2945" y="248"/>
                    </a:lnTo>
                    <a:lnTo>
                      <a:pt x="2945" y="279"/>
                    </a:lnTo>
                    <a:lnTo>
                      <a:pt x="2945" y="279"/>
                    </a:lnTo>
                    <a:cubicBezTo>
                      <a:pt x="2945" y="279"/>
                      <a:pt x="2945" y="279"/>
                      <a:pt x="2975" y="279"/>
                    </a:cubicBezTo>
                    <a:lnTo>
                      <a:pt x="2975" y="279"/>
                    </a:lnTo>
                    <a:lnTo>
                      <a:pt x="3006" y="279"/>
                    </a:lnTo>
                    <a:cubicBezTo>
                      <a:pt x="3006" y="279"/>
                      <a:pt x="3006" y="310"/>
                      <a:pt x="3038" y="310"/>
                    </a:cubicBezTo>
                    <a:lnTo>
                      <a:pt x="3038" y="310"/>
                    </a:lnTo>
                    <a:cubicBezTo>
                      <a:pt x="3038" y="310"/>
                      <a:pt x="3038" y="310"/>
                      <a:pt x="3069" y="310"/>
                    </a:cubicBezTo>
                    <a:cubicBezTo>
                      <a:pt x="3099" y="341"/>
                      <a:pt x="3099" y="341"/>
                      <a:pt x="3099" y="341"/>
                    </a:cubicBezTo>
                    <a:cubicBezTo>
                      <a:pt x="3130" y="372"/>
                      <a:pt x="3130" y="372"/>
                      <a:pt x="3130" y="372"/>
                    </a:cubicBezTo>
                    <a:cubicBezTo>
                      <a:pt x="3099" y="372"/>
                      <a:pt x="3099" y="372"/>
                      <a:pt x="3099" y="372"/>
                    </a:cubicBezTo>
                    <a:cubicBezTo>
                      <a:pt x="3099" y="403"/>
                      <a:pt x="3099" y="403"/>
                      <a:pt x="3099" y="403"/>
                    </a:cubicBezTo>
                    <a:cubicBezTo>
                      <a:pt x="3099" y="434"/>
                      <a:pt x="3099" y="434"/>
                      <a:pt x="3099" y="434"/>
                    </a:cubicBezTo>
                    <a:cubicBezTo>
                      <a:pt x="3099" y="465"/>
                      <a:pt x="3099" y="465"/>
                      <a:pt x="3069" y="465"/>
                    </a:cubicBezTo>
                    <a:cubicBezTo>
                      <a:pt x="3069" y="496"/>
                      <a:pt x="3069" y="496"/>
                      <a:pt x="3069" y="496"/>
                    </a:cubicBezTo>
                    <a:cubicBezTo>
                      <a:pt x="3038" y="496"/>
                      <a:pt x="3006" y="465"/>
                      <a:pt x="3006" y="434"/>
                    </a:cubicBezTo>
                    <a:cubicBezTo>
                      <a:pt x="2975" y="434"/>
                      <a:pt x="3006" y="403"/>
                      <a:pt x="3006" y="403"/>
                    </a:cubicBezTo>
                    <a:lnTo>
                      <a:pt x="3006" y="403"/>
                    </a:lnTo>
                    <a:cubicBezTo>
                      <a:pt x="2975" y="403"/>
                      <a:pt x="2945" y="372"/>
                      <a:pt x="2945" y="372"/>
                    </a:cubicBezTo>
                    <a:cubicBezTo>
                      <a:pt x="2914" y="341"/>
                      <a:pt x="2882" y="341"/>
                      <a:pt x="2851" y="341"/>
                    </a:cubicBezTo>
                    <a:cubicBezTo>
                      <a:pt x="2851" y="341"/>
                      <a:pt x="2851" y="341"/>
                      <a:pt x="2821" y="341"/>
                    </a:cubicBezTo>
                    <a:lnTo>
                      <a:pt x="2821" y="341"/>
                    </a:lnTo>
                    <a:lnTo>
                      <a:pt x="2821" y="341"/>
                    </a:lnTo>
                    <a:cubicBezTo>
                      <a:pt x="2821" y="372"/>
                      <a:pt x="2790" y="372"/>
                      <a:pt x="2790" y="372"/>
                    </a:cubicBezTo>
                    <a:lnTo>
                      <a:pt x="2790" y="372"/>
                    </a:lnTo>
                    <a:cubicBezTo>
                      <a:pt x="2821" y="372"/>
                      <a:pt x="2821" y="403"/>
                      <a:pt x="2821" y="403"/>
                    </a:cubicBezTo>
                    <a:cubicBezTo>
                      <a:pt x="2821" y="434"/>
                      <a:pt x="2790" y="434"/>
                      <a:pt x="2790" y="434"/>
                    </a:cubicBezTo>
                    <a:cubicBezTo>
                      <a:pt x="2790" y="434"/>
                      <a:pt x="2790" y="434"/>
                      <a:pt x="2758" y="434"/>
                    </a:cubicBezTo>
                    <a:lnTo>
                      <a:pt x="2758" y="434"/>
                    </a:lnTo>
                    <a:cubicBezTo>
                      <a:pt x="2758" y="403"/>
                      <a:pt x="2697" y="403"/>
                      <a:pt x="2666" y="403"/>
                    </a:cubicBezTo>
                    <a:lnTo>
                      <a:pt x="2666" y="403"/>
                    </a:lnTo>
                    <a:cubicBezTo>
                      <a:pt x="2634" y="403"/>
                      <a:pt x="2634" y="372"/>
                      <a:pt x="2634" y="372"/>
                    </a:cubicBezTo>
                    <a:cubicBezTo>
                      <a:pt x="2634" y="372"/>
                      <a:pt x="2634" y="372"/>
                      <a:pt x="2634" y="341"/>
                    </a:cubicBezTo>
                    <a:cubicBezTo>
                      <a:pt x="2603" y="372"/>
                      <a:pt x="2603" y="372"/>
                      <a:pt x="2603" y="372"/>
                    </a:cubicBezTo>
                    <a:cubicBezTo>
                      <a:pt x="2603" y="372"/>
                      <a:pt x="2573" y="372"/>
                      <a:pt x="2542" y="372"/>
                    </a:cubicBezTo>
                    <a:cubicBezTo>
                      <a:pt x="2542" y="403"/>
                      <a:pt x="2573" y="403"/>
                      <a:pt x="2573" y="403"/>
                    </a:cubicBezTo>
                    <a:cubicBezTo>
                      <a:pt x="2603" y="434"/>
                      <a:pt x="2603" y="465"/>
                      <a:pt x="2573" y="496"/>
                    </a:cubicBezTo>
                    <a:lnTo>
                      <a:pt x="2573" y="496"/>
                    </a:lnTo>
                    <a:lnTo>
                      <a:pt x="2603" y="496"/>
                    </a:lnTo>
                    <a:lnTo>
                      <a:pt x="2634" y="496"/>
                    </a:lnTo>
                    <a:lnTo>
                      <a:pt x="2634" y="496"/>
                    </a:lnTo>
                    <a:cubicBezTo>
                      <a:pt x="2666" y="496"/>
                      <a:pt x="2666" y="527"/>
                      <a:pt x="2666" y="527"/>
                    </a:cubicBezTo>
                    <a:cubicBezTo>
                      <a:pt x="2666" y="558"/>
                      <a:pt x="2634" y="558"/>
                      <a:pt x="2634" y="558"/>
                    </a:cubicBezTo>
                    <a:lnTo>
                      <a:pt x="2603" y="558"/>
                    </a:lnTo>
                    <a:cubicBezTo>
                      <a:pt x="2603" y="589"/>
                      <a:pt x="2603" y="589"/>
                      <a:pt x="2603" y="589"/>
                    </a:cubicBezTo>
                    <a:lnTo>
                      <a:pt x="2603" y="620"/>
                    </a:lnTo>
                    <a:cubicBezTo>
                      <a:pt x="2603" y="651"/>
                      <a:pt x="2603" y="651"/>
                      <a:pt x="2573" y="682"/>
                    </a:cubicBezTo>
                    <a:lnTo>
                      <a:pt x="2573" y="682"/>
                    </a:lnTo>
                    <a:cubicBezTo>
                      <a:pt x="2573" y="682"/>
                      <a:pt x="2542" y="682"/>
                      <a:pt x="2510" y="682"/>
                    </a:cubicBezTo>
                    <a:cubicBezTo>
                      <a:pt x="2510" y="682"/>
                      <a:pt x="2510" y="682"/>
                      <a:pt x="2510" y="713"/>
                    </a:cubicBezTo>
                    <a:lnTo>
                      <a:pt x="2479" y="713"/>
                    </a:lnTo>
                    <a:lnTo>
                      <a:pt x="2479" y="744"/>
                    </a:lnTo>
                    <a:cubicBezTo>
                      <a:pt x="2449" y="744"/>
                      <a:pt x="2449" y="744"/>
                      <a:pt x="2449" y="744"/>
                    </a:cubicBezTo>
                    <a:lnTo>
                      <a:pt x="2418" y="744"/>
                    </a:lnTo>
                    <a:lnTo>
                      <a:pt x="2418" y="713"/>
                    </a:lnTo>
                    <a:cubicBezTo>
                      <a:pt x="2418" y="713"/>
                      <a:pt x="2418" y="713"/>
                      <a:pt x="2386" y="713"/>
                    </a:cubicBezTo>
                    <a:lnTo>
                      <a:pt x="2386" y="713"/>
                    </a:lnTo>
                    <a:lnTo>
                      <a:pt x="2356" y="744"/>
                    </a:lnTo>
                    <a:lnTo>
                      <a:pt x="2356" y="744"/>
                    </a:lnTo>
                    <a:cubicBezTo>
                      <a:pt x="2325" y="744"/>
                      <a:pt x="2325" y="713"/>
                      <a:pt x="2325" y="713"/>
                    </a:cubicBezTo>
                    <a:cubicBezTo>
                      <a:pt x="2293" y="713"/>
                      <a:pt x="2293" y="713"/>
                      <a:pt x="2293" y="682"/>
                    </a:cubicBezTo>
                    <a:cubicBezTo>
                      <a:pt x="2262" y="682"/>
                      <a:pt x="2293" y="651"/>
                      <a:pt x="2293" y="651"/>
                    </a:cubicBezTo>
                    <a:cubicBezTo>
                      <a:pt x="2293" y="651"/>
                      <a:pt x="2293" y="651"/>
                      <a:pt x="2325" y="651"/>
                    </a:cubicBezTo>
                    <a:cubicBezTo>
                      <a:pt x="2325" y="651"/>
                      <a:pt x="2325" y="651"/>
                      <a:pt x="2356" y="651"/>
                    </a:cubicBezTo>
                    <a:lnTo>
                      <a:pt x="2386" y="651"/>
                    </a:lnTo>
                    <a:lnTo>
                      <a:pt x="2386" y="651"/>
                    </a:lnTo>
                    <a:lnTo>
                      <a:pt x="2386" y="651"/>
                    </a:lnTo>
                    <a:cubicBezTo>
                      <a:pt x="2418" y="651"/>
                      <a:pt x="2418" y="620"/>
                      <a:pt x="2418" y="620"/>
                    </a:cubicBezTo>
                    <a:lnTo>
                      <a:pt x="2449" y="620"/>
                    </a:lnTo>
                    <a:lnTo>
                      <a:pt x="2479" y="589"/>
                    </a:lnTo>
                    <a:lnTo>
                      <a:pt x="2479" y="589"/>
                    </a:lnTo>
                    <a:lnTo>
                      <a:pt x="2479" y="558"/>
                    </a:lnTo>
                    <a:cubicBezTo>
                      <a:pt x="2449" y="527"/>
                      <a:pt x="2449" y="527"/>
                      <a:pt x="2449" y="496"/>
                    </a:cubicBezTo>
                    <a:cubicBezTo>
                      <a:pt x="2449" y="496"/>
                      <a:pt x="2449" y="465"/>
                      <a:pt x="2449" y="434"/>
                    </a:cubicBezTo>
                    <a:lnTo>
                      <a:pt x="2449" y="434"/>
                    </a:lnTo>
                    <a:cubicBezTo>
                      <a:pt x="2449" y="434"/>
                      <a:pt x="2449" y="434"/>
                      <a:pt x="2418" y="403"/>
                    </a:cubicBezTo>
                    <a:cubicBezTo>
                      <a:pt x="2418" y="403"/>
                      <a:pt x="2418" y="403"/>
                      <a:pt x="2418" y="372"/>
                    </a:cubicBezTo>
                    <a:lnTo>
                      <a:pt x="2418" y="372"/>
                    </a:lnTo>
                    <a:lnTo>
                      <a:pt x="2418" y="341"/>
                    </a:lnTo>
                    <a:cubicBezTo>
                      <a:pt x="2449" y="341"/>
                      <a:pt x="2449" y="341"/>
                      <a:pt x="2449" y="341"/>
                    </a:cubicBezTo>
                    <a:cubicBezTo>
                      <a:pt x="2449" y="310"/>
                      <a:pt x="2449" y="310"/>
                      <a:pt x="2449" y="310"/>
                    </a:cubicBezTo>
                    <a:cubicBezTo>
                      <a:pt x="2449" y="310"/>
                      <a:pt x="2449" y="310"/>
                      <a:pt x="2479" y="310"/>
                    </a:cubicBezTo>
                    <a:cubicBezTo>
                      <a:pt x="2449" y="310"/>
                      <a:pt x="2386" y="310"/>
                      <a:pt x="2356" y="310"/>
                    </a:cubicBezTo>
                    <a:lnTo>
                      <a:pt x="2356" y="310"/>
                    </a:lnTo>
                    <a:cubicBezTo>
                      <a:pt x="2325" y="310"/>
                      <a:pt x="2325" y="310"/>
                      <a:pt x="2325" y="310"/>
                    </a:cubicBezTo>
                    <a:lnTo>
                      <a:pt x="2325" y="310"/>
                    </a:lnTo>
                    <a:lnTo>
                      <a:pt x="2293" y="310"/>
                    </a:lnTo>
                    <a:lnTo>
                      <a:pt x="2293" y="310"/>
                    </a:lnTo>
                    <a:cubicBezTo>
                      <a:pt x="2293" y="310"/>
                      <a:pt x="2262" y="341"/>
                      <a:pt x="2262" y="372"/>
                    </a:cubicBezTo>
                    <a:lnTo>
                      <a:pt x="2262" y="372"/>
                    </a:lnTo>
                    <a:cubicBezTo>
                      <a:pt x="2262" y="403"/>
                      <a:pt x="2232" y="403"/>
                      <a:pt x="2201" y="403"/>
                    </a:cubicBezTo>
                    <a:cubicBezTo>
                      <a:pt x="2170" y="403"/>
                      <a:pt x="2170" y="403"/>
                      <a:pt x="2170" y="403"/>
                    </a:cubicBezTo>
                    <a:lnTo>
                      <a:pt x="2170" y="403"/>
                    </a:lnTo>
                    <a:cubicBezTo>
                      <a:pt x="2170" y="434"/>
                      <a:pt x="2170" y="434"/>
                      <a:pt x="2170" y="465"/>
                    </a:cubicBezTo>
                    <a:lnTo>
                      <a:pt x="2170" y="465"/>
                    </a:lnTo>
                    <a:lnTo>
                      <a:pt x="2201" y="465"/>
                    </a:lnTo>
                    <a:lnTo>
                      <a:pt x="2201" y="465"/>
                    </a:lnTo>
                    <a:cubicBezTo>
                      <a:pt x="2232" y="465"/>
                      <a:pt x="2262" y="496"/>
                      <a:pt x="2262" y="496"/>
                    </a:cubicBezTo>
                    <a:lnTo>
                      <a:pt x="2262" y="496"/>
                    </a:lnTo>
                    <a:lnTo>
                      <a:pt x="2262" y="496"/>
                    </a:lnTo>
                    <a:lnTo>
                      <a:pt x="2262" y="496"/>
                    </a:lnTo>
                    <a:cubicBezTo>
                      <a:pt x="2293" y="496"/>
                      <a:pt x="2293" y="496"/>
                      <a:pt x="2293" y="496"/>
                    </a:cubicBezTo>
                    <a:cubicBezTo>
                      <a:pt x="2325" y="496"/>
                      <a:pt x="2325" y="527"/>
                      <a:pt x="2325" y="527"/>
                    </a:cubicBezTo>
                    <a:cubicBezTo>
                      <a:pt x="2325" y="558"/>
                      <a:pt x="2325" y="558"/>
                      <a:pt x="2293" y="558"/>
                    </a:cubicBezTo>
                    <a:lnTo>
                      <a:pt x="2293" y="589"/>
                    </a:lnTo>
                    <a:cubicBezTo>
                      <a:pt x="2293" y="589"/>
                      <a:pt x="2262" y="620"/>
                      <a:pt x="2232" y="620"/>
                    </a:cubicBezTo>
                    <a:lnTo>
                      <a:pt x="2232" y="620"/>
                    </a:lnTo>
                    <a:cubicBezTo>
                      <a:pt x="2232" y="620"/>
                      <a:pt x="2201" y="589"/>
                      <a:pt x="2170" y="589"/>
                    </a:cubicBezTo>
                    <a:cubicBezTo>
                      <a:pt x="2170" y="589"/>
                      <a:pt x="2170" y="589"/>
                      <a:pt x="2170" y="558"/>
                    </a:cubicBezTo>
                    <a:cubicBezTo>
                      <a:pt x="2138" y="558"/>
                      <a:pt x="2138" y="558"/>
                      <a:pt x="2138" y="558"/>
                    </a:cubicBezTo>
                    <a:lnTo>
                      <a:pt x="2108" y="558"/>
                    </a:lnTo>
                    <a:cubicBezTo>
                      <a:pt x="2077" y="558"/>
                      <a:pt x="2046" y="527"/>
                      <a:pt x="2014" y="527"/>
                    </a:cubicBezTo>
                    <a:lnTo>
                      <a:pt x="2014" y="527"/>
                    </a:lnTo>
                    <a:cubicBezTo>
                      <a:pt x="1984" y="496"/>
                      <a:pt x="1984" y="496"/>
                      <a:pt x="1953" y="496"/>
                    </a:cubicBezTo>
                    <a:cubicBezTo>
                      <a:pt x="1953" y="496"/>
                      <a:pt x="1890" y="496"/>
                      <a:pt x="1860" y="496"/>
                    </a:cubicBezTo>
                    <a:lnTo>
                      <a:pt x="1860" y="496"/>
                    </a:lnTo>
                    <a:cubicBezTo>
                      <a:pt x="1829" y="496"/>
                      <a:pt x="1829" y="496"/>
                      <a:pt x="1829" y="496"/>
                    </a:cubicBezTo>
                    <a:lnTo>
                      <a:pt x="1829" y="496"/>
                    </a:lnTo>
                    <a:lnTo>
                      <a:pt x="1860" y="527"/>
                    </a:lnTo>
                    <a:cubicBezTo>
                      <a:pt x="1860" y="558"/>
                      <a:pt x="1860" y="558"/>
                      <a:pt x="1829" y="589"/>
                    </a:cubicBezTo>
                    <a:lnTo>
                      <a:pt x="1798" y="589"/>
                    </a:lnTo>
                    <a:lnTo>
                      <a:pt x="1798" y="589"/>
                    </a:lnTo>
                    <a:cubicBezTo>
                      <a:pt x="1798" y="589"/>
                      <a:pt x="1798" y="589"/>
                      <a:pt x="1766" y="589"/>
                    </a:cubicBezTo>
                    <a:lnTo>
                      <a:pt x="1766" y="589"/>
                    </a:lnTo>
                    <a:cubicBezTo>
                      <a:pt x="1736" y="589"/>
                      <a:pt x="1736" y="589"/>
                      <a:pt x="1736" y="558"/>
                    </a:cubicBezTo>
                    <a:lnTo>
                      <a:pt x="1705" y="558"/>
                    </a:lnTo>
                    <a:cubicBezTo>
                      <a:pt x="1705" y="558"/>
                      <a:pt x="1705" y="558"/>
                      <a:pt x="1674" y="589"/>
                    </a:cubicBezTo>
                    <a:lnTo>
                      <a:pt x="1674" y="589"/>
                    </a:lnTo>
                    <a:cubicBezTo>
                      <a:pt x="1674" y="589"/>
                      <a:pt x="1674" y="589"/>
                      <a:pt x="1642" y="589"/>
                    </a:cubicBezTo>
                    <a:cubicBezTo>
                      <a:pt x="1642" y="589"/>
                      <a:pt x="1642" y="589"/>
                      <a:pt x="1612" y="589"/>
                    </a:cubicBezTo>
                    <a:cubicBezTo>
                      <a:pt x="1612" y="589"/>
                      <a:pt x="1581" y="589"/>
                      <a:pt x="1550" y="589"/>
                    </a:cubicBezTo>
                    <a:lnTo>
                      <a:pt x="1550" y="589"/>
                    </a:lnTo>
                    <a:lnTo>
                      <a:pt x="1550" y="589"/>
                    </a:lnTo>
                    <a:cubicBezTo>
                      <a:pt x="1518" y="620"/>
                      <a:pt x="1488" y="620"/>
                      <a:pt x="1488" y="620"/>
                    </a:cubicBezTo>
                    <a:cubicBezTo>
                      <a:pt x="1488" y="620"/>
                      <a:pt x="1488" y="620"/>
                      <a:pt x="1457" y="620"/>
                    </a:cubicBezTo>
                    <a:lnTo>
                      <a:pt x="1457" y="620"/>
                    </a:lnTo>
                    <a:lnTo>
                      <a:pt x="1457" y="620"/>
                    </a:lnTo>
                    <a:lnTo>
                      <a:pt x="1426" y="620"/>
                    </a:lnTo>
                    <a:cubicBezTo>
                      <a:pt x="1426" y="620"/>
                      <a:pt x="1426" y="589"/>
                      <a:pt x="1394" y="589"/>
                    </a:cubicBezTo>
                    <a:lnTo>
                      <a:pt x="1394" y="589"/>
                    </a:lnTo>
                    <a:lnTo>
                      <a:pt x="1394" y="589"/>
                    </a:lnTo>
                    <a:lnTo>
                      <a:pt x="1364" y="589"/>
                    </a:lnTo>
                    <a:cubicBezTo>
                      <a:pt x="1333" y="589"/>
                      <a:pt x="1333" y="589"/>
                      <a:pt x="1333" y="589"/>
                    </a:cubicBezTo>
                    <a:cubicBezTo>
                      <a:pt x="1333" y="589"/>
                      <a:pt x="1333" y="589"/>
                      <a:pt x="1302" y="589"/>
                    </a:cubicBezTo>
                    <a:lnTo>
                      <a:pt x="1302" y="589"/>
                    </a:lnTo>
                    <a:cubicBezTo>
                      <a:pt x="1270" y="589"/>
                      <a:pt x="1240" y="620"/>
                      <a:pt x="1240" y="620"/>
                    </a:cubicBezTo>
                    <a:cubicBezTo>
                      <a:pt x="1209" y="620"/>
                      <a:pt x="1209" y="620"/>
                      <a:pt x="1178" y="620"/>
                    </a:cubicBezTo>
                    <a:lnTo>
                      <a:pt x="1178" y="620"/>
                    </a:lnTo>
                    <a:lnTo>
                      <a:pt x="1178" y="620"/>
                    </a:lnTo>
                    <a:cubicBezTo>
                      <a:pt x="1178" y="651"/>
                      <a:pt x="1146" y="651"/>
                      <a:pt x="1146" y="651"/>
                    </a:cubicBezTo>
                    <a:cubicBezTo>
                      <a:pt x="1116" y="682"/>
                      <a:pt x="1116" y="682"/>
                      <a:pt x="1085" y="682"/>
                    </a:cubicBezTo>
                    <a:lnTo>
                      <a:pt x="1085" y="682"/>
                    </a:lnTo>
                    <a:lnTo>
                      <a:pt x="1085" y="682"/>
                    </a:lnTo>
                    <a:cubicBezTo>
                      <a:pt x="1054" y="682"/>
                      <a:pt x="1054" y="682"/>
                      <a:pt x="1054" y="682"/>
                    </a:cubicBezTo>
                    <a:cubicBezTo>
                      <a:pt x="1022" y="682"/>
                      <a:pt x="1022" y="682"/>
                      <a:pt x="1022" y="682"/>
                    </a:cubicBezTo>
                    <a:lnTo>
                      <a:pt x="1022" y="682"/>
                    </a:lnTo>
                    <a:cubicBezTo>
                      <a:pt x="992" y="682"/>
                      <a:pt x="992" y="682"/>
                      <a:pt x="992" y="682"/>
                    </a:cubicBezTo>
                    <a:cubicBezTo>
                      <a:pt x="992" y="682"/>
                      <a:pt x="992" y="682"/>
                      <a:pt x="961" y="682"/>
                    </a:cubicBezTo>
                    <a:cubicBezTo>
                      <a:pt x="961" y="682"/>
                      <a:pt x="930" y="651"/>
                      <a:pt x="930" y="620"/>
                    </a:cubicBezTo>
                    <a:cubicBezTo>
                      <a:pt x="961" y="589"/>
                      <a:pt x="961" y="589"/>
                      <a:pt x="992" y="589"/>
                    </a:cubicBezTo>
                    <a:lnTo>
                      <a:pt x="992" y="589"/>
                    </a:lnTo>
                    <a:lnTo>
                      <a:pt x="992" y="589"/>
                    </a:lnTo>
                    <a:lnTo>
                      <a:pt x="992" y="589"/>
                    </a:lnTo>
                    <a:lnTo>
                      <a:pt x="992" y="589"/>
                    </a:lnTo>
                    <a:lnTo>
                      <a:pt x="992" y="589"/>
                    </a:lnTo>
                    <a:lnTo>
                      <a:pt x="992" y="589"/>
                    </a:lnTo>
                    <a:cubicBezTo>
                      <a:pt x="961" y="589"/>
                      <a:pt x="961" y="589"/>
                      <a:pt x="930" y="589"/>
                    </a:cubicBezTo>
                    <a:lnTo>
                      <a:pt x="930" y="589"/>
                    </a:lnTo>
                    <a:cubicBezTo>
                      <a:pt x="930" y="620"/>
                      <a:pt x="930" y="620"/>
                      <a:pt x="930" y="620"/>
                    </a:cubicBezTo>
                    <a:cubicBezTo>
                      <a:pt x="930" y="620"/>
                      <a:pt x="930" y="620"/>
                      <a:pt x="930" y="651"/>
                    </a:cubicBezTo>
                    <a:cubicBezTo>
                      <a:pt x="930" y="651"/>
                      <a:pt x="930" y="651"/>
                      <a:pt x="930" y="682"/>
                    </a:cubicBezTo>
                    <a:cubicBezTo>
                      <a:pt x="930" y="682"/>
                      <a:pt x="930" y="682"/>
                      <a:pt x="930" y="713"/>
                    </a:cubicBezTo>
                    <a:lnTo>
                      <a:pt x="930" y="744"/>
                    </a:lnTo>
                    <a:cubicBezTo>
                      <a:pt x="930" y="775"/>
                      <a:pt x="930" y="775"/>
                      <a:pt x="898" y="775"/>
                    </a:cubicBezTo>
                    <a:lnTo>
                      <a:pt x="868" y="744"/>
                    </a:lnTo>
                    <a:lnTo>
                      <a:pt x="868" y="744"/>
                    </a:lnTo>
                    <a:cubicBezTo>
                      <a:pt x="868" y="713"/>
                      <a:pt x="868" y="713"/>
                      <a:pt x="868" y="713"/>
                    </a:cubicBezTo>
                    <a:cubicBezTo>
                      <a:pt x="837" y="713"/>
                      <a:pt x="837" y="713"/>
                      <a:pt x="806" y="713"/>
                    </a:cubicBezTo>
                    <a:lnTo>
                      <a:pt x="806" y="713"/>
                    </a:lnTo>
                    <a:cubicBezTo>
                      <a:pt x="806" y="744"/>
                      <a:pt x="774" y="744"/>
                      <a:pt x="774" y="744"/>
                    </a:cubicBezTo>
                    <a:cubicBezTo>
                      <a:pt x="744" y="744"/>
                      <a:pt x="744" y="744"/>
                      <a:pt x="744" y="744"/>
                    </a:cubicBezTo>
                    <a:lnTo>
                      <a:pt x="713" y="775"/>
                    </a:lnTo>
                    <a:lnTo>
                      <a:pt x="713" y="775"/>
                    </a:lnTo>
                    <a:lnTo>
                      <a:pt x="713" y="775"/>
                    </a:lnTo>
                    <a:cubicBezTo>
                      <a:pt x="713" y="806"/>
                      <a:pt x="713" y="806"/>
                      <a:pt x="713" y="837"/>
                    </a:cubicBezTo>
                    <a:cubicBezTo>
                      <a:pt x="713" y="837"/>
                      <a:pt x="713" y="837"/>
                      <a:pt x="681" y="837"/>
                    </a:cubicBezTo>
                    <a:lnTo>
                      <a:pt x="681" y="837"/>
                    </a:lnTo>
                    <a:lnTo>
                      <a:pt x="681" y="837"/>
                    </a:lnTo>
                    <a:lnTo>
                      <a:pt x="681" y="837"/>
                    </a:lnTo>
                    <a:cubicBezTo>
                      <a:pt x="651" y="837"/>
                      <a:pt x="651" y="837"/>
                      <a:pt x="620" y="837"/>
                    </a:cubicBezTo>
                    <a:lnTo>
                      <a:pt x="620" y="837"/>
                    </a:lnTo>
                    <a:lnTo>
                      <a:pt x="589" y="837"/>
                    </a:lnTo>
                    <a:lnTo>
                      <a:pt x="589" y="837"/>
                    </a:lnTo>
                    <a:cubicBezTo>
                      <a:pt x="589" y="868"/>
                      <a:pt x="589" y="868"/>
                      <a:pt x="558" y="868"/>
                    </a:cubicBezTo>
                    <a:cubicBezTo>
                      <a:pt x="558" y="898"/>
                      <a:pt x="558" y="898"/>
                      <a:pt x="527" y="898"/>
                    </a:cubicBezTo>
                    <a:lnTo>
                      <a:pt x="527" y="898"/>
                    </a:lnTo>
                    <a:cubicBezTo>
                      <a:pt x="496" y="898"/>
                      <a:pt x="496" y="898"/>
                      <a:pt x="496" y="898"/>
                    </a:cubicBezTo>
                    <a:lnTo>
                      <a:pt x="496" y="898"/>
                    </a:lnTo>
                    <a:cubicBezTo>
                      <a:pt x="465" y="898"/>
                      <a:pt x="465" y="898"/>
                      <a:pt x="465" y="868"/>
                    </a:cubicBezTo>
                    <a:lnTo>
                      <a:pt x="434" y="868"/>
                    </a:lnTo>
                    <a:lnTo>
                      <a:pt x="434" y="868"/>
                    </a:lnTo>
                    <a:cubicBezTo>
                      <a:pt x="434" y="868"/>
                      <a:pt x="403" y="868"/>
                      <a:pt x="403" y="837"/>
                    </a:cubicBezTo>
                    <a:cubicBezTo>
                      <a:pt x="372" y="837"/>
                      <a:pt x="372" y="837"/>
                      <a:pt x="372" y="806"/>
                    </a:cubicBezTo>
                    <a:lnTo>
                      <a:pt x="372" y="775"/>
                    </a:lnTo>
                    <a:lnTo>
                      <a:pt x="372" y="775"/>
                    </a:lnTo>
                    <a:lnTo>
                      <a:pt x="372" y="775"/>
                    </a:lnTo>
                    <a:cubicBezTo>
                      <a:pt x="372" y="744"/>
                      <a:pt x="372" y="744"/>
                      <a:pt x="372" y="744"/>
                    </a:cubicBezTo>
                    <a:lnTo>
                      <a:pt x="372" y="744"/>
                    </a:lnTo>
                    <a:cubicBezTo>
                      <a:pt x="341" y="744"/>
                      <a:pt x="341" y="744"/>
                      <a:pt x="310" y="744"/>
                    </a:cubicBezTo>
                    <a:cubicBezTo>
                      <a:pt x="310" y="713"/>
                      <a:pt x="310" y="713"/>
                      <a:pt x="310" y="713"/>
                    </a:cubicBezTo>
                    <a:cubicBezTo>
                      <a:pt x="310" y="713"/>
                      <a:pt x="310" y="713"/>
                      <a:pt x="279" y="713"/>
                    </a:cubicBezTo>
                    <a:cubicBezTo>
                      <a:pt x="248" y="713"/>
                      <a:pt x="248" y="682"/>
                      <a:pt x="217" y="682"/>
                    </a:cubicBezTo>
                    <a:lnTo>
                      <a:pt x="217" y="651"/>
                    </a:lnTo>
                    <a:cubicBezTo>
                      <a:pt x="217" y="651"/>
                      <a:pt x="217" y="620"/>
                      <a:pt x="248" y="620"/>
                    </a:cubicBezTo>
                    <a:cubicBezTo>
                      <a:pt x="248" y="620"/>
                      <a:pt x="310" y="651"/>
                      <a:pt x="341" y="651"/>
                    </a:cubicBezTo>
                    <a:cubicBezTo>
                      <a:pt x="341" y="682"/>
                      <a:pt x="372" y="682"/>
                      <a:pt x="403" y="682"/>
                    </a:cubicBezTo>
                    <a:lnTo>
                      <a:pt x="403" y="682"/>
                    </a:lnTo>
                    <a:cubicBezTo>
                      <a:pt x="434" y="682"/>
                      <a:pt x="434" y="682"/>
                      <a:pt x="434" y="682"/>
                    </a:cubicBezTo>
                    <a:lnTo>
                      <a:pt x="434" y="682"/>
                    </a:lnTo>
                    <a:cubicBezTo>
                      <a:pt x="465" y="682"/>
                      <a:pt x="527" y="682"/>
                      <a:pt x="558" y="682"/>
                    </a:cubicBezTo>
                    <a:lnTo>
                      <a:pt x="558" y="682"/>
                    </a:lnTo>
                    <a:lnTo>
                      <a:pt x="589" y="682"/>
                    </a:lnTo>
                    <a:cubicBezTo>
                      <a:pt x="620" y="682"/>
                      <a:pt x="620" y="682"/>
                      <a:pt x="651" y="682"/>
                    </a:cubicBezTo>
                    <a:cubicBezTo>
                      <a:pt x="681" y="682"/>
                      <a:pt x="713" y="651"/>
                      <a:pt x="713" y="651"/>
                    </a:cubicBezTo>
                    <a:cubicBezTo>
                      <a:pt x="713" y="651"/>
                      <a:pt x="713" y="651"/>
                      <a:pt x="744" y="651"/>
                    </a:cubicBezTo>
                    <a:lnTo>
                      <a:pt x="744" y="651"/>
                    </a:lnTo>
                    <a:cubicBezTo>
                      <a:pt x="713" y="651"/>
                      <a:pt x="681" y="620"/>
                      <a:pt x="681" y="620"/>
                    </a:cubicBezTo>
                    <a:cubicBezTo>
                      <a:pt x="651" y="620"/>
                      <a:pt x="651" y="620"/>
                      <a:pt x="651" y="620"/>
                    </a:cubicBezTo>
                    <a:cubicBezTo>
                      <a:pt x="651" y="620"/>
                      <a:pt x="620" y="620"/>
                      <a:pt x="589" y="620"/>
                    </a:cubicBezTo>
                    <a:cubicBezTo>
                      <a:pt x="558" y="620"/>
                      <a:pt x="527" y="589"/>
                      <a:pt x="496" y="558"/>
                    </a:cubicBezTo>
                    <a:lnTo>
                      <a:pt x="465" y="558"/>
                    </a:lnTo>
                    <a:cubicBezTo>
                      <a:pt x="465" y="558"/>
                      <a:pt x="465" y="558"/>
                      <a:pt x="434" y="558"/>
                    </a:cubicBezTo>
                    <a:cubicBezTo>
                      <a:pt x="434" y="558"/>
                      <a:pt x="434" y="558"/>
                      <a:pt x="403" y="527"/>
                    </a:cubicBezTo>
                    <a:lnTo>
                      <a:pt x="403" y="527"/>
                    </a:lnTo>
                    <a:lnTo>
                      <a:pt x="372" y="527"/>
                    </a:lnTo>
                    <a:lnTo>
                      <a:pt x="372" y="527"/>
                    </a:lnTo>
                    <a:lnTo>
                      <a:pt x="372" y="527"/>
                    </a:lnTo>
                    <a:lnTo>
                      <a:pt x="341" y="527"/>
                    </a:lnTo>
                    <a:lnTo>
                      <a:pt x="341" y="527"/>
                    </a:lnTo>
                    <a:cubicBezTo>
                      <a:pt x="310" y="527"/>
                      <a:pt x="310" y="527"/>
                      <a:pt x="310" y="527"/>
                    </a:cubicBezTo>
                    <a:cubicBezTo>
                      <a:pt x="310" y="527"/>
                      <a:pt x="279" y="527"/>
                      <a:pt x="248" y="527"/>
                    </a:cubicBezTo>
                    <a:cubicBezTo>
                      <a:pt x="186" y="527"/>
                      <a:pt x="186" y="527"/>
                      <a:pt x="186" y="527"/>
                    </a:cubicBezTo>
                    <a:lnTo>
                      <a:pt x="186" y="527"/>
                    </a:lnTo>
                    <a:lnTo>
                      <a:pt x="186" y="527"/>
                    </a:lnTo>
                    <a:lnTo>
                      <a:pt x="186" y="527"/>
                    </a:lnTo>
                    <a:cubicBezTo>
                      <a:pt x="155" y="527"/>
                      <a:pt x="155" y="527"/>
                      <a:pt x="155" y="527"/>
                    </a:cubicBezTo>
                    <a:lnTo>
                      <a:pt x="124" y="527"/>
                    </a:lnTo>
                    <a:lnTo>
                      <a:pt x="124" y="527"/>
                    </a:lnTo>
                    <a:lnTo>
                      <a:pt x="124" y="527"/>
                    </a:lnTo>
                    <a:lnTo>
                      <a:pt x="124" y="527"/>
                    </a:lnTo>
                    <a:lnTo>
                      <a:pt x="124" y="558"/>
                    </a:lnTo>
                    <a:cubicBezTo>
                      <a:pt x="124" y="589"/>
                      <a:pt x="124" y="589"/>
                      <a:pt x="124" y="589"/>
                    </a:cubicBezTo>
                    <a:cubicBezTo>
                      <a:pt x="124" y="589"/>
                      <a:pt x="155" y="589"/>
                      <a:pt x="155" y="620"/>
                    </a:cubicBezTo>
                    <a:lnTo>
                      <a:pt x="155" y="620"/>
                    </a:lnTo>
                    <a:lnTo>
                      <a:pt x="155" y="620"/>
                    </a:lnTo>
                    <a:cubicBezTo>
                      <a:pt x="155" y="620"/>
                      <a:pt x="155" y="651"/>
                      <a:pt x="124" y="651"/>
                    </a:cubicBezTo>
                    <a:cubicBezTo>
                      <a:pt x="124" y="651"/>
                      <a:pt x="124" y="651"/>
                      <a:pt x="124" y="682"/>
                    </a:cubicBezTo>
                    <a:lnTo>
                      <a:pt x="124" y="682"/>
                    </a:lnTo>
                    <a:lnTo>
                      <a:pt x="124" y="682"/>
                    </a:lnTo>
                    <a:cubicBezTo>
                      <a:pt x="155" y="682"/>
                      <a:pt x="155" y="682"/>
                      <a:pt x="155" y="682"/>
                    </a:cubicBezTo>
                    <a:cubicBezTo>
                      <a:pt x="155" y="713"/>
                      <a:pt x="155" y="713"/>
                      <a:pt x="155" y="744"/>
                    </a:cubicBezTo>
                    <a:lnTo>
                      <a:pt x="155" y="744"/>
                    </a:lnTo>
                    <a:lnTo>
                      <a:pt x="155" y="775"/>
                    </a:lnTo>
                    <a:cubicBezTo>
                      <a:pt x="155" y="775"/>
                      <a:pt x="155" y="775"/>
                      <a:pt x="124" y="775"/>
                    </a:cubicBezTo>
                    <a:cubicBezTo>
                      <a:pt x="155" y="775"/>
                      <a:pt x="155" y="806"/>
                      <a:pt x="155" y="806"/>
                    </a:cubicBezTo>
                    <a:lnTo>
                      <a:pt x="186" y="837"/>
                    </a:lnTo>
                    <a:cubicBezTo>
                      <a:pt x="186" y="837"/>
                      <a:pt x="186" y="837"/>
                      <a:pt x="186" y="868"/>
                    </a:cubicBezTo>
                    <a:lnTo>
                      <a:pt x="186" y="868"/>
                    </a:lnTo>
                    <a:lnTo>
                      <a:pt x="186" y="868"/>
                    </a:lnTo>
                    <a:lnTo>
                      <a:pt x="186" y="868"/>
                    </a:lnTo>
                    <a:lnTo>
                      <a:pt x="186" y="868"/>
                    </a:lnTo>
                    <a:lnTo>
                      <a:pt x="186" y="868"/>
                    </a:lnTo>
                    <a:lnTo>
                      <a:pt x="217" y="868"/>
                    </a:lnTo>
                    <a:cubicBezTo>
                      <a:pt x="217" y="898"/>
                      <a:pt x="217" y="898"/>
                      <a:pt x="217" y="930"/>
                    </a:cubicBezTo>
                    <a:lnTo>
                      <a:pt x="217" y="930"/>
                    </a:lnTo>
                    <a:lnTo>
                      <a:pt x="217" y="930"/>
                    </a:lnTo>
                    <a:lnTo>
                      <a:pt x="217" y="930"/>
                    </a:lnTo>
                    <a:cubicBezTo>
                      <a:pt x="217" y="961"/>
                      <a:pt x="217" y="992"/>
                      <a:pt x="186" y="992"/>
                    </a:cubicBezTo>
                    <a:lnTo>
                      <a:pt x="186" y="992"/>
                    </a:lnTo>
                    <a:cubicBezTo>
                      <a:pt x="186" y="992"/>
                      <a:pt x="155" y="992"/>
                      <a:pt x="155" y="1022"/>
                    </a:cubicBezTo>
                    <a:lnTo>
                      <a:pt x="155" y="1022"/>
                    </a:lnTo>
                    <a:cubicBezTo>
                      <a:pt x="124" y="1022"/>
                      <a:pt x="124" y="1054"/>
                      <a:pt x="93" y="1054"/>
                    </a:cubicBezTo>
                    <a:cubicBezTo>
                      <a:pt x="93" y="1054"/>
                      <a:pt x="62" y="1054"/>
                      <a:pt x="62" y="1085"/>
                    </a:cubicBezTo>
                    <a:lnTo>
                      <a:pt x="62" y="1085"/>
                    </a:lnTo>
                    <a:lnTo>
                      <a:pt x="62" y="1085"/>
                    </a:lnTo>
                    <a:lnTo>
                      <a:pt x="62" y="1116"/>
                    </a:lnTo>
                    <a:lnTo>
                      <a:pt x="62" y="1116"/>
                    </a:lnTo>
                    <a:lnTo>
                      <a:pt x="62" y="1146"/>
                    </a:lnTo>
                    <a:lnTo>
                      <a:pt x="62" y="1146"/>
                    </a:lnTo>
                    <a:lnTo>
                      <a:pt x="31" y="1178"/>
                    </a:lnTo>
                    <a:lnTo>
                      <a:pt x="0" y="1209"/>
                    </a:lnTo>
                    <a:lnTo>
                      <a:pt x="0" y="1209"/>
                    </a:lnTo>
                    <a:cubicBezTo>
                      <a:pt x="0" y="1209"/>
                      <a:pt x="0" y="1209"/>
                      <a:pt x="0" y="1240"/>
                    </a:cubicBezTo>
                    <a:cubicBezTo>
                      <a:pt x="93" y="1209"/>
                      <a:pt x="93" y="1209"/>
                      <a:pt x="93" y="1209"/>
                    </a:cubicBezTo>
                    <a:cubicBezTo>
                      <a:pt x="31" y="1270"/>
                      <a:pt x="31" y="1270"/>
                      <a:pt x="31" y="1270"/>
                    </a:cubicBezTo>
                    <a:lnTo>
                      <a:pt x="31" y="1270"/>
                    </a:lnTo>
                    <a:lnTo>
                      <a:pt x="31" y="1270"/>
                    </a:lnTo>
                    <a:lnTo>
                      <a:pt x="31" y="1270"/>
                    </a:lnTo>
                    <a:cubicBezTo>
                      <a:pt x="31" y="1302"/>
                      <a:pt x="31" y="1302"/>
                      <a:pt x="31" y="1302"/>
                    </a:cubicBezTo>
                    <a:lnTo>
                      <a:pt x="31" y="1302"/>
                    </a:lnTo>
                    <a:lnTo>
                      <a:pt x="31" y="1302"/>
                    </a:lnTo>
                    <a:cubicBezTo>
                      <a:pt x="31" y="1333"/>
                      <a:pt x="31" y="1333"/>
                      <a:pt x="31" y="1333"/>
                    </a:cubicBezTo>
                    <a:lnTo>
                      <a:pt x="62" y="1333"/>
                    </a:lnTo>
                    <a:lnTo>
                      <a:pt x="62" y="1333"/>
                    </a:lnTo>
                    <a:lnTo>
                      <a:pt x="62" y="1333"/>
                    </a:lnTo>
                    <a:cubicBezTo>
                      <a:pt x="62" y="1333"/>
                      <a:pt x="93" y="1333"/>
                      <a:pt x="93" y="1364"/>
                    </a:cubicBezTo>
                    <a:lnTo>
                      <a:pt x="93" y="1364"/>
                    </a:lnTo>
                    <a:lnTo>
                      <a:pt x="124" y="1364"/>
                    </a:lnTo>
                    <a:lnTo>
                      <a:pt x="124" y="1364"/>
                    </a:lnTo>
                    <a:lnTo>
                      <a:pt x="124" y="1364"/>
                    </a:lnTo>
                    <a:cubicBezTo>
                      <a:pt x="124" y="1364"/>
                      <a:pt x="124" y="1364"/>
                      <a:pt x="155" y="1364"/>
                    </a:cubicBezTo>
                    <a:cubicBezTo>
                      <a:pt x="155" y="1364"/>
                      <a:pt x="155" y="1364"/>
                      <a:pt x="186" y="1364"/>
                    </a:cubicBezTo>
                    <a:cubicBezTo>
                      <a:pt x="186" y="1364"/>
                      <a:pt x="217" y="1394"/>
                      <a:pt x="217" y="1425"/>
                    </a:cubicBezTo>
                    <a:lnTo>
                      <a:pt x="217" y="1425"/>
                    </a:lnTo>
                    <a:lnTo>
                      <a:pt x="186" y="1425"/>
                    </a:lnTo>
                    <a:lnTo>
                      <a:pt x="217" y="1457"/>
                    </a:lnTo>
                    <a:lnTo>
                      <a:pt x="217" y="1457"/>
                    </a:lnTo>
                    <a:lnTo>
                      <a:pt x="217" y="1457"/>
                    </a:lnTo>
                    <a:lnTo>
                      <a:pt x="217" y="1457"/>
                    </a:lnTo>
                    <a:cubicBezTo>
                      <a:pt x="248" y="1457"/>
                      <a:pt x="248" y="1457"/>
                      <a:pt x="248" y="1488"/>
                    </a:cubicBezTo>
                    <a:lnTo>
                      <a:pt x="248" y="1488"/>
                    </a:lnTo>
                    <a:lnTo>
                      <a:pt x="248" y="1488"/>
                    </a:lnTo>
                    <a:lnTo>
                      <a:pt x="248" y="1488"/>
                    </a:lnTo>
                    <a:cubicBezTo>
                      <a:pt x="279" y="1488"/>
                      <a:pt x="279" y="1488"/>
                      <a:pt x="310" y="1518"/>
                    </a:cubicBezTo>
                    <a:lnTo>
                      <a:pt x="310" y="1518"/>
                    </a:lnTo>
                    <a:lnTo>
                      <a:pt x="310" y="1518"/>
                    </a:lnTo>
                    <a:lnTo>
                      <a:pt x="310" y="1518"/>
                    </a:lnTo>
                    <a:cubicBezTo>
                      <a:pt x="310" y="1550"/>
                      <a:pt x="279" y="1550"/>
                      <a:pt x="279" y="1581"/>
                    </a:cubicBezTo>
                    <a:lnTo>
                      <a:pt x="279" y="1581"/>
                    </a:lnTo>
                    <a:lnTo>
                      <a:pt x="279" y="1581"/>
                    </a:lnTo>
                    <a:cubicBezTo>
                      <a:pt x="279" y="1581"/>
                      <a:pt x="279" y="1581"/>
                      <a:pt x="310" y="1581"/>
                    </a:cubicBezTo>
                    <a:lnTo>
                      <a:pt x="310" y="1581"/>
                    </a:lnTo>
                    <a:lnTo>
                      <a:pt x="310" y="1581"/>
                    </a:lnTo>
                    <a:lnTo>
                      <a:pt x="310" y="1581"/>
                    </a:lnTo>
                    <a:cubicBezTo>
                      <a:pt x="341" y="1581"/>
                      <a:pt x="372" y="1581"/>
                      <a:pt x="372" y="1581"/>
                    </a:cubicBezTo>
                    <a:lnTo>
                      <a:pt x="372" y="1581"/>
                    </a:lnTo>
                    <a:cubicBezTo>
                      <a:pt x="372" y="1612"/>
                      <a:pt x="403" y="1612"/>
                      <a:pt x="403" y="1642"/>
                    </a:cubicBezTo>
                    <a:lnTo>
                      <a:pt x="403" y="1642"/>
                    </a:lnTo>
                    <a:lnTo>
                      <a:pt x="403" y="1642"/>
                    </a:lnTo>
                    <a:lnTo>
                      <a:pt x="403" y="1642"/>
                    </a:lnTo>
                    <a:cubicBezTo>
                      <a:pt x="403" y="1642"/>
                      <a:pt x="403" y="1642"/>
                      <a:pt x="434" y="1642"/>
                    </a:cubicBezTo>
                    <a:lnTo>
                      <a:pt x="434" y="1642"/>
                    </a:lnTo>
                    <a:lnTo>
                      <a:pt x="434" y="1674"/>
                    </a:lnTo>
                    <a:lnTo>
                      <a:pt x="434" y="1674"/>
                    </a:lnTo>
                    <a:cubicBezTo>
                      <a:pt x="434" y="1674"/>
                      <a:pt x="434" y="1674"/>
                      <a:pt x="434" y="1705"/>
                    </a:cubicBezTo>
                    <a:lnTo>
                      <a:pt x="434" y="1705"/>
                    </a:lnTo>
                    <a:lnTo>
                      <a:pt x="434" y="1705"/>
                    </a:lnTo>
                    <a:cubicBezTo>
                      <a:pt x="465" y="1705"/>
                      <a:pt x="465" y="1705"/>
                      <a:pt x="465" y="1705"/>
                    </a:cubicBezTo>
                    <a:lnTo>
                      <a:pt x="465" y="1705"/>
                    </a:lnTo>
                    <a:lnTo>
                      <a:pt x="496" y="1705"/>
                    </a:lnTo>
                    <a:lnTo>
                      <a:pt x="496" y="1705"/>
                    </a:lnTo>
                    <a:lnTo>
                      <a:pt x="496" y="1705"/>
                    </a:lnTo>
                    <a:lnTo>
                      <a:pt x="527" y="1705"/>
                    </a:lnTo>
                    <a:lnTo>
                      <a:pt x="527" y="1705"/>
                    </a:lnTo>
                    <a:lnTo>
                      <a:pt x="527" y="1705"/>
                    </a:lnTo>
                    <a:lnTo>
                      <a:pt x="527" y="1705"/>
                    </a:lnTo>
                    <a:cubicBezTo>
                      <a:pt x="558" y="1705"/>
                      <a:pt x="558" y="1705"/>
                      <a:pt x="558" y="1705"/>
                    </a:cubicBezTo>
                    <a:cubicBezTo>
                      <a:pt x="558" y="1705"/>
                      <a:pt x="558" y="1705"/>
                      <a:pt x="589" y="1705"/>
                    </a:cubicBezTo>
                    <a:lnTo>
                      <a:pt x="589" y="1705"/>
                    </a:lnTo>
                    <a:lnTo>
                      <a:pt x="589" y="1705"/>
                    </a:lnTo>
                    <a:cubicBezTo>
                      <a:pt x="620" y="1736"/>
                      <a:pt x="620" y="1736"/>
                      <a:pt x="651" y="1736"/>
                    </a:cubicBezTo>
                    <a:cubicBezTo>
                      <a:pt x="651" y="1736"/>
                      <a:pt x="651" y="1736"/>
                      <a:pt x="681" y="1736"/>
                    </a:cubicBezTo>
                    <a:lnTo>
                      <a:pt x="681" y="1736"/>
                    </a:lnTo>
                    <a:lnTo>
                      <a:pt x="681" y="1736"/>
                    </a:lnTo>
                    <a:cubicBezTo>
                      <a:pt x="713" y="1736"/>
                      <a:pt x="713" y="1766"/>
                      <a:pt x="713" y="1766"/>
                    </a:cubicBezTo>
                    <a:lnTo>
                      <a:pt x="713" y="1766"/>
                    </a:lnTo>
                    <a:lnTo>
                      <a:pt x="713" y="1798"/>
                    </a:lnTo>
                    <a:lnTo>
                      <a:pt x="713" y="1798"/>
                    </a:lnTo>
                    <a:cubicBezTo>
                      <a:pt x="713" y="1798"/>
                      <a:pt x="713" y="1798"/>
                      <a:pt x="713" y="1829"/>
                    </a:cubicBezTo>
                    <a:lnTo>
                      <a:pt x="713" y="1829"/>
                    </a:lnTo>
                    <a:cubicBezTo>
                      <a:pt x="713" y="1829"/>
                      <a:pt x="713" y="1829"/>
                      <a:pt x="681" y="1829"/>
                    </a:cubicBezTo>
                    <a:cubicBezTo>
                      <a:pt x="713" y="1860"/>
                      <a:pt x="713" y="1860"/>
                      <a:pt x="713" y="1860"/>
                    </a:cubicBezTo>
                    <a:lnTo>
                      <a:pt x="713" y="1890"/>
                    </a:lnTo>
                    <a:lnTo>
                      <a:pt x="713" y="1890"/>
                    </a:lnTo>
                    <a:cubicBezTo>
                      <a:pt x="681" y="1890"/>
                      <a:pt x="681" y="1922"/>
                      <a:pt x="651" y="1922"/>
                    </a:cubicBezTo>
                    <a:cubicBezTo>
                      <a:pt x="651" y="1922"/>
                      <a:pt x="651" y="1922"/>
                      <a:pt x="651" y="1953"/>
                    </a:cubicBezTo>
                    <a:cubicBezTo>
                      <a:pt x="651" y="1953"/>
                      <a:pt x="651" y="1984"/>
                      <a:pt x="620" y="1984"/>
                    </a:cubicBezTo>
                    <a:lnTo>
                      <a:pt x="620" y="1984"/>
                    </a:lnTo>
                    <a:lnTo>
                      <a:pt x="620" y="1984"/>
                    </a:lnTo>
                    <a:lnTo>
                      <a:pt x="620" y="1984"/>
                    </a:lnTo>
                    <a:cubicBezTo>
                      <a:pt x="620" y="2014"/>
                      <a:pt x="620" y="2014"/>
                      <a:pt x="589" y="2014"/>
                    </a:cubicBezTo>
                    <a:cubicBezTo>
                      <a:pt x="589" y="2014"/>
                      <a:pt x="589" y="2014"/>
                      <a:pt x="589" y="2046"/>
                    </a:cubicBezTo>
                    <a:lnTo>
                      <a:pt x="589" y="2046"/>
                    </a:lnTo>
                    <a:lnTo>
                      <a:pt x="558" y="2077"/>
                    </a:lnTo>
                    <a:lnTo>
                      <a:pt x="558" y="2077"/>
                    </a:lnTo>
                    <a:lnTo>
                      <a:pt x="558" y="2077"/>
                    </a:lnTo>
                    <a:lnTo>
                      <a:pt x="589" y="2077"/>
                    </a:lnTo>
                    <a:lnTo>
                      <a:pt x="589" y="2077"/>
                    </a:lnTo>
                    <a:lnTo>
                      <a:pt x="589" y="2077"/>
                    </a:lnTo>
                    <a:cubicBezTo>
                      <a:pt x="589" y="2077"/>
                      <a:pt x="589" y="2077"/>
                      <a:pt x="620" y="2077"/>
                    </a:cubicBezTo>
                    <a:cubicBezTo>
                      <a:pt x="620" y="2077"/>
                      <a:pt x="620" y="2077"/>
                      <a:pt x="681" y="2138"/>
                    </a:cubicBezTo>
                    <a:cubicBezTo>
                      <a:pt x="681" y="2138"/>
                      <a:pt x="681" y="2138"/>
                      <a:pt x="713" y="2138"/>
                    </a:cubicBezTo>
                    <a:lnTo>
                      <a:pt x="713" y="2138"/>
                    </a:lnTo>
                    <a:cubicBezTo>
                      <a:pt x="744" y="2138"/>
                      <a:pt x="744" y="2138"/>
                      <a:pt x="744" y="2138"/>
                    </a:cubicBezTo>
                    <a:cubicBezTo>
                      <a:pt x="744" y="2170"/>
                      <a:pt x="774" y="2170"/>
                      <a:pt x="774" y="2170"/>
                    </a:cubicBezTo>
                    <a:lnTo>
                      <a:pt x="774" y="2170"/>
                    </a:lnTo>
                    <a:lnTo>
                      <a:pt x="774" y="2170"/>
                    </a:lnTo>
                    <a:cubicBezTo>
                      <a:pt x="806" y="2170"/>
                      <a:pt x="806" y="2170"/>
                      <a:pt x="806" y="2170"/>
                    </a:cubicBezTo>
                    <a:cubicBezTo>
                      <a:pt x="837" y="2170"/>
                      <a:pt x="837" y="2170"/>
                      <a:pt x="837" y="2170"/>
                    </a:cubicBezTo>
                    <a:cubicBezTo>
                      <a:pt x="868" y="2170"/>
                      <a:pt x="868" y="2170"/>
                      <a:pt x="868" y="2170"/>
                    </a:cubicBezTo>
                    <a:cubicBezTo>
                      <a:pt x="868" y="2201"/>
                      <a:pt x="898" y="2201"/>
                      <a:pt x="898" y="2201"/>
                    </a:cubicBezTo>
                    <a:lnTo>
                      <a:pt x="898" y="2201"/>
                    </a:lnTo>
                    <a:lnTo>
                      <a:pt x="930" y="2201"/>
                    </a:lnTo>
                    <a:lnTo>
                      <a:pt x="930" y="2201"/>
                    </a:lnTo>
                    <a:lnTo>
                      <a:pt x="961" y="2201"/>
                    </a:lnTo>
                    <a:lnTo>
                      <a:pt x="961" y="2201"/>
                    </a:lnTo>
                    <a:lnTo>
                      <a:pt x="961" y="2201"/>
                    </a:lnTo>
                    <a:cubicBezTo>
                      <a:pt x="961" y="2170"/>
                      <a:pt x="961" y="2170"/>
                      <a:pt x="961" y="2170"/>
                    </a:cubicBezTo>
                    <a:lnTo>
                      <a:pt x="961" y="2170"/>
                    </a:lnTo>
                    <a:cubicBezTo>
                      <a:pt x="992" y="2170"/>
                      <a:pt x="992" y="2170"/>
                      <a:pt x="992" y="2201"/>
                    </a:cubicBezTo>
                    <a:lnTo>
                      <a:pt x="992" y="2201"/>
                    </a:lnTo>
                    <a:lnTo>
                      <a:pt x="992" y="2201"/>
                    </a:lnTo>
                    <a:cubicBezTo>
                      <a:pt x="1022" y="2201"/>
                      <a:pt x="1022" y="2201"/>
                      <a:pt x="1022" y="2231"/>
                    </a:cubicBezTo>
                    <a:lnTo>
                      <a:pt x="1022" y="2231"/>
                    </a:lnTo>
                    <a:lnTo>
                      <a:pt x="1022" y="2231"/>
                    </a:lnTo>
                    <a:lnTo>
                      <a:pt x="1022" y="2231"/>
                    </a:lnTo>
                    <a:lnTo>
                      <a:pt x="1022" y="2231"/>
                    </a:lnTo>
                    <a:lnTo>
                      <a:pt x="1022" y="2231"/>
                    </a:lnTo>
                    <a:lnTo>
                      <a:pt x="1022" y="2231"/>
                    </a:lnTo>
                    <a:lnTo>
                      <a:pt x="1022" y="2231"/>
                    </a:lnTo>
                    <a:cubicBezTo>
                      <a:pt x="1022" y="2231"/>
                      <a:pt x="1022" y="2231"/>
                      <a:pt x="1054" y="2231"/>
                    </a:cubicBezTo>
                    <a:lnTo>
                      <a:pt x="1054" y="2231"/>
                    </a:lnTo>
                    <a:lnTo>
                      <a:pt x="1054" y="2231"/>
                    </a:lnTo>
                    <a:lnTo>
                      <a:pt x="1054" y="2231"/>
                    </a:lnTo>
                    <a:lnTo>
                      <a:pt x="1054" y="2231"/>
                    </a:lnTo>
                    <a:cubicBezTo>
                      <a:pt x="1085" y="2231"/>
                      <a:pt x="1085" y="2231"/>
                      <a:pt x="1085" y="2231"/>
                    </a:cubicBezTo>
                    <a:lnTo>
                      <a:pt x="1085" y="2201"/>
                    </a:lnTo>
                    <a:cubicBezTo>
                      <a:pt x="1085" y="2201"/>
                      <a:pt x="1085" y="2201"/>
                      <a:pt x="1085" y="2170"/>
                    </a:cubicBezTo>
                    <a:lnTo>
                      <a:pt x="1085" y="2170"/>
                    </a:lnTo>
                    <a:cubicBezTo>
                      <a:pt x="1054" y="2138"/>
                      <a:pt x="1022" y="2138"/>
                      <a:pt x="1022" y="2108"/>
                    </a:cubicBezTo>
                    <a:lnTo>
                      <a:pt x="1022" y="2077"/>
                    </a:lnTo>
                    <a:cubicBezTo>
                      <a:pt x="1054" y="2077"/>
                      <a:pt x="1054" y="2077"/>
                      <a:pt x="1054" y="2077"/>
                    </a:cubicBezTo>
                    <a:lnTo>
                      <a:pt x="1054" y="2046"/>
                    </a:lnTo>
                    <a:cubicBezTo>
                      <a:pt x="1054" y="2046"/>
                      <a:pt x="1054" y="2046"/>
                      <a:pt x="1054" y="2014"/>
                    </a:cubicBezTo>
                    <a:cubicBezTo>
                      <a:pt x="1085" y="2014"/>
                      <a:pt x="1085" y="2014"/>
                      <a:pt x="1085" y="2014"/>
                    </a:cubicBezTo>
                    <a:cubicBezTo>
                      <a:pt x="1116" y="2014"/>
                      <a:pt x="1116" y="2014"/>
                      <a:pt x="1146" y="1984"/>
                    </a:cubicBezTo>
                    <a:lnTo>
                      <a:pt x="1146" y="1984"/>
                    </a:lnTo>
                    <a:lnTo>
                      <a:pt x="1146" y="1984"/>
                    </a:lnTo>
                    <a:lnTo>
                      <a:pt x="1146" y="1984"/>
                    </a:lnTo>
                    <a:cubicBezTo>
                      <a:pt x="1146" y="1984"/>
                      <a:pt x="1146" y="1984"/>
                      <a:pt x="1146" y="1953"/>
                    </a:cubicBezTo>
                    <a:lnTo>
                      <a:pt x="1146" y="1953"/>
                    </a:lnTo>
                    <a:cubicBezTo>
                      <a:pt x="1116" y="1953"/>
                      <a:pt x="1116" y="1953"/>
                      <a:pt x="1116" y="1922"/>
                    </a:cubicBezTo>
                    <a:lnTo>
                      <a:pt x="1116" y="1922"/>
                    </a:lnTo>
                    <a:cubicBezTo>
                      <a:pt x="1116" y="1922"/>
                      <a:pt x="1085" y="1922"/>
                      <a:pt x="1054" y="1922"/>
                    </a:cubicBezTo>
                    <a:lnTo>
                      <a:pt x="1054" y="1922"/>
                    </a:lnTo>
                    <a:lnTo>
                      <a:pt x="1054" y="1922"/>
                    </a:lnTo>
                    <a:lnTo>
                      <a:pt x="1054" y="1922"/>
                    </a:lnTo>
                    <a:lnTo>
                      <a:pt x="1054" y="1890"/>
                    </a:lnTo>
                    <a:lnTo>
                      <a:pt x="1054" y="1890"/>
                    </a:lnTo>
                    <a:cubicBezTo>
                      <a:pt x="1022" y="1890"/>
                      <a:pt x="1022" y="1860"/>
                      <a:pt x="1022" y="1860"/>
                    </a:cubicBezTo>
                    <a:lnTo>
                      <a:pt x="1022" y="1860"/>
                    </a:lnTo>
                    <a:lnTo>
                      <a:pt x="1022" y="1860"/>
                    </a:lnTo>
                    <a:cubicBezTo>
                      <a:pt x="1022" y="1829"/>
                      <a:pt x="1022" y="1829"/>
                      <a:pt x="1022" y="1829"/>
                    </a:cubicBezTo>
                    <a:lnTo>
                      <a:pt x="1022" y="1829"/>
                    </a:lnTo>
                    <a:lnTo>
                      <a:pt x="1022" y="1798"/>
                    </a:lnTo>
                    <a:lnTo>
                      <a:pt x="1022" y="1798"/>
                    </a:lnTo>
                    <a:lnTo>
                      <a:pt x="1022" y="1766"/>
                    </a:lnTo>
                    <a:cubicBezTo>
                      <a:pt x="1022" y="1766"/>
                      <a:pt x="1022" y="1766"/>
                      <a:pt x="1054" y="1766"/>
                    </a:cubicBezTo>
                    <a:lnTo>
                      <a:pt x="1054" y="1766"/>
                    </a:lnTo>
                    <a:cubicBezTo>
                      <a:pt x="1054" y="1736"/>
                      <a:pt x="1054" y="1736"/>
                      <a:pt x="1054" y="1736"/>
                    </a:cubicBezTo>
                    <a:lnTo>
                      <a:pt x="1054" y="1736"/>
                    </a:lnTo>
                    <a:lnTo>
                      <a:pt x="1054" y="1736"/>
                    </a:lnTo>
                    <a:lnTo>
                      <a:pt x="1054" y="1705"/>
                    </a:lnTo>
                    <a:lnTo>
                      <a:pt x="1085" y="1674"/>
                    </a:lnTo>
                    <a:lnTo>
                      <a:pt x="1085" y="1674"/>
                    </a:lnTo>
                    <a:cubicBezTo>
                      <a:pt x="1116" y="1674"/>
                      <a:pt x="1116" y="1674"/>
                      <a:pt x="1116" y="1674"/>
                    </a:cubicBezTo>
                    <a:lnTo>
                      <a:pt x="1116" y="1674"/>
                    </a:lnTo>
                    <a:cubicBezTo>
                      <a:pt x="1116" y="1705"/>
                      <a:pt x="1116" y="1705"/>
                      <a:pt x="1116" y="1705"/>
                    </a:cubicBezTo>
                    <a:lnTo>
                      <a:pt x="1146" y="1674"/>
                    </a:lnTo>
                    <a:cubicBezTo>
                      <a:pt x="1146" y="1674"/>
                      <a:pt x="1146" y="1674"/>
                      <a:pt x="1178" y="1674"/>
                    </a:cubicBezTo>
                    <a:lnTo>
                      <a:pt x="1178" y="1674"/>
                    </a:lnTo>
                    <a:cubicBezTo>
                      <a:pt x="1209" y="1642"/>
                      <a:pt x="1209" y="1642"/>
                      <a:pt x="1209" y="1642"/>
                    </a:cubicBezTo>
                    <a:lnTo>
                      <a:pt x="1209" y="1642"/>
                    </a:lnTo>
                    <a:lnTo>
                      <a:pt x="1209" y="1642"/>
                    </a:lnTo>
                    <a:lnTo>
                      <a:pt x="1209" y="1642"/>
                    </a:lnTo>
                    <a:lnTo>
                      <a:pt x="1209" y="1642"/>
                    </a:lnTo>
                    <a:cubicBezTo>
                      <a:pt x="1240" y="1642"/>
                      <a:pt x="1240" y="1642"/>
                      <a:pt x="1240" y="1612"/>
                    </a:cubicBezTo>
                    <a:cubicBezTo>
                      <a:pt x="1240" y="1612"/>
                      <a:pt x="1240" y="1612"/>
                      <a:pt x="1270" y="1612"/>
                    </a:cubicBezTo>
                    <a:lnTo>
                      <a:pt x="1270" y="1612"/>
                    </a:lnTo>
                    <a:lnTo>
                      <a:pt x="1270" y="1612"/>
                    </a:lnTo>
                    <a:lnTo>
                      <a:pt x="1270" y="1612"/>
                    </a:lnTo>
                    <a:lnTo>
                      <a:pt x="1270" y="1612"/>
                    </a:lnTo>
                    <a:cubicBezTo>
                      <a:pt x="1270" y="1612"/>
                      <a:pt x="1270" y="1612"/>
                      <a:pt x="1302" y="1612"/>
                    </a:cubicBezTo>
                    <a:lnTo>
                      <a:pt x="1302" y="1612"/>
                    </a:lnTo>
                    <a:cubicBezTo>
                      <a:pt x="1302" y="1612"/>
                      <a:pt x="1302" y="1612"/>
                      <a:pt x="1333" y="1612"/>
                    </a:cubicBezTo>
                    <a:lnTo>
                      <a:pt x="1333" y="1612"/>
                    </a:lnTo>
                    <a:lnTo>
                      <a:pt x="1333" y="1612"/>
                    </a:lnTo>
                    <a:lnTo>
                      <a:pt x="1333" y="1612"/>
                    </a:lnTo>
                    <a:cubicBezTo>
                      <a:pt x="1364" y="1612"/>
                      <a:pt x="1364" y="1612"/>
                      <a:pt x="1364" y="1612"/>
                    </a:cubicBezTo>
                    <a:lnTo>
                      <a:pt x="1364" y="1612"/>
                    </a:lnTo>
                    <a:lnTo>
                      <a:pt x="1364" y="1612"/>
                    </a:lnTo>
                    <a:cubicBezTo>
                      <a:pt x="1364" y="1612"/>
                      <a:pt x="1394" y="1612"/>
                      <a:pt x="1394" y="1642"/>
                    </a:cubicBezTo>
                    <a:cubicBezTo>
                      <a:pt x="1394" y="1612"/>
                      <a:pt x="1394" y="1612"/>
                      <a:pt x="1426" y="1612"/>
                    </a:cubicBezTo>
                    <a:lnTo>
                      <a:pt x="1426" y="1612"/>
                    </a:lnTo>
                    <a:cubicBezTo>
                      <a:pt x="1426" y="1642"/>
                      <a:pt x="1457" y="1642"/>
                      <a:pt x="1457" y="1642"/>
                    </a:cubicBezTo>
                    <a:lnTo>
                      <a:pt x="1457" y="1642"/>
                    </a:lnTo>
                    <a:cubicBezTo>
                      <a:pt x="1457" y="1642"/>
                      <a:pt x="1457" y="1674"/>
                      <a:pt x="1488" y="1674"/>
                    </a:cubicBezTo>
                    <a:cubicBezTo>
                      <a:pt x="1488" y="1642"/>
                      <a:pt x="1488" y="1642"/>
                      <a:pt x="1488" y="1642"/>
                    </a:cubicBezTo>
                    <a:lnTo>
                      <a:pt x="1488" y="1642"/>
                    </a:lnTo>
                    <a:lnTo>
                      <a:pt x="1488" y="1642"/>
                    </a:lnTo>
                    <a:cubicBezTo>
                      <a:pt x="1518" y="1642"/>
                      <a:pt x="1518" y="1674"/>
                      <a:pt x="1550" y="1674"/>
                    </a:cubicBezTo>
                    <a:lnTo>
                      <a:pt x="1550" y="1674"/>
                    </a:lnTo>
                    <a:lnTo>
                      <a:pt x="1550" y="1674"/>
                    </a:lnTo>
                    <a:lnTo>
                      <a:pt x="1550" y="1674"/>
                    </a:lnTo>
                    <a:cubicBezTo>
                      <a:pt x="1581" y="1674"/>
                      <a:pt x="1581" y="1674"/>
                      <a:pt x="1581" y="1642"/>
                    </a:cubicBezTo>
                    <a:cubicBezTo>
                      <a:pt x="1612" y="1642"/>
                      <a:pt x="1612" y="1642"/>
                      <a:pt x="1612" y="1642"/>
                    </a:cubicBezTo>
                    <a:cubicBezTo>
                      <a:pt x="1612" y="1642"/>
                      <a:pt x="1642" y="1642"/>
                      <a:pt x="1642" y="1674"/>
                    </a:cubicBezTo>
                    <a:cubicBezTo>
                      <a:pt x="1642" y="1642"/>
                      <a:pt x="1642" y="1642"/>
                      <a:pt x="1674" y="1642"/>
                    </a:cubicBezTo>
                    <a:lnTo>
                      <a:pt x="1674" y="1642"/>
                    </a:lnTo>
                    <a:lnTo>
                      <a:pt x="1674" y="1642"/>
                    </a:lnTo>
                    <a:cubicBezTo>
                      <a:pt x="1674" y="1642"/>
                      <a:pt x="1705" y="1642"/>
                      <a:pt x="1705" y="1674"/>
                    </a:cubicBezTo>
                    <a:lnTo>
                      <a:pt x="1705" y="1674"/>
                    </a:lnTo>
                    <a:lnTo>
                      <a:pt x="1736" y="1674"/>
                    </a:lnTo>
                    <a:lnTo>
                      <a:pt x="1736" y="1674"/>
                    </a:lnTo>
                    <a:lnTo>
                      <a:pt x="1736" y="1674"/>
                    </a:lnTo>
                    <a:lnTo>
                      <a:pt x="1766" y="1674"/>
                    </a:lnTo>
                    <a:lnTo>
                      <a:pt x="1766" y="1674"/>
                    </a:lnTo>
                    <a:lnTo>
                      <a:pt x="1766" y="1674"/>
                    </a:lnTo>
                    <a:lnTo>
                      <a:pt x="1766" y="1674"/>
                    </a:lnTo>
                    <a:cubicBezTo>
                      <a:pt x="1766" y="1642"/>
                      <a:pt x="1766" y="1642"/>
                      <a:pt x="1766" y="1642"/>
                    </a:cubicBezTo>
                    <a:lnTo>
                      <a:pt x="1766" y="1642"/>
                    </a:lnTo>
                    <a:lnTo>
                      <a:pt x="1766" y="1642"/>
                    </a:lnTo>
                    <a:cubicBezTo>
                      <a:pt x="1766" y="1612"/>
                      <a:pt x="1766" y="1612"/>
                      <a:pt x="1798" y="1612"/>
                    </a:cubicBezTo>
                    <a:cubicBezTo>
                      <a:pt x="1798" y="1581"/>
                      <a:pt x="1798" y="1581"/>
                      <a:pt x="1798" y="1581"/>
                    </a:cubicBezTo>
                    <a:cubicBezTo>
                      <a:pt x="1798" y="1581"/>
                      <a:pt x="1798" y="1581"/>
                      <a:pt x="1798" y="1612"/>
                    </a:cubicBezTo>
                    <a:cubicBezTo>
                      <a:pt x="1798" y="1581"/>
                      <a:pt x="1798" y="1581"/>
                      <a:pt x="1798" y="1581"/>
                    </a:cubicBezTo>
                    <a:lnTo>
                      <a:pt x="1798" y="1581"/>
                    </a:lnTo>
                    <a:cubicBezTo>
                      <a:pt x="1798" y="1581"/>
                      <a:pt x="1798" y="1581"/>
                      <a:pt x="1829" y="1581"/>
                    </a:cubicBezTo>
                    <a:lnTo>
                      <a:pt x="1829" y="1550"/>
                    </a:lnTo>
                    <a:lnTo>
                      <a:pt x="1829" y="1518"/>
                    </a:lnTo>
                    <a:lnTo>
                      <a:pt x="1829" y="1518"/>
                    </a:lnTo>
                    <a:cubicBezTo>
                      <a:pt x="1829" y="1488"/>
                      <a:pt x="1829" y="1488"/>
                      <a:pt x="1829" y="1488"/>
                    </a:cubicBezTo>
                    <a:lnTo>
                      <a:pt x="1829" y="1488"/>
                    </a:lnTo>
                    <a:cubicBezTo>
                      <a:pt x="1829" y="1457"/>
                      <a:pt x="1829" y="1457"/>
                      <a:pt x="1860" y="1457"/>
                    </a:cubicBezTo>
                    <a:lnTo>
                      <a:pt x="1860" y="1457"/>
                    </a:lnTo>
                    <a:lnTo>
                      <a:pt x="1860" y="1457"/>
                    </a:lnTo>
                    <a:lnTo>
                      <a:pt x="1860" y="1457"/>
                    </a:lnTo>
                    <a:lnTo>
                      <a:pt x="1890" y="1457"/>
                    </a:lnTo>
                    <a:cubicBezTo>
                      <a:pt x="1890" y="1457"/>
                      <a:pt x="1890" y="1457"/>
                      <a:pt x="1922" y="1457"/>
                    </a:cubicBezTo>
                    <a:lnTo>
                      <a:pt x="1922" y="1457"/>
                    </a:lnTo>
                    <a:cubicBezTo>
                      <a:pt x="1922" y="1457"/>
                      <a:pt x="1922" y="1457"/>
                      <a:pt x="1953" y="1457"/>
                    </a:cubicBezTo>
                    <a:cubicBezTo>
                      <a:pt x="1953" y="1457"/>
                      <a:pt x="1953" y="1457"/>
                      <a:pt x="1984" y="1457"/>
                    </a:cubicBezTo>
                    <a:cubicBezTo>
                      <a:pt x="2014" y="1457"/>
                      <a:pt x="2014" y="1457"/>
                      <a:pt x="2014" y="1457"/>
                    </a:cubicBezTo>
                    <a:cubicBezTo>
                      <a:pt x="2046" y="1457"/>
                      <a:pt x="2046" y="1457"/>
                      <a:pt x="2046" y="1457"/>
                    </a:cubicBezTo>
                    <a:lnTo>
                      <a:pt x="2046" y="1457"/>
                    </a:lnTo>
                    <a:lnTo>
                      <a:pt x="2046" y="1457"/>
                    </a:lnTo>
                    <a:cubicBezTo>
                      <a:pt x="2077" y="1457"/>
                      <a:pt x="2077" y="1457"/>
                      <a:pt x="2077" y="1425"/>
                    </a:cubicBezTo>
                    <a:lnTo>
                      <a:pt x="2077" y="1425"/>
                    </a:lnTo>
                    <a:lnTo>
                      <a:pt x="2077" y="1425"/>
                    </a:lnTo>
                    <a:cubicBezTo>
                      <a:pt x="2077" y="1425"/>
                      <a:pt x="2077" y="1425"/>
                      <a:pt x="2108" y="1425"/>
                    </a:cubicBezTo>
                    <a:lnTo>
                      <a:pt x="2108" y="1425"/>
                    </a:lnTo>
                    <a:lnTo>
                      <a:pt x="2138" y="1425"/>
                    </a:lnTo>
                    <a:lnTo>
                      <a:pt x="2138" y="1425"/>
                    </a:lnTo>
                    <a:lnTo>
                      <a:pt x="2138" y="1425"/>
                    </a:lnTo>
                    <a:cubicBezTo>
                      <a:pt x="2170" y="1425"/>
                      <a:pt x="2170" y="1425"/>
                      <a:pt x="2201" y="1425"/>
                    </a:cubicBezTo>
                    <a:lnTo>
                      <a:pt x="2201" y="1425"/>
                    </a:lnTo>
                    <a:lnTo>
                      <a:pt x="2201" y="1425"/>
                    </a:lnTo>
                    <a:cubicBezTo>
                      <a:pt x="2201" y="1425"/>
                      <a:pt x="2201" y="1425"/>
                      <a:pt x="2232" y="1425"/>
                    </a:cubicBezTo>
                    <a:lnTo>
                      <a:pt x="2232" y="1425"/>
                    </a:lnTo>
                    <a:lnTo>
                      <a:pt x="2232" y="1425"/>
                    </a:lnTo>
                    <a:cubicBezTo>
                      <a:pt x="2232" y="1394"/>
                      <a:pt x="2262" y="1364"/>
                      <a:pt x="2293" y="1364"/>
                    </a:cubicBezTo>
                    <a:lnTo>
                      <a:pt x="2293" y="1364"/>
                    </a:lnTo>
                    <a:lnTo>
                      <a:pt x="2293" y="1364"/>
                    </a:lnTo>
                    <a:lnTo>
                      <a:pt x="2293" y="1364"/>
                    </a:lnTo>
                    <a:lnTo>
                      <a:pt x="2293" y="1364"/>
                    </a:lnTo>
                    <a:cubicBezTo>
                      <a:pt x="2325" y="1364"/>
                      <a:pt x="2325" y="1364"/>
                      <a:pt x="2356" y="1394"/>
                    </a:cubicBezTo>
                    <a:lnTo>
                      <a:pt x="2356" y="1394"/>
                    </a:lnTo>
                    <a:lnTo>
                      <a:pt x="2356" y="1394"/>
                    </a:lnTo>
                    <a:lnTo>
                      <a:pt x="2386" y="1394"/>
                    </a:lnTo>
                    <a:lnTo>
                      <a:pt x="2386" y="1394"/>
                    </a:lnTo>
                    <a:lnTo>
                      <a:pt x="2386" y="1394"/>
                    </a:lnTo>
                    <a:lnTo>
                      <a:pt x="2418" y="1425"/>
                    </a:lnTo>
                    <a:cubicBezTo>
                      <a:pt x="2418" y="1457"/>
                      <a:pt x="2418" y="1457"/>
                      <a:pt x="2418" y="1457"/>
                    </a:cubicBezTo>
                    <a:lnTo>
                      <a:pt x="2418" y="1457"/>
                    </a:lnTo>
                    <a:cubicBezTo>
                      <a:pt x="2418" y="1457"/>
                      <a:pt x="2418" y="1457"/>
                      <a:pt x="2449" y="1457"/>
                    </a:cubicBezTo>
                    <a:lnTo>
                      <a:pt x="2449" y="1457"/>
                    </a:lnTo>
                    <a:lnTo>
                      <a:pt x="2449" y="1457"/>
                    </a:lnTo>
                    <a:cubicBezTo>
                      <a:pt x="2449" y="1457"/>
                      <a:pt x="2449" y="1457"/>
                      <a:pt x="2479" y="1457"/>
                    </a:cubicBezTo>
                    <a:lnTo>
                      <a:pt x="2479" y="1457"/>
                    </a:lnTo>
                    <a:cubicBezTo>
                      <a:pt x="2479" y="1457"/>
                      <a:pt x="2479" y="1457"/>
                      <a:pt x="2510" y="1457"/>
                    </a:cubicBezTo>
                    <a:lnTo>
                      <a:pt x="2510" y="1457"/>
                    </a:lnTo>
                    <a:lnTo>
                      <a:pt x="2510" y="1457"/>
                    </a:lnTo>
                    <a:lnTo>
                      <a:pt x="2510" y="1457"/>
                    </a:lnTo>
                    <a:lnTo>
                      <a:pt x="2510" y="1457"/>
                    </a:lnTo>
                    <a:lnTo>
                      <a:pt x="2510" y="1457"/>
                    </a:lnTo>
                    <a:cubicBezTo>
                      <a:pt x="2542" y="1457"/>
                      <a:pt x="2542" y="1457"/>
                      <a:pt x="2542" y="1457"/>
                    </a:cubicBezTo>
                    <a:lnTo>
                      <a:pt x="2542" y="1457"/>
                    </a:lnTo>
                    <a:cubicBezTo>
                      <a:pt x="2542" y="1488"/>
                      <a:pt x="2542" y="1488"/>
                      <a:pt x="2542" y="1488"/>
                    </a:cubicBezTo>
                    <a:cubicBezTo>
                      <a:pt x="2573" y="1488"/>
                      <a:pt x="2573" y="1488"/>
                      <a:pt x="2573" y="1518"/>
                    </a:cubicBezTo>
                    <a:cubicBezTo>
                      <a:pt x="2573" y="1488"/>
                      <a:pt x="2573" y="1488"/>
                      <a:pt x="2603" y="1488"/>
                    </a:cubicBezTo>
                    <a:lnTo>
                      <a:pt x="2603" y="1488"/>
                    </a:lnTo>
                    <a:cubicBezTo>
                      <a:pt x="2634" y="1488"/>
                      <a:pt x="2634" y="1457"/>
                      <a:pt x="2634" y="1457"/>
                    </a:cubicBezTo>
                    <a:lnTo>
                      <a:pt x="2634" y="1457"/>
                    </a:lnTo>
                    <a:cubicBezTo>
                      <a:pt x="2634" y="1457"/>
                      <a:pt x="2634" y="1457"/>
                      <a:pt x="2666" y="1457"/>
                    </a:cubicBezTo>
                    <a:lnTo>
                      <a:pt x="2666" y="1457"/>
                    </a:lnTo>
                    <a:cubicBezTo>
                      <a:pt x="2697" y="1425"/>
                      <a:pt x="2697" y="1425"/>
                      <a:pt x="2697" y="1425"/>
                    </a:cubicBezTo>
                    <a:lnTo>
                      <a:pt x="2697" y="1425"/>
                    </a:lnTo>
                    <a:lnTo>
                      <a:pt x="2727" y="1425"/>
                    </a:lnTo>
                    <a:lnTo>
                      <a:pt x="2727" y="1425"/>
                    </a:lnTo>
                    <a:lnTo>
                      <a:pt x="2758" y="1457"/>
                    </a:lnTo>
                    <a:lnTo>
                      <a:pt x="2758" y="1457"/>
                    </a:lnTo>
                    <a:lnTo>
                      <a:pt x="2758" y="1457"/>
                    </a:lnTo>
                    <a:cubicBezTo>
                      <a:pt x="2758" y="1488"/>
                      <a:pt x="2758" y="1488"/>
                      <a:pt x="2727" y="1488"/>
                    </a:cubicBezTo>
                    <a:lnTo>
                      <a:pt x="2727" y="1488"/>
                    </a:lnTo>
                    <a:lnTo>
                      <a:pt x="2727" y="1488"/>
                    </a:lnTo>
                    <a:lnTo>
                      <a:pt x="2727" y="1488"/>
                    </a:lnTo>
                    <a:lnTo>
                      <a:pt x="2758" y="1488"/>
                    </a:lnTo>
                    <a:lnTo>
                      <a:pt x="2758" y="1518"/>
                    </a:lnTo>
                    <a:cubicBezTo>
                      <a:pt x="2758" y="1518"/>
                      <a:pt x="2790" y="1518"/>
                      <a:pt x="2790" y="1550"/>
                    </a:cubicBezTo>
                    <a:cubicBezTo>
                      <a:pt x="2790" y="1550"/>
                      <a:pt x="2821" y="1550"/>
                      <a:pt x="2821" y="1581"/>
                    </a:cubicBezTo>
                    <a:cubicBezTo>
                      <a:pt x="2851" y="1581"/>
                      <a:pt x="2851" y="1612"/>
                      <a:pt x="2851" y="1612"/>
                    </a:cubicBezTo>
                    <a:cubicBezTo>
                      <a:pt x="2882" y="1612"/>
                      <a:pt x="2882" y="1612"/>
                      <a:pt x="2882" y="1612"/>
                    </a:cubicBezTo>
                    <a:cubicBezTo>
                      <a:pt x="2882" y="1642"/>
                      <a:pt x="2882" y="1642"/>
                      <a:pt x="2882" y="1642"/>
                    </a:cubicBezTo>
                    <a:lnTo>
                      <a:pt x="2882" y="1642"/>
                    </a:lnTo>
                    <a:lnTo>
                      <a:pt x="2882" y="1642"/>
                    </a:lnTo>
                    <a:cubicBezTo>
                      <a:pt x="2914" y="1642"/>
                      <a:pt x="2914" y="1642"/>
                      <a:pt x="2914" y="1642"/>
                    </a:cubicBezTo>
                    <a:lnTo>
                      <a:pt x="2914" y="1642"/>
                    </a:lnTo>
                    <a:lnTo>
                      <a:pt x="2914" y="1642"/>
                    </a:lnTo>
                    <a:cubicBezTo>
                      <a:pt x="2914" y="1642"/>
                      <a:pt x="2914" y="1642"/>
                      <a:pt x="2945" y="1642"/>
                    </a:cubicBezTo>
                    <a:lnTo>
                      <a:pt x="2945" y="1642"/>
                    </a:lnTo>
                    <a:lnTo>
                      <a:pt x="2945" y="1642"/>
                    </a:lnTo>
                    <a:lnTo>
                      <a:pt x="2945" y="1642"/>
                    </a:lnTo>
                    <a:cubicBezTo>
                      <a:pt x="2945" y="1642"/>
                      <a:pt x="2945" y="1642"/>
                      <a:pt x="2945" y="1674"/>
                    </a:cubicBezTo>
                    <a:lnTo>
                      <a:pt x="2975" y="1674"/>
                    </a:lnTo>
                    <a:lnTo>
                      <a:pt x="2975" y="1674"/>
                    </a:lnTo>
                    <a:lnTo>
                      <a:pt x="2975" y="1674"/>
                    </a:lnTo>
                    <a:cubicBezTo>
                      <a:pt x="2975" y="1674"/>
                      <a:pt x="2975" y="1674"/>
                      <a:pt x="3006" y="1674"/>
                    </a:cubicBezTo>
                    <a:cubicBezTo>
                      <a:pt x="3006" y="1674"/>
                      <a:pt x="3006" y="1674"/>
                      <a:pt x="3038" y="1674"/>
                    </a:cubicBezTo>
                    <a:lnTo>
                      <a:pt x="3038" y="1674"/>
                    </a:lnTo>
                    <a:lnTo>
                      <a:pt x="3038" y="1674"/>
                    </a:lnTo>
                    <a:lnTo>
                      <a:pt x="3038" y="1674"/>
                    </a:lnTo>
                    <a:lnTo>
                      <a:pt x="3038" y="1674"/>
                    </a:lnTo>
                    <a:cubicBezTo>
                      <a:pt x="3038" y="1642"/>
                      <a:pt x="3069" y="1642"/>
                      <a:pt x="3069" y="1642"/>
                    </a:cubicBezTo>
                    <a:lnTo>
                      <a:pt x="3069" y="1642"/>
                    </a:lnTo>
                    <a:cubicBezTo>
                      <a:pt x="3069" y="1642"/>
                      <a:pt x="3069" y="1642"/>
                      <a:pt x="3099" y="1674"/>
                    </a:cubicBezTo>
                    <a:lnTo>
                      <a:pt x="3099" y="1674"/>
                    </a:lnTo>
                    <a:lnTo>
                      <a:pt x="3099" y="1674"/>
                    </a:lnTo>
                    <a:cubicBezTo>
                      <a:pt x="3099" y="1674"/>
                      <a:pt x="3130" y="1674"/>
                      <a:pt x="3130" y="1705"/>
                    </a:cubicBezTo>
                    <a:lnTo>
                      <a:pt x="3130" y="1705"/>
                    </a:lnTo>
                    <a:cubicBezTo>
                      <a:pt x="3130" y="1705"/>
                      <a:pt x="3162" y="1705"/>
                      <a:pt x="3162" y="1736"/>
                    </a:cubicBezTo>
                    <a:cubicBezTo>
                      <a:pt x="3162" y="1736"/>
                      <a:pt x="3162" y="1736"/>
                      <a:pt x="3193" y="1736"/>
                    </a:cubicBezTo>
                    <a:lnTo>
                      <a:pt x="3193" y="1736"/>
                    </a:lnTo>
                    <a:cubicBezTo>
                      <a:pt x="3193" y="1736"/>
                      <a:pt x="3193" y="1766"/>
                      <a:pt x="3223" y="1766"/>
                    </a:cubicBezTo>
                    <a:lnTo>
                      <a:pt x="3223" y="1766"/>
                    </a:lnTo>
                    <a:cubicBezTo>
                      <a:pt x="3223" y="1736"/>
                      <a:pt x="3223" y="1736"/>
                      <a:pt x="3223" y="1736"/>
                    </a:cubicBezTo>
                    <a:lnTo>
                      <a:pt x="3254" y="1736"/>
                    </a:lnTo>
                    <a:lnTo>
                      <a:pt x="3254" y="1736"/>
                    </a:lnTo>
                    <a:cubicBezTo>
                      <a:pt x="3254" y="1736"/>
                      <a:pt x="3254" y="1736"/>
                      <a:pt x="3286" y="1736"/>
                    </a:cubicBezTo>
                    <a:cubicBezTo>
                      <a:pt x="3286" y="1736"/>
                      <a:pt x="3286" y="1766"/>
                      <a:pt x="3286" y="1798"/>
                    </a:cubicBezTo>
                    <a:lnTo>
                      <a:pt x="3317" y="1798"/>
                    </a:lnTo>
                    <a:lnTo>
                      <a:pt x="3317" y="1798"/>
                    </a:lnTo>
                    <a:cubicBezTo>
                      <a:pt x="3317" y="1798"/>
                      <a:pt x="3317" y="1798"/>
                      <a:pt x="3317" y="1766"/>
                    </a:cubicBezTo>
                    <a:lnTo>
                      <a:pt x="3317" y="1766"/>
                    </a:lnTo>
                    <a:lnTo>
                      <a:pt x="3317" y="1766"/>
                    </a:lnTo>
                    <a:lnTo>
                      <a:pt x="3317" y="1766"/>
                    </a:lnTo>
                    <a:cubicBezTo>
                      <a:pt x="3317" y="1736"/>
                      <a:pt x="3317" y="1736"/>
                      <a:pt x="3317" y="1736"/>
                    </a:cubicBezTo>
                    <a:cubicBezTo>
                      <a:pt x="3347" y="1766"/>
                      <a:pt x="3347" y="1766"/>
                      <a:pt x="3347" y="1766"/>
                    </a:cubicBezTo>
                    <a:lnTo>
                      <a:pt x="3347" y="1766"/>
                    </a:lnTo>
                    <a:lnTo>
                      <a:pt x="3347" y="1766"/>
                    </a:lnTo>
                    <a:lnTo>
                      <a:pt x="3378" y="1766"/>
                    </a:lnTo>
                    <a:lnTo>
                      <a:pt x="3378" y="1766"/>
                    </a:lnTo>
                    <a:cubicBezTo>
                      <a:pt x="3378" y="1766"/>
                      <a:pt x="3378" y="1766"/>
                      <a:pt x="3410" y="1766"/>
                    </a:cubicBezTo>
                    <a:lnTo>
                      <a:pt x="3410" y="1766"/>
                    </a:lnTo>
                    <a:cubicBezTo>
                      <a:pt x="3410" y="1736"/>
                      <a:pt x="3410" y="1736"/>
                      <a:pt x="3441" y="1736"/>
                    </a:cubicBezTo>
                    <a:lnTo>
                      <a:pt x="3471" y="1705"/>
                    </a:lnTo>
                    <a:lnTo>
                      <a:pt x="3502" y="1705"/>
                    </a:lnTo>
                    <a:cubicBezTo>
                      <a:pt x="3502" y="1674"/>
                      <a:pt x="3534" y="1674"/>
                      <a:pt x="3534" y="1674"/>
                    </a:cubicBezTo>
                    <a:lnTo>
                      <a:pt x="3534" y="1674"/>
                    </a:lnTo>
                    <a:cubicBezTo>
                      <a:pt x="3534" y="1674"/>
                      <a:pt x="3534" y="1674"/>
                      <a:pt x="3565" y="1674"/>
                    </a:cubicBezTo>
                    <a:lnTo>
                      <a:pt x="3595" y="1674"/>
                    </a:lnTo>
                    <a:lnTo>
                      <a:pt x="3595" y="1674"/>
                    </a:lnTo>
                    <a:cubicBezTo>
                      <a:pt x="3626" y="1674"/>
                      <a:pt x="3626" y="1674"/>
                      <a:pt x="3626" y="1674"/>
                    </a:cubicBezTo>
                    <a:cubicBezTo>
                      <a:pt x="3626" y="1674"/>
                      <a:pt x="3626" y="1674"/>
                      <a:pt x="3658" y="1674"/>
                    </a:cubicBezTo>
                    <a:lnTo>
                      <a:pt x="3658" y="1674"/>
                    </a:lnTo>
                    <a:cubicBezTo>
                      <a:pt x="3658" y="1674"/>
                      <a:pt x="3658" y="1674"/>
                      <a:pt x="3689" y="1674"/>
                    </a:cubicBezTo>
                    <a:lnTo>
                      <a:pt x="3689" y="1674"/>
                    </a:lnTo>
                    <a:lnTo>
                      <a:pt x="3719" y="1705"/>
                    </a:lnTo>
                    <a:cubicBezTo>
                      <a:pt x="3719" y="1705"/>
                      <a:pt x="3719" y="1705"/>
                      <a:pt x="3719" y="1736"/>
                    </a:cubicBezTo>
                    <a:lnTo>
                      <a:pt x="3719" y="1736"/>
                    </a:lnTo>
                    <a:lnTo>
                      <a:pt x="3719" y="1736"/>
                    </a:lnTo>
                    <a:lnTo>
                      <a:pt x="3719" y="1736"/>
                    </a:lnTo>
                    <a:lnTo>
                      <a:pt x="3750" y="1736"/>
                    </a:lnTo>
                    <a:cubicBezTo>
                      <a:pt x="3750" y="1736"/>
                      <a:pt x="3750" y="1736"/>
                      <a:pt x="3782" y="1736"/>
                    </a:cubicBezTo>
                    <a:lnTo>
                      <a:pt x="3782" y="1736"/>
                    </a:lnTo>
                    <a:lnTo>
                      <a:pt x="3782" y="1736"/>
                    </a:lnTo>
                    <a:lnTo>
                      <a:pt x="3813" y="1736"/>
                    </a:lnTo>
                    <a:lnTo>
                      <a:pt x="3813" y="1736"/>
                    </a:lnTo>
                    <a:cubicBezTo>
                      <a:pt x="3843" y="1736"/>
                      <a:pt x="3843" y="1736"/>
                      <a:pt x="3843" y="1736"/>
                    </a:cubicBezTo>
                    <a:lnTo>
                      <a:pt x="3843" y="1736"/>
                    </a:lnTo>
                    <a:lnTo>
                      <a:pt x="3843" y="1736"/>
                    </a:lnTo>
                    <a:cubicBezTo>
                      <a:pt x="3843" y="1736"/>
                      <a:pt x="3843" y="1736"/>
                      <a:pt x="3874" y="1736"/>
                    </a:cubicBezTo>
                    <a:lnTo>
                      <a:pt x="3874" y="1736"/>
                    </a:lnTo>
                    <a:lnTo>
                      <a:pt x="3874" y="1736"/>
                    </a:lnTo>
                    <a:lnTo>
                      <a:pt x="3874" y="1705"/>
                    </a:lnTo>
                    <a:lnTo>
                      <a:pt x="3874" y="1705"/>
                    </a:lnTo>
                    <a:cubicBezTo>
                      <a:pt x="3843" y="1705"/>
                      <a:pt x="3843" y="1674"/>
                      <a:pt x="3843" y="1674"/>
                    </a:cubicBezTo>
                    <a:lnTo>
                      <a:pt x="3874" y="1642"/>
                    </a:lnTo>
                    <a:lnTo>
                      <a:pt x="3874" y="1642"/>
                    </a:lnTo>
                    <a:cubicBezTo>
                      <a:pt x="3874" y="1612"/>
                      <a:pt x="3905" y="1612"/>
                      <a:pt x="3905" y="1612"/>
                    </a:cubicBezTo>
                    <a:lnTo>
                      <a:pt x="3937" y="1581"/>
                    </a:lnTo>
                    <a:lnTo>
                      <a:pt x="3937" y="1581"/>
                    </a:lnTo>
                    <a:cubicBezTo>
                      <a:pt x="3937" y="1581"/>
                      <a:pt x="3937" y="1581"/>
                      <a:pt x="3967" y="1581"/>
                    </a:cubicBezTo>
                    <a:lnTo>
                      <a:pt x="3967" y="1581"/>
                    </a:lnTo>
                    <a:cubicBezTo>
                      <a:pt x="3967" y="1612"/>
                      <a:pt x="3998" y="1612"/>
                      <a:pt x="3998" y="1612"/>
                    </a:cubicBezTo>
                    <a:lnTo>
                      <a:pt x="4030" y="1612"/>
                    </a:lnTo>
                    <a:lnTo>
                      <a:pt x="4060" y="1612"/>
                    </a:lnTo>
                    <a:cubicBezTo>
                      <a:pt x="4091" y="1642"/>
                      <a:pt x="4091" y="1642"/>
                      <a:pt x="4091" y="1642"/>
                    </a:cubicBezTo>
                    <a:cubicBezTo>
                      <a:pt x="4122" y="1642"/>
                      <a:pt x="4122" y="1642"/>
                      <a:pt x="4122" y="1642"/>
                    </a:cubicBezTo>
                    <a:lnTo>
                      <a:pt x="4122" y="1642"/>
                    </a:lnTo>
                    <a:cubicBezTo>
                      <a:pt x="4154" y="1674"/>
                      <a:pt x="4154" y="1674"/>
                      <a:pt x="4154" y="1674"/>
                    </a:cubicBezTo>
                    <a:lnTo>
                      <a:pt x="4154" y="1674"/>
                    </a:lnTo>
                    <a:lnTo>
                      <a:pt x="4154" y="1674"/>
                    </a:lnTo>
                    <a:lnTo>
                      <a:pt x="4154" y="1705"/>
                    </a:lnTo>
                    <a:lnTo>
                      <a:pt x="4154" y="1705"/>
                    </a:lnTo>
                    <a:lnTo>
                      <a:pt x="4154" y="1705"/>
                    </a:lnTo>
                    <a:cubicBezTo>
                      <a:pt x="4184" y="1705"/>
                      <a:pt x="4184" y="1705"/>
                      <a:pt x="4184" y="1705"/>
                    </a:cubicBezTo>
                    <a:lnTo>
                      <a:pt x="4184" y="1705"/>
                    </a:lnTo>
                    <a:cubicBezTo>
                      <a:pt x="4215" y="1705"/>
                      <a:pt x="4215" y="1705"/>
                      <a:pt x="4215" y="1705"/>
                    </a:cubicBezTo>
                    <a:lnTo>
                      <a:pt x="4215" y="1705"/>
                    </a:lnTo>
                    <a:cubicBezTo>
                      <a:pt x="4215" y="1705"/>
                      <a:pt x="4215" y="1705"/>
                      <a:pt x="4246" y="1705"/>
                    </a:cubicBezTo>
                    <a:lnTo>
                      <a:pt x="4278" y="1705"/>
                    </a:lnTo>
                    <a:lnTo>
                      <a:pt x="4308" y="1705"/>
                    </a:lnTo>
                    <a:lnTo>
                      <a:pt x="4308" y="1705"/>
                    </a:lnTo>
                    <a:lnTo>
                      <a:pt x="4308" y="1705"/>
                    </a:lnTo>
                    <a:cubicBezTo>
                      <a:pt x="4339" y="1705"/>
                      <a:pt x="4402" y="1705"/>
                      <a:pt x="4402" y="1736"/>
                    </a:cubicBezTo>
                    <a:cubicBezTo>
                      <a:pt x="4432" y="1736"/>
                      <a:pt x="4432" y="1736"/>
                      <a:pt x="4432" y="1736"/>
                    </a:cubicBezTo>
                    <a:cubicBezTo>
                      <a:pt x="4463" y="1736"/>
                      <a:pt x="4463" y="1736"/>
                      <a:pt x="4463" y="1736"/>
                    </a:cubicBezTo>
                    <a:cubicBezTo>
                      <a:pt x="4463" y="1766"/>
                      <a:pt x="4494" y="1766"/>
                      <a:pt x="4494" y="1766"/>
                    </a:cubicBezTo>
                    <a:cubicBezTo>
                      <a:pt x="4494" y="1766"/>
                      <a:pt x="4494" y="1766"/>
                      <a:pt x="4526" y="1766"/>
                    </a:cubicBezTo>
                    <a:lnTo>
                      <a:pt x="4556" y="1766"/>
                    </a:lnTo>
                    <a:cubicBezTo>
                      <a:pt x="4556" y="1766"/>
                      <a:pt x="4556" y="1766"/>
                      <a:pt x="4587" y="1766"/>
                    </a:cubicBezTo>
                    <a:lnTo>
                      <a:pt x="4587" y="1766"/>
                    </a:lnTo>
                    <a:lnTo>
                      <a:pt x="4587" y="1766"/>
                    </a:lnTo>
                    <a:lnTo>
                      <a:pt x="4587" y="1766"/>
                    </a:lnTo>
                    <a:cubicBezTo>
                      <a:pt x="4618" y="1766"/>
                      <a:pt x="4650" y="1766"/>
                      <a:pt x="4650" y="1766"/>
                    </a:cubicBezTo>
                    <a:cubicBezTo>
                      <a:pt x="4650" y="1766"/>
                      <a:pt x="4650" y="1766"/>
                      <a:pt x="4680" y="1766"/>
                    </a:cubicBezTo>
                    <a:lnTo>
                      <a:pt x="4680" y="1766"/>
                    </a:lnTo>
                    <a:cubicBezTo>
                      <a:pt x="4680" y="1766"/>
                      <a:pt x="4680" y="1766"/>
                      <a:pt x="4711" y="1766"/>
                    </a:cubicBezTo>
                    <a:lnTo>
                      <a:pt x="4711" y="1736"/>
                    </a:lnTo>
                    <a:cubicBezTo>
                      <a:pt x="4742" y="1736"/>
                      <a:pt x="4742" y="1705"/>
                      <a:pt x="4742" y="1705"/>
                    </a:cubicBezTo>
                    <a:lnTo>
                      <a:pt x="4742" y="1705"/>
                    </a:lnTo>
                    <a:cubicBezTo>
                      <a:pt x="4774" y="1705"/>
                      <a:pt x="4804" y="1705"/>
                      <a:pt x="4804" y="1705"/>
                    </a:cubicBezTo>
                    <a:cubicBezTo>
                      <a:pt x="4804" y="1705"/>
                      <a:pt x="4804" y="1705"/>
                      <a:pt x="4835" y="1705"/>
                    </a:cubicBezTo>
                    <a:lnTo>
                      <a:pt x="4835" y="1705"/>
                    </a:lnTo>
                    <a:cubicBezTo>
                      <a:pt x="4866" y="1736"/>
                      <a:pt x="4866" y="1736"/>
                      <a:pt x="4866" y="1736"/>
                    </a:cubicBezTo>
                    <a:lnTo>
                      <a:pt x="4898" y="1736"/>
                    </a:lnTo>
                    <a:lnTo>
                      <a:pt x="4898" y="1736"/>
                    </a:lnTo>
                    <a:lnTo>
                      <a:pt x="4898" y="1736"/>
                    </a:lnTo>
                    <a:cubicBezTo>
                      <a:pt x="4928" y="1705"/>
                      <a:pt x="4928" y="1705"/>
                      <a:pt x="4928" y="1705"/>
                    </a:cubicBezTo>
                    <a:cubicBezTo>
                      <a:pt x="4928" y="1736"/>
                      <a:pt x="4928" y="1736"/>
                      <a:pt x="4928" y="1736"/>
                    </a:cubicBezTo>
                    <a:lnTo>
                      <a:pt x="4928" y="1736"/>
                    </a:lnTo>
                    <a:cubicBezTo>
                      <a:pt x="4928" y="1736"/>
                      <a:pt x="4928" y="1736"/>
                      <a:pt x="4959" y="1736"/>
                    </a:cubicBezTo>
                    <a:lnTo>
                      <a:pt x="4959" y="1766"/>
                    </a:lnTo>
                    <a:lnTo>
                      <a:pt x="4959" y="1766"/>
                    </a:lnTo>
                    <a:cubicBezTo>
                      <a:pt x="4990" y="1766"/>
                      <a:pt x="4990" y="1766"/>
                      <a:pt x="5022" y="1736"/>
                    </a:cubicBezTo>
                    <a:lnTo>
                      <a:pt x="5022" y="1736"/>
                    </a:lnTo>
                    <a:lnTo>
                      <a:pt x="5022" y="1736"/>
                    </a:lnTo>
                    <a:lnTo>
                      <a:pt x="5022" y="1736"/>
                    </a:lnTo>
                    <a:lnTo>
                      <a:pt x="5022" y="1736"/>
                    </a:lnTo>
                    <a:cubicBezTo>
                      <a:pt x="5022" y="1705"/>
                      <a:pt x="5022" y="1705"/>
                      <a:pt x="5022" y="1705"/>
                    </a:cubicBezTo>
                    <a:cubicBezTo>
                      <a:pt x="5022" y="1705"/>
                      <a:pt x="5022" y="1705"/>
                      <a:pt x="5052" y="1705"/>
                    </a:cubicBezTo>
                    <a:lnTo>
                      <a:pt x="5052" y="1705"/>
                    </a:lnTo>
                    <a:lnTo>
                      <a:pt x="5052" y="1674"/>
                    </a:lnTo>
                    <a:lnTo>
                      <a:pt x="5052" y="1674"/>
                    </a:lnTo>
                    <a:lnTo>
                      <a:pt x="5052" y="1674"/>
                    </a:lnTo>
                    <a:cubicBezTo>
                      <a:pt x="5083" y="1674"/>
                      <a:pt x="5083" y="1642"/>
                      <a:pt x="5114" y="1612"/>
                    </a:cubicBezTo>
                    <a:lnTo>
                      <a:pt x="5114" y="1612"/>
                    </a:lnTo>
                    <a:lnTo>
                      <a:pt x="5083" y="1612"/>
                    </a:lnTo>
                    <a:lnTo>
                      <a:pt x="5083" y="1612"/>
                    </a:lnTo>
                    <a:cubicBezTo>
                      <a:pt x="5083" y="1581"/>
                      <a:pt x="5083" y="1581"/>
                      <a:pt x="5083" y="1581"/>
                    </a:cubicBezTo>
                    <a:lnTo>
                      <a:pt x="5083" y="1581"/>
                    </a:lnTo>
                    <a:cubicBezTo>
                      <a:pt x="5083" y="1550"/>
                      <a:pt x="5083" y="1550"/>
                      <a:pt x="5114" y="1550"/>
                    </a:cubicBezTo>
                    <a:lnTo>
                      <a:pt x="5114" y="1550"/>
                    </a:lnTo>
                    <a:cubicBezTo>
                      <a:pt x="5114" y="1518"/>
                      <a:pt x="5114" y="1518"/>
                      <a:pt x="5114" y="1518"/>
                    </a:cubicBezTo>
                    <a:cubicBezTo>
                      <a:pt x="5114" y="1518"/>
                      <a:pt x="5114" y="1518"/>
                      <a:pt x="5146" y="1518"/>
                    </a:cubicBezTo>
                    <a:lnTo>
                      <a:pt x="5146" y="1518"/>
                    </a:lnTo>
                    <a:cubicBezTo>
                      <a:pt x="5146" y="1518"/>
                      <a:pt x="5146" y="1518"/>
                      <a:pt x="5176" y="1518"/>
                    </a:cubicBezTo>
                    <a:lnTo>
                      <a:pt x="5176" y="1518"/>
                    </a:lnTo>
                    <a:lnTo>
                      <a:pt x="5176" y="1518"/>
                    </a:lnTo>
                    <a:cubicBezTo>
                      <a:pt x="5207" y="1518"/>
                      <a:pt x="5207" y="1488"/>
                      <a:pt x="5238" y="1488"/>
                    </a:cubicBezTo>
                    <a:cubicBezTo>
                      <a:pt x="5238" y="1488"/>
                      <a:pt x="5300" y="1488"/>
                      <a:pt x="5331" y="1518"/>
                    </a:cubicBezTo>
                    <a:cubicBezTo>
                      <a:pt x="5331" y="1518"/>
                      <a:pt x="5331" y="1518"/>
                      <a:pt x="5362" y="1518"/>
                    </a:cubicBezTo>
                    <a:lnTo>
                      <a:pt x="5362" y="1518"/>
                    </a:lnTo>
                    <a:lnTo>
                      <a:pt x="5362" y="1518"/>
                    </a:lnTo>
                    <a:lnTo>
                      <a:pt x="5394" y="1518"/>
                    </a:lnTo>
                    <a:lnTo>
                      <a:pt x="5394" y="1518"/>
                    </a:lnTo>
                    <a:cubicBezTo>
                      <a:pt x="5424" y="1518"/>
                      <a:pt x="5424" y="1518"/>
                      <a:pt x="5424" y="1550"/>
                    </a:cubicBezTo>
                    <a:lnTo>
                      <a:pt x="5424" y="1550"/>
                    </a:lnTo>
                    <a:lnTo>
                      <a:pt x="5424" y="1550"/>
                    </a:lnTo>
                    <a:cubicBezTo>
                      <a:pt x="5455" y="1550"/>
                      <a:pt x="5455" y="1550"/>
                      <a:pt x="5455" y="1581"/>
                    </a:cubicBezTo>
                    <a:lnTo>
                      <a:pt x="5486" y="1612"/>
                    </a:lnTo>
                    <a:lnTo>
                      <a:pt x="5486" y="1642"/>
                    </a:lnTo>
                    <a:cubicBezTo>
                      <a:pt x="5486" y="1642"/>
                      <a:pt x="5486" y="1642"/>
                      <a:pt x="5517" y="1642"/>
                    </a:cubicBezTo>
                    <a:cubicBezTo>
                      <a:pt x="5517" y="1674"/>
                      <a:pt x="5517" y="1705"/>
                      <a:pt x="5548" y="1705"/>
                    </a:cubicBezTo>
                    <a:cubicBezTo>
                      <a:pt x="5548" y="1736"/>
                      <a:pt x="5548" y="1736"/>
                      <a:pt x="5548" y="1766"/>
                    </a:cubicBezTo>
                    <a:lnTo>
                      <a:pt x="5548" y="1766"/>
                    </a:lnTo>
                    <a:cubicBezTo>
                      <a:pt x="5579" y="1766"/>
                      <a:pt x="5579" y="1766"/>
                      <a:pt x="5610" y="1766"/>
                    </a:cubicBezTo>
                    <a:lnTo>
                      <a:pt x="5610" y="1766"/>
                    </a:lnTo>
                    <a:lnTo>
                      <a:pt x="5610" y="1766"/>
                    </a:lnTo>
                    <a:lnTo>
                      <a:pt x="5610" y="1766"/>
                    </a:lnTo>
                    <a:cubicBezTo>
                      <a:pt x="5642" y="1766"/>
                      <a:pt x="5642" y="1766"/>
                      <a:pt x="5642" y="1766"/>
                    </a:cubicBezTo>
                    <a:cubicBezTo>
                      <a:pt x="5672" y="1798"/>
                      <a:pt x="5672" y="1798"/>
                      <a:pt x="5672" y="1798"/>
                    </a:cubicBezTo>
                    <a:lnTo>
                      <a:pt x="5672" y="1798"/>
                    </a:lnTo>
                    <a:cubicBezTo>
                      <a:pt x="5703" y="1829"/>
                      <a:pt x="5703" y="1829"/>
                      <a:pt x="5703" y="1860"/>
                    </a:cubicBezTo>
                    <a:cubicBezTo>
                      <a:pt x="5703" y="1860"/>
                      <a:pt x="5703" y="1860"/>
                      <a:pt x="5734" y="1860"/>
                    </a:cubicBezTo>
                    <a:lnTo>
                      <a:pt x="5734" y="1860"/>
                    </a:lnTo>
                    <a:lnTo>
                      <a:pt x="5734" y="1860"/>
                    </a:lnTo>
                    <a:cubicBezTo>
                      <a:pt x="5734" y="1890"/>
                      <a:pt x="5734" y="1890"/>
                      <a:pt x="5765" y="1890"/>
                    </a:cubicBezTo>
                    <a:lnTo>
                      <a:pt x="5765" y="1890"/>
                    </a:lnTo>
                    <a:cubicBezTo>
                      <a:pt x="5765" y="1860"/>
                      <a:pt x="5796" y="1860"/>
                      <a:pt x="5796" y="1860"/>
                    </a:cubicBezTo>
                    <a:cubicBezTo>
                      <a:pt x="5827" y="1829"/>
                      <a:pt x="5827" y="1829"/>
                      <a:pt x="5827" y="1829"/>
                    </a:cubicBezTo>
                    <a:lnTo>
                      <a:pt x="5827" y="1829"/>
                    </a:lnTo>
                    <a:cubicBezTo>
                      <a:pt x="5827" y="1829"/>
                      <a:pt x="5827" y="1829"/>
                      <a:pt x="5858" y="1829"/>
                    </a:cubicBezTo>
                    <a:lnTo>
                      <a:pt x="5858" y="1829"/>
                    </a:lnTo>
                    <a:lnTo>
                      <a:pt x="5889" y="1829"/>
                    </a:lnTo>
                    <a:lnTo>
                      <a:pt x="5889" y="1829"/>
                    </a:lnTo>
                    <a:lnTo>
                      <a:pt x="5889" y="1829"/>
                    </a:lnTo>
                    <a:cubicBezTo>
                      <a:pt x="5920" y="1829"/>
                      <a:pt x="5920" y="1829"/>
                      <a:pt x="5920" y="1829"/>
                    </a:cubicBezTo>
                    <a:lnTo>
                      <a:pt x="5951" y="1860"/>
                    </a:lnTo>
                    <a:lnTo>
                      <a:pt x="5951" y="1860"/>
                    </a:lnTo>
                    <a:lnTo>
                      <a:pt x="5951" y="1860"/>
                    </a:lnTo>
                    <a:lnTo>
                      <a:pt x="5951" y="1860"/>
                    </a:lnTo>
                    <a:lnTo>
                      <a:pt x="5951" y="1890"/>
                    </a:lnTo>
                    <a:lnTo>
                      <a:pt x="5951" y="1890"/>
                    </a:lnTo>
                    <a:cubicBezTo>
                      <a:pt x="5951" y="1890"/>
                      <a:pt x="5951" y="1890"/>
                      <a:pt x="5951" y="1922"/>
                    </a:cubicBezTo>
                    <a:lnTo>
                      <a:pt x="5951" y="1922"/>
                    </a:lnTo>
                    <a:cubicBezTo>
                      <a:pt x="5920" y="1922"/>
                      <a:pt x="5920" y="1922"/>
                      <a:pt x="5920" y="1922"/>
                    </a:cubicBezTo>
                    <a:lnTo>
                      <a:pt x="5920" y="1922"/>
                    </a:lnTo>
                    <a:cubicBezTo>
                      <a:pt x="5920" y="1953"/>
                      <a:pt x="5920" y="1953"/>
                      <a:pt x="5920" y="1953"/>
                    </a:cubicBezTo>
                    <a:cubicBezTo>
                      <a:pt x="5920" y="1953"/>
                      <a:pt x="5920" y="1984"/>
                      <a:pt x="5889" y="1984"/>
                    </a:cubicBezTo>
                    <a:lnTo>
                      <a:pt x="5889" y="1984"/>
                    </a:lnTo>
                    <a:lnTo>
                      <a:pt x="5889" y="1984"/>
                    </a:lnTo>
                    <a:cubicBezTo>
                      <a:pt x="5889" y="2014"/>
                      <a:pt x="5889" y="2014"/>
                      <a:pt x="5889" y="2014"/>
                    </a:cubicBezTo>
                    <a:lnTo>
                      <a:pt x="5889" y="2014"/>
                    </a:lnTo>
                    <a:lnTo>
                      <a:pt x="5889" y="2014"/>
                    </a:lnTo>
                    <a:lnTo>
                      <a:pt x="5889" y="2014"/>
                    </a:lnTo>
                    <a:cubicBezTo>
                      <a:pt x="5889" y="2046"/>
                      <a:pt x="5858" y="2046"/>
                      <a:pt x="5858" y="2077"/>
                    </a:cubicBezTo>
                    <a:lnTo>
                      <a:pt x="5858" y="2077"/>
                    </a:lnTo>
                    <a:lnTo>
                      <a:pt x="5858" y="2077"/>
                    </a:lnTo>
                    <a:lnTo>
                      <a:pt x="5858" y="2077"/>
                    </a:lnTo>
                    <a:lnTo>
                      <a:pt x="5827" y="2108"/>
                    </a:lnTo>
                    <a:lnTo>
                      <a:pt x="5827" y="2108"/>
                    </a:lnTo>
                    <a:lnTo>
                      <a:pt x="5827" y="2108"/>
                    </a:lnTo>
                    <a:cubicBezTo>
                      <a:pt x="5796" y="2108"/>
                      <a:pt x="5796" y="2108"/>
                      <a:pt x="5796" y="2077"/>
                    </a:cubicBezTo>
                    <a:lnTo>
                      <a:pt x="5796" y="2077"/>
                    </a:lnTo>
                    <a:cubicBezTo>
                      <a:pt x="5765" y="2077"/>
                      <a:pt x="5765" y="2077"/>
                      <a:pt x="5765" y="2077"/>
                    </a:cubicBezTo>
                    <a:cubicBezTo>
                      <a:pt x="5765" y="2077"/>
                      <a:pt x="5765" y="2108"/>
                      <a:pt x="5734" y="2108"/>
                    </a:cubicBezTo>
                    <a:lnTo>
                      <a:pt x="5734" y="2108"/>
                    </a:lnTo>
                    <a:cubicBezTo>
                      <a:pt x="5734" y="2108"/>
                      <a:pt x="5734" y="2108"/>
                      <a:pt x="5734" y="2138"/>
                    </a:cubicBezTo>
                    <a:lnTo>
                      <a:pt x="5734" y="2138"/>
                    </a:lnTo>
                    <a:lnTo>
                      <a:pt x="5734" y="2170"/>
                    </a:lnTo>
                    <a:lnTo>
                      <a:pt x="5734" y="2170"/>
                    </a:lnTo>
                    <a:lnTo>
                      <a:pt x="5734" y="2170"/>
                    </a:lnTo>
                    <a:cubicBezTo>
                      <a:pt x="5734" y="2170"/>
                      <a:pt x="5734" y="2170"/>
                      <a:pt x="5765" y="2170"/>
                    </a:cubicBezTo>
                    <a:lnTo>
                      <a:pt x="5765" y="2138"/>
                    </a:lnTo>
                    <a:cubicBezTo>
                      <a:pt x="5765" y="2138"/>
                      <a:pt x="5796" y="2170"/>
                      <a:pt x="5827" y="2170"/>
                    </a:cubicBezTo>
                    <a:cubicBezTo>
                      <a:pt x="5827" y="2201"/>
                      <a:pt x="5827" y="2201"/>
                      <a:pt x="5827" y="2201"/>
                    </a:cubicBezTo>
                    <a:lnTo>
                      <a:pt x="5858" y="2201"/>
                    </a:lnTo>
                    <a:cubicBezTo>
                      <a:pt x="5889" y="2170"/>
                      <a:pt x="5889" y="2170"/>
                      <a:pt x="5889" y="2170"/>
                    </a:cubicBezTo>
                    <a:cubicBezTo>
                      <a:pt x="5920" y="2170"/>
                      <a:pt x="5920" y="2138"/>
                      <a:pt x="5951" y="2108"/>
                    </a:cubicBezTo>
                    <a:cubicBezTo>
                      <a:pt x="5951" y="2077"/>
                      <a:pt x="5982" y="2046"/>
                      <a:pt x="6013" y="2046"/>
                    </a:cubicBezTo>
                    <a:lnTo>
                      <a:pt x="6044" y="2046"/>
                    </a:lnTo>
                    <a:lnTo>
                      <a:pt x="6044" y="2014"/>
                    </a:lnTo>
                    <a:lnTo>
                      <a:pt x="6075" y="1984"/>
                    </a:lnTo>
                    <a:lnTo>
                      <a:pt x="6106" y="1953"/>
                    </a:lnTo>
                    <a:cubicBezTo>
                      <a:pt x="6106" y="1922"/>
                      <a:pt x="6106" y="1922"/>
                      <a:pt x="6137" y="1890"/>
                    </a:cubicBezTo>
                    <a:lnTo>
                      <a:pt x="6168" y="1860"/>
                    </a:lnTo>
                    <a:cubicBezTo>
                      <a:pt x="6199" y="1860"/>
                      <a:pt x="6199" y="1829"/>
                      <a:pt x="6199" y="1829"/>
                    </a:cubicBezTo>
                    <a:lnTo>
                      <a:pt x="6199" y="1829"/>
                    </a:lnTo>
                    <a:cubicBezTo>
                      <a:pt x="6199" y="1798"/>
                      <a:pt x="6199" y="1766"/>
                      <a:pt x="6199" y="1766"/>
                    </a:cubicBezTo>
                    <a:cubicBezTo>
                      <a:pt x="6199" y="1766"/>
                      <a:pt x="6230" y="1766"/>
                      <a:pt x="6230" y="1736"/>
                    </a:cubicBezTo>
                    <a:lnTo>
                      <a:pt x="6230" y="1736"/>
                    </a:lnTo>
                    <a:lnTo>
                      <a:pt x="6230" y="1736"/>
                    </a:lnTo>
                    <a:cubicBezTo>
                      <a:pt x="6230" y="1736"/>
                      <a:pt x="6199" y="1705"/>
                      <a:pt x="6230" y="1705"/>
                    </a:cubicBezTo>
                    <a:cubicBezTo>
                      <a:pt x="6230" y="1674"/>
                      <a:pt x="6230" y="1642"/>
                      <a:pt x="6261" y="1612"/>
                    </a:cubicBezTo>
                    <a:lnTo>
                      <a:pt x="6261" y="1612"/>
                    </a:lnTo>
                    <a:lnTo>
                      <a:pt x="6261" y="1581"/>
                    </a:lnTo>
                    <a:cubicBezTo>
                      <a:pt x="6230" y="1581"/>
                      <a:pt x="6230" y="1581"/>
                      <a:pt x="6230" y="1581"/>
                    </a:cubicBezTo>
                    <a:cubicBezTo>
                      <a:pt x="6230" y="1550"/>
                      <a:pt x="6230" y="1550"/>
                      <a:pt x="6230" y="1550"/>
                    </a:cubicBezTo>
                    <a:cubicBezTo>
                      <a:pt x="6230" y="1518"/>
                      <a:pt x="6230" y="1518"/>
                      <a:pt x="6199" y="1518"/>
                    </a:cubicBezTo>
                    <a:cubicBezTo>
                      <a:pt x="6199" y="1518"/>
                      <a:pt x="6199" y="1518"/>
                      <a:pt x="6168" y="1518"/>
                    </a:cubicBezTo>
                    <a:cubicBezTo>
                      <a:pt x="6168" y="1518"/>
                      <a:pt x="6168" y="1518"/>
                      <a:pt x="6137" y="1518"/>
                    </a:cubicBezTo>
                    <a:cubicBezTo>
                      <a:pt x="6137" y="1518"/>
                      <a:pt x="6137" y="1518"/>
                      <a:pt x="6106" y="1518"/>
                    </a:cubicBezTo>
                    <a:cubicBezTo>
                      <a:pt x="6106" y="1550"/>
                      <a:pt x="6075" y="1550"/>
                      <a:pt x="6075" y="1550"/>
                    </a:cubicBezTo>
                    <a:cubicBezTo>
                      <a:pt x="6044" y="1550"/>
                      <a:pt x="6044" y="1550"/>
                      <a:pt x="6044" y="1518"/>
                    </a:cubicBezTo>
                    <a:lnTo>
                      <a:pt x="6044" y="1488"/>
                    </a:lnTo>
                    <a:lnTo>
                      <a:pt x="6044" y="1488"/>
                    </a:lnTo>
                    <a:cubicBezTo>
                      <a:pt x="6044" y="1488"/>
                      <a:pt x="6044" y="1488"/>
                      <a:pt x="6044" y="1457"/>
                    </a:cubicBezTo>
                    <a:lnTo>
                      <a:pt x="6013" y="1457"/>
                    </a:lnTo>
                    <a:cubicBezTo>
                      <a:pt x="6013" y="1488"/>
                      <a:pt x="6013" y="1488"/>
                      <a:pt x="6013" y="1488"/>
                    </a:cubicBezTo>
                    <a:lnTo>
                      <a:pt x="5982" y="1488"/>
                    </a:lnTo>
                    <a:cubicBezTo>
                      <a:pt x="5982" y="1488"/>
                      <a:pt x="5951" y="1488"/>
                      <a:pt x="5920" y="1457"/>
                    </a:cubicBezTo>
                    <a:lnTo>
                      <a:pt x="5920" y="1425"/>
                    </a:lnTo>
                    <a:cubicBezTo>
                      <a:pt x="5920" y="1394"/>
                      <a:pt x="5951" y="1394"/>
                      <a:pt x="5982" y="1394"/>
                    </a:cubicBezTo>
                    <a:lnTo>
                      <a:pt x="5982" y="1394"/>
                    </a:lnTo>
                    <a:cubicBezTo>
                      <a:pt x="6013" y="1394"/>
                      <a:pt x="6013" y="1364"/>
                      <a:pt x="6044" y="1364"/>
                    </a:cubicBezTo>
                    <a:lnTo>
                      <a:pt x="6075" y="1333"/>
                    </a:lnTo>
                    <a:cubicBezTo>
                      <a:pt x="6075" y="1333"/>
                      <a:pt x="6075" y="1302"/>
                      <a:pt x="6106" y="1302"/>
                    </a:cubicBezTo>
                    <a:lnTo>
                      <a:pt x="6106" y="1302"/>
                    </a:lnTo>
                    <a:lnTo>
                      <a:pt x="6106" y="1302"/>
                    </a:lnTo>
                    <a:lnTo>
                      <a:pt x="6106" y="1302"/>
                    </a:lnTo>
                    <a:lnTo>
                      <a:pt x="6137" y="1270"/>
                    </a:lnTo>
                    <a:lnTo>
                      <a:pt x="6137" y="1270"/>
                    </a:lnTo>
                    <a:cubicBezTo>
                      <a:pt x="6168" y="1240"/>
                      <a:pt x="6199" y="1240"/>
                      <a:pt x="6230" y="1240"/>
                    </a:cubicBezTo>
                    <a:lnTo>
                      <a:pt x="6230" y="1240"/>
                    </a:lnTo>
                    <a:cubicBezTo>
                      <a:pt x="6230" y="1209"/>
                      <a:pt x="6261" y="1209"/>
                      <a:pt x="6261" y="1209"/>
                    </a:cubicBezTo>
                    <a:cubicBezTo>
                      <a:pt x="6261" y="1209"/>
                      <a:pt x="6261" y="1209"/>
                      <a:pt x="6261" y="1178"/>
                    </a:cubicBezTo>
                    <a:cubicBezTo>
                      <a:pt x="6292" y="1178"/>
                      <a:pt x="6323" y="1178"/>
                      <a:pt x="6323" y="1146"/>
                    </a:cubicBezTo>
                    <a:cubicBezTo>
                      <a:pt x="6354" y="1146"/>
                      <a:pt x="6354" y="1146"/>
                      <a:pt x="6385" y="1116"/>
                    </a:cubicBezTo>
                    <a:lnTo>
                      <a:pt x="6385" y="1116"/>
                    </a:lnTo>
                    <a:lnTo>
                      <a:pt x="6416" y="1116"/>
                    </a:lnTo>
                    <a:cubicBezTo>
                      <a:pt x="6447" y="1116"/>
                      <a:pt x="6447" y="1116"/>
                      <a:pt x="6478" y="1116"/>
                    </a:cubicBezTo>
                    <a:cubicBezTo>
                      <a:pt x="6509" y="1116"/>
                      <a:pt x="6509" y="1146"/>
                      <a:pt x="6540" y="1146"/>
                    </a:cubicBezTo>
                    <a:cubicBezTo>
                      <a:pt x="6540" y="1146"/>
                      <a:pt x="6540" y="1146"/>
                      <a:pt x="6571" y="1146"/>
                    </a:cubicBezTo>
                    <a:lnTo>
                      <a:pt x="6571" y="1146"/>
                    </a:lnTo>
                    <a:lnTo>
                      <a:pt x="6602" y="1146"/>
                    </a:lnTo>
                    <a:cubicBezTo>
                      <a:pt x="6633" y="1146"/>
                      <a:pt x="6664" y="1146"/>
                      <a:pt x="6664" y="1146"/>
                    </a:cubicBezTo>
                    <a:cubicBezTo>
                      <a:pt x="6664" y="1146"/>
                      <a:pt x="6664" y="1146"/>
                      <a:pt x="6695" y="1146"/>
                    </a:cubicBezTo>
                    <a:lnTo>
                      <a:pt x="6695" y="1146"/>
                    </a:lnTo>
                    <a:lnTo>
                      <a:pt x="6695" y="1146"/>
                    </a:lnTo>
                    <a:cubicBezTo>
                      <a:pt x="6695" y="1116"/>
                      <a:pt x="6695" y="1116"/>
                      <a:pt x="6726" y="1116"/>
                    </a:cubicBezTo>
                    <a:lnTo>
                      <a:pt x="6726" y="1116"/>
                    </a:lnTo>
                    <a:cubicBezTo>
                      <a:pt x="6757" y="1116"/>
                      <a:pt x="6788" y="1116"/>
                      <a:pt x="6788" y="1116"/>
                    </a:cubicBezTo>
                    <a:lnTo>
                      <a:pt x="6788" y="1116"/>
                    </a:lnTo>
                    <a:cubicBezTo>
                      <a:pt x="6819" y="1116"/>
                      <a:pt x="6819" y="1116"/>
                      <a:pt x="6819" y="1116"/>
                    </a:cubicBezTo>
                    <a:lnTo>
                      <a:pt x="6819" y="1116"/>
                    </a:lnTo>
                    <a:cubicBezTo>
                      <a:pt x="6850" y="1116"/>
                      <a:pt x="6881" y="1116"/>
                      <a:pt x="6881" y="1146"/>
                    </a:cubicBezTo>
                    <a:lnTo>
                      <a:pt x="6912" y="1146"/>
                    </a:lnTo>
                    <a:lnTo>
                      <a:pt x="6912" y="1146"/>
                    </a:lnTo>
                    <a:cubicBezTo>
                      <a:pt x="6912" y="1146"/>
                      <a:pt x="6974" y="1146"/>
                      <a:pt x="7005" y="1146"/>
                    </a:cubicBezTo>
                    <a:cubicBezTo>
                      <a:pt x="7005" y="1146"/>
                      <a:pt x="6974" y="1146"/>
                      <a:pt x="6974" y="1116"/>
                    </a:cubicBezTo>
                    <a:cubicBezTo>
                      <a:pt x="6974" y="1116"/>
                      <a:pt x="6974" y="1116"/>
                      <a:pt x="6974" y="1085"/>
                    </a:cubicBezTo>
                    <a:cubicBezTo>
                      <a:pt x="7005" y="1085"/>
                      <a:pt x="7005" y="1085"/>
                      <a:pt x="7036" y="1054"/>
                    </a:cubicBezTo>
                    <a:lnTo>
                      <a:pt x="7067" y="1054"/>
                    </a:lnTo>
                    <a:lnTo>
                      <a:pt x="7067" y="1054"/>
                    </a:lnTo>
                    <a:cubicBezTo>
                      <a:pt x="7067" y="1022"/>
                      <a:pt x="7098" y="1022"/>
                      <a:pt x="7098" y="1022"/>
                    </a:cubicBezTo>
                    <a:lnTo>
                      <a:pt x="7098" y="1022"/>
                    </a:lnTo>
                    <a:cubicBezTo>
                      <a:pt x="7098" y="1022"/>
                      <a:pt x="7098" y="992"/>
                      <a:pt x="7129" y="992"/>
                    </a:cubicBezTo>
                    <a:cubicBezTo>
                      <a:pt x="7129" y="992"/>
                      <a:pt x="7129" y="961"/>
                      <a:pt x="7160" y="961"/>
                    </a:cubicBezTo>
                    <a:cubicBezTo>
                      <a:pt x="7191" y="961"/>
                      <a:pt x="7191" y="961"/>
                      <a:pt x="7191" y="961"/>
                    </a:cubicBezTo>
                    <a:cubicBezTo>
                      <a:pt x="7191" y="961"/>
                      <a:pt x="7191" y="961"/>
                      <a:pt x="7222" y="961"/>
                    </a:cubicBezTo>
                    <a:cubicBezTo>
                      <a:pt x="7222" y="961"/>
                      <a:pt x="7222" y="961"/>
                      <a:pt x="7253" y="961"/>
                    </a:cubicBezTo>
                    <a:cubicBezTo>
                      <a:pt x="7253" y="961"/>
                      <a:pt x="7284" y="961"/>
                      <a:pt x="7284" y="992"/>
                    </a:cubicBezTo>
                    <a:lnTo>
                      <a:pt x="7284" y="992"/>
                    </a:lnTo>
                    <a:lnTo>
                      <a:pt x="7284" y="992"/>
                    </a:lnTo>
                    <a:cubicBezTo>
                      <a:pt x="7284" y="961"/>
                      <a:pt x="7315" y="961"/>
                      <a:pt x="7315" y="961"/>
                    </a:cubicBezTo>
                    <a:lnTo>
                      <a:pt x="7315" y="961"/>
                    </a:lnTo>
                    <a:cubicBezTo>
                      <a:pt x="7345" y="961"/>
                      <a:pt x="7345" y="961"/>
                      <a:pt x="7345" y="992"/>
                    </a:cubicBezTo>
                    <a:cubicBezTo>
                      <a:pt x="7345" y="992"/>
                      <a:pt x="7345" y="992"/>
                      <a:pt x="7345" y="1022"/>
                    </a:cubicBezTo>
                    <a:lnTo>
                      <a:pt x="7345" y="1022"/>
                    </a:lnTo>
                    <a:lnTo>
                      <a:pt x="7345" y="1022"/>
                    </a:lnTo>
                    <a:cubicBezTo>
                      <a:pt x="7377" y="1022"/>
                      <a:pt x="7377" y="1022"/>
                      <a:pt x="7408" y="1022"/>
                    </a:cubicBezTo>
                    <a:cubicBezTo>
                      <a:pt x="7408" y="1022"/>
                      <a:pt x="7408" y="1022"/>
                      <a:pt x="7408" y="992"/>
                    </a:cubicBezTo>
                    <a:lnTo>
                      <a:pt x="7408" y="992"/>
                    </a:lnTo>
                    <a:cubicBezTo>
                      <a:pt x="7439" y="992"/>
                      <a:pt x="7439" y="961"/>
                      <a:pt x="7439" y="961"/>
                    </a:cubicBezTo>
                    <a:lnTo>
                      <a:pt x="7469" y="992"/>
                    </a:lnTo>
                    <a:lnTo>
                      <a:pt x="7469" y="992"/>
                    </a:lnTo>
                    <a:lnTo>
                      <a:pt x="7469" y="992"/>
                    </a:lnTo>
                    <a:cubicBezTo>
                      <a:pt x="7469" y="961"/>
                      <a:pt x="7469" y="961"/>
                      <a:pt x="7469" y="961"/>
                    </a:cubicBezTo>
                    <a:cubicBezTo>
                      <a:pt x="7469" y="961"/>
                      <a:pt x="7469" y="961"/>
                      <a:pt x="7469" y="930"/>
                    </a:cubicBezTo>
                    <a:cubicBezTo>
                      <a:pt x="7501" y="930"/>
                      <a:pt x="7501" y="930"/>
                      <a:pt x="7501" y="930"/>
                    </a:cubicBezTo>
                    <a:cubicBezTo>
                      <a:pt x="7532" y="898"/>
                      <a:pt x="7532" y="898"/>
                      <a:pt x="7532" y="898"/>
                    </a:cubicBezTo>
                    <a:lnTo>
                      <a:pt x="7532" y="898"/>
                    </a:lnTo>
                    <a:lnTo>
                      <a:pt x="7563" y="898"/>
                    </a:lnTo>
                    <a:lnTo>
                      <a:pt x="7563" y="898"/>
                    </a:lnTo>
                    <a:lnTo>
                      <a:pt x="7563" y="898"/>
                    </a:lnTo>
                    <a:cubicBezTo>
                      <a:pt x="7593" y="898"/>
                      <a:pt x="7593" y="930"/>
                      <a:pt x="7593" y="961"/>
                    </a:cubicBezTo>
                    <a:cubicBezTo>
                      <a:pt x="7625" y="961"/>
                      <a:pt x="7593" y="961"/>
                      <a:pt x="7593" y="992"/>
                    </a:cubicBezTo>
                    <a:lnTo>
                      <a:pt x="7593" y="992"/>
                    </a:lnTo>
                    <a:cubicBezTo>
                      <a:pt x="7563" y="992"/>
                      <a:pt x="7563" y="992"/>
                      <a:pt x="7563" y="992"/>
                    </a:cubicBezTo>
                    <a:lnTo>
                      <a:pt x="7563" y="992"/>
                    </a:lnTo>
                    <a:cubicBezTo>
                      <a:pt x="7563" y="1022"/>
                      <a:pt x="7563" y="1022"/>
                      <a:pt x="7563" y="1022"/>
                    </a:cubicBezTo>
                    <a:cubicBezTo>
                      <a:pt x="7563" y="1054"/>
                      <a:pt x="7532" y="1085"/>
                      <a:pt x="7501" y="1085"/>
                    </a:cubicBezTo>
                    <a:lnTo>
                      <a:pt x="7469" y="1085"/>
                    </a:lnTo>
                    <a:cubicBezTo>
                      <a:pt x="7439" y="1116"/>
                      <a:pt x="7439" y="1116"/>
                      <a:pt x="7408" y="1116"/>
                    </a:cubicBezTo>
                    <a:cubicBezTo>
                      <a:pt x="7408" y="1146"/>
                      <a:pt x="7377" y="1146"/>
                      <a:pt x="7377" y="1146"/>
                    </a:cubicBezTo>
                    <a:cubicBezTo>
                      <a:pt x="7345" y="1178"/>
                      <a:pt x="7284" y="1240"/>
                      <a:pt x="7253" y="1240"/>
                    </a:cubicBezTo>
                    <a:cubicBezTo>
                      <a:pt x="7253" y="1270"/>
                      <a:pt x="7222" y="1270"/>
                      <a:pt x="7222" y="1270"/>
                    </a:cubicBezTo>
                    <a:lnTo>
                      <a:pt x="7191" y="1270"/>
                    </a:lnTo>
                    <a:lnTo>
                      <a:pt x="7191" y="1270"/>
                    </a:lnTo>
                    <a:cubicBezTo>
                      <a:pt x="7160" y="1270"/>
                      <a:pt x="7160" y="1270"/>
                      <a:pt x="7160" y="1270"/>
                    </a:cubicBezTo>
                    <a:lnTo>
                      <a:pt x="7160" y="1270"/>
                    </a:lnTo>
                    <a:cubicBezTo>
                      <a:pt x="7160" y="1302"/>
                      <a:pt x="7160" y="1333"/>
                      <a:pt x="7129" y="1333"/>
                    </a:cubicBezTo>
                    <a:cubicBezTo>
                      <a:pt x="7129" y="1333"/>
                      <a:pt x="7129" y="1333"/>
                      <a:pt x="7098" y="1333"/>
                    </a:cubicBezTo>
                    <a:cubicBezTo>
                      <a:pt x="7098" y="1333"/>
                      <a:pt x="7098" y="1333"/>
                      <a:pt x="7098" y="1364"/>
                    </a:cubicBezTo>
                    <a:cubicBezTo>
                      <a:pt x="7098" y="1394"/>
                      <a:pt x="7098" y="1425"/>
                      <a:pt x="7098" y="1457"/>
                    </a:cubicBezTo>
                    <a:cubicBezTo>
                      <a:pt x="7098" y="1457"/>
                      <a:pt x="7098" y="1457"/>
                      <a:pt x="7098" y="1488"/>
                    </a:cubicBezTo>
                    <a:cubicBezTo>
                      <a:pt x="7098" y="1488"/>
                      <a:pt x="7129" y="1518"/>
                      <a:pt x="7129" y="1550"/>
                    </a:cubicBezTo>
                    <a:cubicBezTo>
                      <a:pt x="7129" y="1550"/>
                      <a:pt x="7129" y="1550"/>
                      <a:pt x="7129" y="1581"/>
                    </a:cubicBezTo>
                    <a:lnTo>
                      <a:pt x="7129" y="1581"/>
                    </a:lnTo>
                    <a:lnTo>
                      <a:pt x="7129" y="1612"/>
                    </a:lnTo>
                    <a:lnTo>
                      <a:pt x="7129" y="1612"/>
                    </a:lnTo>
                    <a:cubicBezTo>
                      <a:pt x="7129" y="1642"/>
                      <a:pt x="7129" y="1642"/>
                      <a:pt x="7129" y="1642"/>
                    </a:cubicBezTo>
                    <a:cubicBezTo>
                      <a:pt x="7129" y="1642"/>
                      <a:pt x="7129" y="1642"/>
                      <a:pt x="7129" y="1674"/>
                    </a:cubicBezTo>
                    <a:cubicBezTo>
                      <a:pt x="7129" y="1642"/>
                      <a:pt x="7129" y="1642"/>
                      <a:pt x="7129" y="1642"/>
                    </a:cubicBezTo>
                    <a:cubicBezTo>
                      <a:pt x="7160" y="1642"/>
                      <a:pt x="7160" y="1642"/>
                      <a:pt x="7160" y="1642"/>
                    </a:cubicBezTo>
                    <a:lnTo>
                      <a:pt x="7160" y="1642"/>
                    </a:lnTo>
                    <a:cubicBezTo>
                      <a:pt x="7191" y="1642"/>
                      <a:pt x="7191" y="1612"/>
                      <a:pt x="7191" y="1612"/>
                    </a:cubicBezTo>
                    <a:lnTo>
                      <a:pt x="7191" y="1612"/>
                    </a:lnTo>
                    <a:lnTo>
                      <a:pt x="7191" y="1612"/>
                    </a:lnTo>
                    <a:cubicBezTo>
                      <a:pt x="7191" y="1581"/>
                      <a:pt x="7191" y="1550"/>
                      <a:pt x="7222" y="1550"/>
                    </a:cubicBezTo>
                    <a:cubicBezTo>
                      <a:pt x="7222" y="1518"/>
                      <a:pt x="7222" y="1518"/>
                      <a:pt x="7222" y="1518"/>
                    </a:cubicBezTo>
                    <a:lnTo>
                      <a:pt x="7222" y="1518"/>
                    </a:lnTo>
                    <a:lnTo>
                      <a:pt x="7253" y="1518"/>
                    </a:lnTo>
                    <a:lnTo>
                      <a:pt x="7284" y="1518"/>
                    </a:lnTo>
                    <a:lnTo>
                      <a:pt x="7284" y="1518"/>
                    </a:lnTo>
                    <a:lnTo>
                      <a:pt x="7284" y="1488"/>
                    </a:lnTo>
                    <a:cubicBezTo>
                      <a:pt x="7284" y="1457"/>
                      <a:pt x="7315" y="1457"/>
                      <a:pt x="7315" y="1457"/>
                    </a:cubicBezTo>
                    <a:lnTo>
                      <a:pt x="7315" y="1457"/>
                    </a:lnTo>
                    <a:cubicBezTo>
                      <a:pt x="7345" y="1425"/>
                      <a:pt x="7408" y="1425"/>
                      <a:pt x="7439" y="1425"/>
                    </a:cubicBezTo>
                    <a:lnTo>
                      <a:pt x="7439" y="1425"/>
                    </a:lnTo>
                    <a:cubicBezTo>
                      <a:pt x="7439" y="1394"/>
                      <a:pt x="7439" y="1364"/>
                      <a:pt x="7469" y="1364"/>
                    </a:cubicBezTo>
                    <a:cubicBezTo>
                      <a:pt x="7439" y="1333"/>
                      <a:pt x="7439" y="1302"/>
                      <a:pt x="7439" y="1302"/>
                    </a:cubicBezTo>
                    <a:cubicBezTo>
                      <a:pt x="7439" y="1270"/>
                      <a:pt x="7439" y="1270"/>
                      <a:pt x="7469" y="1270"/>
                    </a:cubicBezTo>
                    <a:cubicBezTo>
                      <a:pt x="7439" y="1270"/>
                      <a:pt x="7439" y="1270"/>
                      <a:pt x="7439" y="1270"/>
                    </a:cubicBezTo>
                    <a:cubicBezTo>
                      <a:pt x="7439" y="1270"/>
                      <a:pt x="7439" y="1270"/>
                      <a:pt x="7408" y="1270"/>
                    </a:cubicBezTo>
                    <a:cubicBezTo>
                      <a:pt x="7408" y="1240"/>
                      <a:pt x="7439" y="1209"/>
                      <a:pt x="7439" y="1209"/>
                    </a:cubicBezTo>
                    <a:cubicBezTo>
                      <a:pt x="7439" y="1178"/>
                      <a:pt x="7439" y="1178"/>
                      <a:pt x="7469" y="1178"/>
                    </a:cubicBezTo>
                    <a:cubicBezTo>
                      <a:pt x="7469" y="1146"/>
                      <a:pt x="7469" y="1146"/>
                      <a:pt x="7469" y="1146"/>
                    </a:cubicBezTo>
                    <a:cubicBezTo>
                      <a:pt x="7501" y="1146"/>
                      <a:pt x="7501" y="1116"/>
                      <a:pt x="7501" y="1116"/>
                    </a:cubicBezTo>
                    <a:lnTo>
                      <a:pt x="7501" y="1116"/>
                    </a:lnTo>
                    <a:cubicBezTo>
                      <a:pt x="7501" y="1116"/>
                      <a:pt x="7501" y="1085"/>
                      <a:pt x="7532" y="1085"/>
                    </a:cubicBezTo>
                    <a:lnTo>
                      <a:pt x="7563" y="1085"/>
                    </a:lnTo>
                    <a:cubicBezTo>
                      <a:pt x="7563" y="1085"/>
                      <a:pt x="7563" y="1085"/>
                      <a:pt x="7593" y="1085"/>
                    </a:cubicBezTo>
                    <a:lnTo>
                      <a:pt x="7593" y="1085"/>
                    </a:lnTo>
                    <a:cubicBezTo>
                      <a:pt x="7625" y="1085"/>
                      <a:pt x="7625" y="1054"/>
                      <a:pt x="7625" y="1054"/>
                    </a:cubicBezTo>
                    <a:cubicBezTo>
                      <a:pt x="7625" y="1054"/>
                      <a:pt x="7625" y="1054"/>
                      <a:pt x="7656" y="1054"/>
                    </a:cubicBezTo>
                    <a:lnTo>
                      <a:pt x="7656" y="1054"/>
                    </a:lnTo>
                    <a:cubicBezTo>
                      <a:pt x="7687" y="1054"/>
                      <a:pt x="7687" y="1054"/>
                      <a:pt x="7687" y="1054"/>
                    </a:cubicBezTo>
                    <a:lnTo>
                      <a:pt x="7687" y="1054"/>
                    </a:lnTo>
                    <a:lnTo>
                      <a:pt x="7687" y="1054"/>
                    </a:lnTo>
                    <a:lnTo>
                      <a:pt x="7687" y="1054"/>
                    </a:lnTo>
                    <a:cubicBezTo>
                      <a:pt x="7687" y="1054"/>
                      <a:pt x="7717" y="1054"/>
                      <a:pt x="7749" y="1054"/>
                    </a:cubicBezTo>
                    <a:cubicBezTo>
                      <a:pt x="7749" y="1054"/>
                      <a:pt x="7749" y="1054"/>
                      <a:pt x="7780" y="1054"/>
                    </a:cubicBezTo>
                    <a:lnTo>
                      <a:pt x="7780" y="1054"/>
                    </a:lnTo>
                    <a:cubicBezTo>
                      <a:pt x="7811" y="1054"/>
                      <a:pt x="7811" y="1054"/>
                      <a:pt x="7811" y="1054"/>
                    </a:cubicBezTo>
                    <a:lnTo>
                      <a:pt x="7811" y="1054"/>
                    </a:lnTo>
                    <a:cubicBezTo>
                      <a:pt x="7841" y="1054"/>
                      <a:pt x="7841" y="1054"/>
                      <a:pt x="7873" y="1085"/>
                    </a:cubicBezTo>
                    <a:lnTo>
                      <a:pt x="7873" y="1085"/>
                    </a:lnTo>
                    <a:cubicBezTo>
                      <a:pt x="7873" y="1085"/>
                      <a:pt x="7873" y="1085"/>
                      <a:pt x="7873" y="1054"/>
                    </a:cubicBezTo>
                    <a:cubicBezTo>
                      <a:pt x="7873" y="1054"/>
                      <a:pt x="7904" y="1054"/>
                      <a:pt x="7935" y="1054"/>
                    </a:cubicBezTo>
                    <a:lnTo>
                      <a:pt x="7965" y="1022"/>
                    </a:lnTo>
                    <a:lnTo>
                      <a:pt x="7965" y="1022"/>
                    </a:lnTo>
                    <a:cubicBezTo>
                      <a:pt x="7997" y="992"/>
                      <a:pt x="8089" y="961"/>
                      <a:pt x="8089" y="961"/>
                    </a:cubicBezTo>
                    <a:cubicBezTo>
                      <a:pt x="8121" y="961"/>
                      <a:pt x="8121" y="961"/>
                      <a:pt x="8121" y="961"/>
                    </a:cubicBezTo>
                    <a:lnTo>
                      <a:pt x="8121" y="961"/>
                    </a:lnTo>
                    <a:lnTo>
                      <a:pt x="8121" y="961"/>
                    </a:lnTo>
                    <a:cubicBezTo>
                      <a:pt x="8152" y="961"/>
                      <a:pt x="8152" y="961"/>
                      <a:pt x="8152" y="961"/>
                    </a:cubicBezTo>
                    <a:cubicBezTo>
                      <a:pt x="8183" y="961"/>
                      <a:pt x="8213" y="930"/>
                      <a:pt x="8213" y="930"/>
                    </a:cubicBezTo>
                    <a:lnTo>
                      <a:pt x="8245" y="898"/>
                    </a:lnTo>
                    <a:cubicBezTo>
                      <a:pt x="8276" y="898"/>
                      <a:pt x="8276" y="930"/>
                      <a:pt x="8307" y="930"/>
                    </a:cubicBezTo>
                    <a:lnTo>
                      <a:pt x="8307" y="930"/>
                    </a:lnTo>
                    <a:lnTo>
                      <a:pt x="8307" y="930"/>
                    </a:lnTo>
                    <a:lnTo>
                      <a:pt x="8337" y="930"/>
                    </a:lnTo>
                    <a:lnTo>
                      <a:pt x="8337" y="930"/>
                    </a:lnTo>
                    <a:lnTo>
                      <a:pt x="8337" y="898"/>
                    </a:lnTo>
                    <a:cubicBezTo>
                      <a:pt x="8337" y="868"/>
                      <a:pt x="8337" y="868"/>
                      <a:pt x="8307" y="837"/>
                    </a:cubicBezTo>
                    <a:cubicBezTo>
                      <a:pt x="8276" y="837"/>
                      <a:pt x="8276" y="837"/>
                      <a:pt x="8276" y="837"/>
                    </a:cubicBezTo>
                    <a:cubicBezTo>
                      <a:pt x="8276" y="837"/>
                      <a:pt x="8276" y="837"/>
                      <a:pt x="8245" y="837"/>
                    </a:cubicBezTo>
                    <a:lnTo>
                      <a:pt x="8245" y="837"/>
                    </a:lnTo>
                    <a:cubicBezTo>
                      <a:pt x="8213" y="837"/>
                      <a:pt x="8213" y="837"/>
                      <a:pt x="8183" y="837"/>
                    </a:cubicBezTo>
                    <a:lnTo>
                      <a:pt x="8183" y="837"/>
                    </a:lnTo>
                    <a:lnTo>
                      <a:pt x="8152" y="837"/>
                    </a:lnTo>
                    <a:cubicBezTo>
                      <a:pt x="8152" y="837"/>
                      <a:pt x="8152" y="837"/>
                      <a:pt x="8121" y="837"/>
                    </a:cubicBezTo>
                    <a:lnTo>
                      <a:pt x="8121" y="806"/>
                    </a:lnTo>
                    <a:cubicBezTo>
                      <a:pt x="8121" y="775"/>
                      <a:pt x="8121" y="775"/>
                      <a:pt x="8152" y="775"/>
                    </a:cubicBezTo>
                    <a:lnTo>
                      <a:pt x="8183" y="775"/>
                    </a:lnTo>
                    <a:cubicBezTo>
                      <a:pt x="8183" y="775"/>
                      <a:pt x="8213" y="744"/>
                      <a:pt x="8245" y="744"/>
                    </a:cubicBezTo>
                    <a:cubicBezTo>
                      <a:pt x="8276" y="744"/>
                      <a:pt x="8276" y="775"/>
                      <a:pt x="8307" y="775"/>
                    </a:cubicBezTo>
                    <a:cubicBezTo>
                      <a:pt x="8337" y="775"/>
                      <a:pt x="8369" y="775"/>
                      <a:pt x="8369" y="775"/>
                    </a:cubicBezTo>
                    <a:cubicBezTo>
                      <a:pt x="8400" y="775"/>
                      <a:pt x="8431" y="775"/>
                      <a:pt x="8431" y="775"/>
                    </a:cubicBezTo>
                    <a:cubicBezTo>
                      <a:pt x="8431" y="744"/>
                      <a:pt x="8493" y="744"/>
                      <a:pt x="8493" y="744"/>
                    </a:cubicBezTo>
                    <a:cubicBezTo>
                      <a:pt x="8524" y="744"/>
                      <a:pt x="8524" y="744"/>
                      <a:pt x="8524" y="744"/>
                    </a:cubicBezTo>
                    <a:cubicBezTo>
                      <a:pt x="8555" y="744"/>
                      <a:pt x="8585" y="744"/>
                      <a:pt x="8648" y="744"/>
                    </a:cubicBezTo>
                    <a:lnTo>
                      <a:pt x="8648" y="744"/>
                    </a:lnTo>
                    <a:cubicBezTo>
                      <a:pt x="8679" y="713"/>
                      <a:pt x="8679" y="713"/>
                      <a:pt x="8679" y="713"/>
                    </a:cubicBezTo>
                    <a:cubicBezTo>
                      <a:pt x="8709" y="713"/>
                      <a:pt x="8803" y="682"/>
                      <a:pt x="8865" y="682"/>
                    </a:cubicBezTo>
                    <a:lnTo>
                      <a:pt x="8833" y="682"/>
                    </a:lnTo>
                    <a:cubicBezTo>
                      <a:pt x="8833" y="682"/>
                      <a:pt x="8803" y="682"/>
                      <a:pt x="8772" y="68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7" name="Freeform 140"/>
              <p:cNvSpPr>
                <a:spLocks noChangeArrowheads="1"/>
              </p:cNvSpPr>
              <p:nvPr/>
            </p:nvSpPr>
            <p:spPr bwMode="auto">
              <a:xfrm>
                <a:off x="5510213" y="2003425"/>
                <a:ext cx="146050" cy="268288"/>
              </a:xfrm>
              <a:custGeom>
                <a:avLst/>
                <a:gdLst>
                  <a:gd name="T0" fmla="*/ 248 w 404"/>
                  <a:gd name="T1" fmla="*/ 588 h 745"/>
                  <a:gd name="T2" fmla="*/ 248 w 404"/>
                  <a:gd name="T3" fmla="*/ 526 h 745"/>
                  <a:gd name="T4" fmla="*/ 279 w 404"/>
                  <a:gd name="T5" fmla="*/ 496 h 745"/>
                  <a:gd name="T6" fmla="*/ 310 w 404"/>
                  <a:gd name="T7" fmla="*/ 496 h 745"/>
                  <a:gd name="T8" fmla="*/ 342 w 404"/>
                  <a:gd name="T9" fmla="*/ 496 h 745"/>
                  <a:gd name="T10" fmla="*/ 403 w 404"/>
                  <a:gd name="T11" fmla="*/ 464 h 745"/>
                  <a:gd name="T12" fmla="*/ 403 w 404"/>
                  <a:gd name="T13" fmla="*/ 464 h 745"/>
                  <a:gd name="T14" fmla="*/ 372 w 404"/>
                  <a:gd name="T15" fmla="*/ 402 h 745"/>
                  <a:gd name="T16" fmla="*/ 342 w 404"/>
                  <a:gd name="T17" fmla="*/ 372 h 745"/>
                  <a:gd name="T18" fmla="*/ 310 w 404"/>
                  <a:gd name="T19" fmla="*/ 309 h 745"/>
                  <a:gd name="T20" fmla="*/ 310 w 404"/>
                  <a:gd name="T21" fmla="*/ 278 h 745"/>
                  <a:gd name="T22" fmla="*/ 279 w 404"/>
                  <a:gd name="T23" fmla="*/ 309 h 745"/>
                  <a:gd name="T24" fmla="*/ 248 w 404"/>
                  <a:gd name="T25" fmla="*/ 278 h 745"/>
                  <a:gd name="T26" fmla="*/ 248 w 404"/>
                  <a:gd name="T27" fmla="*/ 278 h 745"/>
                  <a:gd name="T28" fmla="*/ 248 w 404"/>
                  <a:gd name="T29" fmla="*/ 216 h 745"/>
                  <a:gd name="T30" fmla="*/ 248 w 404"/>
                  <a:gd name="T31" fmla="*/ 185 h 745"/>
                  <a:gd name="T32" fmla="*/ 248 w 404"/>
                  <a:gd name="T33" fmla="*/ 155 h 745"/>
                  <a:gd name="T34" fmla="*/ 279 w 404"/>
                  <a:gd name="T35" fmla="*/ 155 h 745"/>
                  <a:gd name="T36" fmla="*/ 310 w 404"/>
                  <a:gd name="T37" fmla="*/ 124 h 745"/>
                  <a:gd name="T38" fmla="*/ 310 w 404"/>
                  <a:gd name="T39" fmla="*/ 92 h 745"/>
                  <a:gd name="T40" fmla="*/ 310 w 404"/>
                  <a:gd name="T41" fmla="*/ 61 h 745"/>
                  <a:gd name="T42" fmla="*/ 279 w 404"/>
                  <a:gd name="T43" fmla="*/ 0 h 745"/>
                  <a:gd name="T44" fmla="*/ 248 w 404"/>
                  <a:gd name="T45" fmla="*/ 0 h 745"/>
                  <a:gd name="T46" fmla="*/ 248 w 404"/>
                  <a:gd name="T47" fmla="*/ 31 h 745"/>
                  <a:gd name="T48" fmla="*/ 248 w 404"/>
                  <a:gd name="T49" fmla="*/ 92 h 745"/>
                  <a:gd name="T50" fmla="*/ 218 w 404"/>
                  <a:gd name="T51" fmla="*/ 92 h 745"/>
                  <a:gd name="T52" fmla="*/ 187 w 404"/>
                  <a:gd name="T53" fmla="*/ 92 h 745"/>
                  <a:gd name="T54" fmla="*/ 155 w 404"/>
                  <a:gd name="T55" fmla="*/ 124 h 745"/>
                  <a:gd name="T56" fmla="*/ 124 w 404"/>
                  <a:gd name="T57" fmla="*/ 185 h 745"/>
                  <a:gd name="T58" fmla="*/ 124 w 404"/>
                  <a:gd name="T59" fmla="*/ 216 h 745"/>
                  <a:gd name="T60" fmla="*/ 94 w 404"/>
                  <a:gd name="T61" fmla="*/ 309 h 745"/>
                  <a:gd name="T62" fmla="*/ 63 w 404"/>
                  <a:gd name="T63" fmla="*/ 278 h 745"/>
                  <a:gd name="T64" fmla="*/ 63 w 404"/>
                  <a:gd name="T65" fmla="*/ 309 h 745"/>
                  <a:gd name="T66" fmla="*/ 63 w 404"/>
                  <a:gd name="T67" fmla="*/ 340 h 745"/>
                  <a:gd name="T68" fmla="*/ 63 w 404"/>
                  <a:gd name="T69" fmla="*/ 402 h 745"/>
                  <a:gd name="T70" fmla="*/ 31 w 404"/>
                  <a:gd name="T71" fmla="*/ 433 h 745"/>
                  <a:gd name="T72" fmla="*/ 0 w 404"/>
                  <a:gd name="T73" fmla="*/ 464 h 745"/>
                  <a:gd name="T74" fmla="*/ 31 w 404"/>
                  <a:gd name="T75" fmla="*/ 464 h 745"/>
                  <a:gd name="T76" fmla="*/ 94 w 404"/>
                  <a:gd name="T77" fmla="*/ 526 h 745"/>
                  <a:gd name="T78" fmla="*/ 94 w 404"/>
                  <a:gd name="T79" fmla="*/ 588 h 745"/>
                  <a:gd name="T80" fmla="*/ 94 w 404"/>
                  <a:gd name="T81" fmla="*/ 744 h 745"/>
                  <a:gd name="T82" fmla="*/ 155 w 404"/>
                  <a:gd name="T83" fmla="*/ 744 h 745"/>
                  <a:gd name="T84" fmla="*/ 218 w 404"/>
                  <a:gd name="T85" fmla="*/ 712 h 745"/>
                  <a:gd name="T86" fmla="*/ 248 w 404"/>
                  <a:gd name="T87" fmla="*/ 650 h 745"/>
                  <a:gd name="T88" fmla="*/ 248 w 404"/>
                  <a:gd name="T89" fmla="*/ 620 h 745"/>
                  <a:gd name="T90" fmla="*/ 248 w 404"/>
                  <a:gd name="T91" fmla="*/ 58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745">
                    <a:moveTo>
                      <a:pt x="248" y="588"/>
                    </a:moveTo>
                    <a:lnTo>
                      <a:pt x="248" y="588"/>
                    </a:lnTo>
                    <a:lnTo>
                      <a:pt x="248" y="588"/>
                    </a:lnTo>
                    <a:cubicBezTo>
                      <a:pt x="248" y="557"/>
                      <a:pt x="248" y="557"/>
                      <a:pt x="248" y="557"/>
                    </a:cubicBezTo>
                    <a:lnTo>
                      <a:pt x="248" y="526"/>
                    </a:lnTo>
                    <a:lnTo>
                      <a:pt x="248" y="526"/>
                    </a:lnTo>
                    <a:lnTo>
                      <a:pt x="279" y="526"/>
                    </a:lnTo>
                    <a:cubicBezTo>
                      <a:pt x="279" y="526"/>
                      <a:pt x="279" y="526"/>
                      <a:pt x="279" y="496"/>
                    </a:cubicBezTo>
                    <a:lnTo>
                      <a:pt x="279" y="496"/>
                    </a:lnTo>
                    <a:cubicBezTo>
                      <a:pt x="279" y="496"/>
                      <a:pt x="279" y="496"/>
                      <a:pt x="310" y="496"/>
                    </a:cubicBezTo>
                    <a:lnTo>
                      <a:pt x="310" y="496"/>
                    </a:lnTo>
                    <a:lnTo>
                      <a:pt x="310" y="496"/>
                    </a:lnTo>
                    <a:lnTo>
                      <a:pt x="310" y="496"/>
                    </a:lnTo>
                    <a:lnTo>
                      <a:pt x="310" y="496"/>
                    </a:lnTo>
                    <a:cubicBezTo>
                      <a:pt x="342" y="496"/>
                      <a:pt x="342" y="496"/>
                      <a:pt x="342" y="496"/>
                    </a:cubicBezTo>
                    <a:cubicBezTo>
                      <a:pt x="342" y="464"/>
                      <a:pt x="372" y="464"/>
                      <a:pt x="403" y="464"/>
                    </a:cubicBezTo>
                    <a:lnTo>
                      <a:pt x="403" y="464"/>
                    </a:lnTo>
                    <a:lnTo>
                      <a:pt x="403" y="464"/>
                    </a:lnTo>
                    <a:lnTo>
                      <a:pt x="403" y="464"/>
                    </a:lnTo>
                    <a:lnTo>
                      <a:pt x="403" y="464"/>
                    </a:lnTo>
                    <a:lnTo>
                      <a:pt x="403" y="464"/>
                    </a:lnTo>
                    <a:cubicBezTo>
                      <a:pt x="403" y="464"/>
                      <a:pt x="403" y="464"/>
                      <a:pt x="403" y="433"/>
                    </a:cubicBezTo>
                    <a:cubicBezTo>
                      <a:pt x="403" y="433"/>
                      <a:pt x="372" y="433"/>
                      <a:pt x="372" y="402"/>
                    </a:cubicBezTo>
                    <a:lnTo>
                      <a:pt x="372" y="402"/>
                    </a:lnTo>
                    <a:lnTo>
                      <a:pt x="372" y="402"/>
                    </a:lnTo>
                    <a:cubicBezTo>
                      <a:pt x="342" y="402"/>
                      <a:pt x="342" y="372"/>
                      <a:pt x="342" y="372"/>
                    </a:cubicBezTo>
                    <a:lnTo>
                      <a:pt x="342" y="372"/>
                    </a:lnTo>
                    <a:cubicBezTo>
                      <a:pt x="342" y="340"/>
                      <a:pt x="342" y="340"/>
                      <a:pt x="342" y="340"/>
                    </a:cubicBezTo>
                    <a:lnTo>
                      <a:pt x="342" y="340"/>
                    </a:lnTo>
                    <a:lnTo>
                      <a:pt x="310" y="309"/>
                    </a:lnTo>
                    <a:lnTo>
                      <a:pt x="310" y="278"/>
                    </a:lnTo>
                    <a:lnTo>
                      <a:pt x="310" y="278"/>
                    </a:lnTo>
                    <a:lnTo>
                      <a:pt x="310" y="278"/>
                    </a:lnTo>
                    <a:cubicBezTo>
                      <a:pt x="279" y="278"/>
                      <a:pt x="279" y="278"/>
                      <a:pt x="279" y="278"/>
                    </a:cubicBezTo>
                    <a:lnTo>
                      <a:pt x="279" y="309"/>
                    </a:lnTo>
                    <a:lnTo>
                      <a:pt x="279" y="309"/>
                    </a:lnTo>
                    <a:lnTo>
                      <a:pt x="279" y="309"/>
                    </a:lnTo>
                    <a:cubicBezTo>
                      <a:pt x="248" y="309"/>
                      <a:pt x="248" y="278"/>
                      <a:pt x="248" y="278"/>
                    </a:cubicBezTo>
                    <a:lnTo>
                      <a:pt x="248" y="278"/>
                    </a:lnTo>
                    <a:lnTo>
                      <a:pt x="248" y="278"/>
                    </a:lnTo>
                    <a:lnTo>
                      <a:pt x="248" y="278"/>
                    </a:lnTo>
                    <a:lnTo>
                      <a:pt x="248" y="278"/>
                    </a:lnTo>
                    <a:cubicBezTo>
                      <a:pt x="248" y="248"/>
                      <a:pt x="248" y="248"/>
                      <a:pt x="248" y="248"/>
                    </a:cubicBezTo>
                    <a:lnTo>
                      <a:pt x="248" y="248"/>
                    </a:lnTo>
                    <a:cubicBezTo>
                      <a:pt x="248" y="216"/>
                      <a:pt x="248" y="216"/>
                      <a:pt x="248" y="216"/>
                    </a:cubicBezTo>
                    <a:lnTo>
                      <a:pt x="248" y="216"/>
                    </a:lnTo>
                    <a:lnTo>
                      <a:pt x="248" y="216"/>
                    </a:lnTo>
                    <a:lnTo>
                      <a:pt x="248" y="185"/>
                    </a:lnTo>
                    <a:lnTo>
                      <a:pt x="248" y="185"/>
                    </a:lnTo>
                    <a:lnTo>
                      <a:pt x="248" y="185"/>
                    </a:lnTo>
                    <a:lnTo>
                      <a:pt x="248" y="155"/>
                    </a:lnTo>
                    <a:cubicBezTo>
                      <a:pt x="279" y="155"/>
                      <a:pt x="279" y="155"/>
                      <a:pt x="279" y="155"/>
                    </a:cubicBezTo>
                    <a:lnTo>
                      <a:pt x="279" y="155"/>
                    </a:lnTo>
                    <a:lnTo>
                      <a:pt x="279" y="155"/>
                    </a:lnTo>
                    <a:lnTo>
                      <a:pt x="279" y="155"/>
                    </a:lnTo>
                    <a:lnTo>
                      <a:pt x="279" y="155"/>
                    </a:lnTo>
                    <a:lnTo>
                      <a:pt x="310" y="124"/>
                    </a:lnTo>
                    <a:lnTo>
                      <a:pt x="310" y="124"/>
                    </a:lnTo>
                    <a:cubicBezTo>
                      <a:pt x="310" y="124"/>
                      <a:pt x="310" y="124"/>
                      <a:pt x="310" y="92"/>
                    </a:cubicBezTo>
                    <a:lnTo>
                      <a:pt x="310" y="92"/>
                    </a:lnTo>
                    <a:lnTo>
                      <a:pt x="310" y="92"/>
                    </a:lnTo>
                    <a:lnTo>
                      <a:pt x="310" y="61"/>
                    </a:lnTo>
                    <a:lnTo>
                      <a:pt x="310" y="61"/>
                    </a:lnTo>
                    <a:cubicBezTo>
                      <a:pt x="310" y="31"/>
                      <a:pt x="310" y="31"/>
                      <a:pt x="310" y="31"/>
                    </a:cubicBezTo>
                    <a:lnTo>
                      <a:pt x="279" y="31"/>
                    </a:lnTo>
                    <a:cubicBezTo>
                      <a:pt x="279" y="31"/>
                      <a:pt x="279" y="31"/>
                      <a:pt x="279" y="0"/>
                    </a:cubicBezTo>
                    <a:lnTo>
                      <a:pt x="279" y="0"/>
                    </a:lnTo>
                    <a:cubicBezTo>
                      <a:pt x="248" y="0"/>
                      <a:pt x="248" y="0"/>
                      <a:pt x="248" y="0"/>
                    </a:cubicBezTo>
                    <a:lnTo>
                      <a:pt x="248" y="0"/>
                    </a:lnTo>
                    <a:lnTo>
                      <a:pt x="248" y="31"/>
                    </a:lnTo>
                    <a:lnTo>
                      <a:pt x="248" y="31"/>
                    </a:lnTo>
                    <a:lnTo>
                      <a:pt x="248" y="31"/>
                    </a:lnTo>
                    <a:cubicBezTo>
                      <a:pt x="279" y="61"/>
                      <a:pt x="279" y="61"/>
                      <a:pt x="279" y="61"/>
                    </a:cubicBezTo>
                    <a:lnTo>
                      <a:pt x="279" y="61"/>
                    </a:lnTo>
                    <a:lnTo>
                      <a:pt x="248" y="92"/>
                    </a:lnTo>
                    <a:lnTo>
                      <a:pt x="248" y="92"/>
                    </a:lnTo>
                    <a:lnTo>
                      <a:pt x="248" y="92"/>
                    </a:lnTo>
                    <a:cubicBezTo>
                      <a:pt x="248" y="92"/>
                      <a:pt x="248" y="92"/>
                      <a:pt x="218" y="92"/>
                    </a:cubicBezTo>
                    <a:lnTo>
                      <a:pt x="218" y="92"/>
                    </a:lnTo>
                    <a:lnTo>
                      <a:pt x="187" y="92"/>
                    </a:lnTo>
                    <a:lnTo>
                      <a:pt x="187" y="92"/>
                    </a:lnTo>
                    <a:lnTo>
                      <a:pt x="187" y="92"/>
                    </a:lnTo>
                    <a:cubicBezTo>
                      <a:pt x="187" y="92"/>
                      <a:pt x="187" y="124"/>
                      <a:pt x="155" y="124"/>
                    </a:cubicBezTo>
                    <a:lnTo>
                      <a:pt x="155" y="124"/>
                    </a:lnTo>
                    <a:cubicBezTo>
                      <a:pt x="155" y="124"/>
                      <a:pt x="155" y="124"/>
                      <a:pt x="155" y="155"/>
                    </a:cubicBezTo>
                    <a:cubicBezTo>
                      <a:pt x="155" y="155"/>
                      <a:pt x="155" y="185"/>
                      <a:pt x="124" y="185"/>
                    </a:cubicBezTo>
                    <a:lnTo>
                      <a:pt x="124" y="185"/>
                    </a:lnTo>
                    <a:lnTo>
                      <a:pt x="124" y="185"/>
                    </a:lnTo>
                    <a:lnTo>
                      <a:pt x="124" y="185"/>
                    </a:lnTo>
                    <a:lnTo>
                      <a:pt x="124" y="216"/>
                    </a:lnTo>
                    <a:cubicBezTo>
                      <a:pt x="124" y="248"/>
                      <a:pt x="124" y="248"/>
                      <a:pt x="124" y="278"/>
                    </a:cubicBezTo>
                    <a:lnTo>
                      <a:pt x="124" y="278"/>
                    </a:lnTo>
                    <a:lnTo>
                      <a:pt x="94" y="309"/>
                    </a:lnTo>
                    <a:lnTo>
                      <a:pt x="94" y="309"/>
                    </a:lnTo>
                    <a:lnTo>
                      <a:pt x="94" y="309"/>
                    </a:lnTo>
                    <a:cubicBezTo>
                      <a:pt x="63" y="309"/>
                      <a:pt x="63" y="309"/>
                      <a:pt x="63" y="278"/>
                    </a:cubicBezTo>
                    <a:lnTo>
                      <a:pt x="63" y="278"/>
                    </a:lnTo>
                    <a:cubicBezTo>
                      <a:pt x="63" y="309"/>
                      <a:pt x="63" y="309"/>
                      <a:pt x="63" y="309"/>
                    </a:cubicBezTo>
                    <a:lnTo>
                      <a:pt x="63" y="309"/>
                    </a:lnTo>
                    <a:lnTo>
                      <a:pt x="63" y="340"/>
                    </a:lnTo>
                    <a:lnTo>
                      <a:pt x="63" y="340"/>
                    </a:lnTo>
                    <a:lnTo>
                      <a:pt x="63" y="340"/>
                    </a:lnTo>
                    <a:lnTo>
                      <a:pt x="63" y="372"/>
                    </a:lnTo>
                    <a:lnTo>
                      <a:pt x="63" y="372"/>
                    </a:lnTo>
                    <a:cubicBezTo>
                      <a:pt x="63" y="372"/>
                      <a:pt x="63" y="372"/>
                      <a:pt x="63" y="402"/>
                    </a:cubicBezTo>
                    <a:lnTo>
                      <a:pt x="63" y="402"/>
                    </a:lnTo>
                    <a:cubicBezTo>
                      <a:pt x="63" y="402"/>
                      <a:pt x="63" y="402"/>
                      <a:pt x="31" y="402"/>
                    </a:cubicBezTo>
                    <a:cubicBezTo>
                      <a:pt x="31" y="433"/>
                      <a:pt x="31" y="433"/>
                      <a:pt x="31" y="433"/>
                    </a:cubicBezTo>
                    <a:cubicBezTo>
                      <a:pt x="31" y="433"/>
                      <a:pt x="31" y="433"/>
                      <a:pt x="0" y="433"/>
                    </a:cubicBezTo>
                    <a:cubicBezTo>
                      <a:pt x="0" y="464"/>
                      <a:pt x="0" y="464"/>
                      <a:pt x="0" y="464"/>
                    </a:cubicBezTo>
                    <a:lnTo>
                      <a:pt x="0" y="464"/>
                    </a:lnTo>
                    <a:lnTo>
                      <a:pt x="0" y="464"/>
                    </a:lnTo>
                    <a:lnTo>
                      <a:pt x="31" y="464"/>
                    </a:lnTo>
                    <a:lnTo>
                      <a:pt x="31" y="464"/>
                    </a:lnTo>
                    <a:lnTo>
                      <a:pt x="63" y="496"/>
                    </a:lnTo>
                    <a:lnTo>
                      <a:pt x="63" y="496"/>
                    </a:lnTo>
                    <a:cubicBezTo>
                      <a:pt x="94" y="496"/>
                      <a:pt x="94" y="526"/>
                      <a:pt x="94" y="526"/>
                    </a:cubicBezTo>
                    <a:cubicBezTo>
                      <a:pt x="94" y="526"/>
                      <a:pt x="94" y="526"/>
                      <a:pt x="94" y="557"/>
                    </a:cubicBezTo>
                    <a:lnTo>
                      <a:pt x="94" y="557"/>
                    </a:lnTo>
                    <a:cubicBezTo>
                      <a:pt x="94" y="588"/>
                      <a:pt x="94" y="588"/>
                      <a:pt x="94" y="588"/>
                    </a:cubicBezTo>
                    <a:cubicBezTo>
                      <a:pt x="94" y="620"/>
                      <a:pt x="124" y="620"/>
                      <a:pt x="124" y="620"/>
                    </a:cubicBezTo>
                    <a:cubicBezTo>
                      <a:pt x="124" y="681"/>
                      <a:pt x="124" y="712"/>
                      <a:pt x="94" y="712"/>
                    </a:cubicBezTo>
                    <a:cubicBezTo>
                      <a:pt x="94" y="744"/>
                      <a:pt x="94" y="744"/>
                      <a:pt x="94" y="744"/>
                    </a:cubicBezTo>
                    <a:lnTo>
                      <a:pt x="94" y="744"/>
                    </a:lnTo>
                    <a:lnTo>
                      <a:pt x="124" y="744"/>
                    </a:lnTo>
                    <a:lnTo>
                      <a:pt x="155" y="744"/>
                    </a:lnTo>
                    <a:cubicBezTo>
                      <a:pt x="155" y="744"/>
                      <a:pt x="155" y="744"/>
                      <a:pt x="187" y="744"/>
                    </a:cubicBezTo>
                    <a:cubicBezTo>
                      <a:pt x="187" y="712"/>
                      <a:pt x="187" y="712"/>
                      <a:pt x="218" y="712"/>
                    </a:cubicBezTo>
                    <a:lnTo>
                      <a:pt x="218" y="712"/>
                    </a:lnTo>
                    <a:cubicBezTo>
                      <a:pt x="218" y="681"/>
                      <a:pt x="218" y="681"/>
                      <a:pt x="218" y="650"/>
                    </a:cubicBezTo>
                    <a:cubicBezTo>
                      <a:pt x="218" y="650"/>
                      <a:pt x="218" y="650"/>
                      <a:pt x="248" y="650"/>
                    </a:cubicBezTo>
                    <a:lnTo>
                      <a:pt x="248" y="650"/>
                    </a:lnTo>
                    <a:lnTo>
                      <a:pt x="248" y="650"/>
                    </a:lnTo>
                    <a:lnTo>
                      <a:pt x="248" y="650"/>
                    </a:lnTo>
                    <a:lnTo>
                      <a:pt x="248" y="620"/>
                    </a:lnTo>
                    <a:cubicBezTo>
                      <a:pt x="218" y="620"/>
                      <a:pt x="218" y="620"/>
                      <a:pt x="218" y="620"/>
                    </a:cubicBezTo>
                    <a:lnTo>
                      <a:pt x="218" y="620"/>
                    </a:lnTo>
                    <a:cubicBezTo>
                      <a:pt x="218" y="588"/>
                      <a:pt x="248" y="588"/>
                      <a:pt x="248" y="5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8" name="Freeform 141"/>
              <p:cNvSpPr>
                <a:spLocks noChangeArrowheads="1"/>
              </p:cNvSpPr>
              <p:nvPr/>
            </p:nvSpPr>
            <p:spPr bwMode="auto">
              <a:xfrm>
                <a:off x="5510213" y="1981200"/>
                <a:ext cx="44450" cy="34925"/>
              </a:xfrm>
              <a:custGeom>
                <a:avLst/>
                <a:gdLst>
                  <a:gd name="T0" fmla="*/ 94 w 125"/>
                  <a:gd name="T1" fmla="*/ 0 h 95"/>
                  <a:gd name="T2" fmla="*/ 94 w 125"/>
                  <a:gd name="T3" fmla="*/ 0 h 95"/>
                  <a:gd name="T4" fmla="*/ 94 w 125"/>
                  <a:gd name="T5" fmla="*/ 0 h 95"/>
                  <a:gd name="T6" fmla="*/ 94 w 125"/>
                  <a:gd name="T7" fmla="*/ 0 h 95"/>
                  <a:gd name="T8" fmla="*/ 94 w 125"/>
                  <a:gd name="T9" fmla="*/ 0 h 95"/>
                  <a:gd name="T10" fmla="*/ 94 w 125"/>
                  <a:gd name="T11" fmla="*/ 0 h 95"/>
                  <a:gd name="T12" fmla="*/ 94 w 125"/>
                  <a:gd name="T13" fmla="*/ 31 h 95"/>
                  <a:gd name="T14" fmla="*/ 94 w 125"/>
                  <a:gd name="T15" fmla="*/ 31 h 95"/>
                  <a:gd name="T16" fmla="*/ 63 w 125"/>
                  <a:gd name="T17" fmla="*/ 63 h 95"/>
                  <a:gd name="T18" fmla="*/ 31 w 125"/>
                  <a:gd name="T19" fmla="*/ 63 h 95"/>
                  <a:gd name="T20" fmla="*/ 31 w 125"/>
                  <a:gd name="T21" fmla="*/ 63 h 95"/>
                  <a:gd name="T22" fmla="*/ 0 w 125"/>
                  <a:gd name="T23" fmla="*/ 94 h 95"/>
                  <a:gd name="T24" fmla="*/ 0 w 125"/>
                  <a:gd name="T25" fmla="*/ 94 h 95"/>
                  <a:gd name="T26" fmla="*/ 0 w 125"/>
                  <a:gd name="T27" fmla="*/ 94 h 95"/>
                  <a:gd name="T28" fmla="*/ 0 w 125"/>
                  <a:gd name="T29" fmla="*/ 94 h 95"/>
                  <a:gd name="T30" fmla="*/ 0 w 125"/>
                  <a:gd name="T31" fmla="*/ 94 h 95"/>
                  <a:gd name="T32" fmla="*/ 31 w 125"/>
                  <a:gd name="T33" fmla="*/ 94 h 95"/>
                  <a:gd name="T34" fmla="*/ 31 w 125"/>
                  <a:gd name="T35" fmla="*/ 94 h 95"/>
                  <a:gd name="T36" fmla="*/ 63 w 125"/>
                  <a:gd name="T37" fmla="*/ 94 h 95"/>
                  <a:gd name="T38" fmla="*/ 63 w 125"/>
                  <a:gd name="T39" fmla="*/ 94 h 95"/>
                  <a:gd name="T40" fmla="*/ 63 w 125"/>
                  <a:gd name="T41" fmla="*/ 63 h 95"/>
                  <a:gd name="T42" fmla="*/ 94 w 125"/>
                  <a:gd name="T43" fmla="*/ 63 h 95"/>
                  <a:gd name="T44" fmla="*/ 94 w 125"/>
                  <a:gd name="T45" fmla="*/ 31 h 95"/>
                  <a:gd name="T46" fmla="*/ 124 w 125"/>
                  <a:gd name="T47" fmla="*/ 31 h 95"/>
                  <a:gd name="T48" fmla="*/ 94 w 125"/>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95">
                    <a:moveTo>
                      <a:pt x="94" y="0"/>
                    </a:moveTo>
                    <a:lnTo>
                      <a:pt x="94" y="0"/>
                    </a:lnTo>
                    <a:lnTo>
                      <a:pt x="94" y="0"/>
                    </a:lnTo>
                    <a:lnTo>
                      <a:pt x="94" y="0"/>
                    </a:lnTo>
                    <a:lnTo>
                      <a:pt x="94" y="0"/>
                    </a:lnTo>
                    <a:lnTo>
                      <a:pt x="94" y="0"/>
                    </a:lnTo>
                    <a:cubicBezTo>
                      <a:pt x="94" y="31"/>
                      <a:pt x="94" y="31"/>
                      <a:pt x="94" y="31"/>
                    </a:cubicBezTo>
                    <a:lnTo>
                      <a:pt x="94" y="31"/>
                    </a:lnTo>
                    <a:cubicBezTo>
                      <a:pt x="63" y="63"/>
                      <a:pt x="63" y="63"/>
                      <a:pt x="63" y="63"/>
                    </a:cubicBezTo>
                    <a:lnTo>
                      <a:pt x="31" y="63"/>
                    </a:lnTo>
                    <a:lnTo>
                      <a:pt x="31" y="63"/>
                    </a:lnTo>
                    <a:cubicBezTo>
                      <a:pt x="31" y="63"/>
                      <a:pt x="0" y="63"/>
                      <a:pt x="0" y="94"/>
                    </a:cubicBezTo>
                    <a:lnTo>
                      <a:pt x="0" y="94"/>
                    </a:lnTo>
                    <a:lnTo>
                      <a:pt x="0" y="94"/>
                    </a:lnTo>
                    <a:lnTo>
                      <a:pt x="0" y="94"/>
                    </a:lnTo>
                    <a:lnTo>
                      <a:pt x="0" y="94"/>
                    </a:lnTo>
                    <a:cubicBezTo>
                      <a:pt x="0" y="94"/>
                      <a:pt x="0" y="94"/>
                      <a:pt x="31" y="94"/>
                    </a:cubicBezTo>
                    <a:lnTo>
                      <a:pt x="31" y="94"/>
                    </a:lnTo>
                    <a:cubicBezTo>
                      <a:pt x="31" y="94"/>
                      <a:pt x="31" y="94"/>
                      <a:pt x="63" y="94"/>
                    </a:cubicBezTo>
                    <a:lnTo>
                      <a:pt x="63" y="94"/>
                    </a:lnTo>
                    <a:lnTo>
                      <a:pt x="63" y="63"/>
                    </a:lnTo>
                    <a:cubicBezTo>
                      <a:pt x="63" y="63"/>
                      <a:pt x="63" y="63"/>
                      <a:pt x="94" y="63"/>
                    </a:cubicBezTo>
                    <a:lnTo>
                      <a:pt x="94" y="31"/>
                    </a:lnTo>
                    <a:lnTo>
                      <a:pt x="124" y="31"/>
                    </a:lnTo>
                    <a:lnTo>
                      <a:pt x="9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9" name="Freeform 142"/>
              <p:cNvSpPr>
                <a:spLocks noChangeArrowheads="1"/>
              </p:cNvSpPr>
              <p:nvPr/>
            </p:nvSpPr>
            <p:spPr bwMode="auto">
              <a:xfrm>
                <a:off x="5922963" y="2917825"/>
                <a:ext cx="781050" cy="625475"/>
              </a:xfrm>
              <a:custGeom>
                <a:avLst/>
                <a:gdLst>
                  <a:gd name="T0" fmla="*/ 2170 w 2171"/>
                  <a:gd name="T1" fmla="*/ 1054 h 1736"/>
                  <a:gd name="T2" fmla="*/ 2170 w 2171"/>
                  <a:gd name="T3" fmla="*/ 930 h 1736"/>
                  <a:gd name="T4" fmla="*/ 2139 w 2171"/>
                  <a:gd name="T5" fmla="*/ 868 h 1736"/>
                  <a:gd name="T6" fmla="*/ 2015 w 2171"/>
                  <a:gd name="T7" fmla="*/ 744 h 1736"/>
                  <a:gd name="T8" fmla="*/ 1984 w 2171"/>
                  <a:gd name="T9" fmla="*/ 713 h 1736"/>
                  <a:gd name="T10" fmla="*/ 1953 w 2171"/>
                  <a:gd name="T11" fmla="*/ 650 h 1736"/>
                  <a:gd name="T12" fmla="*/ 1860 w 2171"/>
                  <a:gd name="T13" fmla="*/ 558 h 1736"/>
                  <a:gd name="T14" fmla="*/ 1767 w 2171"/>
                  <a:gd name="T15" fmla="*/ 402 h 1736"/>
                  <a:gd name="T16" fmla="*/ 1736 w 2171"/>
                  <a:gd name="T17" fmla="*/ 278 h 1736"/>
                  <a:gd name="T18" fmla="*/ 1705 w 2171"/>
                  <a:gd name="T19" fmla="*/ 186 h 1736"/>
                  <a:gd name="T20" fmla="*/ 1612 w 2171"/>
                  <a:gd name="T21" fmla="*/ 124 h 1736"/>
                  <a:gd name="T22" fmla="*/ 1581 w 2171"/>
                  <a:gd name="T23" fmla="*/ 0 h 1736"/>
                  <a:gd name="T24" fmla="*/ 1581 w 2171"/>
                  <a:gd name="T25" fmla="*/ 61 h 1736"/>
                  <a:gd name="T26" fmla="*/ 1550 w 2171"/>
                  <a:gd name="T27" fmla="*/ 278 h 1736"/>
                  <a:gd name="T28" fmla="*/ 1457 w 2171"/>
                  <a:gd name="T29" fmla="*/ 434 h 1736"/>
                  <a:gd name="T30" fmla="*/ 1364 w 2171"/>
                  <a:gd name="T31" fmla="*/ 372 h 1736"/>
                  <a:gd name="T32" fmla="*/ 1178 w 2171"/>
                  <a:gd name="T33" fmla="*/ 217 h 1736"/>
                  <a:gd name="T34" fmla="*/ 1240 w 2171"/>
                  <a:gd name="T35" fmla="*/ 93 h 1736"/>
                  <a:gd name="T36" fmla="*/ 1271 w 2171"/>
                  <a:gd name="T37" fmla="*/ 61 h 1736"/>
                  <a:gd name="T38" fmla="*/ 1147 w 2171"/>
                  <a:gd name="T39" fmla="*/ 61 h 1736"/>
                  <a:gd name="T40" fmla="*/ 1054 w 2171"/>
                  <a:gd name="T41" fmla="*/ 61 h 1736"/>
                  <a:gd name="T42" fmla="*/ 961 w 2171"/>
                  <a:gd name="T43" fmla="*/ 93 h 1736"/>
                  <a:gd name="T44" fmla="*/ 900 w 2171"/>
                  <a:gd name="T45" fmla="*/ 186 h 1736"/>
                  <a:gd name="T46" fmla="*/ 868 w 2171"/>
                  <a:gd name="T47" fmla="*/ 248 h 1736"/>
                  <a:gd name="T48" fmla="*/ 806 w 2171"/>
                  <a:gd name="T49" fmla="*/ 248 h 1736"/>
                  <a:gd name="T50" fmla="*/ 775 w 2171"/>
                  <a:gd name="T51" fmla="*/ 217 h 1736"/>
                  <a:gd name="T52" fmla="*/ 682 w 2171"/>
                  <a:gd name="T53" fmla="*/ 248 h 1736"/>
                  <a:gd name="T54" fmla="*/ 620 w 2171"/>
                  <a:gd name="T55" fmla="*/ 310 h 1736"/>
                  <a:gd name="T56" fmla="*/ 558 w 2171"/>
                  <a:gd name="T57" fmla="*/ 372 h 1736"/>
                  <a:gd name="T58" fmla="*/ 496 w 2171"/>
                  <a:gd name="T59" fmla="*/ 372 h 1736"/>
                  <a:gd name="T60" fmla="*/ 496 w 2171"/>
                  <a:gd name="T61" fmla="*/ 402 h 1736"/>
                  <a:gd name="T62" fmla="*/ 372 w 2171"/>
                  <a:gd name="T63" fmla="*/ 558 h 1736"/>
                  <a:gd name="T64" fmla="*/ 310 w 2171"/>
                  <a:gd name="T65" fmla="*/ 558 h 1736"/>
                  <a:gd name="T66" fmla="*/ 186 w 2171"/>
                  <a:gd name="T67" fmla="*/ 620 h 1736"/>
                  <a:gd name="T68" fmla="*/ 62 w 2171"/>
                  <a:gd name="T69" fmla="*/ 713 h 1736"/>
                  <a:gd name="T70" fmla="*/ 0 w 2171"/>
                  <a:gd name="T71" fmla="*/ 806 h 1736"/>
                  <a:gd name="T72" fmla="*/ 32 w 2171"/>
                  <a:gd name="T73" fmla="*/ 961 h 1736"/>
                  <a:gd name="T74" fmla="*/ 62 w 2171"/>
                  <a:gd name="T75" fmla="*/ 1085 h 1736"/>
                  <a:gd name="T76" fmla="*/ 124 w 2171"/>
                  <a:gd name="T77" fmla="*/ 1302 h 1736"/>
                  <a:gd name="T78" fmla="*/ 124 w 2171"/>
                  <a:gd name="T79" fmla="*/ 1457 h 1736"/>
                  <a:gd name="T80" fmla="*/ 217 w 2171"/>
                  <a:gd name="T81" fmla="*/ 1487 h 1736"/>
                  <a:gd name="T82" fmla="*/ 404 w 2171"/>
                  <a:gd name="T83" fmla="*/ 1426 h 1736"/>
                  <a:gd name="T84" fmla="*/ 528 w 2171"/>
                  <a:gd name="T85" fmla="*/ 1426 h 1736"/>
                  <a:gd name="T86" fmla="*/ 652 w 2171"/>
                  <a:gd name="T87" fmla="*/ 1333 h 1736"/>
                  <a:gd name="T88" fmla="*/ 837 w 2171"/>
                  <a:gd name="T89" fmla="*/ 1270 h 1736"/>
                  <a:gd name="T90" fmla="*/ 930 w 2171"/>
                  <a:gd name="T91" fmla="*/ 1270 h 1736"/>
                  <a:gd name="T92" fmla="*/ 1147 w 2171"/>
                  <a:gd name="T93" fmla="*/ 1364 h 1736"/>
                  <a:gd name="T94" fmla="*/ 1302 w 2171"/>
                  <a:gd name="T95" fmla="*/ 1394 h 1736"/>
                  <a:gd name="T96" fmla="*/ 1364 w 2171"/>
                  <a:gd name="T97" fmla="*/ 1364 h 1736"/>
                  <a:gd name="T98" fmla="*/ 1395 w 2171"/>
                  <a:gd name="T99" fmla="*/ 1518 h 1736"/>
                  <a:gd name="T100" fmla="*/ 1488 w 2171"/>
                  <a:gd name="T101" fmla="*/ 1674 h 1736"/>
                  <a:gd name="T102" fmla="*/ 1581 w 2171"/>
                  <a:gd name="T103" fmla="*/ 1705 h 1736"/>
                  <a:gd name="T104" fmla="*/ 1674 w 2171"/>
                  <a:gd name="T105" fmla="*/ 1705 h 1736"/>
                  <a:gd name="T106" fmla="*/ 1798 w 2171"/>
                  <a:gd name="T107" fmla="*/ 1735 h 1736"/>
                  <a:gd name="T108" fmla="*/ 1922 w 2171"/>
                  <a:gd name="T109" fmla="*/ 1674 h 1736"/>
                  <a:gd name="T110" fmla="*/ 1984 w 2171"/>
                  <a:gd name="T111" fmla="*/ 1674 h 1736"/>
                  <a:gd name="T112" fmla="*/ 2046 w 2171"/>
                  <a:gd name="T113" fmla="*/ 1457 h 1736"/>
                  <a:gd name="T114" fmla="*/ 2139 w 2171"/>
                  <a:gd name="T115" fmla="*/ 1333 h 1736"/>
                  <a:gd name="T116" fmla="*/ 2170 w 2171"/>
                  <a:gd name="T117" fmla="*/ 111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1" h="1736">
                    <a:moveTo>
                      <a:pt x="2170" y="1054"/>
                    </a:moveTo>
                    <a:lnTo>
                      <a:pt x="2170" y="1054"/>
                    </a:lnTo>
                    <a:lnTo>
                      <a:pt x="2170" y="1054"/>
                    </a:lnTo>
                    <a:lnTo>
                      <a:pt x="2170" y="1054"/>
                    </a:lnTo>
                    <a:cubicBezTo>
                      <a:pt x="2139" y="1022"/>
                      <a:pt x="2139" y="1022"/>
                      <a:pt x="2139" y="992"/>
                    </a:cubicBezTo>
                    <a:cubicBezTo>
                      <a:pt x="2170" y="992"/>
                      <a:pt x="2170" y="992"/>
                      <a:pt x="2170" y="961"/>
                    </a:cubicBezTo>
                    <a:lnTo>
                      <a:pt x="2170" y="961"/>
                    </a:lnTo>
                    <a:cubicBezTo>
                      <a:pt x="2170" y="930"/>
                      <a:pt x="2170" y="930"/>
                      <a:pt x="2170" y="930"/>
                    </a:cubicBezTo>
                    <a:lnTo>
                      <a:pt x="2170" y="930"/>
                    </a:lnTo>
                    <a:lnTo>
                      <a:pt x="2170" y="898"/>
                    </a:lnTo>
                    <a:cubicBezTo>
                      <a:pt x="2139" y="898"/>
                      <a:pt x="2139" y="898"/>
                      <a:pt x="2139" y="898"/>
                    </a:cubicBezTo>
                    <a:lnTo>
                      <a:pt x="2139" y="868"/>
                    </a:lnTo>
                    <a:cubicBezTo>
                      <a:pt x="2108" y="868"/>
                      <a:pt x="2108" y="868"/>
                      <a:pt x="2108" y="837"/>
                    </a:cubicBezTo>
                    <a:lnTo>
                      <a:pt x="2108" y="837"/>
                    </a:lnTo>
                    <a:cubicBezTo>
                      <a:pt x="2108" y="837"/>
                      <a:pt x="2077" y="837"/>
                      <a:pt x="2077" y="806"/>
                    </a:cubicBezTo>
                    <a:cubicBezTo>
                      <a:pt x="2046" y="774"/>
                      <a:pt x="2046" y="774"/>
                      <a:pt x="2015" y="744"/>
                    </a:cubicBezTo>
                    <a:lnTo>
                      <a:pt x="2015" y="744"/>
                    </a:lnTo>
                    <a:lnTo>
                      <a:pt x="2015" y="744"/>
                    </a:lnTo>
                    <a:lnTo>
                      <a:pt x="2015" y="744"/>
                    </a:lnTo>
                    <a:cubicBezTo>
                      <a:pt x="1984" y="744"/>
                      <a:pt x="1984" y="744"/>
                      <a:pt x="1984" y="713"/>
                    </a:cubicBezTo>
                    <a:cubicBezTo>
                      <a:pt x="1953" y="713"/>
                      <a:pt x="1953" y="713"/>
                      <a:pt x="1953" y="682"/>
                    </a:cubicBezTo>
                    <a:lnTo>
                      <a:pt x="1953" y="682"/>
                    </a:lnTo>
                    <a:cubicBezTo>
                      <a:pt x="1953" y="650"/>
                      <a:pt x="1953" y="650"/>
                      <a:pt x="1953" y="650"/>
                    </a:cubicBezTo>
                    <a:lnTo>
                      <a:pt x="1953" y="650"/>
                    </a:lnTo>
                    <a:lnTo>
                      <a:pt x="1953" y="620"/>
                    </a:lnTo>
                    <a:cubicBezTo>
                      <a:pt x="1922" y="620"/>
                      <a:pt x="1922" y="620"/>
                      <a:pt x="1922" y="589"/>
                    </a:cubicBezTo>
                    <a:cubicBezTo>
                      <a:pt x="1922" y="589"/>
                      <a:pt x="1922" y="589"/>
                      <a:pt x="1891" y="558"/>
                    </a:cubicBezTo>
                    <a:cubicBezTo>
                      <a:pt x="1891" y="558"/>
                      <a:pt x="1891" y="558"/>
                      <a:pt x="1860" y="558"/>
                    </a:cubicBezTo>
                    <a:lnTo>
                      <a:pt x="1860" y="526"/>
                    </a:lnTo>
                    <a:lnTo>
                      <a:pt x="1860" y="526"/>
                    </a:lnTo>
                    <a:cubicBezTo>
                      <a:pt x="1829" y="526"/>
                      <a:pt x="1798" y="526"/>
                      <a:pt x="1798" y="496"/>
                    </a:cubicBezTo>
                    <a:cubicBezTo>
                      <a:pt x="1767" y="465"/>
                      <a:pt x="1767" y="434"/>
                      <a:pt x="1767" y="402"/>
                    </a:cubicBezTo>
                    <a:lnTo>
                      <a:pt x="1767" y="402"/>
                    </a:lnTo>
                    <a:cubicBezTo>
                      <a:pt x="1767" y="372"/>
                      <a:pt x="1767" y="372"/>
                      <a:pt x="1767" y="372"/>
                    </a:cubicBezTo>
                    <a:cubicBezTo>
                      <a:pt x="1736" y="341"/>
                      <a:pt x="1736" y="341"/>
                      <a:pt x="1736" y="341"/>
                    </a:cubicBezTo>
                    <a:cubicBezTo>
                      <a:pt x="1736" y="310"/>
                      <a:pt x="1736" y="310"/>
                      <a:pt x="1736" y="278"/>
                    </a:cubicBezTo>
                    <a:cubicBezTo>
                      <a:pt x="1736" y="278"/>
                      <a:pt x="1736" y="248"/>
                      <a:pt x="1705" y="217"/>
                    </a:cubicBezTo>
                    <a:lnTo>
                      <a:pt x="1705" y="217"/>
                    </a:lnTo>
                    <a:lnTo>
                      <a:pt x="1705" y="186"/>
                    </a:lnTo>
                    <a:lnTo>
                      <a:pt x="1705" y="186"/>
                    </a:lnTo>
                    <a:cubicBezTo>
                      <a:pt x="1674" y="217"/>
                      <a:pt x="1674" y="217"/>
                      <a:pt x="1674" y="217"/>
                    </a:cubicBezTo>
                    <a:cubicBezTo>
                      <a:pt x="1643" y="217"/>
                      <a:pt x="1643" y="186"/>
                      <a:pt x="1643" y="186"/>
                    </a:cubicBezTo>
                    <a:lnTo>
                      <a:pt x="1643" y="186"/>
                    </a:lnTo>
                    <a:cubicBezTo>
                      <a:pt x="1612" y="155"/>
                      <a:pt x="1612" y="155"/>
                      <a:pt x="1612" y="124"/>
                    </a:cubicBezTo>
                    <a:lnTo>
                      <a:pt x="1612" y="93"/>
                    </a:lnTo>
                    <a:lnTo>
                      <a:pt x="1612" y="93"/>
                    </a:lnTo>
                    <a:cubicBezTo>
                      <a:pt x="1612" y="93"/>
                      <a:pt x="1612" y="93"/>
                      <a:pt x="1612" y="61"/>
                    </a:cubicBezTo>
                    <a:cubicBezTo>
                      <a:pt x="1612" y="61"/>
                      <a:pt x="1581" y="31"/>
                      <a:pt x="1581" y="0"/>
                    </a:cubicBezTo>
                    <a:lnTo>
                      <a:pt x="1581" y="0"/>
                    </a:lnTo>
                    <a:lnTo>
                      <a:pt x="1581" y="31"/>
                    </a:lnTo>
                    <a:lnTo>
                      <a:pt x="1581" y="61"/>
                    </a:lnTo>
                    <a:lnTo>
                      <a:pt x="1581" y="61"/>
                    </a:lnTo>
                    <a:cubicBezTo>
                      <a:pt x="1581" y="93"/>
                      <a:pt x="1581" y="93"/>
                      <a:pt x="1581" y="93"/>
                    </a:cubicBezTo>
                    <a:cubicBezTo>
                      <a:pt x="1581" y="93"/>
                      <a:pt x="1581" y="93"/>
                      <a:pt x="1550" y="124"/>
                    </a:cubicBezTo>
                    <a:cubicBezTo>
                      <a:pt x="1550" y="124"/>
                      <a:pt x="1550" y="186"/>
                      <a:pt x="1581" y="217"/>
                    </a:cubicBezTo>
                    <a:cubicBezTo>
                      <a:pt x="1581" y="248"/>
                      <a:pt x="1581" y="278"/>
                      <a:pt x="1550" y="278"/>
                    </a:cubicBezTo>
                    <a:cubicBezTo>
                      <a:pt x="1550" y="278"/>
                      <a:pt x="1550" y="278"/>
                      <a:pt x="1550" y="310"/>
                    </a:cubicBezTo>
                    <a:cubicBezTo>
                      <a:pt x="1550" y="341"/>
                      <a:pt x="1519" y="372"/>
                      <a:pt x="1519" y="402"/>
                    </a:cubicBezTo>
                    <a:lnTo>
                      <a:pt x="1519" y="402"/>
                    </a:lnTo>
                    <a:cubicBezTo>
                      <a:pt x="1488" y="402"/>
                      <a:pt x="1457" y="434"/>
                      <a:pt x="1457" y="434"/>
                    </a:cubicBezTo>
                    <a:lnTo>
                      <a:pt x="1457" y="434"/>
                    </a:lnTo>
                    <a:cubicBezTo>
                      <a:pt x="1426" y="402"/>
                      <a:pt x="1395" y="402"/>
                      <a:pt x="1395" y="372"/>
                    </a:cubicBezTo>
                    <a:lnTo>
                      <a:pt x="1395" y="372"/>
                    </a:lnTo>
                    <a:cubicBezTo>
                      <a:pt x="1364" y="372"/>
                      <a:pt x="1364" y="372"/>
                      <a:pt x="1364" y="372"/>
                    </a:cubicBezTo>
                    <a:lnTo>
                      <a:pt x="1333" y="372"/>
                    </a:lnTo>
                    <a:lnTo>
                      <a:pt x="1302" y="341"/>
                    </a:lnTo>
                    <a:cubicBezTo>
                      <a:pt x="1271" y="310"/>
                      <a:pt x="1271" y="310"/>
                      <a:pt x="1271" y="310"/>
                    </a:cubicBezTo>
                    <a:cubicBezTo>
                      <a:pt x="1240" y="278"/>
                      <a:pt x="1209" y="248"/>
                      <a:pt x="1178" y="217"/>
                    </a:cubicBezTo>
                    <a:lnTo>
                      <a:pt x="1178" y="186"/>
                    </a:lnTo>
                    <a:cubicBezTo>
                      <a:pt x="1178" y="186"/>
                      <a:pt x="1178" y="186"/>
                      <a:pt x="1178" y="155"/>
                    </a:cubicBezTo>
                    <a:lnTo>
                      <a:pt x="1209" y="124"/>
                    </a:lnTo>
                    <a:cubicBezTo>
                      <a:pt x="1209" y="93"/>
                      <a:pt x="1209" y="93"/>
                      <a:pt x="1240" y="93"/>
                    </a:cubicBezTo>
                    <a:lnTo>
                      <a:pt x="1240" y="93"/>
                    </a:lnTo>
                    <a:cubicBezTo>
                      <a:pt x="1240" y="93"/>
                      <a:pt x="1240" y="93"/>
                      <a:pt x="1271" y="93"/>
                    </a:cubicBezTo>
                    <a:lnTo>
                      <a:pt x="1271" y="93"/>
                    </a:lnTo>
                    <a:lnTo>
                      <a:pt x="1271" y="61"/>
                    </a:lnTo>
                    <a:cubicBezTo>
                      <a:pt x="1240" y="61"/>
                      <a:pt x="1240" y="61"/>
                      <a:pt x="1240" y="61"/>
                    </a:cubicBezTo>
                    <a:lnTo>
                      <a:pt x="1209" y="61"/>
                    </a:lnTo>
                    <a:cubicBezTo>
                      <a:pt x="1178" y="61"/>
                      <a:pt x="1178" y="61"/>
                      <a:pt x="1178" y="61"/>
                    </a:cubicBezTo>
                    <a:lnTo>
                      <a:pt x="1147" y="61"/>
                    </a:lnTo>
                    <a:cubicBezTo>
                      <a:pt x="1147" y="61"/>
                      <a:pt x="1116" y="61"/>
                      <a:pt x="1116" y="31"/>
                    </a:cubicBezTo>
                    <a:cubicBezTo>
                      <a:pt x="1116" y="61"/>
                      <a:pt x="1116" y="61"/>
                      <a:pt x="1085" y="61"/>
                    </a:cubicBezTo>
                    <a:cubicBezTo>
                      <a:pt x="1085" y="61"/>
                      <a:pt x="1085" y="31"/>
                      <a:pt x="1054" y="31"/>
                    </a:cubicBezTo>
                    <a:lnTo>
                      <a:pt x="1054" y="61"/>
                    </a:lnTo>
                    <a:lnTo>
                      <a:pt x="1023" y="93"/>
                    </a:lnTo>
                    <a:cubicBezTo>
                      <a:pt x="1023" y="93"/>
                      <a:pt x="1023" y="61"/>
                      <a:pt x="992" y="61"/>
                    </a:cubicBezTo>
                    <a:cubicBezTo>
                      <a:pt x="992" y="61"/>
                      <a:pt x="992" y="61"/>
                      <a:pt x="961" y="61"/>
                    </a:cubicBezTo>
                    <a:lnTo>
                      <a:pt x="961" y="93"/>
                    </a:lnTo>
                    <a:cubicBezTo>
                      <a:pt x="961" y="93"/>
                      <a:pt x="961" y="124"/>
                      <a:pt x="930" y="124"/>
                    </a:cubicBezTo>
                    <a:cubicBezTo>
                      <a:pt x="930" y="155"/>
                      <a:pt x="930" y="155"/>
                      <a:pt x="900" y="155"/>
                    </a:cubicBezTo>
                    <a:lnTo>
                      <a:pt x="900" y="155"/>
                    </a:lnTo>
                    <a:lnTo>
                      <a:pt x="900" y="186"/>
                    </a:lnTo>
                    <a:cubicBezTo>
                      <a:pt x="900" y="217"/>
                      <a:pt x="900" y="217"/>
                      <a:pt x="900" y="217"/>
                    </a:cubicBezTo>
                    <a:cubicBezTo>
                      <a:pt x="900" y="278"/>
                      <a:pt x="900" y="278"/>
                      <a:pt x="900" y="278"/>
                    </a:cubicBezTo>
                    <a:cubicBezTo>
                      <a:pt x="868" y="248"/>
                      <a:pt x="868" y="248"/>
                      <a:pt x="868" y="248"/>
                    </a:cubicBezTo>
                    <a:lnTo>
                      <a:pt x="868" y="248"/>
                    </a:lnTo>
                    <a:cubicBezTo>
                      <a:pt x="837" y="248"/>
                      <a:pt x="837" y="248"/>
                      <a:pt x="837" y="248"/>
                    </a:cubicBezTo>
                    <a:lnTo>
                      <a:pt x="837" y="248"/>
                    </a:lnTo>
                    <a:lnTo>
                      <a:pt x="806" y="248"/>
                    </a:lnTo>
                    <a:lnTo>
                      <a:pt x="806" y="248"/>
                    </a:lnTo>
                    <a:lnTo>
                      <a:pt x="806" y="248"/>
                    </a:lnTo>
                    <a:cubicBezTo>
                      <a:pt x="775" y="248"/>
                      <a:pt x="775" y="248"/>
                      <a:pt x="775" y="248"/>
                    </a:cubicBezTo>
                    <a:lnTo>
                      <a:pt x="775" y="217"/>
                    </a:lnTo>
                    <a:lnTo>
                      <a:pt x="775" y="217"/>
                    </a:lnTo>
                    <a:cubicBezTo>
                      <a:pt x="775" y="186"/>
                      <a:pt x="744" y="186"/>
                      <a:pt x="744" y="186"/>
                    </a:cubicBezTo>
                    <a:cubicBezTo>
                      <a:pt x="744" y="186"/>
                      <a:pt x="744" y="186"/>
                      <a:pt x="713" y="186"/>
                    </a:cubicBezTo>
                    <a:cubicBezTo>
                      <a:pt x="713" y="186"/>
                      <a:pt x="713" y="186"/>
                      <a:pt x="682" y="186"/>
                    </a:cubicBezTo>
                    <a:cubicBezTo>
                      <a:pt x="682" y="186"/>
                      <a:pt x="682" y="217"/>
                      <a:pt x="682" y="248"/>
                    </a:cubicBezTo>
                    <a:cubicBezTo>
                      <a:pt x="682" y="248"/>
                      <a:pt x="652" y="248"/>
                      <a:pt x="652" y="278"/>
                    </a:cubicBezTo>
                    <a:lnTo>
                      <a:pt x="652" y="278"/>
                    </a:lnTo>
                    <a:cubicBezTo>
                      <a:pt x="652" y="278"/>
                      <a:pt x="652" y="278"/>
                      <a:pt x="620" y="310"/>
                    </a:cubicBezTo>
                    <a:lnTo>
                      <a:pt x="620" y="310"/>
                    </a:lnTo>
                    <a:cubicBezTo>
                      <a:pt x="620" y="310"/>
                      <a:pt x="620" y="310"/>
                      <a:pt x="589" y="310"/>
                    </a:cubicBezTo>
                    <a:lnTo>
                      <a:pt x="589" y="310"/>
                    </a:lnTo>
                    <a:cubicBezTo>
                      <a:pt x="589" y="310"/>
                      <a:pt x="589" y="310"/>
                      <a:pt x="558" y="310"/>
                    </a:cubicBezTo>
                    <a:cubicBezTo>
                      <a:pt x="558" y="341"/>
                      <a:pt x="558" y="372"/>
                      <a:pt x="558" y="372"/>
                    </a:cubicBezTo>
                    <a:cubicBezTo>
                      <a:pt x="558" y="526"/>
                      <a:pt x="558" y="526"/>
                      <a:pt x="558" y="526"/>
                    </a:cubicBezTo>
                    <a:cubicBezTo>
                      <a:pt x="528" y="402"/>
                      <a:pt x="528" y="402"/>
                      <a:pt x="528" y="402"/>
                    </a:cubicBezTo>
                    <a:cubicBezTo>
                      <a:pt x="528" y="372"/>
                      <a:pt x="528" y="372"/>
                      <a:pt x="496" y="372"/>
                    </a:cubicBezTo>
                    <a:lnTo>
                      <a:pt x="496" y="372"/>
                    </a:lnTo>
                    <a:lnTo>
                      <a:pt x="496" y="372"/>
                    </a:lnTo>
                    <a:lnTo>
                      <a:pt x="496" y="372"/>
                    </a:lnTo>
                    <a:lnTo>
                      <a:pt x="496" y="372"/>
                    </a:lnTo>
                    <a:lnTo>
                      <a:pt x="496" y="402"/>
                    </a:lnTo>
                    <a:cubicBezTo>
                      <a:pt x="496" y="434"/>
                      <a:pt x="496" y="434"/>
                      <a:pt x="465" y="465"/>
                    </a:cubicBezTo>
                    <a:lnTo>
                      <a:pt x="465" y="465"/>
                    </a:lnTo>
                    <a:cubicBezTo>
                      <a:pt x="465" y="465"/>
                      <a:pt x="434" y="496"/>
                      <a:pt x="404" y="526"/>
                    </a:cubicBezTo>
                    <a:cubicBezTo>
                      <a:pt x="404" y="558"/>
                      <a:pt x="404" y="558"/>
                      <a:pt x="372" y="558"/>
                    </a:cubicBezTo>
                    <a:lnTo>
                      <a:pt x="372" y="558"/>
                    </a:lnTo>
                    <a:lnTo>
                      <a:pt x="372" y="558"/>
                    </a:lnTo>
                    <a:cubicBezTo>
                      <a:pt x="341" y="558"/>
                      <a:pt x="341" y="558"/>
                      <a:pt x="341" y="558"/>
                    </a:cubicBezTo>
                    <a:cubicBezTo>
                      <a:pt x="310" y="558"/>
                      <a:pt x="310" y="558"/>
                      <a:pt x="310" y="558"/>
                    </a:cubicBezTo>
                    <a:cubicBezTo>
                      <a:pt x="280" y="558"/>
                      <a:pt x="280" y="589"/>
                      <a:pt x="248" y="589"/>
                    </a:cubicBezTo>
                    <a:cubicBezTo>
                      <a:pt x="248" y="620"/>
                      <a:pt x="217" y="620"/>
                      <a:pt x="217" y="620"/>
                    </a:cubicBezTo>
                    <a:cubicBezTo>
                      <a:pt x="186" y="620"/>
                      <a:pt x="186" y="620"/>
                      <a:pt x="186" y="620"/>
                    </a:cubicBezTo>
                    <a:lnTo>
                      <a:pt x="186" y="620"/>
                    </a:lnTo>
                    <a:lnTo>
                      <a:pt x="156" y="620"/>
                    </a:lnTo>
                    <a:lnTo>
                      <a:pt x="156" y="620"/>
                    </a:lnTo>
                    <a:cubicBezTo>
                      <a:pt x="124" y="650"/>
                      <a:pt x="93" y="682"/>
                      <a:pt x="62" y="682"/>
                    </a:cubicBezTo>
                    <a:cubicBezTo>
                      <a:pt x="62" y="682"/>
                      <a:pt x="62" y="682"/>
                      <a:pt x="62" y="713"/>
                    </a:cubicBezTo>
                    <a:cubicBezTo>
                      <a:pt x="62" y="713"/>
                      <a:pt x="62" y="713"/>
                      <a:pt x="32" y="713"/>
                    </a:cubicBezTo>
                    <a:lnTo>
                      <a:pt x="32" y="713"/>
                    </a:lnTo>
                    <a:cubicBezTo>
                      <a:pt x="32" y="744"/>
                      <a:pt x="32" y="744"/>
                      <a:pt x="32" y="744"/>
                    </a:cubicBezTo>
                    <a:cubicBezTo>
                      <a:pt x="32" y="774"/>
                      <a:pt x="32" y="774"/>
                      <a:pt x="0" y="806"/>
                    </a:cubicBezTo>
                    <a:lnTo>
                      <a:pt x="0" y="806"/>
                    </a:lnTo>
                    <a:cubicBezTo>
                      <a:pt x="0" y="837"/>
                      <a:pt x="0" y="837"/>
                      <a:pt x="32" y="868"/>
                    </a:cubicBezTo>
                    <a:cubicBezTo>
                      <a:pt x="32" y="868"/>
                      <a:pt x="62" y="898"/>
                      <a:pt x="62" y="930"/>
                    </a:cubicBezTo>
                    <a:cubicBezTo>
                      <a:pt x="32" y="930"/>
                      <a:pt x="32" y="961"/>
                      <a:pt x="32" y="961"/>
                    </a:cubicBezTo>
                    <a:cubicBezTo>
                      <a:pt x="32" y="961"/>
                      <a:pt x="32" y="961"/>
                      <a:pt x="0" y="961"/>
                    </a:cubicBezTo>
                    <a:cubicBezTo>
                      <a:pt x="0" y="992"/>
                      <a:pt x="32" y="992"/>
                      <a:pt x="32" y="992"/>
                    </a:cubicBezTo>
                    <a:cubicBezTo>
                      <a:pt x="32" y="992"/>
                      <a:pt x="32" y="1022"/>
                      <a:pt x="32" y="1054"/>
                    </a:cubicBezTo>
                    <a:lnTo>
                      <a:pt x="62" y="1085"/>
                    </a:lnTo>
                    <a:cubicBezTo>
                      <a:pt x="62" y="1116"/>
                      <a:pt x="93" y="1116"/>
                      <a:pt x="93" y="1146"/>
                    </a:cubicBezTo>
                    <a:lnTo>
                      <a:pt x="93" y="1209"/>
                    </a:lnTo>
                    <a:cubicBezTo>
                      <a:pt x="93" y="1209"/>
                      <a:pt x="93" y="1240"/>
                      <a:pt x="124" y="1302"/>
                    </a:cubicBezTo>
                    <a:lnTo>
                      <a:pt x="124" y="1302"/>
                    </a:lnTo>
                    <a:cubicBezTo>
                      <a:pt x="124" y="1333"/>
                      <a:pt x="124" y="1364"/>
                      <a:pt x="124" y="1364"/>
                    </a:cubicBezTo>
                    <a:cubicBezTo>
                      <a:pt x="124" y="1394"/>
                      <a:pt x="124" y="1394"/>
                      <a:pt x="124" y="1394"/>
                    </a:cubicBezTo>
                    <a:cubicBezTo>
                      <a:pt x="124" y="1426"/>
                      <a:pt x="124" y="1426"/>
                      <a:pt x="93" y="1426"/>
                    </a:cubicBezTo>
                    <a:cubicBezTo>
                      <a:pt x="93" y="1457"/>
                      <a:pt x="124" y="1457"/>
                      <a:pt x="124" y="1457"/>
                    </a:cubicBezTo>
                    <a:lnTo>
                      <a:pt x="124" y="1487"/>
                    </a:lnTo>
                    <a:cubicBezTo>
                      <a:pt x="156" y="1487"/>
                      <a:pt x="186" y="1487"/>
                      <a:pt x="186" y="1487"/>
                    </a:cubicBezTo>
                    <a:cubicBezTo>
                      <a:pt x="186" y="1487"/>
                      <a:pt x="186" y="1487"/>
                      <a:pt x="217" y="1487"/>
                    </a:cubicBezTo>
                    <a:lnTo>
                      <a:pt x="217" y="1487"/>
                    </a:lnTo>
                    <a:lnTo>
                      <a:pt x="248" y="1487"/>
                    </a:lnTo>
                    <a:lnTo>
                      <a:pt x="248" y="1487"/>
                    </a:lnTo>
                    <a:cubicBezTo>
                      <a:pt x="248" y="1457"/>
                      <a:pt x="310" y="1426"/>
                      <a:pt x="372" y="1426"/>
                    </a:cubicBezTo>
                    <a:cubicBezTo>
                      <a:pt x="372" y="1426"/>
                      <a:pt x="372" y="1426"/>
                      <a:pt x="404" y="1426"/>
                    </a:cubicBezTo>
                    <a:cubicBezTo>
                      <a:pt x="434" y="1426"/>
                      <a:pt x="465" y="1426"/>
                      <a:pt x="465" y="1426"/>
                    </a:cubicBezTo>
                    <a:lnTo>
                      <a:pt x="465" y="1426"/>
                    </a:lnTo>
                    <a:cubicBezTo>
                      <a:pt x="465" y="1426"/>
                      <a:pt x="496" y="1426"/>
                      <a:pt x="528" y="1426"/>
                    </a:cubicBezTo>
                    <a:lnTo>
                      <a:pt x="528" y="1426"/>
                    </a:lnTo>
                    <a:cubicBezTo>
                      <a:pt x="528" y="1426"/>
                      <a:pt x="528" y="1426"/>
                      <a:pt x="558" y="1426"/>
                    </a:cubicBezTo>
                    <a:cubicBezTo>
                      <a:pt x="558" y="1394"/>
                      <a:pt x="558" y="1394"/>
                      <a:pt x="558" y="1394"/>
                    </a:cubicBezTo>
                    <a:cubicBezTo>
                      <a:pt x="558" y="1394"/>
                      <a:pt x="558" y="1394"/>
                      <a:pt x="558" y="1364"/>
                    </a:cubicBezTo>
                    <a:cubicBezTo>
                      <a:pt x="558" y="1364"/>
                      <a:pt x="589" y="1333"/>
                      <a:pt x="652" y="1333"/>
                    </a:cubicBezTo>
                    <a:lnTo>
                      <a:pt x="652" y="1333"/>
                    </a:lnTo>
                    <a:cubicBezTo>
                      <a:pt x="682" y="1333"/>
                      <a:pt x="713" y="1302"/>
                      <a:pt x="775" y="1302"/>
                    </a:cubicBezTo>
                    <a:lnTo>
                      <a:pt x="806" y="1302"/>
                    </a:lnTo>
                    <a:cubicBezTo>
                      <a:pt x="806" y="1270"/>
                      <a:pt x="837" y="1270"/>
                      <a:pt x="837" y="1270"/>
                    </a:cubicBezTo>
                    <a:cubicBezTo>
                      <a:pt x="868" y="1270"/>
                      <a:pt x="868" y="1270"/>
                      <a:pt x="868" y="1270"/>
                    </a:cubicBezTo>
                    <a:lnTo>
                      <a:pt x="900" y="1270"/>
                    </a:lnTo>
                    <a:lnTo>
                      <a:pt x="900" y="1270"/>
                    </a:lnTo>
                    <a:lnTo>
                      <a:pt x="930" y="1270"/>
                    </a:lnTo>
                    <a:lnTo>
                      <a:pt x="961" y="1270"/>
                    </a:lnTo>
                    <a:cubicBezTo>
                      <a:pt x="992" y="1270"/>
                      <a:pt x="992" y="1270"/>
                      <a:pt x="1023" y="1270"/>
                    </a:cubicBezTo>
                    <a:cubicBezTo>
                      <a:pt x="1023" y="1302"/>
                      <a:pt x="1054" y="1302"/>
                      <a:pt x="1085" y="1302"/>
                    </a:cubicBezTo>
                    <a:cubicBezTo>
                      <a:pt x="1116" y="1302"/>
                      <a:pt x="1147" y="1333"/>
                      <a:pt x="1147" y="1364"/>
                    </a:cubicBezTo>
                    <a:lnTo>
                      <a:pt x="1178" y="1364"/>
                    </a:lnTo>
                    <a:cubicBezTo>
                      <a:pt x="1178" y="1394"/>
                      <a:pt x="1209" y="1426"/>
                      <a:pt x="1209" y="1457"/>
                    </a:cubicBezTo>
                    <a:cubicBezTo>
                      <a:pt x="1209" y="1457"/>
                      <a:pt x="1209" y="1457"/>
                      <a:pt x="1240" y="1457"/>
                    </a:cubicBezTo>
                    <a:cubicBezTo>
                      <a:pt x="1240" y="1426"/>
                      <a:pt x="1271" y="1394"/>
                      <a:pt x="1302" y="1394"/>
                    </a:cubicBezTo>
                    <a:lnTo>
                      <a:pt x="1302" y="1364"/>
                    </a:lnTo>
                    <a:cubicBezTo>
                      <a:pt x="1302" y="1333"/>
                      <a:pt x="1302" y="1333"/>
                      <a:pt x="1302" y="1333"/>
                    </a:cubicBezTo>
                    <a:cubicBezTo>
                      <a:pt x="1364" y="1333"/>
                      <a:pt x="1364" y="1333"/>
                      <a:pt x="1364" y="1333"/>
                    </a:cubicBezTo>
                    <a:cubicBezTo>
                      <a:pt x="1364" y="1364"/>
                      <a:pt x="1364" y="1364"/>
                      <a:pt x="1364" y="1364"/>
                    </a:cubicBezTo>
                    <a:cubicBezTo>
                      <a:pt x="1364" y="1394"/>
                      <a:pt x="1364" y="1394"/>
                      <a:pt x="1364" y="1426"/>
                    </a:cubicBezTo>
                    <a:lnTo>
                      <a:pt x="1364" y="1426"/>
                    </a:lnTo>
                    <a:cubicBezTo>
                      <a:pt x="1364" y="1457"/>
                      <a:pt x="1395" y="1487"/>
                      <a:pt x="1395" y="1487"/>
                    </a:cubicBezTo>
                    <a:cubicBezTo>
                      <a:pt x="1395" y="1518"/>
                      <a:pt x="1395" y="1518"/>
                      <a:pt x="1395" y="1518"/>
                    </a:cubicBezTo>
                    <a:lnTo>
                      <a:pt x="1426" y="1550"/>
                    </a:lnTo>
                    <a:cubicBezTo>
                      <a:pt x="1457" y="1581"/>
                      <a:pt x="1457" y="1611"/>
                      <a:pt x="1457" y="1642"/>
                    </a:cubicBezTo>
                    <a:lnTo>
                      <a:pt x="1457" y="1642"/>
                    </a:lnTo>
                    <a:lnTo>
                      <a:pt x="1488" y="1674"/>
                    </a:lnTo>
                    <a:cubicBezTo>
                      <a:pt x="1488" y="1674"/>
                      <a:pt x="1488" y="1705"/>
                      <a:pt x="1519" y="1705"/>
                    </a:cubicBezTo>
                    <a:cubicBezTo>
                      <a:pt x="1519" y="1705"/>
                      <a:pt x="1519" y="1705"/>
                      <a:pt x="1550" y="1705"/>
                    </a:cubicBezTo>
                    <a:cubicBezTo>
                      <a:pt x="1581" y="1705"/>
                      <a:pt x="1581" y="1705"/>
                      <a:pt x="1581" y="1705"/>
                    </a:cubicBezTo>
                    <a:lnTo>
                      <a:pt x="1581" y="1705"/>
                    </a:lnTo>
                    <a:cubicBezTo>
                      <a:pt x="1612" y="1705"/>
                      <a:pt x="1612" y="1705"/>
                      <a:pt x="1643" y="1735"/>
                    </a:cubicBezTo>
                    <a:lnTo>
                      <a:pt x="1643" y="1735"/>
                    </a:lnTo>
                    <a:cubicBezTo>
                      <a:pt x="1643" y="1735"/>
                      <a:pt x="1643" y="1735"/>
                      <a:pt x="1674" y="1735"/>
                    </a:cubicBezTo>
                    <a:lnTo>
                      <a:pt x="1674" y="1705"/>
                    </a:lnTo>
                    <a:cubicBezTo>
                      <a:pt x="1705" y="1705"/>
                      <a:pt x="1705" y="1705"/>
                      <a:pt x="1736" y="1705"/>
                    </a:cubicBezTo>
                    <a:lnTo>
                      <a:pt x="1736" y="1705"/>
                    </a:lnTo>
                    <a:lnTo>
                      <a:pt x="1736" y="1705"/>
                    </a:lnTo>
                    <a:cubicBezTo>
                      <a:pt x="1767" y="1705"/>
                      <a:pt x="1767" y="1705"/>
                      <a:pt x="1798" y="1735"/>
                    </a:cubicBezTo>
                    <a:lnTo>
                      <a:pt x="1798" y="1735"/>
                    </a:lnTo>
                    <a:cubicBezTo>
                      <a:pt x="1829" y="1735"/>
                      <a:pt x="1829" y="1705"/>
                      <a:pt x="1860" y="1705"/>
                    </a:cubicBezTo>
                    <a:lnTo>
                      <a:pt x="1860" y="1705"/>
                    </a:lnTo>
                    <a:cubicBezTo>
                      <a:pt x="1860" y="1674"/>
                      <a:pt x="1891" y="1674"/>
                      <a:pt x="1922" y="1674"/>
                    </a:cubicBezTo>
                    <a:lnTo>
                      <a:pt x="1922" y="1674"/>
                    </a:lnTo>
                    <a:lnTo>
                      <a:pt x="1922" y="1674"/>
                    </a:lnTo>
                    <a:cubicBezTo>
                      <a:pt x="1953" y="1674"/>
                      <a:pt x="1953" y="1674"/>
                      <a:pt x="1953" y="1674"/>
                    </a:cubicBezTo>
                    <a:cubicBezTo>
                      <a:pt x="1984" y="1674"/>
                      <a:pt x="1984" y="1674"/>
                      <a:pt x="1984" y="1674"/>
                    </a:cubicBezTo>
                    <a:cubicBezTo>
                      <a:pt x="1984" y="1674"/>
                      <a:pt x="1984" y="1674"/>
                      <a:pt x="1984" y="1642"/>
                    </a:cubicBezTo>
                    <a:lnTo>
                      <a:pt x="1984" y="1642"/>
                    </a:lnTo>
                    <a:cubicBezTo>
                      <a:pt x="1984" y="1642"/>
                      <a:pt x="1984" y="1611"/>
                      <a:pt x="1984" y="1581"/>
                    </a:cubicBezTo>
                    <a:cubicBezTo>
                      <a:pt x="2015" y="1518"/>
                      <a:pt x="2046" y="1487"/>
                      <a:pt x="2046" y="1457"/>
                    </a:cubicBezTo>
                    <a:lnTo>
                      <a:pt x="2046" y="1426"/>
                    </a:lnTo>
                    <a:lnTo>
                      <a:pt x="2046" y="1426"/>
                    </a:lnTo>
                    <a:cubicBezTo>
                      <a:pt x="2046" y="1394"/>
                      <a:pt x="2077" y="1364"/>
                      <a:pt x="2108" y="1364"/>
                    </a:cubicBezTo>
                    <a:cubicBezTo>
                      <a:pt x="2108" y="1333"/>
                      <a:pt x="2108" y="1333"/>
                      <a:pt x="2139" y="1333"/>
                    </a:cubicBezTo>
                    <a:cubicBezTo>
                      <a:pt x="2139" y="1302"/>
                      <a:pt x="2139" y="1270"/>
                      <a:pt x="2139" y="1270"/>
                    </a:cubicBezTo>
                    <a:cubicBezTo>
                      <a:pt x="2170" y="1240"/>
                      <a:pt x="2170" y="1209"/>
                      <a:pt x="2170" y="1209"/>
                    </a:cubicBezTo>
                    <a:cubicBezTo>
                      <a:pt x="2170" y="1209"/>
                      <a:pt x="2170" y="1146"/>
                      <a:pt x="2170" y="1116"/>
                    </a:cubicBezTo>
                    <a:lnTo>
                      <a:pt x="2170" y="1116"/>
                    </a:lnTo>
                    <a:lnTo>
                      <a:pt x="2170" y="1085"/>
                    </a:lnTo>
                    <a:cubicBezTo>
                      <a:pt x="2170" y="1085"/>
                      <a:pt x="2170" y="1085"/>
                      <a:pt x="2170" y="105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0" name="Freeform 143"/>
              <p:cNvSpPr>
                <a:spLocks noChangeArrowheads="1"/>
              </p:cNvSpPr>
              <p:nvPr/>
            </p:nvSpPr>
            <p:spPr bwMode="auto">
              <a:xfrm>
                <a:off x="5565775" y="2538413"/>
                <a:ext cx="201613" cy="246062"/>
              </a:xfrm>
              <a:custGeom>
                <a:avLst/>
                <a:gdLst>
                  <a:gd name="T0" fmla="*/ 465 w 559"/>
                  <a:gd name="T1" fmla="*/ 403 h 683"/>
                  <a:gd name="T2" fmla="*/ 434 w 559"/>
                  <a:gd name="T3" fmla="*/ 372 h 683"/>
                  <a:gd name="T4" fmla="*/ 434 w 559"/>
                  <a:gd name="T5" fmla="*/ 310 h 683"/>
                  <a:gd name="T6" fmla="*/ 404 w 559"/>
                  <a:gd name="T7" fmla="*/ 279 h 683"/>
                  <a:gd name="T8" fmla="*/ 372 w 559"/>
                  <a:gd name="T9" fmla="*/ 279 h 683"/>
                  <a:gd name="T10" fmla="*/ 341 w 559"/>
                  <a:gd name="T11" fmla="*/ 248 h 683"/>
                  <a:gd name="T12" fmla="*/ 341 w 559"/>
                  <a:gd name="T13" fmla="*/ 217 h 683"/>
                  <a:gd name="T14" fmla="*/ 341 w 559"/>
                  <a:gd name="T15" fmla="*/ 217 h 683"/>
                  <a:gd name="T16" fmla="*/ 280 w 559"/>
                  <a:gd name="T17" fmla="*/ 186 h 683"/>
                  <a:gd name="T18" fmla="*/ 217 w 559"/>
                  <a:gd name="T19" fmla="*/ 124 h 683"/>
                  <a:gd name="T20" fmla="*/ 155 w 559"/>
                  <a:gd name="T21" fmla="*/ 62 h 683"/>
                  <a:gd name="T22" fmla="*/ 124 w 559"/>
                  <a:gd name="T23" fmla="*/ 31 h 683"/>
                  <a:gd name="T24" fmla="*/ 93 w 559"/>
                  <a:gd name="T25" fmla="*/ 0 h 683"/>
                  <a:gd name="T26" fmla="*/ 93 w 559"/>
                  <a:gd name="T27" fmla="*/ 0 h 683"/>
                  <a:gd name="T28" fmla="*/ 32 w 559"/>
                  <a:gd name="T29" fmla="*/ 0 h 683"/>
                  <a:gd name="T30" fmla="*/ 0 w 559"/>
                  <a:gd name="T31" fmla="*/ 0 h 683"/>
                  <a:gd name="T32" fmla="*/ 32 w 559"/>
                  <a:gd name="T33" fmla="*/ 31 h 683"/>
                  <a:gd name="T34" fmla="*/ 63 w 559"/>
                  <a:gd name="T35" fmla="*/ 62 h 683"/>
                  <a:gd name="T36" fmla="*/ 93 w 559"/>
                  <a:gd name="T37" fmla="*/ 93 h 683"/>
                  <a:gd name="T38" fmla="*/ 124 w 559"/>
                  <a:gd name="T39" fmla="*/ 155 h 683"/>
                  <a:gd name="T40" fmla="*/ 187 w 559"/>
                  <a:gd name="T41" fmla="*/ 186 h 683"/>
                  <a:gd name="T42" fmla="*/ 217 w 559"/>
                  <a:gd name="T43" fmla="*/ 248 h 683"/>
                  <a:gd name="T44" fmla="*/ 217 w 559"/>
                  <a:gd name="T45" fmla="*/ 279 h 683"/>
                  <a:gd name="T46" fmla="*/ 310 w 559"/>
                  <a:gd name="T47" fmla="*/ 403 h 683"/>
                  <a:gd name="T48" fmla="*/ 372 w 559"/>
                  <a:gd name="T49" fmla="*/ 527 h 683"/>
                  <a:gd name="T50" fmla="*/ 434 w 559"/>
                  <a:gd name="T51" fmla="*/ 589 h 683"/>
                  <a:gd name="T52" fmla="*/ 465 w 559"/>
                  <a:gd name="T53" fmla="*/ 620 h 683"/>
                  <a:gd name="T54" fmla="*/ 496 w 559"/>
                  <a:gd name="T55" fmla="*/ 651 h 683"/>
                  <a:gd name="T56" fmla="*/ 528 w 559"/>
                  <a:gd name="T57" fmla="*/ 651 h 683"/>
                  <a:gd name="T58" fmla="*/ 558 w 559"/>
                  <a:gd name="T59" fmla="*/ 651 h 683"/>
                  <a:gd name="T60" fmla="*/ 558 w 559"/>
                  <a:gd name="T61" fmla="*/ 589 h 683"/>
                  <a:gd name="T62" fmla="*/ 558 w 559"/>
                  <a:gd name="T63" fmla="*/ 558 h 683"/>
                  <a:gd name="T64" fmla="*/ 528 w 559"/>
                  <a:gd name="T65" fmla="*/ 527 h 683"/>
                  <a:gd name="T66" fmla="*/ 528 w 559"/>
                  <a:gd name="T67" fmla="*/ 496 h 683"/>
                  <a:gd name="T68" fmla="*/ 496 w 559"/>
                  <a:gd name="T69" fmla="*/ 4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683">
                    <a:moveTo>
                      <a:pt x="465" y="403"/>
                    </a:moveTo>
                    <a:lnTo>
                      <a:pt x="465" y="403"/>
                    </a:lnTo>
                    <a:lnTo>
                      <a:pt x="465" y="403"/>
                    </a:lnTo>
                    <a:cubicBezTo>
                      <a:pt x="465" y="403"/>
                      <a:pt x="434" y="403"/>
                      <a:pt x="434" y="372"/>
                    </a:cubicBezTo>
                    <a:cubicBezTo>
                      <a:pt x="434" y="372"/>
                      <a:pt x="434" y="372"/>
                      <a:pt x="434" y="341"/>
                    </a:cubicBezTo>
                    <a:cubicBezTo>
                      <a:pt x="434" y="341"/>
                      <a:pt x="404" y="341"/>
                      <a:pt x="434" y="310"/>
                    </a:cubicBezTo>
                    <a:lnTo>
                      <a:pt x="434" y="310"/>
                    </a:lnTo>
                    <a:cubicBezTo>
                      <a:pt x="404" y="310"/>
                      <a:pt x="404" y="310"/>
                      <a:pt x="404" y="279"/>
                    </a:cubicBezTo>
                    <a:lnTo>
                      <a:pt x="404" y="279"/>
                    </a:lnTo>
                    <a:lnTo>
                      <a:pt x="372" y="279"/>
                    </a:lnTo>
                    <a:lnTo>
                      <a:pt x="372" y="279"/>
                    </a:lnTo>
                    <a:cubicBezTo>
                      <a:pt x="341" y="248"/>
                      <a:pt x="341" y="248"/>
                      <a:pt x="341" y="248"/>
                    </a:cubicBezTo>
                    <a:lnTo>
                      <a:pt x="341" y="248"/>
                    </a:lnTo>
                    <a:lnTo>
                      <a:pt x="341" y="217"/>
                    </a:lnTo>
                    <a:lnTo>
                      <a:pt x="341" y="217"/>
                    </a:lnTo>
                    <a:lnTo>
                      <a:pt x="341" y="217"/>
                    </a:lnTo>
                    <a:cubicBezTo>
                      <a:pt x="310" y="217"/>
                      <a:pt x="310" y="186"/>
                      <a:pt x="310" y="186"/>
                    </a:cubicBezTo>
                    <a:cubicBezTo>
                      <a:pt x="280" y="186"/>
                      <a:pt x="280" y="186"/>
                      <a:pt x="280" y="186"/>
                    </a:cubicBezTo>
                    <a:cubicBezTo>
                      <a:pt x="280" y="186"/>
                      <a:pt x="248" y="186"/>
                      <a:pt x="217" y="186"/>
                    </a:cubicBezTo>
                    <a:cubicBezTo>
                      <a:pt x="217" y="155"/>
                      <a:pt x="217" y="155"/>
                      <a:pt x="217" y="124"/>
                    </a:cubicBezTo>
                    <a:lnTo>
                      <a:pt x="217" y="124"/>
                    </a:lnTo>
                    <a:cubicBezTo>
                      <a:pt x="187" y="124"/>
                      <a:pt x="155" y="93"/>
                      <a:pt x="155" y="62"/>
                    </a:cubicBezTo>
                    <a:cubicBezTo>
                      <a:pt x="124" y="62"/>
                      <a:pt x="124" y="62"/>
                      <a:pt x="124" y="31"/>
                    </a:cubicBezTo>
                    <a:lnTo>
                      <a:pt x="124" y="31"/>
                    </a:lnTo>
                    <a:cubicBezTo>
                      <a:pt x="124" y="31"/>
                      <a:pt x="124" y="31"/>
                      <a:pt x="93" y="0"/>
                    </a:cubicBezTo>
                    <a:lnTo>
                      <a:pt x="93" y="0"/>
                    </a:lnTo>
                    <a:lnTo>
                      <a:pt x="93" y="0"/>
                    </a:lnTo>
                    <a:lnTo>
                      <a:pt x="93" y="0"/>
                    </a:lnTo>
                    <a:cubicBezTo>
                      <a:pt x="93" y="0"/>
                      <a:pt x="93" y="0"/>
                      <a:pt x="63" y="0"/>
                    </a:cubicBezTo>
                    <a:cubicBezTo>
                      <a:pt x="63" y="0"/>
                      <a:pt x="63" y="0"/>
                      <a:pt x="32" y="0"/>
                    </a:cubicBezTo>
                    <a:lnTo>
                      <a:pt x="0" y="0"/>
                    </a:lnTo>
                    <a:lnTo>
                      <a:pt x="0" y="0"/>
                    </a:lnTo>
                    <a:lnTo>
                      <a:pt x="0" y="0"/>
                    </a:lnTo>
                    <a:cubicBezTo>
                      <a:pt x="32" y="0"/>
                      <a:pt x="32" y="0"/>
                      <a:pt x="32" y="31"/>
                    </a:cubicBezTo>
                    <a:cubicBezTo>
                      <a:pt x="32" y="31"/>
                      <a:pt x="32" y="62"/>
                      <a:pt x="63" y="62"/>
                    </a:cubicBezTo>
                    <a:lnTo>
                      <a:pt x="63" y="62"/>
                    </a:lnTo>
                    <a:lnTo>
                      <a:pt x="93" y="62"/>
                    </a:lnTo>
                    <a:lnTo>
                      <a:pt x="93" y="93"/>
                    </a:lnTo>
                    <a:cubicBezTo>
                      <a:pt x="124" y="124"/>
                      <a:pt x="124" y="124"/>
                      <a:pt x="124" y="155"/>
                    </a:cubicBezTo>
                    <a:lnTo>
                      <a:pt x="124" y="155"/>
                    </a:lnTo>
                    <a:lnTo>
                      <a:pt x="155" y="155"/>
                    </a:lnTo>
                    <a:lnTo>
                      <a:pt x="187" y="186"/>
                    </a:lnTo>
                    <a:lnTo>
                      <a:pt x="187" y="186"/>
                    </a:lnTo>
                    <a:cubicBezTo>
                      <a:pt x="187" y="217"/>
                      <a:pt x="217" y="217"/>
                      <a:pt x="217" y="248"/>
                    </a:cubicBezTo>
                    <a:lnTo>
                      <a:pt x="217" y="248"/>
                    </a:lnTo>
                    <a:lnTo>
                      <a:pt x="217" y="279"/>
                    </a:lnTo>
                    <a:cubicBezTo>
                      <a:pt x="217" y="279"/>
                      <a:pt x="217" y="279"/>
                      <a:pt x="248" y="310"/>
                    </a:cubicBezTo>
                    <a:cubicBezTo>
                      <a:pt x="248" y="310"/>
                      <a:pt x="280" y="372"/>
                      <a:pt x="310" y="403"/>
                    </a:cubicBezTo>
                    <a:cubicBezTo>
                      <a:pt x="310" y="434"/>
                      <a:pt x="310" y="465"/>
                      <a:pt x="310" y="465"/>
                    </a:cubicBezTo>
                    <a:cubicBezTo>
                      <a:pt x="310" y="465"/>
                      <a:pt x="341" y="496"/>
                      <a:pt x="372" y="527"/>
                    </a:cubicBezTo>
                    <a:lnTo>
                      <a:pt x="404" y="589"/>
                    </a:lnTo>
                    <a:cubicBezTo>
                      <a:pt x="434" y="589"/>
                      <a:pt x="434" y="589"/>
                      <a:pt x="434" y="589"/>
                    </a:cubicBezTo>
                    <a:lnTo>
                      <a:pt x="465" y="620"/>
                    </a:lnTo>
                    <a:lnTo>
                      <a:pt x="465" y="620"/>
                    </a:lnTo>
                    <a:lnTo>
                      <a:pt x="465" y="620"/>
                    </a:lnTo>
                    <a:cubicBezTo>
                      <a:pt x="465" y="651"/>
                      <a:pt x="496" y="651"/>
                      <a:pt x="496" y="651"/>
                    </a:cubicBezTo>
                    <a:lnTo>
                      <a:pt x="496" y="682"/>
                    </a:lnTo>
                    <a:cubicBezTo>
                      <a:pt x="528" y="682"/>
                      <a:pt x="528" y="651"/>
                      <a:pt x="528" y="651"/>
                    </a:cubicBezTo>
                    <a:cubicBezTo>
                      <a:pt x="528" y="651"/>
                      <a:pt x="528" y="651"/>
                      <a:pt x="558" y="651"/>
                    </a:cubicBezTo>
                    <a:lnTo>
                      <a:pt x="558" y="651"/>
                    </a:lnTo>
                    <a:lnTo>
                      <a:pt x="558" y="651"/>
                    </a:lnTo>
                    <a:cubicBezTo>
                      <a:pt x="558" y="651"/>
                      <a:pt x="558" y="620"/>
                      <a:pt x="558" y="589"/>
                    </a:cubicBezTo>
                    <a:lnTo>
                      <a:pt x="558" y="589"/>
                    </a:lnTo>
                    <a:lnTo>
                      <a:pt x="558" y="558"/>
                    </a:lnTo>
                    <a:lnTo>
                      <a:pt x="558" y="558"/>
                    </a:lnTo>
                    <a:cubicBezTo>
                      <a:pt x="528" y="527"/>
                      <a:pt x="528" y="527"/>
                      <a:pt x="528" y="527"/>
                    </a:cubicBezTo>
                    <a:cubicBezTo>
                      <a:pt x="558" y="527"/>
                      <a:pt x="558" y="527"/>
                      <a:pt x="558" y="527"/>
                    </a:cubicBezTo>
                    <a:cubicBezTo>
                      <a:pt x="528" y="527"/>
                      <a:pt x="528" y="496"/>
                      <a:pt x="528" y="496"/>
                    </a:cubicBezTo>
                    <a:lnTo>
                      <a:pt x="528" y="496"/>
                    </a:lnTo>
                    <a:cubicBezTo>
                      <a:pt x="528" y="496"/>
                      <a:pt x="496" y="496"/>
                      <a:pt x="496" y="465"/>
                    </a:cubicBezTo>
                    <a:cubicBezTo>
                      <a:pt x="465" y="465"/>
                      <a:pt x="465" y="434"/>
                      <a:pt x="465" y="4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1" name="Freeform 144"/>
              <p:cNvSpPr>
                <a:spLocks noChangeArrowheads="1"/>
              </p:cNvSpPr>
              <p:nvPr/>
            </p:nvSpPr>
            <p:spPr bwMode="auto">
              <a:xfrm>
                <a:off x="3513138" y="1377950"/>
                <a:ext cx="33337" cy="11113"/>
              </a:xfrm>
              <a:custGeom>
                <a:avLst/>
                <a:gdLst>
                  <a:gd name="T0" fmla="*/ 62 w 94"/>
                  <a:gd name="T1" fmla="*/ 0 h 33"/>
                  <a:gd name="T2" fmla="*/ 62 w 94"/>
                  <a:gd name="T3" fmla="*/ 0 h 33"/>
                  <a:gd name="T4" fmla="*/ 62 w 94"/>
                  <a:gd name="T5" fmla="*/ 0 h 33"/>
                  <a:gd name="T6" fmla="*/ 32 w 94"/>
                  <a:gd name="T7" fmla="*/ 0 h 33"/>
                  <a:gd name="T8" fmla="*/ 32 w 94"/>
                  <a:gd name="T9" fmla="*/ 0 h 33"/>
                  <a:gd name="T10" fmla="*/ 32 w 94"/>
                  <a:gd name="T11" fmla="*/ 0 h 33"/>
                  <a:gd name="T12" fmla="*/ 0 w 94"/>
                  <a:gd name="T13" fmla="*/ 0 h 33"/>
                  <a:gd name="T14" fmla="*/ 0 w 94"/>
                  <a:gd name="T15" fmla="*/ 0 h 33"/>
                  <a:gd name="T16" fmla="*/ 0 w 94"/>
                  <a:gd name="T17" fmla="*/ 0 h 33"/>
                  <a:gd name="T18" fmla="*/ 0 w 94"/>
                  <a:gd name="T19" fmla="*/ 32 h 33"/>
                  <a:gd name="T20" fmla="*/ 0 w 94"/>
                  <a:gd name="T21" fmla="*/ 32 h 33"/>
                  <a:gd name="T22" fmla="*/ 0 w 94"/>
                  <a:gd name="T23" fmla="*/ 32 h 33"/>
                  <a:gd name="T24" fmla="*/ 0 w 94"/>
                  <a:gd name="T25" fmla="*/ 32 h 33"/>
                  <a:gd name="T26" fmla="*/ 32 w 94"/>
                  <a:gd name="T27" fmla="*/ 32 h 33"/>
                  <a:gd name="T28" fmla="*/ 62 w 94"/>
                  <a:gd name="T29" fmla="*/ 32 h 33"/>
                  <a:gd name="T30" fmla="*/ 62 w 94"/>
                  <a:gd name="T31" fmla="*/ 32 h 33"/>
                  <a:gd name="T32" fmla="*/ 93 w 94"/>
                  <a:gd name="T33" fmla="*/ 32 h 33"/>
                  <a:gd name="T34" fmla="*/ 93 w 94"/>
                  <a:gd name="T35" fmla="*/ 32 h 33"/>
                  <a:gd name="T36" fmla="*/ 62 w 94"/>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33">
                    <a:moveTo>
                      <a:pt x="62" y="0"/>
                    </a:moveTo>
                    <a:lnTo>
                      <a:pt x="62" y="0"/>
                    </a:lnTo>
                    <a:lnTo>
                      <a:pt x="62" y="0"/>
                    </a:lnTo>
                    <a:lnTo>
                      <a:pt x="32" y="0"/>
                    </a:lnTo>
                    <a:lnTo>
                      <a:pt x="32" y="0"/>
                    </a:lnTo>
                    <a:lnTo>
                      <a:pt x="32" y="0"/>
                    </a:lnTo>
                    <a:lnTo>
                      <a:pt x="0" y="0"/>
                    </a:lnTo>
                    <a:lnTo>
                      <a:pt x="0" y="0"/>
                    </a:lnTo>
                    <a:lnTo>
                      <a:pt x="0" y="0"/>
                    </a:lnTo>
                    <a:lnTo>
                      <a:pt x="0" y="32"/>
                    </a:lnTo>
                    <a:lnTo>
                      <a:pt x="0" y="32"/>
                    </a:lnTo>
                    <a:lnTo>
                      <a:pt x="0" y="32"/>
                    </a:lnTo>
                    <a:lnTo>
                      <a:pt x="0" y="32"/>
                    </a:lnTo>
                    <a:cubicBezTo>
                      <a:pt x="32" y="32"/>
                      <a:pt x="32" y="32"/>
                      <a:pt x="32" y="32"/>
                    </a:cubicBezTo>
                    <a:cubicBezTo>
                      <a:pt x="62" y="32"/>
                      <a:pt x="62" y="32"/>
                      <a:pt x="62" y="32"/>
                    </a:cubicBezTo>
                    <a:lnTo>
                      <a:pt x="62" y="32"/>
                    </a:lnTo>
                    <a:lnTo>
                      <a:pt x="93" y="32"/>
                    </a:lnTo>
                    <a:lnTo>
                      <a:pt x="93" y="32"/>
                    </a:lnTo>
                    <a:cubicBezTo>
                      <a:pt x="93" y="32"/>
                      <a:pt x="62" y="32"/>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2" name="Freeform 145"/>
              <p:cNvSpPr>
                <a:spLocks noChangeArrowheads="1"/>
              </p:cNvSpPr>
              <p:nvPr/>
            </p:nvSpPr>
            <p:spPr bwMode="auto">
              <a:xfrm>
                <a:off x="3467100" y="1401763"/>
                <a:ext cx="66675" cy="55562"/>
              </a:xfrm>
              <a:custGeom>
                <a:avLst/>
                <a:gdLst>
                  <a:gd name="T0" fmla="*/ 186 w 187"/>
                  <a:gd name="T1" fmla="*/ 62 h 155"/>
                  <a:gd name="T2" fmla="*/ 186 w 187"/>
                  <a:gd name="T3" fmla="*/ 62 h 155"/>
                  <a:gd name="T4" fmla="*/ 186 w 187"/>
                  <a:gd name="T5" fmla="*/ 30 h 155"/>
                  <a:gd name="T6" fmla="*/ 156 w 187"/>
                  <a:gd name="T7" fmla="*/ 30 h 155"/>
                  <a:gd name="T8" fmla="*/ 124 w 187"/>
                  <a:gd name="T9" fmla="*/ 30 h 155"/>
                  <a:gd name="T10" fmla="*/ 93 w 187"/>
                  <a:gd name="T11" fmla="*/ 0 h 155"/>
                  <a:gd name="T12" fmla="*/ 32 w 187"/>
                  <a:gd name="T13" fmla="*/ 0 h 155"/>
                  <a:gd name="T14" fmla="*/ 32 w 187"/>
                  <a:gd name="T15" fmla="*/ 0 h 155"/>
                  <a:gd name="T16" fmla="*/ 32 w 187"/>
                  <a:gd name="T17" fmla="*/ 0 h 155"/>
                  <a:gd name="T18" fmla="*/ 0 w 187"/>
                  <a:gd name="T19" fmla="*/ 0 h 155"/>
                  <a:gd name="T20" fmla="*/ 0 w 187"/>
                  <a:gd name="T21" fmla="*/ 0 h 155"/>
                  <a:gd name="T22" fmla="*/ 0 w 187"/>
                  <a:gd name="T23" fmla="*/ 0 h 155"/>
                  <a:gd name="T24" fmla="*/ 0 w 187"/>
                  <a:gd name="T25" fmla="*/ 0 h 155"/>
                  <a:gd name="T26" fmla="*/ 0 w 187"/>
                  <a:gd name="T27" fmla="*/ 30 h 155"/>
                  <a:gd name="T28" fmla="*/ 32 w 187"/>
                  <a:gd name="T29" fmla="*/ 30 h 155"/>
                  <a:gd name="T30" fmla="*/ 32 w 187"/>
                  <a:gd name="T31" fmla="*/ 30 h 155"/>
                  <a:gd name="T32" fmla="*/ 62 w 187"/>
                  <a:gd name="T33" fmla="*/ 62 h 155"/>
                  <a:gd name="T34" fmla="*/ 32 w 187"/>
                  <a:gd name="T35" fmla="*/ 93 h 155"/>
                  <a:gd name="T36" fmla="*/ 32 w 187"/>
                  <a:gd name="T37" fmla="*/ 124 h 155"/>
                  <a:gd name="T38" fmla="*/ 0 w 187"/>
                  <a:gd name="T39" fmla="*/ 124 h 155"/>
                  <a:gd name="T40" fmla="*/ 0 w 187"/>
                  <a:gd name="T41" fmla="*/ 154 h 155"/>
                  <a:gd name="T42" fmla="*/ 0 w 187"/>
                  <a:gd name="T43" fmla="*/ 154 h 155"/>
                  <a:gd name="T44" fmla="*/ 32 w 187"/>
                  <a:gd name="T45" fmla="*/ 154 h 155"/>
                  <a:gd name="T46" fmla="*/ 32 w 187"/>
                  <a:gd name="T47" fmla="*/ 154 h 155"/>
                  <a:gd name="T48" fmla="*/ 32 w 187"/>
                  <a:gd name="T49" fmla="*/ 154 h 155"/>
                  <a:gd name="T50" fmla="*/ 62 w 187"/>
                  <a:gd name="T51" fmla="*/ 154 h 155"/>
                  <a:gd name="T52" fmla="*/ 93 w 187"/>
                  <a:gd name="T53" fmla="*/ 124 h 155"/>
                  <a:gd name="T54" fmla="*/ 93 w 187"/>
                  <a:gd name="T55" fmla="*/ 124 h 155"/>
                  <a:gd name="T56" fmla="*/ 93 w 187"/>
                  <a:gd name="T57" fmla="*/ 124 h 155"/>
                  <a:gd name="T58" fmla="*/ 156 w 187"/>
                  <a:gd name="T59" fmla="*/ 93 h 155"/>
                  <a:gd name="T60" fmla="*/ 156 w 187"/>
                  <a:gd name="T61" fmla="*/ 93 h 155"/>
                  <a:gd name="T62" fmla="*/ 156 w 187"/>
                  <a:gd name="T63" fmla="*/ 93 h 155"/>
                  <a:gd name="T64" fmla="*/ 186 w 187"/>
                  <a:gd name="T65" fmla="*/ 93 h 155"/>
                  <a:gd name="T66" fmla="*/ 186 w 187"/>
                  <a:gd name="T67" fmla="*/ 93 h 155"/>
                  <a:gd name="T68" fmla="*/ 186 w 187"/>
                  <a:gd name="T69" fmla="*/ 93 h 155"/>
                  <a:gd name="T70" fmla="*/ 186 w 187"/>
                  <a:gd name="T7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55">
                    <a:moveTo>
                      <a:pt x="186" y="62"/>
                    </a:moveTo>
                    <a:lnTo>
                      <a:pt x="186" y="62"/>
                    </a:lnTo>
                    <a:lnTo>
                      <a:pt x="186" y="30"/>
                    </a:lnTo>
                    <a:lnTo>
                      <a:pt x="156" y="30"/>
                    </a:lnTo>
                    <a:lnTo>
                      <a:pt x="124" y="30"/>
                    </a:lnTo>
                    <a:cubicBezTo>
                      <a:pt x="124" y="30"/>
                      <a:pt x="93" y="30"/>
                      <a:pt x="93" y="0"/>
                    </a:cubicBezTo>
                    <a:cubicBezTo>
                      <a:pt x="62" y="0"/>
                      <a:pt x="62" y="0"/>
                      <a:pt x="32" y="0"/>
                    </a:cubicBezTo>
                    <a:lnTo>
                      <a:pt x="32" y="0"/>
                    </a:lnTo>
                    <a:lnTo>
                      <a:pt x="32" y="0"/>
                    </a:lnTo>
                    <a:cubicBezTo>
                      <a:pt x="32" y="0"/>
                      <a:pt x="32" y="0"/>
                      <a:pt x="0" y="0"/>
                    </a:cubicBezTo>
                    <a:lnTo>
                      <a:pt x="0" y="0"/>
                    </a:lnTo>
                    <a:lnTo>
                      <a:pt x="0" y="0"/>
                    </a:lnTo>
                    <a:lnTo>
                      <a:pt x="0" y="0"/>
                    </a:lnTo>
                    <a:cubicBezTo>
                      <a:pt x="0" y="30"/>
                      <a:pt x="0" y="30"/>
                      <a:pt x="0" y="30"/>
                    </a:cubicBezTo>
                    <a:cubicBezTo>
                      <a:pt x="0" y="30"/>
                      <a:pt x="0" y="30"/>
                      <a:pt x="32" y="30"/>
                    </a:cubicBezTo>
                    <a:lnTo>
                      <a:pt x="32" y="30"/>
                    </a:lnTo>
                    <a:cubicBezTo>
                      <a:pt x="32" y="62"/>
                      <a:pt x="62" y="62"/>
                      <a:pt x="62" y="62"/>
                    </a:cubicBezTo>
                    <a:cubicBezTo>
                      <a:pt x="32" y="93"/>
                      <a:pt x="32" y="93"/>
                      <a:pt x="32" y="93"/>
                    </a:cubicBezTo>
                    <a:cubicBezTo>
                      <a:pt x="32" y="124"/>
                      <a:pt x="32" y="124"/>
                      <a:pt x="32" y="124"/>
                    </a:cubicBezTo>
                    <a:cubicBezTo>
                      <a:pt x="0" y="124"/>
                      <a:pt x="0" y="124"/>
                      <a:pt x="0" y="124"/>
                    </a:cubicBezTo>
                    <a:cubicBezTo>
                      <a:pt x="0" y="124"/>
                      <a:pt x="0" y="124"/>
                      <a:pt x="0" y="154"/>
                    </a:cubicBezTo>
                    <a:lnTo>
                      <a:pt x="0" y="154"/>
                    </a:lnTo>
                    <a:lnTo>
                      <a:pt x="32" y="154"/>
                    </a:lnTo>
                    <a:lnTo>
                      <a:pt x="32" y="154"/>
                    </a:lnTo>
                    <a:lnTo>
                      <a:pt x="32" y="154"/>
                    </a:lnTo>
                    <a:lnTo>
                      <a:pt x="62" y="154"/>
                    </a:lnTo>
                    <a:cubicBezTo>
                      <a:pt x="62" y="124"/>
                      <a:pt x="62" y="124"/>
                      <a:pt x="93" y="124"/>
                    </a:cubicBezTo>
                    <a:lnTo>
                      <a:pt x="93" y="124"/>
                    </a:lnTo>
                    <a:lnTo>
                      <a:pt x="93" y="124"/>
                    </a:lnTo>
                    <a:cubicBezTo>
                      <a:pt x="124" y="93"/>
                      <a:pt x="124" y="93"/>
                      <a:pt x="156" y="93"/>
                    </a:cubicBezTo>
                    <a:lnTo>
                      <a:pt x="156" y="93"/>
                    </a:lnTo>
                    <a:lnTo>
                      <a:pt x="156" y="93"/>
                    </a:lnTo>
                    <a:lnTo>
                      <a:pt x="186" y="93"/>
                    </a:lnTo>
                    <a:lnTo>
                      <a:pt x="186" y="93"/>
                    </a:lnTo>
                    <a:lnTo>
                      <a:pt x="186" y="93"/>
                    </a:lnTo>
                    <a:lnTo>
                      <a:pt x="186"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3" name="Freeform 146"/>
              <p:cNvSpPr>
                <a:spLocks noChangeArrowheads="1"/>
              </p:cNvSpPr>
              <p:nvPr/>
            </p:nvSpPr>
            <p:spPr bwMode="auto">
              <a:xfrm>
                <a:off x="3557588" y="1311275"/>
                <a:ext cx="134937" cy="168275"/>
              </a:xfrm>
              <a:custGeom>
                <a:avLst/>
                <a:gdLst>
                  <a:gd name="T0" fmla="*/ 248 w 373"/>
                  <a:gd name="T1" fmla="*/ 434 h 466"/>
                  <a:gd name="T2" fmla="*/ 310 w 373"/>
                  <a:gd name="T3" fmla="*/ 434 h 466"/>
                  <a:gd name="T4" fmla="*/ 341 w 373"/>
                  <a:gd name="T5" fmla="*/ 434 h 466"/>
                  <a:gd name="T6" fmla="*/ 341 w 373"/>
                  <a:gd name="T7" fmla="*/ 372 h 466"/>
                  <a:gd name="T8" fmla="*/ 372 w 373"/>
                  <a:gd name="T9" fmla="*/ 341 h 466"/>
                  <a:gd name="T10" fmla="*/ 341 w 373"/>
                  <a:gd name="T11" fmla="*/ 341 h 466"/>
                  <a:gd name="T12" fmla="*/ 310 w 373"/>
                  <a:gd name="T13" fmla="*/ 341 h 466"/>
                  <a:gd name="T14" fmla="*/ 280 w 373"/>
                  <a:gd name="T15" fmla="*/ 310 h 466"/>
                  <a:gd name="T16" fmla="*/ 280 w 373"/>
                  <a:gd name="T17" fmla="*/ 278 h 466"/>
                  <a:gd name="T18" fmla="*/ 280 w 373"/>
                  <a:gd name="T19" fmla="*/ 248 h 466"/>
                  <a:gd name="T20" fmla="*/ 217 w 373"/>
                  <a:gd name="T21" fmla="*/ 217 h 466"/>
                  <a:gd name="T22" fmla="*/ 186 w 373"/>
                  <a:gd name="T23" fmla="*/ 185 h 466"/>
                  <a:gd name="T24" fmla="*/ 156 w 373"/>
                  <a:gd name="T25" fmla="*/ 154 h 466"/>
                  <a:gd name="T26" fmla="*/ 124 w 373"/>
                  <a:gd name="T27" fmla="*/ 154 h 466"/>
                  <a:gd name="T28" fmla="*/ 93 w 373"/>
                  <a:gd name="T29" fmla="*/ 124 h 466"/>
                  <a:gd name="T30" fmla="*/ 124 w 373"/>
                  <a:gd name="T31" fmla="*/ 93 h 466"/>
                  <a:gd name="T32" fmla="*/ 156 w 373"/>
                  <a:gd name="T33" fmla="*/ 93 h 466"/>
                  <a:gd name="T34" fmla="*/ 156 w 373"/>
                  <a:gd name="T35" fmla="*/ 30 h 466"/>
                  <a:gd name="T36" fmla="*/ 93 w 373"/>
                  <a:gd name="T37" fmla="*/ 30 h 466"/>
                  <a:gd name="T38" fmla="*/ 62 w 373"/>
                  <a:gd name="T39" fmla="*/ 0 h 466"/>
                  <a:gd name="T40" fmla="*/ 31 w 373"/>
                  <a:gd name="T41" fmla="*/ 0 h 466"/>
                  <a:gd name="T42" fmla="*/ 31 w 373"/>
                  <a:gd name="T43" fmla="*/ 30 h 466"/>
                  <a:gd name="T44" fmla="*/ 0 w 373"/>
                  <a:gd name="T45" fmla="*/ 62 h 466"/>
                  <a:gd name="T46" fmla="*/ 0 w 373"/>
                  <a:gd name="T47" fmla="*/ 93 h 466"/>
                  <a:gd name="T48" fmla="*/ 0 w 373"/>
                  <a:gd name="T49" fmla="*/ 93 h 466"/>
                  <a:gd name="T50" fmla="*/ 31 w 373"/>
                  <a:gd name="T51" fmla="*/ 93 h 466"/>
                  <a:gd name="T52" fmla="*/ 31 w 373"/>
                  <a:gd name="T53" fmla="*/ 154 h 466"/>
                  <a:gd name="T54" fmla="*/ 31 w 373"/>
                  <a:gd name="T55" fmla="*/ 185 h 466"/>
                  <a:gd name="T56" fmla="*/ 62 w 373"/>
                  <a:gd name="T57" fmla="*/ 185 h 466"/>
                  <a:gd name="T58" fmla="*/ 62 w 373"/>
                  <a:gd name="T59" fmla="*/ 185 h 466"/>
                  <a:gd name="T60" fmla="*/ 124 w 373"/>
                  <a:gd name="T61" fmla="*/ 185 h 466"/>
                  <a:gd name="T62" fmla="*/ 124 w 373"/>
                  <a:gd name="T63" fmla="*/ 217 h 466"/>
                  <a:gd name="T64" fmla="*/ 156 w 373"/>
                  <a:gd name="T65" fmla="*/ 278 h 466"/>
                  <a:gd name="T66" fmla="*/ 93 w 373"/>
                  <a:gd name="T67" fmla="*/ 341 h 466"/>
                  <a:gd name="T68" fmla="*/ 62 w 373"/>
                  <a:gd name="T69" fmla="*/ 372 h 466"/>
                  <a:gd name="T70" fmla="*/ 124 w 373"/>
                  <a:gd name="T71" fmla="*/ 402 h 466"/>
                  <a:gd name="T72" fmla="*/ 156 w 373"/>
                  <a:gd name="T73" fmla="*/ 372 h 466"/>
                  <a:gd name="T74" fmla="*/ 156 w 373"/>
                  <a:gd name="T75" fmla="*/ 434 h 466"/>
                  <a:gd name="T76" fmla="*/ 156 w 373"/>
                  <a:gd name="T77" fmla="*/ 434 h 466"/>
                  <a:gd name="T78" fmla="*/ 186 w 373"/>
                  <a:gd name="T79" fmla="*/ 434 h 466"/>
                  <a:gd name="T80" fmla="*/ 248 w 373"/>
                  <a:gd name="T81" fmla="*/ 43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466">
                    <a:moveTo>
                      <a:pt x="248" y="434"/>
                    </a:moveTo>
                    <a:lnTo>
                      <a:pt x="248" y="434"/>
                    </a:lnTo>
                    <a:lnTo>
                      <a:pt x="280" y="434"/>
                    </a:lnTo>
                    <a:cubicBezTo>
                      <a:pt x="310" y="434"/>
                      <a:pt x="310" y="434"/>
                      <a:pt x="310" y="434"/>
                    </a:cubicBezTo>
                    <a:lnTo>
                      <a:pt x="341" y="434"/>
                    </a:lnTo>
                    <a:lnTo>
                      <a:pt x="341" y="434"/>
                    </a:lnTo>
                    <a:lnTo>
                      <a:pt x="341" y="402"/>
                    </a:lnTo>
                    <a:lnTo>
                      <a:pt x="341" y="372"/>
                    </a:lnTo>
                    <a:cubicBezTo>
                      <a:pt x="372" y="372"/>
                      <a:pt x="372" y="372"/>
                      <a:pt x="372" y="341"/>
                    </a:cubicBezTo>
                    <a:lnTo>
                      <a:pt x="372" y="341"/>
                    </a:lnTo>
                    <a:lnTo>
                      <a:pt x="372" y="341"/>
                    </a:lnTo>
                    <a:cubicBezTo>
                      <a:pt x="341" y="341"/>
                      <a:pt x="341" y="341"/>
                      <a:pt x="341" y="341"/>
                    </a:cubicBezTo>
                    <a:cubicBezTo>
                      <a:pt x="310" y="341"/>
                      <a:pt x="310" y="341"/>
                      <a:pt x="310" y="341"/>
                    </a:cubicBezTo>
                    <a:lnTo>
                      <a:pt x="310" y="341"/>
                    </a:lnTo>
                    <a:cubicBezTo>
                      <a:pt x="280" y="341"/>
                      <a:pt x="280" y="341"/>
                      <a:pt x="280" y="341"/>
                    </a:cubicBezTo>
                    <a:cubicBezTo>
                      <a:pt x="280" y="310"/>
                      <a:pt x="280" y="310"/>
                      <a:pt x="280" y="310"/>
                    </a:cubicBezTo>
                    <a:lnTo>
                      <a:pt x="280" y="310"/>
                    </a:lnTo>
                    <a:cubicBezTo>
                      <a:pt x="280" y="310"/>
                      <a:pt x="280" y="310"/>
                      <a:pt x="280" y="278"/>
                    </a:cubicBezTo>
                    <a:lnTo>
                      <a:pt x="280" y="278"/>
                    </a:lnTo>
                    <a:lnTo>
                      <a:pt x="280" y="248"/>
                    </a:lnTo>
                    <a:cubicBezTo>
                      <a:pt x="280" y="248"/>
                      <a:pt x="280" y="248"/>
                      <a:pt x="248" y="248"/>
                    </a:cubicBezTo>
                    <a:cubicBezTo>
                      <a:pt x="248" y="248"/>
                      <a:pt x="248" y="217"/>
                      <a:pt x="217" y="217"/>
                    </a:cubicBezTo>
                    <a:lnTo>
                      <a:pt x="186" y="185"/>
                    </a:lnTo>
                    <a:lnTo>
                      <a:pt x="186" y="185"/>
                    </a:lnTo>
                    <a:cubicBezTo>
                      <a:pt x="186" y="154"/>
                      <a:pt x="186" y="154"/>
                      <a:pt x="156" y="154"/>
                    </a:cubicBezTo>
                    <a:lnTo>
                      <a:pt x="156" y="154"/>
                    </a:lnTo>
                    <a:lnTo>
                      <a:pt x="124" y="154"/>
                    </a:lnTo>
                    <a:lnTo>
                      <a:pt x="124" y="154"/>
                    </a:lnTo>
                    <a:lnTo>
                      <a:pt x="93" y="154"/>
                    </a:lnTo>
                    <a:cubicBezTo>
                      <a:pt x="93" y="124"/>
                      <a:pt x="93" y="124"/>
                      <a:pt x="93" y="124"/>
                    </a:cubicBezTo>
                    <a:cubicBezTo>
                      <a:pt x="93" y="93"/>
                      <a:pt x="93" y="93"/>
                      <a:pt x="124" y="93"/>
                    </a:cubicBezTo>
                    <a:lnTo>
                      <a:pt x="124" y="93"/>
                    </a:lnTo>
                    <a:lnTo>
                      <a:pt x="124" y="93"/>
                    </a:lnTo>
                    <a:cubicBezTo>
                      <a:pt x="156" y="93"/>
                      <a:pt x="156" y="93"/>
                      <a:pt x="156" y="93"/>
                    </a:cubicBezTo>
                    <a:cubicBezTo>
                      <a:pt x="156" y="62"/>
                      <a:pt x="156" y="62"/>
                      <a:pt x="156" y="62"/>
                    </a:cubicBezTo>
                    <a:lnTo>
                      <a:pt x="156" y="30"/>
                    </a:lnTo>
                    <a:cubicBezTo>
                      <a:pt x="156" y="30"/>
                      <a:pt x="124" y="30"/>
                      <a:pt x="93" y="30"/>
                    </a:cubicBezTo>
                    <a:lnTo>
                      <a:pt x="93" y="30"/>
                    </a:lnTo>
                    <a:cubicBezTo>
                      <a:pt x="62" y="30"/>
                      <a:pt x="62" y="30"/>
                      <a:pt x="62" y="0"/>
                    </a:cubicBezTo>
                    <a:lnTo>
                      <a:pt x="62" y="0"/>
                    </a:lnTo>
                    <a:lnTo>
                      <a:pt x="62" y="0"/>
                    </a:lnTo>
                    <a:cubicBezTo>
                      <a:pt x="31" y="0"/>
                      <a:pt x="31" y="0"/>
                      <a:pt x="31" y="0"/>
                    </a:cubicBezTo>
                    <a:lnTo>
                      <a:pt x="31" y="0"/>
                    </a:lnTo>
                    <a:lnTo>
                      <a:pt x="31" y="30"/>
                    </a:lnTo>
                    <a:cubicBezTo>
                      <a:pt x="31" y="30"/>
                      <a:pt x="31" y="62"/>
                      <a:pt x="0" y="62"/>
                    </a:cubicBezTo>
                    <a:lnTo>
                      <a:pt x="0" y="62"/>
                    </a:lnTo>
                    <a:cubicBezTo>
                      <a:pt x="0" y="62"/>
                      <a:pt x="0" y="62"/>
                      <a:pt x="0" y="93"/>
                    </a:cubicBezTo>
                    <a:lnTo>
                      <a:pt x="0" y="93"/>
                    </a:lnTo>
                    <a:lnTo>
                      <a:pt x="0" y="93"/>
                    </a:lnTo>
                    <a:lnTo>
                      <a:pt x="0" y="93"/>
                    </a:lnTo>
                    <a:cubicBezTo>
                      <a:pt x="0" y="93"/>
                      <a:pt x="0" y="93"/>
                      <a:pt x="31" y="93"/>
                    </a:cubicBezTo>
                    <a:lnTo>
                      <a:pt x="31" y="93"/>
                    </a:lnTo>
                    <a:cubicBezTo>
                      <a:pt x="31" y="93"/>
                      <a:pt x="62" y="124"/>
                      <a:pt x="31" y="124"/>
                    </a:cubicBezTo>
                    <a:cubicBezTo>
                      <a:pt x="31" y="124"/>
                      <a:pt x="31" y="124"/>
                      <a:pt x="31" y="154"/>
                    </a:cubicBezTo>
                    <a:lnTo>
                      <a:pt x="31" y="154"/>
                    </a:lnTo>
                    <a:lnTo>
                      <a:pt x="31" y="185"/>
                    </a:lnTo>
                    <a:lnTo>
                      <a:pt x="31" y="185"/>
                    </a:lnTo>
                    <a:cubicBezTo>
                      <a:pt x="31" y="185"/>
                      <a:pt x="31" y="185"/>
                      <a:pt x="62" y="185"/>
                    </a:cubicBezTo>
                    <a:lnTo>
                      <a:pt x="62" y="185"/>
                    </a:lnTo>
                    <a:lnTo>
                      <a:pt x="62" y="185"/>
                    </a:lnTo>
                    <a:cubicBezTo>
                      <a:pt x="62" y="185"/>
                      <a:pt x="93" y="154"/>
                      <a:pt x="124" y="154"/>
                    </a:cubicBezTo>
                    <a:cubicBezTo>
                      <a:pt x="124" y="154"/>
                      <a:pt x="124" y="154"/>
                      <a:pt x="124" y="185"/>
                    </a:cubicBezTo>
                    <a:lnTo>
                      <a:pt x="124" y="217"/>
                    </a:lnTo>
                    <a:lnTo>
                      <a:pt x="124" y="217"/>
                    </a:lnTo>
                    <a:cubicBezTo>
                      <a:pt x="156" y="217"/>
                      <a:pt x="156" y="217"/>
                      <a:pt x="156" y="248"/>
                    </a:cubicBezTo>
                    <a:lnTo>
                      <a:pt x="156" y="278"/>
                    </a:lnTo>
                    <a:cubicBezTo>
                      <a:pt x="156" y="310"/>
                      <a:pt x="124" y="341"/>
                      <a:pt x="93" y="341"/>
                    </a:cubicBezTo>
                    <a:lnTo>
                      <a:pt x="93" y="341"/>
                    </a:lnTo>
                    <a:lnTo>
                      <a:pt x="93" y="341"/>
                    </a:lnTo>
                    <a:cubicBezTo>
                      <a:pt x="93" y="372"/>
                      <a:pt x="93" y="372"/>
                      <a:pt x="62" y="372"/>
                    </a:cubicBezTo>
                    <a:cubicBezTo>
                      <a:pt x="93" y="372"/>
                      <a:pt x="93" y="372"/>
                      <a:pt x="93" y="372"/>
                    </a:cubicBezTo>
                    <a:cubicBezTo>
                      <a:pt x="93" y="372"/>
                      <a:pt x="93" y="372"/>
                      <a:pt x="124" y="402"/>
                    </a:cubicBezTo>
                    <a:lnTo>
                      <a:pt x="124" y="372"/>
                    </a:lnTo>
                    <a:lnTo>
                      <a:pt x="156" y="372"/>
                    </a:lnTo>
                    <a:cubicBezTo>
                      <a:pt x="156" y="372"/>
                      <a:pt x="186" y="372"/>
                      <a:pt x="186" y="402"/>
                    </a:cubicBezTo>
                    <a:cubicBezTo>
                      <a:pt x="186" y="402"/>
                      <a:pt x="186" y="402"/>
                      <a:pt x="156" y="434"/>
                    </a:cubicBezTo>
                    <a:lnTo>
                      <a:pt x="156" y="434"/>
                    </a:lnTo>
                    <a:lnTo>
                      <a:pt x="156" y="434"/>
                    </a:lnTo>
                    <a:cubicBezTo>
                      <a:pt x="156" y="434"/>
                      <a:pt x="156" y="465"/>
                      <a:pt x="186" y="465"/>
                    </a:cubicBezTo>
                    <a:lnTo>
                      <a:pt x="186" y="434"/>
                    </a:lnTo>
                    <a:lnTo>
                      <a:pt x="217" y="434"/>
                    </a:lnTo>
                    <a:lnTo>
                      <a:pt x="248" y="43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4" name="Freeform 147"/>
              <p:cNvSpPr>
                <a:spLocks noChangeArrowheads="1"/>
              </p:cNvSpPr>
              <p:nvPr/>
            </p:nvSpPr>
            <p:spPr bwMode="auto">
              <a:xfrm>
                <a:off x="2206625" y="2549525"/>
                <a:ext cx="758825" cy="849313"/>
              </a:xfrm>
              <a:custGeom>
                <a:avLst/>
                <a:gdLst>
                  <a:gd name="T0" fmla="*/ 1085 w 2108"/>
                  <a:gd name="T1" fmla="*/ 155 h 2357"/>
                  <a:gd name="T2" fmla="*/ 992 w 2108"/>
                  <a:gd name="T3" fmla="*/ 155 h 2357"/>
                  <a:gd name="T4" fmla="*/ 898 w 2108"/>
                  <a:gd name="T5" fmla="*/ 186 h 2357"/>
                  <a:gd name="T6" fmla="*/ 774 w 2108"/>
                  <a:gd name="T7" fmla="*/ 217 h 2357"/>
                  <a:gd name="T8" fmla="*/ 713 w 2108"/>
                  <a:gd name="T9" fmla="*/ 124 h 2357"/>
                  <a:gd name="T10" fmla="*/ 682 w 2108"/>
                  <a:gd name="T11" fmla="*/ 0 h 2357"/>
                  <a:gd name="T12" fmla="*/ 620 w 2108"/>
                  <a:gd name="T13" fmla="*/ 62 h 2357"/>
                  <a:gd name="T14" fmla="*/ 558 w 2108"/>
                  <a:gd name="T15" fmla="*/ 62 h 2357"/>
                  <a:gd name="T16" fmla="*/ 526 w 2108"/>
                  <a:gd name="T17" fmla="*/ 93 h 2357"/>
                  <a:gd name="T18" fmla="*/ 558 w 2108"/>
                  <a:gd name="T19" fmla="*/ 155 h 2357"/>
                  <a:gd name="T20" fmla="*/ 496 w 2108"/>
                  <a:gd name="T21" fmla="*/ 217 h 2357"/>
                  <a:gd name="T22" fmla="*/ 372 w 2108"/>
                  <a:gd name="T23" fmla="*/ 248 h 2357"/>
                  <a:gd name="T24" fmla="*/ 310 w 2108"/>
                  <a:gd name="T25" fmla="*/ 186 h 2357"/>
                  <a:gd name="T26" fmla="*/ 248 w 2108"/>
                  <a:gd name="T27" fmla="*/ 186 h 2357"/>
                  <a:gd name="T28" fmla="*/ 217 w 2108"/>
                  <a:gd name="T29" fmla="*/ 248 h 2357"/>
                  <a:gd name="T30" fmla="*/ 217 w 2108"/>
                  <a:gd name="T31" fmla="*/ 341 h 2357"/>
                  <a:gd name="T32" fmla="*/ 186 w 2108"/>
                  <a:gd name="T33" fmla="*/ 589 h 2357"/>
                  <a:gd name="T34" fmla="*/ 93 w 2108"/>
                  <a:gd name="T35" fmla="*/ 589 h 2357"/>
                  <a:gd name="T36" fmla="*/ 30 w 2108"/>
                  <a:gd name="T37" fmla="*/ 651 h 2357"/>
                  <a:gd name="T38" fmla="*/ 0 w 2108"/>
                  <a:gd name="T39" fmla="*/ 744 h 2357"/>
                  <a:gd name="T40" fmla="*/ 0 w 2108"/>
                  <a:gd name="T41" fmla="*/ 806 h 2357"/>
                  <a:gd name="T42" fmla="*/ 62 w 2108"/>
                  <a:gd name="T43" fmla="*/ 899 h 2357"/>
                  <a:gd name="T44" fmla="*/ 154 w 2108"/>
                  <a:gd name="T45" fmla="*/ 775 h 2357"/>
                  <a:gd name="T46" fmla="*/ 217 w 2108"/>
                  <a:gd name="T47" fmla="*/ 961 h 2357"/>
                  <a:gd name="T48" fmla="*/ 248 w 2108"/>
                  <a:gd name="T49" fmla="*/ 961 h 2357"/>
                  <a:gd name="T50" fmla="*/ 402 w 2108"/>
                  <a:gd name="T51" fmla="*/ 899 h 2357"/>
                  <a:gd name="T52" fmla="*/ 465 w 2108"/>
                  <a:gd name="T53" fmla="*/ 930 h 2357"/>
                  <a:gd name="T54" fmla="*/ 465 w 2108"/>
                  <a:gd name="T55" fmla="*/ 992 h 2357"/>
                  <a:gd name="T56" fmla="*/ 496 w 2108"/>
                  <a:gd name="T57" fmla="*/ 1054 h 2357"/>
                  <a:gd name="T58" fmla="*/ 589 w 2108"/>
                  <a:gd name="T59" fmla="*/ 1084 h 2357"/>
                  <a:gd name="T60" fmla="*/ 713 w 2108"/>
                  <a:gd name="T61" fmla="*/ 1178 h 2357"/>
                  <a:gd name="T62" fmla="*/ 744 w 2108"/>
                  <a:gd name="T63" fmla="*/ 1271 h 2357"/>
                  <a:gd name="T64" fmla="*/ 806 w 2108"/>
                  <a:gd name="T65" fmla="*/ 1301 h 2357"/>
                  <a:gd name="T66" fmla="*/ 837 w 2108"/>
                  <a:gd name="T67" fmla="*/ 1364 h 2357"/>
                  <a:gd name="T68" fmla="*/ 868 w 2108"/>
                  <a:gd name="T69" fmla="*/ 1425 h 2357"/>
                  <a:gd name="T70" fmla="*/ 868 w 2108"/>
                  <a:gd name="T71" fmla="*/ 1549 h 2357"/>
                  <a:gd name="T72" fmla="*/ 868 w 2108"/>
                  <a:gd name="T73" fmla="*/ 1673 h 2357"/>
                  <a:gd name="T74" fmla="*/ 898 w 2108"/>
                  <a:gd name="T75" fmla="*/ 1673 h 2357"/>
                  <a:gd name="T76" fmla="*/ 961 w 2108"/>
                  <a:gd name="T77" fmla="*/ 1673 h 2357"/>
                  <a:gd name="T78" fmla="*/ 1022 w 2108"/>
                  <a:gd name="T79" fmla="*/ 1767 h 2357"/>
                  <a:gd name="T80" fmla="*/ 1054 w 2108"/>
                  <a:gd name="T81" fmla="*/ 1860 h 2357"/>
                  <a:gd name="T82" fmla="*/ 1116 w 2108"/>
                  <a:gd name="T83" fmla="*/ 1984 h 2357"/>
                  <a:gd name="T84" fmla="*/ 1022 w 2108"/>
                  <a:gd name="T85" fmla="*/ 2077 h 2357"/>
                  <a:gd name="T86" fmla="*/ 930 w 2108"/>
                  <a:gd name="T87" fmla="*/ 2201 h 2357"/>
                  <a:gd name="T88" fmla="*/ 992 w 2108"/>
                  <a:gd name="T89" fmla="*/ 2263 h 2357"/>
                  <a:gd name="T90" fmla="*/ 1116 w 2108"/>
                  <a:gd name="T91" fmla="*/ 2356 h 2357"/>
                  <a:gd name="T92" fmla="*/ 1364 w 2108"/>
                  <a:gd name="T93" fmla="*/ 2045 h 2357"/>
                  <a:gd name="T94" fmla="*/ 1394 w 2108"/>
                  <a:gd name="T95" fmla="*/ 1891 h 2357"/>
                  <a:gd name="T96" fmla="*/ 1518 w 2108"/>
                  <a:gd name="T97" fmla="*/ 1797 h 2357"/>
                  <a:gd name="T98" fmla="*/ 1674 w 2108"/>
                  <a:gd name="T99" fmla="*/ 1736 h 2357"/>
                  <a:gd name="T100" fmla="*/ 1798 w 2108"/>
                  <a:gd name="T101" fmla="*/ 1549 h 2357"/>
                  <a:gd name="T102" fmla="*/ 1890 w 2108"/>
                  <a:gd name="T103" fmla="*/ 1271 h 2357"/>
                  <a:gd name="T104" fmla="*/ 1922 w 2108"/>
                  <a:gd name="T105" fmla="*/ 1054 h 2357"/>
                  <a:gd name="T106" fmla="*/ 2046 w 2108"/>
                  <a:gd name="T107" fmla="*/ 899 h 2357"/>
                  <a:gd name="T108" fmla="*/ 2107 w 2108"/>
                  <a:gd name="T109" fmla="*/ 682 h 2357"/>
                  <a:gd name="T110" fmla="*/ 1890 w 2108"/>
                  <a:gd name="T111" fmla="*/ 527 h 2357"/>
                  <a:gd name="T112" fmla="*/ 1735 w 2108"/>
                  <a:gd name="T113" fmla="*/ 465 h 2357"/>
                  <a:gd name="T114" fmla="*/ 1611 w 2108"/>
                  <a:gd name="T115" fmla="*/ 465 h 2357"/>
                  <a:gd name="T116" fmla="*/ 1487 w 2108"/>
                  <a:gd name="T117" fmla="*/ 372 h 2357"/>
                  <a:gd name="T118" fmla="*/ 1333 w 2108"/>
                  <a:gd name="T119" fmla="*/ 372 h 2357"/>
                  <a:gd name="T120" fmla="*/ 1270 w 2108"/>
                  <a:gd name="T121" fmla="*/ 310 h 2357"/>
                  <a:gd name="T122" fmla="*/ 1209 w 2108"/>
                  <a:gd name="T123" fmla="*/ 124 h 2357"/>
                  <a:gd name="T124" fmla="*/ 1178 w 2108"/>
                  <a:gd name="T125" fmla="*/ 93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2357">
                    <a:moveTo>
                      <a:pt x="1178" y="93"/>
                    </a:moveTo>
                    <a:lnTo>
                      <a:pt x="1178" y="93"/>
                    </a:lnTo>
                    <a:lnTo>
                      <a:pt x="1178" y="93"/>
                    </a:lnTo>
                    <a:cubicBezTo>
                      <a:pt x="1178" y="124"/>
                      <a:pt x="1178" y="124"/>
                      <a:pt x="1146" y="155"/>
                    </a:cubicBezTo>
                    <a:lnTo>
                      <a:pt x="1146" y="155"/>
                    </a:lnTo>
                    <a:lnTo>
                      <a:pt x="1116" y="155"/>
                    </a:lnTo>
                    <a:cubicBezTo>
                      <a:pt x="1085" y="155"/>
                      <a:pt x="1085" y="155"/>
                      <a:pt x="1085" y="155"/>
                    </a:cubicBezTo>
                    <a:lnTo>
                      <a:pt x="1085" y="155"/>
                    </a:lnTo>
                    <a:lnTo>
                      <a:pt x="1085" y="155"/>
                    </a:lnTo>
                    <a:cubicBezTo>
                      <a:pt x="1054" y="155"/>
                      <a:pt x="1054" y="155"/>
                      <a:pt x="1054" y="155"/>
                    </a:cubicBezTo>
                    <a:lnTo>
                      <a:pt x="1054" y="155"/>
                    </a:lnTo>
                    <a:cubicBezTo>
                      <a:pt x="1054" y="155"/>
                      <a:pt x="1054" y="155"/>
                      <a:pt x="1022" y="155"/>
                    </a:cubicBezTo>
                    <a:cubicBezTo>
                      <a:pt x="1022" y="155"/>
                      <a:pt x="1022" y="155"/>
                      <a:pt x="992" y="155"/>
                    </a:cubicBezTo>
                    <a:lnTo>
                      <a:pt x="992" y="155"/>
                    </a:lnTo>
                    <a:lnTo>
                      <a:pt x="992" y="155"/>
                    </a:lnTo>
                    <a:lnTo>
                      <a:pt x="992" y="155"/>
                    </a:lnTo>
                    <a:cubicBezTo>
                      <a:pt x="961" y="155"/>
                      <a:pt x="961" y="186"/>
                      <a:pt x="961" y="186"/>
                    </a:cubicBezTo>
                    <a:cubicBezTo>
                      <a:pt x="930" y="186"/>
                      <a:pt x="930" y="186"/>
                      <a:pt x="930" y="186"/>
                    </a:cubicBezTo>
                    <a:lnTo>
                      <a:pt x="930" y="186"/>
                    </a:lnTo>
                    <a:cubicBezTo>
                      <a:pt x="930" y="186"/>
                      <a:pt x="930" y="186"/>
                      <a:pt x="898" y="186"/>
                    </a:cubicBezTo>
                    <a:lnTo>
                      <a:pt x="898" y="186"/>
                    </a:lnTo>
                    <a:cubicBezTo>
                      <a:pt x="898" y="186"/>
                      <a:pt x="898" y="186"/>
                      <a:pt x="868" y="186"/>
                    </a:cubicBezTo>
                    <a:lnTo>
                      <a:pt x="868" y="186"/>
                    </a:lnTo>
                    <a:cubicBezTo>
                      <a:pt x="868" y="217"/>
                      <a:pt x="868" y="217"/>
                      <a:pt x="837" y="217"/>
                    </a:cubicBezTo>
                    <a:lnTo>
                      <a:pt x="837" y="217"/>
                    </a:lnTo>
                    <a:cubicBezTo>
                      <a:pt x="837" y="217"/>
                      <a:pt x="837" y="217"/>
                      <a:pt x="806" y="217"/>
                    </a:cubicBezTo>
                    <a:lnTo>
                      <a:pt x="806" y="217"/>
                    </a:lnTo>
                    <a:cubicBezTo>
                      <a:pt x="806" y="217"/>
                      <a:pt x="806" y="217"/>
                      <a:pt x="774" y="217"/>
                    </a:cubicBezTo>
                    <a:cubicBezTo>
                      <a:pt x="774" y="217"/>
                      <a:pt x="774" y="217"/>
                      <a:pt x="744" y="217"/>
                    </a:cubicBezTo>
                    <a:lnTo>
                      <a:pt x="744" y="217"/>
                    </a:lnTo>
                    <a:lnTo>
                      <a:pt x="744" y="217"/>
                    </a:lnTo>
                    <a:cubicBezTo>
                      <a:pt x="713" y="186"/>
                      <a:pt x="713" y="186"/>
                      <a:pt x="713" y="155"/>
                    </a:cubicBezTo>
                    <a:lnTo>
                      <a:pt x="713" y="155"/>
                    </a:lnTo>
                    <a:lnTo>
                      <a:pt x="713" y="155"/>
                    </a:lnTo>
                    <a:lnTo>
                      <a:pt x="713" y="124"/>
                    </a:lnTo>
                    <a:lnTo>
                      <a:pt x="713" y="124"/>
                    </a:lnTo>
                    <a:lnTo>
                      <a:pt x="713" y="93"/>
                    </a:lnTo>
                    <a:lnTo>
                      <a:pt x="713" y="93"/>
                    </a:lnTo>
                    <a:lnTo>
                      <a:pt x="713" y="93"/>
                    </a:lnTo>
                    <a:lnTo>
                      <a:pt x="713" y="62"/>
                    </a:lnTo>
                    <a:lnTo>
                      <a:pt x="713" y="31"/>
                    </a:lnTo>
                    <a:cubicBezTo>
                      <a:pt x="713" y="31"/>
                      <a:pt x="713" y="31"/>
                      <a:pt x="682" y="0"/>
                    </a:cubicBezTo>
                    <a:cubicBezTo>
                      <a:pt x="682" y="31"/>
                      <a:pt x="682" y="31"/>
                      <a:pt x="682" y="31"/>
                    </a:cubicBezTo>
                    <a:lnTo>
                      <a:pt x="650" y="31"/>
                    </a:lnTo>
                    <a:lnTo>
                      <a:pt x="650" y="31"/>
                    </a:lnTo>
                    <a:lnTo>
                      <a:pt x="650" y="31"/>
                    </a:lnTo>
                    <a:lnTo>
                      <a:pt x="620" y="62"/>
                    </a:lnTo>
                    <a:lnTo>
                      <a:pt x="620" y="62"/>
                    </a:lnTo>
                    <a:lnTo>
                      <a:pt x="620" y="62"/>
                    </a:lnTo>
                    <a:cubicBezTo>
                      <a:pt x="589" y="62"/>
                      <a:pt x="589" y="62"/>
                      <a:pt x="589" y="62"/>
                    </a:cubicBezTo>
                    <a:lnTo>
                      <a:pt x="589" y="62"/>
                    </a:lnTo>
                    <a:lnTo>
                      <a:pt x="589" y="62"/>
                    </a:lnTo>
                    <a:lnTo>
                      <a:pt x="589" y="93"/>
                    </a:lnTo>
                    <a:lnTo>
                      <a:pt x="589" y="93"/>
                    </a:lnTo>
                    <a:cubicBezTo>
                      <a:pt x="558" y="93"/>
                      <a:pt x="558" y="93"/>
                      <a:pt x="558" y="93"/>
                    </a:cubicBezTo>
                    <a:lnTo>
                      <a:pt x="558" y="62"/>
                    </a:lnTo>
                    <a:lnTo>
                      <a:pt x="558" y="62"/>
                    </a:lnTo>
                    <a:cubicBezTo>
                      <a:pt x="558" y="62"/>
                      <a:pt x="558" y="62"/>
                      <a:pt x="526" y="62"/>
                    </a:cubicBezTo>
                    <a:lnTo>
                      <a:pt x="526" y="62"/>
                    </a:lnTo>
                    <a:lnTo>
                      <a:pt x="526" y="62"/>
                    </a:lnTo>
                    <a:lnTo>
                      <a:pt x="526" y="62"/>
                    </a:lnTo>
                    <a:lnTo>
                      <a:pt x="526" y="62"/>
                    </a:lnTo>
                    <a:lnTo>
                      <a:pt x="526" y="93"/>
                    </a:lnTo>
                    <a:lnTo>
                      <a:pt x="526" y="93"/>
                    </a:lnTo>
                    <a:lnTo>
                      <a:pt x="558" y="93"/>
                    </a:lnTo>
                    <a:lnTo>
                      <a:pt x="558" y="93"/>
                    </a:lnTo>
                    <a:lnTo>
                      <a:pt x="589" y="124"/>
                    </a:lnTo>
                    <a:lnTo>
                      <a:pt x="589" y="124"/>
                    </a:lnTo>
                    <a:lnTo>
                      <a:pt x="589" y="124"/>
                    </a:lnTo>
                    <a:lnTo>
                      <a:pt x="558" y="155"/>
                    </a:lnTo>
                    <a:lnTo>
                      <a:pt x="558" y="155"/>
                    </a:lnTo>
                    <a:lnTo>
                      <a:pt x="526" y="155"/>
                    </a:lnTo>
                    <a:lnTo>
                      <a:pt x="526" y="155"/>
                    </a:lnTo>
                    <a:cubicBezTo>
                      <a:pt x="526" y="186"/>
                      <a:pt x="526" y="186"/>
                      <a:pt x="526" y="186"/>
                    </a:cubicBezTo>
                    <a:cubicBezTo>
                      <a:pt x="526" y="186"/>
                      <a:pt x="526" y="186"/>
                      <a:pt x="526" y="217"/>
                    </a:cubicBezTo>
                    <a:cubicBezTo>
                      <a:pt x="496" y="217"/>
                      <a:pt x="496" y="217"/>
                      <a:pt x="496" y="217"/>
                    </a:cubicBezTo>
                    <a:lnTo>
                      <a:pt x="496" y="217"/>
                    </a:lnTo>
                    <a:cubicBezTo>
                      <a:pt x="465" y="217"/>
                      <a:pt x="465" y="217"/>
                      <a:pt x="465" y="248"/>
                    </a:cubicBezTo>
                    <a:lnTo>
                      <a:pt x="465" y="248"/>
                    </a:lnTo>
                    <a:lnTo>
                      <a:pt x="434" y="248"/>
                    </a:lnTo>
                    <a:lnTo>
                      <a:pt x="434" y="248"/>
                    </a:lnTo>
                    <a:lnTo>
                      <a:pt x="402" y="248"/>
                    </a:lnTo>
                    <a:cubicBezTo>
                      <a:pt x="402" y="248"/>
                      <a:pt x="402" y="248"/>
                      <a:pt x="372" y="248"/>
                    </a:cubicBezTo>
                    <a:lnTo>
                      <a:pt x="372" y="248"/>
                    </a:lnTo>
                    <a:cubicBezTo>
                      <a:pt x="372" y="248"/>
                      <a:pt x="372" y="248"/>
                      <a:pt x="341" y="248"/>
                    </a:cubicBezTo>
                    <a:lnTo>
                      <a:pt x="341" y="248"/>
                    </a:lnTo>
                    <a:lnTo>
                      <a:pt x="341" y="248"/>
                    </a:lnTo>
                    <a:cubicBezTo>
                      <a:pt x="341" y="248"/>
                      <a:pt x="341" y="248"/>
                      <a:pt x="310" y="217"/>
                    </a:cubicBezTo>
                    <a:lnTo>
                      <a:pt x="310" y="217"/>
                    </a:lnTo>
                    <a:cubicBezTo>
                      <a:pt x="310" y="186"/>
                      <a:pt x="310" y="186"/>
                      <a:pt x="310" y="186"/>
                    </a:cubicBezTo>
                    <a:lnTo>
                      <a:pt x="310" y="186"/>
                    </a:lnTo>
                    <a:lnTo>
                      <a:pt x="310" y="186"/>
                    </a:lnTo>
                    <a:lnTo>
                      <a:pt x="310" y="186"/>
                    </a:lnTo>
                    <a:cubicBezTo>
                      <a:pt x="310" y="186"/>
                      <a:pt x="310" y="186"/>
                      <a:pt x="278" y="186"/>
                    </a:cubicBezTo>
                    <a:lnTo>
                      <a:pt x="278" y="186"/>
                    </a:lnTo>
                    <a:lnTo>
                      <a:pt x="278" y="186"/>
                    </a:lnTo>
                    <a:lnTo>
                      <a:pt x="248" y="186"/>
                    </a:lnTo>
                    <a:lnTo>
                      <a:pt x="248" y="186"/>
                    </a:lnTo>
                    <a:cubicBezTo>
                      <a:pt x="248" y="217"/>
                      <a:pt x="248" y="217"/>
                      <a:pt x="248" y="217"/>
                    </a:cubicBezTo>
                    <a:lnTo>
                      <a:pt x="248" y="248"/>
                    </a:lnTo>
                    <a:lnTo>
                      <a:pt x="248" y="248"/>
                    </a:lnTo>
                    <a:lnTo>
                      <a:pt x="217" y="248"/>
                    </a:lnTo>
                    <a:lnTo>
                      <a:pt x="217" y="248"/>
                    </a:lnTo>
                    <a:lnTo>
                      <a:pt x="217" y="248"/>
                    </a:lnTo>
                    <a:lnTo>
                      <a:pt x="217" y="248"/>
                    </a:lnTo>
                    <a:cubicBezTo>
                      <a:pt x="217" y="279"/>
                      <a:pt x="186" y="279"/>
                      <a:pt x="186" y="279"/>
                    </a:cubicBezTo>
                    <a:lnTo>
                      <a:pt x="186" y="279"/>
                    </a:lnTo>
                    <a:lnTo>
                      <a:pt x="186" y="279"/>
                    </a:lnTo>
                    <a:lnTo>
                      <a:pt x="186" y="279"/>
                    </a:lnTo>
                    <a:cubicBezTo>
                      <a:pt x="217" y="279"/>
                      <a:pt x="217" y="310"/>
                      <a:pt x="217" y="341"/>
                    </a:cubicBezTo>
                    <a:lnTo>
                      <a:pt x="217" y="341"/>
                    </a:lnTo>
                    <a:lnTo>
                      <a:pt x="217" y="341"/>
                    </a:lnTo>
                    <a:cubicBezTo>
                      <a:pt x="217" y="372"/>
                      <a:pt x="217" y="434"/>
                      <a:pt x="217" y="527"/>
                    </a:cubicBezTo>
                    <a:lnTo>
                      <a:pt x="217" y="527"/>
                    </a:lnTo>
                    <a:cubicBezTo>
                      <a:pt x="217" y="527"/>
                      <a:pt x="217" y="527"/>
                      <a:pt x="217" y="558"/>
                    </a:cubicBezTo>
                    <a:cubicBezTo>
                      <a:pt x="248" y="558"/>
                      <a:pt x="248" y="558"/>
                      <a:pt x="248" y="558"/>
                    </a:cubicBezTo>
                    <a:cubicBezTo>
                      <a:pt x="186" y="558"/>
                      <a:pt x="186" y="558"/>
                      <a:pt x="186" y="558"/>
                    </a:cubicBezTo>
                    <a:cubicBezTo>
                      <a:pt x="186" y="558"/>
                      <a:pt x="186" y="558"/>
                      <a:pt x="186" y="589"/>
                    </a:cubicBezTo>
                    <a:lnTo>
                      <a:pt x="186" y="589"/>
                    </a:lnTo>
                    <a:lnTo>
                      <a:pt x="154" y="589"/>
                    </a:lnTo>
                    <a:lnTo>
                      <a:pt x="154" y="589"/>
                    </a:lnTo>
                    <a:lnTo>
                      <a:pt x="154" y="589"/>
                    </a:lnTo>
                    <a:lnTo>
                      <a:pt x="154" y="589"/>
                    </a:lnTo>
                    <a:lnTo>
                      <a:pt x="154" y="589"/>
                    </a:lnTo>
                    <a:cubicBezTo>
                      <a:pt x="124" y="589"/>
                      <a:pt x="124" y="589"/>
                      <a:pt x="93" y="589"/>
                    </a:cubicBezTo>
                    <a:lnTo>
                      <a:pt x="93" y="589"/>
                    </a:lnTo>
                    <a:lnTo>
                      <a:pt x="93" y="589"/>
                    </a:lnTo>
                    <a:cubicBezTo>
                      <a:pt x="62" y="589"/>
                      <a:pt x="62" y="589"/>
                      <a:pt x="62" y="589"/>
                    </a:cubicBezTo>
                    <a:lnTo>
                      <a:pt x="62" y="589"/>
                    </a:lnTo>
                    <a:cubicBezTo>
                      <a:pt x="62" y="620"/>
                      <a:pt x="30" y="620"/>
                      <a:pt x="30" y="620"/>
                    </a:cubicBezTo>
                    <a:lnTo>
                      <a:pt x="30" y="620"/>
                    </a:lnTo>
                    <a:cubicBezTo>
                      <a:pt x="30" y="651"/>
                      <a:pt x="30" y="651"/>
                      <a:pt x="30" y="651"/>
                    </a:cubicBezTo>
                    <a:lnTo>
                      <a:pt x="30" y="651"/>
                    </a:lnTo>
                    <a:cubicBezTo>
                      <a:pt x="30" y="651"/>
                      <a:pt x="30" y="651"/>
                      <a:pt x="30" y="682"/>
                    </a:cubicBezTo>
                    <a:lnTo>
                      <a:pt x="30" y="682"/>
                    </a:lnTo>
                    <a:lnTo>
                      <a:pt x="30" y="682"/>
                    </a:lnTo>
                    <a:lnTo>
                      <a:pt x="30" y="682"/>
                    </a:lnTo>
                    <a:lnTo>
                      <a:pt x="30" y="682"/>
                    </a:lnTo>
                    <a:cubicBezTo>
                      <a:pt x="30" y="713"/>
                      <a:pt x="30" y="713"/>
                      <a:pt x="0" y="744"/>
                    </a:cubicBezTo>
                    <a:lnTo>
                      <a:pt x="0" y="744"/>
                    </a:lnTo>
                    <a:lnTo>
                      <a:pt x="0" y="744"/>
                    </a:lnTo>
                    <a:lnTo>
                      <a:pt x="0" y="744"/>
                    </a:lnTo>
                    <a:lnTo>
                      <a:pt x="0" y="775"/>
                    </a:lnTo>
                    <a:lnTo>
                      <a:pt x="0" y="775"/>
                    </a:lnTo>
                    <a:lnTo>
                      <a:pt x="0" y="806"/>
                    </a:lnTo>
                    <a:lnTo>
                      <a:pt x="0" y="806"/>
                    </a:lnTo>
                    <a:lnTo>
                      <a:pt x="0" y="806"/>
                    </a:lnTo>
                    <a:lnTo>
                      <a:pt x="0" y="806"/>
                    </a:lnTo>
                    <a:cubicBezTo>
                      <a:pt x="30" y="837"/>
                      <a:pt x="30" y="837"/>
                      <a:pt x="30" y="868"/>
                    </a:cubicBezTo>
                    <a:lnTo>
                      <a:pt x="30" y="868"/>
                    </a:lnTo>
                    <a:lnTo>
                      <a:pt x="30" y="868"/>
                    </a:lnTo>
                    <a:lnTo>
                      <a:pt x="62" y="868"/>
                    </a:lnTo>
                    <a:cubicBezTo>
                      <a:pt x="62" y="899"/>
                      <a:pt x="62" y="899"/>
                      <a:pt x="62" y="899"/>
                    </a:cubicBezTo>
                    <a:lnTo>
                      <a:pt x="62" y="899"/>
                    </a:lnTo>
                    <a:lnTo>
                      <a:pt x="62" y="899"/>
                    </a:lnTo>
                    <a:cubicBezTo>
                      <a:pt x="93" y="899"/>
                      <a:pt x="93" y="899"/>
                      <a:pt x="93" y="899"/>
                    </a:cubicBezTo>
                    <a:lnTo>
                      <a:pt x="93" y="899"/>
                    </a:lnTo>
                    <a:lnTo>
                      <a:pt x="93" y="899"/>
                    </a:lnTo>
                    <a:cubicBezTo>
                      <a:pt x="93" y="899"/>
                      <a:pt x="93" y="899"/>
                      <a:pt x="124" y="868"/>
                    </a:cubicBezTo>
                    <a:lnTo>
                      <a:pt x="124" y="868"/>
                    </a:lnTo>
                    <a:cubicBezTo>
                      <a:pt x="154" y="775"/>
                      <a:pt x="154" y="775"/>
                      <a:pt x="154" y="775"/>
                    </a:cubicBezTo>
                    <a:cubicBezTo>
                      <a:pt x="154" y="899"/>
                      <a:pt x="154" y="899"/>
                      <a:pt x="154" y="899"/>
                    </a:cubicBezTo>
                    <a:cubicBezTo>
                      <a:pt x="154" y="899"/>
                      <a:pt x="154" y="930"/>
                      <a:pt x="154" y="961"/>
                    </a:cubicBezTo>
                    <a:lnTo>
                      <a:pt x="186" y="961"/>
                    </a:lnTo>
                    <a:lnTo>
                      <a:pt x="186" y="961"/>
                    </a:lnTo>
                    <a:lnTo>
                      <a:pt x="186" y="961"/>
                    </a:lnTo>
                    <a:cubicBezTo>
                      <a:pt x="217" y="961"/>
                      <a:pt x="217" y="961"/>
                      <a:pt x="217" y="961"/>
                    </a:cubicBezTo>
                    <a:lnTo>
                      <a:pt x="217" y="961"/>
                    </a:lnTo>
                    <a:lnTo>
                      <a:pt x="217" y="961"/>
                    </a:lnTo>
                    <a:lnTo>
                      <a:pt x="217" y="961"/>
                    </a:lnTo>
                    <a:cubicBezTo>
                      <a:pt x="217" y="961"/>
                      <a:pt x="217" y="961"/>
                      <a:pt x="248" y="961"/>
                    </a:cubicBezTo>
                    <a:lnTo>
                      <a:pt x="248" y="961"/>
                    </a:lnTo>
                    <a:lnTo>
                      <a:pt x="248" y="961"/>
                    </a:lnTo>
                    <a:lnTo>
                      <a:pt x="248" y="961"/>
                    </a:lnTo>
                    <a:lnTo>
                      <a:pt x="248" y="961"/>
                    </a:lnTo>
                    <a:lnTo>
                      <a:pt x="248" y="961"/>
                    </a:lnTo>
                    <a:cubicBezTo>
                      <a:pt x="278" y="961"/>
                      <a:pt x="278" y="930"/>
                      <a:pt x="278" y="930"/>
                    </a:cubicBezTo>
                    <a:lnTo>
                      <a:pt x="278" y="930"/>
                    </a:lnTo>
                    <a:cubicBezTo>
                      <a:pt x="310" y="930"/>
                      <a:pt x="310" y="899"/>
                      <a:pt x="341" y="899"/>
                    </a:cubicBezTo>
                    <a:lnTo>
                      <a:pt x="341" y="899"/>
                    </a:lnTo>
                    <a:cubicBezTo>
                      <a:pt x="341" y="868"/>
                      <a:pt x="372" y="868"/>
                      <a:pt x="372" y="868"/>
                    </a:cubicBezTo>
                    <a:cubicBezTo>
                      <a:pt x="372" y="868"/>
                      <a:pt x="402" y="868"/>
                      <a:pt x="402" y="899"/>
                    </a:cubicBezTo>
                    <a:lnTo>
                      <a:pt x="402" y="899"/>
                    </a:lnTo>
                    <a:cubicBezTo>
                      <a:pt x="402" y="868"/>
                      <a:pt x="402" y="868"/>
                      <a:pt x="434" y="868"/>
                    </a:cubicBezTo>
                    <a:lnTo>
                      <a:pt x="434" y="868"/>
                    </a:lnTo>
                    <a:cubicBezTo>
                      <a:pt x="434" y="868"/>
                      <a:pt x="434" y="868"/>
                      <a:pt x="465" y="899"/>
                    </a:cubicBezTo>
                    <a:lnTo>
                      <a:pt x="465" y="899"/>
                    </a:lnTo>
                    <a:lnTo>
                      <a:pt x="465" y="899"/>
                    </a:lnTo>
                    <a:cubicBezTo>
                      <a:pt x="465" y="930"/>
                      <a:pt x="465" y="930"/>
                      <a:pt x="465" y="930"/>
                    </a:cubicBezTo>
                    <a:lnTo>
                      <a:pt x="465" y="930"/>
                    </a:lnTo>
                    <a:lnTo>
                      <a:pt x="465" y="961"/>
                    </a:lnTo>
                    <a:cubicBezTo>
                      <a:pt x="465" y="961"/>
                      <a:pt x="465" y="961"/>
                      <a:pt x="465" y="992"/>
                    </a:cubicBezTo>
                    <a:lnTo>
                      <a:pt x="465" y="992"/>
                    </a:lnTo>
                    <a:lnTo>
                      <a:pt x="465" y="992"/>
                    </a:lnTo>
                    <a:lnTo>
                      <a:pt x="465" y="992"/>
                    </a:lnTo>
                    <a:lnTo>
                      <a:pt x="465" y="992"/>
                    </a:lnTo>
                    <a:cubicBezTo>
                      <a:pt x="465" y="1023"/>
                      <a:pt x="465" y="1023"/>
                      <a:pt x="465" y="1023"/>
                    </a:cubicBezTo>
                    <a:lnTo>
                      <a:pt x="465" y="1023"/>
                    </a:lnTo>
                    <a:lnTo>
                      <a:pt x="465" y="1023"/>
                    </a:lnTo>
                    <a:lnTo>
                      <a:pt x="465" y="1023"/>
                    </a:lnTo>
                    <a:lnTo>
                      <a:pt x="496" y="1023"/>
                    </a:lnTo>
                    <a:lnTo>
                      <a:pt x="496" y="1054"/>
                    </a:lnTo>
                    <a:lnTo>
                      <a:pt x="496" y="1054"/>
                    </a:lnTo>
                    <a:lnTo>
                      <a:pt x="496" y="1054"/>
                    </a:lnTo>
                    <a:cubicBezTo>
                      <a:pt x="526" y="1054"/>
                      <a:pt x="526" y="1054"/>
                      <a:pt x="526" y="1054"/>
                    </a:cubicBezTo>
                    <a:lnTo>
                      <a:pt x="526" y="1054"/>
                    </a:lnTo>
                    <a:cubicBezTo>
                      <a:pt x="526" y="1084"/>
                      <a:pt x="558" y="1084"/>
                      <a:pt x="558" y="1084"/>
                    </a:cubicBezTo>
                    <a:lnTo>
                      <a:pt x="558" y="1084"/>
                    </a:lnTo>
                    <a:lnTo>
                      <a:pt x="589" y="1084"/>
                    </a:lnTo>
                    <a:lnTo>
                      <a:pt x="589" y="1084"/>
                    </a:lnTo>
                    <a:cubicBezTo>
                      <a:pt x="620" y="1084"/>
                      <a:pt x="620" y="1084"/>
                      <a:pt x="620" y="1084"/>
                    </a:cubicBezTo>
                    <a:lnTo>
                      <a:pt x="620" y="1084"/>
                    </a:lnTo>
                    <a:cubicBezTo>
                      <a:pt x="620" y="1084"/>
                      <a:pt x="620" y="1116"/>
                      <a:pt x="650" y="1116"/>
                    </a:cubicBezTo>
                    <a:lnTo>
                      <a:pt x="650" y="1116"/>
                    </a:lnTo>
                    <a:lnTo>
                      <a:pt x="650" y="1116"/>
                    </a:lnTo>
                    <a:cubicBezTo>
                      <a:pt x="682" y="1116"/>
                      <a:pt x="682" y="1116"/>
                      <a:pt x="682" y="1116"/>
                    </a:cubicBezTo>
                    <a:cubicBezTo>
                      <a:pt x="713" y="1116"/>
                      <a:pt x="713" y="1147"/>
                      <a:pt x="713" y="1178"/>
                    </a:cubicBezTo>
                    <a:lnTo>
                      <a:pt x="713" y="1178"/>
                    </a:lnTo>
                    <a:cubicBezTo>
                      <a:pt x="744" y="1178"/>
                      <a:pt x="744" y="1178"/>
                      <a:pt x="744" y="1209"/>
                    </a:cubicBezTo>
                    <a:lnTo>
                      <a:pt x="744" y="1209"/>
                    </a:lnTo>
                    <a:cubicBezTo>
                      <a:pt x="744" y="1209"/>
                      <a:pt x="713" y="1209"/>
                      <a:pt x="713" y="1240"/>
                    </a:cubicBezTo>
                    <a:lnTo>
                      <a:pt x="713" y="1240"/>
                    </a:lnTo>
                    <a:cubicBezTo>
                      <a:pt x="744" y="1240"/>
                      <a:pt x="744" y="1240"/>
                      <a:pt x="744" y="1240"/>
                    </a:cubicBezTo>
                    <a:cubicBezTo>
                      <a:pt x="744" y="1271"/>
                      <a:pt x="744" y="1271"/>
                      <a:pt x="744" y="1271"/>
                    </a:cubicBezTo>
                    <a:lnTo>
                      <a:pt x="744" y="1271"/>
                    </a:lnTo>
                    <a:lnTo>
                      <a:pt x="744" y="1301"/>
                    </a:lnTo>
                    <a:lnTo>
                      <a:pt x="744" y="1301"/>
                    </a:lnTo>
                    <a:lnTo>
                      <a:pt x="744" y="1301"/>
                    </a:lnTo>
                    <a:lnTo>
                      <a:pt x="744" y="1301"/>
                    </a:lnTo>
                    <a:lnTo>
                      <a:pt x="774" y="1301"/>
                    </a:lnTo>
                    <a:cubicBezTo>
                      <a:pt x="806" y="1301"/>
                      <a:pt x="806" y="1301"/>
                      <a:pt x="806" y="1301"/>
                    </a:cubicBezTo>
                    <a:cubicBezTo>
                      <a:pt x="837" y="1301"/>
                      <a:pt x="837" y="1301"/>
                      <a:pt x="837" y="1301"/>
                    </a:cubicBezTo>
                    <a:lnTo>
                      <a:pt x="837" y="1333"/>
                    </a:lnTo>
                    <a:lnTo>
                      <a:pt x="837" y="1333"/>
                    </a:lnTo>
                    <a:lnTo>
                      <a:pt x="837" y="1364"/>
                    </a:lnTo>
                    <a:lnTo>
                      <a:pt x="837" y="1364"/>
                    </a:lnTo>
                    <a:lnTo>
                      <a:pt x="837" y="1364"/>
                    </a:lnTo>
                    <a:lnTo>
                      <a:pt x="837" y="1364"/>
                    </a:lnTo>
                    <a:lnTo>
                      <a:pt x="837" y="1364"/>
                    </a:lnTo>
                    <a:lnTo>
                      <a:pt x="837" y="1364"/>
                    </a:lnTo>
                    <a:lnTo>
                      <a:pt x="837" y="1364"/>
                    </a:lnTo>
                    <a:lnTo>
                      <a:pt x="837" y="1364"/>
                    </a:lnTo>
                    <a:lnTo>
                      <a:pt x="868" y="1364"/>
                    </a:lnTo>
                    <a:cubicBezTo>
                      <a:pt x="868" y="1395"/>
                      <a:pt x="868" y="1395"/>
                      <a:pt x="868" y="1425"/>
                    </a:cubicBezTo>
                    <a:lnTo>
                      <a:pt x="868" y="1425"/>
                    </a:lnTo>
                    <a:lnTo>
                      <a:pt x="898" y="1457"/>
                    </a:lnTo>
                    <a:lnTo>
                      <a:pt x="898" y="1457"/>
                    </a:lnTo>
                    <a:lnTo>
                      <a:pt x="898" y="1457"/>
                    </a:lnTo>
                    <a:cubicBezTo>
                      <a:pt x="898" y="1488"/>
                      <a:pt x="898" y="1488"/>
                      <a:pt x="868" y="1488"/>
                    </a:cubicBezTo>
                    <a:lnTo>
                      <a:pt x="868" y="1519"/>
                    </a:lnTo>
                    <a:cubicBezTo>
                      <a:pt x="868" y="1549"/>
                      <a:pt x="868" y="1549"/>
                      <a:pt x="868" y="1549"/>
                    </a:cubicBezTo>
                    <a:lnTo>
                      <a:pt x="868" y="1549"/>
                    </a:lnTo>
                    <a:lnTo>
                      <a:pt x="868" y="1549"/>
                    </a:lnTo>
                    <a:lnTo>
                      <a:pt x="868" y="1549"/>
                    </a:lnTo>
                    <a:lnTo>
                      <a:pt x="868" y="1549"/>
                    </a:lnTo>
                    <a:cubicBezTo>
                      <a:pt x="868" y="1581"/>
                      <a:pt x="868" y="1581"/>
                      <a:pt x="868" y="1612"/>
                    </a:cubicBezTo>
                    <a:lnTo>
                      <a:pt x="868" y="1612"/>
                    </a:lnTo>
                    <a:lnTo>
                      <a:pt x="868" y="1643"/>
                    </a:lnTo>
                    <a:lnTo>
                      <a:pt x="868" y="1673"/>
                    </a:lnTo>
                    <a:lnTo>
                      <a:pt x="868" y="1673"/>
                    </a:lnTo>
                    <a:lnTo>
                      <a:pt x="868" y="1673"/>
                    </a:lnTo>
                    <a:lnTo>
                      <a:pt x="868" y="1673"/>
                    </a:lnTo>
                    <a:lnTo>
                      <a:pt x="868" y="1673"/>
                    </a:lnTo>
                    <a:cubicBezTo>
                      <a:pt x="898" y="1673"/>
                      <a:pt x="898" y="1673"/>
                      <a:pt x="898" y="1673"/>
                    </a:cubicBezTo>
                    <a:lnTo>
                      <a:pt x="898" y="1673"/>
                    </a:lnTo>
                    <a:lnTo>
                      <a:pt x="898" y="1673"/>
                    </a:lnTo>
                    <a:lnTo>
                      <a:pt x="898" y="1673"/>
                    </a:lnTo>
                    <a:lnTo>
                      <a:pt x="898" y="1673"/>
                    </a:lnTo>
                    <a:cubicBezTo>
                      <a:pt x="898" y="1673"/>
                      <a:pt x="898" y="1673"/>
                      <a:pt x="930" y="1673"/>
                    </a:cubicBezTo>
                    <a:lnTo>
                      <a:pt x="930" y="1673"/>
                    </a:lnTo>
                    <a:lnTo>
                      <a:pt x="930" y="1673"/>
                    </a:lnTo>
                    <a:lnTo>
                      <a:pt x="930" y="1673"/>
                    </a:lnTo>
                    <a:cubicBezTo>
                      <a:pt x="930" y="1673"/>
                      <a:pt x="930" y="1673"/>
                      <a:pt x="961" y="1673"/>
                    </a:cubicBezTo>
                    <a:lnTo>
                      <a:pt x="961" y="1705"/>
                    </a:lnTo>
                    <a:lnTo>
                      <a:pt x="961" y="1705"/>
                    </a:lnTo>
                    <a:lnTo>
                      <a:pt x="992" y="1705"/>
                    </a:lnTo>
                    <a:cubicBezTo>
                      <a:pt x="992" y="1736"/>
                      <a:pt x="992" y="1767"/>
                      <a:pt x="992" y="1767"/>
                    </a:cubicBezTo>
                    <a:cubicBezTo>
                      <a:pt x="992" y="1767"/>
                      <a:pt x="992" y="1767"/>
                      <a:pt x="992" y="1797"/>
                    </a:cubicBezTo>
                    <a:cubicBezTo>
                      <a:pt x="992" y="1797"/>
                      <a:pt x="992" y="1797"/>
                      <a:pt x="992" y="1767"/>
                    </a:cubicBezTo>
                    <a:cubicBezTo>
                      <a:pt x="1022" y="1767"/>
                      <a:pt x="1022" y="1767"/>
                      <a:pt x="1022" y="1767"/>
                    </a:cubicBezTo>
                    <a:lnTo>
                      <a:pt x="1022" y="1767"/>
                    </a:lnTo>
                    <a:cubicBezTo>
                      <a:pt x="1054" y="1767"/>
                      <a:pt x="1085" y="1797"/>
                      <a:pt x="1085" y="1829"/>
                    </a:cubicBezTo>
                    <a:lnTo>
                      <a:pt x="1085" y="1829"/>
                    </a:lnTo>
                    <a:cubicBezTo>
                      <a:pt x="1085" y="1860"/>
                      <a:pt x="1054" y="1860"/>
                      <a:pt x="1054" y="1860"/>
                    </a:cubicBezTo>
                    <a:lnTo>
                      <a:pt x="1054" y="1860"/>
                    </a:lnTo>
                    <a:lnTo>
                      <a:pt x="1054" y="1860"/>
                    </a:lnTo>
                    <a:lnTo>
                      <a:pt x="1054" y="1860"/>
                    </a:lnTo>
                    <a:cubicBezTo>
                      <a:pt x="1054" y="1891"/>
                      <a:pt x="1054" y="1891"/>
                      <a:pt x="1054" y="1891"/>
                    </a:cubicBezTo>
                    <a:cubicBezTo>
                      <a:pt x="1085" y="1891"/>
                      <a:pt x="1085" y="1891"/>
                      <a:pt x="1085" y="1921"/>
                    </a:cubicBezTo>
                    <a:lnTo>
                      <a:pt x="1085" y="1953"/>
                    </a:lnTo>
                    <a:lnTo>
                      <a:pt x="1085" y="1953"/>
                    </a:lnTo>
                    <a:cubicBezTo>
                      <a:pt x="1085" y="1953"/>
                      <a:pt x="1085" y="1953"/>
                      <a:pt x="1085" y="1984"/>
                    </a:cubicBezTo>
                    <a:lnTo>
                      <a:pt x="1116" y="1984"/>
                    </a:lnTo>
                    <a:lnTo>
                      <a:pt x="1116" y="1984"/>
                    </a:lnTo>
                    <a:cubicBezTo>
                      <a:pt x="1116" y="2015"/>
                      <a:pt x="1085" y="2015"/>
                      <a:pt x="1085" y="2015"/>
                    </a:cubicBezTo>
                    <a:lnTo>
                      <a:pt x="1085" y="2015"/>
                    </a:lnTo>
                    <a:lnTo>
                      <a:pt x="1085" y="2015"/>
                    </a:lnTo>
                    <a:cubicBezTo>
                      <a:pt x="1085" y="2045"/>
                      <a:pt x="1054" y="2077"/>
                      <a:pt x="1054" y="2077"/>
                    </a:cubicBezTo>
                    <a:lnTo>
                      <a:pt x="1022" y="2077"/>
                    </a:lnTo>
                    <a:lnTo>
                      <a:pt x="1022" y="2077"/>
                    </a:lnTo>
                    <a:lnTo>
                      <a:pt x="1022" y="2077"/>
                    </a:lnTo>
                    <a:cubicBezTo>
                      <a:pt x="1022" y="2077"/>
                      <a:pt x="1022" y="2077"/>
                      <a:pt x="992" y="2108"/>
                    </a:cubicBezTo>
                    <a:cubicBezTo>
                      <a:pt x="961" y="2108"/>
                      <a:pt x="961" y="2139"/>
                      <a:pt x="961" y="2139"/>
                    </a:cubicBezTo>
                    <a:lnTo>
                      <a:pt x="930" y="2169"/>
                    </a:lnTo>
                    <a:lnTo>
                      <a:pt x="930" y="2169"/>
                    </a:lnTo>
                    <a:cubicBezTo>
                      <a:pt x="930" y="2169"/>
                      <a:pt x="930" y="2169"/>
                      <a:pt x="930" y="2201"/>
                    </a:cubicBezTo>
                    <a:lnTo>
                      <a:pt x="930" y="2201"/>
                    </a:lnTo>
                    <a:lnTo>
                      <a:pt x="930" y="2201"/>
                    </a:lnTo>
                    <a:cubicBezTo>
                      <a:pt x="961" y="2201"/>
                      <a:pt x="961" y="2232"/>
                      <a:pt x="961" y="2232"/>
                    </a:cubicBezTo>
                    <a:lnTo>
                      <a:pt x="961" y="2232"/>
                    </a:lnTo>
                    <a:lnTo>
                      <a:pt x="961" y="2232"/>
                    </a:lnTo>
                    <a:lnTo>
                      <a:pt x="961" y="2232"/>
                    </a:lnTo>
                    <a:cubicBezTo>
                      <a:pt x="992" y="2232"/>
                      <a:pt x="992" y="2232"/>
                      <a:pt x="992" y="2263"/>
                    </a:cubicBezTo>
                    <a:lnTo>
                      <a:pt x="992" y="2263"/>
                    </a:lnTo>
                    <a:lnTo>
                      <a:pt x="992" y="2263"/>
                    </a:lnTo>
                    <a:cubicBezTo>
                      <a:pt x="1022" y="2263"/>
                      <a:pt x="1054" y="2293"/>
                      <a:pt x="1054" y="2293"/>
                    </a:cubicBezTo>
                    <a:lnTo>
                      <a:pt x="1054" y="2325"/>
                    </a:lnTo>
                    <a:cubicBezTo>
                      <a:pt x="1085" y="2325"/>
                      <a:pt x="1085" y="2325"/>
                      <a:pt x="1085" y="2325"/>
                    </a:cubicBezTo>
                    <a:cubicBezTo>
                      <a:pt x="1085" y="2325"/>
                      <a:pt x="1116" y="2325"/>
                      <a:pt x="1116" y="2356"/>
                    </a:cubicBezTo>
                    <a:lnTo>
                      <a:pt x="1116" y="2356"/>
                    </a:lnTo>
                    <a:lnTo>
                      <a:pt x="1116" y="2356"/>
                    </a:lnTo>
                    <a:lnTo>
                      <a:pt x="1116" y="2356"/>
                    </a:lnTo>
                    <a:cubicBezTo>
                      <a:pt x="1146" y="2325"/>
                      <a:pt x="1178" y="2325"/>
                      <a:pt x="1178" y="2293"/>
                    </a:cubicBezTo>
                    <a:lnTo>
                      <a:pt x="1178" y="2293"/>
                    </a:lnTo>
                    <a:cubicBezTo>
                      <a:pt x="1209" y="2293"/>
                      <a:pt x="1240" y="2232"/>
                      <a:pt x="1240" y="2232"/>
                    </a:cubicBezTo>
                    <a:lnTo>
                      <a:pt x="1240" y="2232"/>
                    </a:lnTo>
                    <a:cubicBezTo>
                      <a:pt x="1270" y="2169"/>
                      <a:pt x="1270" y="2139"/>
                      <a:pt x="1301" y="2139"/>
                    </a:cubicBezTo>
                    <a:lnTo>
                      <a:pt x="1333" y="2108"/>
                    </a:lnTo>
                    <a:cubicBezTo>
                      <a:pt x="1333" y="2077"/>
                      <a:pt x="1333" y="2045"/>
                      <a:pt x="1364" y="2045"/>
                    </a:cubicBezTo>
                    <a:cubicBezTo>
                      <a:pt x="1364" y="2045"/>
                      <a:pt x="1333" y="2045"/>
                      <a:pt x="1333" y="2015"/>
                    </a:cubicBezTo>
                    <a:lnTo>
                      <a:pt x="1333" y="2015"/>
                    </a:lnTo>
                    <a:cubicBezTo>
                      <a:pt x="1333" y="1984"/>
                      <a:pt x="1333" y="1984"/>
                      <a:pt x="1333" y="1984"/>
                    </a:cubicBezTo>
                    <a:lnTo>
                      <a:pt x="1333" y="1953"/>
                    </a:lnTo>
                    <a:cubicBezTo>
                      <a:pt x="1333" y="1921"/>
                      <a:pt x="1333" y="1921"/>
                      <a:pt x="1333" y="1921"/>
                    </a:cubicBezTo>
                    <a:cubicBezTo>
                      <a:pt x="1333" y="1921"/>
                      <a:pt x="1333" y="1891"/>
                      <a:pt x="1364" y="1891"/>
                    </a:cubicBezTo>
                    <a:cubicBezTo>
                      <a:pt x="1364" y="1891"/>
                      <a:pt x="1364" y="1891"/>
                      <a:pt x="1394" y="1891"/>
                    </a:cubicBezTo>
                    <a:cubicBezTo>
                      <a:pt x="1394" y="1891"/>
                      <a:pt x="1426" y="1860"/>
                      <a:pt x="1426" y="1829"/>
                    </a:cubicBezTo>
                    <a:lnTo>
                      <a:pt x="1426" y="1829"/>
                    </a:lnTo>
                    <a:cubicBezTo>
                      <a:pt x="1457" y="1829"/>
                      <a:pt x="1457" y="1797"/>
                      <a:pt x="1487" y="1797"/>
                    </a:cubicBezTo>
                    <a:lnTo>
                      <a:pt x="1487" y="1797"/>
                    </a:lnTo>
                    <a:lnTo>
                      <a:pt x="1487" y="1797"/>
                    </a:lnTo>
                    <a:cubicBezTo>
                      <a:pt x="1518" y="1797"/>
                      <a:pt x="1518" y="1797"/>
                      <a:pt x="1518" y="1797"/>
                    </a:cubicBezTo>
                    <a:lnTo>
                      <a:pt x="1518" y="1797"/>
                    </a:lnTo>
                    <a:lnTo>
                      <a:pt x="1518" y="1797"/>
                    </a:lnTo>
                    <a:lnTo>
                      <a:pt x="1550" y="1767"/>
                    </a:lnTo>
                    <a:lnTo>
                      <a:pt x="1550" y="1767"/>
                    </a:lnTo>
                    <a:cubicBezTo>
                      <a:pt x="1581" y="1736"/>
                      <a:pt x="1581" y="1736"/>
                      <a:pt x="1611" y="1736"/>
                    </a:cubicBezTo>
                    <a:cubicBezTo>
                      <a:pt x="1611" y="1736"/>
                      <a:pt x="1642" y="1736"/>
                      <a:pt x="1642" y="1705"/>
                    </a:cubicBezTo>
                    <a:cubicBezTo>
                      <a:pt x="1674" y="1705"/>
                      <a:pt x="1674" y="1705"/>
                      <a:pt x="1674" y="1705"/>
                    </a:cubicBezTo>
                    <a:cubicBezTo>
                      <a:pt x="1674" y="1736"/>
                      <a:pt x="1674" y="1736"/>
                      <a:pt x="1674" y="1736"/>
                    </a:cubicBezTo>
                    <a:lnTo>
                      <a:pt x="1674" y="1736"/>
                    </a:lnTo>
                    <a:lnTo>
                      <a:pt x="1705" y="1736"/>
                    </a:lnTo>
                    <a:cubicBezTo>
                      <a:pt x="1705" y="1705"/>
                      <a:pt x="1735" y="1705"/>
                      <a:pt x="1735" y="1705"/>
                    </a:cubicBezTo>
                    <a:cubicBezTo>
                      <a:pt x="1735" y="1673"/>
                      <a:pt x="1735" y="1673"/>
                      <a:pt x="1766" y="1673"/>
                    </a:cubicBezTo>
                    <a:cubicBezTo>
                      <a:pt x="1766" y="1643"/>
                      <a:pt x="1766" y="1612"/>
                      <a:pt x="1798" y="1581"/>
                    </a:cubicBezTo>
                    <a:cubicBezTo>
                      <a:pt x="1798" y="1581"/>
                      <a:pt x="1798" y="1581"/>
                      <a:pt x="1798" y="1549"/>
                    </a:cubicBezTo>
                    <a:lnTo>
                      <a:pt x="1798" y="1549"/>
                    </a:lnTo>
                    <a:cubicBezTo>
                      <a:pt x="1829" y="1549"/>
                      <a:pt x="1829" y="1519"/>
                      <a:pt x="1829" y="1519"/>
                    </a:cubicBezTo>
                    <a:lnTo>
                      <a:pt x="1829" y="1519"/>
                    </a:lnTo>
                    <a:cubicBezTo>
                      <a:pt x="1829" y="1488"/>
                      <a:pt x="1829" y="1457"/>
                      <a:pt x="1829" y="1425"/>
                    </a:cubicBezTo>
                    <a:lnTo>
                      <a:pt x="1859" y="1395"/>
                    </a:lnTo>
                    <a:cubicBezTo>
                      <a:pt x="1859" y="1395"/>
                      <a:pt x="1859" y="1364"/>
                      <a:pt x="1859" y="1333"/>
                    </a:cubicBezTo>
                    <a:cubicBezTo>
                      <a:pt x="1859" y="1333"/>
                      <a:pt x="1859" y="1333"/>
                      <a:pt x="1859" y="1301"/>
                    </a:cubicBezTo>
                    <a:cubicBezTo>
                      <a:pt x="1859" y="1301"/>
                      <a:pt x="1890" y="1301"/>
                      <a:pt x="1890" y="1271"/>
                    </a:cubicBezTo>
                    <a:cubicBezTo>
                      <a:pt x="1890" y="1271"/>
                      <a:pt x="1890" y="1240"/>
                      <a:pt x="1859" y="1240"/>
                    </a:cubicBezTo>
                    <a:cubicBezTo>
                      <a:pt x="1859" y="1240"/>
                      <a:pt x="1859" y="1209"/>
                      <a:pt x="1859" y="1147"/>
                    </a:cubicBezTo>
                    <a:cubicBezTo>
                      <a:pt x="1859" y="1116"/>
                      <a:pt x="1859" y="1116"/>
                      <a:pt x="1859" y="1116"/>
                    </a:cubicBezTo>
                    <a:cubicBezTo>
                      <a:pt x="1859" y="1084"/>
                      <a:pt x="1859" y="1084"/>
                      <a:pt x="1859" y="1084"/>
                    </a:cubicBezTo>
                    <a:cubicBezTo>
                      <a:pt x="1890" y="1084"/>
                      <a:pt x="1890" y="1084"/>
                      <a:pt x="1890" y="1084"/>
                    </a:cubicBezTo>
                    <a:cubicBezTo>
                      <a:pt x="1890" y="1084"/>
                      <a:pt x="1890" y="1084"/>
                      <a:pt x="1922" y="1084"/>
                    </a:cubicBezTo>
                    <a:cubicBezTo>
                      <a:pt x="1922" y="1084"/>
                      <a:pt x="1922" y="1084"/>
                      <a:pt x="1922" y="1054"/>
                    </a:cubicBezTo>
                    <a:cubicBezTo>
                      <a:pt x="1953" y="1054"/>
                      <a:pt x="1953" y="1054"/>
                      <a:pt x="1953" y="1054"/>
                    </a:cubicBezTo>
                    <a:cubicBezTo>
                      <a:pt x="1953" y="1054"/>
                      <a:pt x="1953" y="1054"/>
                      <a:pt x="1953" y="1023"/>
                    </a:cubicBezTo>
                    <a:lnTo>
                      <a:pt x="1953" y="1023"/>
                    </a:lnTo>
                    <a:lnTo>
                      <a:pt x="1953" y="992"/>
                    </a:lnTo>
                    <a:cubicBezTo>
                      <a:pt x="1953" y="961"/>
                      <a:pt x="1983" y="961"/>
                      <a:pt x="2014" y="930"/>
                    </a:cubicBezTo>
                    <a:lnTo>
                      <a:pt x="2014" y="930"/>
                    </a:lnTo>
                    <a:cubicBezTo>
                      <a:pt x="2046" y="930"/>
                      <a:pt x="2046" y="899"/>
                      <a:pt x="2046" y="899"/>
                    </a:cubicBezTo>
                    <a:cubicBezTo>
                      <a:pt x="2046" y="868"/>
                      <a:pt x="2046" y="868"/>
                      <a:pt x="2077" y="868"/>
                    </a:cubicBezTo>
                    <a:lnTo>
                      <a:pt x="2077" y="868"/>
                    </a:lnTo>
                    <a:lnTo>
                      <a:pt x="2077" y="837"/>
                    </a:lnTo>
                    <a:cubicBezTo>
                      <a:pt x="2107" y="837"/>
                      <a:pt x="2107" y="806"/>
                      <a:pt x="2107" y="806"/>
                    </a:cubicBezTo>
                    <a:cubicBezTo>
                      <a:pt x="2107" y="806"/>
                      <a:pt x="2107" y="806"/>
                      <a:pt x="2107" y="775"/>
                    </a:cubicBezTo>
                    <a:cubicBezTo>
                      <a:pt x="2107" y="775"/>
                      <a:pt x="2107" y="744"/>
                      <a:pt x="2107" y="713"/>
                    </a:cubicBezTo>
                    <a:lnTo>
                      <a:pt x="2107" y="682"/>
                    </a:lnTo>
                    <a:lnTo>
                      <a:pt x="2107" y="682"/>
                    </a:lnTo>
                    <a:cubicBezTo>
                      <a:pt x="2077" y="682"/>
                      <a:pt x="2077" y="682"/>
                      <a:pt x="2077" y="682"/>
                    </a:cubicBezTo>
                    <a:cubicBezTo>
                      <a:pt x="2077" y="651"/>
                      <a:pt x="2077" y="651"/>
                      <a:pt x="2077" y="651"/>
                    </a:cubicBezTo>
                    <a:lnTo>
                      <a:pt x="2046" y="651"/>
                    </a:lnTo>
                    <a:cubicBezTo>
                      <a:pt x="2046" y="651"/>
                      <a:pt x="2014" y="620"/>
                      <a:pt x="1983" y="620"/>
                    </a:cubicBezTo>
                    <a:cubicBezTo>
                      <a:pt x="1953" y="589"/>
                      <a:pt x="1922" y="589"/>
                      <a:pt x="1922" y="558"/>
                    </a:cubicBezTo>
                    <a:cubicBezTo>
                      <a:pt x="1890" y="527"/>
                      <a:pt x="1890" y="527"/>
                      <a:pt x="1890" y="527"/>
                    </a:cubicBezTo>
                    <a:cubicBezTo>
                      <a:pt x="1890" y="527"/>
                      <a:pt x="1890" y="527"/>
                      <a:pt x="1859" y="527"/>
                    </a:cubicBezTo>
                    <a:cubicBezTo>
                      <a:pt x="1859" y="496"/>
                      <a:pt x="1829" y="496"/>
                      <a:pt x="1829" y="496"/>
                    </a:cubicBezTo>
                    <a:lnTo>
                      <a:pt x="1798" y="496"/>
                    </a:lnTo>
                    <a:cubicBezTo>
                      <a:pt x="1766" y="496"/>
                      <a:pt x="1766" y="496"/>
                      <a:pt x="1766" y="496"/>
                    </a:cubicBezTo>
                    <a:lnTo>
                      <a:pt x="1735" y="496"/>
                    </a:lnTo>
                    <a:lnTo>
                      <a:pt x="1735" y="465"/>
                    </a:lnTo>
                    <a:lnTo>
                      <a:pt x="1735" y="465"/>
                    </a:lnTo>
                    <a:lnTo>
                      <a:pt x="1735" y="465"/>
                    </a:lnTo>
                    <a:cubicBezTo>
                      <a:pt x="1735" y="496"/>
                      <a:pt x="1705" y="496"/>
                      <a:pt x="1705" y="496"/>
                    </a:cubicBezTo>
                    <a:lnTo>
                      <a:pt x="1705" y="496"/>
                    </a:lnTo>
                    <a:cubicBezTo>
                      <a:pt x="1674" y="496"/>
                      <a:pt x="1674" y="496"/>
                      <a:pt x="1674" y="465"/>
                    </a:cubicBezTo>
                    <a:cubicBezTo>
                      <a:pt x="1674" y="465"/>
                      <a:pt x="1674" y="465"/>
                      <a:pt x="1642" y="465"/>
                    </a:cubicBezTo>
                    <a:cubicBezTo>
                      <a:pt x="1642" y="465"/>
                      <a:pt x="1642" y="465"/>
                      <a:pt x="1611" y="465"/>
                    </a:cubicBezTo>
                    <a:lnTo>
                      <a:pt x="1611" y="465"/>
                    </a:lnTo>
                    <a:cubicBezTo>
                      <a:pt x="1518" y="589"/>
                      <a:pt x="1518" y="589"/>
                      <a:pt x="1518" y="589"/>
                    </a:cubicBezTo>
                    <a:cubicBezTo>
                      <a:pt x="1550" y="496"/>
                      <a:pt x="1550" y="496"/>
                      <a:pt x="1550" y="496"/>
                    </a:cubicBezTo>
                    <a:cubicBezTo>
                      <a:pt x="1550" y="496"/>
                      <a:pt x="1550" y="465"/>
                      <a:pt x="1550" y="434"/>
                    </a:cubicBezTo>
                    <a:cubicBezTo>
                      <a:pt x="1550" y="434"/>
                      <a:pt x="1550" y="434"/>
                      <a:pt x="1550" y="403"/>
                    </a:cubicBezTo>
                    <a:lnTo>
                      <a:pt x="1550" y="403"/>
                    </a:lnTo>
                    <a:lnTo>
                      <a:pt x="1518" y="403"/>
                    </a:lnTo>
                    <a:cubicBezTo>
                      <a:pt x="1487" y="403"/>
                      <a:pt x="1487" y="372"/>
                      <a:pt x="1487" y="372"/>
                    </a:cubicBezTo>
                    <a:cubicBezTo>
                      <a:pt x="1457" y="372"/>
                      <a:pt x="1457" y="372"/>
                      <a:pt x="1457" y="372"/>
                    </a:cubicBezTo>
                    <a:lnTo>
                      <a:pt x="1457" y="372"/>
                    </a:lnTo>
                    <a:lnTo>
                      <a:pt x="1457" y="341"/>
                    </a:lnTo>
                    <a:cubicBezTo>
                      <a:pt x="1457" y="341"/>
                      <a:pt x="1457" y="341"/>
                      <a:pt x="1426" y="341"/>
                    </a:cubicBezTo>
                    <a:lnTo>
                      <a:pt x="1394" y="341"/>
                    </a:lnTo>
                    <a:cubicBezTo>
                      <a:pt x="1394" y="372"/>
                      <a:pt x="1394" y="372"/>
                      <a:pt x="1394" y="372"/>
                    </a:cubicBezTo>
                    <a:cubicBezTo>
                      <a:pt x="1333" y="372"/>
                      <a:pt x="1333" y="372"/>
                      <a:pt x="1333" y="372"/>
                    </a:cubicBezTo>
                    <a:cubicBezTo>
                      <a:pt x="1333" y="310"/>
                      <a:pt x="1333" y="310"/>
                      <a:pt x="1333" y="310"/>
                    </a:cubicBezTo>
                    <a:lnTo>
                      <a:pt x="1333" y="310"/>
                    </a:lnTo>
                    <a:cubicBezTo>
                      <a:pt x="1301" y="341"/>
                      <a:pt x="1301" y="341"/>
                      <a:pt x="1301" y="341"/>
                    </a:cubicBezTo>
                    <a:cubicBezTo>
                      <a:pt x="1270" y="341"/>
                      <a:pt x="1270" y="310"/>
                      <a:pt x="1270" y="310"/>
                    </a:cubicBezTo>
                    <a:lnTo>
                      <a:pt x="1270" y="310"/>
                    </a:lnTo>
                    <a:lnTo>
                      <a:pt x="1270" y="310"/>
                    </a:lnTo>
                    <a:lnTo>
                      <a:pt x="1270" y="310"/>
                    </a:lnTo>
                    <a:lnTo>
                      <a:pt x="1240" y="310"/>
                    </a:lnTo>
                    <a:cubicBezTo>
                      <a:pt x="1240" y="310"/>
                      <a:pt x="1240" y="310"/>
                      <a:pt x="1209" y="279"/>
                    </a:cubicBezTo>
                    <a:lnTo>
                      <a:pt x="1240" y="248"/>
                    </a:lnTo>
                    <a:lnTo>
                      <a:pt x="1240" y="248"/>
                    </a:lnTo>
                    <a:cubicBezTo>
                      <a:pt x="1240" y="217"/>
                      <a:pt x="1240" y="217"/>
                      <a:pt x="1270" y="217"/>
                    </a:cubicBezTo>
                    <a:cubicBezTo>
                      <a:pt x="1240" y="186"/>
                      <a:pt x="1240" y="186"/>
                      <a:pt x="1240" y="186"/>
                    </a:cubicBezTo>
                    <a:cubicBezTo>
                      <a:pt x="1240" y="186"/>
                      <a:pt x="1209" y="155"/>
                      <a:pt x="1209" y="124"/>
                    </a:cubicBezTo>
                    <a:cubicBezTo>
                      <a:pt x="1209" y="93"/>
                      <a:pt x="1209" y="93"/>
                      <a:pt x="1209" y="62"/>
                    </a:cubicBezTo>
                    <a:lnTo>
                      <a:pt x="1209" y="62"/>
                    </a:lnTo>
                    <a:lnTo>
                      <a:pt x="1209" y="62"/>
                    </a:lnTo>
                    <a:lnTo>
                      <a:pt x="1178" y="62"/>
                    </a:lnTo>
                    <a:lnTo>
                      <a:pt x="1178" y="62"/>
                    </a:lnTo>
                    <a:lnTo>
                      <a:pt x="1178" y="62"/>
                    </a:lnTo>
                    <a:cubicBezTo>
                      <a:pt x="1178" y="93"/>
                      <a:pt x="1178" y="93"/>
                      <a:pt x="1178"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5" name="Freeform 148"/>
              <p:cNvSpPr>
                <a:spLocks noChangeArrowheads="1"/>
              </p:cNvSpPr>
              <p:nvPr/>
            </p:nvSpPr>
            <p:spPr bwMode="auto">
              <a:xfrm>
                <a:off x="2574925" y="3263900"/>
                <a:ext cx="11113" cy="11113"/>
              </a:xfrm>
              <a:custGeom>
                <a:avLst/>
                <a:gdLst>
                  <a:gd name="T0" fmla="*/ 0 w 33"/>
                  <a:gd name="T1" fmla="*/ 31 h 32"/>
                  <a:gd name="T2" fmla="*/ 0 w 33"/>
                  <a:gd name="T3" fmla="*/ 31 h 32"/>
                  <a:gd name="T4" fmla="*/ 0 w 33"/>
                  <a:gd name="T5" fmla="*/ 31 h 32"/>
                  <a:gd name="T6" fmla="*/ 0 w 33"/>
                  <a:gd name="T7" fmla="*/ 31 h 32"/>
                  <a:gd name="T8" fmla="*/ 32 w 33"/>
                  <a:gd name="T9" fmla="*/ 31 h 32"/>
                  <a:gd name="T10" fmla="*/ 32 w 33"/>
                  <a:gd name="T11" fmla="*/ 0 h 32"/>
                  <a:gd name="T12" fmla="*/ 32 w 33"/>
                  <a:gd name="T13" fmla="*/ 0 h 32"/>
                  <a:gd name="T14" fmla="*/ 32 w 33"/>
                  <a:gd name="T15" fmla="*/ 0 h 32"/>
                  <a:gd name="T16" fmla="*/ 0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1"/>
                    </a:moveTo>
                    <a:lnTo>
                      <a:pt x="0" y="31"/>
                    </a:lnTo>
                    <a:lnTo>
                      <a:pt x="0" y="31"/>
                    </a:lnTo>
                    <a:lnTo>
                      <a:pt x="0" y="31"/>
                    </a:lnTo>
                    <a:cubicBezTo>
                      <a:pt x="32" y="31"/>
                      <a:pt x="32" y="31"/>
                      <a:pt x="32" y="31"/>
                    </a:cubicBezTo>
                    <a:lnTo>
                      <a:pt x="32" y="0"/>
                    </a:lnTo>
                    <a:lnTo>
                      <a:pt x="32" y="0"/>
                    </a:lnTo>
                    <a:lnTo>
                      <a:pt x="32" y="0"/>
                    </a:lnTo>
                    <a:cubicBezTo>
                      <a:pt x="32" y="0"/>
                      <a:pt x="32" y="0"/>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6" name="Freeform 149"/>
              <p:cNvSpPr>
                <a:spLocks noChangeArrowheads="1"/>
              </p:cNvSpPr>
              <p:nvPr/>
            </p:nvSpPr>
            <p:spPr bwMode="auto">
              <a:xfrm>
                <a:off x="2206625" y="3175000"/>
                <a:ext cx="346075" cy="669925"/>
              </a:xfrm>
              <a:custGeom>
                <a:avLst/>
                <a:gdLst>
                  <a:gd name="T0" fmla="*/ 837 w 962"/>
                  <a:gd name="T1" fmla="*/ 837 h 1861"/>
                  <a:gd name="T2" fmla="*/ 806 w 962"/>
                  <a:gd name="T3" fmla="*/ 713 h 1861"/>
                  <a:gd name="T4" fmla="*/ 806 w 962"/>
                  <a:gd name="T5" fmla="*/ 557 h 1861"/>
                  <a:gd name="T6" fmla="*/ 806 w 962"/>
                  <a:gd name="T7" fmla="*/ 496 h 1861"/>
                  <a:gd name="T8" fmla="*/ 837 w 962"/>
                  <a:gd name="T9" fmla="*/ 465 h 1861"/>
                  <a:gd name="T10" fmla="*/ 930 w 962"/>
                  <a:gd name="T11" fmla="*/ 372 h 1861"/>
                  <a:gd name="T12" fmla="*/ 868 w 962"/>
                  <a:gd name="T13" fmla="*/ 341 h 1861"/>
                  <a:gd name="T14" fmla="*/ 806 w 962"/>
                  <a:gd name="T15" fmla="*/ 309 h 1861"/>
                  <a:gd name="T16" fmla="*/ 774 w 962"/>
                  <a:gd name="T17" fmla="*/ 279 h 1861"/>
                  <a:gd name="T18" fmla="*/ 806 w 962"/>
                  <a:gd name="T19" fmla="*/ 248 h 1861"/>
                  <a:gd name="T20" fmla="*/ 837 w 962"/>
                  <a:gd name="T21" fmla="*/ 185 h 1861"/>
                  <a:gd name="T22" fmla="*/ 713 w 962"/>
                  <a:gd name="T23" fmla="*/ 124 h 1861"/>
                  <a:gd name="T24" fmla="*/ 620 w 962"/>
                  <a:gd name="T25" fmla="*/ 61 h 1861"/>
                  <a:gd name="T26" fmla="*/ 589 w 962"/>
                  <a:gd name="T27" fmla="*/ 31 h 1861"/>
                  <a:gd name="T28" fmla="*/ 526 w 962"/>
                  <a:gd name="T29" fmla="*/ 0 h 1861"/>
                  <a:gd name="T30" fmla="*/ 434 w 962"/>
                  <a:gd name="T31" fmla="*/ 0 h 1861"/>
                  <a:gd name="T32" fmla="*/ 372 w 962"/>
                  <a:gd name="T33" fmla="*/ 0 h 1861"/>
                  <a:gd name="T34" fmla="*/ 341 w 962"/>
                  <a:gd name="T35" fmla="*/ 124 h 1861"/>
                  <a:gd name="T36" fmla="*/ 310 w 962"/>
                  <a:gd name="T37" fmla="*/ 124 h 1861"/>
                  <a:gd name="T38" fmla="*/ 278 w 962"/>
                  <a:gd name="T39" fmla="*/ 185 h 1861"/>
                  <a:gd name="T40" fmla="*/ 278 w 962"/>
                  <a:gd name="T41" fmla="*/ 217 h 1861"/>
                  <a:gd name="T42" fmla="*/ 310 w 962"/>
                  <a:gd name="T43" fmla="*/ 279 h 1861"/>
                  <a:gd name="T44" fmla="*/ 217 w 962"/>
                  <a:gd name="T45" fmla="*/ 403 h 1861"/>
                  <a:gd name="T46" fmla="*/ 217 w 962"/>
                  <a:gd name="T47" fmla="*/ 433 h 1861"/>
                  <a:gd name="T48" fmla="*/ 186 w 962"/>
                  <a:gd name="T49" fmla="*/ 527 h 1861"/>
                  <a:gd name="T50" fmla="*/ 186 w 962"/>
                  <a:gd name="T51" fmla="*/ 620 h 1861"/>
                  <a:gd name="T52" fmla="*/ 217 w 962"/>
                  <a:gd name="T53" fmla="*/ 744 h 1861"/>
                  <a:gd name="T54" fmla="*/ 154 w 962"/>
                  <a:gd name="T55" fmla="*/ 898 h 1861"/>
                  <a:gd name="T56" fmla="*/ 124 w 962"/>
                  <a:gd name="T57" fmla="*/ 929 h 1861"/>
                  <a:gd name="T58" fmla="*/ 154 w 962"/>
                  <a:gd name="T59" fmla="*/ 1022 h 1861"/>
                  <a:gd name="T60" fmla="*/ 124 w 962"/>
                  <a:gd name="T61" fmla="*/ 1085 h 1861"/>
                  <a:gd name="T62" fmla="*/ 93 w 962"/>
                  <a:gd name="T63" fmla="*/ 1146 h 1861"/>
                  <a:gd name="T64" fmla="*/ 93 w 962"/>
                  <a:gd name="T65" fmla="*/ 1270 h 1861"/>
                  <a:gd name="T66" fmla="*/ 93 w 962"/>
                  <a:gd name="T67" fmla="*/ 1364 h 1861"/>
                  <a:gd name="T68" fmla="*/ 124 w 962"/>
                  <a:gd name="T69" fmla="*/ 1425 h 1861"/>
                  <a:gd name="T70" fmla="*/ 124 w 962"/>
                  <a:gd name="T71" fmla="*/ 1488 h 1861"/>
                  <a:gd name="T72" fmla="*/ 93 w 962"/>
                  <a:gd name="T73" fmla="*/ 1518 h 1861"/>
                  <a:gd name="T74" fmla="*/ 93 w 962"/>
                  <a:gd name="T75" fmla="*/ 1581 h 1861"/>
                  <a:gd name="T76" fmla="*/ 62 w 962"/>
                  <a:gd name="T77" fmla="*/ 1612 h 1861"/>
                  <a:gd name="T78" fmla="*/ 30 w 962"/>
                  <a:gd name="T79" fmla="*/ 1705 h 1861"/>
                  <a:gd name="T80" fmla="*/ 0 w 962"/>
                  <a:gd name="T81" fmla="*/ 1766 h 1861"/>
                  <a:gd name="T82" fmla="*/ 93 w 962"/>
                  <a:gd name="T83" fmla="*/ 1797 h 1861"/>
                  <a:gd name="T84" fmla="*/ 124 w 962"/>
                  <a:gd name="T85" fmla="*/ 1860 h 1861"/>
                  <a:gd name="T86" fmla="*/ 217 w 962"/>
                  <a:gd name="T87" fmla="*/ 1860 h 1861"/>
                  <a:gd name="T88" fmla="*/ 217 w 962"/>
                  <a:gd name="T89" fmla="*/ 1766 h 1861"/>
                  <a:gd name="T90" fmla="*/ 278 w 962"/>
                  <a:gd name="T91" fmla="*/ 1705 h 1861"/>
                  <a:gd name="T92" fmla="*/ 372 w 962"/>
                  <a:gd name="T93" fmla="*/ 1581 h 1861"/>
                  <a:gd name="T94" fmla="*/ 278 w 962"/>
                  <a:gd name="T95" fmla="*/ 1488 h 1861"/>
                  <a:gd name="T96" fmla="*/ 402 w 962"/>
                  <a:gd name="T97" fmla="*/ 1425 h 1861"/>
                  <a:gd name="T98" fmla="*/ 465 w 962"/>
                  <a:gd name="T99" fmla="*/ 1301 h 1861"/>
                  <a:gd name="T100" fmla="*/ 434 w 962"/>
                  <a:gd name="T101" fmla="*/ 1209 h 1861"/>
                  <a:gd name="T102" fmla="*/ 526 w 962"/>
                  <a:gd name="T103" fmla="*/ 1177 h 1861"/>
                  <a:gd name="T104" fmla="*/ 589 w 962"/>
                  <a:gd name="T105" fmla="*/ 1146 h 1861"/>
                  <a:gd name="T106" fmla="*/ 434 w 962"/>
                  <a:gd name="T107" fmla="*/ 929 h 1861"/>
                  <a:gd name="T108" fmla="*/ 837 w 962"/>
                  <a:gd name="T109" fmla="*/ 992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1861">
                    <a:moveTo>
                      <a:pt x="868" y="898"/>
                    </a:moveTo>
                    <a:lnTo>
                      <a:pt x="868" y="898"/>
                    </a:lnTo>
                    <a:cubicBezTo>
                      <a:pt x="837" y="868"/>
                      <a:pt x="837" y="868"/>
                      <a:pt x="868" y="837"/>
                    </a:cubicBezTo>
                    <a:lnTo>
                      <a:pt x="868" y="837"/>
                    </a:lnTo>
                    <a:cubicBezTo>
                      <a:pt x="868" y="837"/>
                      <a:pt x="868" y="837"/>
                      <a:pt x="837" y="837"/>
                    </a:cubicBezTo>
                    <a:cubicBezTo>
                      <a:pt x="837" y="805"/>
                      <a:pt x="837" y="805"/>
                      <a:pt x="837" y="805"/>
                    </a:cubicBezTo>
                    <a:cubicBezTo>
                      <a:pt x="837" y="805"/>
                      <a:pt x="806" y="805"/>
                      <a:pt x="806" y="774"/>
                    </a:cubicBezTo>
                    <a:lnTo>
                      <a:pt x="806" y="744"/>
                    </a:lnTo>
                    <a:lnTo>
                      <a:pt x="774" y="713"/>
                    </a:lnTo>
                    <a:cubicBezTo>
                      <a:pt x="774" y="713"/>
                      <a:pt x="774" y="713"/>
                      <a:pt x="806" y="713"/>
                    </a:cubicBezTo>
                    <a:cubicBezTo>
                      <a:pt x="806" y="681"/>
                      <a:pt x="806" y="681"/>
                      <a:pt x="806" y="681"/>
                    </a:cubicBezTo>
                    <a:lnTo>
                      <a:pt x="806" y="681"/>
                    </a:lnTo>
                    <a:lnTo>
                      <a:pt x="806" y="681"/>
                    </a:lnTo>
                    <a:cubicBezTo>
                      <a:pt x="806" y="651"/>
                      <a:pt x="806" y="620"/>
                      <a:pt x="806" y="589"/>
                    </a:cubicBezTo>
                    <a:cubicBezTo>
                      <a:pt x="806" y="589"/>
                      <a:pt x="806" y="589"/>
                      <a:pt x="806" y="557"/>
                    </a:cubicBezTo>
                    <a:cubicBezTo>
                      <a:pt x="806" y="589"/>
                      <a:pt x="806" y="589"/>
                      <a:pt x="806" y="589"/>
                    </a:cubicBezTo>
                    <a:cubicBezTo>
                      <a:pt x="806" y="496"/>
                      <a:pt x="806" y="496"/>
                      <a:pt x="806" y="496"/>
                    </a:cubicBezTo>
                    <a:lnTo>
                      <a:pt x="806" y="496"/>
                    </a:lnTo>
                    <a:lnTo>
                      <a:pt x="806" y="496"/>
                    </a:lnTo>
                    <a:lnTo>
                      <a:pt x="806" y="496"/>
                    </a:lnTo>
                    <a:lnTo>
                      <a:pt x="806" y="496"/>
                    </a:lnTo>
                    <a:cubicBezTo>
                      <a:pt x="837" y="496"/>
                      <a:pt x="837" y="496"/>
                      <a:pt x="837" y="496"/>
                    </a:cubicBezTo>
                    <a:cubicBezTo>
                      <a:pt x="837" y="465"/>
                      <a:pt x="837" y="465"/>
                      <a:pt x="837" y="465"/>
                    </a:cubicBezTo>
                    <a:lnTo>
                      <a:pt x="837" y="465"/>
                    </a:lnTo>
                    <a:lnTo>
                      <a:pt x="837" y="465"/>
                    </a:lnTo>
                    <a:cubicBezTo>
                      <a:pt x="868" y="433"/>
                      <a:pt x="868" y="433"/>
                      <a:pt x="868" y="433"/>
                    </a:cubicBezTo>
                    <a:lnTo>
                      <a:pt x="868" y="403"/>
                    </a:lnTo>
                    <a:cubicBezTo>
                      <a:pt x="898" y="403"/>
                      <a:pt x="898" y="372"/>
                      <a:pt x="898" y="372"/>
                    </a:cubicBezTo>
                    <a:lnTo>
                      <a:pt x="898" y="372"/>
                    </a:lnTo>
                    <a:cubicBezTo>
                      <a:pt x="930" y="372"/>
                      <a:pt x="930" y="372"/>
                      <a:pt x="930" y="372"/>
                    </a:cubicBezTo>
                    <a:cubicBezTo>
                      <a:pt x="930" y="341"/>
                      <a:pt x="930" y="341"/>
                      <a:pt x="961" y="341"/>
                    </a:cubicBezTo>
                    <a:cubicBezTo>
                      <a:pt x="961" y="341"/>
                      <a:pt x="961" y="341"/>
                      <a:pt x="930" y="341"/>
                    </a:cubicBezTo>
                    <a:cubicBezTo>
                      <a:pt x="930" y="341"/>
                      <a:pt x="930" y="341"/>
                      <a:pt x="898" y="341"/>
                    </a:cubicBezTo>
                    <a:cubicBezTo>
                      <a:pt x="898" y="341"/>
                      <a:pt x="868" y="341"/>
                      <a:pt x="868" y="309"/>
                    </a:cubicBezTo>
                    <a:lnTo>
                      <a:pt x="868" y="341"/>
                    </a:lnTo>
                    <a:lnTo>
                      <a:pt x="837" y="341"/>
                    </a:lnTo>
                    <a:lnTo>
                      <a:pt x="806" y="309"/>
                    </a:lnTo>
                    <a:lnTo>
                      <a:pt x="806" y="309"/>
                    </a:lnTo>
                    <a:lnTo>
                      <a:pt x="806" y="309"/>
                    </a:lnTo>
                    <a:lnTo>
                      <a:pt x="806" y="309"/>
                    </a:lnTo>
                    <a:cubicBezTo>
                      <a:pt x="774" y="309"/>
                      <a:pt x="774" y="309"/>
                      <a:pt x="774" y="279"/>
                    </a:cubicBezTo>
                    <a:lnTo>
                      <a:pt x="774" y="279"/>
                    </a:lnTo>
                    <a:lnTo>
                      <a:pt x="774" y="279"/>
                    </a:lnTo>
                    <a:lnTo>
                      <a:pt x="774" y="279"/>
                    </a:lnTo>
                    <a:lnTo>
                      <a:pt x="774" y="279"/>
                    </a:lnTo>
                    <a:lnTo>
                      <a:pt x="774" y="279"/>
                    </a:lnTo>
                    <a:cubicBezTo>
                      <a:pt x="774" y="279"/>
                      <a:pt x="774" y="248"/>
                      <a:pt x="806" y="248"/>
                    </a:cubicBezTo>
                    <a:lnTo>
                      <a:pt x="806" y="248"/>
                    </a:lnTo>
                    <a:lnTo>
                      <a:pt x="806" y="248"/>
                    </a:lnTo>
                    <a:lnTo>
                      <a:pt x="806" y="248"/>
                    </a:lnTo>
                    <a:lnTo>
                      <a:pt x="806" y="217"/>
                    </a:lnTo>
                    <a:lnTo>
                      <a:pt x="806" y="217"/>
                    </a:lnTo>
                    <a:lnTo>
                      <a:pt x="806" y="217"/>
                    </a:lnTo>
                    <a:cubicBezTo>
                      <a:pt x="806" y="217"/>
                      <a:pt x="806" y="217"/>
                      <a:pt x="837" y="217"/>
                    </a:cubicBezTo>
                    <a:cubicBezTo>
                      <a:pt x="837" y="217"/>
                      <a:pt x="837" y="217"/>
                      <a:pt x="837" y="185"/>
                    </a:cubicBezTo>
                    <a:lnTo>
                      <a:pt x="837" y="185"/>
                    </a:lnTo>
                    <a:cubicBezTo>
                      <a:pt x="806" y="185"/>
                      <a:pt x="806" y="155"/>
                      <a:pt x="806" y="155"/>
                    </a:cubicBezTo>
                    <a:cubicBezTo>
                      <a:pt x="806" y="155"/>
                      <a:pt x="806" y="155"/>
                      <a:pt x="774" y="155"/>
                    </a:cubicBezTo>
                    <a:cubicBezTo>
                      <a:pt x="774" y="155"/>
                      <a:pt x="774" y="155"/>
                      <a:pt x="744" y="155"/>
                    </a:cubicBezTo>
                    <a:cubicBezTo>
                      <a:pt x="744" y="124"/>
                      <a:pt x="713" y="124"/>
                      <a:pt x="713" y="124"/>
                    </a:cubicBezTo>
                    <a:lnTo>
                      <a:pt x="713" y="124"/>
                    </a:lnTo>
                    <a:cubicBezTo>
                      <a:pt x="682" y="93"/>
                      <a:pt x="682" y="93"/>
                      <a:pt x="682" y="93"/>
                    </a:cubicBezTo>
                    <a:lnTo>
                      <a:pt x="682" y="93"/>
                    </a:lnTo>
                    <a:lnTo>
                      <a:pt x="650" y="93"/>
                    </a:lnTo>
                    <a:cubicBezTo>
                      <a:pt x="650" y="93"/>
                      <a:pt x="650" y="93"/>
                      <a:pt x="620" y="61"/>
                    </a:cubicBezTo>
                    <a:lnTo>
                      <a:pt x="620" y="61"/>
                    </a:lnTo>
                    <a:lnTo>
                      <a:pt x="620" y="61"/>
                    </a:lnTo>
                    <a:cubicBezTo>
                      <a:pt x="589" y="31"/>
                      <a:pt x="589" y="31"/>
                      <a:pt x="589" y="31"/>
                    </a:cubicBezTo>
                    <a:lnTo>
                      <a:pt x="589" y="31"/>
                    </a:lnTo>
                    <a:lnTo>
                      <a:pt x="589" y="31"/>
                    </a:lnTo>
                    <a:lnTo>
                      <a:pt x="589" y="31"/>
                    </a:lnTo>
                    <a:cubicBezTo>
                      <a:pt x="589" y="0"/>
                      <a:pt x="558" y="0"/>
                      <a:pt x="558" y="0"/>
                    </a:cubicBezTo>
                    <a:cubicBezTo>
                      <a:pt x="526" y="0"/>
                      <a:pt x="526" y="0"/>
                      <a:pt x="526" y="0"/>
                    </a:cubicBezTo>
                    <a:lnTo>
                      <a:pt x="526" y="0"/>
                    </a:lnTo>
                    <a:lnTo>
                      <a:pt x="526" y="0"/>
                    </a:lnTo>
                    <a:cubicBezTo>
                      <a:pt x="526" y="31"/>
                      <a:pt x="496" y="31"/>
                      <a:pt x="496" y="31"/>
                    </a:cubicBezTo>
                    <a:lnTo>
                      <a:pt x="496" y="31"/>
                    </a:lnTo>
                    <a:cubicBezTo>
                      <a:pt x="465" y="31"/>
                      <a:pt x="465" y="31"/>
                      <a:pt x="465" y="31"/>
                    </a:cubicBezTo>
                    <a:lnTo>
                      <a:pt x="465" y="31"/>
                    </a:lnTo>
                    <a:cubicBezTo>
                      <a:pt x="465" y="0"/>
                      <a:pt x="434" y="0"/>
                      <a:pt x="434" y="0"/>
                    </a:cubicBezTo>
                    <a:lnTo>
                      <a:pt x="434" y="0"/>
                    </a:lnTo>
                    <a:lnTo>
                      <a:pt x="434" y="0"/>
                    </a:lnTo>
                    <a:lnTo>
                      <a:pt x="402" y="0"/>
                    </a:lnTo>
                    <a:lnTo>
                      <a:pt x="402" y="0"/>
                    </a:lnTo>
                    <a:lnTo>
                      <a:pt x="372" y="0"/>
                    </a:lnTo>
                    <a:lnTo>
                      <a:pt x="372" y="0"/>
                    </a:lnTo>
                    <a:lnTo>
                      <a:pt x="372" y="0"/>
                    </a:lnTo>
                    <a:cubicBezTo>
                      <a:pt x="372" y="0"/>
                      <a:pt x="372" y="0"/>
                      <a:pt x="372" y="31"/>
                    </a:cubicBezTo>
                    <a:cubicBezTo>
                      <a:pt x="372" y="31"/>
                      <a:pt x="372" y="61"/>
                      <a:pt x="341" y="93"/>
                    </a:cubicBezTo>
                    <a:cubicBezTo>
                      <a:pt x="341" y="93"/>
                      <a:pt x="341" y="93"/>
                      <a:pt x="341" y="124"/>
                    </a:cubicBezTo>
                    <a:cubicBezTo>
                      <a:pt x="341" y="124"/>
                      <a:pt x="341" y="124"/>
                      <a:pt x="310" y="124"/>
                    </a:cubicBezTo>
                    <a:lnTo>
                      <a:pt x="310" y="124"/>
                    </a:lnTo>
                    <a:lnTo>
                      <a:pt x="310" y="124"/>
                    </a:lnTo>
                    <a:lnTo>
                      <a:pt x="310" y="124"/>
                    </a:lnTo>
                    <a:lnTo>
                      <a:pt x="310" y="124"/>
                    </a:lnTo>
                    <a:lnTo>
                      <a:pt x="278" y="124"/>
                    </a:lnTo>
                    <a:lnTo>
                      <a:pt x="278" y="124"/>
                    </a:lnTo>
                    <a:cubicBezTo>
                      <a:pt x="278" y="155"/>
                      <a:pt x="278" y="155"/>
                      <a:pt x="278" y="155"/>
                    </a:cubicBezTo>
                    <a:lnTo>
                      <a:pt x="278" y="155"/>
                    </a:lnTo>
                    <a:cubicBezTo>
                      <a:pt x="278" y="155"/>
                      <a:pt x="278" y="155"/>
                      <a:pt x="278" y="185"/>
                    </a:cubicBezTo>
                    <a:lnTo>
                      <a:pt x="278" y="185"/>
                    </a:lnTo>
                    <a:lnTo>
                      <a:pt x="278" y="185"/>
                    </a:lnTo>
                    <a:lnTo>
                      <a:pt x="278" y="185"/>
                    </a:lnTo>
                    <a:cubicBezTo>
                      <a:pt x="278" y="185"/>
                      <a:pt x="278" y="185"/>
                      <a:pt x="278" y="217"/>
                    </a:cubicBezTo>
                    <a:lnTo>
                      <a:pt x="278" y="217"/>
                    </a:lnTo>
                    <a:lnTo>
                      <a:pt x="278" y="217"/>
                    </a:lnTo>
                    <a:lnTo>
                      <a:pt x="278" y="217"/>
                    </a:lnTo>
                    <a:cubicBezTo>
                      <a:pt x="278" y="248"/>
                      <a:pt x="278" y="248"/>
                      <a:pt x="278" y="248"/>
                    </a:cubicBezTo>
                    <a:cubicBezTo>
                      <a:pt x="278" y="248"/>
                      <a:pt x="310" y="248"/>
                      <a:pt x="310" y="279"/>
                    </a:cubicBezTo>
                    <a:lnTo>
                      <a:pt x="310" y="279"/>
                    </a:lnTo>
                    <a:lnTo>
                      <a:pt x="310" y="279"/>
                    </a:lnTo>
                    <a:cubicBezTo>
                      <a:pt x="278" y="309"/>
                      <a:pt x="278" y="309"/>
                      <a:pt x="278" y="309"/>
                    </a:cubicBezTo>
                    <a:cubicBezTo>
                      <a:pt x="278" y="309"/>
                      <a:pt x="278" y="309"/>
                      <a:pt x="248" y="309"/>
                    </a:cubicBezTo>
                    <a:lnTo>
                      <a:pt x="248" y="341"/>
                    </a:lnTo>
                    <a:cubicBezTo>
                      <a:pt x="217" y="372"/>
                      <a:pt x="217" y="372"/>
                      <a:pt x="217" y="403"/>
                    </a:cubicBezTo>
                    <a:cubicBezTo>
                      <a:pt x="217" y="403"/>
                      <a:pt x="217" y="403"/>
                      <a:pt x="217" y="433"/>
                    </a:cubicBezTo>
                    <a:lnTo>
                      <a:pt x="217" y="433"/>
                    </a:lnTo>
                    <a:lnTo>
                      <a:pt x="217" y="433"/>
                    </a:lnTo>
                    <a:lnTo>
                      <a:pt x="217" y="433"/>
                    </a:lnTo>
                    <a:lnTo>
                      <a:pt x="217" y="433"/>
                    </a:lnTo>
                    <a:lnTo>
                      <a:pt x="217" y="433"/>
                    </a:lnTo>
                    <a:cubicBezTo>
                      <a:pt x="217" y="465"/>
                      <a:pt x="217" y="465"/>
                      <a:pt x="217" y="465"/>
                    </a:cubicBezTo>
                    <a:cubicBezTo>
                      <a:pt x="217" y="465"/>
                      <a:pt x="217" y="465"/>
                      <a:pt x="217" y="496"/>
                    </a:cubicBezTo>
                    <a:lnTo>
                      <a:pt x="217" y="496"/>
                    </a:lnTo>
                    <a:lnTo>
                      <a:pt x="186" y="527"/>
                    </a:lnTo>
                    <a:lnTo>
                      <a:pt x="186" y="527"/>
                    </a:lnTo>
                    <a:cubicBezTo>
                      <a:pt x="186" y="557"/>
                      <a:pt x="186" y="557"/>
                      <a:pt x="154" y="557"/>
                    </a:cubicBezTo>
                    <a:cubicBezTo>
                      <a:pt x="154" y="557"/>
                      <a:pt x="186" y="557"/>
                      <a:pt x="186" y="589"/>
                    </a:cubicBezTo>
                    <a:lnTo>
                      <a:pt x="186" y="589"/>
                    </a:lnTo>
                    <a:cubicBezTo>
                      <a:pt x="186" y="589"/>
                      <a:pt x="186" y="589"/>
                      <a:pt x="186" y="620"/>
                    </a:cubicBezTo>
                    <a:lnTo>
                      <a:pt x="186" y="651"/>
                    </a:lnTo>
                    <a:lnTo>
                      <a:pt x="186" y="651"/>
                    </a:lnTo>
                    <a:lnTo>
                      <a:pt x="186" y="651"/>
                    </a:lnTo>
                    <a:cubicBezTo>
                      <a:pt x="217" y="651"/>
                      <a:pt x="217" y="681"/>
                      <a:pt x="217" y="713"/>
                    </a:cubicBezTo>
                    <a:cubicBezTo>
                      <a:pt x="217" y="713"/>
                      <a:pt x="217" y="713"/>
                      <a:pt x="217" y="744"/>
                    </a:cubicBezTo>
                    <a:cubicBezTo>
                      <a:pt x="217" y="744"/>
                      <a:pt x="186" y="774"/>
                      <a:pt x="186" y="805"/>
                    </a:cubicBezTo>
                    <a:lnTo>
                      <a:pt x="186" y="805"/>
                    </a:lnTo>
                    <a:lnTo>
                      <a:pt x="186" y="837"/>
                    </a:lnTo>
                    <a:lnTo>
                      <a:pt x="186" y="837"/>
                    </a:lnTo>
                    <a:cubicBezTo>
                      <a:pt x="186" y="868"/>
                      <a:pt x="186" y="868"/>
                      <a:pt x="154" y="898"/>
                    </a:cubicBezTo>
                    <a:lnTo>
                      <a:pt x="154" y="898"/>
                    </a:lnTo>
                    <a:lnTo>
                      <a:pt x="154" y="898"/>
                    </a:lnTo>
                    <a:cubicBezTo>
                      <a:pt x="154" y="898"/>
                      <a:pt x="154" y="898"/>
                      <a:pt x="124" y="898"/>
                    </a:cubicBezTo>
                    <a:lnTo>
                      <a:pt x="124" y="929"/>
                    </a:lnTo>
                    <a:lnTo>
                      <a:pt x="124" y="929"/>
                    </a:lnTo>
                    <a:lnTo>
                      <a:pt x="124" y="929"/>
                    </a:lnTo>
                    <a:lnTo>
                      <a:pt x="124" y="929"/>
                    </a:lnTo>
                    <a:lnTo>
                      <a:pt x="124" y="929"/>
                    </a:lnTo>
                    <a:lnTo>
                      <a:pt x="124" y="961"/>
                    </a:lnTo>
                    <a:cubicBezTo>
                      <a:pt x="154" y="961"/>
                      <a:pt x="154" y="992"/>
                      <a:pt x="154" y="1022"/>
                    </a:cubicBezTo>
                    <a:lnTo>
                      <a:pt x="154" y="1022"/>
                    </a:lnTo>
                    <a:cubicBezTo>
                      <a:pt x="154" y="1053"/>
                      <a:pt x="124" y="1053"/>
                      <a:pt x="124" y="1053"/>
                    </a:cubicBezTo>
                    <a:cubicBezTo>
                      <a:pt x="124" y="1085"/>
                      <a:pt x="124" y="1085"/>
                      <a:pt x="124" y="1085"/>
                    </a:cubicBezTo>
                    <a:lnTo>
                      <a:pt x="124" y="1085"/>
                    </a:lnTo>
                    <a:lnTo>
                      <a:pt x="124" y="1085"/>
                    </a:lnTo>
                    <a:lnTo>
                      <a:pt x="124" y="1116"/>
                    </a:lnTo>
                    <a:cubicBezTo>
                      <a:pt x="124" y="1116"/>
                      <a:pt x="93" y="1116"/>
                      <a:pt x="93" y="1146"/>
                    </a:cubicBezTo>
                    <a:lnTo>
                      <a:pt x="93" y="1146"/>
                    </a:lnTo>
                    <a:lnTo>
                      <a:pt x="93" y="1146"/>
                    </a:lnTo>
                    <a:lnTo>
                      <a:pt x="93" y="1146"/>
                    </a:lnTo>
                    <a:lnTo>
                      <a:pt x="93" y="1146"/>
                    </a:lnTo>
                    <a:cubicBezTo>
                      <a:pt x="93" y="1177"/>
                      <a:pt x="93" y="1209"/>
                      <a:pt x="93" y="1209"/>
                    </a:cubicBezTo>
                    <a:cubicBezTo>
                      <a:pt x="93" y="1240"/>
                      <a:pt x="93" y="1240"/>
                      <a:pt x="93" y="1240"/>
                    </a:cubicBezTo>
                    <a:cubicBezTo>
                      <a:pt x="93" y="1270"/>
                      <a:pt x="93" y="1270"/>
                      <a:pt x="93" y="1270"/>
                    </a:cubicBezTo>
                    <a:lnTo>
                      <a:pt x="93" y="1270"/>
                    </a:lnTo>
                    <a:cubicBezTo>
                      <a:pt x="93" y="1301"/>
                      <a:pt x="93" y="1301"/>
                      <a:pt x="93" y="1301"/>
                    </a:cubicBezTo>
                    <a:lnTo>
                      <a:pt x="93" y="1301"/>
                    </a:lnTo>
                    <a:cubicBezTo>
                      <a:pt x="93" y="1333"/>
                      <a:pt x="93" y="1333"/>
                      <a:pt x="93" y="1333"/>
                    </a:cubicBezTo>
                    <a:lnTo>
                      <a:pt x="93" y="1364"/>
                    </a:lnTo>
                    <a:lnTo>
                      <a:pt x="93" y="1364"/>
                    </a:lnTo>
                    <a:lnTo>
                      <a:pt x="93" y="1364"/>
                    </a:lnTo>
                    <a:lnTo>
                      <a:pt x="124" y="1364"/>
                    </a:lnTo>
                    <a:lnTo>
                      <a:pt x="124" y="1394"/>
                    </a:lnTo>
                    <a:lnTo>
                      <a:pt x="124" y="1394"/>
                    </a:lnTo>
                    <a:lnTo>
                      <a:pt x="124" y="1425"/>
                    </a:lnTo>
                    <a:lnTo>
                      <a:pt x="124" y="1425"/>
                    </a:lnTo>
                    <a:cubicBezTo>
                      <a:pt x="124" y="1425"/>
                      <a:pt x="124" y="1425"/>
                      <a:pt x="124" y="1457"/>
                    </a:cubicBezTo>
                    <a:lnTo>
                      <a:pt x="124" y="1457"/>
                    </a:lnTo>
                    <a:lnTo>
                      <a:pt x="124" y="1457"/>
                    </a:lnTo>
                    <a:lnTo>
                      <a:pt x="124" y="1488"/>
                    </a:lnTo>
                    <a:lnTo>
                      <a:pt x="124" y="1488"/>
                    </a:lnTo>
                    <a:lnTo>
                      <a:pt x="124" y="1488"/>
                    </a:lnTo>
                    <a:cubicBezTo>
                      <a:pt x="124" y="1518"/>
                      <a:pt x="93" y="1518"/>
                      <a:pt x="93" y="1518"/>
                    </a:cubicBezTo>
                    <a:lnTo>
                      <a:pt x="93" y="1518"/>
                    </a:lnTo>
                    <a:lnTo>
                      <a:pt x="93" y="1518"/>
                    </a:lnTo>
                    <a:cubicBezTo>
                      <a:pt x="93" y="1549"/>
                      <a:pt x="93" y="1549"/>
                      <a:pt x="93" y="1549"/>
                    </a:cubicBezTo>
                    <a:lnTo>
                      <a:pt x="93" y="1549"/>
                    </a:lnTo>
                    <a:lnTo>
                      <a:pt x="93" y="1549"/>
                    </a:lnTo>
                    <a:lnTo>
                      <a:pt x="93" y="1549"/>
                    </a:lnTo>
                    <a:cubicBezTo>
                      <a:pt x="93" y="1581"/>
                      <a:pt x="93" y="1581"/>
                      <a:pt x="93" y="1581"/>
                    </a:cubicBezTo>
                    <a:lnTo>
                      <a:pt x="93" y="1581"/>
                    </a:lnTo>
                    <a:lnTo>
                      <a:pt x="93" y="1581"/>
                    </a:lnTo>
                    <a:lnTo>
                      <a:pt x="93" y="1612"/>
                    </a:lnTo>
                    <a:cubicBezTo>
                      <a:pt x="62" y="1612"/>
                      <a:pt x="62" y="1612"/>
                      <a:pt x="62" y="1612"/>
                    </a:cubicBezTo>
                    <a:lnTo>
                      <a:pt x="62" y="1612"/>
                    </a:lnTo>
                    <a:cubicBezTo>
                      <a:pt x="93" y="1612"/>
                      <a:pt x="93" y="1642"/>
                      <a:pt x="93" y="1642"/>
                    </a:cubicBezTo>
                    <a:lnTo>
                      <a:pt x="62" y="1673"/>
                    </a:lnTo>
                    <a:lnTo>
                      <a:pt x="62" y="1673"/>
                    </a:lnTo>
                    <a:lnTo>
                      <a:pt x="62" y="1673"/>
                    </a:lnTo>
                    <a:cubicBezTo>
                      <a:pt x="30" y="1705"/>
                      <a:pt x="30" y="1705"/>
                      <a:pt x="30" y="1705"/>
                    </a:cubicBezTo>
                    <a:lnTo>
                      <a:pt x="30" y="1705"/>
                    </a:lnTo>
                    <a:lnTo>
                      <a:pt x="30" y="1705"/>
                    </a:lnTo>
                    <a:cubicBezTo>
                      <a:pt x="0" y="1705"/>
                      <a:pt x="0" y="1705"/>
                      <a:pt x="0" y="1736"/>
                    </a:cubicBezTo>
                    <a:lnTo>
                      <a:pt x="0" y="1736"/>
                    </a:lnTo>
                    <a:cubicBezTo>
                      <a:pt x="0" y="1736"/>
                      <a:pt x="0" y="1736"/>
                      <a:pt x="0" y="1766"/>
                    </a:cubicBezTo>
                    <a:lnTo>
                      <a:pt x="30" y="1766"/>
                    </a:lnTo>
                    <a:lnTo>
                      <a:pt x="30" y="1766"/>
                    </a:lnTo>
                    <a:lnTo>
                      <a:pt x="30" y="1766"/>
                    </a:lnTo>
                    <a:cubicBezTo>
                      <a:pt x="62" y="1766"/>
                      <a:pt x="62" y="1766"/>
                      <a:pt x="62" y="1766"/>
                    </a:cubicBezTo>
                    <a:cubicBezTo>
                      <a:pt x="62" y="1766"/>
                      <a:pt x="93" y="1766"/>
                      <a:pt x="93" y="1797"/>
                    </a:cubicBezTo>
                    <a:lnTo>
                      <a:pt x="93" y="1829"/>
                    </a:lnTo>
                    <a:cubicBezTo>
                      <a:pt x="62" y="1829"/>
                      <a:pt x="62" y="1829"/>
                      <a:pt x="62" y="1860"/>
                    </a:cubicBezTo>
                    <a:cubicBezTo>
                      <a:pt x="93" y="1860"/>
                      <a:pt x="93" y="1860"/>
                      <a:pt x="93" y="1860"/>
                    </a:cubicBezTo>
                    <a:lnTo>
                      <a:pt x="93" y="1860"/>
                    </a:lnTo>
                    <a:cubicBezTo>
                      <a:pt x="124" y="1860"/>
                      <a:pt x="124" y="1860"/>
                      <a:pt x="124" y="1860"/>
                    </a:cubicBezTo>
                    <a:cubicBezTo>
                      <a:pt x="154" y="1860"/>
                      <a:pt x="154" y="1860"/>
                      <a:pt x="154" y="1860"/>
                    </a:cubicBezTo>
                    <a:lnTo>
                      <a:pt x="186" y="1860"/>
                    </a:lnTo>
                    <a:lnTo>
                      <a:pt x="186" y="1860"/>
                    </a:lnTo>
                    <a:lnTo>
                      <a:pt x="186" y="1860"/>
                    </a:lnTo>
                    <a:cubicBezTo>
                      <a:pt x="217" y="1860"/>
                      <a:pt x="217" y="1860"/>
                      <a:pt x="217" y="1860"/>
                    </a:cubicBezTo>
                    <a:lnTo>
                      <a:pt x="217" y="1860"/>
                    </a:lnTo>
                    <a:lnTo>
                      <a:pt x="217" y="1860"/>
                    </a:lnTo>
                    <a:lnTo>
                      <a:pt x="217" y="1860"/>
                    </a:lnTo>
                    <a:cubicBezTo>
                      <a:pt x="217" y="1860"/>
                      <a:pt x="186" y="1829"/>
                      <a:pt x="186" y="1797"/>
                    </a:cubicBezTo>
                    <a:cubicBezTo>
                      <a:pt x="186" y="1797"/>
                      <a:pt x="217" y="1797"/>
                      <a:pt x="217" y="1766"/>
                    </a:cubicBezTo>
                    <a:cubicBezTo>
                      <a:pt x="62" y="1736"/>
                      <a:pt x="62" y="1736"/>
                      <a:pt x="62" y="1736"/>
                    </a:cubicBezTo>
                    <a:cubicBezTo>
                      <a:pt x="248" y="1736"/>
                      <a:pt x="248" y="1736"/>
                      <a:pt x="248" y="1736"/>
                    </a:cubicBezTo>
                    <a:lnTo>
                      <a:pt x="278" y="1736"/>
                    </a:lnTo>
                    <a:lnTo>
                      <a:pt x="278" y="1736"/>
                    </a:lnTo>
                    <a:cubicBezTo>
                      <a:pt x="278" y="1705"/>
                      <a:pt x="278" y="1705"/>
                      <a:pt x="278" y="1705"/>
                    </a:cubicBezTo>
                    <a:cubicBezTo>
                      <a:pt x="278" y="1673"/>
                      <a:pt x="278" y="1673"/>
                      <a:pt x="278" y="1673"/>
                    </a:cubicBezTo>
                    <a:cubicBezTo>
                      <a:pt x="310" y="1673"/>
                      <a:pt x="310" y="1673"/>
                      <a:pt x="310" y="1673"/>
                    </a:cubicBezTo>
                    <a:cubicBezTo>
                      <a:pt x="310" y="1642"/>
                      <a:pt x="310" y="1642"/>
                      <a:pt x="310" y="1642"/>
                    </a:cubicBezTo>
                    <a:cubicBezTo>
                      <a:pt x="154" y="1642"/>
                      <a:pt x="154" y="1642"/>
                      <a:pt x="154" y="1642"/>
                    </a:cubicBezTo>
                    <a:cubicBezTo>
                      <a:pt x="372" y="1581"/>
                      <a:pt x="372" y="1581"/>
                      <a:pt x="372" y="1581"/>
                    </a:cubicBezTo>
                    <a:cubicBezTo>
                      <a:pt x="372" y="1581"/>
                      <a:pt x="372" y="1581"/>
                      <a:pt x="341" y="1581"/>
                    </a:cubicBezTo>
                    <a:lnTo>
                      <a:pt x="341" y="1581"/>
                    </a:lnTo>
                    <a:cubicBezTo>
                      <a:pt x="310" y="1581"/>
                      <a:pt x="310" y="1581"/>
                      <a:pt x="310" y="1581"/>
                    </a:cubicBezTo>
                    <a:lnTo>
                      <a:pt x="310" y="1549"/>
                    </a:lnTo>
                    <a:cubicBezTo>
                      <a:pt x="278" y="1518"/>
                      <a:pt x="278" y="1488"/>
                      <a:pt x="278" y="1488"/>
                    </a:cubicBezTo>
                    <a:cubicBezTo>
                      <a:pt x="278" y="1488"/>
                      <a:pt x="278" y="1488"/>
                      <a:pt x="341" y="1425"/>
                    </a:cubicBezTo>
                    <a:lnTo>
                      <a:pt x="341" y="1425"/>
                    </a:lnTo>
                    <a:lnTo>
                      <a:pt x="341" y="1425"/>
                    </a:lnTo>
                    <a:lnTo>
                      <a:pt x="372" y="1425"/>
                    </a:lnTo>
                    <a:cubicBezTo>
                      <a:pt x="372" y="1425"/>
                      <a:pt x="372" y="1425"/>
                      <a:pt x="402" y="1425"/>
                    </a:cubicBezTo>
                    <a:cubicBezTo>
                      <a:pt x="402" y="1394"/>
                      <a:pt x="402" y="1394"/>
                      <a:pt x="402" y="1394"/>
                    </a:cubicBezTo>
                    <a:lnTo>
                      <a:pt x="402" y="1333"/>
                    </a:lnTo>
                    <a:cubicBezTo>
                      <a:pt x="402" y="1301"/>
                      <a:pt x="402" y="1301"/>
                      <a:pt x="402" y="1301"/>
                    </a:cubicBezTo>
                    <a:cubicBezTo>
                      <a:pt x="434" y="1301"/>
                      <a:pt x="434" y="1301"/>
                      <a:pt x="434" y="1301"/>
                    </a:cubicBezTo>
                    <a:cubicBezTo>
                      <a:pt x="434" y="1301"/>
                      <a:pt x="434" y="1301"/>
                      <a:pt x="465" y="1301"/>
                    </a:cubicBezTo>
                    <a:cubicBezTo>
                      <a:pt x="465" y="1301"/>
                      <a:pt x="465" y="1301"/>
                      <a:pt x="465" y="1270"/>
                    </a:cubicBezTo>
                    <a:cubicBezTo>
                      <a:pt x="434" y="1270"/>
                      <a:pt x="434" y="1270"/>
                      <a:pt x="434" y="1270"/>
                    </a:cubicBezTo>
                    <a:lnTo>
                      <a:pt x="434" y="1270"/>
                    </a:lnTo>
                    <a:cubicBezTo>
                      <a:pt x="434" y="1240"/>
                      <a:pt x="434" y="1240"/>
                      <a:pt x="434" y="1240"/>
                    </a:cubicBezTo>
                    <a:cubicBezTo>
                      <a:pt x="434" y="1240"/>
                      <a:pt x="434" y="1240"/>
                      <a:pt x="434" y="1209"/>
                    </a:cubicBezTo>
                    <a:lnTo>
                      <a:pt x="434" y="1209"/>
                    </a:lnTo>
                    <a:lnTo>
                      <a:pt x="434" y="1177"/>
                    </a:lnTo>
                    <a:cubicBezTo>
                      <a:pt x="434" y="1146"/>
                      <a:pt x="465" y="1146"/>
                      <a:pt x="465" y="1146"/>
                    </a:cubicBezTo>
                    <a:cubicBezTo>
                      <a:pt x="465" y="1146"/>
                      <a:pt x="465" y="1146"/>
                      <a:pt x="496" y="1146"/>
                    </a:cubicBezTo>
                    <a:cubicBezTo>
                      <a:pt x="496" y="1177"/>
                      <a:pt x="526" y="1177"/>
                      <a:pt x="526" y="1177"/>
                    </a:cubicBezTo>
                    <a:lnTo>
                      <a:pt x="558" y="1177"/>
                    </a:lnTo>
                    <a:lnTo>
                      <a:pt x="558" y="1177"/>
                    </a:lnTo>
                    <a:lnTo>
                      <a:pt x="589" y="1146"/>
                    </a:lnTo>
                    <a:lnTo>
                      <a:pt x="589" y="1146"/>
                    </a:lnTo>
                    <a:lnTo>
                      <a:pt x="589" y="1146"/>
                    </a:lnTo>
                    <a:cubicBezTo>
                      <a:pt x="589" y="1146"/>
                      <a:pt x="589" y="1146"/>
                      <a:pt x="589" y="1116"/>
                    </a:cubicBezTo>
                    <a:lnTo>
                      <a:pt x="589" y="1116"/>
                    </a:lnTo>
                    <a:lnTo>
                      <a:pt x="589" y="1085"/>
                    </a:lnTo>
                    <a:cubicBezTo>
                      <a:pt x="589" y="1085"/>
                      <a:pt x="589" y="1085"/>
                      <a:pt x="589" y="1053"/>
                    </a:cubicBezTo>
                    <a:cubicBezTo>
                      <a:pt x="434" y="929"/>
                      <a:pt x="434" y="929"/>
                      <a:pt x="434" y="929"/>
                    </a:cubicBezTo>
                    <a:cubicBezTo>
                      <a:pt x="620" y="1022"/>
                      <a:pt x="620" y="1022"/>
                      <a:pt x="620" y="1022"/>
                    </a:cubicBezTo>
                    <a:lnTo>
                      <a:pt x="650" y="1022"/>
                    </a:lnTo>
                    <a:cubicBezTo>
                      <a:pt x="650" y="1022"/>
                      <a:pt x="713" y="1022"/>
                      <a:pt x="744" y="1022"/>
                    </a:cubicBezTo>
                    <a:lnTo>
                      <a:pt x="774" y="1022"/>
                    </a:lnTo>
                    <a:cubicBezTo>
                      <a:pt x="806" y="992"/>
                      <a:pt x="837" y="992"/>
                      <a:pt x="837" y="992"/>
                    </a:cubicBezTo>
                    <a:lnTo>
                      <a:pt x="837" y="992"/>
                    </a:lnTo>
                    <a:lnTo>
                      <a:pt x="868" y="961"/>
                    </a:lnTo>
                    <a:cubicBezTo>
                      <a:pt x="868" y="961"/>
                      <a:pt x="868" y="929"/>
                      <a:pt x="898" y="929"/>
                    </a:cubicBezTo>
                    <a:cubicBezTo>
                      <a:pt x="868" y="929"/>
                      <a:pt x="868" y="898"/>
                      <a:pt x="868" y="89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7" name="Freeform 150"/>
              <p:cNvSpPr>
                <a:spLocks noChangeArrowheads="1"/>
              </p:cNvSpPr>
              <p:nvPr/>
            </p:nvSpPr>
            <p:spPr bwMode="auto">
              <a:xfrm>
                <a:off x="2508250" y="3352800"/>
                <a:ext cx="77788" cy="100013"/>
              </a:xfrm>
              <a:custGeom>
                <a:avLst/>
                <a:gdLst>
                  <a:gd name="T0" fmla="*/ 217 w 218"/>
                  <a:gd name="T1" fmla="*/ 124 h 279"/>
                  <a:gd name="T2" fmla="*/ 217 w 218"/>
                  <a:gd name="T3" fmla="*/ 124 h 279"/>
                  <a:gd name="T4" fmla="*/ 155 w 218"/>
                  <a:gd name="T5" fmla="*/ 93 h 279"/>
                  <a:gd name="T6" fmla="*/ 155 w 218"/>
                  <a:gd name="T7" fmla="*/ 93 h 279"/>
                  <a:gd name="T8" fmla="*/ 124 w 218"/>
                  <a:gd name="T9" fmla="*/ 61 h 279"/>
                  <a:gd name="T10" fmla="*/ 124 w 218"/>
                  <a:gd name="T11" fmla="*/ 61 h 279"/>
                  <a:gd name="T12" fmla="*/ 124 w 218"/>
                  <a:gd name="T13" fmla="*/ 61 h 279"/>
                  <a:gd name="T14" fmla="*/ 124 w 218"/>
                  <a:gd name="T15" fmla="*/ 61 h 279"/>
                  <a:gd name="T16" fmla="*/ 124 w 218"/>
                  <a:gd name="T17" fmla="*/ 61 h 279"/>
                  <a:gd name="T18" fmla="*/ 124 w 218"/>
                  <a:gd name="T19" fmla="*/ 61 h 279"/>
                  <a:gd name="T20" fmla="*/ 93 w 218"/>
                  <a:gd name="T21" fmla="*/ 61 h 279"/>
                  <a:gd name="T22" fmla="*/ 93 w 218"/>
                  <a:gd name="T23" fmla="*/ 31 h 279"/>
                  <a:gd name="T24" fmla="*/ 93 w 218"/>
                  <a:gd name="T25" fmla="*/ 31 h 279"/>
                  <a:gd name="T26" fmla="*/ 61 w 218"/>
                  <a:gd name="T27" fmla="*/ 0 h 279"/>
                  <a:gd name="T28" fmla="*/ 61 w 218"/>
                  <a:gd name="T29" fmla="*/ 0 h 279"/>
                  <a:gd name="T30" fmla="*/ 61 w 218"/>
                  <a:gd name="T31" fmla="*/ 0 h 279"/>
                  <a:gd name="T32" fmla="*/ 61 w 218"/>
                  <a:gd name="T33" fmla="*/ 31 h 279"/>
                  <a:gd name="T34" fmla="*/ 31 w 218"/>
                  <a:gd name="T35" fmla="*/ 31 h 279"/>
                  <a:gd name="T36" fmla="*/ 31 w 218"/>
                  <a:gd name="T37" fmla="*/ 31 h 279"/>
                  <a:gd name="T38" fmla="*/ 31 w 218"/>
                  <a:gd name="T39" fmla="*/ 61 h 279"/>
                  <a:gd name="T40" fmla="*/ 31 w 218"/>
                  <a:gd name="T41" fmla="*/ 61 h 279"/>
                  <a:gd name="T42" fmla="*/ 31 w 218"/>
                  <a:gd name="T43" fmla="*/ 93 h 279"/>
                  <a:gd name="T44" fmla="*/ 31 w 218"/>
                  <a:gd name="T45" fmla="*/ 93 h 279"/>
                  <a:gd name="T46" fmla="*/ 31 w 218"/>
                  <a:gd name="T47" fmla="*/ 124 h 279"/>
                  <a:gd name="T48" fmla="*/ 0 w 218"/>
                  <a:gd name="T49" fmla="*/ 185 h 279"/>
                  <a:gd name="T50" fmla="*/ 0 w 218"/>
                  <a:gd name="T51" fmla="*/ 217 h 279"/>
                  <a:gd name="T52" fmla="*/ 0 w 218"/>
                  <a:gd name="T53" fmla="*/ 217 h 279"/>
                  <a:gd name="T54" fmla="*/ 0 w 218"/>
                  <a:gd name="T55" fmla="*/ 217 h 279"/>
                  <a:gd name="T56" fmla="*/ 0 w 218"/>
                  <a:gd name="T57" fmla="*/ 217 h 279"/>
                  <a:gd name="T58" fmla="*/ 31 w 218"/>
                  <a:gd name="T59" fmla="*/ 248 h 279"/>
                  <a:gd name="T60" fmla="*/ 31 w 218"/>
                  <a:gd name="T61" fmla="*/ 248 h 279"/>
                  <a:gd name="T62" fmla="*/ 61 w 218"/>
                  <a:gd name="T63" fmla="*/ 278 h 279"/>
                  <a:gd name="T64" fmla="*/ 93 w 218"/>
                  <a:gd name="T65" fmla="*/ 278 h 279"/>
                  <a:gd name="T66" fmla="*/ 93 w 218"/>
                  <a:gd name="T67" fmla="*/ 278 h 279"/>
                  <a:gd name="T68" fmla="*/ 124 w 218"/>
                  <a:gd name="T69" fmla="*/ 278 h 279"/>
                  <a:gd name="T70" fmla="*/ 155 w 218"/>
                  <a:gd name="T71" fmla="*/ 278 h 279"/>
                  <a:gd name="T72" fmla="*/ 185 w 218"/>
                  <a:gd name="T73" fmla="*/ 278 h 279"/>
                  <a:gd name="T74" fmla="*/ 185 w 218"/>
                  <a:gd name="T75" fmla="*/ 278 h 279"/>
                  <a:gd name="T76" fmla="*/ 217 w 218"/>
                  <a:gd name="T77" fmla="*/ 248 h 279"/>
                  <a:gd name="T78" fmla="*/ 217 w 218"/>
                  <a:gd name="T79" fmla="*/ 217 h 279"/>
                  <a:gd name="T80" fmla="*/ 217 w 218"/>
                  <a:gd name="T81" fmla="*/ 217 h 279"/>
                  <a:gd name="T82" fmla="*/ 217 w 218"/>
                  <a:gd name="T83" fmla="*/ 185 h 279"/>
                  <a:gd name="T84" fmla="*/ 217 w 218"/>
                  <a:gd name="T85" fmla="*/ 155 h 279"/>
                  <a:gd name="T86" fmla="*/ 217 w 218"/>
                  <a:gd name="T87" fmla="*/ 1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9">
                    <a:moveTo>
                      <a:pt x="217" y="124"/>
                    </a:moveTo>
                    <a:lnTo>
                      <a:pt x="217" y="124"/>
                    </a:lnTo>
                    <a:cubicBezTo>
                      <a:pt x="185" y="124"/>
                      <a:pt x="185" y="124"/>
                      <a:pt x="155" y="93"/>
                    </a:cubicBezTo>
                    <a:lnTo>
                      <a:pt x="155" y="93"/>
                    </a:lnTo>
                    <a:cubicBezTo>
                      <a:pt x="155" y="93"/>
                      <a:pt x="124" y="93"/>
                      <a:pt x="124" y="61"/>
                    </a:cubicBezTo>
                    <a:lnTo>
                      <a:pt x="124" y="61"/>
                    </a:lnTo>
                    <a:lnTo>
                      <a:pt x="124" y="61"/>
                    </a:lnTo>
                    <a:lnTo>
                      <a:pt x="124" y="61"/>
                    </a:lnTo>
                    <a:lnTo>
                      <a:pt x="124" y="61"/>
                    </a:lnTo>
                    <a:lnTo>
                      <a:pt x="124" y="61"/>
                    </a:lnTo>
                    <a:cubicBezTo>
                      <a:pt x="93" y="61"/>
                      <a:pt x="93" y="61"/>
                      <a:pt x="93" y="61"/>
                    </a:cubicBezTo>
                    <a:lnTo>
                      <a:pt x="93" y="31"/>
                    </a:lnTo>
                    <a:lnTo>
                      <a:pt x="93" y="31"/>
                    </a:lnTo>
                    <a:cubicBezTo>
                      <a:pt x="61" y="31"/>
                      <a:pt x="61" y="31"/>
                      <a:pt x="61" y="0"/>
                    </a:cubicBezTo>
                    <a:lnTo>
                      <a:pt x="61" y="0"/>
                    </a:lnTo>
                    <a:lnTo>
                      <a:pt x="61" y="0"/>
                    </a:lnTo>
                    <a:lnTo>
                      <a:pt x="61" y="31"/>
                    </a:lnTo>
                    <a:lnTo>
                      <a:pt x="31" y="31"/>
                    </a:lnTo>
                    <a:lnTo>
                      <a:pt x="31" y="31"/>
                    </a:lnTo>
                    <a:cubicBezTo>
                      <a:pt x="31" y="31"/>
                      <a:pt x="31" y="31"/>
                      <a:pt x="31" y="61"/>
                    </a:cubicBezTo>
                    <a:lnTo>
                      <a:pt x="31" y="61"/>
                    </a:lnTo>
                    <a:cubicBezTo>
                      <a:pt x="31" y="93"/>
                      <a:pt x="31" y="93"/>
                      <a:pt x="31" y="93"/>
                    </a:cubicBezTo>
                    <a:lnTo>
                      <a:pt x="31" y="93"/>
                    </a:lnTo>
                    <a:lnTo>
                      <a:pt x="31" y="124"/>
                    </a:lnTo>
                    <a:cubicBezTo>
                      <a:pt x="0" y="155"/>
                      <a:pt x="0" y="155"/>
                      <a:pt x="0" y="185"/>
                    </a:cubicBezTo>
                    <a:lnTo>
                      <a:pt x="0" y="217"/>
                    </a:lnTo>
                    <a:lnTo>
                      <a:pt x="0" y="217"/>
                    </a:lnTo>
                    <a:lnTo>
                      <a:pt x="0" y="217"/>
                    </a:lnTo>
                    <a:lnTo>
                      <a:pt x="0" y="217"/>
                    </a:lnTo>
                    <a:cubicBezTo>
                      <a:pt x="0" y="217"/>
                      <a:pt x="0" y="217"/>
                      <a:pt x="31" y="248"/>
                    </a:cubicBezTo>
                    <a:lnTo>
                      <a:pt x="31" y="248"/>
                    </a:lnTo>
                    <a:cubicBezTo>
                      <a:pt x="31" y="248"/>
                      <a:pt x="61" y="248"/>
                      <a:pt x="61" y="278"/>
                    </a:cubicBezTo>
                    <a:cubicBezTo>
                      <a:pt x="93" y="278"/>
                      <a:pt x="93" y="278"/>
                      <a:pt x="93" y="278"/>
                    </a:cubicBezTo>
                    <a:lnTo>
                      <a:pt x="93" y="278"/>
                    </a:lnTo>
                    <a:cubicBezTo>
                      <a:pt x="124" y="278"/>
                      <a:pt x="124" y="278"/>
                      <a:pt x="124" y="278"/>
                    </a:cubicBezTo>
                    <a:cubicBezTo>
                      <a:pt x="155" y="278"/>
                      <a:pt x="155" y="278"/>
                      <a:pt x="155" y="278"/>
                    </a:cubicBezTo>
                    <a:lnTo>
                      <a:pt x="185" y="278"/>
                    </a:lnTo>
                    <a:lnTo>
                      <a:pt x="185" y="278"/>
                    </a:lnTo>
                    <a:cubicBezTo>
                      <a:pt x="185" y="248"/>
                      <a:pt x="217" y="248"/>
                      <a:pt x="217" y="248"/>
                    </a:cubicBezTo>
                    <a:lnTo>
                      <a:pt x="217" y="217"/>
                    </a:lnTo>
                    <a:lnTo>
                      <a:pt x="217" y="217"/>
                    </a:lnTo>
                    <a:lnTo>
                      <a:pt x="217" y="185"/>
                    </a:lnTo>
                    <a:lnTo>
                      <a:pt x="217" y="155"/>
                    </a:lnTo>
                    <a:cubicBezTo>
                      <a:pt x="217" y="155"/>
                      <a:pt x="217" y="155"/>
                      <a:pt x="217"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8" name="Freeform 151"/>
              <p:cNvSpPr>
                <a:spLocks noChangeArrowheads="1"/>
              </p:cNvSpPr>
              <p:nvPr/>
            </p:nvSpPr>
            <p:spPr bwMode="auto">
              <a:xfrm>
                <a:off x="2430463" y="3106738"/>
                <a:ext cx="144462" cy="168275"/>
              </a:xfrm>
              <a:custGeom>
                <a:avLst/>
                <a:gdLst>
                  <a:gd name="T0" fmla="*/ 186 w 403"/>
                  <a:gd name="T1" fmla="*/ 124 h 467"/>
                  <a:gd name="T2" fmla="*/ 186 w 403"/>
                  <a:gd name="T3" fmla="*/ 94 h 467"/>
                  <a:gd name="T4" fmla="*/ 186 w 403"/>
                  <a:gd name="T5" fmla="*/ 63 h 467"/>
                  <a:gd name="T6" fmla="*/ 186 w 403"/>
                  <a:gd name="T7" fmla="*/ 0 h 467"/>
                  <a:gd name="T8" fmla="*/ 186 w 403"/>
                  <a:gd name="T9" fmla="*/ 0 h 467"/>
                  <a:gd name="T10" fmla="*/ 124 w 403"/>
                  <a:gd name="T11" fmla="*/ 0 h 467"/>
                  <a:gd name="T12" fmla="*/ 124 w 403"/>
                  <a:gd name="T13" fmla="*/ 0 h 467"/>
                  <a:gd name="T14" fmla="*/ 93 w 403"/>
                  <a:gd name="T15" fmla="*/ 0 h 467"/>
                  <a:gd name="T16" fmla="*/ 30 w 403"/>
                  <a:gd name="T17" fmla="*/ 32 h 467"/>
                  <a:gd name="T18" fmla="*/ 0 w 403"/>
                  <a:gd name="T19" fmla="*/ 94 h 467"/>
                  <a:gd name="T20" fmla="*/ 0 w 403"/>
                  <a:gd name="T21" fmla="*/ 124 h 467"/>
                  <a:gd name="T22" fmla="*/ 0 w 403"/>
                  <a:gd name="T23" fmla="*/ 156 h 467"/>
                  <a:gd name="T24" fmla="*/ 0 w 403"/>
                  <a:gd name="T25" fmla="*/ 156 h 467"/>
                  <a:gd name="T26" fmla="*/ 0 w 403"/>
                  <a:gd name="T27" fmla="*/ 156 h 467"/>
                  <a:gd name="T28" fmla="*/ 0 w 403"/>
                  <a:gd name="T29" fmla="*/ 187 h 467"/>
                  <a:gd name="T30" fmla="*/ 62 w 403"/>
                  <a:gd name="T31" fmla="*/ 218 h 467"/>
                  <a:gd name="T32" fmla="*/ 62 w 403"/>
                  <a:gd name="T33" fmla="*/ 218 h 467"/>
                  <a:gd name="T34" fmla="*/ 62 w 403"/>
                  <a:gd name="T35" fmla="*/ 218 h 467"/>
                  <a:gd name="T36" fmla="*/ 93 w 403"/>
                  <a:gd name="T37" fmla="*/ 248 h 467"/>
                  <a:gd name="T38" fmla="*/ 154 w 403"/>
                  <a:gd name="T39" fmla="*/ 280 h 467"/>
                  <a:gd name="T40" fmla="*/ 186 w 403"/>
                  <a:gd name="T41" fmla="*/ 311 h 467"/>
                  <a:gd name="T42" fmla="*/ 217 w 403"/>
                  <a:gd name="T43" fmla="*/ 311 h 467"/>
                  <a:gd name="T44" fmla="*/ 248 w 403"/>
                  <a:gd name="T45" fmla="*/ 311 h 467"/>
                  <a:gd name="T46" fmla="*/ 278 w 403"/>
                  <a:gd name="T47" fmla="*/ 372 h 467"/>
                  <a:gd name="T48" fmla="*/ 248 w 403"/>
                  <a:gd name="T49" fmla="*/ 404 h 467"/>
                  <a:gd name="T50" fmla="*/ 217 w 403"/>
                  <a:gd name="T51" fmla="*/ 435 h 467"/>
                  <a:gd name="T52" fmla="*/ 217 w 403"/>
                  <a:gd name="T53" fmla="*/ 435 h 467"/>
                  <a:gd name="T54" fmla="*/ 217 w 403"/>
                  <a:gd name="T55" fmla="*/ 466 h 467"/>
                  <a:gd name="T56" fmla="*/ 217 w 403"/>
                  <a:gd name="T57" fmla="*/ 466 h 467"/>
                  <a:gd name="T58" fmla="*/ 248 w 403"/>
                  <a:gd name="T59" fmla="*/ 466 h 467"/>
                  <a:gd name="T60" fmla="*/ 278 w 403"/>
                  <a:gd name="T61" fmla="*/ 466 h 467"/>
                  <a:gd name="T62" fmla="*/ 310 w 403"/>
                  <a:gd name="T63" fmla="*/ 466 h 467"/>
                  <a:gd name="T64" fmla="*/ 372 w 403"/>
                  <a:gd name="T65" fmla="*/ 435 h 467"/>
                  <a:gd name="T66" fmla="*/ 372 w 403"/>
                  <a:gd name="T67" fmla="*/ 435 h 467"/>
                  <a:gd name="T68" fmla="*/ 372 w 403"/>
                  <a:gd name="T69" fmla="*/ 435 h 467"/>
                  <a:gd name="T70" fmla="*/ 372 w 403"/>
                  <a:gd name="T71" fmla="*/ 404 h 467"/>
                  <a:gd name="T72" fmla="*/ 372 w 403"/>
                  <a:gd name="T73" fmla="*/ 372 h 467"/>
                  <a:gd name="T74" fmla="*/ 402 w 403"/>
                  <a:gd name="T75" fmla="*/ 311 h 467"/>
                  <a:gd name="T76" fmla="*/ 402 w 403"/>
                  <a:gd name="T77" fmla="*/ 311 h 467"/>
                  <a:gd name="T78" fmla="*/ 402 w 403"/>
                  <a:gd name="T79" fmla="*/ 311 h 467"/>
                  <a:gd name="T80" fmla="*/ 341 w 403"/>
                  <a:gd name="T81" fmla="*/ 280 h 467"/>
                  <a:gd name="T82" fmla="*/ 341 w 403"/>
                  <a:gd name="T83" fmla="*/ 248 h 467"/>
                  <a:gd name="T84" fmla="*/ 341 w 403"/>
                  <a:gd name="T85" fmla="*/ 218 h 467"/>
                  <a:gd name="T86" fmla="*/ 310 w 403"/>
                  <a:gd name="T87" fmla="*/ 187 h 467"/>
                  <a:gd name="T88" fmla="*/ 310 w 403"/>
                  <a:gd name="T89" fmla="*/ 187 h 467"/>
                  <a:gd name="T90" fmla="*/ 278 w 403"/>
                  <a:gd name="T91" fmla="*/ 187 h 467"/>
                  <a:gd name="T92" fmla="*/ 278 w 403"/>
                  <a:gd name="T93" fmla="*/ 187 h 467"/>
                  <a:gd name="T94" fmla="*/ 278 w 403"/>
                  <a:gd name="T95" fmla="*/ 187 h 467"/>
                  <a:gd name="T96" fmla="*/ 248 w 403"/>
                  <a:gd name="T97" fmla="*/ 187 h 467"/>
                  <a:gd name="T98" fmla="*/ 217 w 403"/>
                  <a:gd name="T99" fmla="*/ 156 h 467"/>
                  <a:gd name="T100" fmla="*/ 186 w 403"/>
                  <a:gd name="T101" fmla="*/ 1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67">
                    <a:moveTo>
                      <a:pt x="186" y="124"/>
                    </a:moveTo>
                    <a:lnTo>
                      <a:pt x="186" y="124"/>
                    </a:lnTo>
                    <a:lnTo>
                      <a:pt x="186" y="124"/>
                    </a:lnTo>
                    <a:lnTo>
                      <a:pt x="186" y="94"/>
                    </a:lnTo>
                    <a:lnTo>
                      <a:pt x="186" y="94"/>
                    </a:lnTo>
                    <a:cubicBezTo>
                      <a:pt x="186" y="94"/>
                      <a:pt x="186" y="94"/>
                      <a:pt x="186" y="63"/>
                    </a:cubicBezTo>
                    <a:lnTo>
                      <a:pt x="186" y="63"/>
                    </a:lnTo>
                    <a:cubicBezTo>
                      <a:pt x="186" y="63"/>
                      <a:pt x="186" y="32"/>
                      <a:pt x="186" y="0"/>
                    </a:cubicBezTo>
                    <a:lnTo>
                      <a:pt x="186" y="0"/>
                    </a:lnTo>
                    <a:lnTo>
                      <a:pt x="186" y="0"/>
                    </a:lnTo>
                    <a:cubicBezTo>
                      <a:pt x="186" y="0"/>
                      <a:pt x="154" y="0"/>
                      <a:pt x="124" y="0"/>
                    </a:cubicBezTo>
                    <a:lnTo>
                      <a:pt x="124" y="0"/>
                    </a:lnTo>
                    <a:lnTo>
                      <a:pt x="124" y="0"/>
                    </a:lnTo>
                    <a:lnTo>
                      <a:pt x="124" y="0"/>
                    </a:lnTo>
                    <a:lnTo>
                      <a:pt x="124" y="0"/>
                    </a:lnTo>
                    <a:lnTo>
                      <a:pt x="93" y="0"/>
                    </a:lnTo>
                    <a:cubicBezTo>
                      <a:pt x="62" y="0"/>
                      <a:pt x="30" y="0"/>
                      <a:pt x="30" y="0"/>
                    </a:cubicBezTo>
                    <a:cubicBezTo>
                      <a:pt x="30" y="32"/>
                      <a:pt x="30" y="32"/>
                      <a:pt x="30" y="32"/>
                    </a:cubicBezTo>
                    <a:cubicBezTo>
                      <a:pt x="30" y="63"/>
                      <a:pt x="0" y="63"/>
                      <a:pt x="0" y="63"/>
                    </a:cubicBezTo>
                    <a:cubicBezTo>
                      <a:pt x="0" y="63"/>
                      <a:pt x="0" y="63"/>
                      <a:pt x="0" y="94"/>
                    </a:cubicBezTo>
                    <a:cubicBezTo>
                      <a:pt x="0" y="94"/>
                      <a:pt x="0" y="94"/>
                      <a:pt x="0" y="124"/>
                    </a:cubicBezTo>
                    <a:lnTo>
                      <a:pt x="0" y="124"/>
                    </a:lnTo>
                    <a:lnTo>
                      <a:pt x="0" y="124"/>
                    </a:lnTo>
                    <a:cubicBezTo>
                      <a:pt x="0" y="124"/>
                      <a:pt x="0" y="124"/>
                      <a:pt x="0" y="156"/>
                    </a:cubicBezTo>
                    <a:lnTo>
                      <a:pt x="0" y="156"/>
                    </a:lnTo>
                    <a:lnTo>
                      <a:pt x="0" y="156"/>
                    </a:lnTo>
                    <a:lnTo>
                      <a:pt x="0" y="156"/>
                    </a:lnTo>
                    <a:lnTo>
                      <a:pt x="0" y="156"/>
                    </a:lnTo>
                    <a:lnTo>
                      <a:pt x="0" y="187"/>
                    </a:lnTo>
                    <a:lnTo>
                      <a:pt x="0" y="187"/>
                    </a:lnTo>
                    <a:cubicBezTo>
                      <a:pt x="30" y="187"/>
                      <a:pt x="30" y="187"/>
                      <a:pt x="30" y="187"/>
                    </a:cubicBezTo>
                    <a:cubicBezTo>
                      <a:pt x="30" y="187"/>
                      <a:pt x="30" y="187"/>
                      <a:pt x="62" y="218"/>
                    </a:cubicBezTo>
                    <a:lnTo>
                      <a:pt x="62" y="218"/>
                    </a:lnTo>
                    <a:lnTo>
                      <a:pt x="62" y="218"/>
                    </a:lnTo>
                    <a:lnTo>
                      <a:pt x="62" y="218"/>
                    </a:lnTo>
                    <a:lnTo>
                      <a:pt x="62" y="218"/>
                    </a:lnTo>
                    <a:cubicBezTo>
                      <a:pt x="93" y="218"/>
                      <a:pt x="93" y="218"/>
                      <a:pt x="93" y="218"/>
                    </a:cubicBezTo>
                    <a:lnTo>
                      <a:pt x="93" y="248"/>
                    </a:lnTo>
                    <a:cubicBezTo>
                      <a:pt x="124" y="248"/>
                      <a:pt x="124" y="248"/>
                      <a:pt x="124" y="248"/>
                    </a:cubicBezTo>
                    <a:cubicBezTo>
                      <a:pt x="124" y="248"/>
                      <a:pt x="124" y="280"/>
                      <a:pt x="154" y="280"/>
                    </a:cubicBezTo>
                    <a:lnTo>
                      <a:pt x="186" y="280"/>
                    </a:lnTo>
                    <a:lnTo>
                      <a:pt x="186" y="311"/>
                    </a:lnTo>
                    <a:cubicBezTo>
                      <a:pt x="217" y="311"/>
                      <a:pt x="217" y="311"/>
                      <a:pt x="217" y="311"/>
                    </a:cubicBezTo>
                    <a:lnTo>
                      <a:pt x="217" y="311"/>
                    </a:lnTo>
                    <a:cubicBezTo>
                      <a:pt x="248" y="311"/>
                      <a:pt x="248" y="311"/>
                      <a:pt x="248" y="311"/>
                    </a:cubicBezTo>
                    <a:lnTo>
                      <a:pt x="248" y="311"/>
                    </a:lnTo>
                    <a:cubicBezTo>
                      <a:pt x="248" y="311"/>
                      <a:pt x="248" y="342"/>
                      <a:pt x="278" y="342"/>
                    </a:cubicBezTo>
                    <a:cubicBezTo>
                      <a:pt x="278" y="342"/>
                      <a:pt x="278" y="342"/>
                      <a:pt x="278" y="372"/>
                    </a:cubicBezTo>
                    <a:cubicBezTo>
                      <a:pt x="278" y="372"/>
                      <a:pt x="278" y="372"/>
                      <a:pt x="248" y="404"/>
                    </a:cubicBezTo>
                    <a:lnTo>
                      <a:pt x="248" y="404"/>
                    </a:lnTo>
                    <a:lnTo>
                      <a:pt x="248" y="404"/>
                    </a:lnTo>
                    <a:cubicBezTo>
                      <a:pt x="248" y="435"/>
                      <a:pt x="248" y="435"/>
                      <a:pt x="217" y="435"/>
                    </a:cubicBezTo>
                    <a:lnTo>
                      <a:pt x="217" y="435"/>
                    </a:lnTo>
                    <a:lnTo>
                      <a:pt x="217" y="435"/>
                    </a:lnTo>
                    <a:lnTo>
                      <a:pt x="217" y="466"/>
                    </a:lnTo>
                    <a:lnTo>
                      <a:pt x="217" y="466"/>
                    </a:lnTo>
                    <a:lnTo>
                      <a:pt x="217" y="466"/>
                    </a:lnTo>
                    <a:lnTo>
                      <a:pt x="217" y="466"/>
                    </a:lnTo>
                    <a:cubicBezTo>
                      <a:pt x="248" y="466"/>
                      <a:pt x="248" y="466"/>
                      <a:pt x="248" y="466"/>
                    </a:cubicBezTo>
                    <a:lnTo>
                      <a:pt x="248" y="466"/>
                    </a:lnTo>
                    <a:lnTo>
                      <a:pt x="248" y="466"/>
                    </a:lnTo>
                    <a:cubicBezTo>
                      <a:pt x="278" y="466"/>
                      <a:pt x="278" y="466"/>
                      <a:pt x="278" y="466"/>
                    </a:cubicBezTo>
                    <a:lnTo>
                      <a:pt x="278" y="466"/>
                    </a:lnTo>
                    <a:cubicBezTo>
                      <a:pt x="310" y="466"/>
                      <a:pt x="310" y="466"/>
                      <a:pt x="310" y="466"/>
                    </a:cubicBezTo>
                    <a:cubicBezTo>
                      <a:pt x="341" y="466"/>
                      <a:pt x="341" y="466"/>
                      <a:pt x="341" y="466"/>
                    </a:cubicBezTo>
                    <a:cubicBezTo>
                      <a:pt x="341" y="435"/>
                      <a:pt x="341" y="435"/>
                      <a:pt x="372" y="435"/>
                    </a:cubicBezTo>
                    <a:lnTo>
                      <a:pt x="372" y="435"/>
                    </a:lnTo>
                    <a:lnTo>
                      <a:pt x="372" y="435"/>
                    </a:lnTo>
                    <a:lnTo>
                      <a:pt x="372" y="435"/>
                    </a:lnTo>
                    <a:lnTo>
                      <a:pt x="372" y="435"/>
                    </a:lnTo>
                    <a:cubicBezTo>
                      <a:pt x="372" y="404"/>
                      <a:pt x="372" y="404"/>
                      <a:pt x="372" y="404"/>
                    </a:cubicBezTo>
                    <a:lnTo>
                      <a:pt x="372" y="404"/>
                    </a:lnTo>
                    <a:lnTo>
                      <a:pt x="372" y="404"/>
                    </a:lnTo>
                    <a:lnTo>
                      <a:pt x="372" y="372"/>
                    </a:lnTo>
                    <a:cubicBezTo>
                      <a:pt x="372" y="372"/>
                      <a:pt x="372" y="342"/>
                      <a:pt x="402" y="342"/>
                    </a:cubicBezTo>
                    <a:lnTo>
                      <a:pt x="402" y="311"/>
                    </a:lnTo>
                    <a:lnTo>
                      <a:pt x="402" y="311"/>
                    </a:lnTo>
                    <a:lnTo>
                      <a:pt x="402" y="311"/>
                    </a:lnTo>
                    <a:lnTo>
                      <a:pt x="402" y="311"/>
                    </a:lnTo>
                    <a:lnTo>
                      <a:pt x="402" y="311"/>
                    </a:lnTo>
                    <a:lnTo>
                      <a:pt x="372" y="311"/>
                    </a:lnTo>
                    <a:cubicBezTo>
                      <a:pt x="372" y="311"/>
                      <a:pt x="372" y="311"/>
                      <a:pt x="341" y="280"/>
                    </a:cubicBezTo>
                    <a:cubicBezTo>
                      <a:pt x="341" y="280"/>
                      <a:pt x="341" y="280"/>
                      <a:pt x="341" y="248"/>
                    </a:cubicBezTo>
                    <a:lnTo>
                      <a:pt x="341" y="248"/>
                    </a:lnTo>
                    <a:lnTo>
                      <a:pt x="341" y="248"/>
                    </a:lnTo>
                    <a:cubicBezTo>
                      <a:pt x="341" y="218"/>
                      <a:pt x="341" y="218"/>
                      <a:pt x="341" y="218"/>
                    </a:cubicBezTo>
                    <a:lnTo>
                      <a:pt x="341" y="187"/>
                    </a:lnTo>
                    <a:lnTo>
                      <a:pt x="310" y="187"/>
                    </a:lnTo>
                    <a:lnTo>
                      <a:pt x="310" y="187"/>
                    </a:lnTo>
                    <a:lnTo>
                      <a:pt x="310" y="187"/>
                    </a:lnTo>
                    <a:lnTo>
                      <a:pt x="310" y="187"/>
                    </a:lnTo>
                    <a:cubicBezTo>
                      <a:pt x="278" y="187"/>
                      <a:pt x="278" y="187"/>
                      <a:pt x="278" y="187"/>
                    </a:cubicBezTo>
                    <a:lnTo>
                      <a:pt x="278" y="187"/>
                    </a:lnTo>
                    <a:lnTo>
                      <a:pt x="278" y="187"/>
                    </a:lnTo>
                    <a:lnTo>
                      <a:pt x="278" y="187"/>
                    </a:lnTo>
                    <a:lnTo>
                      <a:pt x="278" y="187"/>
                    </a:lnTo>
                    <a:cubicBezTo>
                      <a:pt x="278" y="187"/>
                      <a:pt x="278" y="187"/>
                      <a:pt x="248" y="187"/>
                    </a:cubicBezTo>
                    <a:lnTo>
                      <a:pt x="248" y="187"/>
                    </a:lnTo>
                    <a:cubicBezTo>
                      <a:pt x="217" y="187"/>
                      <a:pt x="217" y="187"/>
                      <a:pt x="217" y="156"/>
                    </a:cubicBezTo>
                    <a:lnTo>
                      <a:pt x="217" y="156"/>
                    </a:lnTo>
                    <a:lnTo>
                      <a:pt x="217" y="156"/>
                    </a:lnTo>
                    <a:lnTo>
                      <a:pt x="186" y="156"/>
                    </a:lnTo>
                    <a:cubicBezTo>
                      <a:pt x="186" y="156"/>
                      <a:pt x="186" y="156"/>
                      <a:pt x="186"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9" name="Freeform 152"/>
              <p:cNvSpPr>
                <a:spLocks noChangeArrowheads="1"/>
              </p:cNvSpPr>
              <p:nvPr/>
            </p:nvSpPr>
            <p:spPr bwMode="auto">
              <a:xfrm>
                <a:off x="2062163" y="2627313"/>
                <a:ext cx="100012" cy="123825"/>
              </a:xfrm>
              <a:custGeom>
                <a:avLst/>
                <a:gdLst>
                  <a:gd name="T0" fmla="*/ 62 w 280"/>
                  <a:gd name="T1" fmla="*/ 186 h 342"/>
                  <a:gd name="T2" fmla="*/ 62 w 280"/>
                  <a:gd name="T3" fmla="*/ 186 h 342"/>
                  <a:gd name="T4" fmla="*/ 62 w 280"/>
                  <a:gd name="T5" fmla="*/ 248 h 342"/>
                  <a:gd name="T6" fmla="*/ 62 w 280"/>
                  <a:gd name="T7" fmla="*/ 248 h 342"/>
                  <a:gd name="T8" fmla="*/ 31 w 280"/>
                  <a:gd name="T9" fmla="*/ 279 h 342"/>
                  <a:gd name="T10" fmla="*/ 31 w 280"/>
                  <a:gd name="T11" fmla="*/ 279 h 342"/>
                  <a:gd name="T12" fmla="*/ 31 w 280"/>
                  <a:gd name="T13" fmla="*/ 310 h 342"/>
                  <a:gd name="T14" fmla="*/ 31 w 280"/>
                  <a:gd name="T15" fmla="*/ 310 h 342"/>
                  <a:gd name="T16" fmla="*/ 31 w 280"/>
                  <a:gd name="T17" fmla="*/ 310 h 342"/>
                  <a:gd name="T18" fmla="*/ 31 w 280"/>
                  <a:gd name="T19" fmla="*/ 310 h 342"/>
                  <a:gd name="T20" fmla="*/ 31 w 280"/>
                  <a:gd name="T21" fmla="*/ 310 h 342"/>
                  <a:gd name="T22" fmla="*/ 62 w 280"/>
                  <a:gd name="T23" fmla="*/ 341 h 342"/>
                  <a:gd name="T24" fmla="*/ 62 w 280"/>
                  <a:gd name="T25" fmla="*/ 341 h 342"/>
                  <a:gd name="T26" fmla="*/ 92 w 280"/>
                  <a:gd name="T27" fmla="*/ 341 h 342"/>
                  <a:gd name="T28" fmla="*/ 124 w 280"/>
                  <a:gd name="T29" fmla="*/ 248 h 342"/>
                  <a:gd name="T30" fmla="*/ 186 w 280"/>
                  <a:gd name="T31" fmla="*/ 186 h 342"/>
                  <a:gd name="T32" fmla="*/ 248 w 280"/>
                  <a:gd name="T33" fmla="*/ 155 h 342"/>
                  <a:gd name="T34" fmla="*/ 248 w 280"/>
                  <a:gd name="T35" fmla="*/ 155 h 342"/>
                  <a:gd name="T36" fmla="*/ 248 w 280"/>
                  <a:gd name="T37" fmla="*/ 155 h 342"/>
                  <a:gd name="T38" fmla="*/ 248 w 280"/>
                  <a:gd name="T39" fmla="*/ 155 h 342"/>
                  <a:gd name="T40" fmla="*/ 248 w 280"/>
                  <a:gd name="T41" fmla="*/ 155 h 342"/>
                  <a:gd name="T42" fmla="*/ 248 w 280"/>
                  <a:gd name="T43" fmla="*/ 155 h 342"/>
                  <a:gd name="T44" fmla="*/ 248 w 280"/>
                  <a:gd name="T45" fmla="*/ 124 h 342"/>
                  <a:gd name="T46" fmla="*/ 248 w 280"/>
                  <a:gd name="T47" fmla="*/ 124 h 342"/>
                  <a:gd name="T48" fmla="*/ 279 w 280"/>
                  <a:gd name="T49" fmla="*/ 124 h 342"/>
                  <a:gd name="T50" fmla="*/ 279 w 280"/>
                  <a:gd name="T51" fmla="*/ 93 h 342"/>
                  <a:gd name="T52" fmla="*/ 248 w 280"/>
                  <a:gd name="T53" fmla="*/ 93 h 342"/>
                  <a:gd name="T54" fmla="*/ 248 w 280"/>
                  <a:gd name="T55" fmla="*/ 93 h 342"/>
                  <a:gd name="T56" fmla="*/ 248 w 280"/>
                  <a:gd name="T57" fmla="*/ 93 h 342"/>
                  <a:gd name="T58" fmla="*/ 248 w 280"/>
                  <a:gd name="T59" fmla="*/ 93 h 342"/>
                  <a:gd name="T60" fmla="*/ 248 w 280"/>
                  <a:gd name="T61" fmla="*/ 62 h 342"/>
                  <a:gd name="T62" fmla="*/ 248 w 280"/>
                  <a:gd name="T63" fmla="*/ 62 h 342"/>
                  <a:gd name="T64" fmla="*/ 217 w 280"/>
                  <a:gd name="T65" fmla="*/ 93 h 342"/>
                  <a:gd name="T66" fmla="*/ 186 w 280"/>
                  <a:gd name="T67" fmla="*/ 62 h 342"/>
                  <a:gd name="T68" fmla="*/ 186 w 280"/>
                  <a:gd name="T69" fmla="*/ 62 h 342"/>
                  <a:gd name="T70" fmla="*/ 186 w 280"/>
                  <a:gd name="T71" fmla="*/ 62 h 342"/>
                  <a:gd name="T72" fmla="*/ 155 w 280"/>
                  <a:gd name="T73" fmla="*/ 62 h 342"/>
                  <a:gd name="T74" fmla="*/ 155 w 280"/>
                  <a:gd name="T75" fmla="*/ 62 h 342"/>
                  <a:gd name="T76" fmla="*/ 124 w 280"/>
                  <a:gd name="T77" fmla="*/ 31 h 342"/>
                  <a:gd name="T78" fmla="*/ 92 w 280"/>
                  <a:gd name="T79" fmla="*/ 31 h 342"/>
                  <a:gd name="T80" fmla="*/ 92 w 280"/>
                  <a:gd name="T81" fmla="*/ 0 h 342"/>
                  <a:gd name="T82" fmla="*/ 92 w 280"/>
                  <a:gd name="T83" fmla="*/ 0 h 342"/>
                  <a:gd name="T84" fmla="*/ 62 w 280"/>
                  <a:gd name="T85" fmla="*/ 31 h 342"/>
                  <a:gd name="T86" fmla="*/ 31 w 280"/>
                  <a:gd name="T87" fmla="*/ 31 h 342"/>
                  <a:gd name="T88" fmla="*/ 31 w 280"/>
                  <a:gd name="T89" fmla="*/ 62 h 342"/>
                  <a:gd name="T90" fmla="*/ 31 w 280"/>
                  <a:gd name="T91" fmla="*/ 62 h 342"/>
                  <a:gd name="T92" fmla="*/ 31 w 280"/>
                  <a:gd name="T93" fmla="*/ 93 h 342"/>
                  <a:gd name="T94" fmla="*/ 31 w 280"/>
                  <a:gd name="T95" fmla="*/ 93 h 342"/>
                  <a:gd name="T96" fmla="*/ 0 w 280"/>
                  <a:gd name="T97" fmla="*/ 155 h 342"/>
                  <a:gd name="T98" fmla="*/ 0 w 280"/>
                  <a:gd name="T99" fmla="*/ 186 h 342"/>
                  <a:gd name="T100" fmla="*/ 0 w 280"/>
                  <a:gd name="T101" fmla="*/ 186 h 342"/>
                  <a:gd name="T102" fmla="*/ 31 w 280"/>
                  <a:gd name="T103" fmla="*/ 186 h 342"/>
                  <a:gd name="T104" fmla="*/ 62 w 280"/>
                  <a:gd name="T105" fmla="*/ 1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42">
                    <a:moveTo>
                      <a:pt x="62" y="186"/>
                    </a:moveTo>
                    <a:lnTo>
                      <a:pt x="62" y="186"/>
                    </a:lnTo>
                    <a:cubicBezTo>
                      <a:pt x="62" y="217"/>
                      <a:pt x="62" y="217"/>
                      <a:pt x="62" y="248"/>
                    </a:cubicBezTo>
                    <a:lnTo>
                      <a:pt x="62" y="248"/>
                    </a:lnTo>
                    <a:cubicBezTo>
                      <a:pt x="31" y="248"/>
                      <a:pt x="31" y="248"/>
                      <a:pt x="31" y="279"/>
                    </a:cubicBezTo>
                    <a:lnTo>
                      <a:pt x="31" y="279"/>
                    </a:lnTo>
                    <a:cubicBezTo>
                      <a:pt x="31" y="310"/>
                      <a:pt x="31" y="310"/>
                      <a:pt x="31" y="310"/>
                    </a:cubicBezTo>
                    <a:lnTo>
                      <a:pt x="31" y="310"/>
                    </a:lnTo>
                    <a:lnTo>
                      <a:pt x="31" y="310"/>
                    </a:lnTo>
                    <a:lnTo>
                      <a:pt x="31" y="310"/>
                    </a:lnTo>
                    <a:lnTo>
                      <a:pt x="31" y="310"/>
                    </a:lnTo>
                    <a:cubicBezTo>
                      <a:pt x="62" y="310"/>
                      <a:pt x="62" y="341"/>
                      <a:pt x="62" y="341"/>
                    </a:cubicBezTo>
                    <a:lnTo>
                      <a:pt x="62" y="341"/>
                    </a:lnTo>
                    <a:cubicBezTo>
                      <a:pt x="62" y="341"/>
                      <a:pt x="62" y="341"/>
                      <a:pt x="92" y="341"/>
                    </a:cubicBezTo>
                    <a:cubicBezTo>
                      <a:pt x="92" y="310"/>
                      <a:pt x="92" y="279"/>
                      <a:pt x="124" y="248"/>
                    </a:cubicBezTo>
                    <a:cubicBezTo>
                      <a:pt x="124" y="217"/>
                      <a:pt x="155" y="217"/>
                      <a:pt x="186" y="186"/>
                    </a:cubicBezTo>
                    <a:cubicBezTo>
                      <a:pt x="217" y="186"/>
                      <a:pt x="217" y="186"/>
                      <a:pt x="248" y="155"/>
                    </a:cubicBezTo>
                    <a:lnTo>
                      <a:pt x="248" y="155"/>
                    </a:lnTo>
                    <a:lnTo>
                      <a:pt x="248" y="155"/>
                    </a:lnTo>
                    <a:lnTo>
                      <a:pt x="248" y="155"/>
                    </a:lnTo>
                    <a:lnTo>
                      <a:pt x="248" y="155"/>
                    </a:lnTo>
                    <a:lnTo>
                      <a:pt x="248" y="155"/>
                    </a:lnTo>
                    <a:lnTo>
                      <a:pt x="248" y="124"/>
                    </a:lnTo>
                    <a:lnTo>
                      <a:pt x="248" y="124"/>
                    </a:lnTo>
                    <a:cubicBezTo>
                      <a:pt x="248" y="124"/>
                      <a:pt x="248" y="124"/>
                      <a:pt x="279" y="124"/>
                    </a:cubicBezTo>
                    <a:cubicBezTo>
                      <a:pt x="279" y="124"/>
                      <a:pt x="279" y="124"/>
                      <a:pt x="279" y="93"/>
                    </a:cubicBezTo>
                    <a:lnTo>
                      <a:pt x="248" y="93"/>
                    </a:lnTo>
                    <a:lnTo>
                      <a:pt x="248" y="93"/>
                    </a:lnTo>
                    <a:lnTo>
                      <a:pt x="248" y="93"/>
                    </a:lnTo>
                    <a:lnTo>
                      <a:pt x="248" y="93"/>
                    </a:lnTo>
                    <a:lnTo>
                      <a:pt x="248" y="62"/>
                    </a:lnTo>
                    <a:lnTo>
                      <a:pt x="248" y="62"/>
                    </a:lnTo>
                    <a:cubicBezTo>
                      <a:pt x="217" y="62"/>
                      <a:pt x="217" y="93"/>
                      <a:pt x="217" y="93"/>
                    </a:cubicBezTo>
                    <a:cubicBezTo>
                      <a:pt x="217" y="93"/>
                      <a:pt x="186" y="93"/>
                      <a:pt x="186" y="62"/>
                    </a:cubicBezTo>
                    <a:lnTo>
                      <a:pt x="186" y="62"/>
                    </a:lnTo>
                    <a:lnTo>
                      <a:pt x="186" y="62"/>
                    </a:lnTo>
                    <a:cubicBezTo>
                      <a:pt x="155" y="62"/>
                      <a:pt x="155" y="62"/>
                      <a:pt x="155" y="62"/>
                    </a:cubicBezTo>
                    <a:lnTo>
                      <a:pt x="155" y="62"/>
                    </a:lnTo>
                    <a:cubicBezTo>
                      <a:pt x="155" y="62"/>
                      <a:pt x="124" y="62"/>
                      <a:pt x="124" y="31"/>
                    </a:cubicBezTo>
                    <a:cubicBezTo>
                      <a:pt x="124" y="31"/>
                      <a:pt x="124" y="31"/>
                      <a:pt x="92" y="31"/>
                    </a:cubicBezTo>
                    <a:lnTo>
                      <a:pt x="92" y="0"/>
                    </a:lnTo>
                    <a:lnTo>
                      <a:pt x="92" y="0"/>
                    </a:lnTo>
                    <a:cubicBezTo>
                      <a:pt x="62" y="0"/>
                      <a:pt x="62" y="0"/>
                      <a:pt x="62" y="31"/>
                    </a:cubicBezTo>
                    <a:lnTo>
                      <a:pt x="31" y="31"/>
                    </a:lnTo>
                    <a:cubicBezTo>
                      <a:pt x="31" y="31"/>
                      <a:pt x="31" y="31"/>
                      <a:pt x="31" y="62"/>
                    </a:cubicBezTo>
                    <a:lnTo>
                      <a:pt x="31" y="62"/>
                    </a:lnTo>
                    <a:cubicBezTo>
                      <a:pt x="31" y="93"/>
                      <a:pt x="31" y="93"/>
                      <a:pt x="31" y="93"/>
                    </a:cubicBezTo>
                    <a:lnTo>
                      <a:pt x="31" y="93"/>
                    </a:lnTo>
                    <a:cubicBezTo>
                      <a:pt x="31" y="124"/>
                      <a:pt x="0" y="124"/>
                      <a:pt x="0" y="155"/>
                    </a:cubicBezTo>
                    <a:cubicBezTo>
                      <a:pt x="0" y="155"/>
                      <a:pt x="0" y="155"/>
                      <a:pt x="0" y="186"/>
                    </a:cubicBezTo>
                    <a:lnTo>
                      <a:pt x="0" y="186"/>
                    </a:lnTo>
                    <a:lnTo>
                      <a:pt x="31" y="186"/>
                    </a:lnTo>
                    <a:cubicBezTo>
                      <a:pt x="31" y="155"/>
                      <a:pt x="31" y="186"/>
                      <a:pt x="62"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0" name="Freeform 153"/>
              <p:cNvSpPr>
                <a:spLocks noChangeArrowheads="1"/>
              </p:cNvSpPr>
              <p:nvPr/>
            </p:nvSpPr>
            <p:spPr bwMode="auto">
              <a:xfrm>
                <a:off x="2106613" y="2393950"/>
                <a:ext cx="201612" cy="312738"/>
              </a:xfrm>
              <a:custGeom>
                <a:avLst/>
                <a:gdLst>
                  <a:gd name="T0" fmla="*/ 62 w 558"/>
                  <a:gd name="T1" fmla="*/ 310 h 869"/>
                  <a:gd name="T2" fmla="*/ 62 w 558"/>
                  <a:gd name="T3" fmla="*/ 403 h 869"/>
                  <a:gd name="T4" fmla="*/ 62 w 558"/>
                  <a:gd name="T5" fmla="*/ 434 h 869"/>
                  <a:gd name="T6" fmla="*/ 62 w 558"/>
                  <a:gd name="T7" fmla="*/ 527 h 869"/>
                  <a:gd name="T8" fmla="*/ 0 w 558"/>
                  <a:gd name="T9" fmla="*/ 589 h 869"/>
                  <a:gd name="T10" fmla="*/ 0 w 558"/>
                  <a:gd name="T11" fmla="*/ 589 h 869"/>
                  <a:gd name="T12" fmla="*/ 0 w 558"/>
                  <a:gd name="T13" fmla="*/ 620 h 869"/>
                  <a:gd name="T14" fmla="*/ 62 w 558"/>
                  <a:gd name="T15" fmla="*/ 651 h 869"/>
                  <a:gd name="T16" fmla="*/ 93 w 558"/>
                  <a:gd name="T17" fmla="*/ 682 h 869"/>
                  <a:gd name="T18" fmla="*/ 124 w 558"/>
                  <a:gd name="T19" fmla="*/ 651 h 869"/>
                  <a:gd name="T20" fmla="*/ 155 w 558"/>
                  <a:gd name="T21" fmla="*/ 682 h 869"/>
                  <a:gd name="T22" fmla="*/ 155 w 558"/>
                  <a:gd name="T23" fmla="*/ 682 h 869"/>
                  <a:gd name="T24" fmla="*/ 217 w 558"/>
                  <a:gd name="T25" fmla="*/ 713 h 869"/>
                  <a:gd name="T26" fmla="*/ 248 w 558"/>
                  <a:gd name="T27" fmla="*/ 775 h 869"/>
                  <a:gd name="T28" fmla="*/ 279 w 558"/>
                  <a:gd name="T29" fmla="*/ 806 h 869"/>
                  <a:gd name="T30" fmla="*/ 309 w 558"/>
                  <a:gd name="T31" fmla="*/ 837 h 869"/>
                  <a:gd name="T32" fmla="*/ 309 w 558"/>
                  <a:gd name="T33" fmla="*/ 837 h 869"/>
                  <a:gd name="T34" fmla="*/ 341 w 558"/>
                  <a:gd name="T35" fmla="*/ 837 h 869"/>
                  <a:gd name="T36" fmla="*/ 433 w 558"/>
                  <a:gd name="T37" fmla="*/ 837 h 869"/>
                  <a:gd name="T38" fmla="*/ 433 w 558"/>
                  <a:gd name="T39" fmla="*/ 744 h 869"/>
                  <a:gd name="T40" fmla="*/ 433 w 558"/>
                  <a:gd name="T41" fmla="*/ 713 h 869"/>
                  <a:gd name="T42" fmla="*/ 433 w 558"/>
                  <a:gd name="T43" fmla="*/ 682 h 869"/>
                  <a:gd name="T44" fmla="*/ 433 w 558"/>
                  <a:gd name="T45" fmla="*/ 651 h 869"/>
                  <a:gd name="T46" fmla="*/ 433 w 558"/>
                  <a:gd name="T47" fmla="*/ 589 h 869"/>
                  <a:gd name="T48" fmla="*/ 465 w 558"/>
                  <a:gd name="T49" fmla="*/ 558 h 869"/>
                  <a:gd name="T50" fmla="*/ 527 w 558"/>
                  <a:gd name="T51" fmla="*/ 589 h 869"/>
                  <a:gd name="T52" fmla="*/ 527 w 558"/>
                  <a:gd name="T53" fmla="*/ 589 h 869"/>
                  <a:gd name="T54" fmla="*/ 557 w 558"/>
                  <a:gd name="T55" fmla="*/ 558 h 869"/>
                  <a:gd name="T56" fmla="*/ 557 w 558"/>
                  <a:gd name="T57" fmla="*/ 527 h 869"/>
                  <a:gd name="T58" fmla="*/ 557 w 558"/>
                  <a:gd name="T59" fmla="*/ 434 h 869"/>
                  <a:gd name="T60" fmla="*/ 557 w 558"/>
                  <a:gd name="T61" fmla="*/ 403 h 869"/>
                  <a:gd name="T62" fmla="*/ 557 w 558"/>
                  <a:gd name="T63" fmla="*/ 372 h 869"/>
                  <a:gd name="T64" fmla="*/ 527 w 558"/>
                  <a:gd name="T65" fmla="*/ 341 h 869"/>
                  <a:gd name="T66" fmla="*/ 496 w 558"/>
                  <a:gd name="T67" fmla="*/ 341 h 869"/>
                  <a:gd name="T68" fmla="*/ 465 w 558"/>
                  <a:gd name="T69" fmla="*/ 310 h 869"/>
                  <a:gd name="T70" fmla="*/ 403 w 558"/>
                  <a:gd name="T71" fmla="*/ 280 h 869"/>
                  <a:gd name="T72" fmla="*/ 341 w 558"/>
                  <a:gd name="T73" fmla="*/ 280 h 869"/>
                  <a:gd name="T74" fmla="*/ 279 w 558"/>
                  <a:gd name="T75" fmla="*/ 217 h 869"/>
                  <a:gd name="T76" fmla="*/ 309 w 558"/>
                  <a:gd name="T77" fmla="*/ 186 h 869"/>
                  <a:gd name="T78" fmla="*/ 279 w 558"/>
                  <a:gd name="T79" fmla="*/ 156 h 869"/>
                  <a:gd name="T80" fmla="*/ 248 w 558"/>
                  <a:gd name="T81" fmla="*/ 124 h 869"/>
                  <a:gd name="T82" fmla="*/ 248 w 558"/>
                  <a:gd name="T83" fmla="*/ 124 h 869"/>
                  <a:gd name="T84" fmla="*/ 279 w 558"/>
                  <a:gd name="T85" fmla="*/ 93 h 869"/>
                  <a:gd name="T86" fmla="*/ 279 w 558"/>
                  <a:gd name="T87" fmla="*/ 0 h 869"/>
                  <a:gd name="T88" fmla="*/ 248 w 558"/>
                  <a:gd name="T89" fmla="*/ 0 h 869"/>
                  <a:gd name="T90" fmla="*/ 185 w 558"/>
                  <a:gd name="T91" fmla="*/ 32 h 869"/>
                  <a:gd name="T92" fmla="*/ 155 w 558"/>
                  <a:gd name="T93" fmla="*/ 93 h 869"/>
                  <a:gd name="T94" fmla="*/ 93 w 558"/>
                  <a:gd name="T95" fmla="*/ 186 h 869"/>
                  <a:gd name="T96" fmla="*/ 93 w 558"/>
                  <a:gd name="T97" fmla="*/ 186 h 869"/>
                  <a:gd name="T98" fmla="*/ 62 w 558"/>
                  <a:gd name="T99" fmla="*/ 24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8" h="869">
                    <a:moveTo>
                      <a:pt x="31" y="248"/>
                    </a:moveTo>
                    <a:lnTo>
                      <a:pt x="31" y="248"/>
                    </a:lnTo>
                    <a:lnTo>
                      <a:pt x="62" y="310"/>
                    </a:lnTo>
                    <a:cubicBezTo>
                      <a:pt x="93" y="341"/>
                      <a:pt x="62" y="372"/>
                      <a:pt x="62" y="372"/>
                    </a:cubicBezTo>
                    <a:lnTo>
                      <a:pt x="62" y="372"/>
                    </a:lnTo>
                    <a:lnTo>
                      <a:pt x="62" y="403"/>
                    </a:lnTo>
                    <a:lnTo>
                      <a:pt x="62" y="403"/>
                    </a:lnTo>
                    <a:lnTo>
                      <a:pt x="62" y="434"/>
                    </a:lnTo>
                    <a:lnTo>
                      <a:pt x="62" y="434"/>
                    </a:lnTo>
                    <a:cubicBezTo>
                      <a:pt x="93" y="465"/>
                      <a:pt x="62" y="496"/>
                      <a:pt x="62" y="496"/>
                    </a:cubicBezTo>
                    <a:lnTo>
                      <a:pt x="62" y="496"/>
                    </a:lnTo>
                    <a:cubicBezTo>
                      <a:pt x="62" y="527"/>
                      <a:pt x="62" y="527"/>
                      <a:pt x="62" y="527"/>
                    </a:cubicBezTo>
                    <a:cubicBezTo>
                      <a:pt x="62" y="558"/>
                      <a:pt x="31" y="558"/>
                      <a:pt x="31" y="558"/>
                    </a:cubicBezTo>
                    <a:cubicBezTo>
                      <a:pt x="31" y="558"/>
                      <a:pt x="31" y="589"/>
                      <a:pt x="0" y="589"/>
                    </a:cubicBezTo>
                    <a:lnTo>
                      <a:pt x="0" y="589"/>
                    </a:lnTo>
                    <a:lnTo>
                      <a:pt x="0" y="589"/>
                    </a:lnTo>
                    <a:lnTo>
                      <a:pt x="0" y="589"/>
                    </a:lnTo>
                    <a:lnTo>
                      <a:pt x="0" y="589"/>
                    </a:lnTo>
                    <a:lnTo>
                      <a:pt x="0" y="620"/>
                    </a:lnTo>
                    <a:lnTo>
                      <a:pt x="0" y="620"/>
                    </a:lnTo>
                    <a:lnTo>
                      <a:pt x="0" y="620"/>
                    </a:lnTo>
                    <a:cubicBezTo>
                      <a:pt x="31" y="620"/>
                      <a:pt x="31" y="651"/>
                      <a:pt x="31" y="651"/>
                    </a:cubicBezTo>
                    <a:cubicBezTo>
                      <a:pt x="31" y="651"/>
                      <a:pt x="31" y="651"/>
                      <a:pt x="62" y="651"/>
                    </a:cubicBezTo>
                    <a:lnTo>
                      <a:pt x="62" y="651"/>
                    </a:lnTo>
                    <a:cubicBezTo>
                      <a:pt x="62" y="651"/>
                      <a:pt x="62" y="651"/>
                      <a:pt x="62" y="682"/>
                    </a:cubicBezTo>
                    <a:lnTo>
                      <a:pt x="62" y="682"/>
                    </a:lnTo>
                    <a:lnTo>
                      <a:pt x="93" y="682"/>
                    </a:lnTo>
                    <a:cubicBezTo>
                      <a:pt x="93" y="651"/>
                      <a:pt x="93" y="651"/>
                      <a:pt x="93" y="651"/>
                    </a:cubicBezTo>
                    <a:cubicBezTo>
                      <a:pt x="124" y="651"/>
                      <a:pt x="124" y="651"/>
                      <a:pt x="124" y="651"/>
                    </a:cubicBezTo>
                    <a:lnTo>
                      <a:pt x="124" y="651"/>
                    </a:lnTo>
                    <a:lnTo>
                      <a:pt x="155" y="682"/>
                    </a:lnTo>
                    <a:lnTo>
                      <a:pt x="155" y="682"/>
                    </a:lnTo>
                    <a:lnTo>
                      <a:pt x="155" y="682"/>
                    </a:lnTo>
                    <a:lnTo>
                      <a:pt x="155" y="682"/>
                    </a:lnTo>
                    <a:lnTo>
                      <a:pt x="155" y="682"/>
                    </a:lnTo>
                    <a:lnTo>
                      <a:pt x="155" y="682"/>
                    </a:lnTo>
                    <a:cubicBezTo>
                      <a:pt x="185" y="682"/>
                      <a:pt x="185" y="682"/>
                      <a:pt x="185" y="682"/>
                    </a:cubicBezTo>
                    <a:lnTo>
                      <a:pt x="185" y="682"/>
                    </a:lnTo>
                    <a:cubicBezTo>
                      <a:pt x="185" y="713"/>
                      <a:pt x="185" y="713"/>
                      <a:pt x="217" y="713"/>
                    </a:cubicBezTo>
                    <a:cubicBezTo>
                      <a:pt x="217" y="713"/>
                      <a:pt x="217" y="713"/>
                      <a:pt x="217" y="744"/>
                    </a:cubicBezTo>
                    <a:lnTo>
                      <a:pt x="217" y="744"/>
                    </a:lnTo>
                    <a:cubicBezTo>
                      <a:pt x="248" y="744"/>
                      <a:pt x="248" y="775"/>
                      <a:pt x="248" y="775"/>
                    </a:cubicBezTo>
                    <a:cubicBezTo>
                      <a:pt x="279" y="775"/>
                      <a:pt x="279" y="775"/>
                      <a:pt x="279" y="775"/>
                    </a:cubicBezTo>
                    <a:lnTo>
                      <a:pt x="279" y="775"/>
                    </a:lnTo>
                    <a:cubicBezTo>
                      <a:pt x="279" y="806"/>
                      <a:pt x="279" y="806"/>
                      <a:pt x="279" y="806"/>
                    </a:cubicBezTo>
                    <a:cubicBezTo>
                      <a:pt x="309" y="806"/>
                      <a:pt x="309" y="837"/>
                      <a:pt x="309" y="837"/>
                    </a:cubicBezTo>
                    <a:lnTo>
                      <a:pt x="309" y="837"/>
                    </a:lnTo>
                    <a:lnTo>
                      <a:pt x="309" y="837"/>
                    </a:lnTo>
                    <a:lnTo>
                      <a:pt x="309" y="837"/>
                    </a:lnTo>
                    <a:lnTo>
                      <a:pt x="309" y="837"/>
                    </a:lnTo>
                    <a:lnTo>
                      <a:pt x="309" y="837"/>
                    </a:lnTo>
                    <a:lnTo>
                      <a:pt x="309" y="837"/>
                    </a:lnTo>
                    <a:cubicBezTo>
                      <a:pt x="341" y="837"/>
                      <a:pt x="341" y="837"/>
                      <a:pt x="341" y="837"/>
                    </a:cubicBezTo>
                    <a:lnTo>
                      <a:pt x="341" y="837"/>
                    </a:lnTo>
                    <a:cubicBezTo>
                      <a:pt x="372" y="837"/>
                      <a:pt x="372" y="837"/>
                      <a:pt x="372" y="837"/>
                    </a:cubicBezTo>
                    <a:lnTo>
                      <a:pt x="403" y="837"/>
                    </a:lnTo>
                    <a:cubicBezTo>
                      <a:pt x="433" y="837"/>
                      <a:pt x="433" y="837"/>
                      <a:pt x="433" y="837"/>
                    </a:cubicBezTo>
                    <a:cubicBezTo>
                      <a:pt x="433" y="837"/>
                      <a:pt x="433" y="868"/>
                      <a:pt x="465" y="868"/>
                    </a:cubicBezTo>
                    <a:cubicBezTo>
                      <a:pt x="465" y="837"/>
                      <a:pt x="465" y="806"/>
                      <a:pt x="465" y="775"/>
                    </a:cubicBezTo>
                    <a:cubicBezTo>
                      <a:pt x="465" y="775"/>
                      <a:pt x="433" y="775"/>
                      <a:pt x="433" y="744"/>
                    </a:cubicBezTo>
                    <a:cubicBezTo>
                      <a:pt x="433" y="744"/>
                      <a:pt x="433" y="744"/>
                      <a:pt x="433" y="713"/>
                    </a:cubicBezTo>
                    <a:lnTo>
                      <a:pt x="433" y="713"/>
                    </a:lnTo>
                    <a:lnTo>
                      <a:pt x="433" y="713"/>
                    </a:lnTo>
                    <a:lnTo>
                      <a:pt x="433" y="713"/>
                    </a:lnTo>
                    <a:cubicBezTo>
                      <a:pt x="433" y="682"/>
                      <a:pt x="433" y="682"/>
                      <a:pt x="433" y="682"/>
                    </a:cubicBezTo>
                    <a:lnTo>
                      <a:pt x="433" y="682"/>
                    </a:lnTo>
                    <a:lnTo>
                      <a:pt x="433" y="682"/>
                    </a:lnTo>
                    <a:lnTo>
                      <a:pt x="433" y="651"/>
                    </a:lnTo>
                    <a:lnTo>
                      <a:pt x="433" y="651"/>
                    </a:lnTo>
                    <a:lnTo>
                      <a:pt x="433" y="651"/>
                    </a:lnTo>
                    <a:cubicBezTo>
                      <a:pt x="433" y="620"/>
                      <a:pt x="433" y="620"/>
                      <a:pt x="433" y="620"/>
                    </a:cubicBezTo>
                    <a:cubicBezTo>
                      <a:pt x="433" y="620"/>
                      <a:pt x="433" y="620"/>
                      <a:pt x="433" y="589"/>
                    </a:cubicBezTo>
                    <a:lnTo>
                      <a:pt x="433" y="589"/>
                    </a:lnTo>
                    <a:lnTo>
                      <a:pt x="465" y="558"/>
                    </a:lnTo>
                    <a:lnTo>
                      <a:pt x="465" y="558"/>
                    </a:lnTo>
                    <a:cubicBezTo>
                      <a:pt x="465" y="558"/>
                      <a:pt x="465" y="558"/>
                      <a:pt x="496" y="589"/>
                    </a:cubicBezTo>
                    <a:lnTo>
                      <a:pt x="496" y="589"/>
                    </a:lnTo>
                    <a:lnTo>
                      <a:pt x="527" y="589"/>
                    </a:lnTo>
                    <a:lnTo>
                      <a:pt x="527" y="589"/>
                    </a:lnTo>
                    <a:lnTo>
                      <a:pt x="527" y="589"/>
                    </a:lnTo>
                    <a:lnTo>
                      <a:pt x="527" y="589"/>
                    </a:lnTo>
                    <a:cubicBezTo>
                      <a:pt x="527" y="558"/>
                      <a:pt x="557" y="558"/>
                      <a:pt x="557" y="558"/>
                    </a:cubicBezTo>
                    <a:lnTo>
                      <a:pt x="557" y="558"/>
                    </a:lnTo>
                    <a:lnTo>
                      <a:pt x="557" y="558"/>
                    </a:lnTo>
                    <a:lnTo>
                      <a:pt x="557" y="558"/>
                    </a:lnTo>
                    <a:lnTo>
                      <a:pt x="557" y="527"/>
                    </a:lnTo>
                    <a:lnTo>
                      <a:pt x="557" y="527"/>
                    </a:lnTo>
                    <a:lnTo>
                      <a:pt x="557" y="496"/>
                    </a:lnTo>
                    <a:lnTo>
                      <a:pt x="557" y="496"/>
                    </a:lnTo>
                    <a:cubicBezTo>
                      <a:pt x="557" y="465"/>
                      <a:pt x="557" y="434"/>
                      <a:pt x="557" y="434"/>
                    </a:cubicBezTo>
                    <a:lnTo>
                      <a:pt x="557" y="403"/>
                    </a:lnTo>
                    <a:lnTo>
                      <a:pt x="557" y="403"/>
                    </a:lnTo>
                    <a:lnTo>
                      <a:pt x="557" y="403"/>
                    </a:lnTo>
                    <a:lnTo>
                      <a:pt x="557" y="372"/>
                    </a:lnTo>
                    <a:lnTo>
                      <a:pt x="557" y="372"/>
                    </a:lnTo>
                    <a:lnTo>
                      <a:pt x="557" y="372"/>
                    </a:lnTo>
                    <a:cubicBezTo>
                      <a:pt x="557" y="341"/>
                      <a:pt x="557" y="341"/>
                      <a:pt x="557" y="341"/>
                    </a:cubicBezTo>
                    <a:cubicBezTo>
                      <a:pt x="557" y="341"/>
                      <a:pt x="557" y="341"/>
                      <a:pt x="527" y="341"/>
                    </a:cubicBezTo>
                    <a:lnTo>
                      <a:pt x="527" y="341"/>
                    </a:lnTo>
                    <a:lnTo>
                      <a:pt x="527" y="341"/>
                    </a:lnTo>
                    <a:lnTo>
                      <a:pt x="527" y="341"/>
                    </a:lnTo>
                    <a:cubicBezTo>
                      <a:pt x="496" y="341"/>
                      <a:pt x="496" y="341"/>
                      <a:pt x="496" y="341"/>
                    </a:cubicBezTo>
                    <a:lnTo>
                      <a:pt x="496" y="341"/>
                    </a:lnTo>
                    <a:cubicBezTo>
                      <a:pt x="465" y="341"/>
                      <a:pt x="465" y="341"/>
                      <a:pt x="465" y="341"/>
                    </a:cubicBezTo>
                    <a:cubicBezTo>
                      <a:pt x="465" y="341"/>
                      <a:pt x="465" y="341"/>
                      <a:pt x="465" y="310"/>
                    </a:cubicBezTo>
                    <a:cubicBezTo>
                      <a:pt x="465" y="310"/>
                      <a:pt x="465" y="310"/>
                      <a:pt x="433" y="310"/>
                    </a:cubicBezTo>
                    <a:lnTo>
                      <a:pt x="433" y="280"/>
                    </a:lnTo>
                    <a:lnTo>
                      <a:pt x="403" y="280"/>
                    </a:lnTo>
                    <a:lnTo>
                      <a:pt x="403" y="280"/>
                    </a:lnTo>
                    <a:lnTo>
                      <a:pt x="372" y="310"/>
                    </a:lnTo>
                    <a:cubicBezTo>
                      <a:pt x="341" y="310"/>
                      <a:pt x="341" y="280"/>
                      <a:pt x="341" y="280"/>
                    </a:cubicBezTo>
                    <a:cubicBezTo>
                      <a:pt x="309" y="280"/>
                      <a:pt x="309" y="280"/>
                      <a:pt x="309" y="248"/>
                    </a:cubicBezTo>
                    <a:cubicBezTo>
                      <a:pt x="309" y="248"/>
                      <a:pt x="279" y="248"/>
                      <a:pt x="279" y="217"/>
                    </a:cubicBezTo>
                    <a:lnTo>
                      <a:pt x="279" y="217"/>
                    </a:lnTo>
                    <a:lnTo>
                      <a:pt x="279" y="217"/>
                    </a:lnTo>
                    <a:cubicBezTo>
                      <a:pt x="279" y="217"/>
                      <a:pt x="279" y="217"/>
                      <a:pt x="309" y="217"/>
                    </a:cubicBezTo>
                    <a:cubicBezTo>
                      <a:pt x="309" y="186"/>
                      <a:pt x="309" y="186"/>
                      <a:pt x="309" y="186"/>
                    </a:cubicBezTo>
                    <a:cubicBezTo>
                      <a:pt x="279" y="186"/>
                      <a:pt x="279" y="186"/>
                      <a:pt x="279" y="156"/>
                    </a:cubicBezTo>
                    <a:lnTo>
                      <a:pt x="279" y="156"/>
                    </a:lnTo>
                    <a:lnTo>
                      <a:pt x="279" y="156"/>
                    </a:lnTo>
                    <a:lnTo>
                      <a:pt x="279" y="156"/>
                    </a:lnTo>
                    <a:cubicBezTo>
                      <a:pt x="248" y="156"/>
                      <a:pt x="248" y="124"/>
                      <a:pt x="248" y="124"/>
                    </a:cubicBezTo>
                    <a:lnTo>
                      <a:pt x="248" y="124"/>
                    </a:lnTo>
                    <a:lnTo>
                      <a:pt x="248" y="124"/>
                    </a:lnTo>
                    <a:lnTo>
                      <a:pt x="248" y="124"/>
                    </a:lnTo>
                    <a:lnTo>
                      <a:pt x="248" y="124"/>
                    </a:lnTo>
                    <a:lnTo>
                      <a:pt x="248" y="93"/>
                    </a:lnTo>
                    <a:lnTo>
                      <a:pt x="248" y="93"/>
                    </a:lnTo>
                    <a:cubicBezTo>
                      <a:pt x="248" y="93"/>
                      <a:pt x="248" y="93"/>
                      <a:pt x="279" y="93"/>
                    </a:cubicBezTo>
                    <a:lnTo>
                      <a:pt x="279" y="62"/>
                    </a:lnTo>
                    <a:cubicBezTo>
                      <a:pt x="279" y="62"/>
                      <a:pt x="279" y="32"/>
                      <a:pt x="279" y="0"/>
                    </a:cubicBezTo>
                    <a:lnTo>
                      <a:pt x="279" y="0"/>
                    </a:lnTo>
                    <a:lnTo>
                      <a:pt x="279" y="0"/>
                    </a:lnTo>
                    <a:lnTo>
                      <a:pt x="248" y="0"/>
                    </a:lnTo>
                    <a:lnTo>
                      <a:pt x="248" y="0"/>
                    </a:lnTo>
                    <a:cubicBezTo>
                      <a:pt x="217" y="124"/>
                      <a:pt x="217" y="124"/>
                      <a:pt x="217" y="124"/>
                    </a:cubicBezTo>
                    <a:cubicBezTo>
                      <a:pt x="185" y="32"/>
                      <a:pt x="185" y="32"/>
                      <a:pt x="185" y="32"/>
                    </a:cubicBezTo>
                    <a:lnTo>
                      <a:pt x="185" y="32"/>
                    </a:lnTo>
                    <a:lnTo>
                      <a:pt x="185" y="62"/>
                    </a:lnTo>
                    <a:lnTo>
                      <a:pt x="155" y="93"/>
                    </a:lnTo>
                    <a:lnTo>
                      <a:pt x="155" y="93"/>
                    </a:lnTo>
                    <a:cubicBezTo>
                      <a:pt x="155" y="124"/>
                      <a:pt x="155" y="124"/>
                      <a:pt x="155" y="156"/>
                    </a:cubicBezTo>
                    <a:lnTo>
                      <a:pt x="124" y="156"/>
                    </a:lnTo>
                    <a:cubicBezTo>
                      <a:pt x="93" y="156"/>
                      <a:pt x="93" y="156"/>
                      <a:pt x="93" y="186"/>
                    </a:cubicBezTo>
                    <a:lnTo>
                      <a:pt x="93" y="186"/>
                    </a:lnTo>
                    <a:lnTo>
                      <a:pt x="93" y="186"/>
                    </a:lnTo>
                    <a:lnTo>
                      <a:pt x="93" y="186"/>
                    </a:lnTo>
                    <a:cubicBezTo>
                      <a:pt x="93" y="217"/>
                      <a:pt x="93" y="217"/>
                      <a:pt x="93" y="217"/>
                    </a:cubicBezTo>
                    <a:lnTo>
                      <a:pt x="93" y="217"/>
                    </a:lnTo>
                    <a:cubicBezTo>
                      <a:pt x="93" y="248"/>
                      <a:pt x="62" y="248"/>
                      <a:pt x="62" y="248"/>
                    </a:cubicBezTo>
                    <a:cubicBezTo>
                      <a:pt x="62" y="248"/>
                      <a:pt x="62" y="248"/>
                      <a:pt x="31"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1" name="Freeform 154"/>
              <p:cNvSpPr>
                <a:spLocks noChangeArrowheads="1"/>
              </p:cNvSpPr>
              <p:nvPr/>
            </p:nvSpPr>
            <p:spPr bwMode="auto">
              <a:xfrm>
                <a:off x="2228850" y="2393950"/>
                <a:ext cx="223838" cy="223838"/>
              </a:xfrm>
              <a:custGeom>
                <a:avLst/>
                <a:gdLst>
                  <a:gd name="T0" fmla="*/ 62 w 621"/>
                  <a:gd name="T1" fmla="*/ 124 h 621"/>
                  <a:gd name="T2" fmla="*/ 0 w 621"/>
                  <a:gd name="T3" fmla="*/ 124 h 621"/>
                  <a:gd name="T4" fmla="*/ 0 w 621"/>
                  <a:gd name="T5" fmla="*/ 186 h 621"/>
                  <a:gd name="T6" fmla="*/ 0 w 621"/>
                  <a:gd name="T7" fmla="*/ 217 h 621"/>
                  <a:gd name="T8" fmla="*/ 31 w 621"/>
                  <a:gd name="T9" fmla="*/ 248 h 621"/>
                  <a:gd name="T10" fmla="*/ 92 w 621"/>
                  <a:gd name="T11" fmla="*/ 248 h 621"/>
                  <a:gd name="T12" fmla="*/ 155 w 621"/>
                  <a:gd name="T13" fmla="*/ 280 h 621"/>
                  <a:gd name="T14" fmla="*/ 186 w 621"/>
                  <a:gd name="T15" fmla="*/ 280 h 621"/>
                  <a:gd name="T16" fmla="*/ 248 w 621"/>
                  <a:gd name="T17" fmla="*/ 280 h 621"/>
                  <a:gd name="T18" fmla="*/ 279 w 621"/>
                  <a:gd name="T19" fmla="*/ 310 h 621"/>
                  <a:gd name="T20" fmla="*/ 279 w 621"/>
                  <a:gd name="T21" fmla="*/ 341 h 621"/>
                  <a:gd name="T22" fmla="*/ 248 w 621"/>
                  <a:gd name="T23" fmla="*/ 403 h 621"/>
                  <a:gd name="T24" fmla="*/ 279 w 621"/>
                  <a:gd name="T25" fmla="*/ 465 h 621"/>
                  <a:gd name="T26" fmla="*/ 279 w 621"/>
                  <a:gd name="T27" fmla="*/ 527 h 621"/>
                  <a:gd name="T28" fmla="*/ 279 w 621"/>
                  <a:gd name="T29" fmla="*/ 527 h 621"/>
                  <a:gd name="T30" fmla="*/ 279 w 621"/>
                  <a:gd name="T31" fmla="*/ 589 h 621"/>
                  <a:gd name="T32" fmla="*/ 310 w 621"/>
                  <a:gd name="T33" fmla="*/ 620 h 621"/>
                  <a:gd name="T34" fmla="*/ 310 w 621"/>
                  <a:gd name="T35" fmla="*/ 620 h 621"/>
                  <a:gd name="T36" fmla="*/ 372 w 621"/>
                  <a:gd name="T37" fmla="*/ 620 h 621"/>
                  <a:gd name="T38" fmla="*/ 372 w 621"/>
                  <a:gd name="T39" fmla="*/ 620 h 621"/>
                  <a:gd name="T40" fmla="*/ 434 w 621"/>
                  <a:gd name="T41" fmla="*/ 558 h 621"/>
                  <a:gd name="T42" fmla="*/ 403 w 621"/>
                  <a:gd name="T43" fmla="*/ 496 h 621"/>
                  <a:gd name="T44" fmla="*/ 403 w 621"/>
                  <a:gd name="T45" fmla="*/ 465 h 621"/>
                  <a:gd name="T46" fmla="*/ 403 w 621"/>
                  <a:gd name="T47" fmla="*/ 434 h 621"/>
                  <a:gd name="T48" fmla="*/ 434 w 621"/>
                  <a:gd name="T49" fmla="*/ 403 h 621"/>
                  <a:gd name="T50" fmla="*/ 464 w 621"/>
                  <a:gd name="T51" fmla="*/ 403 h 621"/>
                  <a:gd name="T52" fmla="*/ 464 w 621"/>
                  <a:gd name="T53" fmla="*/ 434 h 621"/>
                  <a:gd name="T54" fmla="*/ 527 w 621"/>
                  <a:gd name="T55" fmla="*/ 434 h 621"/>
                  <a:gd name="T56" fmla="*/ 527 w 621"/>
                  <a:gd name="T57" fmla="*/ 434 h 621"/>
                  <a:gd name="T58" fmla="*/ 558 w 621"/>
                  <a:gd name="T59" fmla="*/ 434 h 621"/>
                  <a:gd name="T60" fmla="*/ 588 w 621"/>
                  <a:gd name="T61" fmla="*/ 403 h 621"/>
                  <a:gd name="T62" fmla="*/ 588 w 621"/>
                  <a:gd name="T63" fmla="*/ 403 h 621"/>
                  <a:gd name="T64" fmla="*/ 588 w 621"/>
                  <a:gd name="T65" fmla="*/ 403 h 621"/>
                  <a:gd name="T66" fmla="*/ 588 w 621"/>
                  <a:gd name="T67" fmla="*/ 372 h 621"/>
                  <a:gd name="T68" fmla="*/ 558 w 621"/>
                  <a:gd name="T69" fmla="*/ 310 h 621"/>
                  <a:gd name="T70" fmla="*/ 588 w 621"/>
                  <a:gd name="T71" fmla="*/ 280 h 621"/>
                  <a:gd name="T72" fmla="*/ 620 w 621"/>
                  <a:gd name="T73" fmla="*/ 217 h 621"/>
                  <a:gd name="T74" fmla="*/ 588 w 621"/>
                  <a:gd name="T75" fmla="*/ 156 h 621"/>
                  <a:gd name="T76" fmla="*/ 588 w 621"/>
                  <a:gd name="T77" fmla="*/ 124 h 621"/>
                  <a:gd name="T78" fmla="*/ 496 w 621"/>
                  <a:gd name="T79" fmla="*/ 62 h 621"/>
                  <a:gd name="T80" fmla="*/ 464 w 621"/>
                  <a:gd name="T81" fmla="*/ 62 h 621"/>
                  <a:gd name="T82" fmla="*/ 403 w 621"/>
                  <a:gd name="T83" fmla="*/ 93 h 621"/>
                  <a:gd name="T84" fmla="*/ 310 w 621"/>
                  <a:gd name="T85" fmla="*/ 62 h 621"/>
                  <a:gd name="T86" fmla="*/ 248 w 621"/>
                  <a:gd name="T87" fmla="*/ 62 h 621"/>
                  <a:gd name="T88" fmla="*/ 186 w 621"/>
                  <a:gd name="T89" fmla="*/ 0 h 621"/>
                  <a:gd name="T90" fmla="*/ 92 w 621"/>
                  <a:gd name="T91" fmla="*/ 0 h 621"/>
                  <a:gd name="T92" fmla="*/ 62 w 621"/>
                  <a:gd name="T93" fmla="*/ 3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1" h="621">
                    <a:moveTo>
                      <a:pt x="62" y="62"/>
                    </a:moveTo>
                    <a:lnTo>
                      <a:pt x="62" y="62"/>
                    </a:lnTo>
                    <a:cubicBezTo>
                      <a:pt x="62" y="93"/>
                      <a:pt x="62" y="124"/>
                      <a:pt x="62" y="124"/>
                    </a:cubicBezTo>
                    <a:lnTo>
                      <a:pt x="31" y="156"/>
                    </a:lnTo>
                    <a:lnTo>
                      <a:pt x="0" y="156"/>
                    </a:lnTo>
                    <a:cubicBezTo>
                      <a:pt x="0" y="156"/>
                      <a:pt x="0" y="156"/>
                      <a:pt x="0" y="124"/>
                    </a:cubicBezTo>
                    <a:cubicBezTo>
                      <a:pt x="0" y="156"/>
                      <a:pt x="0" y="156"/>
                      <a:pt x="0" y="156"/>
                    </a:cubicBezTo>
                    <a:lnTo>
                      <a:pt x="0" y="156"/>
                    </a:lnTo>
                    <a:cubicBezTo>
                      <a:pt x="0" y="186"/>
                      <a:pt x="0" y="186"/>
                      <a:pt x="0" y="186"/>
                    </a:cubicBezTo>
                    <a:lnTo>
                      <a:pt x="0" y="217"/>
                    </a:lnTo>
                    <a:lnTo>
                      <a:pt x="0" y="217"/>
                    </a:lnTo>
                    <a:lnTo>
                      <a:pt x="0" y="217"/>
                    </a:lnTo>
                    <a:cubicBezTo>
                      <a:pt x="0" y="217"/>
                      <a:pt x="0" y="248"/>
                      <a:pt x="31" y="248"/>
                    </a:cubicBezTo>
                    <a:lnTo>
                      <a:pt x="31" y="248"/>
                    </a:lnTo>
                    <a:lnTo>
                      <a:pt x="31" y="248"/>
                    </a:lnTo>
                    <a:cubicBezTo>
                      <a:pt x="62" y="217"/>
                      <a:pt x="62" y="217"/>
                      <a:pt x="62" y="217"/>
                    </a:cubicBezTo>
                    <a:cubicBezTo>
                      <a:pt x="62" y="217"/>
                      <a:pt x="92" y="217"/>
                      <a:pt x="92" y="248"/>
                    </a:cubicBezTo>
                    <a:lnTo>
                      <a:pt x="92" y="248"/>
                    </a:lnTo>
                    <a:cubicBezTo>
                      <a:pt x="124" y="248"/>
                      <a:pt x="155" y="280"/>
                      <a:pt x="155" y="280"/>
                    </a:cubicBezTo>
                    <a:lnTo>
                      <a:pt x="155" y="280"/>
                    </a:lnTo>
                    <a:lnTo>
                      <a:pt x="155" y="280"/>
                    </a:lnTo>
                    <a:lnTo>
                      <a:pt x="155" y="280"/>
                    </a:lnTo>
                    <a:lnTo>
                      <a:pt x="186" y="280"/>
                    </a:lnTo>
                    <a:lnTo>
                      <a:pt x="186" y="280"/>
                    </a:lnTo>
                    <a:lnTo>
                      <a:pt x="186" y="280"/>
                    </a:lnTo>
                    <a:cubicBezTo>
                      <a:pt x="216" y="280"/>
                      <a:pt x="216" y="280"/>
                      <a:pt x="216" y="280"/>
                    </a:cubicBezTo>
                    <a:cubicBezTo>
                      <a:pt x="216" y="280"/>
                      <a:pt x="216" y="280"/>
                      <a:pt x="248" y="280"/>
                    </a:cubicBezTo>
                    <a:lnTo>
                      <a:pt x="248" y="280"/>
                    </a:lnTo>
                    <a:lnTo>
                      <a:pt x="248" y="280"/>
                    </a:lnTo>
                    <a:cubicBezTo>
                      <a:pt x="248" y="280"/>
                      <a:pt x="279" y="280"/>
                      <a:pt x="279" y="310"/>
                    </a:cubicBezTo>
                    <a:lnTo>
                      <a:pt x="279" y="310"/>
                    </a:lnTo>
                    <a:cubicBezTo>
                      <a:pt x="279" y="341"/>
                      <a:pt x="279" y="341"/>
                      <a:pt x="279" y="341"/>
                    </a:cubicBezTo>
                    <a:lnTo>
                      <a:pt x="279" y="341"/>
                    </a:lnTo>
                    <a:cubicBezTo>
                      <a:pt x="279" y="372"/>
                      <a:pt x="248" y="372"/>
                      <a:pt x="248" y="372"/>
                    </a:cubicBezTo>
                    <a:lnTo>
                      <a:pt x="248" y="372"/>
                    </a:lnTo>
                    <a:lnTo>
                      <a:pt x="248" y="403"/>
                    </a:lnTo>
                    <a:lnTo>
                      <a:pt x="248" y="403"/>
                    </a:lnTo>
                    <a:cubicBezTo>
                      <a:pt x="248" y="403"/>
                      <a:pt x="248" y="403"/>
                      <a:pt x="248" y="434"/>
                    </a:cubicBezTo>
                    <a:cubicBezTo>
                      <a:pt x="248" y="434"/>
                      <a:pt x="279" y="434"/>
                      <a:pt x="279" y="465"/>
                    </a:cubicBezTo>
                    <a:lnTo>
                      <a:pt x="279" y="465"/>
                    </a:lnTo>
                    <a:cubicBezTo>
                      <a:pt x="279" y="496"/>
                      <a:pt x="279" y="496"/>
                      <a:pt x="279" y="496"/>
                    </a:cubicBezTo>
                    <a:lnTo>
                      <a:pt x="279" y="527"/>
                    </a:lnTo>
                    <a:lnTo>
                      <a:pt x="279" y="527"/>
                    </a:lnTo>
                    <a:lnTo>
                      <a:pt x="279" y="527"/>
                    </a:lnTo>
                    <a:lnTo>
                      <a:pt x="279" y="527"/>
                    </a:lnTo>
                    <a:cubicBezTo>
                      <a:pt x="279" y="558"/>
                      <a:pt x="279" y="558"/>
                      <a:pt x="279" y="558"/>
                    </a:cubicBezTo>
                    <a:cubicBezTo>
                      <a:pt x="279" y="558"/>
                      <a:pt x="279" y="558"/>
                      <a:pt x="279" y="589"/>
                    </a:cubicBezTo>
                    <a:lnTo>
                      <a:pt x="279" y="589"/>
                    </a:lnTo>
                    <a:lnTo>
                      <a:pt x="279" y="589"/>
                    </a:lnTo>
                    <a:cubicBezTo>
                      <a:pt x="310" y="589"/>
                      <a:pt x="310" y="589"/>
                      <a:pt x="310" y="620"/>
                    </a:cubicBezTo>
                    <a:lnTo>
                      <a:pt x="310" y="620"/>
                    </a:lnTo>
                    <a:lnTo>
                      <a:pt x="310" y="620"/>
                    </a:lnTo>
                    <a:lnTo>
                      <a:pt x="310" y="620"/>
                    </a:lnTo>
                    <a:lnTo>
                      <a:pt x="310" y="620"/>
                    </a:lnTo>
                    <a:cubicBezTo>
                      <a:pt x="340" y="620"/>
                      <a:pt x="340" y="620"/>
                      <a:pt x="340" y="620"/>
                    </a:cubicBezTo>
                    <a:lnTo>
                      <a:pt x="372" y="620"/>
                    </a:lnTo>
                    <a:lnTo>
                      <a:pt x="372" y="620"/>
                    </a:lnTo>
                    <a:lnTo>
                      <a:pt x="372" y="620"/>
                    </a:lnTo>
                    <a:lnTo>
                      <a:pt x="372" y="620"/>
                    </a:lnTo>
                    <a:lnTo>
                      <a:pt x="372" y="620"/>
                    </a:lnTo>
                    <a:cubicBezTo>
                      <a:pt x="403" y="589"/>
                      <a:pt x="403" y="589"/>
                      <a:pt x="403" y="589"/>
                    </a:cubicBezTo>
                    <a:lnTo>
                      <a:pt x="403" y="589"/>
                    </a:lnTo>
                    <a:cubicBezTo>
                      <a:pt x="434" y="589"/>
                      <a:pt x="434" y="589"/>
                      <a:pt x="434" y="558"/>
                    </a:cubicBezTo>
                    <a:cubicBezTo>
                      <a:pt x="434" y="558"/>
                      <a:pt x="403" y="558"/>
                      <a:pt x="403" y="527"/>
                    </a:cubicBezTo>
                    <a:lnTo>
                      <a:pt x="403" y="527"/>
                    </a:lnTo>
                    <a:cubicBezTo>
                      <a:pt x="403" y="527"/>
                      <a:pt x="403" y="527"/>
                      <a:pt x="403" y="496"/>
                    </a:cubicBezTo>
                    <a:lnTo>
                      <a:pt x="403" y="496"/>
                    </a:lnTo>
                    <a:cubicBezTo>
                      <a:pt x="403" y="496"/>
                      <a:pt x="403" y="496"/>
                      <a:pt x="403" y="465"/>
                    </a:cubicBezTo>
                    <a:lnTo>
                      <a:pt x="403" y="465"/>
                    </a:lnTo>
                    <a:cubicBezTo>
                      <a:pt x="403" y="465"/>
                      <a:pt x="372" y="465"/>
                      <a:pt x="372" y="434"/>
                    </a:cubicBezTo>
                    <a:lnTo>
                      <a:pt x="372" y="434"/>
                    </a:lnTo>
                    <a:lnTo>
                      <a:pt x="403" y="434"/>
                    </a:lnTo>
                    <a:cubicBezTo>
                      <a:pt x="403" y="403"/>
                      <a:pt x="403" y="403"/>
                      <a:pt x="403" y="403"/>
                    </a:cubicBezTo>
                    <a:lnTo>
                      <a:pt x="403" y="403"/>
                    </a:lnTo>
                    <a:lnTo>
                      <a:pt x="434" y="403"/>
                    </a:lnTo>
                    <a:lnTo>
                      <a:pt x="434" y="403"/>
                    </a:lnTo>
                    <a:cubicBezTo>
                      <a:pt x="434" y="434"/>
                      <a:pt x="434" y="434"/>
                      <a:pt x="434" y="434"/>
                    </a:cubicBezTo>
                    <a:cubicBezTo>
                      <a:pt x="434" y="434"/>
                      <a:pt x="434" y="403"/>
                      <a:pt x="464" y="403"/>
                    </a:cubicBezTo>
                    <a:lnTo>
                      <a:pt x="464" y="403"/>
                    </a:lnTo>
                    <a:lnTo>
                      <a:pt x="464" y="434"/>
                    </a:lnTo>
                    <a:lnTo>
                      <a:pt x="464" y="434"/>
                    </a:lnTo>
                    <a:lnTo>
                      <a:pt x="464" y="434"/>
                    </a:lnTo>
                    <a:cubicBezTo>
                      <a:pt x="496" y="434"/>
                      <a:pt x="496" y="434"/>
                      <a:pt x="496" y="434"/>
                    </a:cubicBezTo>
                    <a:lnTo>
                      <a:pt x="527" y="434"/>
                    </a:lnTo>
                    <a:lnTo>
                      <a:pt x="527" y="434"/>
                    </a:lnTo>
                    <a:lnTo>
                      <a:pt x="527" y="434"/>
                    </a:lnTo>
                    <a:lnTo>
                      <a:pt x="527" y="434"/>
                    </a:lnTo>
                    <a:cubicBezTo>
                      <a:pt x="527" y="434"/>
                      <a:pt x="527" y="434"/>
                      <a:pt x="558" y="434"/>
                    </a:cubicBezTo>
                    <a:lnTo>
                      <a:pt x="558" y="434"/>
                    </a:lnTo>
                    <a:lnTo>
                      <a:pt x="558" y="434"/>
                    </a:lnTo>
                    <a:lnTo>
                      <a:pt x="558" y="434"/>
                    </a:lnTo>
                    <a:cubicBezTo>
                      <a:pt x="558" y="403"/>
                      <a:pt x="588" y="403"/>
                      <a:pt x="588" y="403"/>
                    </a:cubicBezTo>
                    <a:lnTo>
                      <a:pt x="588" y="403"/>
                    </a:lnTo>
                    <a:lnTo>
                      <a:pt x="588" y="403"/>
                    </a:lnTo>
                    <a:lnTo>
                      <a:pt x="588" y="403"/>
                    </a:lnTo>
                    <a:lnTo>
                      <a:pt x="588" y="403"/>
                    </a:lnTo>
                    <a:cubicBezTo>
                      <a:pt x="588" y="403"/>
                      <a:pt x="588" y="403"/>
                      <a:pt x="620" y="403"/>
                    </a:cubicBezTo>
                    <a:cubicBezTo>
                      <a:pt x="588" y="403"/>
                      <a:pt x="588" y="403"/>
                      <a:pt x="588" y="403"/>
                    </a:cubicBezTo>
                    <a:lnTo>
                      <a:pt x="588" y="403"/>
                    </a:lnTo>
                    <a:lnTo>
                      <a:pt x="588" y="403"/>
                    </a:lnTo>
                    <a:cubicBezTo>
                      <a:pt x="588" y="403"/>
                      <a:pt x="588" y="403"/>
                      <a:pt x="588" y="372"/>
                    </a:cubicBezTo>
                    <a:lnTo>
                      <a:pt x="588" y="372"/>
                    </a:lnTo>
                    <a:cubicBezTo>
                      <a:pt x="588" y="341"/>
                      <a:pt x="558" y="341"/>
                      <a:pt x="558" y="341"/>
                    </a:cubicBezTo>
                    <a:cubicBezTo>
                      <a:pt x="558" y="341"/>
                      <a:pt x="558" y="341"/>
                      <a:pt x="558" y="310"/>
                    </a:cubicBezTo>
                    <a:lnTo>
                      <a:pt x="558" y="310"/>
                    </a:lnTo>
                    <a:cubicBezTo>
                      <a:pt x="558" y="310"/>
                      <a:pt x="558" y="310"/>
                      <a:pt x="588" y="280"/>
                    </a:cubicBezTo>
                    <a:lnTo>
                      <a:pt x="588" y="280"/>
                    </a:lnTo>
                    <a:lnTo>
                      <a:pt x="588" y="280"/>
                    </a:lnTo>
                    <a:cubicBezTo>
                      <a:pt x="588" y="280"/>
                      <a:pt x="588" y="248"/>
                      <a:pt x="620" y="248"/>
                    </a:cubicBezTo>
                    <a:lnTo>
                      <a:pt x="620" y="217"/>
                    </a:lnTo>
                    <a:lnTo>
                      <a:pt x="620" y="217"/>
                    </a:lnTo>
                    <a:lnTo>
                      <a:pt x="620" y="217"/>
                    </a:lnTo>
                    <a:cubicBezTo>
                      <a:pt x="620" y="186"/>
                      <a:pt x="620" y="186"/>
                      <a:pt x="620" y="186"/>
                    </a:cubicBezTo>
                    <a:cubicBezTo>
                      <a:pt x="620" y="186"/>
                      <a:pt x="588" y="186"/>
                      <a:pt x="588" y="156"/>
                    </a:cubicBezTo>
                    <a:cubicBezTo>
                      <a:pt x="558" y="186"/>
                      <a:pt x="558" y="186"/>
                      <a:pt x="558" y="186"/>
                    </a:cubicBezTo>
                    <a:cubicBezTo>
                      <a:pt x="588" y="124"/>
                      <a:pt x="588" y="124"/>
                      <a:pt x="588" y="124"/>
                    </a:cubicBezTo>
                    <a:lnTo>
                      <a:pt x="588" y="124"/>
                    </a:lnTo>
                    <a:lnTo>
                      <a:pt x="588" y="124"/>
                    </a:lnTo>
                    <a:cubicBezTo>
                      <a:pt x="558" y="124"/>
                      <a:pt x="527" y="93"/>
                      <a:pt x="527" y="93"/>
                    </a:cubicBezTo>
                    <a:cubicBezTo>
                      <a:pt x="496" y="93"/>
                      <a:pt x="496" y="62"/>
                      <a:pt x="496" y="62"/>
                    </a:cubicBezTo>
                    <a:lnTo>
                      <a:pt x="496" y="62"/>
                    </a:lnTo>
                    <a:cubicBezTo>
                      <a:pt x="496" y="62"/>
                      <a:pt x="496" y="62"/>
                      <a:pt x="464" y="62"/>
                    </a:cubicBezTo>
                    <a:lnTo>
                      <a:pt x="464" y="62"/>
                    </a:lnTo>
                    <a:lnTo>
                      <a:pt x="464" y="62"/>
                    </a:lnTo>
                    <a:cubicBezTo>
                      <a:pt x="403" y="93"/>
                      <a:pt x="403" y="93"/>
                      <a:pt x="403" y="93"/>
                    </a:cubicBezTo>
                    <a:lnTo>
                      <a:pt x="403" y="93"/>
                    </a:lnTo>
                    <a:cubicBezTo>
                      <a:pt x="403" y="93"/>
                      <a:pt x="372" y="62"/>
                      <a:pt x="340" y="62"/>
                    </a:cubicBezTo>
                    <a:cubicBezTo>
                      <a:pt x="340" y="62"/>
                      <a:pt x="340" y="62"/>
                      <a:pt x="310" y="62"/>
                    </a:cubicBezTo>
                    <a:lnTo>
                      <a:pt x="310" y="62"/>
                    </a:lnTo>
                    <a:cubicBezTo>
                      <a:pt x="279" y="62"/>
                      <a:pt x="279" y="62"/>
                      <a:pt x="248" y="62"/>
                    </a:cubicBezTo>
                    <a:lnTo>
                      <a:pt x="248" y="62"/>
                    </a:lnTo>
                    <a:lnTo>
                      <a:pt x="248" y="62"/>
                    </a:lnTo>
                    <a:cubicBezTo>
                      <a:pt x="216" y="62"/>
                      <a:pt x="216" y="62"/>
                      <a:pt x="216" y="62"/>
                    </a:cubicBezTo>
                    <a:cubicBezTo>
                      <a:pt x="216" y="62"/>
                      <a:pt x="186" y="62"/>
                      <a:pt x="186" y="32"/>
                    </a:cubicBezTo>
                    <a:cubicBezTo>
                      <a:pt x="186" y="32"/>
                      <a:pt x="186" y="32"/>
                      <a:pt x="186" y="0"/>
                    </a:cubicBezTo>
                    <a:cubicBezTo>
                      <a:pt x="186" y="0"/>
                      <a:pt x="155" y="0"/>
                      <a:pt x="124" y="0"/>
                    </a:cubicBezTo>
                    <a:lnTo>
                      <a:pt x="124" y="0"/>
                    </a:lnTo>
                    <a:lnTo>
                      <a:pt x="92" y="0"/>
                    </a:lnTo>
                    <a:lnTo>
                      <a:pt x="62" y="32"/>
                    </a:lnTo>
                    <a:lnTo>
                      <a:pt x="62" y="32"/>
                    </a:lnTo>
                    <a:lnTo>
                      <a:pt x="62" y="32"/>
                    </a:lnTo>
                    <a:lnTo>
                      <a:pt x="62" y="32"/>
                    </a:lnTo>
                    <a:lnTo>
                      <a:pt x="62"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2" name="Freeform 155"/>
              <p:cNvSpPr>
                <a:spLocks noChangeArrowheads="1"/>
              </p:cNvSpPr>
              <p:nvPr/>
            </p:nvSpPr>
            <p:spPr bwMode="auto">
              <a:xfrm>
                <a:off x="2486025" y="26050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3" name="Freeform 156"/>
              <p:cNvSpPr>
                <a:spLocks noChangeArrowheads="1"/>
              </p:cNvSpPr>
              <p:nvPr/>
            </p:nvSpPr>
            <p:spPr bwMode="auto">
              <a:xfrm>
                <a:off x="2452688" y="2471738"/>
                <a:ext cx="66675" cy="134937"/>
              </a:xfrm>
              <a:custGeom>
                <a:avLst/>
                <a:gdLst>
                  <a:gd name="T0" fmla="*/ 31 w 187"/>
                  <a:gd name="T1" fmla="*/ 0 h 373"/>
                  <a:gd name="T2" fmla="*/ 62 w 187"/>
                  <a:gd name="T3" fmla="*/ 63 h 373"/>
                  <a:gd name="T4" fmla="*/ 31 w 187"/>
                  <a:gd name="T5" fmla="*/ 93 h 373"/>
                  <a:gd name="T6" fmla="*/ 31 w 187"/>
                  <a:gd name="T7" fmla="*/ 93 h 373"/>
                  <a:gd name="T8" fmla="*/ 0 w 187"/>
                  <a:gd name="T9" fmla="*/ 93 h 373"/>
                  <a:gd name="T10" fmla="*/ 0 w 187"/>
                  <a:gd name="T11" fmla="*/ 93 h 373"/>
                  <a:gd name="T12" fmla="*/ 31 w 187"/>
                  <a:gd name="T13" fmla="*/ 124 h 373"/>
                  <a:gd name="T14" fmla="*/ 31 w 187"/>
                  <a:gd name="T15" fmla="*/ 124 h 373"/>
                  <a:gd name="T16" fmla="*/ 92 w 187"/>
                  <a:gd name="T17" fmla="*/ 155 h 373"/>
                  <a:gd name="T18" fmla="*/ 62 w 187"/>
                  <a:gd name="T19" fmla="*/ 186 h 373"/>
                  <a:gd name="T20" fmla="*/ 92 w 187"/>
                  <a:gd name="T21" fmla="*/ 248 h 373"/>
                  <a:gd name="T22" fmla="*/ 62 w 187"/>
                  <a:gd name="T23" fmla="*/ 279 h 373"/>
                  <a:gd name="T24" fmla="*/ 92 w 187"/>
                  <a:gd name="T25" fmla="*/ 310 h 373"/>
                  <a:gd name="T26" fmla="*/ 92 w 187"/>
                  <a:gd name="T27" fmla="*/ 372 h 373"/>
                  <a:gd name="T28" fmla="*/ 92 w 187"/>
                  <a:gd name="T29" fmla="*/ 372 h 373"/>
                  <a:gd name="T30" fmla="*/ 92 w 187"/>
                  <a:gd name="T31" fmla="*/ 372 h 373"/>
                  <a:gd name="T32" fmla="*/ 124 w 187"/>
                  <a:gd name="T33" fmla="*/ 372 h 373"/>
                  <a:gd name="T34" fmla="*/ 155 w 187"/>
                  <a:gd name="T35" fmla="*/ 372 h 373"/>
                  <a:gd name="T36" fmla="*/ 186 w 187"/>
                  <a:gd name="T37" fmla="*/ 341 h 373"/>
                  <a:gd name="T38" fmla="*/ 186 w 187"/>
                  <a:gd name="T39" fmla="*/ 341 h 373"/>
                  <a:gd name="T40" fmla="*/ 155 w 187"/>
                  <a:gd name="T41" fmla="*/ 310 h 373"/>
                  <a:gd name="T42" fmla="*/ 124 w 187"/>
                  <a:gd name="T43" fmla="*/ 248 h 373"/>
                  <a:gd name="T44" fmla="*/ 124 w 187"/>
                  <a:gd name="T45" fmla="*/ 186 h 373"/>
                  <a:gd name="T46" fmla="*/ 124 w 187"/>
                  <a:gd name="T47" fmla="*/ 186 h 373"/>
                  <a:gd name="T48" fmla="*/ 124 w 187"/>
                  <a:gd name="T49" fmla="*/ 186 h 373"/>
                  <a:gd name="T50" fmla="*/ 155 w 187"/>
                  <a:gd name="T51" fmla="*/ 155 h 373"/>
                  <a:gd name="T52" fmla="*/ 186 w 187"/>
                  <a:gd name="T53" fmla="*/ 155 h 373"/>
                  <a:gd name="T54" fmla="*/ 186 w 187"/>
                  <a:gd name="T55" fmla="*/ 124 h 373"/>
                  <a:gd name="T56" fmla="*/ 186 w 187"/>
                  <a:gd name="T57" fmla="*/ 124 h 373"/>
                  <a:gd name="T58" fmla="*/ 186 w 187"/>
                  <a:gd name="T59" fmla="*/ 124 h 373"/>
                  <a:gd name="T60" fmla="*/ 155 w 187"/>
                  <a:gd name="T61" fmla="*/ 93 h 373"/>
                  <a:gd name="T62" fmla="*/ 92 w 187"/>
                  <a:gd name="T63" fmla="*/ 31 h 373"/>
                  <a:gd name="T64" fmla="*/ 62 w 187"/>
                  <a:gd name="T65" fmla="*/ 0 h 373"/>
                  <a:gd name="T66" fmla="*/ 62 w 187"/>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3">
                    <a:moveTo>
                      <a:pt x="31" y="0"/>
                    </a:moveTo>
                    <a:lnTo>
                      <a:pt x="31" y="0"/>
                    </a:lnTo>
                    <a:cubicBezTo>
                      <a:pt x="62" y="31"/>
                      <a:pt x="62" y="31"/>
                      <a:pt x="62" y="63"/>
                    </a:cubicBezTo>
                    <a:lnTo>
                      <a:pt x="62" y="63"/>
                    </a:lnTo>
                    <a:lnTo>
                      <a:pt x="62" y="63"/>
                    </a:lnTo>
                    <a:cubicBezTo>
                      <a:pt x="31" y="93"/>
                      <a:pt x="31" y="93"/>
                      <a:pt x="31" y="93"/>
                    </a:cubicBezTo>
                    <a:lnTo>
                      <a:pt x="31" y="93"/>
                    </a:lnTo>
                    <a:lnTo>
                      <a:pt x="31" y="93"/>
                    </a:lnTo>
                    <a:lnTo>
                      <a:pt x="0" y="93"/>
                    </a:lnTo>
                    <a:lnTo>
                      <a:pt x="0" y="93"/>
                    </a:lnTo>
                    <a:lnTo>
                      <a:pt x="0" y="93"/>
                    </a:lnTo>
                    <a:lnTo>
                      <a:pt x="0" y="93"/>
                    </a:lnTo>
                    <a:cubicBezTo>
                      <a:pt x="0" y="124"/>
                      <a:pt x="0" y="124"/>
                      <a:pt x="0" y="124"/>
                    </a:cubicBezTo>
                    <a:cubicBezTo>
                      <a:pt x="31" y="124"/>
                      <a:pt x="31" y="124"/>
                      <a:pt x="31" y="124"/>
                    </a:cubicBezTo>
                    <a:lnTo>
                      <a:pt x="31" y="124"/>
                    </a:lnTo>
                    <a:lnTo>
                      <a:pt x="31" y="124"/>
                    </a:lnTo>
                    <a:cubicBezTo>
                      <a:pt x="62" y="124"/>
                      <a:pt x="62" y="124"/>
                      <a:pt x="62" y="155"/>
                    </a:cubicBezTo>
                    <a:cubicBezTo>
                      <a:pt x="92" y="155"/>
                      <a:pt x="92" y="155"/>
                      <a:pt x="92" y="155"/>
                    </a:cubicBezTo>
                    <a:cubicBezTo>
                      <a:pt x="92" y="186"/>
                      <a:pt x="92" y="186"/>
                      <a:pt x="92" y="186"/>
                    </a:cubicBezTo>
                    <a:lnTo>
                      <a:pt x="62" y="186"/>
                    </a:lnTo>
                    <a:cubicBezTo>
                      <a:pt x="92" y="217"/>
                      <a:pt x="92" y="217"/>
                      <a:pt x="92" y="248"/>
                    </a:cubicBezTo>
                    <a:lnTo>
                      <a:pt x="92" y="248"/>
                    </a:lnTo>
                    <a:lnTo>
                      <a:pt x="92" y="248"/>
                    </a:lnTo>
                    <a:cubicBezTo>
                      <a:pt x="92" y="248"/>
                      <a:pt x="92" y="279"/>
                      <a:pt x="62" y="279"/>
                    </a:cubicBezTo>
                    <a:lnTo>
                      <a:pt x="62" y="279"/>
                    </a:lnTo>
                    <a:cubicBezTo>
                      <a:pt x="62" y="310"/>
                      <a:pt x="92" y="310"/>
                      <a:pt x="92" y="310"/>
                    </a:cubicBezTo>
                    <a:cubicBezTo>
                      <a:pt x="92" y="310"/>
                      <a:pt x="62" y="310"/>
                      <a:pt x="62" y="341"/>
                    </a:cubicBezTo>
                    <a:cubicBezTo>
                      <a:pt x="92" y="341"/>
                      <a:pt x="92" y="372"/>
                      <a:pt x="92" y="372"/>
                    </a:cubicBezTo>
                    <a:lnTo>
                      <a:pt x="92" y="372"/>
                    </a:lnTo>
                    <a:lnTo>
                      <a:pt x="92" y="372"/>
                    </a:lnTo>
                    <a:lnTo>
                      <a:pt x="92" y="372"/>
                    </a:lnTo>
                    <a:lnTo>
                      <a:pt x="92" y="372"/>
                    </a:lnTo>
                    <a:cubicBezTo>
                      <a:pt x="124" y="372"/>
                      <a:pt x="124" y="372"/>
                      <a:pt x="124" y="372"/>
                    </a:cubicBezTo>
                    <a:lnTo>
                      <a:pt x="124" y="372"/>
                    </a:lnTo>
                    <a:lnTo>
                      <a:pt x="124" y="372"/>
                    </a:lnTo>
                    <a:cubicBezTo>
                      <a:pt x="155" y="372"/>
                      <a:pt x="155" y="372"/>
                      <a:pt x="155" y="372"/>
                    </a:cubicBezTo>
                    <a:lnTo>
                      <a:pt x="155" y="372"/>
                    </a:lnTo>
                    <a:cubicBezTo>
                      <a:pt x="155" y="372"/>
                      <a:pt x="155" y="341"/>
                      <a:pt x="186" y="341"/>
                    </a:cubicBezTo>
                    <a:lnTo>
                      <a:pt x="186" y="341"/>
                    </a:lnTo>
                    <a:lnTo>
                      <a:pt x="186" y="341"/>
                    </a:lnTo>
                    <a:lnTo>
                      <a:pt x="155" y="310"/>
                    </a:lnTo>
                    <a:lnTo>
                      <a:pt x="155" y="310"/>
                    </a:lnTo>
                    <a:lnTo>
                      <a:pt x="155" y="279"/>
                    </a:lnTo>
                    <a:cubicBezTo>
                      <a:pt x="124" y="279"/>
                      <a:pt x="124" y="248"/>
                      <a:pt x="124" y="248"/>
                    </a:cubicBezTo>
                    <a:cubicBezTo>
                      <a:pt x="124" y="217"/>
                      <a:pt x="124" y="217"/>
                      <a:pt x="124" y="217"/>
                    </a:cubicBezTo>
                    <a:cubicBezTo>
                      <a:pt x="124" y="217"/>
                      <a:pt x="124" y="217"/>
                      <a:pt x="124" y="186"/>
                    </a:cubicBezTo>
                    <a:lnTo>
                      <a:pt x="124" y="186"/>
                    </a:lnTo>
                    <a:lnTo>
                      <a:pt x="124" y="186"/>
                    </a:lnTo>
                    <a:lnTo>
                      <a:pt x="124" y="186"/>
                    </a:lnTo>
                    <a:lnTo>
                      <a:pt x="124" y="186"/>
                    </a:lnTo>
                    <a:lnTo>
                      <a:pt x="155" y="155"/>
                    </a:lnTo>
                    <a:lnTo>
                      <a:pt x="155" y="155"/>
                    </a:lnTo>
                    <a:cubicBezTo>
                      <a:pt x="155" y="155"/>
                      <a:pt x="155" y="155"/>
                      <a:pt x="186" y="155"/>
                    </a:cubicBezTo>
                    <a:lnTo>
                      <a:pt x="186" y="155"/>
                    </a:lnTo>
                    <a:lnTo>
                      <a:pt x="186" y="155"/>
                    </a:lnTo>
                    <a:cubicBezTo>
                      <a:pt x="186" y="124"/>
                      <a:pt x="186" y="124"/>
                      <a:pt x="186" y="124"/>
                    </a:cubicBezTo>
                    <a:lnTo>
                      <a:pt x="186" y="124"/>
                    </a:lnTo>
                    <a:lnTo>
                      <a:pt x="186" y="124"/>
                    </a:lnTo>
                    <a:lnTo>
                      <a:pt x="186" y="124"/>
                    </a:lnTo>
                    <a:lnTo>
                      <a:pt x="186" y="124"/>
                    </a:lnTo>
                    <a:cubicBezTo>
                      <a:pt x="155" y="93"/>
                      <a:pt x="155" y="93"/>
                      <a:pt x="155" y="93"/>
                    </a:cubicBezTo>
                    <a:lnTo>
                      <a:pt x="155" y="93"/>
                    </a:lnTo>
                    <a:cubicBezTo>
                      <a:pt x="124" y="93"/>
                      <a:pt x="124" y="93"/>
                      <a:pt x="124" y="93"/>
                    </a:cubicBezTo>
                    <a:cubicBezTo>
                      <a:pt x="92" y="63"/>
                      <a:pt x="92" y="63"/>
                      <a:pt x="92" y="31"/>
                    </a:cubicBezTo>
                    <a:cubicBezTo>
                      <a:pt x="92" y="31"/>
                      <a:pt x="92" y="0"/>
                      <a:pt x="62" y="0"/>
                    </a:cubicBezTo>
                    <a:lnTo>
                      <a:pt x="62" y="0"/>
                    </a:lnTo>
                    <a:lnTo>
                      <a:pt x="62" y="0"/>
                    </a:lnTo>
                    <a:lnTo>
                      <a:pt x="62" y="0"/>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4" name="Freeform 157"/>
              <p:cNvSpPr>
                <a:spLocks noChangeArrowheads="1"/>
              </p:cNvSpPr>
              <p:nvPr/>
            </p:nvSpPr>
            <p:spPr bwMode="auto">
              <a:xfrm>
                <a:off x="2519363" y="2527300"/>
                <a:ext cx="100012" cy="66675"/>
              </a:xfrm>
              <a:custGeom>
                <a:avLst/>
                <a:gdLst>
                  <a:gd name="T0" fmla="*/ 0 w 279"/>
                  <a:gd name="T1" fmla="*/ 62 h 187"/>
                  <a:gd name="T2" fmla="*/ 0 w 279"/>
                  <a:gd name="T3" fmla="*/ 62 h 187"/>
                  <a:gd name="T4" fmla="*/ 0 w 279"/>
                  <a:gd name="T5" fmla="*/ 62 h 187"/>
                  <a:gd name="T6" fmla="*/ 0 w 279"/>
                  <a:gd name="T7" fmla="*/ 93 h 187"/>
                  <a:gd name="T8" fmla="*/ 0 w 279"/>
                  <a:gd name="T9" fmla="*/ 93 h 187"/>
                  <a:gd name="T10" fmla="*/ 30 w 279"/>
                  <a:gd name="T11" fmla="*/ 93 h 187"/>
                  <a:gd name="T12" fmla="*/ 30 w 279"/>
                  <a:gd name="T13" fmla="*/ 93 h 187"/>
                  <a:gd name="T14" fmla="*/ 30 w 279"/>
                  <a:gd name="T15" fmla="*/ 155 h 187"/>
                  <a:gd name="T16" fmla="*/ 30 w 279"/>
                  <a:gd name="T17" fmla="*/ 155 h 187"/>
                  <a:gd name="T18" fmla="*/ 30 w 279"/>
                  <a:gd name="T19" fmla="*/ 155 h 187"/>
                  <a:gd name="T20" fmla="*/ 30 w 279"/>
                  <a:gd name="T21" fmla="*/ 155 h 187"/>
                  <a:gd name="T22" fmla="*/ 30 w 279"/>
                  <a:gd name="T23" fmla="*/ 155 h 187"/>
                  <a:gd name="T24" fmla="*/ 30 w 279"/>
                  <a:gd name="T25" fmla="*/ 155 h 187"/>
                  <a:gd name="T26" fmla="*/ 62 w 279"/>
                  <a:gd name="T27" fmla="*/ 155 h 187"/>
                  <a:gd name="T28" fmla="*/ 62 w 279"/>
                  <a:gd name="T29" fmla="*/ 155 h 187"/>
                  <a:gd name="T30" fmla="*/ 93 w 279"/>
                  <a:gd name="T31" fmla="*/ 155 h 187"/>
                  <a:gd name="T32" fmla="*/ 93 w 279"/>
                  <a:gd name="T33" fmla="*/ 155 h 187"/>
                  <a:gd name="T34" fmla="*/ 124 w 279"/>
                  <a:gd name="T35" fmla="*/ 155 h 187"/>
                  <a:gd name="T36" fmla="*/ 154 w 279"/>
                  <a:gd name="T37" fmla="*/ 155 h 187"/>
                  <a:gd name="T38" fmla="*/ 154 w 279"/>
                  <a:gd name="T39" fmla="*/ 155 h 187"/>
                  <a:gd name="T40" fmla="*/ 154 w 279"/>
                  <a:gd name="T41" fmla="*/ 155 h 187"/>
                  <a:gd name="T42" fmla="*/ 186 w 279"/>
                  <a:gd name="T43" fmla="*/ 186 h 187"/>
                  <a:gd name="T44" fmla="*/ 186 w 279"/>
                  <a:gd name="T45" fmla="*/ 186 h 187"/>
                  <a:gd name="T46" fmla="*/ 186 w 279"/>
                  <a:gd name="T47" fmla="*/ 186 h 187"/>
                  <a:gd name="T48" fmla="*/ 217 w 279"/>
                  <a:gd name="T49" fmla="*/ 186 h 187"/>
                  <a:gd name="T50" fmla="*/ 248 w 279"/>
                  <a:gd name="T51" fmla="*/ 186 h 187"/>
                  <a:gd name="T52" fmla="*/ 248 w 279"/>
                  <a:gd name="T53" fmla="*/ 186 h 187"/>
                  <a:gd name="T54" fmla="*/ 248 w 279"/>
                  <a:gd name="T55" fmla="*/ 186 h 187"/>
                  <a:gd name="T56" fmla="*/ 248 w 279"/>
                  <a:gd name="T57" fmla="*/ 155 h 187"/>
                  <a:gd name="T58" fmla="*/ 248 w 279"/>
                  <a:gd name="T59" fmla="*/ 155 h 187"/>
                  <a:gd name="T60" fmla="*/ 248 w 279"/>
                  <a:gd name="T61" fmla="*/ 155 h 187"/>
                  <a:gd name="T62" fmla="*/ 278 w 279"/>
                  <a:gd name="T63" fmla="*/ 93 h 187"/>
                  <a:gd name="T64" fmla="*/ 278 w 279"/>
                  <a:gd name="T65" fmla="*/ 93 h 187"/>
                  <a:gd name="T66" fmla="*/ 278 w 279"/>
                  <a:gd name="T67" fmla="*/ 93 h 187"/>
                  <a:gd name="T68" fmla="*/ 278 w 279"/>
                  <a:gd name="T69" fmla="*/ 62 h 187"/>
                  <a:gd name="T70" fmla="*/ 278 w 279"/>
                  <a:gd name="T71" fmla="*/ 62 h 187"/>
                  <a:gd name="T72" fmla="*/ 278 w 279"/>
                  <a:gd name="T73" fmla="*/ 62 h 187"/>
                  <a:gd name="T74" fmla="*/ 278 w 279"/>
                  <a:gd name="T75" fmla="*/ 31 h 187"/>
                  <a:gd name="T76" fmla="*/ 248 w 279"/>
                  <a:gd name="T77" fmla="*/ 31 h 187"/>
                  <a:gd name="T78" fmla="*/ 248 w 279"/>
                  <a:gd name="T79" fmla="*/ 31 h 187"/>
                  <a:gd name="T80" fmla="*/ 217 w 279"/>
                  <a:gd name="T81" fmla="*/ 31 h 187"/>
                  <a:gd name="T82" fmla="*/ 154 w 279"/>
                  <a:gd name="T83" fmla="*/ 62 h 187"/>
                  <a:gd name="T84" fmla="*/ 154 w 279"/>
                  <a:gd name="T85" fmla="*/ 31 h 187"/>
                  <a:gd name="T86" fmla="*/ 124 w 279"/>
                  <a:gd name="T87" fmla="*/ 0 h 187"/>
                  <a:gd name="T88" fmla="*/ 124 w 279"/>
                  <a:gd name="T89" fmla="*/ 0 h 187"/>
                  <a:gd name="T90" fmla="*/ 93 w 279"/>
                  <a:gd name="T91" fmla="*/ 0 h 187"/>
                  <a:gd name="T92" fmla="*/ 62 w 279"/>
                  <a:gd name="T93" fmla="*/ 0 h 187"/>
                  <a:gd name="T94" fmla="*/ 30 w 279"/>
                  <a:gd name="T95" fmla="*/ 0 h 187"/>
                  <a:gd name="T96" fmla="*/ 30 w 279"/>
                  <a:gd name="T97" fmla="*/ 0 h 187"/>
                  <a:gd name="T98" fmla="*/ 30 w 279"/>
                  <a:gd name="T99" fmla="*/ 31 h 187"/>
                  <a:gd name="T100" fmla="*/ 0 w 279"/>
                  <a:gd name="T10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187">
                    <a:moveTo>
                      <a:pt x="0" y="62"/>
                    </a:moveTo>
                    <a:lnTo>
                      <a:pt x="0" y="62"/>
                    </a:lnTo>
                    <a:lnTo>
                      <a:pt x="0" y="62"/>
                    </a:lnTo>
                    <a:cubicBezTo>
                      <a:pt x="0" y="93"/>
                      <a:pt x="0" y="93"/>
                      <a:pt x="0" y="93"/>
                    </a:cubicBezTo>
                    <a:lnTo>
                      <a:pt x="0" y="93"/>
                    </a:lnTo>
                    <a:cubicBezTo>
                      <a:pt x="0" y="93"/>
                      <a:pt x="0" y="93"/>
                      <a:pt x="30" y="93"/>
                    </a:cubicBezTo>
                    <a:lnTo>
                      <a:pt x="30" y="93"/>
                    </a:lnTo>
                    <a:cubicBezTo>
                      <a:pt x="30" y="124"/>
                      <a:pt x="30" y="124"/>
                      <a:pt x="30" y="155"/>
                    </a:cubicBezTo>
                    <a:lnTo>
                      <a:pt x="30" y="155"/>
                    </a:lnTo>
                    <a:lnTo>
                      <a:pt x="30" y="155"/>
                    </a:lnTo>
                    <a:lnTo>
                      <a:pt x="30" y="155"/>
                    </a:lnTo>
                    <a:lnTo>
                      <a:pt x="30" y="155"/>
                    </a:lnTo>
                    <a:lnTo>
                      <a:pt x="30" y="155"/>
                    </a:lnTo>
                    <a:lnTo>
                      <a:pt x="62" y="155"/>
                    </a:lnTo>
                    <a:lnTo>
                      <a:pt x="62" y="155"/>
                    </a:lnTo>
                    <a:lnTo>
                      <a:pt x="93" y="155"/>
                    </a:lnTo>
                    <a:lnTo>
                      <a:pt x="93" y="155"/>
                    </a:lnTo>
                    <a:cubicBezTo>
                      <a:pt x="124" y="155"/>
                      <a:pt x="124" y="155"/>
                      <a:pt x="124" y="155"/>
                    </a:cubicBezTo>
                    <a:lnTo>
                      <a:pt x="154" y="155"/>
                    </a:lnTo>
                    <a:lnTo>
                      <a:pt x="154" y="155"/>
                    </a:lnTo>
                    <a:lnTo>
                      <a:pt x="154" y="155"/>
                    </a:lnTo>
                    <a:cubicBezTo>
                      <a:pt x="154" y="155"/>
                      <a:pt x="186" y="155"/>
                      <a:pt x="186" y="186"/>
                    </a:cubicBezTo>
                    <a:lnTo>
                      <a:pt x="186" y="186"/>
                    </a:lnTo>
                    <a:lnTo>
                      <a:pt x="186" y="186"/>
                    </a:lnTo>
                    <a:cubicBezTo>
                      <a:pt x="217" y="186"/>
                      <a:pt x="217" y="186"/>
                      <a:pt x="217" y="186"/>
                    </a:cubicBezTo>
                    <a:lnTo>
                      <a:pt x="248" y="186"/>
                    </a:lnTo>
                    <a:lnTo>
                      <a:pt x="248" y="186"/>
                    </a:lnTo>
                    <a:lnTo>
                      <a:pt x="248" y="186"/>
                    </a:lnTo>
                    <a:cubicBezTo>
                      <a:pt x="248" y="155"/>
                      <a:pt x="248" y="155"/>
                      <a:pt x="248" y="155"/>
                    </a:cubicBezTo>
                    <a:lnTo>
                      <a:pt x="248" y="155"/>
                    </a:lnTo>
                    <a:lnTo>
                      <a:pt x="248" y="155"/>
                    </a:lnTo>
                    <a:cubicBezTo>
                      <a:pt x="248" y="124"/>
                      <a:pt x="278" y="124"/>
                      <a:pt x="278" y="93"/>
                    </a:cubicBezTo>
                    <a:lnTo>
                      <a:pt x="278" y="93"/>
                    </a:lnTo>
                    <a:lnTo>
                      <a:pt x="278" y="93"/>
                    </a:lnTo>
                    <a:lnTo>
                      <a:pt x="278" y="62"/>
                    </a:lnTo>
                    <a:lnTo>
                      <a:pt x="278" y="62"/>
                    </a:lnTo>
                    <a:lnTo>
                      <a:pt x="278" y="62"/>
                    </a:lnTo>
                    <a:cubicBezTo>
                      <a:pt x="278" y="31"/>
                      <a:pt x="278" y="31"/>
                      <a:pt x="278" y="31"/>
                    </a:cubicBezTo>
                    <a:cubicBezTo>
                      <a:pt x="248" y="31"/>
                      <a:pt x="248" y="31"/>
                      <a:pt x="248" y="31"/>
                    </a:cubicBezTo>
                    <a:lnTo>
                      <a:pt x="248" y="31"/>
                    </a:lnTo>
                    <a:lnTo>
                      <a:pt x="217" y="31"/>
                    </a:lnTo>
                    <a:cubicBezTo>
                      <a:pt x="154" y="62"/>
                      <a:pt x="154" y="62"/>
                      <a:pt x="154" y="62"/>
                    </a:cubicBezTo>
                    <a:cubicBezTo>
                      <a:pt x="154" y="31"/>
                      <a:pt x="154" y="31"/>
                      <a:pt x="154" y="31"/>
                    </a:cubicBezTo>
                    <a:cubicBezTo>
                      <a:pt x="154" y="0"/>
                      <a:pt x="154" y="0"/>
                      <a:pt x="124" y="0"/>
                    </a:cubicBezTo>
                    <a:lnTo>
                      <a:pt x="124" y="0"/>
                    </a:lnTo>
                    <a:cubicBezTo>
                      <a:pt x="124" y="0"/>
                      <a:pt x="124" y="0"/>
                      <a:pt x="93" y="0"/>
                    </a:cubicBezTo>
                    <a:cubicBezTo>
                      <a:pt x="93" y="0"/>
                      <a:pt x="93" y="0"/>
                      <a:pt x="62" y="0"/>
                    </a:cubicBezTo>
                    <a:cubicBezTo>
                      <a:pt x="62" y="0"/>
                      <a:pt x="62" y="0"/>
                      <a:pt x="30" y="0"/>
                    </a:cubicBezTo>
                    <a:lnTo>
                      <a:pt x="30" y="0"/>
                    </a:lnTo>
                    <a:lnTo>
                      <a:pt x="30" y="31"/>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5" name="Freeform 158"/>
              <p:cNvSpPr>
                <a:spLocks noChangeArrowheads="1"/>
              </p:cNvSpPr>
              <p:nvPr/>
            </p:nvSpPr>
            <p:spPr bwMode="auto">
              <a:xfrm>
                <a:off x="2286000" y="2884488"/>
                <a:ext cx="223838" cy="279400"/>
              </a:xfrm>
              <a:custGeom>
                <a:avLst/>
                <a:gdLst>
                  <a:gd name="T0" fmla="*/ 185 w 621"/>
                  <a:gd name="T1" fmla="*/ 31 h 776"/>
                  <a:gd name="T2" fmla="*/ 185 w 621"/>
                  <a:gd name="T3" fmla="*/ 0 h 776"/>
                  <a:gd name="T4" fmla="*/ 124 w 621"/>
                  <a:gd name="T5" fmla="*/ 31 h 776"/>
                  <a:gd name="T6" fmla="*/ 93 w 621"/>
                  <a:gd name="T7" fmla="*/ 62 h 776"/>
                  <a:gd name="T8" fmla="*/ 61 w 621"/>
                  <a:gd name="T9" fmla="*/ 93 h 776"/>
                  <a:gd name="T10" fmla="*/ 31 w 621"/>
                  <a:gd name="T11" fmla="*/ 93 h 776"/>
                  <a:gd name="T12" fmla="*/ 61 w 621"/>
                  <a:gd name="T13" fmla="*/ 154 h 776"/>
                  <a:gd name="T14" fmla="*/ 31 w 621"/>
                  <a:gd name="T15" fmla="*/ 217 h 776"/>
                  <a:gd name="T16" fmla="*/ 31 w 621"/>
                  <a:gd name="T17" fmla="*/ 248 h 776"/>
                  <a:gd name="T18" fmla="*/ 31 w 621"/>
                  <a:gd name="T19" fmla="*/ 310 h 776"/>
                  <a:gd name="T20" fmla="*/ 31 w 621"/>
                  <a:gd name="T21" fmla="*/ 341 h 776"/>
                  <a:gd name="T22" fmla="*/ 31 w 621"/>
                  <a:gd name="T23" fmla="*/ 403 h 776"/>
                  <a:gd name="T24" fmla="*/ 0 w 621"/>
                  <a:gd name="T25" fmla="*/ 465 h 776"/>
                  <a:gd name="T26" fmla="*/ 0 w 621"/>
                  <a:gd name="T27" fmla="*/ 465 h 776"/>
                  <a:gd name="T28" fmla="*/ 61 w 621"/>
                  <a:gd name="T29" fmla="*/ 558 h 776"/>
                  <a:gd name="T30" fmla="*/ 61 w 621"/>
                  <a:gd name="T31" fmla="*/ 619 h 776"/>
                  <a:gd name="T32" fmla="*/ 61 w 621"/>
                  <a:gd name="T33" fmla="*/ 651 h 776"/>
                  <a:gd name="T34" fmla="*/ 61 w 621"/>
                  <a:gd name="T35" fmla="*/ 651 h 776"/>
                  <a:gd name="T36" fmla="*/ 93 w 621"/>
                  <a:gd name="T37" fmla="*/ 743 h 776"/>
                  <a:gd name="T38" fmla="*/ 93 w 621"/>
                  <a:gd name="T39" fmla="*/ 775 h 776"/>
                  <a:gd name="T40" fmla="*/ 124 w 621"/>
                  <a:gd name="T41" fmla="*/ 743 h 776"/>
                  <a:gd name="T42" fmla="*/ 155 w 621"/>
                  <a:gd name="T43" fmla="*/ 743 h 776"/>
                  <a:gd name="T44" fmla="*/ 185 w 621"/>
                  <a:gd name="T45" fmla="*/ 743 h 776"/>
                  <a:gd name="T46" fmla="*/ 217 w 621"/>
                  <a:gd name="T47" fmla="*/ 743 h 776"/>
                  <a:gd name="T48" fmla="*/ 217 w 621"/>
                  <a:gd name="T49" fmla="*/ 743 h 776"/>
                  <a:gd name="T50" fmla="*/ 309 w 621"/>
                  <a:gd name="T51" fmla="*/ 743 h 776"/>
                  <a:gd name="T52" fmla="*/ 341 w 621"/>
                  <a:gd name="T53" fmla="*/ 743 h 776"/>
                  <a:gd name="T54" fmla="*/ 372 w 621"/>
                  <a:gd name="T55" fmla="*/ 713 h 776"/>
                  <a:gd name="T56" fmla="*/ 372 w 621"/>
                  <a:gd name="T57" fmla="*/ 682 h 776"/>
                  <a:gd name="T58" fmla="*/ 372 w 621"/>
                  <a:gd name="T59" fmla="*/ 651 h 776"/>
                  <a:gd name="T60" fmla="*/ 403 w 621"/>
                  <a:gd name="T61" fmla="*/ 589 h 776"/>
                  <a:gd name="T62" fmla="*/ 496 w 621"/>
                  <a:gd name="T63" fmla="*/ 558 h 776"/>
                  <a:gd name="T64" fmla="*/ 589 w 621"/>
                  <a:gd name="T65" fmla="*/ 558 h 776"/>
                  <a:gd name="T66" fmla="*/ 620 w 621"/>
                  <a:gd name="T67" fmla="*/ 527 h 776"/>
                  <a:gd name="T68" fmla="*/ 620 w 621"/>
                  <a:gd name="T69" fmla="*/ 495 h 776"/>
                  <a:gd name="T70" fmla="*/ 557 w 621"/>
                  <a:gd name="T71" fmla="*/ 434 h 776"/>
                  <a:gd name="T72" fmla="*/ 527 w 621"/>
                  <a:gd name="T73" fmla="*/ 434 h 776"/>
                  <a:gd name="T74" fmla="*/ 496 w 621"/>
                  <a:gd name="T75" fmla="*/ 434 h 776"/>
                  <a:gd name="T76" fmla="*/ 465 w 621"/>
                  <a:gd name="T77" fmla="*/ 341 h 776"/>
                  <a:gd name="T78" fmla="*/ 465 w 621"/>
                  <a:gd name="T79" fmla="*/ 310 h 776"/>
                  <a:gd name="T80" fmla="*/ 465 w 621"/>
                  <a:gd name="T81" fmla="*/ 279 h 776"/>
                  <a:gd name="T82" fmla="*/ 465 w 621"/>
                  <a:gd name="T83" fmla="*/ 248 h 776"/>
                  <a:gd name="T84" fmla="*/ 403 w 621"/>
                  <a:gd name="T85" fmla="*/ 248 h 776"/>
                  <a:gd name="T86" fmla="*/ 341 w 621"/>
                  <a:gd name="T87" fmla="*/ 186 h 776"/>
                  <a:gd name="T88" fmla="*/ 279 w 621"/>
                  <a:gd name="T89" fmla="*/ 186 h 776"/>
                  <a:gd name="T90" fmla="*/ 279 w 621"/>
                  <a:gd name="T91" fmla="*/ 186 h 776"/>
                  <a:gd name="T92" fmla="*/ 248 w 621"/>
                  <a:gd name="T93" fmla="*/ 154 h 776"/>
                  <a:gd name="T94" fmla="*/ 217 w 621"/>
                  <a:gd name="T95" fmla="*/ 12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1" h="776">
                    <a:moveTo>
                      <a:pt x="185" y="62"/>
                    </a:moveTo>
                    <a:lnTo>
                      <a:pt x="185" y="62"/>
                    </a:lnTo>
                    <a:cubicBezTo>
                      <a:pt x="185" y="31"/>
                      <a:pt x="185" y="31"/>
                      <a:pt x="185" y="31"/>
                    </a:cubicBezTo>
                    <a:lnTo>
                      <a:pt x="185" y="31"/>
                    </a:lnTo>
                    <a:lnTo>
                      <a:pt x="185" y="0"/>
                    </a:lnTo>
                    <a:lnTo>
                      <a:pt x="185" y="0"/>
                    </a:lnTo>
                    <a:cubicBezTo>
                      <a:pt x="185" y="0"/>
                      <a:pt x="185" y="0"/>
                      <a:pt x="155" y="0"/>
                    </a:cubicBezTo>
                    <a:lnTo>
                      <a:pt x="155" y="0"/>
                    </a:lnTo>
                    <a:cubicBezTo>
                      <a:pt x="155" y="0"/>
                      <a:pt x="155" y="31"/>
                      <a:pt x="124" y="31"/>
                    </a:cubicBezTo>
                    <a:lnTo>
                      <a:pt x="124" y="31"/>
                    </a:lnTo>
                    <a:cubicBezTo>
                      <a:pt x="93" y="62"/>
                      <a:pt x="93" y="62"/>
                      <a:pt x="93" y="62"/>
                    </a:cubicBezTo>
                    <a:lnTo>
                      <a:pt x="93" y="62"/>
                    </a:lnTo>
                    <a:cubicBezTo>
                      <a:pt x="93" y="62"/>
                      <a:pt x="93" y="62"/>
                      <a:pt x="61" y="62"/>
                    </a:cubicBezTo>
                    <a:lnTo>
                      <a:pt x="61" y="62"/>
                    </a:lnTo>
                    <a:lnTo>
                      <a:pt x="61" y="93"/>
                    </a:lnTo>
                    <a:cubicBezTo>
                      <a:pt x="61" y="93"/>
                      <a:pt x="61" y="93"/>
                      <a:pt x="31" y="93"/>
                    </a:cubicBezTo>
                    <a:lnTo>
                      <a:pt x="31" y="93"/>
                    </a:lnTo>
                    <a:lnTo>
                      <a:pt x="31" y="93"/>
                    </a:lnTo>
                    <a:cubicBezTo>
                      <a:pt x="31" y="93"/>
                      <a:pt x="31" y="93"/>
                      <a:pt x="31" y="124"/>
                    </a:cubicBezTo>
                    <a:cubicBezTo>
                      <a:pt x="31" y="124"/>
                      <a:pt x="61" y="124"/>
                      <a:pt x="61" y="154"/>
                    </a:cubicBezTo>
                    <a:lnTo>
                      <a:pt x="61" y="154"/>
                    </a:lnTo>
                    <a:cubicBezTo>
                      <a:pt x="61" y="154"/>
                      <a:pt x="61" y="186"/>
                      <a:pt x="31" y="186"/>
                    </a:cubicBezTo>
                    <a:lnTo>
                      <a:pt x="31" y="186"/>
                    </a:lnTo>
                    <a:cubicBezTo>
                      <a:pt x="31" y="217"/>
                      <a:pt x="31" y="217"/>
                      <a:pt x="31" y="217"/>
                    </a:cubicBezTo>
                    <a:lnTo>
                      <a:pt x="31" y="248"/>
                    </a:lnTo>
                    <a:lnTo>
                      <a:pt x="31" y="248"/>
                    </a:lnTo>
                    <a:lnTo>
                      <a:pt x="31" y="248"/>
                    </a:lnTo>
                    <a:cubicBezTo>
                      <a:pt x="31" y="248"/>
                      <a:pt x="31" y="248"/>
                      <a:pt x="31" y="279"/>
                    </a:cubicBezTo>
                    <a:lnTo>
                      <a:pt x="31" y="310"/>
                    </a:lnTo>
                    <a:lnTo>
                      <a:pt x="31" y="310"/>
                    </a:lnTo>
                    <a:lnTo>
                      <a:pt x="31" y="341"/>
                    </a:lnTo>
                    <a:lnTo>
                      <a:pt x="31" y="341"/>
                    </a:lnTo>
                    <a:lnTo>
                      <a:pt x="31" y="341"/>
                    </a:lnTo>
                    <a:cubicBezTo>
                      <a:pt x="31" y="341"/>
                      <a:pt x="31" y="341"/>
                      <a:pt x="31" y="371"/>
                    </a:cubicBezTo>
                    <a:cubicBezTo>
                      <a:pt x="31" y="371"/>
                      <a:pt x="31" y="371"/>
                      <a:pt x="31" y="403"/>
                    </a:cubicBezTo>
                    <a:lnTo>
                      <a:pt x="31" y="403"/>
                    </a:lnTo>
                    <a:cubicBezTo>
                      <a:pt x="31" y="403"/>
                      <a:pt x="31" y="403"/>
                      <a:pt x="31" y="434"/>
                    </a:cubicBezTo>
                    <a:lnTo>
                      <a:pt x="31" y="434"/>
                    </a:lnTo>
                    <a:cubicBezTo>
                      <a:pt x="31" y="434"/>
                      <a:pt x="31" y="434"/>
                      <a:pt x="0" y="465"/>
                    </a:cubicBezTo>
                    <a:lnTo>
                      <a:pt x="0" y="465"/>
                    </a:lnTo>
                    <a:lnTo>
                      <a:pt x="0" y="465"/>
                    </a:lnTo>
                    <a:lnTo>
                      <a:pt x="0" y="465"/>
                    </a:lnTo>
                    <a:cubicBezTo>
                      <a:pt x="0" y="495"/>
                      <a:pt x="31" y="495"/>
                      <a:pt x="31" y="495"/>
                    </a:cubicBezTo>
                    <a:cubicBezTo>
                      <a:pt x="31" y="527"/>
                      <a:pt x="31" y="527"/>
                      <a:pt x="31" y="558"/>
                    </a:cubicBezTo>
                    <a:cubicBezTo>
                      <a:pt x="31" y="558"/>
                      <a:pt x="31" y="558"/>
                      <a:pt x="61" y="558"/>
                    </a:cubicBezTo>
                    <a:lnTo>
                      <a:pt x="61" y="558"/>
                    </a:lnTo>
                    <a:lnTo>
                      <a:pt x="61" y="589"/>
                    </a:lnTo>
                    <a:cubicBezTo>
                      <a:pt x="61" y="589"/>
                      <a:pt x="61" y="589"/>
                      <a:pt x="61" y="619"/>
                    </a:cubicBezTo>
                    <a:cubicBezTo>
                      <a:pt x="61" y="619"/>
                      <a:pt x="61" y="619"/>
                      <a:pt x="61" y="651"/>
                    </a:cubicBezTo>
                    <a:lnTo>
                      <a:pt x="61" y="651"/>
                    </a:lnTo>
                    <a:lnTo>
                      <a:pt x="61" y="651"/>
                    </a:lnTo>
                    <a:lnTo>
                      <a:pt x="61" y="651"/>
                    </a:lnTo>
                    <a:lnTo>
                      <a:pt x="61" y="651"/>
                    </a:lnTo>
                    <a:lnTo>
                      <a:pt x="61" y="651"/>
                    </a:lnTo>
                    <a:cubicBezTo>
                      <a:pt x="61" y="682"/>
                      <a:pt x="61" y="682"/>
                      <a:pt x="61" y="713"/>
                    </a:cubicBezTo>
                    <a:lnTo>
                      <a:pt x="61" y="713"/>
                    </a:lnTo>
                    <a:cubicBezTo>
                      <a:pt x="93" y="713"/>
                      <a:pt x="93" y="743"/>
                      <a:pt x="93" y="743"/>
                    </a:cubicBezTo>
                    <a:lnTo>
                      <a:pt x="93" y="775"/>
                    </a:lnTo>
                    <a:lnTo>
                      <a:pt x="93" y="775"/>
                    </a:lnTo>
                    <a:lnTo>
                      <a:pt x="93" y="775"/>
                    </a:lnTo>
                    <a:lnTo>
                      <a:pt x="93" y="775"/>
                    </a:lnTo>
                    <a:lnTo>
                      <a:pt x="93" y="775"/>
                    </a:lnTo>
                    <a:cubicBezTo>
                      <a:pt x="124" y="775"/>
                      <a:pt x="124" y="743"/>
                      <a:pt x="124" y="743"/>
                    </a:cubicBezTo>
                    <a:cubicBezTo>
                      <a:pt x="124" y="743"/>
                      <a:pt x="124" y="743"/>
                      <a:pt x="155" y="743"/>
                    </a:cubicBezTo>
                    <a:lnTo>
                      <a:pt x="155" y="743"/>
                    </a:lnTo>
                    <a:lnTo>
                      <a:pt x="155" y="743"/>
                    </a:lnTo>
                    <a:cubicBezTo>
                      <a:pt x="185" y="713"/>
                      <a:pt x="185" y="713"/>
                      <a:pt x="185" y="713"/>
                    </a:cubicBezTo>
                    <a:cubicBezTo>
                      <a:pt x="185" y="743"/>
                      <a:pt x="185" y="743"/>
                      <a:pt x="185" y="743"/>
                    </a:cubicBezTo>
                    <a:lnTo>
                      <a:pt x="185" y="743"/>
                    </a:lnTo>
                    <a:cubicBezTo>
                      <a:pt x="185" y="743"/>
                      <a:pt x="185" y="743"/>
                      <a:pt x="217" y="743"/>
                    </a:cubicBezTo>
                    <a:lnTo>
                      <a:pt x="217" y="743"/>
                    </a:lnTo>
                    <a:lnTo>
                      <a:pt x="217" y="743"/>
                    </a:lnTo>
                    <a:lnTo>
                      <a:pt x="217" y="743"/>
                    </a:lnTo>
                    <a:lnTo>
                      <a:pt x="217" y="743"/>
                    </a:lnTo>
                    <a:lnTo>
                      <a:pt x="217" y="743"/>
                    </a:lnTo>
                    <a:cubicBezTo>
                      <a:pt x="248" y="743"/>
                      <a:pt x="248" y="743"/>
                      <a:pt x="279" y="743"/>
                    </a:cubicBezTo>
                    <a:cubicBezTo>
                      <a:pt x="279" y="743"/>
                      <a:pt x="279" y="743"/>
                      <a:pt x="309" y="743"/>
                    </a:cubicBezTo>
                    <a:lnTo>
                      <a:pt x="309" y="743"/>
                    </a:lnTo>
                    <a:lnTo>
                      <a:pt x="309" y="743"/>
                    </a:lnTo>
                    <a:lnTo>
                      <a:pt x="309" y="743"/>
                    </a:lnTo>
                    <a:lnTo>
                      <a:pt x="341" y="743"/>
                    </a:lnTo>
                    <a:lnTo>
                      <a:pt x="341" y="713"/>
                    </a:lnTo>
                    <a:lnTo>
                      <a:pt x="341" y="713"/>
                    </a:lnTo>
                    <a:lnTo>
                      <a:pt x="372" y="713"/>
                    </a:lnTo>
                    <a:lnTo>
                      <a:pt x="372" y="713"/>
                    </a:lnTo>
                    <a:cubicBezTo>
                      <a:pt x="372" y="682"/>
                      <a:pt x="372" y="682"/>
                      <a:pt x="372" y="682"/>
                    </a:cubicBezTo>
                    <a:lnTo>
                      <a:pt x="372" y="682"/>
                    </a:lnTo>
                    <a:cubicBezTo>
                      <a:pt x="372" y="651"/>
                      <a:pt x="372" y="651"/>
                      <a:pt x="372" y="651"/>
                    </a:cubicBezTo>
                    <a:lnTo>
                      <a:pt x="372" y="651"/>
                    </a:lnTo>
                    <a:lnTo>
                      <a:pt x="372" y="651"/>
                    </a:lnTo>
                    <a:cubicBezTo>
                      <a:pt x="372" y="619"/>
                      <a:pt x="372" y="619"/>
                      <a:pt x="372" y="619"/>
                    </a:cubicBezTo>
                    <a:lnTo>
                      <a:pt x="372" y="619"/>
                    </a:lnTo>
                    <a:lnTo>
                      <a:pt x="403" y="589"/>
                    </a:lnTo>
                    <a:cubicBezTo>
                      <a:pt x="433" y="589"/>
                      <a:pt x="465" y="558"/>
                      <a:pt x="496" y="558"/>
                    </a:cubicBezTo>
                    <a:lnTo>
                      <a:pt x="496" y="558"/>
                    </a:lnTo>
                    <a:lnTo>
                      <a:pt x="496" y="558"/>
                    </a:lnTo>
                    <a:lnTo>
                      <a:pt x="527" y="558"/>
                    </a:lnTo>
                    <a:lnTo>
                      <a:pt x="527" y="558"/>
                    </a:lnTo>
                    <a:cubicBezTo>
                      <a:pt x="557" y="558"/>
                      <a:pt x="589" y="558"/>
                      <a:pt x="589" y="558"/>
                    </a:cubicBezTo>
                    <a:lnTo>
                      <a:pt x="589" y="558"/>
                    </a:lnTo>
                    <a:cubicBezTo>
                      <a:pt x="620" y="558"/>
                      <a:pt x="620" y="527"/>
                      <a:pt x="620" y="527"/>
                    </a:cubicBezTo>
                    <a:lnTo>
                      <a:pt x="620" y="527"/>
                    </a:lnTo>
                    <a:cubicBezTo>
                      <a:pt x="620" y="495"/>
                      <a:pt x="620" y="495"/>
                      <a:pt x="620" y="495"/>
                    </a:cubicBezTo>
                    <a:lnTo>
                      <a:pt x="620" y="495"/>
                    </a:lnTo>
                    <a:lnTo>
                      <a:pt x="620" y="495"/>
                    </a:lnTo>
                    <a:lnTo>
                      <a:pt x="589" y="495"/>
                    </a:lnTo>
                    <a:cubicBezTo>
                      <a:pt x="589" y="495"/>
                      <a:pt x="557" y="465"/>
                      <a:pt x="557" y="434"/>
                    </a:cubicBezTo>
                    <a:lnTo>
                      <a:pt x="557" y="434"/>
                    </a:lnTo>
                    <a:lnTo>
                      <a:pt x="557" y="434"/>
                    </a:lnTo>
                    <a:lnTo>
                      <a:pt x="557" y="434"/>
                    </a:lnTo>
                    <a:lnTo>
                      <a:pt x="527" y="434"/>
                    </a:lnTo>
                    <a:lnTo>
                      <a:pt x="527" y="434"/>
                    </a:lnTo>
                    <a:cubicBezTo>
                      <a:pt x="527" y="434"/>
                      <a:pt x="527" y="434"/>
                      <a:pt x="496" y="434"/>
                    </a:cubicBezTo>
                    <a:lnTo>
                      <a:pt x="496" y="434"/>
                    </a:lnTo>
                    <a:cubicBezTo>
                      <a:pt x="496" y="434"/>
                      <a:pt x="496" y="434"/>
                      <a:pt x="465" y="403"/>
                    </a:cubicBezTo>
                    <a:lnTo>
                      <a:pt x="465" y="371"/>
                    </a:lnTo>
                    <a:cubicBezTo>
                      <a:pt x="465" y="341"/>
                      <a:pt x="465" y="341"/>
                      <a:pt x="465" y="341"/>
                    </a:cubicBezTo>
                    <a:lnTo>
                      <a:pt x="465" y="341"/>
                    </a:lnTo>
                    <a:lnTo>
                      <a:pt x="465" y="341"/>
                    </a:lnTo>
                    <a:lnTo>
                      <a:pt x="465" y="310"/>
                    </a:lnTo>
                    <a:lnTo>
                      <a:pt x="465" y="310"/>
                    </a:lnTo>
                    <a:cubicBezTo>
                      <a:pt x="465" y="279"/>
                      <a:pt x="465" y="279"/>
                      <a:pt x="465" y="279"/>
                    </a:cubicBezTo>
                    <a:lnTo>
                      <a:pt x="465" y="279"/>
                    </a:lnTo>
                    <a:lnTo>
                      <a:pt x="465" y="279"/>
                    </a:lnTo>
                    <a:cubicBezTo>
                      <a:pt x="465" y="248"/>
                      <a:pt x="465" y="248"/>
                      <a:pt x="465" y="248"/>
                    </a:cubicBezTo>
                    <a:lnTo>
                      <a:pt x="465" y="248"/>
                    </a:lnTo>
                    <a:lnTo>
                      <a:pt x="465" y="248"/>
                    </a:lnTo>
                    <a:lnTo>
                      <a:pt x="433" y="248"/>
                    </a:lnTo>
                    <a:cubicBezTo>
                      <a:pt x="433" y="248"/>
                      <a:pt x="433" y="248"/>
                      <a:pt x="403" y="248"/>
                    </a:cubicBezTo>
                    <a:cubicBezTo>
                      <a:pt x="403" y="248"/>
                      <a:pt x="372" y="248"/>
                      <a:pt x="372" y="217"/>
                    </a:cubicBezTo>
                    <a:cubicBezTo>
                      <a:pt x="372" y="217"/>
                      <a:pt x="372" y="217"/>
                      <a:pt x="341" y="217"/>
                    </a:cubicBezTo>
                    <a:cubicBezTo>
                      <a:pt x="341" y="186"/>
                      <a:pt x="341" y="186"/>
                      <a:pt x="341" y="186"/>
                    </a:cubicBezTo>
                    <a:lnTo>
                      <a:pt x="341" y="186"/>
                    </a:lnTo>
                    <a:lnTo>
                      <a:pt x="341" y="186"/>
                    </a:lnTo>
                    <a:cubicBezTo>
                      <a:pt x="309" y="186"/>
                      <a:pt x="309" y="186"/>
                      <a:pt x="279" y="186"/>
                    </a:cubicBezTo>
                    <a:lnTo>
                      <a:pt x="279" y="186"/>
                    </a:lnTo>
                    <a:lnTo>
                      <a:pt x="279" y="186"/>
                    </a:lnTo>
                    <a:lnTo>
                      <a:pt x="279" y="186"/>
                    </a:lnTo>
                    <a:lnTo>
                      <a:pt x="279" y="186"/>
                    </a:lnTo>
                    <a:lnTo>
                      <a:pt x="279" y="186"/>
                    </a:lnTo>
                    <a:cubicBezTo>
                      <a:pt x="279" y="186"/>
                      <a:pt x="248" y="186"/>
                      <a:pt x="248" y="154"/>
                    </a:cubicBezTo>
                    <a:lnTo>
                      <a:pt x="248" y="154"/>
                    </a:lnTo>
                    <a:cubicBezTo>
                      <a:pt x="217" y="154"/>
                      <a:pt x="217" y="154"/>
                      <a:pt x="217" y="124"/>
                    </a:cubicBezTo>
                    <a:lnTo>
                      <a:pt x="217" y="124"/>
                    </a:lnTo>
                    <a:cubicBezTo>
                      <a:pt x="185" y="124"/>
                      <a:pt x="185" y="93"/>
                      <a:pt x="185"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6" name="Freeform 159"/>
              <p:cNvSpPr>
                <a:spLocks noChangeArrowheads="1"/>
              </p:cNvSpPr>
              <p:nvPr/>
            </p:nvSpPr>
            <p:spPr bwMode="auto">
              <a:xfrm>
                <a:off x="2195513" y="3632200"/>
                <a:ext cx="1587" cy="11113"/>
              </a:xfrm>
              <a:custGeom>
                <a:avLst/>
                <a:gdLst>
                  <a:gd name="T0" fmla="*/ 0 w 1"/>
                  <a:gd name="T1" fmla="*/ 0 h 32"/>
                  <a:gd name="T2" fmla="*/ 0 w 1"/>
                  <a:gd name="T3" fmla="*/ 0 h 32"/>
                  <a:gd name="T4" fmla="*/ 0 w 1"/>
                  <a:gd name="T5" fmla="*/ 31 h 32"/>
                  <a:gd name="T6" fmla="*/ 0 w 1"/>
                  <a:gd name="T7" fmla="*/ 31 h 32"/>
                  <a:gd name="T8" fmla="*/ 0 w 1"/>
                  <a:gd name="T9" fmla="*/ 31 h 32"/>
                  <a:gd name="T10" fmla="*/ 0 w 1"/>
                  <a:gd name="T11" fmla="*/ 0 h 32"/>
                </a:gdLst>
                <a:ahLst/>
                <a:cxnLst>
                  <a:cxn ang="0">
                    <a:pos x="T0" y="T1"/>
                  </a:cxn>
                  <a:cxn ang="0">
                    <a:pos x="T2" y="T3"/>
                  </a:cxn>
                  <a:cxn ang="0">
                    <a:pos x="T4" y="T5"/>
                  </a:cxn>
                  <a:cxn ang="0">
                    <a:pos x="T6" y="T7"/>
                  </a:cxn>
                  <a:cxn ang="0">
                    <a:pos x="T8" y="T9"/>
                  </a:cxn>
                  <a:cxn ang="0">
                    <a:pos x="T10" y="T11"/>
                  </a:cxn>
                </a:cxnLst>
                <a:rect l="0" t="0" r="r" b="b"/>
                <a:pathLst>
                  <a:path w="1" h="32">
                    <a:moveTo>
                      <a:pt x="0" y="0"/>
                    </a:moveTo>
                    <a:lnTo>
                      <a:pt x="0" y="0"/>
                    </a:lnTo>
                    <a:lnTo>
                      <a:pt x="0" y="31"/>
                    </a:lnTo>
                    <a:lnTo>
                      <a:pt x="0" y="31"/>
                    </a:lnTo>
                    <a:lnTo>
                      <a:pt x="0" y="31"/>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7" name="Freeform 160"/>
              <p:cNvSpPr>
                <a:spLocks noChangeArrowheads="1"/>
              </p:cNvSpPr>
              <p:nvPr/>
            </p:nvSpPr>
            <p:spPr bwMode="auto">
              <a:xfrm>
                <a:off x="2062163" y="2673350"/>
                <a:ext cx="257175" cy="938213"/>
              </a:xfrm>
              <a:custGeom>
                <a:avLst/>
                <a:gdLst>
                  <a:gd name="T0" fmla="*/ 465 w 714"/>
                  <a:gd name="T1" fmla="*/ 2511 h 2605"/>
                  <a:gd name="T2" fmla="*/ 465 w 714"/>
                  <a:gd name="T3" fmla="*/ 2448 h 2605"/>
                  <a:gd name="T4" fmla="*/ 496 w 714"/>
                  <a:gd name="T5" fmla="*/ 2356 h 2605"/>
                  <a:gd name="T6" fmla="*/ 496 w 714"/>
                  <a:gd name="T7" fmla="*/ 2293 h 2605"/>
                  <a:gd name="T8" fmla="*/ 527 w 714"/>
                  <a:gd name="T9" fmla="*/ 2232 h 2605"/>
                  <a:gd name="T10" fmla="*/ 557 w 714"/>
                  <a:gd name="T11" fmla="*/ 2108 h 2605"/>
                  <a:gd name="T12" fmla="*/ 527 w 714"/>
                  <a:gd name="T13" fmla="*/ 1984 h 2605"/>
                  <a:gd name="T14" fmla="*/ 527 w 714"/>
                  <a:gd name="T15" fmla="*/ 1922 h 2605"/>
                  <a:gd name="T16" fmla="*/ 557 w 714"/>
                  <a:gd name="T17" fmla="*/ 1828 h 2605"/>
                  <a:gd name="T18" fmla="*/ 589 w 714"/>
                  <a:gd name="T19" fmla="*/ 1704 h 2605"/>
                  <a:gd name="T20" fmla="*/ 620 w 714"/>
                  <a:gd name="T21" fmla="*/ 1674 h 2605"/>
                  <a:gd name="T22" fmla="*/ 651 w 714"/>
                  <a:gd name="T23" fmla="*/ 1612 h 2605"/>
                  <a:gd name="T24" fmla="*/ 651 w 714"/>
                  <a:gd name="T25" fmla="*/ 1550 h 2605"/>
                  <a:gd name="T26" fmla="*/ 713 w 714"/>
                  <a:gd name="T27" fmla="*/ 1456 h 2605"/>
                  <a:gd name="T28" fmla="*/ 681 w 714"/>
                  <a:gd name="T29" fmla="*/ 1395 h 2605"/>
                  <a:gd name="T30" fmla="*/ 651 w 714"/>
                  <a:gd name="T31" fmla="*/ 1302 h 2605"/>
                  <a:gd name="T32" fmla="*/ 620 w 714"/>
                  <a:gd name="T33" fmla="*/ 1208 h 2605"/>
                  <a:gd name="T34" fmla="*/ 620 w 714"/>
                  <a:gd name="T35" fmla="*/ 1178 h 2605"/>
                  <a:gd name="T36" fmla="*/ 589 w 714"/>
                  <a:gd name="T37" fmla="*/ 1116 h 2605"/>
                  <a:gd name="T38" fmla="*/ 557 w 714"/>
                  <a:gd name="T39" fmla="*/ 1054 h 2605"/>
                  <a:gd name="T40" fmla="*/ 620 w 714"/>
                  <a:gd name="T41" fmla="*/ 992 h 2605"/>
                  <a:gd name="T42" fmla="*/ 589 w 714"/>
                  <a:gd name="T43" fmla="*/ 930 h 2605"/>
                  <a:gd name="T44" fmla="*/ 620 w 714"/>
                  <a:gd name="T45" fmla="*/ 868 h 2605"/>
                  <a:gd name="T46" fmla="*/ 620 w 714"/>
                  <a:gd name="T47" fmla="*/ 775 h 2605"/>
                  <a:gd name="T48" fmla="*/ 620 w 714"/>
                  <a:gd name="T49" fmla="*/ 743 h 2605"/>
                  <a:gd name="T50" fmla="*/ 589 w 714"/>
                  <a:gd name="T51" fmla="*/ 682 h 2605"/>
                  <a:gd name="T52" fmla="*/ 557 w 714"/>
                  <a:gd name="T53" fmla="*/ 682 h 2605"/>
                  <a:gd name="T54" fmla="*/ 465 w 714"/>
                  <a:gd name="T55" fmla="*/ 620 h 2605"/>
                  <a:gd name="T56" fmla="*/ 433 w 714"/>
                  <a:gd name="T57" fmla="*/ 589 h 2605"/>
                  <a:gd name="T58" fmla="*/ 372 w 714"/>
                  <a:gd name="T59" fmla="*/ 527 h 2605"/>
                  <a:gd name="T60" fmla="*/ 341 w 714"/>
                  <a:gd name="T61" fmla="*/ 465 h 2605"/>
                  <a:gd name="T62" fmla="*/ 341 w 714"/>
                  <a:gd name="T63" fmla="*/ 403 h 2605"/>
                  <a:gd name="T64" fmla="*/ 372 w 714"/>
                  <a:gd name="T65" fmla="*/ 341 h 2605"/>
                  <a:gd name="T66" fmla="*/ 372 w 714"/>
                  <a:gd name="T67" fmla="*/ 310 h 2605"/>
                  <a:gd name="T68" fmla="*/ 403 w 714"/>
                  <a:gd name="T69" fmla="*/ 248 h 2605"/>
                  <a:gd name="T70" fmla="*/ 527 w 714"/>
                  <a:gd name="T71" fmla="*/ 186 h 2605"/>
                  <a:gd name="T72" fmla="*/ 527 w 714"/>
                  <a:gd name="T73" fmla="*/ 124 h 2605"/>
                  <a:gd name="T74" fmla="*/ 433 w 714"/>
                  <a:gd name="T75" fmla="*/ 124 h 2605"/>
                  <a:gd name="T76" fmla="*/ 372 w 714"/>
                  <a:gd name="T77" fmla="*/ 31 h 2605"/>
                  <a:gd name="T78" fmla="*/ 309 w 714"/>
                  <a:gd name="T79" fmla="*/ 31 h 2605"/>
                  <a:gd name="T80" fmla="*/ 186 w 714"/>
                  <a:gd name="T81" fmla="*/ 124 h 2605"/>
                  <a:gd name="T82" fmla="*/ 92 w 714"/>
                  <a:gd name="T83" fmla="*/ 310 h 2605"/>
                  <a:gd name="T84" fmla="*/ 31 w 714"/>
                  <a:gd name="T85" fmla="*/ 248 h 2605"/>
                  <a:gd name="T86" fmla="*/ 0 w 714"/>
                  <a:gd name="T87" fmla="*/ 279 h 2605"/>
                  <a:gd name="T88" fmla="*/ 62 w 714"/>
                  <a:gd name="T89" fmla="*/ 434 h 2605"/>
                  <a:gd name="T90" fmla="*/ 124 w 714"/>
                  <a:gd name="T91" fmla="*/ 558 h 2605"/>
                  <a:gd name="T92" fmla="*/ 186 w 714"/>
                  <a:gd name="T93" fmla="*/ 682 h 2605"/>
                  <a:gd name="T94" fmla="*/ 279 w 714"/>
                  <a:gd name="T95" fmla="*/ 868 h 2605"/>
                  <a:gd name="T96" fmla="*/ 433 w 714"/>
                  <a:gd name="T97" fmla="*/ 992 h 2605"/>
                  <a:gd name="T98" fmla="*/ 557 w 714"/>
                  <a:gd name="T99" fmla="*/ 1116 h 2605"/>
                  <a:gd name="T100" fmla="*/ 589 w 714"/>
                  <a:gd name="T101" fmla="*/ 1271 h 2605"/>
                  <a:gd name="T102" fmla="*/ 557 w 714"/>
                  <a:gd name="T103" fmla="*/ 1426 h 2605"/>
                  <a:gd name="T104" fmla="*/ 557 w 714"/>
                  <a:gd name="T105" fmla="*/ 1550 h 2605"/>
                  <a:gd name="T106" fmla="*/ 527 w 714"/>
                  <a:gd name="T107" fmla="*/ 1736 h 2605"/>
                  <a:gd name="T108" fmla="*/ 527 w 714"/>
                  <a:gd name="T109" fmla="*/ 1828 h 2605"/>
                  <a:gd name="T110" fmla="*/ 496 w 714"/>
                  <a:gd name="T111" fmla="*/ 1952 h 2605"/>
                  <a:gd name="T112" fmla="*/ 496 w 714"/>
                  <a:gd name="T113" fmla="*/ 2139 h 2605"/>
                  <a:gd name="T114" fmla="*/ 433 w 714"/>
                  <a:gd name="T115" fmla="*/ 2293 h 2605"/>
                  <a:gd name="T116" fmla="*/ 403 w 714"/>
                  <a:gd name="T117" fmla="*/ 2356 h 2605"/>
                  <a:gd name="T118" fmla="*/ 372 w 714"/>
                  <a:gd name="T119" fmla="*/ 2572 h 2605"/>
                  <a:gd name="T120" fmla="*/ 433 w 714"/>
                  <a:gd name="T121" fmla="*/ 2572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2605">
                    <a:moveTo>
                      <a:pt x="433" y="2541"/>
                    </a:moveTo>
                    <a:lnTo>
                      <a:pt x="433" y="2541"/>
                    </a:lnTo>
                    <a:lnTo>
                      <a:pt x="433" y="2541"/>
                    </a:lnTo>
                    <a:cubicBezTo>
                      <a:pt x="433" y="2541"/>
                      <a:pt x="433" y="2541"/>
                      <a:pt x="465" y="2511"/>
                    </a:cubicBezTo>
                    <a:lnTo>
                      <a:pt x="465" y="2511"/>
                    </a:lnTo>
                    <a:lnTo>
                      <a:pt x="465" y="2511"/>
                    </a:lnTo>
                    <a:lnTo>
                      <a:pt x="465" y="2511"/>
                    </a:lnTo>
                    <a:lnTo>
                      <a:pt x="465" y="2480"/>
                    </a:lnTo>
                    <a:lnTo>
                      <a:pt x="465" y="2480"/>
                    </a:lnTo>
                    <a:cubicBezTo>
                      <a:pt x="465" y="2480"/>
                      <a:pt x="465" y="2480"/>
                      <a:pt x="465" y="2448"/>
                    </a:cubicBezTo>
                    <a:lnTo>
                      <a:pt x="465" y="2448"/>
                    </a:lnTo>
                    <a:lnTo>
                      <a:pt x="465" y="2448"/>
                    </a:lnTo>
                    <a:cubicBezTo>
                      <a:pt x="465" y="2417"/>
                      <a:pt x="465" y="2417"/>
                      <a:pt x="496" y="2417"/>
                    </a:cubicBezTo>
                    <a:lnTo>
                      <a:pt x="496" y="2387"/>
                    </a:lnTo>
                    <a:cubicBezTo>
                      <a:pt x="496" y="2387"/>
                      <a:pt x="496" y="2387"/>
                      <a:pt x="496" y="2356"/>
                    </a:cubicBezTo>
                    <a:lnTo>
                      <a:pt x="496" y="2356"/>
                    </a:lnTo>
                    <a:cubicBezTo>
                      <a:pt x="496" y="2356"/>
                      <a:pt x="496" y="2356"/>
                      <a:pt x="496" y="2324"/>
                    </a:cubicBezTo>
                    <a:lnTo>
                      <a:pt x="496" y="2324"/>
                    </a:lnTo>
                    <a:lnTo>
                      <a:pt x="496" y="2324"/>
                    </a:lnTo>
                    <a:lnTo>
                      <a:pt x="496" y="2293"/>
                    </a:lnTo>
                    <a:lnTo>
                      <a:pt x="496" y="2293"/>
                    </a:lnTo>
                    <a:cubicBezTo>
                      <a:pt x="496" y="2263"/>
                      <a:pt x="496" y="2263"/>
                      <a:pt x="496" y="2263"/>
                    </a:cubicBezTo>
                    <a:cubicBezTo>
                      <a:pt x="496" y="2263"/>
                      <a:pt x="527" y="2263"/>
                      <a:pt x="527" y="2232"/>
                    </a:cubicBezTo>
                    <a:lnTo>
                      <a:pt x="527" y="2232"/>
                    </a:lnTo>
                    <a:lnTo>
                      <a:pt x="527" y="2232"/>
                    </a:lnTo>
                    <a:lnTo>
                      <a:pt x="527" y="2232"/>
                    </a:lnTo>
                    <a:lnTo>
                      <a:pt x="527" y="2200"/>
                    </a:lnTo>
                    <a:cubicBezTo>
                      <a:pt x="527" y="2200"/>
                      <a:pt x="527" y="2200"/>
                      <a:pt x="527" y="2169"/>
                    </a:cubicBezTo>
                    <a:cubicBezTo>
                      <a:pt x="527" y="2169"/>
                      <a:pt x="527" y="2169"/>
                      <a:pt x="557" y="2169"/>
                    </a:cubicBezTo>
                    <a:cubicBezTo>
                      <a:pt x="557" y="2169"/>
                      <a:pt x="557" y="2139"/>
                      <a:pt x="557" y="2108"/>
                    </a:cubicBezTo>
                    <a:lnTo>
                      <a:pt x="557" y="2108"/>
                    </a:lnTo>
                    <a:lnTo>
                      <a:pt x="557" y="2076"/>
                    </a:lnTo>
                    <a:cubicBezTo>
                      <a:pt x="557" y="2076"/>
                      <a:pt x="557" y="2076"/>
                      <a:pt x="557" y="2046"/>
                    </a:cubicBezTo>
                    <a:cubicBezTo>
                      <a:pt x="557" y="2046"/>
                      <a:pt x="527" y="2046"/>
                      <a:pt x="527" y="2015"/>
                    </a:cubicBezTo>
                    <a:cubicBezTo>
                      <a:pt x="527" y="2015"/>
                      <a:pt x="527" y="2015"/>
                      <a:pt x="527" y="1984"/>
                    </a:cubicBezTo>
                    <a:lnTo>
                      <a:pt x="527" y="1984"/>
                    </a:lnTo>
                    <a:lnTo>
                      <a:pt x="527" y="1952"/>
                    </a:lnTo>
                    <a:lnTo>
                      <a:pt x="527" y="1952"/>
                    </a:lnTo>
                    <a:cubicBezTo>
                      <a:pt x="527" y="1922"/>
                      <a:pt x="527" y="1922"/>
                      <a:pt x="527" y="1922"/>
                    </a:cubicBezTo>
                    <a:lnTo>
                      <a:pt x="527" y="1922"/>
                    </a:lnTo>
                    <a:lnTo>
                      <a:pt x="527" y="1922"/>
                    </a:lnTo>
                    <a:cubicBezTo>
                      <a:pt x="557" y="1891"/>
                      <a:pt x="557" y="1891"/>
                      <a:pt x="557" y="1891"/>
                    </a:cubicBezTo>
                    <a:lnTo>
                      <a:pt x="557" y="1860"/>
                    </a:lnTo>
                    <a:lnTo>
                      <a:pt x="557" y="1860"/>
                    </a:lnTo>
                    <a:cubicBezTo>
                      <a:pt x="557" y="1828"/>
                      <a:pt x="557" y="1828"/>
                      <a:pt x="557" y="1828"/>
                    </a:cubicBezTo>
                    <a:lnTo>
                      <a:pt x="557" y="1828"/>
                    </a:lnTo>
                    <a:lnTo>
                      <a:pt x="557" y="1798"/>
                    </a:lnTo>
                    <a:lnTo>
                      <a:pt x="557" y="1798"/>
                    </a:lnTo>
                    <a:lnTo>
                      <a:pt x="557" y="1798"/>
                    </a:lnTo>
                    <a:cubicBezTo>
                      <a:pt x="557" y="1767"/>
                      <a:pt x="589" y="1736"/>
                      <a:pt x="589" y="1704"/>
                    </a:cubicBezTo>
                    <a:cubicBezTo>
                      <a:pt x="620" y="1704"/>
                      <a:pt x="620" y="1674"/>
                      <a:pt x="620" y="1674"/>
                    </a:cubicBezTo>
                    <a:lnTo>
                      <a:pt x="620" y="1674"/>
                    </a:lnTo>
                    <a:lnTo>
                      <a:pt x="620" y="1674"/>
                    </a:lnTo>
                    <a:lnTo>
                      <a:pt x="620" y="1674"/>
                    </a:lnTo>
                    <a:lnTo>
                      <a:pt x="620" y="1674"/>
                    </a:lnTo>
                    <a:cubicBezTo>
                      <a:pt x="620" y="1643"/>
                      <a:pt x="620" y="1643"/>
                      <a:pt x="620" y="1643"/>
                    </a:cubicBezTo>
                    <a:lnTo>
                      <a:pt x="651" y="1643"/>
                    </a:lnTo>
                    <a:lnTo>
                      <a:pt x="651" y="1643"/>
                    </a:lnTo>
                    <a:lnTo>
                      <a:pt x="651" y="1612"/>
                    </a:lnTo>
                    <a:lnTo>
                      <a:pt x="651" y="1612"/>
                    </a:lnTo>
                    <a:lnTo>
                      <a:pt x="651" y="1612"/>
                    </a:lnTo>
                    <a:lnTo>
                      <a:pt x="651" y="1580"/>
                    </a:lnTo>
                    <a:lnTo>
                      <a:pt x="620" y="1580"/>
                    </a:lnTo>
                    <a:lnTo>
                      <a:pt x="651" y="1550"/>
                    </a:lnTo>
                    <a:lnTo>
                      <a:pt x="651" y="1550"/>
                    </a:lnTo>
                    <a:lnTo>
                      <a:pt x="620" y="1519"/>
                    </a:lnTo>
                    <a:lnTo>
                      <a:pt x="651" y="1488"/>
                    </a:lnTo>
                    <a:lnTo>
                      <a:pt x="651" y="1488"/>
                    </a:lnTo>
                    <a:cubicBezTo>
                      <a:pt x="681" y="1488"/>
                      <a:pt x="681" y="1456"/>
                      <a:pt x="713" y="1456"/>
                    </a:cubicBezTo>
                    <a:lnTo>
                      <a:pt x="713" y="1456"/>
                    </a:lnTo>
                    <a:lnTo>
                      <a:pt x="713" y="1456"/>
                    </a:lnTo>
                    <a:lnTo>
                      <a:pt x="713" y="1426"/>
                    </a:lnTo>
                    <a:lnTo>
                      <a:pt x="713" y="1426"/>
                    </a:lnTo>
                    <a:lnTo>
                      <a:pt x="713" y="1426"/>
                    </a:lnTo>
                    <a:cubicBezTo>
                      <a:pt x="681" y="1426"/>
                      <a:pt x="681" y="1426"/>
                      <a:pt x="681" y="1395"/>
                    </a:cubicBezTo>
                    <a:lnTo>
                      <a:pt x="681" y="1395"/>
                    </a:lnTo>
                    <a:cubicBezTo>
                      <a:pt x="681" y="1364"/>
                      <a:pt x="681" y="1364"/>
                      <a:pt x="681" y="1364"/>
                    </a:cubicBezTo>
                    <a:lnTo>
                      <a:pt x="681" y="1364"/>
                    </a:lnTo>
                    <a:cubicBezTo>
                      <a:pt x="651" y="1364"/>
                      <a:pt x="651" y="1332"/>
                      <a:pt x="651" y="1302"/>
                    </a:cubicBezTo>
                    <a:lnTo>
                      <a:pt x="651" y="1302"/>
                    </a:lnTo>
                    <a:lnTo>
                      <a:pt x="651" y="1302"/>
                    </a:lnTo>
                    <a:lnTo>
                      <a:pt x="651" y="1302"/>
                    </a:lnTo>
                    <a:cubicBezTo>
                      <a:pt x="620" y="1271"/>
                      <a:pt x="620" y="1240"/>
                      <a:pt x="620" y="1240"/>
                    </a:cubicBezTo>
                    <a:lnTo>
                      <a:pt x="620" y="1240"/>
                    </a:lnTo>
                    <a:lnTo>
                      <a:pt x="620" y="1208"/>
                    </a:lnTo>
                    <a:lnTo>
                      <a:pt x="620" y="1208"/>
                    </a:lnTo>
                    <a:lnTo>
                      <a:pt x="620" y="1178"/>
                    </a:lnTo>
                    <a:lnTo>
                      <a:pt x="620" y="1178"/>
                    </a:lnTo>
                    <a:lnTo>
                      <a:pt x="620" y="1178"/>
                    </a:lnTo>
                    <a:lnTo>
                      <a:pt x="620" y="1178"/>
                    </a:lnTo>
                    <a:lnTo>
                      <a:pt x="620" y="1178"/>
                    </a:lnTo>
                    <a:lnTo>
                      <a:pt x="620" y="1147"/>
                    </a:lnTo>
                    <a:lnTo>
                      <a:pt x="620" y="1147"/>
                    </a:lnTo>
                    <a:lnTo>
                      <a:pt x="620" y="1116"/>
                    </a:lnTo>
                    <a:lnTo>
                      <a:pt x="589" y="1116"/>
                    </a:lnTo>
                    <a:lnTo>
                      <a:pt x="589" y="1116"/>
                    </a:lnTo>
                    <a:cubicBezTo>
                      <a:pt x="589" y="1116"/>
                      <a:pt x="589" y="1116"/>
                      <a:pt x="589" y="1084"/>
                    </a:cubicBezTo>
                    <a:lnTo>
                      <a:pt x="589" y="1084"/>
                    </a:lnTo>
                    <a:lnTo>
                      <a:pt x="557" y="1054"/>
                    </a:lnTo>
                    <a:lnTo>
                      <a:pt x="557" y="1054"/>
                    </a:lnTo>
                    <a:cubicBezTo>
                      <a:pt x="557" y="1054"/>
                      <a:pt x="557" y="1054"/>
                      <a:pt x="589" y="1023"/>
                    </a:cubicBezTo>
                    <a:cubicBezTo>
                      <a:pt x="589" y="1023"/>
                      <a:pt x="589" y="1023"/>
                      <a:pt x="589" y="992"/>
                    </a:cubicBezTo>
                    <a:lnTo>
                      <a:pt x="589" y="992"/>
                    </a:lnTo>
                    <a:lnTo>
                      <a:pt x="620" y="992"/>
                    </a:lnTo>
                    <a:lnTo>
                      <a:pt x="620" y="992"/>
                    </a:lnTo>
                    <a:lnTo>
                      <a:pt x="620" y="992"/>
                    </a:lnTo>
                    <a:cubicBezTo>
                      <a:pt x="589" y="992"/>
                      <a:pt x="589" y="960"/>
                      <a:pt x="589" y="930"/>
                    </a:cubicBezTo>
                    <a:lnTo>
                      <a:pt x="589" y="930"/>
                    </a:lnTo>
                    <a:lnTo>
                      <a:pt x="589" y="930"/>
                    </a:lnTo>
                    <a:lnTo>
                      <a:pt x="589" y="930"/>
                    </a:lnTo>
                    <a:cubicBezTo>
                      <a:pt x="589" y="899"/>
                      <a:pt x="589" y="899"/>
                      <a:pt x="589" y="899"/>
                    </a:cubicBezTo>
                    <a:lnTo>
                      <a:pt x="589" y="899"/>
                    </a:lnTo>
                    <a:cubicBezTo>
                      <a:pt x="589" y="868"/>
                      <a:pt x="589" y="868"/>
                      <a:pt x="589" y="868"/>
                    </a:cubicBezTo>
                    <a:lnTo>
                      <a:pt x="620" y="868"/>
                    </a:lnTo>
                    <a:lnTo>
                      <a:pt x="620" y="868"/>
                    </a:lnTo>
                    <a:cubicBezTo>
                      <a:pt x="620" y="868"/>
                      <a:pt x="620" y="868"/>
                      <a:pt x="620" y="837"/>
                    </a:cubicBezTo>
                    <a:lnTo>
                      <a:pt x="589" y="837"/>
                    </a:lnTo>
                    <a:cubicBezTo>
                      <a:pt x="589" y="806"/>
                      <a:pt x="589" y="806"/>
                      <a:pt x="620" y="806"/>
                    </a:cubicBezTo>
                    <a:lnTo>
                      <a:pt x="620" y="806"/>
                    </a:lnTo>
                    <a:cubicBezTo>
                      <a:pt x="620" y="775"/>
                      <a:pt x="620" y="775"/>
                      <a:pt x="620" y="775"/>
                    </a:cubicBezTo>
                    <a:lnTo>
                      <a:pt x="620" y="775"/>
                    </a:lnTo>
                    <a:lnTo>
                      <a:pt x="620" y="775"/>
                    </a:lnTo>
                    <a:lnTo>
                      <a:pt x="620" y="775"/>
                    </a:lnTo>
                    <a:lnTo>
                      <a:pt x="620" y="775"/>
                    </a:lnTo>
                    <a:cubicBezTo>
                      <a:pt x="620" y="743"/>
                      <a:pt x="620" y="743"/>
                      <a:pt x="620" y="743"/>
                    </a:cubicBezTo>
                    <a:lnTo>
                      <a:pt x="620" y="743"/>
                    </a:lnTo>
                    <a:cubicBezTo>
                      <a:pt x="620" y="713"/>
                      <a:pt x="589" y="682"/>
                      <a:pt x="589" y="682"/>
                    </a:cubicBezTo>
                    <a:lnTo>
                      <a:pt x="589" y="682"/>
                    </a:lnTo>
                    <a:lnTo>
                      <a:pt x="589" y="682"/>
                    </a:lnTo>
                    <a:lnTo>
                      <a:pt x="589" y="682"/>
                    </a:lnTo>
                    <a:cubicBezTo>
                      <a:pt x="557" y="682"/>
                      <a:pt x="557" y="682"/>
                      <a:pt x="557" y="682"/>
                    </a:cubicBezTo>
                    <a:lnTo>
                      <a:pt x="557" y="682"/>
                    </a:lnTo>
                    <a:lnTo>
                      <a:pt x="557" y="682"/>
                    </a:lnTo>
                    <a:lnTo>
                      <a:pt x="557" y="682"/>
                    </a:lnTo>
                    <a:lnTo>
                      <a:pt x="557" y="682"/>
                    </a:lnTo>
                    <a:cubicBezTo>
                      <a:pt x="527" y="682"/>
                      <a:pt x="527" y="651"/>
                      <a:pt x="527" y="620"/>
                    </a:cubicBezTo>
                    <a:lnTo>
                      <a:pt x="527" y="620"/>
                    </a:lnTo>
                    <a:lnTo>
                      <a:pt x="527" y="620"/>
                    </a:lnTo>
                    <a:cubicBezTo>
                      <a:pt x="496" y="620"/>
                      <a:pt x="496" y="620"/>
                      <a:pt x="496" y="620"/>
                    </a:cubicBezTo>
                    <a:cubicBezTo>
                      <a:pt x="496" y="620"/>
                      <a:pt x="496" y="620"/>
                      <a:pt x="465" y="620"/>
                    </a:cubicBezTo>
                    <a:lnTo>
                      <a:pt x="465" y="620"/>
                    </a:lnTo>
                    <a:lnTo>
                      <a:pt x="465" y="620"/>
                    </a:lnTo>
                    <a:lnTo>
                      <a:pt x="465" y="620"/>
                    </a:lnTo>
                    <a:lnTo>
                      <a:pt x="465" y="620"/>
                    </a:lnTo>
                    <a:cubicBezTo>
                      <a:pt x="465" y="620"/>
                      <a:pt x="433" y="620"/>
                      <a:pt x="433" y="589"/>
                    </a:cubicBezTo>
                    <a:lnTo>
                      <a:pt x="433" y="589"/>
                    </a:lnTo>
                    <a:lnTo>
                      <a:pt x="433" y="589"/>
                    </a:lnTo>
                    <a:cubicBezTo>
                      <a:pt x="403" y="589"/>
                      <a:pt x="403" y="589"/>
                      <a:pt x="403" y="558"/>
                    </a:cubicBezTo>
                    <a:cubicBezTo>
                      <a:pt x="403" y="558"/>
                      <a:pt x="372" y="558"/>
                      <a:pt x="372" y="527"/>
                    </a:cubicBezTo>
                    <a:lnTo>
                      <a:pt x="372" y="527"/>
                    </a:lnTo>
                    <a:lnTo>
                      <a:pt x="372" y="527"/>
                    </a:lnTo>
                    <a:lnTo>
                      <a:pt x="372" y="527"/>
                    </a:lnTo>
                    <a:cubicBezTo>
                      <a:pt x="372" y="527"/>
                      <a:pt x="372" y="527"/>
                      <a:pt x="372" y="496"/>
                    </a:cubicBezTo>
                    <a:lnTo>
                      <a:pt x="372" y="496"/>
                    </a:lnTo>
                    <a:lnTo>
                      <a:pt x="341" y="465"/>
                    </a:lnTo>
                    <a:cubicBezTo>
                      <a:pt x="341" y="434"/>
                      <a:pt x="341" y="434"/>
                      <a:pt x="341" y="434"/>
                    </a:cubicBezTo>
                    <a:lnTo>
                      <a:pt x="341" y="434"/>
                    </a:lnTo>
                    <a:cubicBezTo>
                      <a:pt x="341" y="403"/>
                      <a:pt x="341" y="403"/>
                      <a:pt x="341" y="403"/>
                    </a:cubicBezTo>
                    <a:lnTo>
                      <a:pt x="341" y="403"/>
                    </a:lnTo>
                    <a:lnTo>
                      <a:pt x="341" y="403"/>
                    </a:lnTo>
                    <a:lnTo>
                      <a:pt x="341" y="372"/>
                    </a:lnTo>
                    <a:lnTo>
                      <a:pt x="341" y="372"/>
                    </a:lnTo>
                    <a:lnTo>
                      <a:pt x="341" y="372"/>
                    </a:lnTo>
                    <a:lnTo>
                      <a:pt x="372" y="341"/>
                    </a:lnTo>
                    <a:lnTo>
                      <a:pt x="372" y="341"/>
                    </a:lnTo>
                    <a:lnTo>
                      <a:pt x="372" y="341"/>
                    </a:lnTo>
                    <a:lnTo>
                      <a:pt x="372" y="341"/>
                    </a:lnTo>
                    <a:lnTo>
                      <a:pt x="372" y="341"/>
                    </a:lnTo>
                    <a:lnTo>
                      <a:pt x="372" y="341"/>
                    </a:lnTo>
                    <a:cubicBezTo>
                      <a:pt x="372" y="310"/>
                      <a:pt x="372" y="310"/>
                      <a:pt x="372" y="310"/>
                    </a:cubicBezTo>
                    <a:lnTo>
                      <a:pt x="372" y="310"/>
                    </a:lnTo>
                    <a:cubicBezTo>
                      <a:pt x="372" y="279"/>
                      <a:pt x="372" y="279"/>
                      <a:pt x="372" y="279"/>
                    </a:cubicBezTo>
                    <a:cubicBezTo>
                      <a:pt x="403" y="248"/>
                      <a:pt x="403" y="248"/>
                      <a:pt x="403" y="248"/>
                    </a:cubicBezTo>
                    <a:lnTo>
                      <a:pt x="403" y="248"/>
                    </a:lnTo>
                    <a:lnTo>
                      <a:pt x="403" y="248"/>
                    </a:lnTo>
                    <a:cubicBezTo>
                      <a:pt x="433" y="248"/>
                      <a:pt x="433" y="248"/>
                      <a:pt x="433" y="217"/>
                    </a:cubicBezTo>
                    <a:cubicBezTo>
                      <a:pt x="433" y="217"/>
                      <a:pt x="465" y="217"/>
                      <a:pt x="465" y="186"/>
                    </a:cubicBezTo>
                    <a:lnTo>
                      <a:pt x="496" y="186"/>
                    </a:lnTo>
                    <a:lnTo>
                      <a:pt x="496" y="186"/>
                    </a:lnTo>
                    <a:lnTo>
                      <a:pt x="527" y="186"/>
                    </a:lnTo>
                    <a:lnTo>
                      <a:pt x="527" y="186"/>
                    </a:lnTo>
                    <a:lnTo>
                      <a:pt x="527" y="186"/>
                    </a:lnTo>
                    <a:cubicBezTo>
                      <a:pt x="527" y="155"/>
                      <a:pt x="527" y="155"/>
                      <a:pt x="527" y="155"/>
                    </a:cubicBezTo>
                    <a:lnTo>
                      <a:pt x="527" y="124"/>
                    </a:lnTo>
                    <a:lnTo>
                      <a:pt x="527" y="124"/>
                    </a:lnTo>
                    <a:lnTo>
                      <a:pt x="527" y="124"/>
                    </a:lnTo>
                    <a:lnTo>
                      <a:pt x="527" y="124"/>
                    </a:lnTo>
                    <a:lnTo>
                      <a:pt x="496" y="124"/>
                    </a:lnTo>
                    <a:lnTo>
                      <a:pt x="465" y="124"/>
                    </a:lnTo>
                    <a:cubicBezTo>
                      <a:pt x="465" y="124"/>
                      <a:pt x="465" y="124"/>
                      <a:pt x="433" y="124"/>
                    </a:cubicBezTo>
                    <a:lnTo>
                      <a:pt x="433" y="124"/>
                    </a:lnTo>
                    <a:cubicBezTo>
                      <a:pt x="403" y="124"/>
                      <a:pt x="372" y="124"/>
                      <a:pt x="372" y="93"/>
                    </a:cubicBezTo>
                    <a:lnTo>
                      <a:pt x="372" y="62"/>
                    </a:lnTo>
                    <a:lnTo>
                      <a:pt x="372" y="62"/>
                    </a:lnTo>
                    <a:lnTo>
                      <a:pt x="372" y="31"/>
                    </a:lnTo>
                    <a:lnTo>
                      <a:pt x="372" y="31"/>
                    </a:lnTo>
                    <a:lnTo>
                      <a:pt x="341" y="31"/>
                    </a:lnTo>
                    <a:cubicBezTo>
                      <a:pt x="341" y="31"/>
                      <a:pt x="309" y="31"/>
                      <a:pt x="309" y="0"/>
                    </a:cubicBezTo>
                    <a:lnTo>
                      <a:pt x="309" y="0"/>
                    </a:lnTo>
                    <a:lnTo>
                      <a:pt x="309" y="31"/>
                    </a:lnTo>
                    <a:cubicBezTo>
                      <a:pt x="309" y="31"/>
                      <a:pt x="309" y="31"/>
                      <a:pt x="279" y="31"/>
                    </a:cubicBezTo>
                    <a:cubicBezTo>
                      <a:pt x="279" y="62"/>
                      <a:pt x="279" y="62"/>
                      <a:pt x="279" y="62"/>
                    </a:cubicBezTo>
                    <a:lnTo>
                      <a:pt x="279" y="62"/>
                    </a:lnTo>
                    <a:lnTo>
                      <a:pt x="279" y="62"/>
                    </a:lnTo>
                    <a:cubicBezTo>
                      <a:pt x="279" y="93"/>
                      <a:pt x="248" y="124"/>
                      <a:pt x="186" y="124"/>
                    </a:cubicBezTo>
                    <a:cubicBezTo>
                      <a:pt x="155" y="124"/>
                      <a:pt x="155" y="155"/>
                      <a:pt x="155" y="155"/>
                    </a:cubicBezTo>
                    <a:cubicBezTo>
                      <a:pt x="155" y="186"/>
                      <a:pt x="124" y="217"/>
                      <a:pt x="124" y="248"/>
                    </a:cubicBezTo>
                    <a:cubicBezTo>
                      <a:pt x="124" y="248"/>
                      <a:pt x="124" y="248"/>
                      <a:pt x="124" y="279"/>
                    </a:cubicBezTo>
                    <a:lnTo>
                      <a:pt x="92" y="279"/>
                    </a:lnTo>
                    <a:cubicBezTo>
                      <a:pt x="92" y="310"/>
                      <a:pt x="92" y="310"/>
                      <a:pt x="92" y="310"/>
                    </a:cubicBezTo>
                    <a:cubicBezTo>
                      <a:pt x="62" y="310"/>
                      <a:pt x="62" y="310"/>
                      <a:pt x="62" y="310"/>
                    </a:cubicBezTo>
                    <a:lnTo>
                      <a:pt x="62" y="310"/>
                    </a:lnTo>
                    <a:cubicBezTo>
                      <a:pt x="62" y="279"/>
                      <a:pt x="31" y="279"/>
                      <a:pt x="31" y="248"/>
                    </a:cubicBezTo>
                    <a:lnTo>
                      <a:pt x="31" y="248"/>
                    </a:lnTo>
                    <a:lnTo>
                      <a:pt x="31" y="248"/>
                    </a:lnTo>
                    <a:lnTo>
                      <a:pt x="31" y="248"/>
                    </a:lnTo>
                    <a:cubicBezTo>
                      <a:pt x="31" y="248"/>
                      <a:pt x="31" y="248"/>
                      <a:pt x="0" y="248"/>
                    </a:cubicBezTo>
                    <a:lnTo>
                      <a:pt x="0" y="248"/>
                    </a:lnTo>
                    <a:cubicBezTo>
                      <a:pt x="0" y="279"/>
                      <a:pt x="0" y="279"/>
                      <a:pt x="0" y="279"/>
                    </a:cubicBezTo>
                    <a:lnTo>
                      <a:pt x="0" y="279"/>
                    </a:lnTo>
                    <a:lnTo>
                      <a:pt x="0" y="310"/>
                    </a:lnTo>
                    <a:lnTo>
                      <a:pt x="0" y="310"/>
                    </a:lnTo>
                    <a:cubicBezTo>
                      <a:pt x="0" y="310"/>
                      <a:pt x="31" y="341"/>
                      <a:pt x="62" y="372"/>
                    </a:cubicBezTo>
                    <a:lnTo>
                      <a:pt x="62" y="372"/>
                    </a:lnTo>
                    <a:cubicBezTo>
                      <a:pt x="62" y="403"/>
                      <a:pt x="62" y="403"/>
                      <a:pt x="62" y="434"/>
                    </a:cubicBezTo>
                    <a:lnTo>
                      <a:pt x="92" y="434"/>
                    </a:lnTo>
                    <a:lnTo>
                      <a:pt x="92" y="465"/>
                    </a:lnTo>
                    <a:cubicBezTo>
                      <a:pt x="92" y="465"/>
                      <a:pt x="92" y="465"/>
                      <a:pt x="124" y="465"/>
                    </a:cubicBezTo>
                    <a:cubicBezTo>
                      <a:pt x="124" y="496"/>
                      <a:pt x="124" y="527"/>
                      <a:pt x="124" y="527"/>
                    </a:cubicBezTo>
                    <a:cubicBezTo>
                      <a:pt x="124" y="527"/>
                      <a:pt x="124" y="527"/>
                      <a:pt x="124" y="558"/>
                    </a:cubicBezTo>
                    <a:lnTo>
                      <a:pt x="155" y="589"/>
                    </a:lnTo>
                    <a:cubicBezTo>
                      <a:pt x="186" y="620"/>
                      <a:pt x="186" y="620"/>
                      <a:pt x="186" y="651"/>
                    </a:cubicBezTo>
                    <a:cubicBezTo>
                      <a:pt x="186" y="682"/>
                      <a:pt x="186" y="682"/>
                      <a:pt x="186" y="682"/>
                    </a:cubicBezTo>
                    <a:lnTo>
                      <a:pt x="186" y="682"/>
                    </a:lnTo>
                    <a:lnTo>
                      <a:pt x="186" y="682"/>
                    </a:lnTo>
                    <a:cubicBezTo>
                      <a:pt x="186" y="682"/>
                      <a:pt x="186" y="682"/>
                      <a:pt x="217" y="713"/>
                    </a:cubicBezTo>
                    <a:cubicBezTo>
                      <a:pt x="217" y="713"/>
                      <a:pt x="217" y="743"/>
                      <a:pt x="248" y="743"/>
                    </a:cubicBezTo>
                    <a:cubicBezTo>
                      <a:pt x="248" y="775"/>
                      <a:pt x="248" y="806"/>
                      <a:pt x="248" y="806"/>
                    </a:cubicBezTo>
                    <a:cubicBezTo>
                      <a:pt x="248" y="837"/>
                      <a:pt x="248" y="837"/>
                      <a:pt x="248" y="837"/>
                    </a:cubicBezTo>
                    <a:cubicBezTo>
                      <a:pt x="248" y="868"/>
                      <a:pt x="248" y="868"/>
                      <a:pt x="279" y="868"/>
                    </a:cubicBezTo>
                    <a:lnTo>
                      <a:pt x="279" y="868"/>
                    </a:lnTo>
                    <a:lnTo>
                      <a:pt x="309" y="899"/>
                    </a:lnTo>
                    <a:cubicBezTo>
                      <a:pt x="341" y="899"/>
                      <a:pt x="341" y="930"/>
                      <a:pt x="341" y="930"/>
                    </a:cubicBezTo>
                    <a:cubicBezTo>
                      <a:pt x="372" y="930"/>
                      <a:pt x="372" y="960"/>
                      <a:pt x="372" y="960"/>
                    </a:cubicBezTo>
                    <a:cubicBezTo>
                      <a:pt x="403" y="960"/>
                      <a:pt x="433" y="992"/>
                      <a:pt x="433" y="992"/>
                    </a:cubicBezTo>
                    <a:cubicBezTo>
                      <a:pt x="433" y="992"/>
                      <a:pt x="433" y="992"/>
                      <a:pt x="465" y="992"/>
                    </a:cubicBezTo>
                    <a:lnTo>
                      <a:pt x="496" y="1023"/>
                    </a:lnTo>
                    <a:cubicBezTo>
                      <a:pt x="496" y="1054"/>
                      <a:pt x="496" y="1054"/>
                      <a:pt x="527" y="1054"/>
                    </a:cubicBezTo>
                    <a:lnTo>
                      <a:pt x="527" y="1054"/>
                    </a:lnTo>
                    <a:cubicBezTo>
                      <a:pt x="557" y="1084"/>
                      <a:pt x="557" y="1084"/>
                      <a:pt x="557" y="1116"/>
                    </a:cubicBezTo>
                    <a:cubicBezTo>
                      <a:pt x="589" y="1116"/>
                      <a:pt x="589" y="1147"/>
                      <a:pt x="589" y="1208"/>
                    </a:cubicBezTo>
                    <a:lnTo>
                      <a:pt x="589" y="1208"/>
                    </a:lnTo>
                    <a:lnTo>
                      <a:pt x="589" y="1240"/>
                    </a:lnTo>
                    <a:lnTo>
                      <a:pt x="589" y="1271"/>
                    </a:lnTo>
                    <a:lnTo>
                      <a:pt x="589" y="1271"/>
                    </a:lnTo>
                    <a:lnTo>
                      <a:pt x="589" y="1271"/>
                    </a:lnTo>
                    <a:cubicBezTo>
                      <a:pt x="589" y="1271"/>
                      <a:pt x="589" y="1302"/>
                      <a:pt x="589" y="1332"/>
                    </a:cubicBezTo>
                    <a:cubicBezTo>
                      <a:pt x="589" y="1364"/>
                      <a:pt x="589" y="1364"/>
                      <a:pt x="589" y="1395"/>
                    </a:cubicBezTo>
                    <a:lnTo>
                      <a:pt x="589" y="1395"/>
                    </a:lnTo>
                    <a:cubicBezTo>
                      <a:pt x="589" y="1426"/>
                      <a:pt x="589" y="1426"/>
                      <a:pt x="557" y="1426"/>
                    </a:cubicBezTo>
                    <a:cubicBezTo>
                      <a:pt x="557" y="1456"/>
                      <a:pt x="557" y="1456"/>
                      <a:pt x="557" y="1456"/>
                    </a:cubicBezTo>
                    <a:cubicBezTo>
                      <a:pt x="589" y="1456"/>
                      <a:pt x="557" y="1488"/>
                      <a:pt x="557" y="1519"/>
                    </a:cubicBezTo>
                    <a:lnTo>
                      <a:pt x="557" y="1519"/>
                    </a:lnTo>
                    <a:cubicBezTo>
                      <a:pt x="557" y="1519"/>
                      <a:pt x="557" y="1519"/>
                      <a:pt x="557" y="1550"/>
                    </a:cubicBezTo>
                    <a:lnTo>
                      <a:pt x="557" y="1550"/>
                    </a:lnTo>
                    <a:cubicBezTo>
                      <a:pt x="557" y="1580"/>
                      <a:pt x="557" y="1580"/>
                      <a:pt x="557" y="1612"/>
                    </a:cubicBezTo>
                    <a:lnTo>
                      <a:pt x="557" y="1643"/>
                    </a:lnTo>
                    <a:cubicBezTo>
                      <a:pt x="557" y="1643"/>
                      <a:pt x="557" y="1643"/>
                      <a:pt x="557" y="1674"/>
                    </a:cubicBezTo>
                    <a:lnTo>
                      <a:pt x="557" y="1704"/>
                    </a:lnTo>
                    <a:cubicBezTo>
                      <a:pt x="557" y="1704"/>
                      <a:pt x="557" y="1736"/>
                      <a:pt x="527" y="1736"/>
                    </a:cubicBezTo>
                    <a:lnTo>
                      <a:pt x="527" y="1767"/>
                    </a:lnTo>
                    <a:cubicBezTo>
                      <a:pt x="527" y="1798"/>
                      <a:pt x="527" y="1798"/>
                      <a:pt x="527" y="1798"/>
                    </a:cubicBezTo>
                    <a:lnTo>
                      <a:pt x="527" y="1798"/>
                    </a:lnTo>
                    <a:lnTo>
                      <a:pt x="527" y="1798"/>
                    </a:lnTo>
                    <a:lnTo>
                      <a:pt x="527" y="1828"/>
                    </a:lnTo>
                    <a:lnTo>
                      <a:pt x="527" y="1828"/>
                    </a:lnTo>
                    <a:cubicBezTo>
                      <a:pt x="527" y="1828"/>
                      <a:pt x="527" y="1828"/>
                      <a:pt x="527" y="1860"/>
                    </a:cubicBezTo>
                    <a:cubicBezTo>
                      <a:pt x="527" y="1860"/>
                      <a:pt x="527" y="1891"/>
                      <a:pt x="496" y="1891"/>
                    </a:cubicBezTo>
                    <a:lnTo>
                      <a:pt x="496" y="1922"/>
                    </a:lnTo>
                    <a:cubicBezTo>
                      <a:pt x="496" y="1922"/>
                      <a:pt x="496" y="1922"/>
                      <a:pt x="496" y="1952"/>
                    </a:cubicBezTo>
                    <a:cubicBezTo>
                      <a:pt x="496" y="1952"/>
                      <a:pt x="496" y="1952"/>
                      <a:pt x="496" y="1984"/>
                    </a:cubicBezTo>
                    <a:cubicBezTo>
                      <a:pt x="527" y="1984"/>
                      <a:pt x="496" y="2046"/>
                      <a:pt x="496" y="2046"/>
                    </a:cubicBezTo>
                    <a:lnTo>
                      <a:pt x="496" y="2076"/>
                    </a:lnTo>
                    <a:cubicBezTo>
                      <a:pt x="496" y="2076"/>
                      <a:pt x="496" y="2108"/>
                      <a:pt x="496" y="2139"/>
                    </a:cubicBezTo>
                    <a:lnTo>
                      <a:pt x="496" y="2139"/>
                    </a:lnTo>
                    <a:cubicBezTo>
                      <a:pt x="496" y="2139"/>
                      <a:pt x="496" y="2139"/>
                      <a:pt x="496" y="2169"/>
                    </a:cubicBezTo>
                    <a:cubicBezTo>
                      <a:pt x="496" y="2169"/>
                      <a:pt x="496" y="2200"/>
                      <a:pt x="465" y="2232"/>
                    </a:cubicBezTo>
                    <a:lnTo>
                      <a:pt x="433" y="2263"/>
                    </a:lnTo>
                    <a:lnTo>
                      <a:pt x="433" y="2293"/>
                    </a:lnTo>
                    <a:lnTo>
                      <a:pt x="433" y="2293"/>
                    </a:lnTo>
                    <a:cubicBezTo>
                      <a:pt x="433" y="2293"/>
                      <a:pt x="433" y="2293"/>
                      <a:pt x="433" y="2324"/>
                    </a:cubicBezTo>
                    <a:lnTo>
                      <a:pt x="403" y="2324"/>
                    </a:lnTo>
                    <a:lnTo>
                      <a:pt x="403" y="2324"/>
                    </a:lnTo>
                    <a:cubicBezTo>
                      <a:pt x="403" y="2356"/>
                      <a:pt x="403" y="2356"/>
                      <a:pt x="403" y="2356"/>
                    </a:cubicBezTo>
                    <a:lnTo>
                      <a:pt x="403" y="2356"/>
                    </a:lnTo>
                    <a:cubicBezTo>
                      <a:pt x="403" y="2387"/>
                      <a:pt x="403" y="2387"/>
                      <a:pt x="403" y="2417"/>
                    </a:cubicBezTo>
                    <a:lnTo>
                      <a:pt x="403" y="2417"/>
                    </a:lnTo>
                    <a:lnTo>
                      <a:pt x="403" y="2448"/>
                    </a:lnTo>
                    <a:cubicBezTo>
                      <a:pt x="403" y="2448"/>
                      <a:pt x="433" y="2480"/>
                      <a:pt x="403" y="2511"/>
                    </a:cubicBezTo>
                    <a:cubicBezTo>
                      <a:pt x="403" y="2541"/>
                      <a:pt x="372" y="2572"/>
                      <a:pt x="372" y="2572"/>
                    </a:cubicBezTo>
                    <a:lnTo>
                      <a:pt x="372" y="2572"/>
                    </a:lnTo>
                    <a:cubicBezTo>
                      <a:pt x="403" y="2572"/>
                      <a:pt x="403" y="2572"/>
                      <a:pt x="403" y="2572"/>
                    </a:cubicBezTo>
                    <a:lnTo>
                      <a:pt x="433" y="2572"/>
                    </a:lnTo>
                    <a:lnTo>
                      <a:pt x="433" y="2572"/>
                    </a:lnTo>
                    <a:lnTo>
                      <a:pt x="433" y="2572"/>
                    </a:lnTo>
                    <a:lnTo>
                      <a:pt x="433" y="2572"/>
                    </a:lnTo>
                    <a:cubicBezTo>
                      <a:pt x="465" y="2604"/>
                      <a:pt x="465" y="2604"/>
                      <a:pt x="465" y="2604"/>
                    </a:cubicBezTo>
                    <a:cubicBezTo>
                      <a:pt x="465" y="2604"/>
                      <a:pt x="433" y="2572"/>
                      <a:pt x="433" y="254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8" name="Freeform 161"/>
              <p:cNvSpPr>
                <a:spLocks noChangeArrowheads="1"/>
              </p:cNvSpPr>
              <p:nvPr/>
            </p:nvSpPr>
            <p:spPr bwMode="auto">
              <a:xfrm>
                <a:off x="2184400" y="3810000"/>
                <a:ext cx="33338" cy="34925"/>
              </a:xfrm>
              <a:custGeom>
                <a:avLst/>
                <a:gdLst>
                  <a:gd name="T0" fmla="*/ 92 w 93"/>
                  <a:gd name="T1" fmla="*/ 63 h 95"/>
                  <a:gd name="T2" fmla="*/ 92 w 93"/>
                  <a:gd name="T3" fmla="*/ 63 h 95"/>
                  <a:gd name="T4" fmla="*/ 31 w 93"/>
                  <a:gd name="T5" fmla="*/ 31 h 95"/>
                  <a:gd name="T6" fmla="*/ 31 w 93"/>
                  <a:gd name="T7" fmla="*/ 0 h 95"/>
                  <a:gd name="T8" fmla="*/ 31 w 93"/>
                  <a:gd name="T9" fmla="*/ 0 h 95"/>
                  <a:gd name="T10" fmla="*/ 31 w 93"/>
                  <a:gd name="T11" fmla="*/ 0 h 95"/>
                  <a:gd name="T12" fmla="*/ 0 w 93"/>
                  <a:gd name="T13" fmla="*/ 0 h 95"/>
                  <a:gd name="T14" fmla="*/ 0 w 93"/>
                  <a:gd name="T15" fmla="*/ 0 h 95"/>
                  <a:gd name="T16" fmla="*/ 31 w 93"/>
                  <a:gd name="T17" fmla="*/ 63 h 95"/>
                  <a:gd name="T18" fmla="*/ 31 w 93"/>
                  <a:gd name="T19" fmla="*/ 94 h 95"/>
                  <a:gd name="T20" fmla="*/ 31 w 93"/>
                  <a:gd name="T21" fmla="*/ 94 h 95"/>
                  <a:gd name="T22" fmla="*/ 62 w 93"/>
                  <a:gd name="T23" fmla="*/ 94 h 95"/>
                  <a:gd name="T24" fmla="*/ 92 w 93"/>
                  <a:gd name="T25" fmla="*/ 94 h 95"/>
                  <a:gd name="T26" fmla="*/ 92 w 93"/>
                  <a:gd name="T27" fmla="*/ 94 h 95"/>
                  <a:gd name="T28" fmla="*/ 92 w 93"/>
                  <a:gd name="T29" fmla="*/ 94 h 95"/>
                  <a:gd name="T30" fmla="*/ 92 w 93"/>
                  <a:gd name="T31"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92" y="63"/>
                    </a:moveTo>
                    <a:lnTo>
                      <a:pt x="92" y="63"/>
                    </a:lnTo>
                    <a:cubicBezTo>
                      <a:pt x="62" y="63"/>
                      <a:pt x="62" y="63"/>
                      <a:pt x="31" y="31"/>
                    </a:cubicBezTo>
                    <a:cubicBezTo>
                      <a:pt x="31" y="31"/>
                      <a:pt x="31" y="31"/>
                      <a:pt x="31" y="0"/>
                    </a:cubicBezTo>
                    <a:lnTo>
                      <a:pt x="31" y="0"/>
                    </a:lnTo>
                    <a:lnTo>
                      <a:pt x="31" y="0"/>
                    </a:lnTo>
                    <a:cubicBezTo>
                      <a:pt x="0" y="0"/>
                      <a:pt x="0" y="0"/>
                      <a:pt x="0" y="0"/>
                    </a:cubicBezTo>
                    <a:lnTo>
                      <a:pt x="0" y="0"/>
                    </a:lnTo>
                    <a:cubicBezTo>
                      <a:pt x="31" y="0"/>
                      <a:pt x="31" y="31"/>
                      <a:pt x="31" y="63"/>
                    </a:cubicBezTo>
                    <a:cubicBezTo>
                      <a:pt x="31" y="63"/>
                      <a:pt x="31" y="63"/>
                      <a:pt x="31" y="94"/>
                    </a:cubicBezTo>
                    <a:lnTo>
                      <a:pt x="31" y="94"/>
                    </a:lnTo>
                    <a:lnTo>
                      <a:pt x="62" y="94"/>
                    </a:lnTo>
                    <a:cubicBezTo>
                      <a:pt x="92" y="94"/>
                      <a:pt x="92" y="94"/>
                      <a:pt x="92" y="94"/>
                    </a:cubicBezTo>
                    <a:lnTo>
                      <a:pt x="92" y="94"/>
                    </a:lnTo>
                    <a:lnTo>
                      <a:pt x="92" y="94"/>
                    </a:lnTo>
                    <a:cubicBezTo>
                      <a:pt x="92" y="63"/>
                      <a:pt x="92" y="63"/>
                      <a:pt x="92"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9" name="Freeform 162"/>
              <p:cNvSpPr>
                <a:spLocks noChangeArrowheads="1"/>
              </p:cNvSpPr>
              <p:nvPr/>
            </p:nvSpPr>
            <p:spPr bwMode="auto">
              <a:xfrm>
                <a:off x="2051050" y="2751138"/>
                <a:ext cx="1588" cy="11112"/>
              </a:xfrm>
              <a:custGeom>
                <a:avLst/>
                <a:gdLst>
                  <a:gd name="T0" fmla="*/ 0 w 1"/>
                  <a:gd name="T1" fmla="*/ 31 h 32"/>
                  <a:gd name="T2" fmla="*/ 0 w 1"/>
                  <a:gd name="T3" fmla="*/ 31 h 32"/>
                  <a:gd name="T4" fmla="*/ 0 w 1"/>
                  <a:gd name="T5" fmla="*/ 31 h 32"/>
                  <a:gd name="T6" fmla="*/ 0 w 1"/>
                  <a:gd name="T7" fmla="*/ 0 h 32"/>
                  <a:gd name="T8" fmla="*/ 0 w 1"/>
                  <a:gd name="T9" fmla="*/ 0 h 32"/>
                  <a:gd name="T10" fmla="*/ 0 w 1"/>
                  <a:gd name="T11" fmla="*/ 0 h 32"/>
                  <a:gd name="T12" fmla="*/ 0 w 1"/>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 h="32">
                    <a:moveTo>
                      <a:pt x="0" y="31"/>
                    </a:moveTo>
                    <a:lnTo>
                      <a:pt x="0" y="31"/>
                    </a:lnTo>
                    <a:lnTo>
                      <a:pt x="0" y="31"/>
                    </a:lnTo>
                    <a:lnTo>
                      <a:pt x="0" y="0"/>
                    </a:lnTo>
                    <a:lnTo>
                      <a:pt x="0" y="0"/>
                    </a:lnTo>
                    <a:lnTo>
                      <a:pt x="0" y="0"/>
                    </a:lnTo>
                    <a:lnTo>
                      <a:pt x="0"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0" name="Freeform 163"/>
              <p:cNvSpPr>
                <a:spLocks noChangeArrowheads="1"/>
              </p:cNvSpPr>
              <p:nvPr/>
            </p:nvSpPr>
            <p:spPr bwMode="auto">
              <a:xfrm>
                <a:off x="2239963" y="3867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1" name="Freeform 164"/>
              <p:cNvSpPr>
                <a:spLocks noChangeArrowheads="1"/>
              </p:cNvSpPr>
              <p:nvPr/>
            </p:nvSpPr>
            <p:spPr bwMode="auto">
              <a:xfrm>
                <a:off x="2217738" y="3654425"/>
                <a:ext cx="11112" cy="22225"/>
              </a:xfrm>
              <a:custGeom>
                <a:avLst/>
                <a:gdLst>
                  <a:gd name="T0" fmla="*/ 0 w 33"/>
                  <a:gd name="T1" fmla="*/ 31 h 62"/>
                  <a:gd name="T2" fmla="*/ 0 w 33"/>
                  <a:gd name="T3" fmla="*/ 31 h 62"/>
                  <a:gd name="T4" fmla="*/ 32 w 33"/>
                  <a:gd name="T5" fmla="*/ 61 h 62"/>
                  <a:gd name="T6" fmla="*/ 32 w 33"/>
                  <a:gd name="T7" fmla="*/ 61 h 62"/>
                  <a:gd name="T8" fmla="*/ 32 w 33"/>
                  <a:gd name="T9" fmla="*/ 61 h 62"/>
                  <a:gd name="T10" fmla="*/ 32 w 33"/>
                  <a:gd name="T11" fmla="*/ 31 h 62"/>
                  <a:gd name="T12" fmla="*/ 32 w 33"/>
                  <a:gd name="T13" fmla="*/ 31 h 62"/>
                  <a:gd name="T14" fmla="*/ 32 w 33"/>
                  <a:gd name="T15" fmla="*/ 31 h 62"/>
                  <a:gd name="T16" fmla="*/ 0 w 33"/>
                  <a:gd name="T17" fmla="*/ 0 h 62"/>
                  <a:gd name="T18" fmla="*/ 0 w 33"/>
                  <a:gd name="T19" fmla="*/ 0 h 62"/>
                  <a:gd name="T20" fmla="*/ 0 w 33"/>
                  <a:gd name="T21" fmla="*/ 0 h 62"/>
                  <a:gd name="T22" fmla="*/ 0 w 33"/>
                  <a:gd name="T23" fmla="*/ 0 h 62"/>
                  <a:gd name="T24" fmla="*/ 0 w 33"/>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31"/>
                    </a:moveTo>
                    <a:lnTo>
                      <a:pt x="0" y="31"/>
                    </a:lnTo>
                    <a:lnTo>
                      <a:pt x="32" y="61"/>
                    </a:lnTo>
                    <a:lnTo>
                      <a:pt x="32" y="61"/>
                    </a:lnTo>
                    <a:lnTo>
                      <a:pt x="32" y="61"/>
                    </a:lnTo>
                    <a:cubicBezTo>
                      <a:pt x="32" y="61"/>
                      <a:pt x="32" y="61"/>
                      <a:pt x="32" y="31"/>
                    </a:cubicBezTo>
                    <a:lnTo>
                      <a:pt x="32" y="31"/>
                    </a:lnTo>
                    <a:lnTo>
                      <a:pt x="32" y="31"/>
                    </a:lnTo>
                    <a:cubicBezTo>
                      <a:pt x="0" y="31"/>
                      <a:pt x="0" y="0"/>
                      <a:pt x="0" y="0"/>
                    </a:cubicBezTo>
                    <a:lnTo>
                      <a:pt x="0" y="0"/>
                    </a:lnTo>
                    <a:lnTo>
                      <a:pt x="0" y="0"/>
                    </a:lnTo>
                    <a:lnTo>
                      <a:pt x="0" y="0"/>
                    </a:lnTo>
                    <a:cubicBezTo>
                      <a:pt x="0" y="31"/>
                      <a:pt x="0"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2" name="Freeform 165"/>
              <p:cNvSpPr>
                <a:spLocks noChangeArrowheads="1"/>
              </p:cNvSpPr>
              <p:nvPr/>
            </p:nvSpPr>
            <p:spPr bwMode="auto">
              <a:xfrm>
                <a:off x="2173288" y="3687763"/>
                <a:ext cx="57150" cy="88900"/>
              </a:xfrm>
              <a:custGeom>
                <a:avLst/>
                <a:gdLst>
                  <a:gd name="T0" fmla="*/ 63 w 157"/>
                  <a:gd name="T1" fmla="*/ 248 h 249"/>
                  <a:gd name="T2" fmla="*/ 63 w 157"/>
                  <a:gd name="T3" fmla="*/ 248 h 249"/>
                  <a:gd name="T4" fmla="*/ 63 w 157"/>
                  <a:gd name="T5" fmla="*/ 248 h 249"/>
                  <a:gd name="T6" fmla="*/ 94 w 157"/>
                  <a:gd name="T7" fmla="*/ 248 h 249"/>
                  <a:gd name="T8" fmla="*/ 94 w 157"/>
                  <a:gd name="T9" fmla="*/ 248 h 249"/>
                  <a:gd name="T10" fmla="*/ 124 w 157"/>
                  <a:gd name="T11" fmla="*/ 217 h 249"/>
                  <a:gd name="T12" fmla="*/ 124 w 157"/>
                  <a:gd name="T13" fmla="*/ 217 h 249"/>
                  <a:gd name="T14" fmla="*/ 124 w 157"/>
                  <a:gd name="T15" fmla="*/ 217 h 249"/>
                  <a:gd name="T16" fmla="*/ 124 w 157"/>
                  <a:gd name="T17" fmla="*/ 217 h 249"/>
                  <a:gd name="T18" fmla="*/ 124 w 157"/>
                  <a:gd name="T19" fmla="*/ 187 h 249"/>
                  <a:gd name="T20" fmla="*/ 124 w 157"/>
                  <a:gd name="T21" fmla="*/ 156 h 249"/>
                  <a:gd name="T22" fmla="*/ 124 w 157"/>
                  <a:gd name="T23" fmla="*/ 124 h 249"/>
                  <a:gd name="T24" fmla="*/ 124 w 157"/>
                  <a:gd name="T25" fmla="*/ 124 h 249"/>
                  <a:gd name="T26" fmla="*/ 124 w 157"/>
                  <a:gd name="T27" fmla="*/ 124 h 249"/>
                  <a:gd name="T28" fmla="*/ 156 w 157"/>
                  <a:gd name="T29" fmla="*/ 93 h 249"/>
                  <a:gd name="T30" fmla="*/ 156 w 157"/>
                  <a:gd name="T31" fmla="*/ 93 h 249"/>
                  <a:gd name="T32" fmla="*/ 156 w 157"/>
                  <a:gd name="T33" fmla="*/ 93 h 249"/>
                  <a:gd name="T34" fmla="*/ 156 w 157"/>
                  <a:gd name="T35" fmla="*/ 93 h 249"/>
                  <a:gd name="T36" fmla="*/ 156 w 157"/>
                  <a:gd name="T37" fmla="*/ 63 h 249"/>
                  <a:gd name="T38" fmla="*/ 156 w 157"/>
                  <a:gd name="T39" fmla="*/ 63 h 249"/>
                  <a:gd name="T40" fmla="*/ 156 w 157"/>
                  <a:gd name="T41" fmla="*/ 63 h 249"/>
                  <a:gd name="T42" fmla="*/ 156 w 157"/>
                  <a:gd name="T43" fmla="*/ 32 h 249"/>
                  <a:gd name="T44" fmla="*/ 156 w 157"/>
                  <a:gd name="T45" fmla="*/ 32 h 249"/>
                  <a:gd name="T46" fmla="*/ 156 w 157"/>
                  <a:gd name="T47" fmla="*/ 32 h 249"/>
                  <a:gd name="T48" fmla="*/ 156 w 157"/>
                  <a:gd name="T49" fmla="*/ 0 h 249"/>
                  <a:gd name="T50" fmla="*/ 124 w 157"/>
                  <a:gd name="T51" fmla="*/ 32 h 249"/>
                  <a:gd name="T52" fmla="*/ 124 w 157"/>
                  <a:gd name="T53" fmla="*/ 32 h 249"/>
                  <a:gd name="T54" fmla="*/ 124 w 157"/>
                  <a:gd name="T55" fmla="*/ 63 h 249"/>
                  <a:gd name="T56" fmla="*/ 94 w 157"/>
                  <a:gd name="T57" fmla="*/ 63 h 249"/>
                  <a:gd name="T58" fmla="*/ 94 w 157"/>
                  <a:gd name="T59" fmla="*/ 63 h 249"/>
                  <a:gd name="T60" fmla="*/ 94 w 157"/>
                  <a:gd name="T61" fmla="*/ 93 h 249"/>
                  <a:gd name="T62" fmla="*/ 63 w 157"/>
                  <a:gd name="T63" fmla="*/ 63 h 249"/>
                  <a:gd name="T64" fmla="*/ 32 w 157"/>
                  <a:gd name="T65" fmla="*/ 93 h 249"/>
                  <a:gd name="T66" fmla="*/ 32 w 157"/>
                  <a:gd name="T67" fmla="*/ 93 h 249"/>
                  <a:gd name="T68" fmla="*/ 32 w 157"/>
                  <a:gd name="T69" fmla="*/ 93 h 249"/>
                  <a:gd name="T70" fmla="*/ 0 w 157"/>
                  <a:gd name="T71" fmla="*/ 93 h 249"/>
                  <a:gd name="T72" fmla="*/ 32 w 157"/>
                  <a:gd name="T73" fmla="*/ 93 h 249"/>
                  <a:gd name="T74" fmla="*/ 32 w 157"/>
                  <a:gd name="T75" fmla="*/ 93 h 249"/>
                  <a:gd name="T76" fmla="*/ 63 w 157"/>
                  <a:gd name="T77" fmla="*/ 124 h 249"/>
                  <a:gd name="T78" fmla="*/ 63 w 157"/>
                  <a:gd name="T79" fmla="*/ 156 h 249"/>
                  <a:gd name="T80" fmla="*/ 94 w 157"/>
                  <a:gd name="T81" fmla="*/ 187 h 249"/>
                  <a:gd name="T82" fmla="*/ 94 w 157"/>
                  <a:gd name="T83" fmla="*/ 217 h 249"/>
                  <a:gd name="T84" fmla="*/ 63 w 157"/>
                  <a:gd name="T85" fmla="*/ 217 h 249"/>
                  <a:gd name="T86" fmla="*/ 32 w 157"/>
                  <a:gd name="T87" fmla="*/ 217 h 249"/>
                  <a:gd name="T88" fmla="*/ 32 w 157"/>
                  <a:gd name="T89" fmla="*/ 217 h 249"/>
                  <a:gd name="T90" fmla="*/ 63 w 157"/>
                  <a:gd name="T9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49">
                    <a:moveTo>
                      <a:pt x="63" y="248"/>
                    </a:moveTo>
                    <a:lnTo>
                      <a:pt x="63" y="248"/>
                    </a:lnTo>
                    <a:lnTo>
                      <a:pt x="63" y="248"/>
                    </a:lnTo>
                    <a:cubicBezTo>
                      <a:pt x="94" y="248"/>
                      <a:pt x="94" y="248"/>
                      <a:pt x="94" y="248"/>
                    </a:cubicBezTo>
                    <a:lnTo>
                      <a:pt x="94" y="248"/>
                    </a:lnTo>
                    <a:cubicBezTo>
                      <a:pt x="94" y="217"/>
                      <a:pt x="94" y="217"/>
                      <a:pt x="124" y="217"/>
                    </a:cubicBezTo>
                    <a:lnTo>
                      <a:pt x="124" y="217"/>
                    </a:lnTo>
                    <a:lnTo>
                      <a:pt x="124" y="217"/>
                    </a:lnTo>
                    <a:lnTo>
                      <a:pt x="124" y="217"/>
                    </a:lnTo>
                    <a:cubicBezTo>
                      <a:pt x="124" y="187"/>
                      <a:pt x="124" y="187"/>
                      <a:pt x="124" y="187"/>
                    </a:cubicBezTo>
                    <a:cubicBezTo>
                      <a:pt x="124" y="156"/>
                      <a:pt x="124" y="156"/>
                      <a:pt x="124" y="156"/>
                    </a:cubicBezTo>
                    <a:cubicBezTo>
                      <a:pt x="124" y="124"/>
                      <a:pt x="124" y="124"/>
                      <a:pt x="124" y="124"/>
                    </a:cubicBezTo>
                    <a:lnTo>
                      <a:pt x="124" y="124"/>
                    </a:lnTo>
                    <a:lnTo>
                      <a:pt x="124" y="124"/>
                    </a:lnTo>
                    <a:lnTo>
                      <a:pt x="156" y="93"/>
                    </a:lnTo>
                    <a:lnTo>
                      <a:pt x="156" y="93"/>
                    </a:lnTo>
                    <a:lnTo>
                      <a:pt x="156" y="93"/>
                    </a:lnTo>
                    <a:lnTo>
                      <a:pt x="156" y="93"/>
                    </a:lnTo>
                    <a:lnTo>
                      <a:pt x="156" y="63"/>
                    </a:lnTo>
                    <a:lnTo>
                      <a:pt x="156" y="63"/>
                    </a:lnTo>
                    <a:lnTo>
                      <a:pt x="156" y="63"/>
                    </a:lnTo>
                    <a:cubicBezTo>
                      <a:pt x="156" y="63"/>
                      <a:pt x="156" y="63"/>
                      <a:pt x="156" y="32"/>
                    </a:cubicBezTo>
                    <a:lnTo>
                      <a:pt x="156" y="32"/>
                    </a:lnTo>
                    <a:lnTo>
                      <a:pt x="156" y="32"/>
                    </a:lnTo>
                    <a:cubicBezTo>
                      <a:pt x="156" y="32"/>
                      <a:pt x="156" y="32"/>
                      <a:pt x="156" y="0"/>
                    </a:cubicBezTo>
                    <a:cubicBezTo>
                      <a:pt x="124" y="32"/>
                      <a:pt x="124" y="32"/>
                      <a:pt x="124" y="32"/>
                    </a:cubicBezTo>
                    <a:lnTo>
                      <a:pt x="124" y="32"/>
                    </a:lnTo>
                    <a:cubicBezTo>
                      <a:pt x="124" y="63"/>
                      <a:pt x="124" y="63"/>
                      <a:pt x="124" y="63"/>
                    </a:cubicBezTo>
                    <a:cubicBezTo>
                      <a:pt x="94" y="63"/>
                      <a:pt x="94" y="63"/>
                      <a:pt x="94" y="63"/>
                    </a:cubicBezTo>
                    <a:lnTo>
                      <a:pt x="94" y="63"/>
                    </a:lnTo>
                    <a:cubicBezTo>
                      <a:pt x="94" y="93"/>
                      <a:pt x="94" y="93"/>
                      <a:pt x="94" y="93"/>
                    </a:cubicBezTo>
                    <a:cubicBezTo>
                      <a:pt x="63" y="93"/>
                      <a:pt x="63" y="63"/>
                      <a:pt x="63" y="63"/>
                    </a:cubicBezTo>
                    <a:cubicBezTo>
                      <a:pt x="63" y="63"/>
                      <a:pt x="63" y="63"/>
                      <a:pt x="32" y="93"/>
                    </a:cubicBezTo>
                    <a:lnTo>
                      <a:pt x="32" y="93"/>
                    </a:lnTo>
                    <a:lnTo>
                      <a:pt x="32" y="93"/>
                    </a:lnTo>
                    <a:cubicBezTo>
                      <a:pt x="32" y="93"/>
                      <a:pt x="32" y="93"/>
                      <a:pt x="0" y="93"/>
                    </a:cubicBezTo>
                    <a:cubicBezTo>
                      <a:pt x="32" y="93"/>
                      <a:pt x="32" y="93"/>
                      <a:pt x="32" y="93"/>
                    </a:cubicBezTo>
                    <a:lnTo>
                      <a:pt x="32" y="93"/>
                    </a:lnTo>
                    <a:lnTo>
                      <a:pt x="63" y="124"/>
                    </a:lnTo>
                    <a:cubicBezTo>
                      <a:pt x="63" y="124"/>
                      <a:pt x="63" y="124"/>
                      <a:pt x="63" y="156"/>
                    </a:cubicBezTo>
                    <a:cubicBezTo>
                      <a:pt x="63" y="156"/>
                      <a:pt x="94" y="156"/>
                      <a:pt x="94" y="187"/>
                    </a:cubicBezTo>
                    <a:lnTo>
                      <a:pt x="94" y="217"/>
                    </a:lnTo>
                    <a:lnTo>
                      <a:pt x="63" y="217"/>
                    </a:lnTo>
                    <a:lnTo>
                      <a:pt x="32" y="217"/>
                    </a:lnTo>
                    <a:lnTo>
                      <a:pt x="32" y="217"/>
                    </a:lnTo>
                    <a:cubicBezTo>
                      <a:pt x="63" y="248"/>
                      <a:pt x="63" y="248"/>
                      <a:pt x="63"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3" name="Freeform 166"/>
              <p:cNvSpPr>
                <a:spLocks noChangeArrowheads="1"/>
              </p:cNvSpPr>
              <p:nvPr/>
            </p:nvSpPr>
            <p:spPr bwMode="auto">
              <a:xfrm>
                <a:off x="3167063" y="987425"/>
                <a:ext cx="55562" cy="33338"/>
              </a:xfrm>
              <a:custGeom>
                <a:avLst/>
                <a:gdLst>
                  <a:gd name="T0" fmla="*/ 61 w 156"/>
                  <a:gd name="T1" fmla="*/ 62 h 94"/>
                  <a:gd name="T2" fmla="*/ 61 w 156"/>
                  <a:gd name="T3" fmla="*/ 62 h 94"/>
                  <a:gd name="T4" fmla="*/ 61 w 156"/>
                  <a:gd name="T5" fmla="*/ 62 h 94"/>
                  <a:gd name="T6" fmla="*/ 61 w 156"/>
                  <a:gd name="T7" fmla="*/ 62 h 94"/>
                  <a:gd name="T8" fmla="*/ 124 w 156"/>
                  <a:gd name="T9" fmla="*/ 93 h 94"/>
                  <a:gd name="T10" fmla="*/ 124 w 156"/>
                  <a:gd name="T11" fmla="*/ 93 h 94"/>
                  <a:gd name="T12" fmla="*/ 155 w 156"/>
                  <a:gd name="T13" fmla="*/ 93 h 94"/>
                  <a:gd name="T14" fmla="*/ 155 w 156"/>
                  <a:gd name="T15" fmla="*/ 93 h 94"/>
                  <a:gd name="T16" fmla="*/ 155 w 156"/>
                  <a:gd name="T17" fmla="*/ 93 h 94"/>
                  <a:gd name="T18" fmla="*/ 155 w 156"/>
                  <a:gd name="T19" fmla="*/ 93 h 94"/>
                  <a:gd name="T20" fmla="*/ 155 w 156"/>
                  <a:gd name="T21" fmla="*/ 31 h 94"/>
                  <a:gd name="T22" fmla="*/ 155 w 156"/>
                  <a:gd name="T23" fmla="*/ 31 h 94"/>
                  <a:gd name="T24" fmla="*/ 155 w 156"/>
                  <a:gd name="T25" fmla="*/ 31 h 94"/>
                  <a:gd name="T26" fmla="*/ 124 w 156"/>
                  <a:gd name="T27" fmla="*/ 31 h 94"/>
                  <a:gd name="T28" fmla="*/ 92 w 156"/>
                  <a:gd name="T29" fmla="*/ 31 h 94"/>
                  <a:gd name="T30" fmla="*/ 31 w 156"/>
                  <a:gd name="T31" fmla="*/ 0 h 94"/>
                  <a:gd name="T32" fmla="*/ 0 w 156"/>
                  <a:gd name="T33" fmla="*/ 0 h 94"/>
                  <a:gd name="T34" fmla="*/ 0 w 156"/>
                  <a:gd name="T35" fmla="*/ 0 h 94"/>
                  <a:gd name="T36" fmla="*/ 0 w 156"/>
                  <a:gd name="T37" fmla="*/ 0 h 94"/>
                  <a:gd name="T38" fmla="*/ 61 w 156"/>
                  <a:gd name="T39"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94">
                    <a:moveTo>
                      <a:pt x="61" y="62"/>
                    </a:moveTo>
                    <a:lnTo>
                      <a:pt x="61" y="62"/>
                    </a:lnTo>
                    <a:lnTo>
                      <a:pt x="61" y="62"/>
                    </a:lnTo>
                    <a:lnTo>
                      <a:pt x="61" y="62"/>
                    </a:lnTo>
                    <a:cubicBezTo>
                      <a:pt x="92" y="62"/>
                      <a:pt x="124" y="62"/>
                      <a:pt x="124" y="93"/>
                    </a:cubicBezTo>
                    <a:lnTo>
                      <a:pt x="124" y="93"/>
                    </a:lnTo>
                    <a:cubicBezTo>
                      <a:pt x="155" y="93"/>
                      <a:pt x="155" y="93"/>
                      <a:pt x="155" y="93"/>
                    </a:cubicBezTo>
                    <a:lnTo>
                      <a:pt x="155" y="93"/>
                    </a:lnTo>
                    <a:lnTo>
                      <a:pt x="155" y="93"/>
                    </a:lnTo>
                    <a:lnTo>
                      <a:pt x="155" y="93"/>
                    </a:lnTo>
                    <a:cubicBezTo>
                      <a:pt x="155" y="62"/>
                      <a:pt x="155" y="62"/>
                      <a:pt x="155" y="31"/>
                    </a:cubicBezTo>
                    <a:lnTo>
                      <a:pt x="155" y="31"/>
                    </a:lnTo>
                    <a:lnTo>
                      <a:pt x="155" y="31"/>
                    </a:lnTo>
                    <a:lnTo>
                      <a:pt x="124" y="31"/>
                    </a:lnTo>
                    <a:cubicBezTo>
                      <a:pt x="124" y="31"/>
                      <a:pt x="124" y="31"/>
                      <a:pt x="92" y="31"/>
                    </a:cubicBezTo>
                    <a:cubicBezTo>
                      <a:pt x="92" y="31"/>
                      <a:pt x="61" y="0"/>
                      <a:pt x="31" y="0"/>
                    </a:cubicBezTo>
                    <a:cubicBezTo>
                      <a:pt x="31" y="0"/>
                      <a:pt x="31" y="0"/>
                      <a:pt x="0" y="0"/>
                    </a:cubicBezTo>
                    <a:lnTo>
                      <a:pt x="0" y="0"/>
                    </a:lnTo>
                    <a:lnTo>
                      <a:pt x="0" y="0"/>
                    </a:lnTo>
                    <a:cubicBezTo>
                      <a:pt x="31" y="31"/>
                      <a:pt x="61" y="31"/>
                      <a:pt x="6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4" name="Freeform 167"/>
              <p:cNvSpPr>
                <a:spLocks noChangeArrowheads="1"/>
              </p:cNvSpPr>
              <p:nvPr/>
            </p:nvSpPr>
            <p:spPr bwMode="auto">
              <a:xfrm>
                <a:off x="2239963" y="731838"/>
                <a:ext cx="1027112" cy="525462"/>
              </a:xfrm>
              <a:custGeom>
                <a:avLst/>
                <a:gdLst>
                  <a:gd name="T0" fmla="*/ 2541 w 2853"/>
                  <a:gd name="T1" fmla="*/ 837 h 1458"/>
                  <a:gd name="T2" fmla="*/ 2356 w 2853"/>
                  <a:gd name="T3" fmla="*/ 837 h 1458"/>
                  <a:gd name="T4" fmla="*/ 2293 w 2853"/>
                  <a:gd name="T5" fmla="*/ 651 h 1458"/>
                  <a:gd name="T6" fmla="*/ 2510 w 2853"/>
                  <a:gd name="T7" fmla="*/ 682 h 1458"/>
                  <a:gd name="T8" fmla="*/ 2541 w 2853"/>
                  <a:gd name="T9" fmla="*/ 589 h 1458"/>
                  <a:gd name="T10" fmla="*/ 2697 w 2853"/>
                  <a:gd name="T11" fmla="*/ 589 h 1458"/>
                  <a:gd name="T12" fmla="*/ 2697 w 2853"/>
                  <a:gd name="T13" fmla="*/ 496 h 1458"/>
                  <a:gd name="T14" fmla="*/ 2852 w 2853"/>
                  <a:gd name="T15" fmla="*/ 496 h 1458"/>
                  <a:gd name="T16" fmla="*/ 2728 w 2853"/>
                  <a:gd name="T17" fmla="*/ 434 h 1458"/>
                  <a:gd name="T18" fmla="*/ 2789 w 2853"/>
                  <a:gd name="T19" fmla="*/ 248 h 1458"/>
                  <a:gd name="T20" fmla="*/ 2852 w 2853"/>
                  <a:gd name="T21" fmla="*/ 186 h 1458"/>
                  <a:gd name="T22" fmla="*/ 2821 w 2853"/>
                  <a:gd name="T23" fmla="*/ 124 h 1458"/>
                  <a:gd name="T24" fmla="*/ 2665 w 2853"/>
                  <a:gd name="T25" fmla="*/ 93 h 1458"/>
                  <a:gd name="T26" fmla="*/ 2480 w 2853"/>
                  <a:gd name="T27" fmla="*/ 124 h 1458"/>
                  <a:gd name="T28" fmla="*/ 2201 w 2853"/>
                  <a:gd name="T29" fmla="*/ 124 h 1458"/>
                  <a:gd name="T30" fmla="*/ 2201 w 2853"/>
                  <a:gd name="T31" fmla="*/ 31 h 1458"/>
                  <a:gd name="T32" fmla="*/ 2480 w 2853"/>
                  <a:gd name="T33" fmla="*/ 31 h 1458"/>
                  <a:gd name="T34" fmla="*/ 2325 w 2853"/>
                  <a:gd name="T35" fmla="*/ 0 h 1458"/>
                  <a:gd name="T36" fmla="*/ 2076 w 2853"/>
                  <a:gd name="T37" fmla="*/ 0 h 1458"/>
                  <a:gd name="T38" fmla="*/ 1860 w 2853"/>
                  <a:gd name="T39" fmla="*/ 0 h 1458"/>
                  <a:gd name="T40" fmla="*/ 1642 w 2853"/>
                  <a:gd name="T41" fmla="*/ 31 h 1458"/>
                  <a:gd name="T42" fmla="*/ 1518 w 2853"/>
                  <a:gd name="T43" fmla="*/ 31 h 1458"/>
                  <a:gd name="T44" fmla="*/ 1333 w 2853"/>
                  <a:gd name="T45" fmla="*/ 93 h 1458"/>
                  <a:gd name="T46" fmla="*/ 1116 w 2853"/>
                  <a:gd name="T47" fmla="*/ 93 h 1458"/>
                  <a:gd name="T48" fmla="*/ 929 w 2853"/>
                  <a:gd name="T49" fmla="*/ 62 h 1458"/>
                  <a:gd name="T50" fmla="*/ 681 w 2853"/>
                  <a:gd name="T51" fmla="*/ 93 h 1458"/>
                  <a:gd name="T52" fmla="*/ 557 w 2853"/>
                  <a:gd name="T53" fmla="*/ 155 h 1458"/>
                  <a:gd name="T54" fmla="*/ 433 w 2853"/>
                  <a:gd name="T55" fmla="*/ 155 h 1458"/>
                  <a:gd name="T56" fmla="*/ 309 w 2853"/>
                  <a:gd name="T57" fmla="*/ 279 h 1458"/>
                  <a:gd name="T58" fmla="*/ 93 w 2853"/>
                  <a:gd name="T59" fmla="*/ 310 h 1458"/>
                  <a:gd name="T60" fmla="*/ 124 w 2853"/>
                  <a:gd name="T61" fmla="*/ 341 h 1458"/>
                  <a:gd name="T62" fmla="*/ 279 w 2853"/>
                  <a:gd name="T63" fmla="*/ 341 h 1458"/>
                  <a:gd name="T64" fmla="*/ 155 w 2853"/>
                  <a:gd name="T65" fmla="*/ 403 h 1458"/>
                  <a:gd name="T66" fmla="*/ 248 w 2853"/>
                  <a:gd name="T67" fmla="*/ 434 h 1458"/>
                  <a:gd name="T68" fmla="*/ 372 w 2853"/>
                  <a:gd name="T69" fmla="*/ 434 h 1458"/>
                  <a:gd name="T70" fmla="*/ 681 w 2853"/>
                  <a:gd name="T71" fmla="*/ 434 h 1458"/>
                  <a:gd name="T72" fmla="*/ 837 w 2853"/>
                  <a:gd name="T73" fmla="*/ 558 h 1458"/>
                  <a:gd name="T74" fmla="*/ 899 w 2853"/>
                  <a:gd name="T75" fmla="*/ 589 h 1458"/>
                  <a:gd name="T76" fmla="*/ 899 w 2853"/>
                  <a:gd name="T77" fmla="*/ 744 h 1458"/>
                  <a:gd name="T78" fmla="*/ 961 w 2853"/>
                  <a:gd name="T79" fmla="*/ 713 h 1458"/>
                  <a:gd name="T80" fmla="*/ 1177 w 2853"/>
                  <a:gd name="T81" fmla="*/ 806 h 1458"/>
                  <a:gd name="T82" fmla="*/ 1085 w 2853"/>
                  <a:gd name="T83" fmla="*/ 961 h 1458"/>
                  <a:gd name="T84" fmla="*/ 992 w 2853"/>
                  <a:gd name="T85" fmla="*/ 1023 h 1458"/>
                  <a:gd name="T86" fmla="*/ 1116 w 2853"/>
                  <a:gd name="T87" fmla="*/ 1116 h 1458"/>
                  <a:gd name="T88" fmla="*/ 1177 w 2853"/>
                  <a:gd name="T89" fmla="*/ 1209 h 1458"/>
                  <a:gd name="T90" fmla="*/ 1240 w 2853"/>
                  <a:gd name="T91" fmla="*/ 1364 h 1458"/>
                  <a:gd name="T92" fmla="*/ 1333 w 2853"/>
                  <a:gd name="T93" fmla="*/ 1426 h 1458"/>
                  <a:gd name="T94" fmla="*/ 1394 w 2853"/>
                  <a:gd name="T95" fmla="*/ 1394 h 1458"/>
                  <a:gd name="T96" fmla="*/ 1488 w 2853"/>
                  <a:gd name="T97" fmla="*/ 1457 h 1458"/>
                  <a:gd name="T98" fmla="*/ 1581 w 2853"/>
                  <a:gd name="T99" fmla="*/ 1426 h 1458"/>
                  <a:gd name="T100" fmla="*/ 1581 w 2853"/>
                  <a:gd name="T101" fmla="*/ 1270 h 1458"/>
                  <a:gd name="T102" fmla="*/ 1581 w 2853"/>
                  <a:gd name="T103" fmla="*/ 1178 h 1458"/>
                  <a:gd name="T104" fmla="*/ 1766 w 2853"/>
                  <a:gd name="T105" fmla="*/ 1116 h 1458"/>
                  <a:gd name="T106" fmla="*/ 1890 w 2853"/>
                  <a:gd name="T107" fmla="*/ 1085 h 1458"/>
                  <a:gd name="T108" fmla="*/ 2076 w 2853"/>
                  <a:gd name="T109" fmla="*/ 1023 h 1458"/>
                  <a:gd name="T110" fmla="*/ 2201 w 2853"/>
                  <a:gd name="T111" fmla="*/ 930 h 1458"/>
                  <a:gd name="T112" fmla="*/ 2293 w 2853"/>
                  <a:gd name="T113" fmla="*/ 930 h 1458"/>
                  <a:gd name="T114" fmla="*/ 2541 w 2853"/>
                  <a:gd name="T115" fmla="*/ 89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3" h="1458">
                    <a:moveTo>
                      <a:pt x="2604" y="868"/>
                    </a:moveTo>
                    <a:lnTo>
                      <a:pt x="2604" y="868"/>
                    </a:lnTo>
                    <a:cubicBezTo>
                      <a:pt x="2604" y="837"/>
                      <a:pt x="2604" y="837"/>
                      <a:pt x="2573" y="837"/>
                    </a:cubicBezTo>
                    <a:lnTo>
                      <a:pt x="2573" y="837"/>
                    </a:lnTo>
                    <a:lnTo>
                      <a:pt x="2541" y="837"/>
                    </a:lnTo>
                    <a:lnTo>
                      <a:pt x="2541" y="837"/>
                    </a:lnTo>
                    <a:cubicBezTo>
                      <a:pt x="2510" y="837"/>
                      <a:pt x="2510" y="837"/>
                      <a:pt x="2510" y="837"/>
                    </a:cubicBezTo>
                    <a:cubicBezTo>
                      <a:pt x="2480" y="837"/>
                      <a:pt x="2449" y="837"/>
                      <a:pt x="2449" y="837"/>
                    </a:cubicBezTo>
                    <a:lnTo>
                      <a:pt x="2449" y="837"/>
                    </a:lnTo>
                    <a:cubicBezTo>
                      <a:pt x="2449" y="837"/>
                      <a:pt x="2449" y="837"/>
                      <a:pt x="2417" y="837"/>
                    </a:cubicBezTo>
                    <a:cubicBezTo>
                      <a:pt x="2417" y="837"/>
                      <a:pt x="2417" y="837"/>
                      <a:pt x="2386" y="837"/>
                    </a:cubicBezTo>
                    <a:cubicBezTo>
                      <a:pt x="2386" y="837"/>
                      <a:pt x="2386" y="837"/>
                      <a:pt x="2356" y="837"/>
                    </a:cubicBezTo>
                    <a:lnTo>
                      <a:pt x="2356" y="837"/>
                    </a:lnTo>
                    <a:cubicBezTo>
                      <a:pt x="2325" y="837"/>
                      <a:pt x="2325" y="806"/>
                      <a:pt x="2325" y="806"/>
                    </a:cubicBezTo>
                    <a:cubicBezTo>
                      <a:pt x="2325" y="775"/>
                      <a:pt x="2356" y="775"/>
                      <a:pt x="2356" y="744"/>
                    </a:cubicBezTo>
                    <a:lnTo>
                      <a:pt x="2356" y="744"/>
                    </a:lnTo>
                    <a:cubicBezTo>
                      <a:pt x="2356" y="713"/>
                      <a:pt x="2356" y="713"/>
                      <a:pt x="2356" y="713"/>
                    </a:cubicBezTo>
                    <a:cubicBezTo>
                      <a:pt x="2293" y="651"/>
                      <a:pt x="2293" y="651"/>
                      <a:pt x="2293" y="651"/>
                    </a:cubicBezTo>
                    <a:cubicBezTo>
                      <a:pt x="2386" y="682"/>
                      <a:pt x="2386" y="682"/>
                      <a:pt x="2386" y="682"/>
                    </a:cubicBezTo>
                    <a:cubicBezTo>
                      <a:pt x="2449" y="682"/>
                      <a:pt x="2449" y="713"/>
                      <a:pt x="2480" y="713"/>
                    </a:cubicBezTo>
                    <a:lnTo>
                      <a:pt x="2510" y="713"/>
                    </a:lnTo>
                    <a:lnTo>
                      <a:pt x="2510" y="713"/>
                    </a:lnTo>
                    <a:lnTo>
                      <a:pt x="2510" y="682"/>
                    </a:lnTo>
                    <a:lnTo>
                      <a:pt x="2510" y="682"/>
                    </a:lnTo>
                    <a:cubicBezTo>
                      <a:pt x="2510" y="682"/>
                      <a:pt x="2510" y="651"/>
                      <a:pt x="2480" y="651"/>
                    </a:cubicBezTo>
                    <a:cubicBezTo>
                      <a:pt x="2480" y="651"/>
                      <a:pt x="2480" y="651"/>
                      <a:pt x="2480" y="620"/>
                    </a:cubicBezTo>
                    <a:lnTo>
                      <a:pt x="2480" y="620"/>
                    </a:lnTo>
                    <a:cubicBezTo>
                      <a:pt x="2480" y="620"/>
                      <a:pt x="2480" y="620"/>
                      <a:pt x="2510" y="620"/>
                    </a:cubicBezTo>
                    <a:lnTo>
                      <a:pt x="2510" y="620"/>
                    </a:lnTo>
                    <a:cubicBezTo>
                      <a:pt x="2510" y="589"/>
                      <a:pt x="2510" y="589"/>
                      <a:pt x="2541" y="589"/>
                    </a:cubicBezTo>
                    <a:lnTo>
                      <a:pt x="2541" y="589"/>
                    </a:lnTo>
                    <a:cubicBezTo>
                      <a:pt x="2573" y="589"/>
                      <a:pt x="2573" y="589"/>
                      <a:pt x="2573" y="589"/>
                    </a:cubicBezTo>
                    <a:lnTo>
                      <a:pt x="2573" y="589"/>
                    </a:lnTo>
                    <a:cubicBezTo>
                      <a:pt x="2573" y="589"/>
                      <a:pt x="2573" y="589"/>
                      <a:pt x="2604" y="589"/>
                    </a:cubicBezTo>
                    <a:cubicBezTo>
                      <a:pt x="2604" y="589"/>
                      <a:pt x="2634" y="558"/>
                      <a:pt x="2665" y="558"/>
                    </a:cubicBezTo>
                    <a:lnTo>
                      <a:pt x="2697" y="589"/>
                    </a:lnTo>
                    <a:lnTo>
                      <a:pt x="2697" y="589"/>
                    </a:lnTo>
                    <a:lnTo>
                      <a:pt x="2697" y="589"/>
                    </a:lnTo>
                    <a:lnTo>
                      <a:pt x="2697" y="558"/>
                    </a:lnTo>
                    <a:lnTo>
                      <a:pt x="2697" y="558"/>
                    </a:lnTo>
                    <a:cubicBezTo>
                      <a:pt x="2697" y="527"/>
                      <a:pt x="2697" y="527"/>
                      <a:pt x="2697" y="527"/>
                    </a:cubicBezTo>
                    <a:cubicBezTo>
                      <a:pt x="2665" y="496"/>
                      <a:pt x="2665" y="496"/>
                      <a:pt x="2697" y="496"/>
                    </a:cubicBezTo>
                    <a:cubicBezTo>
                      <a:pt x="2697" y="465"/>
                      <a:pt x="2728" y="465"/>
                      <a:pt x="2758" y="465"/>
                    </a:cubicBezTo>
                    <a:cubicBezTo>
                      <a:pt x="2789" y="465"/>
                      <a:pt x="2789" y="465"/>
                      <a:pt x="2789" y="496"/>
                    </a:cubicBezTo>
                    <a:cubicBezTo>
                      <a:pt x="2789" y="496"/>
                      <a:pt x="2789" y="496"/>
                      <a:pt x="2821" y="496"/>
                    </a:cubicBezTo>
                    <a:lnTo>
                      <a:pt x="2821" y="496"/>
                    </a:lnTo>
                    <a:lnTo>
                      <a:pt x="2821" y="496"/>
                    </a:lnTo>
                    <a:lnTo>
                      <a:pt x="2852" y="496"/>
                    </a:lnTo>
                    <a:lnTo>
                      <a:pt x="2852" y="465"/>
                    </a:lnTo>
                    <a:lnTo>
                      <a:pt x="2852" y="465"/>
                    </a:lnTo>
                    <a:lnTo>
                      <a:pt x="2821" y="465"/>
                    </a:lnTo>
                    <a:lnTo>
                      <a:pt x="2789" y="465"/>
                    </a:lnTo>
                    <a:lnTo>
                      <a:pt x="2789" y="465"/>
                    </a:lnTo>
                    <a:cubicBezTo>
                      <a:pt x="2789" y="465"/>
                      <a:pt x="2728" y="465"/>
                      <a:pt x="2728" y="434"/>
                    </a:cubicBezTo>
                    <a:cubicBezTo>
                      <a:pt x="2697" y="434"/>
                      <a:pt x="2697" y="403"/>
                      <a:pt x="2697" y="403"/>
                    </a:cubicBezTo>
                    <a:cubicBezTo>
                      <a:pt x="2728" y="372"/>
                      <a:pt x="2728" y="372"/>
                      <a:pt x="2728" y="372"/>
                    </a:cubicBezTo>
                    <a:cubicBezTo>
                      <a:pt x="2728" y="372"/>
                      <a:pt x="2728" y="372"/>
                      <a:pt x="2728" y="341"/>
                    </a:cubicBezTo>
                    <a:lnTo>
                      <a:pt x="2728" y="310"/>
                    </a:lnTo>
                    <a:cubicBezTo>
                      <a:pt x="2758" y="310"/>
                      <a:pt x="2758" y="279"/>
                      <a:pt x="2758" y="279"/>
                    </a:cubicBezTo>
                    <a:cubicBezTo>
                      <a:pt x="2758" y="248"/>
                      <a:pt x="2789" y="248"/>
                      <a:pt x="2789" y="248"/>
                    </a:cubicBezTo>
                    <a:lnTo>
                      <a:pt x="2821" y="248"/>
                    </a:lnTo>
                    <a:lnTo>
                      <a:pt x="2852" y="248"/>
                    </a:lnTo>
                    <a:lnTo>
                      <a:pt x="2852" y="248"/>
                    </a:lnTo>
                    <a:cubicBezTo>
                      <a:pt x="2852" y="217"/>
                      <a:pt x="2852" y="217"/>
                      <a:pt x="2852" y="217"/>
                    </a:cubicBezTo>
                    <a:lnTo>
                      <a:pt x="2852" y="217"/>
                    </a:lnTo>
                    <a:cubicBezTo>
                      <a:pt x="2852" y="217"/>
                      <a:pt x="2852" y="217"/>
                      <a:pt x="2852" y="186"/>
                    </a:cubicBezTo>
                    <a:lnTo>
                      <a:pt x="2821" y="217"/>
                    </a:lnTo>
                    <a:cubicBezTo>
                      <a:pt x="2821" y="217"/>
                      <a:pt x="2789" y="217"/>
                      <a:pt x="2789" y="186"/>
                    </a:cubicBezTo>
                    <a:lnTo>
                      <a:pt x="2789" y="155"/>
                    </a:lnTo>
                    <a:cubicBezTo>
                      <a:pt x="2789" y="124"/>
                      <a:pt x="2821" y="124"/>
                      <a:pt x="2852" y="124"/>
                    </a:cubicBezTo>
                    <a:lnTo>
                      <a:pt x="2852" y="124"/>
                    </a:lnTo>
                    <a:cubicBezTo>
                      <a:pt x="2821" y="124"/>
                      <a:pt x="2821" y="124"/>
                      <a:pt x="2821" y="124"/>
                    </a:cubicBezTo>
                    <a:cubicBezTo>
                      <a:pt x="2821" y="124"/>
                      <a:pt x="2728" y="155"/>
                      <a:pt x="2697" y="155"/>
                    </a:cubicBezTo>
                    <a:lnTo>
                      <a:pt x="2697" y="155"/>
                    </a:lnTo>
                    <a:cubicBezTo>
                      <a:pt x="2634" y="186"/>
                      <a:pt x="2634" y="186"/>
                      <a:pt x="2634" y="186"/>
                    </a:cubicBezTo>
                    <a:cubicBezTo>
                      <a:pt x="2604" y="186"/>
                      <a:pt x="2604" y="186"/>
                      <a:pt x="2604" y="186"/>
                    </a:cubicBezTo>
                    <a:lnTo>
                      <a:pt x="2604" y="155"/>
                    </a:lnTo>
                    <a:cubicBezTo>
                      <a:pt x="2634" y="124"/>
                      <a:pt x="2634" y="124"/>
                      <a:pt x="2665" y="93"/>
                    </a:cubicBezTo>
                    <a:lnTo>
                      <a:pt x="2665" y="93"/>
                    </a:lnTo>
                    <a:lnTo>
                      <a:pt x="2634" y="93"/>
                    </a:lnTo>
                    <a:cubicBezTo>
                      <a:pt x="2634" y="93"/>
                      <a:pt x="2634" y="124"/>
                      <a:pt x="2604" y="124"/>
                    </a:cubicBezTo>
                    <a:cubicBezTo>
                      <a:pt x="2573" y="124"/>
                      <a:pt x="2541" y="124"/>
                      <a:pt x="2541" y="124"/>
                    </a:cubicBezTo>
                    <a:cubicBezTo>
                      <a:pt x="2510" y="124"/>
                      <a:pt x="2510" y="124"/>
                      <a:pt x="2510" y="124"/>
                    </a:cubicBezTo>
                    <a:lnTo>
                      <a:pt x="2480" y="124"/>
                    </a:lnTo>
                    <a:lnTo>
                      <a:pt x="2480" y="124"/>
                    </a:lnTo>
                    <a:cubicBezTo>
                      <a:pt x="2449" y="124"/>
                      <a:pt x="2449" y="124"/>
                      <a:pt x="2417" y="124"/>
                    </a:cubicBezTo>
                    <a:lnTo>
                      <a:pt x="2386" y="124"/>
                    </a:lnTo>
                    <a:cubicBezTo>
                      <a:pt x="2356" y="124"/>
                      <a:pt x="2356" y="124"/>
                      <a:pt x="2325" y="124"/>
                    </a:cubicBezTo>
                    <a:cubicBezTo>
                      <a:pt x="2325" y="124"/>
                      <a:pt x="2293" y="124"/>
                      <a:pt x="2262" y="124"/>
                    </a:cubicBezTo>
                    <a:cubicBezTo>
                      <a:pt x="2232" y="124"/>
                      <a:pt x="2232" y="124"/>
                      <a:pt x="2201" y="124"/>
                    </a:cubicBezTo>
                    <a:lnTo>
                      <a:pt x="2169" y="124"/>
                    </a:lnTo>
                    <a:cubicBezTo>
                      <a:pt x="2138" y="124"/>
                      <a:pt x="2138" y="93"/>
                      <a:pt x="2138" y="93"/>
                    </a:cubicBezTo>
                    <a:lnTo>
                      <a:pt x="2138" y="93"/>
                    </a:lnTo>
                    <a:cubicBezTo>
                      <a:pt x="2138" y="62"/>
                      <a:pt x="2138" y="62"/>
                      <a:pt x="2169" y="31"/>
                    </a:cubicBezTo>
                    <a:lnTo>
                      <a:pt x="2201" y="31"/>
                    </a:lnTo>
                    <a:lnTo>
                      <a:pt x="2201" y="31"/>
                    </a:lnTo>
                    <a:cubicBezTo>
                      <a:pt x="2262" y="31"/>
                      <a:pt x="2293" y="31"/>
                      <a:pt x="2325" y="31"/>
                    </a:cubicBezTo>
                    <a:cubicBezTo>
                      <a:pt x="2356" y="31"/>
                      <a:pt x="2356" y="31"/>
                      <a:pt x="2356" y="31"/>
                    </a:cubicBezTo>
                    <a:cubicBezTo>
                      <a:pt x="2386" y="31"/>
                      <a:pt x="2417" y="31"/>
                      <a:pt x="2417" y="31"/>
                    </a:cubicBezTo>
                    <a:cubicBezTo>
                      <a:pt x="2449" y="31"/>
                      <a:pt x="2449" y="31"/>
                      <a:pt x="2480" y="31"/>
                    </a:cubicBezTo>
                    <a:lnTo>
                      <a:pt x="2480" y="31"/>
                    </a:lnTo>
                    <a:lnTo>
                      <a:pt x="2480" y="31"/>
                    </a:lnTo>
                    <a:lnTo>
                      <a:pt x="2510" y="31"/>
                    </a:lnTo>
                    <a:cubicBezTo>
                      <a:pt x="2510" y="31"/>
                      <a:pt x="2510" y="31"/>
                      <a:pt x="2541" y="31"/>
                    </a:cubicBezTo>
                    <a:lnTo>
                      <a:pt x="2510" y="0"/>
                    </a:lnTo>
                    <a:cubicBezTo>
                      <a:pt x="2510" y="0"/>
                      <a:pt x="2510" y="0"/>
                      <a:pt x="2480" y="0"/>
                    </a:cubicBezTo>
                    <a:cubicBezTo>
                      <a:pt x="2449" y="0"/>
                      <a:pt x="2449" y="0"/>
                      <a:pt x="2417" y="0"/>
                    </a:cubicBezTo>
                    <a:cubicBezTo>
                      <a:pt x="2386" y="0"/>
                      <a:pt x="2356" y="0"/>
                      <a:pt x="2325" y="0"/>
                    </a:cubicBezTo>
                    <a:lnTo>
                      <a:pt x="2293" y="0"/>
                    </a:lnTo>
                    <a:cubicBezTo>
                      <a:pt x="2262" y="0"/>
                      <a:pt x="2262" y="0"/>
                      <a:pt x="2262" y="0"/>
                    </a:cubicBezTo>
                    <a:lnTo>
                      <a:pt x="2232" y="0"/>
                    </a:lnTo>
                    <a:lnTo>
                      <a:pt x="2201" y="0"/>
                    </a:lnTo>
                    <a:cubicBezTo>
                      <a:pt x="2169" y="0"/>
                      <a:pt x="2169" y="0"/>
                      <a:pt x="2169" y="0"/>
                    </a:cubicBezTo>
                    <a:cubicBezTo>
                      <a:pt x="2138" y="0"/>
                      <a:pt x="2108" y="0"/>
                      <a:pt x="2076" y="0"/>
                    </a:cubicBezTo>
                    <a:cubicBezTo>
                      <a:pt x="2076" y="0"/>
                      <a:pt x="2076" y="0"/>
                      <a:pt x="2045" y="0"/>
                    </a:cubicBezTo>
                    <a:cubicBezTo>
                      <a:pt x="2014" y="0"/>
                      <a:pt x="2014" y="0"/>
                      <a:pt x="1984" y="0"/>
                    </a:cubicBezTo>
                    <a:cubicBezTo>
                      <a:pt x="1953" y="0"/>
                      <a:pt x="1953" y="0"/>
                      <a:pt x="1953" y="0"/>
                    </a:cubicBezTo>
                    <a:cubicBezTo>
                      <a:pt x="1921" y="0"/>
                      <a:pt x="1921" y="0"/>
                      <a:pt x="1890" y="0"/>
                    </a:cubicBezTo>
                    <a:lnTo>
                      <a:pt x="1890" y="0"/>
                    </a:lnTo>
                    <a:cubicBezTo>
                      <a:pt x="1890" y="0"/>
                      <a:pt x="1890" y="0"/>
                      <a:pt x="1860" y="0"/>
                    </a:cubicBezTo>
                    <a:cubicBezTo>
                      <a:pt x="1860" y="0"/>
                      <a:pt x="1860" y="0"/>
                      <a:pt x="1829" y="0"/>
                    </a:cubicBezTo>
                    <a:lnTo>
                      <a:pt x="1829" y="31"/>
                    </a:lnTo>
                    <a:cubicBezTo>
                      <a:pt x="1829" y="62"/>
                      <a:pt x="1829" y="62"/>
                      <a:pt x="1797" y="62"/>
                    </a:cubicBezTo>
                    <a:lnTo>
                      <a:pt x="1797" y="62"/>
                    </a:lnTo>
                    <a:cubicBezTo>
                      <a:pt x="1797" y="62"/>
                      <a:pt x="1736" y="31"/>
                      <a:pt x="1673" y="31"/>
                    </a:cubicBezTo>
                    <a:lnTo>
                      <a:pt x="1642" y="31"/>
                    </a:lnTo>
                    <a:cubicBezTo>
                      <a:pt x="1642" y="31"/>
                      <a:pt x="1642" y="31"/>
                      <a:pt x="1612" y="31"/>
                    </a:cubicBezTo>
                    <a:lnTo>
                      <a:pt x="1612" y="31"/>
                    </a:lnTo>
                    <a:cubicBezTo>
                      <a:pt x="1612" y="31"/>
                      <a:pt x="1612" y="31"/>
                      <a:pt x="1581" y="31"/>
                    </a:cubicBezTo>
                    <a:lnTo>
                      <a:pt x="1549" y="31"/>
                    </a:lnTo>
                    <a:lnTo>
                      <a:pt x="1549" y="31"/>
                    </a:lnTo>
                    <a:cubicBezTo>
                      <a:pt x="1518" y="31"/>
                      <a:pt x="1518" y="31"/>
                      <a:pt x="1518" y="31"/>
                    </a:cubicBezTo>
                    <a:lnTo>
                      <a:pt x="1488" y="31"/>
                    </a:lnTo>
                    <a:cubicBezTo>
                      <a:pt x="1488" y="31"/>
                      <a:pt x="1518" y="31"/>
                      <a:pt x="1518" y="62"/>
                    </a:cubicBezTo>
                    <a:cubicBezTo>
                      <a:pt x="1518" y="93"/>
                      <a:pt x="1488" y="93"/>
                      <a:pt x="1488" y="93"/>
                    </a:cubicBezTo>
                    <a:cubicBezTo>
                      <a:pt x="1488" y="124"/>
                      <a:pt x="1488" y="124"/>
                      <a:pt x="1488" y="124"/>
                    </a:cubicBezTo>
                    <a:cubicBezTo>
                      <a:pt x="1457" y="124"/>
                      <a:pt x="1457" y="124"/>
                      <a:pt x="1457" y="124"/>
                    </a:cubicBezTo>
                    <a:cubicBezTo>
                      <a:pt x="1457" y="124"/>
                      <a:pt x="1394" y="93"/>
                      <a:pt x="1333" y="93"/>
                    </a:cubicBezTo>
                    <a:cubicBezTo>
                      <a:pt x="1301" y="93"/>
                      <a:pt x="1301" y="93"/>
                      <a:pt x="1271" y="62"/>
                    </a:cubicBezTo>
                    <a:cubicBezTo>
                      <a:pt x="1271" y="62"/>
                      <a:pt x="1271" y="62"/>
                      <a:pt x="1240" y="62"/>
                    </a:cubicBezTo>
                    <a:cubicBezTo>
                      <a:pt x="1240" y="62"/>
                      <a:pt x="1240" y="62"/>
                      <a:pt x="1208" y="62"/>
                    </a:cubicBezTo>
                    <a:cubicBezTo>
                      <a:pt x="1240" y="62"/>
                      <a:pt x="1240" y="93"/>
                      <a:pt x="1240" y="93"/>
                    </a:cubicBezTo>
                    <a:cubicBezTo>
                      <a:pt x="1208" y="124"/>
                      <a:pt x="1177" y="124"/>
                      <a:pt x="1177" y="124"/>
                    </a:cubicBezTo>
                    <a:cubicBezTo>
                      <a:pt x="1147" y="124"/>
                      <a:pt x="1116" y="93"/>
                      <a:pt x="1116" y="93"/>
                    </a:cubicBezTo>
                    <a:lnTo>
                      <a:pt x="1085" y="93"/>
                    </a:lnTo>
                    <a:lnTo>
                      <a:pt x="1053" y="93"/>
                    </a:lnTo>
                    <a:lnTo>
                      <a:pt x="1053" y="93"/>
                    </a:lnTo>
                    <a:cubicBezTo>
                      <a:pt x="1023" y="93"/>
                      <a:pt x="1023" y="124"/>
                      <a:pt x="992" y="124"/>
                    </a:cubicBezTo>
                    <a:lnTo>
                      <a:pt x="961" y="124"/>
                    </a:lnTo>
                    <a:cubicBezTo>
                      <a:pt x="929" y="93"/>
                      <a:pt x="929" y="93"/>
                      <a:pt x="929" y="62"/>
                    </a:cubicBezTo>
                    <a:lnTo>
                      <a:pt x="929" y="62"/>
                    </a:lnTo>
                    <a:lnTo>
                      <a:pt x="929" y="62"/>
                    </a:lnTo>
                    <a:cubicBezTo>
                      <a:pt x="899" y="93"/>
                      <a:pt x="837" y="93"/>
                      <a:pt x="805" y="93"/>
                    </a:cubicBezTo>
                    <a:cubicBezTo>
                      <a:pt x="775" y="93"/>
                      <a:pt x="775" y="93"/>
                      <a:pt x="744" y="93"/>
                    </a:cubicBezTo>
                    <a:lnTo>
                      <a:pt x="713" y="93"/>
                    </a:lnTo>
                    <a:lnTo>
                      <a:pt x="681" y="93"/>
                    </a:lnTo>
                    <a:cubicBezTo>
                      <a:pt x="651" y="93"/>
                      <a:pt x="651" y="93"/>
                      <a:pt x="651" y="93"/>
                    </a:cubicBezTo>
                    <a:cubicBezTo>
                      <a:pt x="651" y="93"/>
                      <a:pt x="620" y="93"/>
                      <a:pt x="620" y="124"/>
                    </a:cubicBezTo>
                    <a:lnTo>
                      <a:pt x="620" y="124"/>
                    </a:lnTo>
                    <a:cubicBezTo>
                      <a:pt x="620" y="124"/>
                      <a:pt x="620" y="155"/>
                      <a:pt x="589" y="155"/>
                    </a:cubicBezTo>
                    <a:cubicBezTo>
                      <a:pt x="589" y="155"/>
                      <a:pt x="589" y="155"/>
                      <a:pt x="557" y="155"/>
                    </a:cubicBezTo>
                    <a:lnTo>
                      <a:pt x="557" y="155"/>
                    </a:lnTo>
                    <a:lnTo>
                      <a:pt x="527" y="155"/>
                    </a:lnTo>
                    <a:cubicBezTo>
                      <a:pt x="496" y="155"/>
                      <a:pt x="496" y="155"/>
                      <a:pt x="465" y="155"/>
                    </a:cubicBezTo>
                    <a:lnTo>
                      <a:pt x="465" y="155"/>
                    </a:lnTo>
                    <a:cubicBezTo>
                      <a:pt x="433" y="155"/>
                      <a:pt x="433" y="155"/>
                      <a:pt x="433" y="155"/>
                    </a:cubicBezTo>
                    <a:cubicBezTo>
                      <a:pt x="465" y="155"/>
                      <a:pt x="465" y="155"/>
                      <a:pt x="465" y="155"/>
                    </a:cubicBezTo>
                    <a:cubicBezTo>
                      <a:pt x="465" y="155"/>
                      <a:pt x="465" y="155"/>
                      <a:pt x="433" y="155"/>
                    </a:cubicBezTo>
                    <a:cubicBezTo>
                      <a:pt x="465" y="186"/>
                      <a:pt x="465" y="186"/>
                      <a:pt x="465" y="186"/>
                    </a:cubicBezTo>
                    <a:cubicBezTo>
                      <a:pt x="465" y="186"/>
                      <a:pt x="465" y="217"/>
                      <a:pt x="433" y="217"/>
                    </a:cubicBezTo>
                    <a:lnTo>
                      <a:pt x="433" y="217"/>
                    </a:lnTo>
                    <a:cubicBezTo>
                      <a:pt x="433" y="248"/>
                      <a:pt x="403" y="248"/>
                      <a:pt x="403" y="248"/>
                    </a:cubicBezTo>
                    <a:cubicBezTo>
                      <a:pt x="372" y="279"/>
                      <a:pt x="341" y="279"/>
                      <a:pt x="309" y="279"/>
                    </a:cubicBezTo>
                    <a:lnTo>
                      <a:pt x="309" y="279"/>
                    </a:lnTo>
                    <a:cubicBezTo>
                      <a:pt x="309" y="279"/>
                      <a:pt x="309" y="279"/>
                      <a:pt x="279" y="279"/>
                    </a:cubicBezTo>
                    <a:cubicBezTo>
                      <a:pt x="279" y="279"/>
                      <a:pt x="248" y="279"/>
                      <a:pt x="217" y="279"/>
                    </a:cubicBezTo>
                    <a:cubicBezTo>
                      <a:pt x="185" y="279"/>
                      <a:pt x="185" y="279"/>
                      <a:pt x="185" y="279"/>
                    </a:cubicBezTo>
                    <a:cubicBezTo>
                      <a:pt x="155" y="310"/>
                      <a:pt x="155" y="310"/>
                      <a:pt x="124" y="310"/>
                    </a:cubicBezTo>
                    <a:lnTo>
                      <a:pt x="124" y="310"/>
                    </a:lnTo>
                    <a:cubicBezTo>
                      <a:pt x="124" y="310"/>
                      <a:pt x="124" y="310"/>
                      <a:pt x="93" y="310"/>
                    </a:cubicBezTo>
                    <a:lnTo>
                      <a:pt x="93" y="310"/>
                    </a:lnTo>
                    <a:cubicBezTo>
                      <a:pt x="61" y="310"/>
                      <a:pt x="61" y="310"/>
                      <a:pt x="61" y="310"/>
                    </a:cubicBezTo>
                    <a:lnTo>
                      <a:pt x="31" y="310"/>
                    </a:lnTo>
                    <a:lnTo>
                      <a:pt x="0" y="310"/>
                    </a:lnTo>
                    <a:cubicBezTo>
                      <a:pt x="0" y="310"/>
                      <a:pt x="31" y="310"/>
                      <a:pt x="61" y="310"/>
                    </a:cubicBezTo>
                    <a:cubicBezTo>
                      <a:pt x="93" y="310"/>
                      <a:pt x="93" y="310"/>
                      <a:pt x="124" y="341"/>
                    </a:cubicBezTo>
                    <a:lnTo>
                      <a:pt x="124" y="341"/>
                    </a:lnTo>
                    <a:lnTo>
                      <a:pt x="124" y="341"/>
                    </a:lnTo>
                    <a:cubicBezTo>
                      <a:pt x="155" y="341"/>
                      <a:pt x="155" y="341"/>
                      <a:pt x="185" y="341"/>
                    </a:cubicBezTo>
                    <a:cubicBezTo>
                      <a:pt x="185" y="341"/>
                      <a:pt x="185" y="341"/>
                      <a:pt x="217" y="341"/>
                    </a:cubicBezTo>
                    <a:lnTo>
                      <a:pt x="217" y="341"/>
                    </a:lnTo>
                    <a:cubicBezTo>
                      <a:pt x="248" y="341"/>
                      <a:pt x="248" y="341"/>
                      <a:pt x="279" y="341"/>
                    </a:cubicBezTo>
                    <a:lnTo>
                      <a:pt x="279" y="341"/>
                    </a:lnTo>
                    <a:lnTo>
                      <a:pt x="279" y="341"/>
                    </a:lnTo>
                    <a:cubicBezTo>
                      <a:pt x="309" y="341"/>
                      <a:pt x="309" y="372"/>
                      <a:pt x="309" y="372"/>
                    </a:cubicBezTo>
                    <a:cubicBezTo>
                      <a:pt x="309" y="403"/>
                      <a:pt x="279" y="403"/>
                      <a:pt x="279" y="403"/>
                    </a:cubicBezTo>
                    <a:lnTo>
                      <a:pt x="279" y="403"/>
                    </a:lnTo>
                    <a:cubicBezTo>
                      <a:pt x="248" y="403"/>
                      <a:pt x="185" y="403"/>
                      <a:pt x="155" y="403"/>
                    </a:cubicBezTo>
                    <a:cubicBezTo>
                      <a:pt x="155" y="403"/>
                      <a:pt x="155" y="403"/>
                      <a:pt x="155" y="434"/>
                    </a:cubicBezTo>
                    <a:lnTo>
                      <a:pt x="155" y="434"/>
                    </a:lnTo>
                    <a:cubicBezTo>
                      <a:pt x="185" y="434"/>
                      <a:pt x="185" y="434"/>
                      <a:pt x="217" y="403"/>
                    </a:cubicBezTo>
                    <a:lnTo>
                      <a:pt x="217" y="403"/>
                    </a:lnTo>
                    <a:lnTo>
                      <a:pt x="248" y="403"/>
                    </a:lnTo>
                    <a:cubicBezTo>
                      <a:pt x="248" y="403"/>
                      <a:pt x="248" y="403"/>
                      <a:pt x="248" y="434"/>
                    </a:cubicBezTo>
                    <a:cubicBezTo>
                      <a:pt x="248" y="434"/>
                      <a:pt x="248" y="434"/>
                      <a:pt x="279" y="434"/>
                    </a:cubicBezTo>
                    <a:lnTo>
                      <a:pt x="279" y="403"/>
                    </a:lnTo>
                    <a:cubicBezTo>
                      <a:pt x="309" y="403"/>
                      <a:pt x="309" y="403"/>
                      <a:pt x="309" y="403"/>
                    </a:cubicBezTo>
                    <a:cubicBezTo>
                      <a:pt x="341" y="403"/>
                      <a:pt x="341" y="434"/>
                      <a:pt x="341" y="434"/>
                    </a:cubicBezTo>
                    <a:lnTo>
                      <a:pt x="341" y="434"/>
                    </a:lnTo>
                    <a:cubicBezTo>
                      <a:pt x="341" y="434"/>
                      <a:pt x="341" y="434"/>
                      <a:pt x="372" y="434"/>
                    </a:cubicBezTo>
                    <a:cubicBezTo>
                      <a:pt x="403" y="403"/>
                      <a:pt x="403" y="403"/>
                      <a:pt x="433" y="403"/>
                    </a:cubicBezTo>
                    <a:cubicBezTo>
                      <a:pt x="465" y="403"/>
                      <a:pt x="465" y="403"/>
                      <a:pt x="496" y="403"/>
                    </a:cubicBezTo>
                    <a:cubicBezTo>
                      <a:pt x="527" y="434"/>
                      <a:pt x="589" y="434"/>
                      <a:pt x="651" y="434"/>
                    </a:cubicBezTo>
                    <a:lnTo>
                      <a:pt x="651" y="434"/>
                    </a:lnTo>
                    <a:cubicBezTo>
                      <a:pt x="681" y="434"/>
                      <a:pt x="681" y="434"/>
                      <a:pt x="681" y="434"/>
                    </a:cubicBezTo>
                    <a:lnTo>
                      <a:pt x="681" y="434"/>
                    </a:lnTo>
                    <a:cubicBezTo>
                      <a:pt x="681" y="434"/>
                      <a:pt x="681" y="434"/>
                      <a:pt x="713" y="434"/>
                    </a:cubicBezTo>
                    <a:cubicBezTo>
                      <a:pt x="713" y="434"/>
                      <a:pt x="713" y="434"/>
                      <a:pt x="744" y="465"/>
                    </a:cubicBezTo>
                    <a:cubicBezTo>
                      <a:pt x="744" y="465"/>
                      <a:pt x="744" y="465"/>
                      <a:pt x="744" y="496"/>
                    </a:cubicBezTo>
                    <a:lnTo>
                      <a:pt x="744" y="496"/>
                    </a:lnTo>
                    <a:cubicBezTo>
                      <a:pt x="744" y="496"/>
                      <a:pt x="775" y="496"/>
                      <a:pt x="805" y="496"/>
                    </a:cubicBezTo>
                    <a:cubicBezTo>
                      <a:pt x="805" y="527"/>
                      <a:pt x="837" y="527"/>
                      <a:pt x="837" y="558"/>
                    </a:cubicBezTo>
                    <a:lnTo>
                      <a:pt x="837" y="558"/>
                    </a:lnTo>
                    <a:lnTo>
                      <a:pt x="868" y="558"/>
                    </a:lnTo>
                    <a:lnTo>
                      <a:pt x="868" y="589"/>
                    </a:lnTo>
                    <a:lnTo>
                      <a:pt x="868" y="589"/>
                    </a:lnTo>
                    <a:lnTo>
                      <a:pt x="868" y="589"/>
                    </a:lnTo>
                    <a:cubicBezTo>
                      <a:pt x="899" y="589"/>
                      <a:pt x="899" y="589"/>
                      <a:pt x="899" y="589"/>
                    </a:cubicBezTo>
                    <a:cubicBezTo>
                      <a:pt x="899" y="620"/>
                      <a:pt x="899" y="620"/>
                      <a:pt x="899" y="620"/>
                    </a:cubicBezTo>
                    <a:cubicBezTo>
                      <a:pt x="929" y="620"/>
                      <a:pt x="929" y="651"/>
                      <a:pt x="929" y="651"/>
                    </a:cubicBezTo>
                    <a:lnTo>
                      <a:pt x="929" y="682"/>
                    </a:lnTo>
                    <a:cubicBezTo>
                      <a:pt x="992" y="713"/>
                      <a:pt x="992" y="713"/>
                      <a:pt x="992" y="713"/>
                    </a:cubicBezTo>
                    <a:cubicBezTo>
                      <a:pt x="899" y="744"/>
                      <a:pt x="899" y="744"/>
                      <a:pt x="899" y="744"/>
                    </a:cubicBezTo>
                    <a:lnTo>
                      <a:pt x="899" y="744"/>
                    </a:lnTo>
                    <a:lnTo>
                      <a:pt x="899" y="744"/>
                    </a:lnTo>
                    <a:lnTo>
                      <a:pt x="929" y="744"/>
                    </a:lnTo>
                    <a:lnTo>
                      <a:pt x="929" y="744"/>
                    </a:lnTo>
                    <a:lnTo>
                      <a:pt x="961" y="744"/>
                    </a:lnTo>
                    <a:lnTo>
                      <a:pt x="961" y="744"/>
                    </a:lnTo>
                    <a:lnTo>
                      <a:pt x="961" y="713"/>
                    </a:lnTo>
                    <a:cubicBezTo>
                      <a:pt x="992" y="713"/>
                      <a:pt x="992" y="713"/>
                      <a:pt x="1023" y="713"/>
                    </a:cubicBezTo>
                    <a:cubicBezTo>
                      <a:pt x="1023" y="713"/>
                      <a:pt x="1023" y="713"/>
                      <a:pt x="1053" y="713"/>
                    </a:cubicBezTo>
                    <a:cubicBezTo>
                      <a:pt x="1053" y="744"/>
                      <a:pt x="1116" y="744"/>
                      <a:pt x="1147" y="775"/>
                    </a:cubicBezTo>
                    <a:cubicBezTo>
                      <a:pt x="1147" y="775"/>
                      <a:pt x="1177" y="775"/>
                      <a:pt x="1177" y="806"/>
                    </a:cubicBezTo>
                    <a:lnTo>
                      <a:pt x="1177" y="806"/>
                    </a:lnTo>
                    <a:lnTo>
                      <a:pt x="1177" y="806"/>
                    </a:lnTo>
                    <a:cubicBezTo>
                      <a:pt x="1177" y="806"/>
                      <a:pt x="1177" y="806"/>
                      <a:pt x="1177" y="837"/>
                    </a:cubicBezTo>
                    <a:cubicBezTo>
                      <a:pt x="1208" y="837"/>
                      <a:pt x="1177" y="868"/>
                      <a:pt x="1177" y="868"/>
                    </a:cubicBezTo>
                    <a:cubicBezTo>
                      <a:pt x="1177" y="868"/>
                      <a:pt x="1177" y="868"/>
                      <a:pt x="1177" y="899"/>
                    </a:cubicBezTo>
                    <a:cubicBezTo>
                      <a:pt x="1177" y="899"/>
                      <a:pt x="1177" y="899"/>
                      <a:pt x="1147" y="930"/>
                    </a:cubicBezTo>
                    <a:lnTo>
                      <a:pt x="1147" y="930"/>
                    </a:lnTo>
                    <a:cubicBezTo>
                      <a:pt x="1147" y="930"/>
                      <a:pt x="1116" y="961"/>
                      <a:pt x="1085" y="961"/>
                    </a:cubicBezTo>
                    <a:lnTo>
                      <a:pt x="1085" y="961"/>
                    </a:lnTo>
                    <a:cubicBezTo>
                      <a:pt x="1053" y="961"/>
                      <a:pt x="1023" y="961"/>
                      <a:pt x="1023" y="961"/>
                    </a:cubicBezTo>
                    <a:cubicBezTo>
                      <a:pt x="1023" y="992"/>
                      <a:pt x="1023" y="992"/>
                      <a:pt x="1023" y="992"/>
                    </a:cubicBezTo>
                    <a:cubicBezTo>
                      <a:pt x="1023" y="992"/>
                      <a:pt x="1023" y="1023"/>
                      <a:pt x="992" y="1023"/>
                    </a:cubicBezTo>
                    <a:lnTo>
                      <a:pt x="992" y="1023"/>
                    </a:lnTo>
                    <a:lnTo>
                      <a:pt x="992" y="1023"/>
                    </a:lnTo>
                    <a:lnTo>
                      <a:pt x="992" y="1054"/>
                    </a:lnTo>
                    <a:cubicBezTo>
                      <a:pt x="992" y="1085"/>
                      <a:pt x="1023" y="1085"/>
                      <a:pt x="1023" y="1085"/>
                    </a:cubicBezTo>
                    <a:cubicBezTo>
                      <a:pt x="1053" y="1116"/>
                      <a:pt x="1053" y="1116"/>
                      <a:pt x="1085" y="1147"/>
                    </a:cubicBezTo>
                    <a:lnTo>
                      <a:pt x="1085" y="1147"/>
                    </a:lnTo>
                    <a:lnTo>
                      <a:pt x="1085" y="1178"/>
                    </a:lnTo>
                    <a:cubicBezTo>
                      <a:pt x="1116" y="1147"/>
                      <a:pt x="1116" y="1116"/>
                      <a:pt x="1116" y="1116"/>
                    </a:cubicBezTo>
                    <a:cubicBezTo>
                      <a:pt x="1147" y="1116"/>
                      <a:pt x="1147" y="1147"/>
                      <a:pt x="1147" y="1147"/>
                    </a:cubicBezTo>
                    <a:cubicBezTo>
                      <a:pt x="1147" y="1147"/>
                      <a:pt x="1147" y="1147"/>
                      <a:pt x="1177" y="1147"/>
                    </a:cubicBezTo>
                    <a:lnTo>
                      <a:pt x="1177" y="1147"/>
                    </a:lnTo>
                    <a:cubicBezTo>
                      <a:pt x="1208" y="1178"/>
                      <a:pt x="1208" y="1178"/>
                      <a:pt x="1208" y="1178"/>
                    </a:cubicBezTo>
                    <a:cubicBezTo>
                      <a:pt x="1208" y="1209"/>
                      <a:pt x="1208" y="1209"/>
                      <a:pt x="1208" y="1209"/>
                    </a:cubicBezTo>
                    <a:cubicBezTo>
                      <a:pt x="1177" y="1209"/>
                      <a:pt x="1177" y="1209"/>
                      <a:pt x="1177" y="1209"/>
                    </a:cubicBezTo>
                    <a:cubicBezTo>
                      <a:pt x="1177" y="1240"/>
                      <a:pt x="1177" y="1240"/>
                      <a:pt x="1177" y="1270"/>
                    </a:cubicBezTo>
                    <a:lnTo>
                      <a:pt x="1177" y="1270"/>
                    </a:lnTo>
                    <a:cubicBezTo>
                      <a:pt x="1177" y="1302"/>
                      <a:pt x="1208" y="1333"/>
                      <a:pt x="1208" y="1333"/>
                    </a:cubicBezTo>
                    <a:cubicBezTo>
                      <a:pt x="1208" y="1333"/>
                      <a:pt x="1208" y="1333"/>
                      <a:pt x="1240" y="1333"/>
                    </a:cubicBezTo>
                    <a:lnTo>
                      <a:pt x="1240" y="1364"/>
                    </a:lnTo>
                    <a:lnTo>
                      <a:pt x="1240" y="1364"/>
                    </a:lnTo>
                    <a:lnTo>
                      <a:pt x="1271" y="1364"/>
                    </a:lnTo>
                    <a:cubicBezTo>
                      <a:pt x="1271" y="1364"/>
                      <a:pt x="1271" y="1364"/>
                      <a:pt x="1301" y="1394"/>
                    </a:cubicBezTo>
                    <a:lnTo>
                      <a:pt x="1301" y="1394"/>
                    </a:lnTo>
                    <a:cubicBezTo>
                      <a:pt x="1301" y="1394"/>
                      <a:pt x="1301" y="1394"/>
                      <a:pt x="1301" y="1426"/>
                    </a:cubicBezTo>
                    <a:lnTo>
                      <a:pt x="1333" y="1426"/>
                    </a:lnTo>
                    <a:lnTo>
                      <a:pt x="1333" y="1426"/>
                    </a:lnTo>
                    <a:cubicBezTo>
                      <a:pt x="1333" y="1394"/>
                      <a:pt x="1333" y="1394"/>
                      <a:pt x="1364" y="1394"/>
                    </a:cubicBezTo>
                    <a:lnTo>
                      <a:pt x="1364" y="1394"/>
                    </a:lnTo>
                    <a:lnTo>
                      <a:pt x="1364" y="1394"/>
                    </a:lnTo>
                    <a:lnTo>
                      <a:pt x="1364" y="1394"/>
                    </a:lnTo>
                    <a:cubicBezTo>
                      <a:pt x="1364" y="1394"/>
                      <a:pt x="1364" y="1394"/>
                      <a:pt x="1394" y="1394"/>
                    </a:cubicBezTo>
                    <a:lnTo>
                      <a:pt x="1394" y="1394"/>
                    </a:lnTo>
                    <a:lnTo>
                      <a:pt x="1425" y="1394"/>
                    </a:lnTo>
                    <a:cubicBezTo>
                      <a:pt x="1457" y="1394"/>
                      <a:pt x="1457" y="1394"/>
                      <a:pt x="1457" y="1394"/>
                    </a:cubicBezTo>
                    <a:cubicBezTo>
                      <a:pt x="1457" y="1394"/>
                      <a:pt x="1488" y="1394"/>
                      <a:pt x="1488" y="1426"/>
                    </a:cubicBezTo>
                    <a:cubicBezTo>
                      <a:pt x="1488" y="1426"/>
                      <a:pt x="1457" y="1426"/>
                      <a:pt x="1457" y="1457"/>
                    </a:cubicBezTo>
                    <a:lnTo>
                      <a:pt x="1457" y="1457"/>
                    </a:lnTo>
                    <a:cubicBezTo>
                      <a:pt x="1488" y="1457"/>
                      <a:pt x="1488" y="1457"/>
                      <a:pt x="1488" y="1457"/>
                    </a:cubicBezTo>
                    <a:cubicBezTo>
                      <a:pt x="1518" y="1457"/>
                      <a:pt x="1518" y="1457"/>
                      <a:pt x="1518" y="1457"/>
                    </a:cubicBezTo>
                    <a:cubicBezTo>
                      <a:pt x="1518" y="1457"/>
                      <a:pt x="1518" y="1457"/>
                      <a:pt x="1549" y="1457"/>
                    </a:cubicBezTo>
                    <a:lnTo>
                      <a:pt x="1549" y="1457"/>
                    </a:lnTo>
                    <a:lnTo>
                      <a:pt x="1549" y="1457"/>
                    </a:lnTo>
                    <a:cubicBezTo>
                      <a:pt x="1549" y="1426"/>
                      <a:pt x="1549" y="1426"/>
                      <a:pt x="1581" y="1426"/>
                    </a:cubicBezTo>
                    <a:lnTo>
                      <a:pt x="1581" y="1426"/>
                    </a:lnTo>
                    <a:cubicBezTo>
                      <a:pt x="1581" y="1394"/>
                      <a:pt x="1581" y="1394"/>
                      <a:pt x="1581" y="1394"/>
                    </a:cubicBezTo>
                    <a:cubicBezTo>
                      <a:pt x="1581" y="1394"/>
                      <a:pt x="1581" y="1394"/>
                      <a:pt x="1581" y="1364"/>
                    </a:cubicBezTo>
                    <a:cubicBezTo>
                      <a:pt x="1581" y="1364"/>
                      <a:pt x="1549" y="1364"/>
                      <a:pt x="1549" y="1333"/>
                    </a:cubicBezTo>
                    <a:lnTo>
                      <a:pt x="1549" y="1333"/>
                    </a:lnTo>
                    <a:cubicBezTo>
                      <a:pt x="1549" y="1333"/>
                      <a:pt x="1549" y="1333"/>
                      <a:pt x="1549" y="1302"/>
                    </a:cubicBezTo>
                    <a:lnTo>
                      <a:pt x="1581" y="1270"/>
                    </a:lnTo>
                    <a:cubicBezTo>
                      <a:pt x="1581" y="1270"/>
                      <a:pt x="1581" y="1270"/>
                      <a:pt x="1612" y="1270"/>
                    </a:cubicBezTo>
                    <a:cubicBezTo>
                      <a:pt x="1612" y="1270"/>
                      <a:pt x="1612" y="1270"/>
                      <a:pt x="1612" y="1240"/>
                    </a:cubicBezTo>
                    <a:lnTo>
                      <a:pt x="1642" y="1240"/>
                    </a:lnTo>
                    <a:lnTo>
                      <a:pt x="1642" y="1240"/>
                    </a:lnTo>
                    <a:cubicBezTo>
                      <a:pt x="1673" y="1240"/>
                      <a:pt x="1673" y="1240"/>
                      <a:pt x="1673" y="1240"/>
                    </a:cubicBezTo>
                    <a:cubicBezTo>
                      <a:pt x="1581" y="1178"/>
                      <a:pt x="1581" y="1178"/>
                      <a:pt x="1581" y="1178"/>
                    </a:cubicBezTo>
                    <a:cubicBezTo>
                      <a:pt x="1673" y="1178"/>
                      <a:pt x="1673" y="1178"/>
                      <a:pt x="1673" y="1178"/>
                    </a:cubicBezTo>
                    <a:lnTo>
                      <a:pt x="1673" y="1178"/>
                    </a:lnTo>
                    <a:cubicBezTo>
                      <a:pt x="1673" y="1147"/>
                      <a:pt x="1673" y="1147"/>
                      <a:pt x="1673" y="1116"/>
                    </a:cubicBezTo>
                    <a:cubicBezTo>
                      <a:pt x="1705" y="1116"/>
                      <a:pt x="1705" y="1116"/>
                      <a:pt x="1736" y="1116"/>
                    </a:cubicBezTo>
                    <a:lnTo>
                      <a:pt x="1736" y="1116"/>
                    </a:lnTo>
                    <a:lnTo>
                      <a:pt x="1766" y="1116"/>
                    </a:lnTo>
                    <a:cubicBezTo>
                      <a:pt x="1766" y="1085"/>
                      <a:pt x="1766" y="1085"/>
                      <a:pt x="1797" y="1085"/>
                    </a:cubicBezTo>
                    <a:lnTo>
                      <a:pt x="1797" y="1085"/>
                    </a:lnTo>
                    <a:lnTo>
                      <a:pt x="1829" y="1085"/>
                    </a:lnTo>
                    <a:lnTo>
                      <a:pt x="1829" y="1085"/>
                    </a:lnTo>
                    <a:lnTo>
                      <a:pt x="1860" y="1085"/>
                    </a:lnTo>
                    <a:lnTo>
                      <a:pt x="1890" y="1085"/>
                    </a:lnTo>
                    <a:lnTo>
                      <a:pt x="1921" y="1085"/>
                    </a:lnTo>
                    <a:lnTo>
                      <a:pt x="1953" y="1085"/>
                    </a:lnTo>
                    <a:lnTo>
                      <a:pt x="1984" y="1085"/>
                    </a:lnTo>
                    <a:cubicBezTo>
                      <a:pt x="1984" y="1085"/>
                      <a:pt x="2014" y="1085"/>
                      <a:pt x="2014" y="1054"/>
                    </a:cubicBezTo>
                    <a:cubicBezTo>
                      <a:pt x="2045" y="1054"/>
                      <a:pt x="2045" y="1054"/>
                      <a:pt x="2045" y="1023"/>
                    </a:cubicBezTo>
                    <a:cubicBezTo>
                      <a:pt x="2076" y="1023"/>
                      <a:pt x="2076" y="1023"/>
                      <a:pt x="2076" y="1023"/>
                    </a:cubicBezTo>
                    <a:cubicBezTo>
                      <a:pt x="2076" y="992"/>
                      <a:pt x="2076" y="992"/>
                      <a:pt x="2076" y="992"/>
                    </a:cubicBezTo>
                    <a:cubicBezTo>
                      <a:pt x="2108" y="961"/>
                      <a:pt x="2108" y="961"/>
                      <a:pt x="2138" y="961"/>
                    </a:cubicBezTo>
                    <a:lnTo>
                      <a:pt x="2138" y="930"/>
                    </a:lnTo>
                    <a:lnTo>
                      <a:pt x="2169" y="930"/>
                    </a:lnTo>
                    <a:lnTo>
                      <a:pt x="2169" y="930"/>
                    </a:lnTo>
                    <a:cubicBezTo>
                      <a:pt x="2201" y="930"/>
                      <a:pt x="2201" y="930"/>
                      <a:pt x="2201" y="930"/>
                    </a:cubicBezTo>
                    <a:lnTo>
                      <a:pt x="2201" y="930"/>
                    </a:lnTo>
                    <a:lnTo>
                      <a:pt x="2232" y="930"/>
                    </a:lnTo>
                    <a:cubicBezTo>
                      <a:pt x="2232" y="930"/>
                      <a:pt x="2232" y="930"/>
                      <a:pt x="2262" y="930"/>
                    </a:cubicBezTo>
                    <a:lnTo>
                      <a:pt x="2262" y="930"/>
                    </a:lnTo>
                    <a:lnTo>
                      <a:pt x="2293" y="930"/>
                    </a:lnTo>
                    <a:lnTo>
                      <a:pt x="2293" y="930"/>
                    </a:lnTo>
                    <a:cubicBezTo>
                      <a:pt x="2325" y="930"/>
                      <a:pt x="2325" y="930"/>
                      <a:pt x="2325" y="930"/>
                    </a:cubicBezTo>
                    <a:lnTo>
                      <a:pt x="2325" y="930"/>
                    </a:lnTo>
                    <a:cubicBezTo>
                      <a:pt x="2356" y="930"/>
                      <a:pt x="2356" y="930"/>
                      <a:pt x="2356" y="930"/>
                    </a:cubicBezTo>
                    <a:cubicBezTo>
                      <a:pt x="2356" y="930"/>
                      <a:pt x="2356" y="930"/>
                      <a:pt x="2386" y="930"/>
                    </a:cubicBezTo>
                    <a:cubicBezTo>
                      <a:pt x="2386" y="930"/>
                      <a:pt x="2417" y="930"/>
                      <a:pt x="2449" y="899"/>
                    </a:cubicBezTo>
                    <a:cubicBezTo>
                      <a:pt x="2480" y="899"/>
                      <a:pt x="2510" y="899"/>
                      <a:pt x="2541" y="899"/>
                    </a:cubicBezTo>
                    <a:cubicBezTo>
                      <a:pt x="2541" y="899"/>
                      <a:pt x="2541" y="899"/>
                      <a:pt x="2573" y="868"/>
                    </a:cubicBezTo>
                    <a:lnTo>
                      <a:pt x="2573" y="868"/>
                    </a:lnTo>
                    <a:cubicBezTo>
                      <a:pt x="2573" y="868"/>
                      <a:pt x="2573" y="868"/>
                      <a:pt x="2604" y="86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5" name="Freeform 168"/>
              <p:cNvSpPr>
                <a:spLocks noChangeArrowheads="1"/>
              </p:cNvSpPr>
              <p:nvPr/>
            </p:nvSpPr>
            <p:spPr bwMode="auto">
              <a:xfrm>
                <a:off x="3311525" y="765175"/>
                <a:ext cx="79375" cy="11113"/>
              </a:xfrm>
              <a:custGeom>
                <a:avLst/>
                <a:gdLst>
                  <a:gd name="T0" fmla="*/ 62 w 219"/>
                  <a:gd name="T1" fmla="*/ 31 h 32"/>
                  <a:gd name="T2" fmla="*/ 62 w 219"/>
                  <a:gd name="T3" fmla="*/ 31 h 32"/>
                  <a:gd name="T4" fmla="*/ 94 w 219"/>
                  <a:gd name="T5" fmla="*/ 31 h 32"/>
                  <a:gd name="T6" fmla="*/ 155 w 219"/>
                  <a:gd name="T7" fmla="*/ 31 h 32"/>
                  <a:gd name="T8" fmla="*/ 218 w 219"/>
                  <a:gd name="T9" fmla="*/ 0 h 32"/>
                  <a:gd name="T10" fmla="*/ 218 w 219"/>
                  <a:gd name="T11" fmla="*/ 0 h 32"/>
                  <a:gd name="T12" fmla="*/ 155 w 219"/>
                  <a:gd name="T13" fmla="*/ 0 h 32"/>
                  <a:gd name="T14" fmla="*/ 124 w 219"/>
                  <a:gd name="T15" fmla="*/ 0 h 32"/>
                  <a:gd name="T16" fmla="*/ 94 w 219"/>
                  <a:gd name="T17" fmla="*/ 0 h 32"/>
                  <a:gd name="T18" fmla="*/ 62 w 219"/>
                  <a:gd name="T19" fmla="*/ 0 h 32"/>
                  <a:gd name="T20" fmla="*/ 62 w 219"/>
                  <a:gd name="T21" fmla="*/ 0 h 32"/>
                  <a:gd name="T22" fmla="*/ 0 w 219"/>
                  <a:gd name="T23" fmla="*/ 0 h 32"/>
                  <a:gd name="T24" fmla="*/ 0 w 219"/>
                  <a:gd name="T25" fmla="*/ 0 h 32"/>
                  <a:gd name="T26" fmla="*/ 0 w 219"/>
                  <a:gd name="T27" fmla="*/ 0 h 32"/>
                  <a:gd name="T28" fmla="*/ 0 w 219"/>
                  <a:gd name="T29" fmla="*/ 31 h 32"/>
                  <a:gd name="T30" fmla="*/ 31 w 219"/>
                  <a:gd name="T31" fmla="*/ 31 h 32"/>
                  <a:gd name="T32" fmla="*/ 62 w 219"/>
                  <a:gd name="T3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32">
                    <a:moveTo>
                      <a:pt x="62" y="31"/>
                    </a:moveTo>
                    <a:lnTo>
                      <a:pt x="62" y="31"/>
                    </a:lnTo>
                    <a:lnTo>
                      <a:pt x="94" y="31"/>
                    </a:lnTo>
                    <a:cubicBezTo>
                      <a:pt x="124" y="31"/>
                      <a:pt x="124" y="31"/>
                      <a:pt x="155" y="31"/>
                    </a:cubicBezTo>
                    <a:cubicBezTo>
                      <a:pt x="186" y="31"/>
                      <a:pt x="186" y="31"/>
                      <a:pt x="218" y="0"/>
                    </a:cubicBezTo>
                    <a:lnTo>
                      <a:pt x="218" y="0"/>
                    </a:lnTo>
                    <a:cubicBezTo>
                      <a:pt x="186" y="0"/>
                      <a:pt x="186" y="0"/>
                      <a:pt x="155" y="0"/>
                    </a:cubicBezTo>
                    <a:lnTo>
                      <a:pt x="124" y="0"/>
                    </a:lnTo>
                    <a:lnTo>
                      <a:pt x="94" y="0"/>
                    </a:lnTo>
                    <a:cubicBezTo>
                      <a:pt x="94" y="0"/>
                      <a:pt x="94" y="0"/>
                      <a:pt x="62" y="0"/>
                    </a:cubicBezTo>
                    <a:lnTo>
                      <a:pt x="62" y="0"/>
                    </a:lnTo>
                    <a:cubicBezTo>
                      <a:pt x="31" y="0"/>
                      <a:pt x="31" y="0"/>
                      <a:pt x="0" y="0"/>
                    </a:cubicBezTo>
                    <a:lnTo>
                      <a:pt x="0" y="0"/>
                    </a:lnTo>
                    <a:lnTo>
                      <a:pt x="0" y="0"/>
                    </a:lnTo>
                    <a:lnTo>
                      <a:pt x="0" y="31"/>
                    </a:lnTo>
                    <a:cubicBezTo>
                      <a:pt x="0" y="31"/>
                      <a:pt x="0" y="31"/>
                      <a:pt x="31" y="31"/>
                    </a:cubicBezTo>
                    <a:lnTo>
                      <a:pt x="62"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6" name="Freeform 169"/>
              <p:cNvSpPr>
                <a:spLocks noChangeArrowheads="1"/>
              </p:cNvSpPr>
              <p:nvPr/>
            </p:nvSpPr>
            <p:spPr bwMode="auto">
              <a:xfrm>
                <a:off x="3233738" y="1122363"/>
                <a:ext cx="146050" cy="55562"/>
              </a:xfrm>
              <a:custGeom>
                <a:avLst/>
                <a:gdLst>
                  <a:gd name="T0" fmla="*/ 341 w 404"/>
                  <a:gd name="T1" fmla="*/ 93 h 156"/>
                  <a:gd name="T2" fmla="*/ 341 w 404"/>
                  <a:gd name="T3" fmla="*/ 93 h 156"/>
                  <a:gd name="T4" fmla="*/ 372 w 404"/>
                  <a:gd name="T5" fmla="*/ 93 h 156"/>
                  <a:gd name="T6" fmla="*/ 372 w 404"/>
                  <a:gd name="T7" fmla="*/ 93 h 156"/>
                  <a:gd name="T8" fmla="*/ 403 w 404"/>
                  <a:gd name="T9" fmla="*/ 62 h 156"/>
                  <a:gd name="T10" fmla="*/ 403 w 404"/>
                  <a:gd name="T11" fmla="*/ 31 h 156"/>
                  <a:gd name="T12" fmla="*/ 403 w 404"/>
                  <a:gd name="T13" fmla="*/ 0 h 156"/>
                  <a:gd name="T14" fmla="*/ 372 w 404"/>
                  <a:gd name="T15" fmla="*/ 0 h 156"/>
                  <a:gd name="T16" fmla="*/ 341 w 404"/>
                  <a:gd name="T17" fmla="*/ 31 h 156"/>
                  <a:gd name="T18" fmla="*/ 341 w 404"/>
                  <a:gd name="T19" fmla="*/ 31 h 156"/>
                  <a:gd name="T20" fmla="*/ 341 w 404"/>
                  <a:gd name="T21" fmla="*/ 31 h 156"/>
                  <a:gd name="T22" fmla="*/ 311 w 404"/>
                  <a:gd name="T23" fmla="*/ 31 h 156"/>
                  <a:gd name="T24" fmla="*/ 311 w 404"/>
                  <a:gd name="T25" fmla="*/ 0 h 156"/>
                  <a:gd name="T26" fmla="*/ 279 w 404"/>
                  <a:gd name="T27" fmla="*/ 0 h 156"/>
                  <a:gd name="T28" fmla="*/ 279 w 404"/>
                  <a:gd name="T29" fmla="*/ 0 h 156"/>
                  <a:gd name="T30" fmla="*/ 248 w 404"/>
                  <a:gd name="T31" fmla="*/ 31 h 156"/>
                  <a:gd name="T32" fmla="*/ 217 w 404"/>
                  <a:gd name="T33" fmla="*/ 31 h 156"/>
                  <a:gd name="T34" fmla="*/ 187 w 404"/>
                  <a:gd name="T35" fmla="*/ 31 h 156"/>
                  <a:gd name="T36" fmla="*/ 187 w 404"/>
                  <a:gd name="T37" fmla="*/ 62 h 156"/>
                  <a:gd name="T38" fmla="*/ 187 w 404"/>
                  <a:gd name="T39" fmla="*/ 62 h 156"/>
                  <a:gd name="T40" fmla="*/ 155 w 404"/>
                  <a:gd name="T41" fmla="*/ 31 h 156"/>
                  <a:gd name="T42" fmla="*/ 155 w 404"/>
                  <a:gd name="T43" fmla="*/ 31 h 156"/>
                  <a:gd name="T44" fmla="*/ 155 w 404"/>
                  <a:gd name="T45" fmla="*/ 31 h 156"/>
                  <a:gd name="T46" fmla="*/ 124 w 404"/>
                  <a:gd name="T47" fmla="*/ 31 h 156"/>
                  <a:gd name="T48" fmla="*/ 124 w 404"/>
                  <a:gd name="T49" fmla="*/ 31 h 156"/>
                  <a:gd name="T50" fmla="*/ 124 w 404"/>
                  <a:gd name="T51" fmla="*/ 62 h 156"/>
                  <a:gd name="T52" fmla="*/ 124 w 404"/>
                  <a:gd name="T53" fmla="*/ 62 h 156"/>
                  <a:gd name="T54" fmla="*/ 94 w 404"/>
                  <a:gd name="T55" fmla="*/ 31 h 156"/>
                  <a:gd name="T56" fmla="*/ 94 w 404"/>
                  <a:gd name="T57" fmla="*/ 31 h 156"/>
                  <a:gd name="T58" fmla="*/ 94 w 404"/>
                  <a:gd name="T59" fmla="*/ 62 h 156"/>
                  <a:gd name="T60" fmla="*/ 63 w 404"/>
                  <a:gd name="T61" fmla="*/ 62 h 156"/>
                  <a:gd name="T62" fmla="*/ 31 w 404"/>
                  <a:gd name="T63" fmla="*/ 93 h 156"/>
                  <a:gd name="T64" fmla="*/ 31 w 404"/>
                  <a:gd name="T65" fmla="*/ 93 h 156"/>
                  <a:gd name="T66" fmla="*/ 0 w 404"/>
                  <a:gd name="T67" fmla="*/ 93 h 156"/>
                  <a:gd name="T68" fmla="*/ 0 w 404"/>
                  <a:gd name="T69" fmla="*/ 93 h 156"/>
                  <a:gd name="T70" fmla="*/ 31 w 404"/>
                  <a:gd name="T71" fmla="*/ 124 h 156"/>
                  <a:gd name="T72" fmla="*/ 31 w 404"/>
                  <a:gd name="T73" fmla="*/ 124 h 156"/>
                  <a:gd name="T74" fmla="*/ 31 w 404"/>
                  <a:gd name="T75" fmla="*/ 124 h 156"/>
                  <a:gd name="T76" fmla="*/ 63 w 404"/>
                  <a:gd name="T77" fmla="*/ 124 h 156"/>
                  <a:gd name="T78" fmla="*/ 155 w 404"/>
                  <a:gd name="T79" fmla="*/ 155 h 156"/>
                  <a:gd name="T80" fmla="*/ 155 w 404"/>
                  <a:gd name="T81" fmla="*/ 155 h 156"/>
                  <a:gd name="T82" fmla="*/ 155 w 404"/>
                  <a:gd name="T83" fmla="*/ 155 h 156"/>
                  <a:gd name="T84" fmla="*/ 217 w 404"/>
                  <a:gd name="T85" fmla="*/ 124 h 156"/>
                  <a:gd name="T86" fmla="*/ 279 w 404"/>
                  <a:gd name="T87" fmla="*/ 124 h 156"/>
                  <a:gd name="T88" fmla="*/ 311 w 404"/>
                  <a:gd name="T89" fmla="*/ 124 h 156"/>
                  <a:gd name="T90" fmla="*/ 311 w 404"/>
                  <a:gd name="T91" fmla="*/ 93 h 156"/>
                  <a:gd name="T92" fmla="*/ 341 w 404"/>
                  <a:gd name="T93"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156">
                    <a:moveTo>
                      <a:pt x="341" y="93"/>
                    </a:moveTo>
                    <a:lnTo>
                      <a:pt x="341" y="93"/>
                    </a:lnTo>
                    <a:cubicBezTo>
                      <a:pt x="372" y="93"/>
                      <a:pt x="372" y="93"/>
                      <a:pt x="372" y="93"/>
                    </a:cubicBezTo>
                    <a:lnTo>
                      <a:pt x="372" y="93"/>
                    </a:lnTo>
                    <a:cubicBezTo>
                      <a:pt x="372" y="62"/>
                      <a:pt x="403" y="62"/>
                      <a:pt x="403" y="62"/>
                    </a:cubicBezTo>
                    <a:lnTo>
                      <a:pt x="403" y="31"/>
                    </a:lnTo>
                    <a:lnTo>
                      <a:pt x="403" y="0"/>
                    </a:lnTo>
                    <a:lnTo>
                      <a:pt x="372" y="0"/>
                    </a:lnTo>
                    <a:cubicBezTo>
                      <a:pt x="372" y="31"/>
                      <a:pt x="372" y="31"/>
                      <a:pt x="341" y="31"/>
                    </a:cubicBezTo>
                    <a:lnTo>
                      <a:pt x="341" y="31"/>
                    </a:lnTo>
                    <a:lnTo>
                      <a:pt x="341" y="31"/>
                    </a:lnTo>
                    <a:cubicBezTo>
                      <a:pt x="341" y="31"/>
                      <a:pt x="341" y="31"/>
                      <a:pt x="311" y="31"/>
                    </a:cubicBezTo>
                    <a:cubicBezTo>
                      <a:pt x="311" y="0"/>
                      <a:pt x="311" y="0"/>
                      <a:pt x="311" y="0"/>
                    </a:cubicBezTo>
                    <a:cubicBezTo>
                      <a:pt x="279" y="0"/>
                      <a:pt x="279" y="0"/>
                      <a:pt x="279" y="0"/>
                    </a:cubicBezTo>
                    <a:lnTo>
                      <a:pt x="279" y="0"/>
                    </a:lnTo>
                    <a:cubicBezTo>
                      <a:pt x="279" y="31"/>
                      <a:pt x="248" y="31"/>
                      <a:pt x="248" y="31"/>
                    </a:cubicBezTo>
                    <a:lnTo>
                      <a:pt x="217" y="31"/>
                    </a:lnTo>
                    <a:cubicBezTo>
                      <a:pt x="217" y="31"/>
                      <a:pt x="217" y="31"/>
                      <a:pt x="187" y="31"/>
                    </a:cubicBezTo>
                    <a:lnTo>
                      <a:pt x="187" y="62"/>
                    </a:lnTo>
                    <a:lnTo>
                      <a:pt x="187" y="62"/>
                    </a:lnTo>
                    <a:lnTo>
                      <a:pt x="155" y="31"/>
                    </a:lnTo>
                    <a:lnTo>
                      <a:pt x="155" y="31"/>
                    </a:lnTo>
                    <a:lnTo>
                      <a:pt x="155" y="31"/>
                    </a:lnTo>
                    <a:cubicBezTo>
                      <a:pt x="155" y="31"/>
                      <a:pt x="155" y="31"/>
                      <a:pt x="124" y="31"/>
                    </a:cubicBezTo>
                    <a:lnTo>
                      <a:pt x="124" y="31"/>
                    </a:lnTo>
                    <a:lnTo>
                      <a:pt x="124" y="62"/>
                    </a:lnTo>
                    <a:lnTo>
                      <a:pt x="124" y="62"/>
                    </a:lnTo>
                    <a:cubicBezTo>
                      <a:pt x="94" y="62"/>
                      <a:pt x="94" y="62"/>
                      <a:pt x="94" y="31"/>
                    </a:cubicBezTo>
                    <a:lnTo>
                      <a:pt x="94" y="31"/>
                    </a:lnTo>
                    <a:cubicBezTo>
                      <a:pt x="94" y="31"/>
                      <a:pt x="94" y="31"/>
                      <a:pt x="94" y="62"/>
                    </a:cubicBezTo>
                    <a:lnTo>
                      <a:pt x="63" y="62"/>
                    </a:lnTo>
                    <a:cubicBezTo>
                      <a:pt x="63" y="93"/>
                      <a:pt x="31" y="93"/>
                      <a:pt x="31" y="93"/>
                    </a:cubicBezTo>
                    <a:lnTo>
                      <a:pt x="31" y="93"/>
                    </a:lnTo>
                    <a:lnTo>
                      <a:pt x="0" y="93"/>
                    </a:lnTo>
                    <a:lnTo>
                      <a:pt x="0" y="93"/>
                    </a:lnTo>
                    <a:cubicBezTo>
                      <a:pt x="31" y="93"/>
                      <a:pt x="31" y="124"/>
                      <a:pt x="31" y="124"/>
                    </a:cubicBezTo>
                    <a:lnTo>
                      <a:pt x="31" y="124"/>
                    </a:lnTo>
                    <a:lnTo>
                      <a:pt x="31" y="124"/>
                    </a:lnTo>
                    <a:lnTo>
                      <a:pt x="63" y="124"/>
                    </a:lnTo>
                    <a:cubicBezTo>
                      <a:pt x="94" y="124"/>
                      <a:pt x="124" y="155"/>
                      <a:pt x="155" y="155"/>
                    </a:cubicBezTo>
                    <a:lnTo>
                      <a:pt x="155" y="155"/>
                    </a:lnTo>
                    <a:lnTo>
                      <a:pt x="155" y="155"/>
                    </a:lnTo>
                    <a:cubicBezTo>
                      <a:pt x="187" y="155"/>
                      <a:pt x="187" y="155"/>
                      <a:pt x="217" y="124"/>
                    </a:cubicBezTo>
                    <a:cubicBezTo>
                      <a:pt x="248" y="124"/>
                      <a:pt x="248" y="124"/>
                      <a:pt x="279" y="124"/>
                    </a:cubicBezTo>
                    <a:cubicBezTo>
                      <a:pt x="279" y="124"/>
                      <a:pt x="279" y="124"/>
                      <a:pt x="311" y="124"/>
                    </a:cubicBezTo>
                    <a:cubicBezTo>
                      <a:pt x="311" y="124"/>
                      <a:pt x="311" y="124"/>
                      <a:pt x="311" y="93"/>
                    </a:cubicBezTo>
                    <a:lnTo>
                      <a:pt x="341"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7" name="Freeform 170"/>
              <p:cNvSpPr>
                <a:spLocks noChangeArrowheads="1"/>
              </p:cNvSpPr>
              <p:nvPr/>
            </p:nvSpPr>
            <p:spPr bwMode="auto">
              <a:xfrm>
                <a:off x="2106613" y="2147888"/>
                <a:ext cx="44450" cy="34925"/>
              </a:xfrm>
              <a:custGeom>
                <a:avLst/>
                <a:gdLst>
                  <a:gd name="T0" fmla="*/ 62 w 125"/>
                  <a:gd name="T1" fmla="*/ 62 h 95"/>
                  <a:gd name="T2" fmla="*/ 62 w 125"/>
                  <a:gd name="T3" fmla="*/ 62 h 95"/>
                  <a:gd name="T4" fmla="*/ 31 w 125"/>
                  <a:gd name="T5" fmla="*/ 0 h 95"/>
                  <a:gd name="T6" fmla="*/ 0 w 125"/>
                  <a:gd name="T7" fmla="*/ 0 h 95"/>
                  <a:gd name="T8" fmla="*/ 0 w 125"/>
                  <a:gd name="T9" fmla="*/ 0 h 95"/>
                  <a:gd name="T10" fmla="*/ 0 w 125"/>
                  <a:gd name="T11" fmla="*/ 31 h 95"/>
                  <a:gd name="T12" fmla="*/ 62 w 125"/>
                  <a:gd name="T13" fmla="*/ 62 h 95"/>
                  <a:gd name="T14" fmla="*/ 62 w 125"/>
                  <a:gd name="T15" fmla="*/ 62 h 95"/>
                  <a:gd name="T16" fmla="*/ 93 w 125"/>
                  <a:gd name="T17" fmla="*/ 62 h 95"/>
                  <a:gd name="T18" fmla="*/ 93 w 125"/>
                  <a:gd name="T19" fmla="*/ 94 h 95"/>
                  <a:gd name="T20" fmla="*/ 93 w 125"/>
                  <a:gd name="T21" fmla="*/ 94 h 95"/>
                  <a:gd name="T22" fmla="*/ 124 w 125"/>
                  <a:gd name="T23" fmla="*/ 94 h 95"/>
                  <a:gd name="T24" fmla="*/ 124 w 125"/>
                  <a:gd name="T25" fmla="*/ 94 h 95"/>
                  <a:gd name="T26" fmla="*/ 124 w 125"/>
                  <a:gd name="T27" fmla="*/ 62 h 95"/>
                  <a:gd name="T28" fmla="*/ 62 w 125"/>
                  <a:gd name="T2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5">
                    <a:moveTo>
                      <a:pt x="62" y="62"/>
                    </a:moveTo>
                    <a:lnTo>
                      <a:pt x="62" y="62"/>
                    </a:lnTo>
                    <a:cubicBezTo>
                      <a:pt x="62" y="31"/>
                      <a:pt x="31" y="31"/>
                      <a:pt x="31" y="0"/>
                    </a:cubicBezTo>
                    <a:lnTo>
                      <a:pt x="0" y="0"/>
                    </a:lnTo>
                    <a:lnTo>
                      <a:pt x="0" y="0"/>
                    </a:lnTo>
                    <a:cubicBezTo>
                      <a:pt x="0" y="31"/>
                      <a:pt x="0" y="31"/>
                      <a:pt x="0" y="31"/>
                    </a:cubicBezTo>
                    <a:cubicBezTo>
                      <a:pt x="31" y="31"/>
                      <a:pt x="31" y="62"/>
                      <a:pt x="62" y="62"/>
                    </a:cubicBezTo>
                    <a:lnTo>
                      <a:pt x="62" y="62"/>
                    </a:lnTo>
                    <a:lnTo>
                      <a:pt x="93" y="62"/>
                    </a:lnTo>
                    <a:cubicBezTo>
                      <a:pt x="93" y="94"/>
                      <a:pt x="93" y="94"/>
                      <a:pt x="93" y="94"/>
                    </a:cubicBezTo>
                    <a:lnTo>
                      <a:pt x="93" y="94"/>
                    </a:lnTo>
                    <a:cubicBezTo>
                      <a:pt x="93" y="94"/>
                      <a:pt x="93" y="94"/>
                      <a:pt x="124" y="94"/>
                    </a:cubicBezTo>
                    <a:lnTo>
                      <a:pt x="124" y="94"/>
                    </a:lnTo>
                    <a:cubicBezTo>
                      <a:pt x="124" y="62"/>
                      <a:pt x="124" y="62"/>
                      <a:pt x="124" y="62"/>
                    </a:cubicBezTo>
                    <a:cubicBezTo>
                      <a:pt x="93" y="62"/>
                      <a:pt x="62" y="62"/>
                      <a:pt x="62"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8" name="Freeform 171"/>
              <p:cNvSpPr>
                <a:spLocks noChangeArrowheads="1"/>
              </p:cNvSpPr>
              <p:nvPr/>
            </p:nvSpPr>
            <p:spPr bwMode="auto">
              <a:xfrm>
                <a:off x="2151063" y="2182813"/>
                <a:ext cx="11112" cy="1587"/>
              </a:xfrm>
              <a:custGeom>
                <a:avLst/>
                <a:gdLst>
                  <a:gd name="T0" fmla="*/ 0 w 32"/>
                  <a:gd name="T1" fmla="*/ 0 h 1"/>
                  <a:gd name="T2" fmla="*/ 0 w 32"/>
                  <a:gd name="T3" fmla="*/ 0 h 1"/>
                  <a:gd name="T4" fmla="*/ 0 w 32"/>
                  <a:gd name="T5" fmla="*/ 0 h 1"/>
                  <a:gd name="T6" fmla="*/ 0 w 32"/>
                  <a:gd name="T7" fmla="*/ 0 h 1"/>
                  <a:gd name="T8" fmla="*/ 31 w 32"/>
                  <a:gd name="T9" fmla="*/ 0 h 1"/>
                  <a:gd name="T10" fmla="*/ 31 w 32"/>
                  <a:gd name="T11" fmla="*/ 0 h 1"/>
                  <a:gd name="T12" fmla="*/ 31 w 32"/>
                  <a:gd name="T13" fmla="*/ 0 h 1"/>
                  <a:gd name="T14" fmla="*/ 0 w 3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
                    <a:moveTo>
                      <a:pt x="0" y="0"/>
                    </a:moveTo>
                    <a:lnTo>
                      <a:pt x="0" y="0"/>
                    </a:lnTo>
                    <a:lnTo>
                      <a:pt x="0" y="0"/>
                    </a:lnTo>
                    <a:lnTo>
                      <a:pt x="0" y="0"/>
                    </a:lnTo>
                    <a:cubicBezTo>
                      <a:pt x="31" y="0"/>
                      <a:pt x="31" y="0"/>
                      <a:pt x="31" y="0"/>
                    </a:cubicBez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9" name="Freeform 172"/>
              <p:cNvSpPr>
                <a:spLocks noChangeArrowheads="1"/>
              </p:cNvSpPr>
              <p:nvPr/>
            </p:nvSpPr>
            <p:spPr bwMode="auto">
              <a:xfrm>
                <a:off x="2062163" y="2125663"/>
                <a:ext cx="44450" cy="22225"/>
              </a:xfrm>
              <a:custGeom>
                <a:avLst/>
                <a:gdLst>
                  <a:gd name="T0" fmla="*/ 92 w 125"/>
                  <a:gd name="T1" fmla="*/ 32 h 63"/>
                  <a:gd name="T2" fmla="*/ 92 w 125"/>
                  <a:gd name="T3" fmla="*/ 32 h 63"/>
                  <a:gd name="T4" fmla="*/ 92 w 125"/>
                  <a:gd name="T5" fmla="*/ 32 h 63"/>
                  <a:gd name="T6" fmla="*/ 62 w 125"/>
                  <a:gd name="T7" fmla="*/ 32 h 63"/>
                  <a:gd name="T8" fmla="*/ 62 w 125"/>
                  <a:gd name="T9" fmla="*/ 32 h 63"/>
                  <a:gd name="T10" fmla="*/ 31 w 125"/>
                  <a:gd name="T11" fmla="*/ 32 h 63"/>
                  <a:gd name="T12" fmla="*/ 0 w 125"/>
                  <a:gd name="T13" fmla="*/ 0 h 63"/>
                  <a:gd name="T14" fmla="*/ 0 w 125"/>
                  <a:gd name="T15" fmla="*/ 0 h 63"/>
                  <a:gd name="T16" fmla="*/ 0 w 125"/>
                  <a:gd name="T17" fmla="*/ 0 h 63"/>
                  <a:gd name="T18" fmla="*/ 0 w 125"/>
                  <a:gd name="T19" fmla="*/ 0 h 63"/>
                  <a:gd name="T20" fmla="*/ 0 w 125"/>
                  <a:gd name="T21" fmla="*/ 32 h 63"/>
                  <a:gd name="T22" fmla="*/ 31 w 125"/>
                  <a:gd name="T23" fmla="*/ 32 h 63"/>
                  <a:gd name="T24" fmla="*/ 31 w 125"/>
                  <a:gd name="T25" fmla="*/ 32 h 63"/>
                  <a:gd name="T26" fmla="*/ 92 w 125"/>
                  <a:gd name="T27" fmla="*/ 62 h 63"/>
                  <a:gd name="T28" fmla="*/ 124 w 125"/>
                  <a:gd name="T29" fmla="*/ 62 h 63"/>
                  <a:gd name="T30" fmla="*/ 92 w 125"/>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63">
                    <a:moveTo>
                      <a:pt x="92" y="32"/>
                    </a:moveTo>
                    <a:lnTo>
                      <a:pt x="92" y="32"/>
                    </a:lnTo>
                    <a:lnTo>
                      <a:pt x="92" y="32"/>
                    </a:lnTo>
                    <a:lnTo>
                      <a:pt x="62" y="32"/>
                    </a:lnTo>
                    <a:lnTo>
                      <a:pt x="62" y="32"/>
                    </a:lnTo>
                    <a:cubicBezTo>
                      <a:pt x="31" y="32"/>
                      <a:pt x="31" y="32"/>
                      <a:pt x="31" y="32"/>
                    </a:cubicBezTo>
                    <a:cubicBezTo>
                      <a:pt x="31" y="32"/>
                      <a:pt x="31" y="32"/>
                      <a:pt x="0" y="0"/>
                    </a:cubicBezTo>
                    <a:lnTo>
                      <a:pt x="0" y="0"/>
                    </a:lnTo>
                    <a:lnTo>
                      <a:pt x="0" y="0"/>
                    </a:lnTo>
                    <a:lnTo>
                      <a:pt x="0" y="0"/>
                    </a:lnTo>
                    <a:cubicBezTo>
                      <a:pt x="0" y="32"/>
                      <a:pt x="0" y="32"/>
                      <a:pt x="0" y="32"/>
                    </a:cubicBezTo>
                    <a:cubicBezTo>
                      <a:pt x="31" y="32"/>
                      <a:pt x="31" y="32"/>
                      <a:pt x="31" y="32"/>
                    </a:cubicBezTo>
                    <a:lnTo>
                      <a:pt x="31" y="32"/>
                    </a:lnTo>
                    <a:cubicBezTo>
                      <a:pt x="62" y="32"/>
                      <a:pt x="92" y="62"/>
                      <a:pt x="92" y="62"/>
                    </a:cubicBezTo>
                    <a:cubicBezTo>
                      <a:pt x="124" y="62"/>
                      <a:pt x="124" y="62"/>
                      <a:pt x="124" y="62"/>
                    </a:cubicBezTo>
                    <a:cubicBezTo>
                      <a:pt x="124" y="32"/>
                      <a:pt x="124" y="32"/>
                      <a:pt x="92" y="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0" name="Freeform 173"/>
              <p:cNvSpPr>
                <a:spLocks noChangeArrowheads="1"/>
              </p:cNvSpPr>
              <p:nvPr/>
            </p:nvSpPr>
            <p:spPr bwMode="auto">
              <a:xfrm>
                <a:off x="1893888" y="2293938"/>
                <a:ext cx="100012" cy="44450"/>
              </a:xfrm>
              <a:custGeom>
                <a:avLst/>
                <a:gdLst>
                  <a:gd name="T0" fmla="*/ 0 w 280"/>
                  <a:gd name="T1" fmla="*/ 62 h 124"/>
                  <a:gd name="T2" fmla="*/ 0 w 280"/>
                  <a:gd name="T3" fmla="*/ 62 h 124"/>
                  <a:gd name="T4" fmla="*/ 0 w 280"/>
                  <a:gd name="T5" fmla="*/ 62 h 124"/>
                  <a:gd name="T6" fmla="*/ 0 w 280"/>
                  <a:gd name="T7" fmla="*/ 62 h 124"/>
                  <a:gd name="T8" fmla="*/ 31 w 280"/>
                  <a:gd name="T9" fmla="*/ 62 h 124"/>
                  <a:gd name="T10" fmla="*/ 31 w 280"/>
                  <a:gd name="T11" fmla="*/ 62 h 124"/>
                  <a:gd name="T12" fmla="*/ 31 w 280"/>
                  <a:gd name="T13" fmla="*/ 62 h 124"/>
                  <a:gd name="T14" fmla="*/ 62 w 280"/>
                  <a:gd name="T15" fmla="*/ 62 h 124"/>
                  <a:gd name="T16" fmla="*/ 62 w 280"/>
                  <a:gd name="T17" fmla="*/ 62 h 124"/>
                  <a:gd name="T18" fmla="*/ 93 w 280"/>
                  <a:gd name="T19" fmla="*/ 123 h 124"/>
                  <a:gd name="T20" fmla="*/ 93 w 280"/>
                  <a:gd name="T21" fmla="*/ 123 h 124"/>
                  <a:gd name="T22" fmla="*/ 93 w 280"/>
                  <a:gd name="T23" fmla="*/ 123 h 124"/>
                  <a:gd name="T24" fmla="*/ 93 w 280"/>
                  <a:gd name="T25" fmla="*/ 123 h 124"/>
                  <a:gd name="T26" fmla="*/ 93 w 280"/>
                  <a:gd name="T27" fmla="*/ 123 h 124"/>
                  <a:gd name="T28" fmla="*/ 93 w 280"/>
                  <a:gd name="T29" fmla="*/ 92 h 124"/>
                  <a:gd name="T30" fmla="*/ 124 w 280"/>
                  <a:gd name="T31" fmla="*/ 92 h 124"/>
                  <a:gd name="T32" fmla="*/ 124 w 280"/>
                  <a:gd name="T33" fmla="*/ 62 h 124"/>
                  <a:gd name="T34" fmla="*/ 124 w 280"/>
                  <a:gd name="T35" fmla="*/ 62 h 124"/>
                  <a:gd name="T36" fmla="*/ 155 w 280"/>
                  <a:gd name="T37" fmla="*/ 62 h 124"/>
                  <a:gd name="T38" fmla="*/ 155 w 280"/>
                  <a:gd name="T39" fmla="*/ 62 h 124"/>
                  <a:gd name="T40" fmla="*/ 155 w 280"/>
                  <a:gd name="T41" fmla="*/ 62 h 124"/>
                  <a:gd name="T42" fmla="*/ 186 w 280"/>
                  <a:gd name="T43" fmla="*/ 62 h 124"/>
                  <a:gd name="T44" fmla="*/ 186 w 280"/>
                  <a:gd name="T45" fmla="*/ 62 h 124"/>
                  <a:gd name="T46" fmla="*/ 186 w 280"/>
                  <a:gd name="T47" fmla="*/ 62 h 124"/>
                  <a:gd name="T48" fmla="*/ 186 w 280"/>
                  <a:gd name="T49" fmla="*/ 30 h 124"/>
                  <a:gd name="T50" fmla="*/ 217 w 280"/>
                  <a:gd name="T51" fmla="*/ 30 h 124"/>
                  <a:gd name="T52" fmla="*/ 217 w 280"/>
                  <a:gd name="T53" fmla="*/ 30 h 124"/>
                  <a:gd name="T54" fmla="*/ 248 w 280"/>
                  <a:gd name="T55" fmla="*/ 30 h 124"/>
                  <a:gd name="T56" fmla="*/ 248 w 280"/>
                  <a:gd name="T57" fmla="*/ 30 h 124"/>
                  <a:gd name="T58" fmla="*/ 248 w 280"/>
                  <a:gd name="T59" fmla="*/ 30 h 124"/>
                  <a:gd name="T60" fmla="*/ 279 w 280"/>
                  <a:gd name="T61" fmla="*/ 30 h 124"/>
                  <a:gd name="T62" fmla="*/ 217 w 280"/>
                  <a:gd name="T63" fmla="*/ 0 h 124"/>
                  <a:gd name="T64" fmla="*/ 186 w 280"/>
                  <a:gd name="T65" fmla="*/ 0 h 124"/>
                  <a:gd name="T66" fmla="*/ 186 w 280"/>
                  <a:gd name="T67" fmla="*/ 0 h 124"/>
                  <a:gd name="T68" fmla="*/ 155 w 280"/>
                  <a:gd name="T69" fmla="*/ 0 h 124"/>
                  <a:gd name="T70" fmla="*/ 155 w 280"/>
                  <a:gd name="T71" fmla="*/ 0 h 124"/>
                  <a:gd name="T72" fmla="*/ 155 w 280"/>
                  <a:gd name="T73" fmla="*/ 0 h 124"/>
                  <a:gd name="T74" fmla="*/ 124 w 280"/>
                  <a:gd name="T75" fmla="*/ 0 h 124"/>
                  <a:gd name="T76" fmla="*/ 62 w 280"/>
                  <a:gd name="T77" fmla="*/ 0 h 124"/>
                  <a:gd name="T78" fmla="*/ 62 w 280"/>
                  <a:gd name="T79" fmla="*/ 0 h 124"/>
                  <a:gd name="T80" fmla="*/ 62 w 280"/>
                  <a:gd name="T81" fmla="*/ 0 h 124"/>
                  <a:gd name="T82" fmla="*/ 62 w 280"/>
                  <a:gd name="T83" fmla="*/ 0 h 124"/>
                  <a:gd name="T84" fmla="*/ 62 w 280"/>
                  <a:gd name="T85" fmla="*/ 0 h 124"/>
                  <a:gd name="T86" fmla="*/ 31 w 280"/>
                  <a:gd name="T87" fmla="*/ 0 h 124"/>
                  <a:gd name="T88" fmla="*/ 31 w 280"/>
                  <a:gd name="T89" fmla="*/ 30 h 124"/>
                  <a:gd name="T90" fmla="*/ 0 w 280"/>
                  <a:gd name="T9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124">
                    <a:moveTo>
                      <a:pt x="0" y="62"/>
                    </a:moveTo>
                    <a:lnTo>
                      <a:pt x="0" y="62"/>
                    </a:lnTo>
                    <a:lnTo>
                      <a:pt x="0" y="62"/>
                    </a:lnTo>
                    <a:lnTo>
                      <a:pt x="0" y="62"/>
                    </a:lnTo>
                    <a:cubicBezTo>
                      <a:pt x="0" y="62"/>
                      <a:pt x="0" y="62"/>
                      <a:pt x="31" y="62"/>
                    </a:cubicBezTo>
                    <a:lnTo>
                      <a:pt x="31" y="62"/>
                    </a:lnTo>
                    <a:lnTo>
                      <a:pt x="31" y="62"/>
                    </a:lnTo>
                    <a:cubicBezTo>
                      <a:pt x="31" y="62"/>
                      <a:pt x="31" y="62"/>
                      <a:pt x="62" y="62"/>
                    </a:cubicBezTo>
                    <a:lnTo>
                      <a:pt x="62" y="62"/>
                    </a:lnTo>
                    <a:cubicBezTo>
                      <a:pt x="62" y="62"/>
                      <a:pt x="93" y="92"/>
                      <a:pt x="93" y="123"/>
                    </a:cubicBezTo>
                    <a:lnTo>
                      <a:pt x="93" y="123"/>
                    </a:lnTo>
                    <a:lnTo>
                      <a:pt x="93" y="123"/>
                    </a:lnTo>
                    <a:lnTo>
                      <a:pt x="93" y="123"/>
                    </a:lnTo>
                    <a:lnTo>
                      <a:pt x="93" y="123"/>
                    </a:lnTo>
                    <a:cubicBezTo>
                      <a:pt x="93" y="92"/>
                      <a:pt x="93" y="92"/>
                      <a:pt x="93" y="92"/>
                    </a:cubicBezTo>
                    <a:cubicBezTo>
                      <a:pt x="93" y="92"/>
                      <a:pt x="93" y="92"/>
                      <a:pt x="124" y="92"/>
                    </a:cubicBezTo>
                    <a:cubicBezTo>
                      <a:pt x="124" y="92"/>
                      <a:pt x="124" y="92"/>
                      <a:pt x="124" y="62"/>
                    </a:cubicBezTo>
                    <a:lnTo>
                      <a:pt x="124" y="62"/>
                    </a:lnTo>
                    <a:lnTo>
                      <a:pt x="155" y="62"/>
                    </a:lnTo>
                    <a:lnTo>
                      <a:pt x="155" y="62"/>
                    </a:lnTo>
                    <a:lnTo>
                      <a:pt x="155" y="62"/>
                    </a:lnTo>
                    <a:cubicBezTo>
                      <a:pt x="155" y="62"/>
                      <a:pt x="155" y="62"/>
                      <a:pt x="186" y="62"/>
                    </a:cubicBezTo>
                    <a:lnTo>
                      <a:pt x="186" y="62"/>
                    </a:lnTo>
                    <a:lnTo>
                      <a:pt x="186" y="62"/>
                    </a:lnTo>
                    <a:cubicBezTo>
                      <a:pt x="186" y="30"/>
                      <a:pt x="186" y="30"/>
                      <a:pt x="186" y="30"/>
                    </a:cubicBezTo>
                    <a:cubicBezTo>
                      <a:pt x="217" y="30"/>
                      <a:pt x="217" y="30"/>
                      <a:pt x="217" y="30"/>
                    </a:cubicBezTo>
                    <a:lnTo>
                      <a:pt x="217" y="30"/>
                    </a:lnTo>
                    <a:cubicBezTo>
                      <a:pt x="248" y="30"/>
                      <a:pt x="248" y="30"/>
                      <a:pt x="248" y="30"/>
                    </a:cubicBezTo>
                    <a:lnTo>
                      <a:pt x="248" y="30"/>
                    </a:lnTo>
                    <a:lnTo>
                      <a:pt x="248" y="30"/>
                    </a:lnTo>
                    <a:lnTo>
                      <a:pt x="279" y="30"/>
                    </a:lnTo>
                    <a:cubicBezTo>
                      <a:pt x="248" y="0"/>
                      <a:pt x="248" y="0"/>
                      <a:pt x="217" y="0"/>
                    </a:cubicBezTo>
                    <a:cubicBezTo>
                      <a:pt x="217" y="0"/>
                      <a:pt x="217" y="0"/>
                      <a:pt x="186" y="0"/>
                    </a:cubicBezTo>
                    <a:lnTo>
                      <a:pt x="186" y="0"/>
                    </a:lnTo>
                    <a:cubicBezTo>
                      <a:pt x="155" y="0"/>
                      <a:pt x="155" y="0"/>
                      <a:pt x="155" y="0"/>
                    </a:cubicBezTo>
                    <a:lnTo>
                      <a:pt x="155" y="0"/>
                    </a:lnTo>
                    <a:lnTo>
                      <a:pt x="155" y="0"/>
                    </a:lnTo>
                    <a:cubicBezTo>
                      <a:pt x="124" y="0"/>
                      <a:pt x="124" y="0"/>
                      <a:pt x="124" y="0"/>
                    </a:cubicBezTo>
                    <a:cubicBezTo>
                      <a:pt x="93" y="0"/>
                      <a:pt x="93" y="0"/>
                      <a:pt x="62" y="0"/>
                    </a:cubicBezTo>
                    <a:lnTo>
                      <a:pt x="62" y="0"/>
                    </a:lnTo>
                    <a:lnTo>
                      <a:pt x="62" y="0"/>
                    </a:lnTo>
                    <a:lnTo>
                      <a:pt x="62" y="0"/>
                    </a:lnTo>
                    <a:lnTo>
                      <a:pt x="62" y="0"/>
                    </a:lnTo>
                    <a:cubicBezTo>
                      <a:pt x="62" y="0"/>
                      <a:pt x="62" y="0"/>
                      <a:pt x="31" y="0"/>
                    </a:cubicBezTo>
                    <a:cubicBezTo>
                      <a:pt x="31" y="30"/>
                      <a:pt x="31" y="30"/>
                      <a:pt x="31" y="30"/>
                    </a:cubicBez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1" name="Freeform 174"/>
              <p:cNvSpPr>
                <a:spLocks noChangeArrowheads="1"/>
              </p:cNvSpPr>
              <p:nvPr/>
            </p:nvSpPr>
            <p:spPr bwMode="auto">
              <a:xfrm>
                <a:off x="2508250" y="1512888"/>
                <a:ext cx="66675" cy="44450"/>
              </a:xfrm>
              <a:custGeom>
                <a:avLst/>
                <a:gdLst>
                  <a:gd name="T0" fmla="*/ 0 w 186"/>
                  <a:gd name="T1" fmla="*/ 92 h 125"/>
                  <a:gd name="T2" fmla="*/ 0 w 186"/>
                  <a:gd name="T3" fmla="*/ 92 h 125"/>
                  <a:gd name="T4" fmla="*/ 31 w 186"/>
                  <a:gd name="T5" fmla="*/ 92 h 125"/>
                  <a:gd name="T6" fmla="*/ 31 w 186"/>
                  <a:gd name="T7" fmla="*/ 92 h 125"/>
                  <a:gd name="T8" fmla="*/ 61 w 186"/>
                  <a:gd name="T9" fmla="*/ 92 h 125"/>
                  <a:gd name="T10" fmla="*/ 61 w 186"/>
                  <a:gd name="T11" fmla="*/ 92 h 125"/>
                  <a:gd name="T12" fmla="*/ 93 w 186"/>
                  <a:gd name="T13" fmla="*/ 62 h 125"/>
                  <a:gd name="T14" fmla="*/ 93 w 186"/>
                  <a:gd name="T15" fmla="*/ 62 h 125"/>
                  <a:gd name="T16" fmla="*/ 124 w 186"/>
                  <a:gd name="T17" fmla="*/ 62 h 125"/>
                  <a:gd name="T18" fmla="*/ 155 w 186"/>
                  <a:gd name="T19" fmla="*/ 62 h 125"/>
                  <a:gd name="T20" fmla="*/ 155 w 186"/>
                  <a:gd name="T21" fmla="*/ 92 h 125"/>
                  <a:gd name="T22" fmla="*/ 155 w 186"/>
                  <a:gd name="T23" fmla="*/ 92 h 125"/>
                  <a:gd name="T24" fmla="*/ 155 w 186"/>
                  <a:gd name="T25" fmla="*/ 124 h 125"/>
                  <a:gd name="T26" fmla="*/ 155 w 186"/>
                  <a:gd name="T27" fmla="*/ 124 h 125"/>
                  <a:gd name="T28" fmla="*/ 155 w 186"/>
                  <a:gd name="T29" fmla="*/ 124 h 125"/>
                  <a:gd name="T30" fmla="*/ 185 w 186"/>
                  <a:gd name="T31" fmla="*/ 124 h 125"/>
                  <a:gd name="T32" fmla="*/ 185 w 186"/>
                  <a:gd name="T33" fmla="*/ 124 h 125"/>
                  <a:gd name="T34" fmla="*/ 185 w 186"/>
                  <a:gd name="T35" fmla="*/ 92 h 125"/>
                  <a:gd name="T36" fmla="*/ 185 w 186"/>
                  <a:gd name="T37" fmla="*/ 62 h 125"/>
                  <a:gd name="T38" fmla="*/ 185 w 186"/>
                  <a:gd name="T39" fmla="*/ 62 h 125"/>
                  <a:gd name="T40" fmla="*/ 185 w 186"/>
                  <a:gd name="T41" fmla="*/ 31 h 125"/>
                  <a:gd name="T42" fmla="*/ 185 w 186"/>
                  <a:gd name="T43" fmla="*/ 31 h 125"/>
                  <a:gd name="T44" fmla="*/ 185 w 186"/>
                  <a:gd name="T45" fmla="*/ 31 h 125"/>
                  <a:gd name="T46" fmla="*/ 185 w 186"/>
                  <a:gd name="T47" fmla="*/ 0 h 125"/>
                  <a:gd name="T48" fmla="*/ 185 w 186"/>
                  <a:gd name="T49" fmla="*/ 0 h 125"/>
                  <a:gd name="T50" fmla="*/ 155 w 186"/>
                  <a:gd name="T51" fmla="*/ 31 h 125"/>
                  <a:gd name="T52" fmla="*/ 124 w 186"/>
                  <a:gd name="T53" fmla="*/ 31 h 125"/>
                  <a:gd name="T54" fmla="*/ 93 w 186"/>
                  <a:gd name="T55" fmla="*/ 0 h 125"/>
                  <a:gd name="T56" fmla="*/ 31 w 186"/>
                  <a:gd name="T57" fmla="*/ 31 h 125"/>
                  <a:gd name="T58" fmla="*/ 0 w 186"/>
                  <a:gd name="T59"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25">
                    <a:moveTo>
                      <a:pt x="0" y="92"/>
                    </a:moveTo>
                    <a:lnTo>
                      <a:pt x="0" y="92"/>
                    </a:lnTo>
                    <a:cubicBezTo>
                      <a:pt x="0" y="92"/>
                      <a:pt x="0" y="92"/>
                      <a:pt x="31" y="92"/>
                    </a:cubicBezTo>
                    <a:lnTo>
                      <a:pt x="31" y="92"/>
                    </a:lnTo>
                    <a:cubicBezTo>
                      <a:pt x="61" y="92"/>
                      <a:pt x="61" y="92"/>
                      <a:pt x="61" y="92"/>
                    </a:cubicBezTo>
                    <a:lnTo>
                      <a:pt x="61" y="92"/>
                    </a:lnTo>
                    <a:cubicBezTo>
                      <a:pt x="61" y="92"/>
                      <a:pt x="93" y="92"/>
                      <a:pt x="93" y="62"/>
                    </a:cubicBezTo>
                    <a:lnTo>
                      <a:pt x="93" y="62"/>
                    </a:lnTo>
                    <a:cubicBezTo>
                      <a:pt x="124" y="62"/>
                      <a:pt x="124" y="62"/>
                      <a:pt x="124" y="62"/>
                    </a:cubicBezTo>
                    <a:cubicBezTo>
                      <a:pt x="124" y="62"/>
                      <a:pt x="124" y="62"/>
                      <a:pt x="155" y="62"/>
                    </a:cubicBezTo>
                    <a:cubicBezTo>
                      <a:pt x="155" y="92"/>
                      <a:pt x="155" y="92"/>
                      <a:pt x="155" y="92"/>
                    </a:cubicBezTo>
                    <a:lnTo>
                      <a:pt x="155" y="92"/>
                    </a:lnTo>
                    <a:lnTo>
                      <a:pt x="155" y="124"/>
                    </a:lnTo>
                    <a:lnTo>
                      <a:pt x="155" y="124"/>
                    </a:lnTo>
                    <a:lnTo>
                      <a:pt x="155" y="124"/>
                    </a:lnTo>
                    <a:cubicBezTo>
                      <a:pt x="155" y="124"/>
                      <a:pt x="155" y="124"/>
                      <a:pt x="185" y="124"/>
                    </a:cubicBezTo>
                    <a:lnTo>
                      <a:pt x="185" y="124"/>
                    </a:lnTo>
                    <a:cubicBezTo>
                      <a:pt x="185" y="92"/>
                      <a:pt x="185" y="92"/>
                      <a:pt x="185" y="92"/>
                    </a:cubicBezTo>
                    <a:cubicBezTo>
                      <a:pt x="185" y="62"/>
                      <a:pt x="185" y="62"/>
                      <a:pt x="185" y="62"/>
                    </a:cubicBezTo>
                    <a:lnTo>
                      <a:pt x="185" y="62"/>
                    </a:lnTo>
                    <a:lnTo>
                      <a:pt x="185" y="31"/>
                    </a:lnTo>
                    <a:lnTo>
                      <a:pt x="185" y="31"/>
                    </a:lnTo>
                    <a:lnTo>
                      <a:pt x="185" y="31"/>
                    </a:lnTo>
                    <a:cubicBezTo>
                      <a:pt x="185" y="0"/>
                      <a:pt x="185" y="0"/>
                      <a:pt x="185" y="0"/>
                    </a:cubicBezTo>
                    <a:lnTo>
                      <a:pt x="185" y="0"/>
                    </a:lnTo>
                    <a:cubicBezTo>
                      <a:pt x="185" y="31"/>
                      <a:pt x="155" y="31"/>
                      <a:pt x="155" y="31"/>
                    </a:cubicBezTo>
                    <a:cubicBezTo>
                      <a:pt x="124" y="31"/>
                      <a:pt x="124" y="31"/>
                      <a:pt x="124" y="31"/>
                    </a:cubicBezTo>
                    <a:cubicBezTo>
                      <a:pt x="124" y="31"/>
                      <a:pt x="124" y="0"/>
                      <a:pt x="93" y="0"/>
                    </a:cubicBezTo>
                    <a:cubicBezTo>
                      <a:pt x="31" y="31"/>
                      <a:pt x="31" y="31"/>
                      <a:pt x="31" y="31"/>
                    </a:cubicBezTo>
                    <a:cubicBezTo>
                      <a:pt x="0" y="62"/>
                      <a:pt x="0" y="62"/>
                      <a:pt x="0" y="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2" name="Freeform 175"/>
              <p:cNvSpPr>
                <a:spLocks noChangeArrowheads="1"/>
              </p:cNvSpPr>
              <p:nvPr/>
            </p:nvSpPr>
            <p:spPr bwMode="auto">
              <a:xfrm>
                <a:off x="2297113" y="1524000"/>
                <a:ext cx="66675" cy="77788"/>
              </a:xfrm>
              <a:custGeom>
                <a:avLst/>
                <a:gdLst>
                  <a:gd name="T0" fmla="*/ 0 w 187"/>
                  <a:gd name="T1" fmla="*/ 61 h 218"/>
                  <a:gd name="T2" fmla="*/ 0 w 187"/>
                  <a:gd name="T3" fmla="*/ 61 h 218"/>
                  <a:gd name="T4" fmla="*/ 0 w 187"/>
                  <a:gd name="T5" fmla="*/ 61 h 218"/>
                  <a:gd name="T6" fmla="*/ 30 w 187"/>
                  <a:gd name="T7" fmla="*/ 61 h 218"/>
                  <a:gd name="T8" fmla="*/ 30 w 187"/>
                  <a:gd name="T9" fmla="*/ 61 h 218"/>
                  <a:gd name="T10" fmla="*/ 62 w 187"/>
                  <a:gd name="T11" fmla="*/ 93 h 218"/>
                  <a:gd name="T12" fmla="*/ 62 w 187"/>
                  <a:gd name="T13" fmla="*/ 124 h 218"/>
                  <a:gd name="T14" fmla="*/ 62 w 187"/>
                  <a:gd name="T15" fmla="*/ 155 h 218"/>
                  <a:gd name="T16" fmla="*/ 62 w 187"/>
                  <a:gd name="T17" fmla="*/ 185 h 218"/>
                  <a:gd name="T18" fmla="*/ 93 w 187"/>
                  <a:gd name="T19" fmla="*/ 217 h 218"/>
                  <a:gd name="T20" fmla="*/ 93 w 187"/>
                  <a:gd name="T21" fmla="*/ 217 h 218"/>
                  <a:gd name="T22" fmla="*/ 93 w 187"/>
                  <a:gd name="T23" fmla="*/ 217 h 218"/>
                  <a:gd name="T24" fmla="*/ 124 w 187"/>
                  <a:gd name="T25" fmla="*/ 217 h 218"/>
                  <a:gd name="T26" fmla="*/ 124 w 187"/>
                  <a:gd name="T27" fmla="*/ 217 h 218"/>
                  <a:gd name="T28" fmla="*/ 154 w 187"/>
                  <a:gd name="T29" fmla="*/ 185 h 218"/>
                  <a:gd name="T30" fmla="*/ 154 w 187"/>
                  <a:gd name="T31" fmla="*/ 185 h 218"/>
                  <a:gd name="T32" fmla="*/ 154 w 187"/>
                  <a:gd name="T33" fmla="*/ 185 h 218"/>
                  <a:gd name="T34" fmla="*/ 186 w 187"/>
                  <a:gd name="T35" fmla="*/ 185 h 218"/>
                  <a:gd name="T36" fmla="*/ 186 w 187"/>
                  <a:gd name="T37" fmla="*/ 155 h 218"/>
                  <a:gd name="T38" fmla="*/ 186 w 187"/>
                  <a:gd name="T39" fmla="*/ 124 h 218"/>
                  <a:gd name="T40" fmla="*/ 186 w 187"/>
                  <a:gd name="T41" fmla="*/ 124 h 218"/>
                  <a:gd name="T42" fmla="*/ 186 w 187"/>
                  <a:gd name="T43" fmla="*/ 124 h 218"/>
                  <a:gd name="T44" fmla="*/ 154 w 187"/>
                  <a:gd name="T45" fmla="*/ 93 h 218"/>
                  <a:gd name="T46" fmla="*/ 154 w 187"/>
                  <a:gd name="T47" fmla="*/ 93 h 218"/>
                  <a:gd name="T48" fmla="*/ 124 w 187"/>
                  <a:gd name="T49" fmla="*/ 61 h 218"/>
                  <a:gd name="T50" fmla="*/ 124 w 187"/>
                  <a:gd name="T51" fmla="*/ 61 h 218"/>
                  <a:gd name="T52" fmla="*/ 124 w 187"/>
                  <a:gd name="T53" fmla="*/ 61 h 218"/>
                  <a:gd name="T54" fmla="*/ 124 w 187"/>
                  <a:gd name="T55" fmla="*/ 0 h 218"/>
                  <a:gd name="T56" fmla="*/ 154 w 187"/>
                  <a:gd name="T57" fmla="*/ 0 h 218"/>
                  <a:gd name="T58" fmla="*/ 154 w 187"/>
                  <a:gd name="T59" fmla="*/ 0 h 218"/>
                  <a:gd name="T60" fmla="*/ 186 w 187"/>
                  <a:gd name="T61" fmla="*/ 31 h 218"/>
                  <a:gd name="T62" fmla="*/ 186 w 187"/>
                  <a:gd name="T63" fmla="*/ 0 h 218"/>
                  <a:gd name="T64" fmla="*/ 186 w 187"/>
                  <a:gd name="T65" fmla="*/ 0 h 218"/>
                  <a:gd name="T66" fmla="*/ 186 w 187"/>
                  <a:gd name="T67" fmla="*/ 0 h 218"/>
                  <a:gd name="T68" fmla="*/ 186 w 187"/>
                  <a:gd name="T69" fmla="*/ 0 h 218"/>
                  <a:gd name="T70" fmla="*/ 186 w 187"/>
                  <a:gd name="T71" fmla="*/ 0 h 218"/>
                  <a:gd name="T72" fmla="*/ 154 w 187"/>
                  <a:gd name="T73" fmla="*/ 0 h 218"/>
                  <a:gd name="T74" fmla="*/ 124 w 187"/>
                  <a:gd name="T75" fmla="*/ 0 h 218"/>
                  <a:gd name="T76" fmla="*/ 62 w 187"/>
                  <a:gd name="T77" fmla="*/ 31 h 218"/>
                  <a:gd name="T78" fmla="*/ 62 w 187"/>
                  <a:gd name="T79" fmla="*/ 31 h 218"/>
                  <a:gd name="T80" fmla="*/ 0 w 187"/>
                  <a:gd name="T81"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18">
                    <a:moveTo>
                      <a:pt x="0" y="61"/>
                    </a:moveTo>
                    <a:lnTo>
                      <a:pt x="0" y="61"/>
                    </a:lnTo>
                    <a:lnTo>
                      <a:pt x="0" y="61"/>
                    </a:lnTo>
                    <a:lnTo>
                      <a:pt x="30" y="61"/>
                    </a:lnTo>
                    <a:lnTo>
                      <a:pt x="30" y="61"/>
                    </a:lnTo>
                    <a:lnTo>
                      <a:pt x="62" y="93"/>
                    </a:lnTo>
                    <a:cubicBezTo>
                      <a:pt x="62" y="124"/>
                      <a:pt x="62" y="124"/>
                      <a:pt x="62" y="124"/>
                    </a:cubicBezTo>
                    <a:cubicBezTo>
                      <a:pt x="62" y="155"/>
                      <a:pt x="62" y="155"/>
                      <a:pt x="62" y="155"/>
                    </a:cubicBezTo>
                    <a:cubicBezTo>
                      <a:pt x="62" y="185"/>
                      <a:pt x="62" y="185"/>
                      <a:pt x="62" y="185"/>
                    </a:cubicBezTo>
                    <a:cubicBezTo>
                      <a:pt x="93" y="185"/>
                      <a:pt x="93" y="185"/>
                      <a:pt x="93" y="217"/>
                    </a:cubicBezTo>
                    <a:lnTo>
                      <a:pt x="93" y="217"/>
                    </a:lnTo>
                    <a:lnTo>
                      <a:pt x="93" y="217"/>
                    </a:lnTo>
                    <a:cubicBezTo>
                      <a:pt x="124" y="217"/>
                      <a:pt x="124" y="217"/>
                      <a:pt x="124" y="217"/>
                    </a:cubicBezTo>
                    <a:lnTo>
                      <a:pt x="124" y="217"/>
                    </a:lnTo>
                    <a:cubicBezTo>
                      <a:pt x="124" y="217"/>
                      <a:pt x="154" y="217"/>
                      <a:pt x="154" y="185"/>
                    </a:cubicBezTo>
                    <a:lnTo>
                      <a:pt x="154" y="185"/>
                    </a:lnTo>
                    <a:lnTo>
                      <a:pt x="154" y="185"/>
                    </a:lnTo>
                    <a:lnTo>
                      <a:pt x="186" y="185"/>
                    </a:lnTo>
                    <a:cubicBezTo>
                      <a:pt x="186" y="155"/>
                      <a:pt x="186" y="155"/>
                      <a:pt x="186" y="155"/>
                    </a:cubicBezTo>
                    <a:cubicBezTo>
                      <a:pt x="186" y="155"/>
                      <a:pt x="186" y="155"/>
                      <a:pt x="186" y="124"/>
                    </a:cubicBezTo>
                    <a:lnTo>
                      <a:pt x="186" y="124"/>
                    </a:lnTo>
                    <a:lnTo>
                      <a:pt x="186" y="124"/>
                    </a:lnTo>
                    <a:cubicBezTo>
                      <a:pt x="154" y="124"/>
                      <a:pt x="154" y="124"/>
                      <a:pt x="154" y="93"/>
                    </a:cubicBezTo>
                    <a:lnTo>
                      <a:pt x="154" y="93"/>
                    </a:lnTo>
                    <a:lnTo>
                      <a:pt x="124" y="61"/>
                    </a:lnTo>
                    <a:lnTo>
                      <a:pt x="124" y="61"/>
                    </a:lnTo>
                    <a:lnTo>
                      <a:pt x="124" y="61"/>
                    </a:lnTo>
                    <a:cubicBezTo>
                      <a:pt x="124" y="31"/>
                      <a:pt x="124" y="31"/>
                      <a:pt x="124" y="0"/>
                    </a:cubicBezTo>
                    <a:lnTo>
                      <a:pt x="154" y="0"/>
                    </a:lnTo>
                    <a:lnTo>
                      <a:pt x="154" y="0"/>
                    </a:lnTo>
                    <a:lnTo>
                      <a:pt x="186" y="31"/>
                    </a:lnTo>
                    <a:lnTo>
                      <a:pt x="186" y="0"/>
                    </a:lnTo>
                    <a:lnTo>
                      <a:pt x="186" y="0"/>
                    </a:lnTo>
                    <a:lnTo>
                      <a:pt x="186" y="0"/>
                    </a:lnTo>
                    <a:lnTo>
                      <a:pt x="186" y="0"/>
                    </a:lnTo>
                    <a:lnTo>
                      <a:pt x="186" y="0"/>
                    </a:lnTo>
                    <a:cubicBezTo>
                      <a:pt x="186" y="0"/>
                      <a:pt x="186" y="0"/>
                      <a:pt x="154" y="0"/>
                    </a:cubicBezTo>
                    <a:cubicBezTo>
                      <a:pt x="154" y="0"/>
                      <a:pt x="154" y="0"/>
                      <a:pt x="124" y="0"/>
                    </a:cubicBezTo>
                    <a:cubicBezTo>
                      <a:pt x="93" y="0"/>
                      <a:pt x="62" y="31"/>
                      <a:pt x="62" y="31"/>
                    </a:cubicBezTo>
                    <a:lnTo>
                      <a:pt x="62" y="31"/>
                    </a:lnTo>
                    <a:cubicBezTo>
                      <a:pt x="62" y="31"/>
                      <a:pt x="30" y="61"/>
                      <a:pt x="0" y="6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3" name="Freeform 176"/>
              <p:cNvSpPr>
                <a:spLocks noChangeArrowheads="1"/>
              </p:cNvSpPr>
              <p:nvPr/>
            </p:nvSpPr>
            <p:spPr bwMode="auto">
              <a:xfrm>
                <a:off x="868363" y="1033463"/>
                <a:ext cx="1674812" cy="625475"/>
              </a:xfrm>
              <a:custGeom>
                <a:avLst/>
                <a:gdLst>
                  <a:gd name="T0" fmla="*/ 2759 w 4651"/>
                  <a:gd name="T1" fmla="*/ 155 h 1737"/>
                  <a:gd name="T2" fmla="*/ 2604 w 4651"/>
                  <a:gd name="T3" fmla="*/ 124 h 1737"/>
                  <a:gd name="T4" fmla="*/ 2418 w 4651"/>
                  <a:gd name="T5" fmla="*/ 155 h 1737"/>
                  <a:gd name="T6" fmla="*/ 2325 w 4651"/>
                  <a:gd name="T7" fmla="*/ 186 h 1737"/>
                  <a:gd name="T8" fmla="*/ 2139 w 4651"/>
                  <a:gd name="T9" fmla="*/ 186 h 1737"/>
                  <a:gd name="T10" fmla="*/ 2046 w 4651"/>
                  <a:gd name="T11" fmla="*/ 155 h 1737"/>
                  <a:gd name="T12" fmla="*/ 1829 w 4651"/>
                  <a:gd name="T13" fmla="*/ 155 h 1737"/>
                  <a:gd name="T14" fmla="*/ 1767 w 4651"/>
                  <a:gd name="T15" fmla="*/ 186 h 1737"/>
                  <a:gd name="T16" fmla="*/ 1643 w 4651"/>
                  <a:gd name="T17" fmla="*/ 155 h 1737"/>
                  <a:gd name="T18" fmla="*/ 1457 w 4651"/>
                  <a:gd name="T19" fmla="*/ 186 h 1737"/>
                  <a:gd name="T20" fmla="*/ 1147 w 4651"/>
                  <a:gd name="T21" fmla="*/ 62 h 1737"/>
                  <a:gd name="T22" fmla="*/ 931 w 4651"/>
                  <a:gd name="T23" fmla="*/ 93 h 1737"/>
                  <a:gd name="T24" fmla="*/ 837 w 4651"/>
                  <a:gd name="T25" fmla="*/ 62 h 1737"/>
                  <a:gd name="T26" fmla="*/ 683 w 4651"/>
                  <a:gd name="T27" fmla="*/ 0 h 1737"/>
                  <a:gd name="T28" fmla="*/ 496 w 4651"/>
                  <a:gd name="T29" fmla="*/ 62 h 1737"/>
                  <a:gd name="T30" fmla="*/ 248 w 4651"/>
                  <a:gd name="T31" fmla="*/ 93 h 1737"/>
                  <a:gd name="T32" fmla="*/ 0 w 4651"/>
                  <a:gd name="T33" fmla="*/ 589 h 1737"/>
                  <a:gd name="T34" fmla="*/ 63 w 4651"/>
                  <a:gd name="T35" fmla="*/ 620 h 1737"/>
                  <a:gd name="T36" fmla="*/ 187 w 4651"/>
                  <a:gd name="T37" fmla="*/ 713 h 1737"/>
                  <a:gd name="T38" fmla="*/ 403 w 4651"/>
                  <a:gd name="T39" fmla="*/ 775 h 1737"/>
                  <a:gd name="T40" fmla="*/ 527 w 4651"/>
                  <a:gd name="T41" fmla="*/ 899 h 1737"/>
                  <a:gd name="T42" fmla="*/ 559 w 4651"/>
                  <a:gd name="T43" fmla="*/ 1053 h 1737"/>
                  <a:gd name="T44" fmla="*/ 683 w 4651"/>
                  <a:gd name="T45" fmla="*/ 1116 h 1737"/>
                  <a:gd name="T46" fmla="*/ 837 w 4651"/>
                  <a:gd name="T47" fmla="*/ 1240 h 1737"/>
                  <a:gd name="T48" fmla="*/ 961 w 4651"/>
                  <a:gd name="T49" fmla="*/ 1301 h 1737"/>
                  <a:gd name="T50" fmla="*/ 2511 w 4651"/>
                  <a:gd name="T51" fmla="*/ 1301 h 1737"/>
                  <a:gd name="T52" fmla="*/ 2604 w 4651"/>
                  <a:gd name="T53" fmla="*/ 1364 h 1737"/>
                  <a:gd name="T54" fmla="*/ 2759 w 4651"/>
                  <a:gd name="T55" fmla="*/ 1364 h 1737"/>
                  <a:gd name="T56" fmla="*/ 2852 w 4651"/>
                  <a:gd name="T57" fmla="*/ 1395 h 1737"/>
                  <a:gd name="T58" fmla="*/ 3162 w 4651"/>
                  <a:gd name="T59" fmla="*/ 1488 h 1737"/>
                  <a:gd name="T60" fmla="*/ 3255 w 4651"/>
                  <a:gd name="T61" fmla="*/ 1612 h 1737"/>
                  <a:gd name="T62" fmla="*/ 3317 w 4651"/>
                  <a:gd name="T63" fmla="*/ 1705 h 1737"/>
                  <a:gd name="T64" fmla="*/ 3534 w 4651"/>
                  <a:gd name="T65" fmla="*/ 1643 h 1737"/>
                  <a:gd name="T66" fmla="*/ 3813 w 4651"/>
                  <a:gd name="T67" fmla="*/ 1549 h 1737"/>
                  <a:gd name="T68" fmla="*/ 3906 w 4651"/>
                  <a:gd name="T69" fmla="*/ 1457 h 1737"/>
                  <a:gd name="T70" fmla="*/ 4122 w 4651"/>
                  <a:gd name="T71" fmla="*/ 1240 h 1737"/>
                  <a:gd name="T72" fmla="*/ 4370 w 4651"/>
                  <a:gd name="T73" fmla="*/ 1240 h 1737"/>
                  <a:gd name="T74" fmla="*/ 4650 w 4651"/>
                  <a:gd name="T75" fmla="*/ 1085 h 1737"/>
                  <a:gd name="T76" fmla="*/ 4494 w 4651"/>
                  <a:gd name="T77" fmla="*/ 1085 h 1737"/>
                  <a:gd name="T78" fmla="*/ 4464 w 4651"/>
                  <a:gd name="T79" fmla="*/ 992 h 1737"/>
                  <a:gd name="T80" fmla="*/ 4309 w 4651"/>
                  <a:gd name="T81" fmla="*/ 929 h 1737"/>
                  <a:gd name="T82" fmla="*/ 4278 w 4651"/>
                  <a:gd name="T83" fmla="*/ 805 h 1737"/>
                  <a:gd name="T84" fmla="*/ 4216 w 4651"/>
                  <a:gd name="T85" fmla="*/ 681 h 1737"/>
                  <a:gd name="T86" fmla="*/ 4154 w 4651"/>
                  <a:gd name="T87" fmla="*/ 744 h 1737"/>
                  <a:gd name="T88" fmla="*/ 3998 w 4651"/>
                  <a:gd name="T89" fmla="*/ 775 h 1737"/>
                  <a:gd name="T90" fmla="*/ 3874 w 4651"/>
                  <a:gd name="T91" fmla="*/ 681 h 1737"/>
                  <a:gd name="T92" fmla="*/ 3844 w 4651"/>
                  <a:gd name="T93" fmla="*/ 589 h 1737"/>
                  <a:gd name="T94" fmla="*/ 3658 w 4651"/>
                  <a:gd name="T95" fmla="*/ 527 h 1737"/>
                  <a:gd name="T96" fmla="*/ 3503 w 4651"/>
                  <a:gd name="T97" fmla="*/ 527 h 1737"/>
                  <a:gd name="T98" fmla="*/ 3441 w 4651"/>
                  <a:gd name="T99" fmla="*/ 744 h 1737"/>
                  <a:gd name="T100" fmla="*/ 3441 w 4651"/>
                  <a:gd name="T101" fmla="*/ 992 h 1737"/>
                  <a:gd name="T102" fmla="*/ 3441 w 4651"/>
                  <a:gd name="T103" fmla="*/ 1209 h 1737"/>
                  <a:gd name="T104" fmla="*/ 3286 w 4651"/>
                  <a:gd name="T105" fmla="*/ 1209 h 1737"/>
                  <a:gd name="T106" fmla="*/ 3193 w 4651"/>
                  <a:gd name="T107" fmla="*/ 1023 h 1737"/>
                  <a:gd name="T108" fmla="*/ 2914 w 4651"/>
                  <a:gd name="T109" fmla="*/ 929 h 1737"/>
                  <a:gd name="T110" fmla="*/ 2635 w 4651"/>
                  <a:gd name="T111" fmla="*/ 868 h 1737"/>
                  <a:gd name="T112" fmla="*/ 2480 w 4651"/>
                  <a:gd name="T113" fmla="*/ 681 h 1737"/>
                  <a:gd name="T114" fmla="*/ 2604 w 4651"/>
                  <a:gd name="T115" fmla="*/ 496 h 1737"/>
                  <a:gd name="T116" fmla="*/ 2635 w 4651"/>
                  <a:gd name="T117" fmla="*/ 433 h 1737"/>
                  <a:gd name="T118" fmla="*/ 2759 w 4651"/>
                  <a:gd name="T119" fmla="*/ 403 h 1737"/>
                  <a:gd name="T120" fmla="*/ 2883 w 4651"/>
                  <a:gd name="T121" fmla="*/ 372 h 1737"/>
                  <a:gd name="T122" fmla="*/ 2883 w 4651"/>
                  <a:gd name="T123" fmla="*/ 18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1" h="1737">
                    <a:moveTo>
                      <a:pt x="2945" y="186"/>
                    </a:moveTo>
                    <a:lnTo>
                      <a:pt x="2945" y="186"/>
                    </a:lnTo>
                    <a:cubicBezTo>
                      <a:pt x="2914" y="186"/>
                      <a:pt x="2914" y="155"/>
                      <a:pt x="2914" y="155"/>
                    </a:cubicBezTo>
                    <a:lnTo>
                      <a:pt x="2914" y="155"/>
                    </a:lnTo>
                    <a:cubicBezTo>
                      <a:pt x="2914" y="124"/>
                      <a:pt x="2883" y="93"/>
                      <a:pt x="2852" y="93"/>
                    </a:cubicBezTo>
                    <a:lnTo>
                      <a:pt x="2852" y="93"/>
                    </a:lnTo>
                    <a:cubicBezTo>
                      <a:pt x="2821" y="93"/>
                      <a:pt x="2821" y="124"/>
                      <a:pt x="2790" y="124"/>
                    </a:cubicBezTo>
                    <a:cubicBezTo>
                      <a:pt x="2759" y="155"/>
                      <a:pt x="2759" y="155"/>
                      <a:pt x="2759" y="155"/>
                    </a:cubicBezTo>
                    <a:cubicBezTo>
                      <a:pt x="2759" y="124"/>
                      <a:pt x="2759" y="124"/>
                      <a:pt x="2759" y="124"/>
                    </a:cubicBezTo>
                    <a:cubicBezTo>
                      <a:pt x="2759" y="124"/>
                      <a:pt x="2759" y="93"/>
                      <a:pt x="2759" y="62"/>
                    </a:cubicBezTo>
                    <a:cubicBezTo>
                      <a:pt x="2728" y="62"/>
                      <a:pt x="2697" y="62"/>
                      <a:pt x="2666" y="62"/>
                    </a:cubicBezTo>
                    <a:lnTo>
                      <a:pt x="2635" y="62"/>
                    </a:lnTo>
                    <a:lnTo>
                      <a:pt x="2635" y="62"/>
                    </a:lnTo>
                    <a:cubicBezTo>
                      <a:pt x="2604" y="62"/>
                      <a:pt x="2604" y="62"/>
                      <a:pt x="2604" y="62"/>
                    </a:cubicBezTo>
                    <a:lnTo>
                      <a:pt x="2604" y="62"/>
                    </a:lnTo>
                    <a:cubicBezTo>
                      <a:pt x="2635" y="93"/>
                      <a:pt x="2604" y="124"/>
                      <a:pt x="2604" y="124"/>
                    </a:cubicBezTo>
                    <a:cubicBezTo>
                      <a:pt x="2604" y="124"/>
                      <a:pt x="2604" y="124"/>
                      <a:pt x="2573" y="155"/>
                    </a:cubicBezTo>
                    <a:cubicBezTo>
                      <a:pt x="2542" y="155"/>
                      <a:pt x="2542" y="155"/>
                      <a:pt x="2542" y="155"/>
                    </a:cubicBezTo>
                    <a:lnTo>
                      <a:pt x="2542" y="155"/>
                    </a:lnTo>
                    <a:cubicBezTo>
                      <a:pt x="2511" y="155"/>
                      <a:pt x="2511" y="155"/>
                      <a:pt x="2511" y="155"/>
                    </a:cubicBezTo>
                    <a:lnTo>
                      <a:pt x="2511" y="155"/>
                    </a:lnTo>
                    <a:cubicBezTo>
                      <a:pt x="2511" y="186"/>
                      <a:pt x="2480" y="217"/>
                      <a:pt x="2480" y="217"/>
                    </a:cubicBezTo>
                    <a:cubicBezTo>
                      <a:pt x="2449" y="279"/>
                      <a:pt x="2449" y="279"/>
                      <a:pt x="2449" y="279"/>
                    </a:cubicBezTo>
                    <a:cubicBezTo>
                      <a:pt x="2418" y="155"/>
                      <a:pt x="2418" y="155"/>
                      <a:pt x="2418" y="155"/>
                    </a:cubicBezTo>
                    <a:cubicBezTo>
                      <a:pt x="2418" y="124"/>
                      <a:pt x="2418" y="124"/>
                      <a:pt x="2418" y="124"/>
                    </a:cubicBezTo>
                    <a:cubicBezTo>
                      <a:pt x="2418" y="155"/>
                      <a:pt x="2387" y="155"/>
                      <a:pt x="2387" y="155"/>
                    </a:cubicBezTo>
                    <a:lnTo>
                      <a:pt x="2387" y="155"/>
                    </a:lnTo>
                    <a:cubicBezTo>
                      <a:pt x="2387" y="155"/>
                      <a:pt x="2387" y="186"/>
                      <a:pt x="2356" y="186"/>
                    </a:cubicBezTo>
                    <a:lnTo>
                      <a:pt x="2356" y="186"/>
                    </a:lnTo>
                    <a:lnTo>
                      <a:pt x="2325" y="186"/>
                    </a:lnTo>
                    <a:lnTo>
                      <a:pt x="2325" y="186"/>
                    </a:lnTo>
                    <a:lnTo>
                      <a:pt x="2325" y="186"/>
                    </a:lnTo>
                    <a:cubicBezTo>
                      <a:pt x="2294" y="186"/>
                      <a:pt x="2294" y="186"/>
                      <a:pt x="2294" y="186"/>
                    </a:cubicBezTo>
                    <a:cubicBezTo>
                      <a:pt x="2294" y="186"/>
                      <a:pt x="2294" y="186"/>
                      <a:pt x="2263" y="186"/>
                    </a:cubicBezTo>
                    <a:lnTo>
                      <a:pt x="2263" y="186"/>
                    </a:lnTo>
                    <a:cubicBezTo>
                      <a:pt x="2263" y="186"/>
                      <a:pt x="2232" y="186"/>
                      <a:pt x="2232" y="155"/>
                    </a:cubicBezTo>
                    <a:lnTo>
                      <a:pt x="2232" y="155"/>
                    </a:lnTo>
                    <a:lnTo>
                      <a:pt x="2232" y="155"/>
                    </a:lnTo>
                    <a:cubicBezTo>
                      <a:pt x="2201" y="155"/>
                      <a:pt x="2201" y="155"/>
                      <a:pt x="2201" y="186"/>
                    </a:cubicBezTo>
                    <a:cubicBezTo>
                      <a:pt x="2170" y="186"/>
                      <a:pt x="2170" y="186"/>
                      <a:pt x="2139" y="186"/>
                    </a:cubicBezTo>
                    <a:lnTo>
                      <a:pt x="2139" y="186"/>
                    </a:lnTo>
                    <a:lnTo>
                      <a:pt x="2139" y="186"/>
                    </a:lnTo>
                    <a:cubicBezTo>
                      <a:pt x="2108" y="186"/>
                      <a:pt x="2108" y="186"/>
                      <a:pt x="2077" y="186"/>
                    </a:cubicBezTo>
                    <a:cubicBezTo>
                      <a:pt x="2077" y="155"/>
                      <a:pt x="2077" y="155"/>
                      <a:pt x="2077" y="155"/>
                    </a:cubicBezTo>
                    <a:lnTo>
                      <a:pt x="2077" y="155"/>
                    </a:lnTo>
                    <a:cubicBezTo>
                      <a:pt x="2046" y="155"/>
                      <a:pt x="2046" y="155"/>
                      <a:pt x="2046" y="155"/>
                    </a:cubicBezTo>
                    <a:lnTo>
                      <a:pt x="2046" y="155"/>
                    </a:lnTo>
                    <a:lnTo>
                      <a:pt x="2046" y="155"/>
                    </a:lnTo>
                    <a:lnTo>
                      <a:pt x="2015" y="155"/>
                    </a:lnTo>
                    <a:cubicBezTo>
                      <a:pt x="2015" y="155"/>
                      <a:pt x="2015" y="155"/>
                      <a:pt x="1984" y="155"/>
                    </a:cubicBezTo>
                    <a:lnTo>
                      <a:pt x="1984" y="155"/>
                    </a:lnTo>
                    <a:cubicBezTo>
                      <a:pt x="1953" y="155"/>
                      <a:pt x="1953" y="124"/>
                      <a:pt x="1922" y="124"/>
                    </a:cubicBezTo>
                    <a:cubicBezTo>
                      <a:pt x="1922" y="124"/>
                      <a:pt x="1922" y="124"/>
                      <a:pt x="1891" y="155"/>
                    </a:cubicBezTo>
                    <a:cubicBezTo>
                      <a:pt x="1891" y="155"/>
                      <a:pt x="1891" y="155"/>
                      <a:pt x="1860" y="155"/>
                    </a:cubicBezTo>
                    <a:lnTo>
                      <a:pt x="1860" y="155"/>
                    </a:lnTo>
                    <a:lnTo>
                      <a:pt x="1829" y="155"/>
                    </a:lnTo>
                    <a:lnTo>
                      <a:pt x="1860" y="155"/>
                    </a:lnTo>
                    <a:cubicBezTo>
                      <a:pt x="1860" y="186"/>
                      <a:pt x="1860" y="186"/>
                      <a:pt x="1860" y="186"/>
                    </a:cubicBezTo>
                    <a:cubicBezTo>
                      <a:pt x="1860" y="217"/>
                      <a:pt x="1860" y="248"/>
                      <a:pt x="1860" y="248"/>
                    </a:cubicBezTo>
                    <a:cubicBezTo>
                      <a:pt x="1829" y="310"/>
                      <a:pt x="1829" y="310"/>
                      <a:pt x="1829" y="310"/>
                    </a:cubicBezTo>
                    <a:cubicBezTo>
                      <a:pt x="1829" y="248"/>
                      <a:pt x="1829" y="248"/>
                      <a:pt x="1829" y="248"/>
                    </a:cubicBezTo>
                    <a:cubicBezTo>
                      <a:pt x="1799" y="248"/>
                      <a:pt x="1799" y="217"/>
                      <a:pt x="1799" y="217"/>
                    </a:cubicBezTo>
                    <a:lnTo>
                      <a:pt x="1799" y="217"/>
                    </a:lnTo>
                    <a:cubicBezTo>
                      <a:pt x="1767" y="186"/>
                      <a:pt x="1767" y="186"/>
                      <a:pt x="1767" y="186"/>
                    </a:cubicBezTo>
                    <a:lnTo>
                      <a:pt x="1767" y="186"/>
                    </a:lnTo>
                    <a:lnTo>
                      <a:pt x="1767" y="186"/>
                    </a:lnTo>
                    <a:lnTo>
                      <a:pt x="1736" y="186"/>
                    </a:lnTo>
                    <a:lnTo>
                      <a:pt x="1705" y="186"/>
                    </a:lnTo>
                    <a:cubicBezTo>
                      <a:pt x="1705" y="155"/>
                      <a:pt x="1705" y="155"/>
                      <a:pt x="1675" y="155"/>
                    </a:cubicBezTo>
                    <a:lnTo>
                      <a:pt x="1675" y="155"/>
                    </a:lnTo>
                    <a:lnTo>
                      <a:pt x="1675" y="155"/>
                    </a:lnTo>
                    <a:lnTo>
                      <a:pt x="1643" y="155"/>
                    </a:lnTo>
                    <a:lnTo>
                      <a:pt x="1643" y="155"/>
                    </a:lnTo>
                    <a:lnTo>
                      <a:pt x="1643" y="155"/>
                    </a:lnTo>
                    <a:lnTo>
                      <a:pt x="1612" y="186"/>
                    </a:lnTo>
                    <a:cubicBezTo>
                      <a:pt x="1612" y="186"/>
                      <a:pt x="1612" y="186"/>
                      <a:pt x="1581" y="186"/>
                    </a:cubicBezTo>
                    <a:lnTo>
                      <a:pt x="1551" y="186"/>
                    </a:lnTo>
                    <a:cubicBezTo>
                      <a:pt x="1519" y="186"/>
                      <a:pt x="1519" y="186"/>
                      <a:pt x="1519" y="186"/>
                    </a:cubicBezTo>
                    <a:cubicBezTo>
                      <a:pt x="1519" y="186"/>
                      <a:pt x="1519" y="186"/>
                      <a:pt x="1488" y="186"/>
                    </a:cubicBezTo>
                    <a:lnTo>
                      <a:pt x="1457" y="186"/>
                    </a:lnTo>
                    <a:lnTo>
                      <a:pt x="1427" y="186"/>
                    </a:lnTo>
                    <a:lnTo>
                      <a:pt x="1395" y="186"/>
                    </a:lnTo>
                    <a:cubicBezTo>
                      <a:pt x="1364" y="155"/>
                      <a:pt x="1364" y="155"/>
                      <a:pt x="1364" y="155"/>
                    </a:cubicBezTo>
                    <a:cubicBezTo>
                      <a:pt x="1395" y="93"/>
                      <a:pt x="1395" y="93"/>
                      <a:pt x="1395" y="93"/>
                    </a:cubicBezTo>
                    <a:cubicBezTo>
                      <a:pt x="1364" y="93"/>
                      <a:pt x="1303" y="93"/>
                      <a:pt x="1303" y="93"/>
                    </a:cubicBezTo>
                    <a:cubicBezTo>
                      <a:pt x="1271" y="93"/>
                      <a:pt x="1240" y="93"/>
                      <a:pt x="1209" y="93"/>
                    </a:cubicBezTo>
                    <a:lnTo>
                      <a:pt x="1209" y="93"/>
                    </a:lnTo>
                    <a:cubicBezTo>
                      <a:pt x="1179" y="62"/>
                      <a:pt x="1147" y="62"/>
                      <a:pt x="1147" y="62"/>
                    </a:cubicBezTo>
                    <a:lnTo>
                      <a:pt x="1147" y="62"/>
                    </a:lnTo>
                    <a:lnTo>
                      <a:pt x="1147" y="62"/>
                    </a:lnTo>
                    <a:cubicBezTo>
                      <a:pt x="1116" y="62"/>
                      <a:pt x="1116" y="62"/>
                      <a:pt x="1085" y="62"/>
                    </a:cubicBezTo>
                    <a:cubicBezTo>
                      <a:pt x="1085" y="62"/>
                      <a:pt x="1055" y="62"/>
                      <a:pt x="992" y="62"/>
                    </a:cubicBezTo>
                    <a:lnTo>
                      <a:pt x="992" y="62"/>
                    </a:lnTo>
                    <a:lnTo>
                      <a:pt x="992" y="62"/>
                    </a:lnTo>
                    <a:lnTo>
                      <a:pt x="961" y="62"/>
                    </a:lnTo>
                    <a:cubicBezTo>
                      <a:pt x="961" y="93"/>
                      <a:pt x="931" y="93"/>
                      <a:pt x="931" y="93"/>
                    </a:cubicBezTo>
                    <a:lnTo>
                      <a:pt x="931" y="93"/>
                    </a:lnTo>
                    <a:lnTo>
                      <a:pt x="931" y="93"/>
                    </a:lnTo>
                    <a:lnTo>
                      <a:pt x="931" y="93"/>
                    </a:lnTo>
                    <a:cubicBezTo>
                      <a:pt x="931" y="93"/>
                      <a:pt x="931" y="93"/>
                      <a:pt x="899" y="93"/>
                    </a:cubicBezTo>
                    <a:cubicBezTo>
                      <a:pt x="899" y="93"/>
                      <a:pt x="899" y="62"/>
                      <a:pt x="868" y="62"/>
                    </a:cubicBezTo>
                    <a:lnTo>
                      <a:pt x="868" y="62"/>
                    </a:lnTo>
                    <a:cubicBezTo>
                      <a:pt x="868" y="62"/>
                      <a:pt x="868" y="62"/>
                      <a:pt x="868" y="31"/>
                    </a:cubicBezTo>
                    <a:cubicBezTo>
                      <a:pt x="837" y="62"/>
                      <a:pt x="837" y="62"/>
                      <a:pt x="837" y="62"/>
                    </a:cubicBezTo>
                    <a:cubicBezTo>
                      <a:pt x="837" y="93"/>
                      <a:pt x="837" y="93"/>
                      <a:pt x="807" y="93"/>
                    </a:cubicBezTo>
                    <a:lnTo>
                      <a:pt x="775" y="62"/>
                    </a:lnTo>
                    <a:lnTo>
                      <a:pt x="775" y="62"/>
                    </a:lnTo>
                    <a:cubicBezTo>
                      <a:pt x="744" y="62"/>
                      <a:pt x="744" y="62"/>
                      <a:pt x="744" y="62"/>
                    </a:cubicBezTo>
                    <a:cubicBezTo>
                      <a:pt x="744" y="62"/>
                      <a:pt x="713" y="0"/>
                      <a:pt x="683" y="0"/>
                    </a:cubicBezTo>
                    <a:lnTo>
                      <a:pt x="683" y="0"/>
                    </a:lnTo>
                    <a:lnTo>
                      <a:pt x="683" y="0"/>
                    </a:lnTo>
                    <a:lnTo>
                      <a:pt x="683" y="0"/>
                    </a:lnTo>
                    <a:lnTo>
                      <a:pt x="683" y="0"/>
                    </a:lnTo>
                    <a:cubicBezTo>
                      <a:pt x="683" y="0"/>
                      <a:pt x="683" y="31"/>
                      <a:pt x="651" y="31"/>
                    </a:cubicBezTo>
                    <a:lnTo>
                      <a:pt x="620" y="31"/>
                    </a:lnTo>
                    <a:lnTo>
                      <a:pt x="620" y="31"/>
                    </a:lnTo>
                    <a:lnTo>
                      <a:pt x="620" y="31"/>
                    </a:lnTo>
                    <a:cubicBezTo>
                      <a:pt x="620" y="31"/>
                      <a:pt x="589" y="31"/>
                      <a:pt x="589" y="62"/>
                    </a:cubicBezTo>
                    <a:lnTo>
                      <a:pt x="559" y="62"/>
                    </a:lnTo>
                    <a:cubicBezTo>
                      <a:pt x="559" y="62"/>
                      <a:pt x="527" y="62"/>
                      <a:pt x="496" y="62"/>
                    </a:cubicBezTo>
                    <a:cubicBezTo>
                      <a:pt x="496" y="62"/>
                      <a:pt x="496" y="62"/>
                      <a:pt x="465" y="62"/>
                    </a:cubicBezTo>
                    <a:cubicBezTo>
                      <a:pt x="465" y="62"/>
                      <a:pt x="465" y="93"/>
                      <a:pt x="435" y="93"/>
                    </a:cubicBezTo>
                    <a:cubicBezTo>
                      <a:pt x="403" y="93"/>
                      <a:pt x="403" y="93"/>
                      <a:pt x="372" y="93"/>
                    </a:cubicBezTo>
                    <a:cubicBezTo>
                      <a:pt x="372" y="93"/>
                      <a:pt x="341" y="93"/>
                      <a:pt x="341" y="124"/>
                    </a:cubicBezTo>
                    <a:lnTo>
                      <a:pt x="341" y="124"/>
                    </a:lnTo>
                    <a:cubicBezTo>
                      <a:pt x="341" y="124"/>
                      <a:pt x="341" y="124"/>
                      <a:pt x="311" y="124"/>
                    </a:cubicBezTo>
                    <a:cubicBezTo>
                      <a:pt x="311" y="124"/>
                      <a:pt x="311" y="124"/>
                      <a:pt x="279" y="124"/>
                    </a:cubicBezTo>
                    <a:lnTo>
                      <a:pt x="248" y="93"/>
                    </a:lnTo>
                    <a:cubicBezTo>
                      <a:pt x="218" y="93"/>
                      <a:pt x="187" y="93"/>
                      <a:pt x="124" y="93"/>
                    </a:cubicBezTo>
                    <a:lnTo>
                      <a:pt x="124" y="93"/>
                    </a:lnTo>
                    <a:cubicBezTo>
                      <a:pt x="94" y="93"/>
                      <a:pt x="94" y="93"/>
                      <a:pt x="94" y="62"/>
                    </a:cubicBezTo>
                    <a:cubicBezTo>
                      <a:pt x="63" y="62"/>
                      <a:pt x="63" y="62"/>
                      <a:pt x="63" y="62"/>
                    </a:cubicBezTo>
                    <a:lnTo>
                      <a:pt x="31" y="62"/>
                    </a:lnTo>
                    <a:cubicBezTo>
                      <a:pt x="0" y="62"/>
                      <a:pt x="0" y="62"/>
                      <a:pt x="0" y="62"/>
                    </a:cubicBezTo>
                    <a:cubicBezTo>
                      <a:pt x="0" y="589"/>
                      <a:pt x="0" y="589"/>
                      <a:pt x="0" y="589"/>
                    </a:cubicBezTo>
                    <a:lnTo>
                      <a:pt x="0" y="589"/>
                    </a:lnTo>
                    <a:lnTo>
                      <a:pt x="0" y="589"/>
                    </a:lnTo>
                    <a:lnTo>
                      <a:pt x="0" y="589"/>
                    </a:lnTo>
                    <a:cubicBezTo>
                      <a:pt x="31" y="589"/>
                      <a:pt x="31" y="589"/>
                      <a:pt x="31" y="589"/>
                    </a:cubicBezTo>
                    <a:lnTo>
                      <a:pt x="31" y="620"/>
                    </a:lnTo>
                    <a:cubicBezTo>
                      <a:pt x="31" y="589"/>
                      <a:pt x="31" y="589"/>
                      <a:pt x="63" y="589"/>
                    </a:cubicBezTo>
                    <a:lnTo>
                      <a:pt x="63" y="589"/>
                    </a:lnTo>
                    <a:lnTo>
                      <a:pt x="63" y="589"/>
                    </a:lnTo>
                    <a:cubicBezTo>
                      <a:pt x="63" y="589"/>
                      <a:pt x="63" y="589"/>
                      <a:pt x="63" y="620"/>
                    </a:cubicBezTo>
                    <a:cubicBezTo>
                      <a:pt x="94" y="620"/>
                      <a:pt x="94" y="620"/>
                      <a:pt x="94" y="651"/>
                    </a:cubicBezTo>
                    <a:lnTo>
                      <a:pt x="94" y="651"/>
                    </a:lnTo>
                    <a:lnTo>
                      <a:pt x="94" y="651"/>
                    </a:lnTo>
                    <a:lnTo>
                      <a:pt x="94" y="651"/>
                    </a:lnTo>
                    <a:cubicBezTo>
                      <a:pt x="94" y="651"/>
                      <a:pt x="94" y="651"/>
                      <a:pt x="124" y="681"/>
                    </a:cubicBezTo>
                    <a:lnTo>
                      <a:pt x="124" y="681"/>
                    </a:lnTo>
                    <a:cubicBezTo>
                      <a:pt x="155" y="681"/>
                      <a:pt x="155" y="713"/>
                      <a:pt x="155" y="713"/>
                    </a:cubicBezTo>
                    <a:lnTo>
                      <a:pt x="187" y="713"/>
                    </a:lnTo>
                    <a:lnTo>
                      <a:pt x="218" y="713"/>
                    </a:lnTo>
                    <a:lnTo>
                      <a:pt x="248" y="713"/>
                    </a:lnTo>
                    <a:cubicBezTo>
                      <a:pt x="248" y="744"/>
                      <a:pt x="248" y="744"/>
                      <a:pt x="248" y="744"/>
                    </a:cubicBezTo>
                    <a:cubicBezTo>
                      <a:pt x="248" y="713"/>
                      <a:pt x="279" y="713"/>
                      <a:pt x="279" y="713"/>
                    </a:cubicBezTo>
                    <a:cubicBezTo>
                      <a:pt x="279" y="713"/>
                      <a:pt x="279" y="713"/>
                      <a:pt x="311" y="713"/>
                    </a:cubicBezTo>
                    <a:lnTo>
                      <a:pt x="311" y="713"/>
                    </a:lnTo>
                    <a:cubicBezTo>
                      <a:pt x="341" y="744"/>
                      <a:pt x="403" y="775"/>
                      <a:pt x="403" y="775"/>
                    </a:cubicBezTo>
                    <a:lnTo>
                      <a:pt x="403" y="775"/>
                    </a:lnTo>
                    <a:lnTo>
                      <a:pt x="403" y="805"/>
                    </a:lnTo>
                    <a:lnTo>
                      <a:pt x="403" y="805"/>
                    </a:lnTo>
                    <a:cubicBezTo>
                      <a:pt x="435" y="837"/>
                      <a:pt x="435" y="837"/>
                      <a:pt x="435" y="837"/>
                    </a:cubicBezTo>
                    <a:lnTo>
                      <a:pt x="435" y="868"/>
                    </a:lnTo>
                    <a:cubicBezTo>
                      <a:pt x="465" y="899"/>
                      <a:pt x="465" y="899"/>
                      <a:pt x="465" y="899"/>
                    </a:cubicBezTo>
                    <a:cubicBezTo>
                      <a:pt x="465" y="899"/>
                      <a:pt x="496" y="899"/>
                      <a:pt x="496" y="868"/>
                    </a:cubicBezTo>
                    <a:cubicBezTo>
                      <a:pt x="527" y="868"/>
                      <a:pt x="527" y="868"/>
                      <a:pt x="527" y="868"/>
                    </a:cubicBezTo>
                    <a:cubicBezTo>
                      <a:pt x="527" y="899"/>
                      <a:pt x="527" y="899"/>
                      <a:pt x="527" y="899"/>
                    </a:cubicBezTo>
                    <a:lnTo>
                      <a:pt x="527" y="899"/>
                    </a:lnTo>
                    <a:lnTo>
                      <a:pt x="527" y="899"/>
                    </a:lnTo>
                    <a:cubicBezTo>
                      <a:pt x="527" y="899"/>
                      <a:pt x="527" y="929"/>
                      <a:pt x="559" y="929"/>
                    </a:cubicBezTo>
                    <a:cubicBezTo>
                      <a:pt x="559" y="929"/>
                      <a:pt x="559" y="929"/>
                      <a:pt x="559" y="960"/>
                    </a:cubicBezTo>
                    <a:lnTo>
                      <a:pt x="559" y="960"/>
                    </a:lnTo>
                    <a:lnTo>
                      <a:pt x="559" y="992"/>
                    </a:lnTo>
                    <a:cubicBezTo>
                      <a:pt x="559" y="992"/>
                      <a:pt x="589" y="1023"/>
                      <a:pt x="559" y="1023"/>
                    </a:cubicBezTo>
                    <a:lnTo>
                      <a:pt x="559" y="1053"/>
                    </a:lnTo>
                    <a:cubicBezTo>
                      <a:pt x="589" y="1023"/>
                      <a:pt x="589" y="1023"/>
                      <a:pt x="589" y="1023"/>
                    </a:cubicBezTo>
                    <a:cubicBezTo>
                      <a:pt x="589" y="1023"/>
                      <a:pt x="620" y="1023"/>
                      <a:pt x="620" y="1053"/>
                    </a:cubicBezTo>
                    <a:lnTo>
                      <a:pt x="620" y="1053"/>
                    </a:lnTo>
                    <a:cubicBezTo>
                      <a:pt x="651" y="1053"/>
                      <a:pt x="651" y="1053"/>
                      <a:pt x="651" y="1053"/>
                    </a:cubicBezTo>
                    <a:cubicBezTo>
                      <a:pt x="651" y="1085"/>
                      <a:pt x="651" y="1085"/>
                      <a:pt x="651" y="1116"/>
                    </a:cubicBezTo>
                    <a:lnTo>
                      <a:pt x="651" y="1116"/>
                    </a:lnTo>
                    <a:lnTo>
                      <a:pt x="651" y="1116"/>
                    </a:lnTo>
                    <a:lnTo>
                      <a:pt x="683" y="1116"/>
                    </a:lnTo>
                    <a:cubicBezTo>
                      <a:pt x="713" y="1116"/>
                      <a:pt x="713" y="1116"/>
                      <a:pt x="713" y="1116"/>
                    </a:cubicBezTo>
                    <a:cubicBezTo>
                      <a:pt x="744" y="1177"/>
                      <a:pt x="744" y="1177"/>
                      <a:pt x="744" y="1177"/>
                    </a:cubicBezTo>
                    <a:lnTo>
                      <a:pt x="713" y="1177"/>
                    </a:lnTo>
                    <a:cubicBezTo>
                      <a:pt x="713" y="1177"/>
                      <a:pt x="713" y="1177"/>
                      <a:pt x="713" y="1209"/>
                    </a:cubicBezTo>
                    <a:lnTo>
                      <a:pt x="713" y="1209"/>
                    </a:lnTo>
                    <a:cubicBezTo>
                      <a:pt x="744" y="1209"/>
                      <a:pt x="744" y="1209"/>
                      <a:pt x="744" y="1209"/>
                    </a:cubicBezTo>
                    <a:cubicBezTo>
                      <a:pt x="775" y="1209"/>
                      <a:pt x="775" y="1209"/>
                      <a:pt x="775" y="1240"/>
                    </a:cubicBezTo>
                    <a:cubicBezTo>
                      <a:pt x="807" y="1240"/>
                      <a:pt x="807" y="1240"/>
                      <a:pt x="837" y="1240"/>
                    </a:cubicBezTo>
                    <a:lnTo>
                      <a:pt x="837" y="1240"/>
                    </a:lnTo>
                    <a:cubicBezTo>
                      <a:pt x="837" y="1209"/>
                      <a:pt x="868" y="1209"/>
                      <a:pt x="868" y="1209"/>
                    </a:cubicBezTo>
                    <a:lnTo>
                      <a:pt x="868" y="1209"/>
                    </a:lnTo>
                    <a:cubicBezTo>
                      <a:pt x="899" y="1209"/>
                      <a:pt x="899" y="1240"/>
                      <a:pt x="899" y="1240"/>
                    </a:cubicBezTo>
                    <a:cubicBezTo>
                      <a:pt x="899" y="1271"/>
                      <a:pt x="931" y="1271"/>
                      <a:pt x="931" y="1301"/>
                    </a:cubicBezTo>
                    <a:lnTo>
                      <a:pt x="931" y="1301"/>
                    </a:lnTo>
                    <a:lnTo>
                      <a:pt x="931" y="1301"/>
                    </a:lnTo>
                    <a:cubicBezTo>
                      <a:pt x="931" y="1301"/>
                      <a:pt x="931" y="1301"/>
                      <a:pt x="961" y="1301"/>
                    </a:cubicBezTo>
                    <a:lnTo>
                      <a:pt x="992" y="1301"/>
                    </a:lnTo>
                    <a:cubicBezTo>
                      <a:pt x="992" y="1333"/>
                      <a:pt x="992" y="1333"/>
                      <a:pt x="992" y="1333"/>
                    </a:cubicBezTo>
                    <a:cubicBezTo>
                      <a:pt x="2480" y="1333"/>
                      <a:pt x="2480" y="1333"/>
                      <a:pt x="2480" y="1333"/>
                    </a:cubicBezTo>
                    <a:cubicBezTo>
                      <a:pt x="2480" y="1301"/>
                      <a:pt x="2511" y="1301"/>
                      <a:pt x="2511" y="1301"/>
                    </a:cubicBezTo>
                    <a:lnTo>
                      <a:pt x="2511" y="1301"/>
                    </a:lnTo>
                    <a:lnTo>
                      <a:pt x="2511" y="1301"/>
                    </a:lnTo>
                    <a:lnTo>
                      <a:pt x="2511" y="1301"/>
                    </a:lnTo>
                    <a:lnTo>
                      <a:pt x="2511" y="1301"/>
                    </a:lnTo>
                    <a:cubicBezTo>
                      <a:pt x="2542" y="1301"/>
                      <a:pt x="2542" y="1333"/>
                      <a:pt x="2542" y="1333"/>
                    </a:cubicBezTo>
                    <a:lnTo>
                      <a:pt x="2542" y="1333"/>
                    </a:lnTo>
                    <a:lnTo>
                      <a:pt x="2542" y="1333"/>
                    </a:lnTo>
                    <a:cubicBezTo>
                      <a:pt x="2542" y="1364"/>
                      <a:pt x="2573" y="1364"/>
                      <a:pt x="2573" y="1364"/>
                    </a:cubicBezTo>
                    <a:lnTo>
                      <a:pt x="2573" y="1364"/>
                    </a:lnTo>
                    <a:cubicBezTo>
                      <a:pt x="2573" y="1364"/>
                      <a:pt x="2573" y="1364"/>
                      <a:pt x="2604" y="1364"/>
                    </a:cubicBezTo>
                    <a:lnTo>
                      <a:pt x="2604" y="1364"/>
                    </a:lnTo>
                    <a:lnTo>
                      <a:pt x="2604" y="1364"/>
                    </a:lnTo>
                    <a:cubicBezTo>
                      <a:pt x="2635" y="1364"/>
                      <a:pt x="2635" y="1364"/>
                      <a:pt x="2635" y="1364"/>
                    </a:cubicBezTo>
                    <a:cubicBezTo>
                      <a:pt x="2666" y="1364"/>
                      <a:pt x="2697" y="1364"/>
                      <a:pt x="2697" y="1395"/>
                    </a:cubicBezTo>
                    <a:lnTo>
                      <a:pt x="2697" y="1395"/>
                    </a:lnTo>
                    <a:cubicBezTo>
                      <a:pt x="2728" y="1364"/>
                      <a:pt x="2728" y="1364"/>
                      <a:pt x="2728" y="1364"/>
                    </a:cubicBezTo>
                    <a:lnTo>
                      <a:pt x="2728" y="1364"/>
                    </a:lnTo>
                    <a:lnTo>
                      <a:pt x="2728" y="1364"/>
                    </a:lnTo>
                    <a:cubicBezTo>
                      <a:pt x="2759" y="1364"/>
                      <a:pt x="2759" y="1364"/>
                      <a:pt x="2759" y="1364"/>
                    </a:cubicBezTo>
                    <a:lnTo>
                      <a:pt x="2759" y="1364"/>
                    </a:lnTo>
                    <a:cubicBezTo>
                      <a:pt x="2790" y="1364"/>
                      <a:pt x="2790" y="1364"/>
                      <a:pt x="2790" y="1364"/>
                    </a:cubicBezTo>
                    <a:lnTo>
                      <a:pt x="2790" y="1364"/>
                    </a:lnTo>
                    <a:cubicBezTo>
                      <a:pt x="2790" y="1364"/>
                      <a:pt x="2790" y="1364"/>
                      <a:pt x="2790" y="1395"/>
                    </a:cubicBezTo>
                    <a:lnTo>
                      <a:pt x="2790" y="1395"/>
                    </a:lnTo>
                    <a:lnTo>
                      <a:pt x="2790" y="1395"/>
                    </a:lnTo>
                    <a:cubicBezTo>
                      <a:pt x="2790" y="1395"/>
                      <a:pt x="2790" y="1395"/>
                      <a:pt x="2821" y="1395"/>
                    </a:cubicBezTo>
                    <a:lnTo>
                      <a:pt x="2821" y="1395"/>
                    </a:lnTo>
                    <a:cubicBezTo>
                      <a:pt x="2852" y="1395"/>
                      <a:pt x="2852" y="1395"/>
                      <a:pt x="2852" y="1395"/>
                    </a:cubicBezTo>
                    <a:lnTo>
                      <a:pt x="2852" y="1364"/>
                    </a:lnTo>
                    <a:cubicBezTo>
                      <a:pt x="2883" y="1333"/>
                      <a:pt x="2914" y="1333"/>
                      <a:pt x="2945" y="1301"/>
                    </a:cubicBezTo>
                    <a:cubicBezTo>
                      <a:pt x="2945" y="1301"/>
                      <a:pt x="2945" y="1301"/>
                      <a:pt x="2976" y="1301"/>
                    </a:cubicBezTo>
                    <a:lnTo>
                      <a:pt x="3007" y="1301"/>
                    </a:lnTo>
                    <a:cubicBezTo>
                      <a:pt x="3007" y="1301"/>
                      <a:pt x="3007" y="1333"/>
                      <a:pt x="3038" y="1333"/>
                    </a:cubicBezTo>
                    <a:cubicBezTo>
                      <a:pt x="3069" y="1333"/>
                      <a:pt x="3069" y="1364"/>
                      <a:pt x="3100" y="1395"/>
                    </a:cubicBezTo>
                    <a:cubicBezTo>
                      <a:pt x="3100" y="1425"/>
                      <a:pt x="3100" y="1425"/>
                      <a:pt x="3100" y="1457"/>
                    </a:cubicBezTo>
                    <a:cubicBezTo>
                      <a:pt x="3131" y="1488"/>
                      <a:pt x="3131" y="1488"/>
                      <a:pt x="3162" y="1488"/>
                    </a:cubicBezTo>
                    <a:lnTo>
                      <a:pt x="3193" y="1488"/>
                    </a:lnTo>
                    <a:lnTo>
                      <a:pt x="3193" y="1488"/>
                    </a:lnTo>
                    <a:lnTo>
                      <a:pt x="3224" y="1488"/>
                    </a:lnTo>
                    <a:lnTo>
                      <a:pt x="3224" y="1488"/>
                    </a:lnTo>
                    <a:lnTo>
                      <a:pt x="3255" y="1488"/>
                    </a:lnTo>
                    <a:cubicBezTo>
                      <a:pt x="3286" y="1519"/>
                      <a:pt x="3286" y="1519"/>
                      <a:pt x="3286" y="1549"/>
                    </a:cubicBezTo>
                    <a:cubicBezTo>
                      <a:pt x="3255" y="1549"/>
                      <a:pt x="3255" y="1581"/>
                      <a:pt x="3255" y="1581"/>
                    </a:cubicBezTo>
                    <a:cubicBezTo>
                      <a:pt x="3255" y="1581"/>
                      <a:pt x="3255" y="1581"/>
                      <a:pt x="3255" y="1612"/>
                    </a:cubicBezTo>
                    <a:cubicBezTo>
                      <a:pt x="3224" y="1612"/>
                      <a:pt x="3224" y="1612"/>
                      <a:pt x="3255" y="1612"/>
                    </a:cubicBezTo>
                    <a:cubicBezTo>
                      <a:pt x="3255" y="1643"/>
                      <a:pt x="3255" y="1643"/>
                      <a:pt x="3255" y="1643"/>
                    </a:cubicBezTo>
                    <a:cubicBezTo>
                      <a:pt x="3255" y="1673"/>
                      <a:pt x="3255" y="1705"/>
                      <a:pt x="3224" y="1705"/>
                    </a:cubicBezTo>
                    <a:cubicBezTo>
                      <a:pt x="3224" y="1736"/>
                      <a:pt x="3224" y="1736"/>
                      <a:pt x="3224" y="1736"/>
                    </a:cubicBezTo>
                    <a:lnTo>
                      <a:pt x="3224" y="1736"/>
                    </a:lnTo>
                    <a:lnTo>
                      <a:pt x="3255" y="1736"/>
                    </a:lnTo>
                    <a:lnTo>
                      <a:pt x="3255" y="1736"/>
                    </a:lnTo>
                    <a:cubicBezTo>
                      <a:pt x="3286" y="1705"/>
                      <a:pt x="3286" y="1705"/>
                      <a:pt x="3317" y="1705"/>
                    </a:cubicBezTo>
                    <a:lnTo>
                      <a:pt x="3317" y="1705"/>
                    </a:lnTo>
                    <a:cubicBezTo>
                      <a:pt x="3317" y="1705"/>
                      <a:pt x="3317" y="1705"/>
                      <a:pt x="3348" y="1705"/>
                    </a:cubicBezTo>
                    <a:lnTo>
                      <a:pt x="3348" y="1705"/>
                    </a:lnTo>
                    <a:lnTo>
                      <a:pt x="3379" y="1705"/>
                    </a:lnTo>
                    <a:lnTo>
                      <a:pt x="3379" y="1705"/>
                    </a:lnTo>
                    <a:cubicBezTo>
                      <a:pt x="3379" y="1673"/>
                      <a:pt x="3379" y="1673"/>
                      <a:pt x="3379" y="1643"/>
                    </a:cubicBezTo>
                    <a:cubicBezTo>
                      <a:pt x="3409" y="1643"/>
                      <a:pt x="3441" y="1643"/>
                      <a:pt x="3472" y="1643"/>
                    </a:cubicBezTo>
                    <a:cubicBezTo>
                      <a:pt x="3503" y="1643"/>
                      <a:pt x="3503" y="1643"/>
                      <a:pt x="3534" y="1643"/>
                    </a:cubicBezTo>
                    <a:cubicBezTo>
                      <a:pt x="3626" y="1581"/>
                      <a:pt x="3626" y="1581"/>
                      <a:pt x="3626" y="1581"/>
                    </a:cubicBezTo>
                    <a:lnTo>
                      <a:pt x="3626" y="1581"/>
                    </a:lnTo>
                    <a:cubicBezTo>
                      <a:pt x="3626" y="1581"/>
                      <a:pt x="3750" y="1581"/>
                      <a:pt x="3782" y="1581"/>
                    </a:cubicBezTo>
                    <a:lnTo>
                      <a:pt x="3782" y="1581"/>
                    </a:lnTo>
                    <a:lnTo>
                      <a:pt x="3782" y="1581"/>
                    </a:lnTo>
                    <a:cubicBezTo>
                      <a:pt x="3813" y="1581"/>
                      <a:pt x="3813" y="1581"/>
                      <a:pt x="3813" y="1581"/>
                    </a:cubicBezTo>
                    <a:lnTo>
                      <a:pt x="3813" y="1581"/>
                    </a:lnTo>
                    <a:cubicBezTo>
                      <a:pt x="3813" y="1549"/>
                      <a:pt x="3813" y="1549"/>
                      <a:pt x="3813" y="1549"/>
                    </a:cubicBezTo>
                    <a:lnTo>
                      <a:pt x="3813" y="1549"/>
                    </a:lnTo>
                    <a:cubicBezTo>
                      <a:pt x="3844" y="1549"/>
                      <a:pt x="3844" y="1549"/>
                      <a:pt x="3844" y="1549"/>
                    </a:cubicBezTo>
                    <a:lnTo>
                      <a:pt x="3844" y="1549"/>
                    </a:lnTo>
                    <a:cubicBezTo>
                      <a:pt x="3844" y="1549"/>
                      <a:pt x="3874" y="1549"/>
                      <a:pt x="3874" y="1519"/>
                    </a:cubicBezTo>
                    <a:lnTo>
                      <a:pt x="3874" y="1519"/>
                    </a:lnTo>
                    <a:lnTo>
                      <a:pt x="3874" y="1488"/>
                    </a:lnTo>
                    <a:cubicBezTo>
                      <a:pt x="3874" y="1488"/>
                      <a:pt x="3874" y="1457"/>
                      <a:pt x="3906" y="1457"/>
                    </a:cubicBezTo>
                    <a:lnTo>
                      <a:pt x="3906" y="1457"/>
                    </a:lnTo>
                    <a:cubicBezTo>
                      <a:pt x="3813" y="1488"/>
                      <a:pt x="3813" y="1488"/>
                      <a:pt x="3813" y="1488"/>
                    </a:cubicBezTo>
                    <a:cubicBezTo>
                      <a:pt x="3906" y="1395"/>
                      <a:pt x="3906" y="1395"/>
                      <a:pt x="3906" y="1395"/>
                    </a:cubicBezTo>
                    <a:cubicBezTo>
                      <a:pt x="3968" y="1333"/>
                      <a:pt x="3968" y="1333"/>
                      <a:pt x="3968" y="1333"/>
                    </a:cubicBezTo>
                    <a:cubicBezTo>
                      <a:pt x="3998" y="1301"/>
                      <a:pt x="3998" y="1301"/>
                      <a:pt x="3998" y="1301"/>
                    </a:cubicBezTo>
                    <a:lnTo>
                      <a:pt x="4030" y="1301"/>
                    </a:lnTo>
                    <a:cubicBezTo>
                      <a:pt x="4030" y="1301"/>
                      <a:pt x="4030" y="1301"/>
                      <a:pt x="4061" y="1271"/>
                    </a:cubicBezTo>
                    <a:lnTo>
                      <a:pt x="4061" y="1271"/>
                    </a:lnTo>
                    <a:cubicBezTo>
                      <a:pt x="4061" y="1240"/>
                      <a:pt x="4122" y="1240"/>
                      <a:pt x="4122" y="1240"/>
                    </a:cubicBezTo>
                    <a:lnTo>
                      <a:pt x="4122" y="1240"/>
                    </a:lnTo>
                    <a:cubicBezTo>
                      <a:pt x="4122" y="1240"/>
                      <a:pt x="4122" y="1240"/>
                      <a:pt x="4154" y="1240"/>
                    </a:cubicBezTo>
                    <a:cubicBezTo>
                      <a:pt x="4154" y="1240"/>
                      <a:pt x="4185" y="1240"/>
                      <a:pt x="4216" y="1240"/>
                    </a:cubicBezTo>
                    <a:lnTo>
                      <a:pt x="4216" y="1240"/>
                    </a:lnTo>
                    <a:lnTo>
                      <a:pt x="4216" y="1240"/>
                    </a:lnTo>
                    <a:cubicBezTo>
                      <a:pt x="4246" y="1240"/>
                      <a:pt x="4246" y="1240"/>
                      <a:pt x="4246" y="1240"/>
                    </a:cubicBezTo>
                    <a:lnTo>
                      <a:pt x="4278" y="1240"/>
                    </a:lnTo>
                    <a:cubicBezTo>
                      <a:pt x="4309" y="1240"/>
                      <a:pt x="4340" y="1240"/>
                      <a:pt x="4370" y="1240"/>
                    </a:cubicBezTo>
                    <a:lnTo>
                      <a:pt x="4402" y="1240"/>
                    </a:lnTo>
                    <a:cubicBezTo>
                      <a:pt x="4433" y="1240"/>
                      <a:pt x="4464" y="1240"/>
                      <a:pt x="4464" y="1240"/>
                    </a:cubicBezTo>
                    <a:cubicBezTo>
                      <a:pt x="4494" y="1240"/>
                      <a:pt x="4494" y="1209"/>
                      <a:pt x="4494" y="1209"/>
                    </a:cubicBezTo>
                    <a:cubicBezTo>
                      <a:pt x="4526" y="1177"/>
                      <a:pt x="4526" y="1177"/>
                      <a:pt x="4526" y="1177"/>
                    </a:cubicBezTo>
                    <a:cubicBezTo>
                      <a:pt x="4526" y="1177"/>
                      <a:pt x="4526" y="1177"/>
                      <a:pt x="4588" y="1177"/>
                    </a:cubicBezTo>
                    <a:lnTo>
                      <a:pt x="4618" y="1177"/>
                    </a:lnTo>
                    <a:cubicBezTo>
                      <a:pt x="4618" y="1177"/>
                      <a:pt x="4650" y="1147"/>
                      <a:pt x="4650" y="1116"/>
                    </a:cubicBezTo>
                    <a:cubicBezTo>
                      <a:pt x="4650" y="1116"/>
                      <a:pt x="4650" y="1116"/>
                      <a:pt x="4650" y="1085"/>
                    </a:cubicBezTo>
                    <a:lnTo>
                      <a:pt x="4618" y="1085"/>
                    </a:lnTo>
                    <a:lnTo>
                      <a:pt x="4618" y="1085"/>
                    </a:lnTo>
                    <a:cubicBezTo>
                      <a:pt x="4588" y="1116"/>
                      <a:pt x="4588" y="1116"/>
                      <a:pt x="4588" y="1116"/>
                    </a:cubicBezTo>
                    <a:cubicBezTo>
                      <a:pt x="4588" y="1053"/>
                      <a:pt x="4588" y="1053"/>
                      <a:pt x="4588" y="1053"/>
                    </a:cubicBezTo>
                    <a:lnTo>
                      <a:pt x="4588" y="1053"/>
                    </a:lnTo>
                    <a:cubicBezTo>
                      <a:pt x="4557" y="1053"/>
                      <a:pt x="4557" y="1053"/>
                      <a:pt x="4557" y="1053"/>
                    </a:cubicBezTo>
                    <a:lnTo>
                      <a:pt x="4557" y="1053"/>
                    </a:lnTo>
                    <a:cubicBezTo>
                      <a:pt x="4557" y="1053"/>
                      <a:pt x="4526" y="1053"/>
                      <a:pt x="4494" y="1085"/>
                    </a:cubicBezTo>
                    <a:lnTo>
                      <a:pt x="4464" y="1085"/>
                    </a:lnTo>
                    <a:cubicBezTo>
                      <a:pt x="4464" y="1116"/>
                      <a:pt x="4433" y="1116"/>
                      <a:pt x="4433" y="1116"/>
                    </a:cubicBezTo>
                    <a:cubicBezTo>
                      <a:pt x="4433" y="1116"/>
                      <a:pt x="4402" y="1116"/>
                      <a:pt x="4402" y="1085"/>
                    </a:cubicBezTo>
                    <a:cubicBezTo>
                      <a:pt x="4402" y="1053"/>
                      <a:pt x="4402" y="1023"/>
                      <a:pt x="4433" y="1023"/>
                    </a:cubicBezTo>
                    <a:cubicBezTo>
                      <a:pt x="4433" y="1023"/>
                      <a:pt x="4464" y="992"/>
                      <a:pt x="4494" y="992"/>
                    </a:cubicBezTo>
                    <a:lnTo>
                      <a:pt x="4464" y="992"/>
                    </a:lnTo>
                    <a:lnTo>
                      <a:pt x="4464" y="992"/>
                    </a:lnTo>
                    <a:lnTo>
                      <a:pt x="4464" y="992"/>
                    </a:lnTo>
                    <a:cubicBezTo>
                      <a:pt x="4433" y="992"/>
                      <a:pt x="4433" y="992"/>
                      <a:pt x="4433" y="992"/>
                    </a:cubicBezTo>
                    <a:lnTo>
                      <a:pt x="4433" y="992"/>
                    </a:lnTo>
                    <a:lnTo>
                      <a:pt x="4433" y="992"/>
                    </a:lnTo>
                    <a:cubicBezTo>
                      <a:pt x="4402" y="992"/>
                      <a:pt x="4402" y="992"/>
                      <a:pt x="4402" y="960"/>
                    </a:cubicBezTo>
                    <a:cubicBezTo>
                      <a:pt x="4370" y="960"/>
                      <a:pt x="4370" y="960"/>
                      <a:pt x="4370" y="960"/>
                    </a:cubicBezTo>
                    <a:lnTo>
                      <a:pt x="4370" y="960"/>
                    </a:lnTo>
                    <a:lnTo>
                      <a:pt x="4370" y="929"/>
                    </a:lnTo>
                    <a:cubicBezTo>
                      <a:pt x="4309" y="929"/>
                      <a:pt x="4309" y="929"/>
                      <a:pt x="4309" y="929"/>
                    </a:cubicBezTo>
                    <a:cubicBezTo>
                      <a:pt x="4340" y="899"/>
                      <a:pt x="4340" y="899"/>
                      <a:pt x="4340" y="899"/>
                    </a:cubicBezTo>
                    <a:lnTo>
                      <a:pt x="4340" y="868"/>
                    </a:lnTo>
                    <a:cubicBezTo>
                      <a:pt x="4309" y="837"/>
                      <a:pt x="4309" y="837"/>
                      <a:pt x="4309" y="837"/>
                    </a:cubicBezTo>
                    <a:lnTo>
                      <a:pt x="4340" y="837"/>
                    </a:lnTo>
                    <a:lnTo>
                      <a:pt x="4340" y="837"/>
                    </a:lnTo>
                    <a:cubicBezTo>
                      <a:pt x="4309" y="805"/>
                      <a:pt x="4309" y="805"/>
                      <a:pt x="4309" y="805"/>
                    </a:cubicBezTo>
                    <a:cubicBezTo>
                      <a:pt x="4309" y="805"/>
                      <a:pt x="4309" y="805"/>
                      <a:pt x="4309" y="775"/>
                    </a:cubicBezTo>
                    <a:lnTo>
                      <a:pt x="4278" y="805"/>
                    </a:lnTo>
                    <a:cubicBezTo>
                      <a:pt x="4185" y="837"/>
                      <a:pt x="4185" y="837"/>
                      <a:pt x="4185" y="837"/>
                    </a:cubicBezTo>
                    <a:cubicBezTo>
                      <a:pt x="4246" y="775"/>
                      <a:pt x="4246" y="775"/>
                      <a:pt x="4246" y="775"/>
                    </a:cubicBezTo>
                    <a:cubicBezTo>
                      <a:pt x="4216" y="775"/>
                      <a:pt x="4216" y="775"/>
                      <a:pt x="4216" y="775"/>
                    </a:cubicBezTo>
                    <a:cubicBezTo>
                      <a:pt x="4246" y="744"/>
                      <a:pt x="4246" y="744"/>
                      <a:pt x="4246" y="744"/>
                    </a:cubicBezTo>
                    <a:cubicBezTo>
                      <a:pt x="4216" y="744"/>
                      <a:pt x="4216" y="744"/>
                      <a:pt x="4216" y="744"/>
                    </a:cubicBezTo>
                    <a:cubicBezTo>
                      <a:pt x="4216" y="713"/>
                      <a:pt x="4216" y="713"/>
                      <a:pt x="4216" y="713"/>
                    </a:cubicBezTo>
                    <a:lnTo>
                      <a:pt x="4216" y="713"/>
                    </a:lnTo>
                    <a:cubicBezTo>
                      <a:pt x="4216" y="681"/>
                      <a:pt x="4216" y="681"/>
                      <a:pt x="4216" y="681"/>
                    </a:cubicBezTo>
                    <a:cubicBezTo>
                      <a:pt x="4185" y="681"/>
                      <a:pt x="4185" y="681"/>
                      <a:pt x="4185" y="651"/>
                    </a:cubicBezTo>
                    <a:lnTo>
                      <a:pt x="4185" y="651"/>
                    </a:lnTo>
                    <a:lnTo>
                      <a:pt x="4185" y="651"/>
                    </a:lnTo>
                    <a:cubicBezTo>
                      <a:pt x="4185" y="681"/>
                      <a:pt x="4185" y="713"/>
                      <a:pt x="4185" y="713"/>
                    </a:cubicBezTo>
                    <a:cubicBezTo>
                      <a:pt x="4185" y="713"/>
                      <a:pt x="4185" y="744"/>
                      <a:pt x="4154" y="744"/>
                    </a:cubicBezTo>
                    <a:lnTo>
                      <a:pt x="4154" y="744"/>
                    </a:lnTo>
                    <a:lnTo>
                      <a:pt x="4154" y="744"/>
                    </a:lnTo>
                    <a:lnTo>
                      <a:pt x="4154" y="744"/>
                    </a:lnTo>
                    <a:cubicBezTo>
                      <a:pt x="4122" y="805"/>
                      <a:pt x="4122" y="805"/>
                      <a:pt x="4122" y="805"/>
                    </a:cubicBezTo>
                    <a:cubicBezTo>
                      <a:pt x="4092" y="775"/>
                      <a:pt x="4092" y="775"/>
                      <a:pt x="4092" y="775"/>
                    </a:cubicBezTo>
                    <a:lnTo>
                      <a:pt x="4092" y="744"/>
                    </a:lnTo>
                    <a:lnTo>
                      <a:pt x="4061" y="744"/>
                    </a:lnTo>
                    <a:cubicBezTo>
                      <a:pt x="4061" y="775"/>
                      <a:pt x="4061" y="775"/>
                      <a:pt x="4061" y="775"/>
                    </a:cubicBezTo>
                    <a:lnTo>
                      <a:pt x="4061" y="775"/>
                    </a:lnTo>
                    <a:cubicBezTo>
                      <a:pt x="4030" y="837"/>
                      <a:pt x="4030" y="837"/>
                      <a:pt x="4030" y="837"/>
                    </a:cubicBezTo>
                    <a:cubicBezTo>
                      <a:pt x="3998" y="775"/>
                      <a:pt x="3998" y="775"/>
                      <a:pt x="3998" y="775"/>
                    </a:cubicBezTo>
                    <a:cubicBezTo>
                      <a:pt x="3998" y="805"/>
                      <a:pt x="3968" y="805"/>
                      <a:pt x="3968" y="805"/>
                    </a:cubicBezTo>
                    <a:lnTo>
                      <a:pt x="3937" y="805"/>
                    </a:lnTo>
                    <a:cubicBezTo>
                      <a:pt x="3874" y="775"/>
                      <a:pt x="3874" y="775"/>
                      <a:pt x="3874" y="775"/>
                    </a:cubicBezTo>
                    <a:cubicBezTo>
                      <a:pt x="3937" y="744"/>
                      <a:pt x="3937" y="744"/>
                      <a:pt x="3937" y="744"/>
                    </a:cubicBezTo>
                    <a:lnTo>
                      <a:pt x="3937" y="744"/>
                    </a:lnTo>
                    <a:lnTo>
                      <a:pt x="3906" y="713"/>
                    </a:lnTo>
                    <a:cubicBezTo>
                      <a:pt x="3874" y="713"/>
                      <a:pt x="3874" y="713"/>
                      <a:pt x="3874" y="713"/>
                    </a:cubicBezTo>
                    <a:cubicBezTo>
                      <a:pt x="3874" y="681"/>
                      <a:pt x="3874" y="681"/>
                      <a:pt x="3874" y="681"/>
                    </a:cubicBezTo>
                    <a:lnTo>
                      <a:pt x="3874" y="681"/>
                    </a:lnTo>
                    <a:cubicBezTo>
                      <a:pt x="3874" y="681"/>
                      <a:pt x="3874" y="681"/>
                      <a:pt x="3844" y="681"/>
                    </a:cubicBezTo>
                    <a:cubicBezTo>
                      <a:pt x="3844" y="620"/>
                      <a:pt x="3844" y="620"/>
                      <a:pt x="3844" y="620"/>
                    </a:cubicBezTo>
                    <a:cubicBezTo>
                      <a:pt x="3844" y="620"/>
                      <a:pt x="3874" y="620"/>
                      <a:pt x="3906" y="620"/>
                    </a:cubicBezTo>
                    <a:lnTo>
                      <a:pt x="3906" y="620"/>
                    </a:lnTo>
                    <a:cubicBezTo>
                      <a:pt x="3906" y="620"/>
                      <a:pt x="3906" y="620"/>
                      <a:pt x="3874" y="620"/>
                    </a:cubicBezTo>
                    <a:cubicBezTo>
                      <a:pt x="3874" y="589"/>
                      <a:pt x="3874" y="589"/>
                      <a:pt x="3844" y="589"/>
                    </a:cubicBezTo>
                    <a:lnTo>
                      <a:pt x="3844" y="589"/>
                    </a:lnTo>
                    <a:cubicBezTo>
                      <a:pt x="3813" y="589"/>
                      <a:pt x="3813" y="589"/>
                      <a:pt x="3813" y="589"/>
                    </a:cubicBezTo>
                    <a:cubicBezTo>
                      <a:pt x="3813" y="589"/>
                      <a:pt x="3782" y="589"/>
                      <a:pt x="3782" y="557"/>
                    </a:cubicBezTo>
                    <a:lnTo>
                      <a:pt x="3782" y="557"/>
                    </a:lnTo>
                    <a:lnTo>
                      <a:pt x="3782" y="557"/>
                    </a:lnTo>
                    <a:lnTo>
                      <a:pt x="3750" y="557"/>
                    </a:lnTo>
                    <a:lnTo>
                      <a:pt x="3689" y="527"/>
                    </a:lnTo>
                    <a:cubicBezTo>
                      <a:pt x="3689" y="527"/>
                      <a:pt x="3689" y="527"/>
                      <a:pt x="3658" y="527"/>
                    </a:cubicBezTo>
                    <a:lnTo>
                      <a:pt x="3658" y="527"/>
                    </a:lnTo>
                    <a:lnTo>
                      <a:pt x="3626" y="527"/>
                    </a:lnTo>
                    <a:lnTo>
                      <a:pt x="3596" y="527"/>
                    </a:lnTo>
                    <a:cubicBezTo>
                      <a:pt x="3565" y="527"/>
                      <a:pt x="3565" y="527"/>
                      <a:pt x="3565" y="527"/>
                    </a:cubicBezTo>
                    <a:lnTo>
                      <a:pt x="3565" y="527"/>
                    </a:lnTo>
                    <a:cubicBezTo>
                      <a:pt x="3565" y="527"/>
                      <a:pt x="3565" y="527"/>
                      <a:pt x="3534" y="527"/>
                    </a:cubicBezTo>
                    <a:lnTo>
                      <a:pt x="3534" y="527"/>
                    </a:lnTo>
                    <a:lnTo>
                      <a:pt x="3534" y="527"/>
                    </a:lnTo>
                    <a:lnTo>
                      <a:pt x="3503" y="527"/>
                    </a:lnTo>
                    <a:lnTo>
                      <a:pt x="3503" y="527"/>
                    </a:lnTo>
                    <a:cubicBezTo>
                      <a:pt x="3503" y="557"/>
                      <a:pt x="3503" y="557"/>
                      <a:pt x="3503" y="589"/>
                    </a:cubicBezTo>
                    <a:lnTo>
                      <a:pt x="3503" y="589"/>
                    </a:lnTo>
                    <a:lnTo>
                      <a:pt x="3503" y="620"/>
                    </a:lnTo>
                    <a:lnTo>
                      <a:pt x="3503" y="651"/>
                    </a:lnTo>
                    <a:cubicBezTo>
                      <a:pt x="3503" y="681"/>
                      <a:pt x="3503" y="681"/>
                      <a:pt x="3472" y="681"/>
                    </a:cubicBezTo>
                    <a:cubicBezTo>
                      <a:pt x="3472" y="713"/>
                      <a:pt x="3472" y="713"/>
                      <a:pt x="3472" y="713"/>
                    </a:cubicBezTo>
                    <a:cubicBezTo>
                      <a:pt x="3441" y="713"/>
                      <a:pt x="3441" y="713"/>
                      <a:pt x="3441" y="744"/>
                    </a:cubicBezTo>
                    <a:lnTo>
                      <a:pt x="3472" y="744"/>
                    </a:lnTo>
                    <a:lnTo>
                      <a:pt x="3472" y="744"/>
                    </a:lnTo>
                    <a:cubicBezTo>
                      <a:pt x="3503" y="744"/>
                      <a:pt x="3534" y="775"/>
                      <a:pt x="3534" y="805"/>
                    </a:cubicBezTo>
                    <a:cubicBezTo>
                      <a:pt x="3565" y="805"/>
                      <a:pt x="3565" y="837"/>
                      <a:pt x="3565" y="899"/>
                    </a:cubicBezTo>
                    <a:cubicBezTo>
                      <a:pt x="3565" y="929"/>
                      <a:pt x="3534" y="929"/>
                      <a:pt x="3534" y="929"/>
                    </a:cubicBezTo>
                    <a:cubicBezTo>
                      <a:pt x="3534" y="960"/>
                      <a:pt x="3534" y="960"/>
                      <a:pt x="3503" y="960"/>
                    </a:cubicBezTo>
                    <a:lnTo>
                      <a:pt x="3503" y="960"/>
                    </a:lnTo>
                    <a:cubicBezTo>
                      <a:pt x="3472" y="960"/>
                      <a:pt x="3441" y="992"/>
                      <a:pt x="3441" y="992"/>
                    </a:cubicBezTo>
                    <a:lnTo>
                      <a:pt x="3409" y="992"/>
                    </a:lnTo>
                    <a:cubicBezTo>
                      <a:pt x="3409" y="992"/>
                      <a:pt x="3409" y="992"/>
                      <a:pt x="3409" y="1023"/>
                    </a:cubicBezTo>
                    <a:lnTo>
                      <a:pt x="3409" y="1023"/>
                    </a:lnTo>
                    <a:cubicBezTo>
                      <a:pt x="3409" y="1023"/>
                      <a:pt x="3441" y="1053"/>
                      <a:pt x="3441" y="1116"/>
                    </a:cubicBezTo>
                    <a:cubicBezTo>
                      <a:pt x="3472" y="1177"/>
                      <a:pt x="3472" y="1177"/>
                      <a:pt x="3472" y="1177"/>
                    </a:cubicBezTo>
                    <a:cubicBezTo>
                      <a:pt x="3441" y="1177"/>
                      <a:pt x="3441" y="1177"/>
                      <a:pt x="3441" y="1177"/>
                    </a:cubicBezTo>
                    <a:cubicBezTo>
                      <a:pt x="3441" y="1177"/>
                      <a:pt x="3441" y="1177"/>
                      <a:pt x="3409" y="1177"/>
                    </a:cubicBezTo>
                    <a:lnTo>
                      <a:pt x="3441" y="1209"/>
                    </a:lnTo>
                    <a:cubicBezTo>
                      <a:pt x="3441" y="1271"/>
                      <a:pt x="3441" y="1271"/>
                      <a:pt x="3441" y="1271"/>
                    </a:cubicBezTo>
                    <a:cubicBezTo>
                      <a:pt x="3379" y="1240"/>
                      <a:pt x="3379" y="1240"/>
                      <a:pt x="3379" y="1240"/>
                    </a:cubicBezTo>
                    <a:lnTo>
                      <a:pt x="3379" y="1240"/>
                    </a:lnTo>
                    <a:cubicBezTo>
                      <a:pt x="3379" y="1271"/>
                      <a:pt x="3379" y="1271"/>
                      <a:pt x="3379" y="1271"/>
                    </a:cubicBezTo>
                    <a:cubicBezTo>
                      <a:pt x="3348" y="1271"/>
                      <a:pt x="3348" y="1240"/>
                      <a:pt x="3317" y="1240"/>
                    </a:cubicBezTo>
                    <a:lnTo>
                      <a:pt x="3317" y="1209"/>
                    </a:lnTo>
                    <a:cubicBezTo>
                      <a:pt x="3286" y="1209"/>
                      <a:pt x="3286" y="1209"/>
                      <a:pt x="3286" y="1209"/>
                    </a:cubicBezTo>
                    <a:lnTo>
                      <a:pt x="3286" y="1209"/>
                    </a:lnTo>
                    <a:cubicBezTo>
                      <a:pt x="3286" y="1209"/>
                      <a:pt x="3286" y="1209"/>
                      <a:pt x="3255" y="1209"/>
                    </a:cubicBezTo>
                    <a:cubicBezTo>
                      <a:pt x="3255" y="1177"/>
                      <a:pt x="3224" y="1177"/>
                      <a:pt x="3224" y="1177"/>
                    </a:cubicBezTo>
                    <a:cubicBezTo>
                      <a:pt x="3193" y="1147"/>
                      <a:pt x="3193" y="1147"/>
                      <a:pt x="3193" y="1116"/>
                    </a:cubicBezTo>
                    <a:lnTo>
                      <a:pt x="3193" y="1116"/>
                    </a:lnTo>
                    <a:lnTo>
                      <a:pt x="3193" y="1116"/>
                    </a:lnTo>
                    <a:cubicBezTo>
                      <a:pt x="3193" y="1085"/>
                      <a:pt x="3162" y="1053"/>
                      <a:pt x="3193" y="1053"/>
                    </a:cubicBezTo>
                    <a:lnTo>
                      <a:pt x="3193" y="1023"/>
                    </a:lnTo>
                    <a:lnTo>
                      <a:pt x="3193" y="1023"/>
                    </a:lnTo>
                    <a:lnTo>
                      <a:pt x="3193" y="992"/>
                    </a:lnTo>
                    <a:lnTo>
                      <a:pt x="3193" y="992"/>
                    </a:lnTo>
                    <a:cubicBezTo>
                      <a:pt x="3162" y="992"/>
                      <a:pt x="3162" y="992"/>
                      <a:pt x="3162" y="992"/>
                    </a:cubicBezTo>
                    <a:lnTo>
                      <a:pt x="3162" y="992"/>
                    </a:lnTo>
                    <a:cubicBezTo>
                      <a:pt x="3162" y="992"/>
                      <a:pt x="3100" y="960"/>
                      <a:pt x="3069" y="960"/>
                    </a:cubicBezTo>
                    <a:cubicBezTo>
                      <a:pt x="3038" y="992"/>
                      <a:pt x="3038" y="992"/>
                      <a:pt x="3038" y="992"/>
                    </a:cubicBezTo>
                    <a:cubicBezTo>
                      <a:pt x="3038" y="960"/>
                      <a:pt x="3038" y="960"/>
                      <a:pt x="3038" y="960"/>
                    </a:cubicBezTo>
                    <a:cubicBezTo>
                      <a:pt x="3007" y="960"/>
                      <a:pt x="2945" y="929"/>
                      <a:pt x="2914" y="929"/>
                    </a:cubicBezTo>
                    <a:cubicBezTo>
                      <a:pt x="2883" y="929"/>
                      <a:pt x="2883" y="899"/>
                      <a:pt x="2852" y="868"/>
                    </a:cubicBezTo>
                    <a:lnTo>
                      <a:pt x="2852" y="868"/>
                    </a:lnTo>
                    <a:lnTo>
                      <a:pt x="2852" y="868"/>
                    </a:lnTo>
                    <a:cubicBezTo>
                      <a:pt x="2821" y="868"/>
                      <a:pt x="2790" y="868"/>
                      <a:pt x="2759" y="868"/>
                    </a:cubicBezTo>
                    <a:lnTo>
                      <a:pt x="2759" y="868"/>
                    </a:lnTo>
                    <a:cubicBezTo>
                      <a:pt x="2728" y="868"/>
                      <a:pt x="2728" y="868"/>
                      <a:pt x="2728" y="868"/>
                    </a:cubicBezTo>
                    <a:cubicBezTo>
                      <a:pt x="2697" y="868"/>
                      <a:pt x="2666" y="868"/>
                      <a:pt x="2666" y="868"/>
                    </a:cubicBezTo>
                    <a:cubicBezTo>
                      <a:pt x="2635" y="868"/>
                      <a:pt x="2635" y="868"/>
                      <a:pt x="2635" y="868"/>
                    </a:cubicBezTo>
                    <a:cubicBezTo>
                      <a:pt x="2573" y="868"/>
                      <a:pt x="2573" y="868"/>
                      <a:pt x="2573" y="868"/>
                    </a:cubicBezTo>
                    <a:cubicBezTo>
                      <a:pt x="2635" y="805"/>
                      <a:pt x="2635" y="805"/>
                      <a:pt x="2635" y="805"/>
                    </a:cubicBezTo>
                    <a:cubicBezTo>
                      <a:pt x="2604" y="744"/>
                      <a:pt x="2604" y="744"/>
                      <a:pt x="2604" y="744"/>
                    </a:cubicBezTo>
                    <a:cubicBezTo>
                      <a:pt x="2573" y="744"/>
                      <a:pt x="2573" y="744"/>
                      <a:pt x="2573" y="744"/>
                    </a:cubicBezTo>
                    <a:cubicBezTo>
                      <a:pt x="2542" y="775"/>
                      <a:pt x="2542" y="775"/>
                      <a:pt x="2542" y="775"/>
                    </a:cubicBezTo>
                    <a:lnTo>
                      <a:pt x="2542" y="775"/>
                    </a:lnTo>
                    <a:cubicBezTo>
                      <a:pt x="2542" y="744"/>
                      <a:pt x="2511" y="744"/>
                      <a:pt x="2511" y="744"/>
                    </a:cubicBezTo>
                    <a:cubicBezTo>
                      <a:pt x="2511" y="744"/>
                      <a:pt x="2480" y="713"/>
                      <a:pt x="2480" y="681"/>
                    </a:cubicBezTo>
                    <a:lnTo>
                      <a:pt x="2480" y="651"/>
                    </a:lnTo>
                    <a:cubicBezTo>
                      <a:pt x="2480" y="620"/>
                      <a:pt x="2480" y="620"/>
                      <a:pt x="2480" y="620"/>
                    </a:cubicBezTo>
                    <a:cubicBezTo>
                      <a:pt x="2480" y="589"/>
                      <a:pt x="2511" y="589"/>
                      <a:pt x="2511" y="557"/>
                    </a:cubicBezTo>
                    <a:cubicBezTo>
                      <a:pt x="2542" y="557"/>
                      <a:pt x="2542" y="557"/>
                      <a:pt x="2542" y="557"/>
                    </a:cubicBezTo>
                    <a:lnTo>
                      <a:pt x="2542" y="557"/>
                    </a:lnTo>
                    <a:cubicBezTo>
                      <a:pt x="2573" y="527"/>
                      <a:pt x="2573" y="527"/>
                      <a:pt x="2573" y="527"/>
                    </a:cubicBezTo>
                    <a:cubicBezTo>
                      <a:pt x="2542" y="465"/>
                      <a:pt x="2542" y="465"/>
                      <a:pt x="2542" y="465"/>
                    </a:cubicBezTo>
                    <a:cubicBezTo>
                      <a:pt x="2604" y="496"/>
                      <a:pt x="2604" y="496"/>
                      <a:pt x="2604" y="496"/>
                    </a:cubicBezTo>
                    <a:cubicBezTo>
                      <a:pt x="2604" y="465"/>
                      <a:pt x="2604" y="465"/>
                      <a:pt x="2604" y="465"/>
                    </a:cubicBezTo>
                    <a:lnTo>
                      <a:pt x="2604" y="465"/>
                    </a:lnTo>
                    <a:cubicBezTo>
                      <a:pt x="2635" y="465"/>
                      <a:pt x="2666" y="433"/>
                      <a:pt x="2666" y="433"/>
                    </a:cubicBezTo>
                    <a:cubicBezTo>
                      <a:pt x="2697" y="433"/>
                      <a:pt x="2697" y="433"/>
                      <a:pt x="2697" y="433"/>
                    </a:cubicBezTo>
                    <a:lnTo>
                      <a:pt x="2697" y="433"/>
                    </a:lnTo>
                    <a:cubicBezTo>
                      <a:pt x="2697" y="433"/>
                      <a:pt x="2697" y="433"/>
                      <a:pt x="2666" y="433"/>
                    </a:cubicBezTo>
                    <a:cubicBezTo>
                      <a:pt x="2666" y="433"/>
                      <a:pt x="2666" y="433"/>
                      <a:pt x="2635" y="433"/>
                    </a:cubicBezTo>
                    <a:lnTo>
                      <a:pt x="2635" y="433"/>
                    </a:lnTo>
                    <a:cubicBezTo>
                      <a:pt x="2635" y="433"/>
                      <a:pt x="2604" y="403"/>
                      <a:pt x="2573" y="403"/>
                    </a:cubicBezTo>
                    <a:cubicBezTo>
                      <a:pt x="2511" y="372"/>
                      <a:pt x="2511" y="372"/>
                      <a:pt x="2511" y="372"/>
                    </a:cubicBezTo>
                    <a:cubicBezTo>
                      <a:pt x="2635" y="372"/>
                      <a:pt x="2635" y="372"/>
                      <a:pt x="2635" y="372"/>
                    </a:cubicBezTo>
                    <a:cubicBezTo>
                      <a:pt x="2635" y="372"/>
                      <a:pt x="2635" y="372"/>
                      <a:pt x="2666" y="372"/>
                    </a:cubicBezTo>
                    <a:lnTo>
                      <a:pt x="2666" y="372"/>
                    </a:lnTo>
                    <a:cubicBezTo>
                      <a:pt x="2697" y="372"/>
                      <a:pt x="2697" y="372"/>
                      <a:pt x="2697" y="372"/>
                    </a:cubicBezTo>
                    <a:cubicBezTo>
                      <a:pt x="2697" y="372"/>
                      <a:pt x="2728" y="372"/>
                      <a:pt x="2728" y="403"/>
                    </a:cubicBezTo>
                    <a:cubicBezTo>
                      <a:pt x="2728" y="403"/>
                      <a:pt x="2728" y="403"/>
                      <a:pt x="2759" y="403"/>
                    </a:cubicBezTo>
                    <a:lnTo>
                      <a:pt x="2759" y="403"/>
                    </a:lnTo>
                    <a:cubicBezTo>
                      <a:pt x="2759" y="403"/>
                      <a:pt x="2759" y="403"/>
                      <a:pt x="2759" y="372"/>
                    </a:cubicBezTo>
                    <a:cubicBezTo>
                      <a:pt x="2790" y="372"/>
                      <a:pt x="2790" y="372"/>
                      <a:pt x="2790" y="341"/>
                    </a:cubicBezTo>
                    <a:lnTo>
                      <a:pt x="2821" y="341"/>
                    </a:lnTo>
                    <a:cubicBezTo>
                      <a:pt x="2821" y="341"/>
                      <a:pt x="2821" y="372"/>
                      <a:pt x="2852" y="372"/>
                    </a:cubicBezTo>
                    <a:lnTo>
                      <a:pt x="2852" y="372"/>
                    </a:lnTo>
                    <a:lnTo>
                      <a:pt x="2852" y="372"/>
                    </a:lnTo>
                    <a:cubicBezTo>
                      <a:pt x="2852" y="372"/>
                      <a:pt x="2852" y="372"/>
                      <a:pt x="2883" y="372"/>
                    </a:cubicBezTo>
                    <a:lnTo>
                      <a:pt x="2883" y="372"/>
                    </a:lnTo>
                    <a:lnTo>
                      <a:pt x="2914" y="341"/>
                    </a:lnTo>
                    <a:cubicBezTo>
                      <a:pt x="2914" y="310"/>
                      <a:pt x="2914" y="310"/>
                      <a:pt x="2914" y="310"/>
                    </a:cubicBezTo>
                    <a:cubicBezTo>
                      <a:pt x="2914" y="279"/>
                      <a:pt x="2914" y="279"/>
                      <a:pt x="2914" y="279"/>
                    </a:cubicBezTo>
                    <a:lnTo>
                      <a:pt x="2945" y="248"/>
                    </a:lnTo>
                    <a:cubicBezTo>
                      <a:pt x="2945" y="248"/>
                      <a:pt x="2945" y="248"/>
                      <a:pt x="2945" y="217"/>
                    </a:cubicBezTo>
                    <a:lnTo>
                      <a:pt x="2945" y="217"/>
                    </a:lnTo>
                    <a:cubicBezTo>
                      <a:pt x="2883" y="186"/>
                      <a:pt x="2883" y="186"/>
                      <a:pt x="2883" y="186"/>
                    </a:cubicBezTo>
                    <a:lnTo>
                      <a:pt x="2945" y="18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4" name="Freeform 177"/>
              <p:cNvSpPr>
                <a:spLocks noChangeArrowheads="1"/>
              </p:cNvSpPr>
              <p:nvPr/>
            </p:nvSpPr>
            <p:spPr bwMode="auto">
              <a:xfrm>
                <a:off x="1760538" y="1000125"/>
                <a:ext cx="44450" cy="33338"/>
              </a:xfrm>
              <a:custGeom>
                <a:avLst/>
                <a:gdLst>
                  <a:gd name="T0" fmla="*/ 124 w 125"/>
                  <a:gd name="T1" fmla="*/ 31 h 94"/>
                  <a:gd name="T2" fmla="*/ 124 w 125"/>
                  <a:gd name="T3" fmla="*/ 31 h 94"/>
                  <a:gd name="T4" fmla="*/ 93 w 125"/>
                  <a:gd name="T5" fmla="*/ 0 h 94"/>
                  <a:gd name="T6" fmla="*/ 62 w 125"/>
                  <a:gd name="T7" fmla="*/ 0 h 94"/>
                  <a:gd name="T8" fmla="*/ 31 w 125"/>
                  <a:gd name="T9" fmla="*/ 31 h 94"/>
                  <a:gd name="T10" fmla="*/ 0 w 125"/>
                  <a:gd name="T11" fmla="*/ 31 h 94"/>
                  <a:gd name="T12" fmla="*/ 31 w 125"/>
                  <a:gd name="T13" fmla="*/ 62 h 94"/>
                  <a:gd name="T14" fmla="*/ 0 w 125"/>
                  <a:gd name="T15" fmla="*/ 93 h 94"/>
                  <a:gd name="T16" fmla="*/ 0 w 125"/>
                  <a:gd name="T17" fmla="*/ 93 h 94"/>
                  <a:gd name="T18" fmla="*/ 0 w 125"/>
                  <a:gd name="T19" fmla="*/ 93 h 94"/>
                  <a:gd name="T20" fmla="*/ 0 w 125"/>
                  <a:gd name="T21" fmla="*/ 93 h 94"/>
                  <a:gd name="T22" fmla="*/ 31 w 125"/>
                  <a:gd name="T23" fmla="*/ 93 h 94"/>
                  <a:gd name="T24" fmla="*/ 93 w 125"/>
                  <a:gd name="T25" fmla="*/ 93 h 94"/>
                  <a:gd name="T26" fmla="*/ 124 w 125"/>
                  <a:gd name="T27" fmla="*/ 93 h 94"/>
                  <a:gd name="T28" fmla="*/ 124 w 125"/>
                  <a:gd name="T29" fmla="*/ 93 h 94"/>
                  <a:gd name="T30" fmla="*/ 124 w 125"/>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4">
                    <a:moveTo>
                      <a:pt x="124" y="31"/>
                    </a:moveTo>
                    <a:lnTo>
                      <a:pt x="124" y="31"/>
                    </a:lnTo>
                    <a:cubicBezTo>
                      <a:pt x="93" y="31"/>
                      <a:pt x="93" y="0"/>
                      <a:pt x="93" y="0"/>
                    </a:cubicBezTo>
                    <a:lnTo>
                      <a:pt x="62" y="0"/>
                    </a:lnTo>
                    <a:cubicBezTo>
                      <a:pt x="31" y="0"/>
                      <a:pt x="31" y="31"/>
                      <a:pt x="31" y="31"/>
                    </a:cubicBezTo>
                    <a:lnTo>
                      <a:pt x="0" y="31"/>
                    </a:lnTo>
                    <a:cubicBezTo>
                      <a:pt x="31" y="62"/>
                      <a:pt x="31" y="62"/>
                      <a:pt x="31" y="62"/>
                    </a:cubicBezTo>
                    <a:cubicBezTo>
                      <a:pt x="0" y="93"/>
                      <a:pt x="0" y="93"/>
                      <a:pt x="0" y="93"/>
                    </a:cubicBezTo>
                    <a:lnTo>
                      <a:pt x="0" y="93"/>
                    </a:lnTo>
                    <a:lnTo>
                      <a:pt x="0" y="93"/>
                    </a:lnTo>
                    <a:lnTo>
                      <a:pt x="0" y="93"/>
                    </a:lnTo>
                    <a:lnTo>
                      <a:pt x="31" y="93"/>
                    </a:lnTo>
                    <a:cubicBezTo>
                      <a:pt x="31" y="93"/>
                      <a:pt x="31" y="93"/>
                      <a:pt x="93" y="93"/>
                    </a:cubicBezTo>
                    <a:lnTo>
                      <a:pt x="124" y="93"/>
                    </a:lnTo>
                    <a:lnTo>
                      <a:pt x="124" y="93"/>
                    </a:lnTo>
                    <a:lnTo>
                      <a:pt x="124"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5" name="Freeform 178"/>
              <p:cNvSpPr>
                <a:spLocks noChangeArrowheads="1"/>
              </p:cNvSpPr>
              <p:nvPr/>
            </p:nvSpPr>
            <p:spPr bwMode="auto">
              <a:xfrm>
                <a:off x="1951038" y="1044575"/>
                <a:ext cx="77787" cy="66675"/>
              </a:xfrm>
              <a:custGeom>
                <a:avLst/>
                <a:gdLst>
                  <a:gd name="T0" fmla="*/ 186 w 218"/>
                  <a:gd name="T1" fmla="*/ 124 h 187"/>
                  <a:gd name="T2" fmla="*/ 186 w 218"/>
                  <a:gd name="T3" fmla="*/ 124 h 187"/>
                  <a:gd name="T4" fmla="*/ 186 w 218"/>
                  <a:gd name="T5" fmla="*/ 124 h 187"/>
                  <a:gd name="T6" fmla="*/ 186 w 218"/>
                  <a:gd name="T7" fmla="*/ 93 h 187"/>
                  <a:gd name="T8" fmla="*/ 186 w 218"/>
                  <a:gd name="T9" fmla="*/ 62 h 187"/>
                  <a:gd name="T10" fmla="*/ 186 w 218"/>
                  <a:gd name="T11" fmla="*/ 62 h 187"/>
                  <a:gd name="T12" fmla="*/ 124 w 218"/>
                  <a:gd name="T13" fmla="*/ 31 h 187"/>
                  <a:gd name="T14" fmla="*/ 186 w 218"/>
                  <a:gd name="T15" fmla="*/ 31 h 187"/>
                  <a:gd name="T16" fmla="*/ 62 w 218"/>
                  <a:gd name="T17" fmla="*/ 31 h 187"/>
                  <a:gd name="T18" fmla="*/ 31 w 218"/>
                  <a:gd name="T19" fmla="*/ 0 h 187"/>
                  <a:gd name="T20" fmla="*/ 31 w 218"/>
                  <a:gd name="T21" fmla="*/ 31 h 187"/>
                  <a:gd name="T22" fmla="*/ 31 w 218"/>
                  <a:gd name="T23" fmla="*/ 93 h 187"/>
                  <a:gd name="T24" fmla="*/ 0 w 218"/>
                  <a:gd name="T25" fmla="*/ 124 h 187"/>
                  <a:gd name="T26" fmla="*/ 0 w 218"/>
                  <a:gd name="T27" fmla="*/ 124 h 187"/>
                  <a:gd name="T28" fmla="*/ 0 w 218"/>
                  <a:gd name="T29" fmla="*/ 155 h 187"/>
                  <a:gd name="T30" fmla="*/ 0 w 218"/>
                  <a:gd name="T31" fmla="*/ 155 h 187"/>
                  <a:gd name="T32" fmla="*/ 62 w 218"/>
                  <a:gd name="T33" fmla="*/ 155 h 187"/>
                  <a:gd name="T34" fmla="*/ 93 w 218"/>
                  <a:gd name="T35" fmla="*/ 155 h 187"/>
                  <a:gd name="T36" fmla="*/ 155 w 218"/>
                  <a:gd name="T37" fmla="*/ 186 h 187"/>
                  <a:gd name="T38" fmla="*/ 155 w 218"/>
                  <a:gd name="T39" fmla="*/ 186 h 187"/>
                  <a:gd name="T40" fmla="*/ 186 w 218"/>
                  <a:gd name="T41" fmla="*/ 155 h 187"/>
                  <a:gd name="T42" fmla="*/ 186 w 218"/>
                  <a:gd name="T43" fmla="*/ 155 h 187"/>
                  <a:gd name="T44" fmla="*/ 217 w 218"/>
                  <a:gd name="T45" fmla="*/ 155 h 187"/>
                  <a:gd name="T46" fmla="*/ 217 w 218"/>
                  <a:gd name="T47" fmla="*/ 124 h 187"/>
                  <a:gd name="T48" fmla="*/ 217 w 218"/>
                  <a:gd name="T49" fmla="*/ 124 h 187"/>
                  <a:gd name="T50" fmla="*/ 186 w 218"/>
                  <a:gd name="T51"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187">
                    <a:moveTo>
                      <a:pt x="186" y="124"/>
                    </a:moveTo>
                    <a:lnTo>
                      <a:pt x="186" y="124"/>
                    </a:lnTo>
                    <a:lnTo>
                      <a:pt x="186" y="124"/>
                    </a:lnTo>
                    <a:lnTo>
                      <a:pt x="186" y="93"/>
                    </a:lnTo>
                    <a:lnTo>
                      <a:pt x="186" y="62"/>
                    </a:lnTo>
                    <a:lnTo>
                      <a:pt x="186" y="62"/>
                    </a:lnTo>
                    <a:cubicBezTo>
                      <a:pt x="124" y="31"/>
                      <a:pt x="124" y="31"/>
                      <a:pt x="124" y="31"/>
                    </a:cubicBezTo>
                    <a:cubicBezTo>
                      <a:pt x="186" y="31"/>
                      <a:pt x="186" y="31"/>
                      <a:pt x="186" y="31"/>
                    </a:cubicBezTo>
                    <a:cubicBezTo>
                      <a:pt x="155" y="31"/>
                      <a:pt x="62" y="31"/>
                      <a:pt x="62" y="31"/>
                    </a:cubicBezTo>
                    <a:cubicBezTo>
                      <a:pt x="62" y="31"/>
                      <a:pt x="62" y="31"/>
                      <a:pt x="31" y="0"/>
                    </a:cubicBezTo>
                    <a:cubicBezTo>
                      <a:pt x="31" y="31"/>
                      <a:pt x="31" y="31"/>
                      <a:pt x="31" y="31"/>
                    </a:cubicBezTo>
                    <a:cubicBezTo>
                      <a:pt x="31" y="62"/>
                      <a:pt x="31" y="62"/>
                      <a:pt x="31" y="93"/>
                    </a:cubicBezTo>
                    <a:cubicBezTo>
                      <a:pt x="31" y="93"/>
                      <a:pt x="31" y="124"/>
                      <a:pt x="0" y="124"/>
                    </a:cubicBezTo>
                    <a:lnTo>
                      <a:pt x="0" y="124"/>
                    </a:lnTo>
                    <a:cubicBezTo>
                      <a:pt x="0" y="124"/>
                      <a:pt x="0" y="124"/>
                      <a:pt x="0" y="155"/>
                    </a:cubicBezTo>
                    <a:lnTo>
                      <a:pt x="0" y="155"/>
                    </a:lnTo>
                    <a:cubicBezTo>
                      <a:pt x="62" y="155"/>
                      <a:pt x="62" y="155"/>
                      <a:pt x="62" y="155"/>
                    </a:cubicBezTo>
                    <a:lnTo>
                      <a:pt x="93" y="155"/>
                    </a:lnTo>
                    <a:cubicBezTo>
                      <a:pt x="124" y="155"/>
                      <a:pt x="155" y="186"/>
                      <a:pt x="155" y="186"/>
                    </a:cubicBezTo>
                    <a:lnTo>
                      <a:pt x="155" y="186"/>
                    </a:lnTo>
                    <a:cubicBezTo>
                      <a:pt x="155" y="155"/>
                      <a:pt x="186" y="155"/>
                      <a:pt x="186" y="155"/>
                    </a:cubicBezTo>
                    <a:lnTo>
                      <a:pt x="186" y="155"/>
                    </a:lnTo>
                    <a:lnTo>
                      <a:pt x="217" y="155"/>
                    </a:lnTo>
                    <a:lnTo>
                      <a:pt x="217" y="124"/>
                    </a:lnTo>
                    <a:lnTo>
                      <a:pt x="217" y="124"/>
                    </a:lnTo>
                    <a:cubicBezTo>
                      <a:pt x="217" y="124"/>
                      <a:pt x="217" y="124"/>
                      <a:pt x="186"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6" name="Freeform 179"/>
              <p:cNvSpPr>
                <a:spLocks noChangeArrowheads="1"/>
              </p:cNvSpPr>
              <p:nvPr/>
            </p:nvSpPr>
            <p:spPr bwMode="auto">
              <a:xfrm>
                <a:off x="354013" y="1011238"/>
                <a:ext cx="492125" cy="323850"/>
              </a:xfrm>
              <a:custGeom>
                <a:avLst/>
                <a:gdLst>
                  <a:gd name="T0" fmla="*/ 1272 w 1366"/>
                  <a:gd name="T1" fmla="*/ 93 h 900"/>
                  <a:gd name="T2" fmla="*/ 1148 w 1366"/>
                  <a:gd name="T3" fmla="*/ 93 h 900"/>
                  <a:gd name="T4" fmla="*/ 1085 w 1366"/>
                  <a:gd name="T5" fmla="*/ 93 h 900"/>
                  <a:gd name="T6" fmla="*/ 930 w 1366"/>
                  <a:gd name="T7" fmla="*/ 62 h 900"/>
                  <a:gd name="T8" fmla="*/ 806 w 1366"/>
                  <a:gd name="T9" fmla="*/ 62 h 900"/>
                  <a:gd name="T10" fmla="*/ 713 w 1366"/>
                  <a:gd name="T11" fmla="*/ 31 h 900"/>
                  <a:gd name="T12" fmla="*/ 682 w 1366"/>
                  <a:gd name="T13" fmla="*/ 31 h 900"/>
                  <a:gd name="T14" fmla="*/ 621 w 1366"/>
                  <a:gd name="T15" fmla="*/ 31 h 900"/>
                  <a:gd name="T16" fmla="*/ 558 w 1366"/>
                  <a:gd name="T17" fmla="*/ 0 h 900"/>
                  <a:gd name="T18" fmla="*/ 434 w 1366"/>
                  <a:gd name="T19" fmla="*/ 31 h 900"/>
                  <a:gd name="T20" fmla="*/ 341 w 1366"/>
                  <a:gd name="T21" fmla="*/ 62 h 900"/>
                  <a:gd name="T22" fmla="*/ 217 w 1366"/>
                  <a:gd name="T23" fmla="*/ 93 h 900"/>
                  <a:gd name="T24" fmla="*/ 156 w 1366"/>
                  <a:gd name="T25" fmla="*/ 155 h 900"/>
                  <a:gd name="T26" fmla="*/ 93 w 1366"/>
                  <a:gd name="T27" fmla="*/ 186 h 900"/>
                  <a:gd name="T28" fmla="*/ 156 w 1366"/>
                  <a:gd name="T29" fmla="*/ 217 h 900"/>
                  <a:gd name="T30" fmla="*/ 249 w 1366"/>
                  <a:gd name="T31" fmla="*/ 217 h 900"/>
                  <a:gd name="T32" fmla="*/ 341 w 1366"/>
                  <a:gd name="T33" fmla="*/ 279 h 900"/>
                  <a:gd name="T34" fmla="*/ 280 w 1366"/>
                  <a:gd name="T35" fmla="*/ 310 h 900"/>
                  <a:gd name="T36" fmla="*/ 186 w 1366"/>
                  <a:gd name="T37" fmla="*/ 341 h 900"/>
                  <a:gd name="T38" fmla="*/ 93 w 1366"/>
                  <a:gd name="T39" fmla="*/ 310 h 900"/>
                  <a:gd name="T40" fmla="*/ 0 w 1366"/>
                  <a:gd name="T41" fmla="*/ 372 h 900"/>
                  <a:gd name="T42" fmla="*/ 156 w 1366"/>
                  <a:gd name="T43" fmla="*/ 403 h 900"/>
                  <a:gd name="T44" fmla="*/ 186 w 1366"/>
                  <a:gd name="T45" fmla="*/ 403 h 900"/>
                  <a:gd name="T46" fmla="*/ 280 w 1366"/>
                  <a:gd name="T47" fmla="*/ 372 h 900"/>
                  <a:gd name="T48" fmla="*/ 310 w 1366"/>
                  <a:gd name="T49" fmla="*/ 495 h 900"/>
                  <a:gd name="T50" fmla="*/ 217 w 1366"/>
                  <a:gd name="T51" fmla="*/ 495 h 900"/>
                  <a:gd name="T52" fmla="*/ 124 w 1366"/>
                  <a:gd name="T53" fmla="*/ 527 h 900"/>
                  <a:gd name="T54" fmla="*/ 93 w 1366"/>
                  <a:gd name="T55" fmla="*/ 558 h 900"/>
                  <a:gd name="T56" fmla="*/ 93 w 1366"/>
                  <a:gd name="T57" fmla="*/ 589 h 900"/>
                  <a:gd name="T58" fmla="*/ 124 w 1366"/>
                  <a:gd name="T59" fmla="*/ 619 h 900"/>
                  <a:gd name="T60" fmla="*/ 186 w 1366"/>
                  <a:gd name="T61" fmla="*/ 682 h 900"/>
                  <a:gd name="T62" fmla="*/ 249 w 1366"/>
                  <a:gd name="T63" fmla="*/ 651 h 900"/>
                  <a:gd name="T64" fmla="*/ 280 w 1366"/>
                  <a:gd name="T65" fmla="*/ 743 h 900"/>
                  <a:gd name="T66" fmla="*/ 280 w 1366"/>
                  <a:gd name="T67" fmla="*/ 775 h 900"/>
                  <a:gd name="T68" fmla="*/ 310 w 1366"/>
                  <a:gd name="T69" fmla="*/ 743 h 900"/>
                  <a:gd name="T70" fmla="*/ 373 w 1366"/>
                  <a:gd name="T71" fmla="*/ 775 h 900"/>
                  <a:gd name="T72" fmla="*/ 434 w 1366"/>
                  <a:gd name="T73" fmla="*/ 775 h 900"/>
                  <a:gd name="T74" fmla="*/ 465 w 1366"/>
                  <a:gd name="T75" fmla="*/ 775 h 900"/>
                  <a:gd name="T76" fmla="*/ 528 w 1366"/>
                  <a:gd name="T77" fmla="*/ 806 h 900"/>
                  <a:gd name="T78" fmla="*/ 497 w 1366"/>
                  <a:gd name="T79" fmla="*/ 867 h 900"/>
                  <a:gd name="T80" fmla="*/ 528 w 1366"/>
                  <a:gd name="T81" fmla="*/ 867 h 900"/>
                  <a:gd name="T82" fmla="*/ 621 w 1366"/>
                  <a:gd name="T83" fmla="*/ 806 h 900"/>
                  <a:gd name="T84" fmla="*/ 652 w 1366"/>
                  <a:gd name="T85" fmla="*/ 806 h 900"/>
                  <a:gd name="T86" fmla="*/ 713 w 1366"/>
                  <a:gd name="T87" fmla="*/ 713 h 900"/>
                  <a:gd name="T88" fmla="*/ 776 w 1366"/>
                  <a:gd name="T89" fmla="*/ 651 h 900"/>
                  <a:gd name="T90" fmla="*/ 930 w 1366"/>
                  <a:gd name="T91" fmla="*/ 589 h 900"/>
                  <a:gd name="T92" fmla="*/ 961 w 1366"/>
                  <a:gd name="T93" fmla="*/ 619 h 900"/>
                  <a:gd name="T94" fmla="*/ 1054 w 1366"/>
                  <a:gd name="T95" fmla="*/ 619 h 900"/>
                  <a:gd name="T96" fmla="*/ 1117 w 1366"/>
                  <a:gd name="T97" fmla="*/ 651 h 900"/>
                  <a:gd name="T98" fmla="*/ 1148 w 1366"/>
                  <a:gd name="T99" fmla="*/ 651 h 900"/>
                  <a:gd name="T100" fmla="*/ 1272 w 1366"/>
                  <a:gd name="T101" fmla="*/ 589 h 900"/>
                  <a:gd name="T102" fmla="*/ 1241 w 1366"/>
                  <a:gd name="T103" fmla="*/ 682 h 900"/>
                  <a:gd name="T104" fmla="*/ 1302 w 1366"/>
                  <a:gd name="T105" fmla="*/ 682 h 900"/>
                  <a:gd name="T106" fmla="*/ 1333 w 1366"/>
                  <a:gd name="T107" fmla="*/ 682 h 900"/>
                  <a:gd name="T108" fmla="*/ 1365 w 1366"/>
                  <a:gd name="T109" fmla="*/ 682 h 900"/>
                  <a:gd name="T110" fmla="*/ 1365 w 1366"/>
                  <a:gd name="T111" fmla="*/ 682 h 900"/>
                  <a:gd name="T112" fmla="*/ 1302 w 1366"/>
                  <a:gd name="T113" fmla="*/ 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900">
                    <a:moveTo>
                      <a:pt x="1302" y="93"/>
                    </a:moveTo>
                    <a:lnTo>
                      <a:pt x="1302" y="93"/>
                    </a:lnTo>
                    <a:lnTo>
                      <a:pt x="1272" y="93"/>
                    </a:lnTo>
                    <a:lnTo>
                      <a:pt x="1241" y="93"/>
                    </a:lnTo>
                    <a:cubicBezTo>
                      <a:pt x="1209" y="93"/>
                      <a:pt x="1209" y="93"/>
                      <a:pt x="1209" y="93"/>
                    </a:cubicBezTo>
                    <a:cubicBezTo>
                      <a:pt x="1178" y="93"/>
                      <a:pt x="1148" y="93"/>
                      <a:pt x="1148" y="93"/>
                    </a:cubicBezTo>
                    <a:lnTo>
                      <a:pt x="1148" y="93"/>
                    </a:lnTo>
                    <a:cubicBezTo>
                      <a:pt x="1148" y="93"/>
                      <a:pt x="1148" y="93"/>
                      <a:pt x="1117" y="93"/>
                    </a:cubicBezTo>
                    <a:cubicBezTo>
                      <a:pt x="1117" y="93"/>
                      <a:pt x="1117" y="93"/>
                      <a:pt x="1085" y="93"/>
                    </a:cubicBezTo>
                    <a:lnTo>
                      <a:pt x="1085" y="93"/>
                    </a:lnTo>
                    <a:cubicBezTo>
                      <a:pt x="1085" y="93"/>
                      <a:pt x="1054" y="93"/>
                      <a:pt x="1024" y="93"/>
                    </a:cubicBezTo>
                    <a:cubicBezTo>
                      <a:pt x="993" y="62"/>
                      <a:pt x="961" y="62"/>
                      <a:pt x="930" y="62"/>
                    </a:cubicBezTo>
                    <a:lnTo>
                      <a:pt x="930" y="62"/>
                    </a:lnTo>
                    <a:cubicBezTo>
                      <a:pt x="930" y="62"/>
                      <a:pt x="900" y="62"/>
                      <a:pt x="869" y="62"/>
                    </a:cubicBezTo>
                    <a:cubicBezTo>
                      <a:pt x="837" y="62"/>
                      <a:pt x="806" y="62"/>
                      <a:pt x="806" y="62"/>
                    </a:cubicBezTo>
                    <a:cubicBezTo>
                      <a:pt x="806" y="62"/>
                      <a:pt x="776" y="62"/>
                      <a:pt x="745" y="62"/>
                    </a:cubicBezTo>
                    <a:cubicBezTo>
                      <a:pt x="713" y="31"/>
                      <a:pt x="713" y="31"/>
                      <a:pt x="713" y="31"/>
                    </a:cubicBezTo>
                    <a:lnTo>
                      <a:pt x="713" y="31"/>
                    </a:lnTo>
                    <a:lnTo>
                      <a:pt x="713" y="31"/>
                    </a:lnTo>
                    <a:lnTo>
                      <a:pt x="682" y="31"/>
                    </a:lnTo>
                    <a:lnTo>
                      <a:pt x="682" y="31"/>
                    </a:lnTo>
                    <a:lnTo>
                      <a:pt x="652" y="31"/>
                    </a:lnTo>
                    <a:cubicBezTo>
                      <a:pt x="652" y="31"/>
                      <a:pt x="652" y="31"/>
                      <a:pt x="621" y="31"/>
                    </a:cubicBezTo>
                    <a:lnTo>
                      <a:pt x="621" y="31"/>
                    </a:lnTo>
                    <a:lnTo>
                      <a:pt x="621" y="31"/>
                    </a:lnTo>
                    <a:cubicBezTo>
                      <a:pt x="528" y="62"/>
                      <a:pt x="528" y="62"/>
                      <a:pt x="528" y="62"/>
                    </a:cubicBezTo>
                    <a:cubicBezTo>
                      <a:pt x="558" y="0"/>
                      <a:pt x="558" y="0"/>
                      <a:pt x="558" y="0"/>
                    </a:cubicBezTo>
                    <a:lnTo>
                      <a:pt x="558" y="0"/>
                    </a:lnTo>
                    <a:cubicBezTo>
                      <a:pt x="528" y="0"/>
                      <a:pt x="528" y="31"/>
                      <a:pt x="497" y="31"/>
                    </a:cubicBezTo>
                    <a:cubicBezTo>
                      <a:pt x="497" y="31"/>
                      <a:pt x="465" y="31"/>
                      <a:pt x="434" y="31"/>
                    </a:cubicBezTo>
                    <a:lnTo>
                      <a:pt x="434" y="62"/>
                    </a:lnTo>
                    <a:cubicBezTo>
                      <a:pt x="404" y="62"/>
                      <a:pt x="373" y="62"/>
                      <a:pt x="373" y="62"/>
                    </a:cubicBezTo>
                    <a:cubicBezTo>
                      <a:pt x="341" y="62"/>
                      <a:pt x="341" y="62"/>
                      <a:pt x="341" y="62"/>
                    </a:cubicBezTo>
                    <a:lnTo>
                      <a:pt x="341" y="62"/>
                    </a:lnTo>
                    <a:cubicBezTo>
                      <a:pt x="310" y="62"/>
                      <a:pt x="280" y="62"/>
                      <a:pt x="280" y="62"/>
                    </a:cubicBezTo>
                    <a:cubicBezTo>
                      <a:pt x="249" y="62"/>
                      <a:pt x="249" y="93"/>
                      <a:pt x="217" y="93"/>
                    </a:cubicBezTo>
                    <a:lnTo>
                      <a:pt x="186" y="124"/>
                    </a:lnTo>
                    <a:cubicBezTo>
                      <a:pt x="156" y="155"/>
                      <a:pt x="156" y="155"/>
                      <a:pt x="156" y="155"/>
                    </a:cubicBezTo>
                    <a:lnTo>
                      <a:pt x="156" y="155"/>
                    </a:lnTo>
                    <a:cubicBezTo>
                      <a:pt x="156" y="155"/>
                      <a:pt x="156" y="155"/>
                      <a:pt x="124" y="155"/>
                    </a:cubicBezTo>
                    <a:cubicBezTo>
                      <a:pt x="93" y="155"/>
                      <a:pt x="62" y="155"/>
                      <a:pt x="62" y="155"/>
                    </a:cubicBezTo>
                    <a:lnTo>
                      <a:pt x="93" y="186"/>
                    </a:lnTo>
                    <a:lnTo>
                      <a:pt x="93" y="186"/>
                    </a:lnTo>
                    <a:cubicBezTo>
                      <a:pt x="124" y="186"/>
                      <a:pt x="156" y="186"/>
                      <a:pt x="156" y="217"/>
                    </a:cubicBezTo>
                    <a:lnTo>
                      <a:pt x="156" y="217"/>
                    </a:lnTo>
                    <a:lnTo>
                      <a:pt x="186" y="217"/>
                    </a:lnTo>
                    <a:cubicBezTo>
                      <a:pt x="217" y="217"/>
                      <a:pt x="217" y="217"/>
                      <a:pt x="217" y="217"/>
                    </a:cubicBezTo>
                    <a:cubicBezTo>
                      <a:pt x="249" y="217"/>
                      <a:pt x="249" y="217"/>
                      <a:pt x="249" y="217"/>
                    </a:cubicBezTo>
                    <a:cubicBezTo>
                      <a:pt x="280" y="217"/>
                      <a:pt x="280" y="217"/>
                      <a:pt x="280" y="217"/>
                    </a:cubicBezTo>
                    <a:cubicBezTo>
                      <a:pt x="280" y="248"/>
                      <a:pt x="280" y="248"/>
                      <a:pt x="280" y="248"/>
                    </a:cubicBezTo>
                    <a:cubicBezTo>
                      <a:pt x="341" y="279"/>
                      <a:pt x="341" y="279"/>
                      <a:pt x="341" y="279"/>
                    </a:cubicBezTo>
                    <a:cubicBezTo>
                      <a:pt x="341" y="341"/>
                      <a:pt x="341" y="341"/>
                      <a:pt x="341" y="341"/>
                    </a:cubicBezTo>
                    <a:cubicBezTo>
                      <a:pt x="310" y="341"/>
                      <a:pt x="310" y="341"/>
                      <a:pt x="310" y="341"/>
                    </a:cubicBezTo>
                    <a:cubicBezTo>
                      <a:pt x="310" y="341"/>
                      <a:pt x="310" y="310"/>
                      <a:pt x="280" y="310"/>
                    </a:cubicBezTo>
                    <a:cubicBezTo>
                      <a:pt x="280" y="310"/>
                      <a:pt x="280" y="310"/>
                      <a:pt x="249" y="310"/>
                    </a:cubicBezTo>
                    <a:cubicBezTo>
                      <a:pt x="249" y="341"/>
                      <a:pt x="217" y="341"/>
                      <a:pt x="186" y="341"/>
                    </a:cubicBezTo>
                    <a:lnTo>
                      <a:pt x="186" y="341"/>
                    </a:lnTo>
                    <a:lnTo>
                      <a:pt x="124" y="341"/>
                    </a:lnTo>
                    <a:cubicBezTo>
                      <a:pt x="124" y="341"/>
                      <a:pt x="93" y="341"/>
                      <a:pt x="93" y="310"/>
                    </a:cubicBezTo>
                    <a:lnTo>
                      <a:pt x="93" y="310"/>
                    </a:lnTo>
                    <a:cubicBezTo>
                      <a:pt x="0" y="341"/>
                      <a:pt x="0" y="341"/>
                      <a:pt x="0" y="341"/>
                    </a:cubicBezTo>
                    <a:lnTo>
                      <a:pt x="0" y="372"/>
                    </a:lnTo>
                    <a:lnTo>
                      <a:pt x="0" y="372"/>
                    </a:lnTo>
                    <a:cubicBezTo>
                      <a:pt x="32" y="403"/>
                      <a:pt x="32" y="403"/>
                      <a:pt x="62" y="403"/>
                    </a:cubicBezTo>
                    <a:lnTo>
                      <a:pt x="62" y="403"/>
                    </a:lnTo>
                    <a:cubicBezTo>
                      <a:pt x="93" y="403"/>
                      <a:pt x="124" y="403"/>
                      <a:pt x="156" y="403"/>
                    </a:cubicBezTo>
                    <a:lnTo>
                      <a:pt x="156" y="403"/>
                    </a:lnTo>
                    <a:cubicBezTo>
                      <a:pt x="186" y="372"/>
                      <a:pt x="186" y="372"/>
                      <a:pt x="186" y="372"/>
                    </a:cubicBezTo>
                    <a:cubicBezTo>
                      <a:pt x="186" y="403"/>
                      <a:pt x="186" y="403"/>
                      <a:pt x="186" y="403"/>
                    </a:cubicBezTo>
                    <a:lnTo>
                      <a:pt x="217" y="403"/>
                    </a:lnTo>
                    <a:lnTo>
                      <a:pt x="217" y="403"/>
                    </a:lnTo>
                    <a:lnTo>
                      <a:pt x="280" y="372"/>
                    </a:lnTo>
                    <a:cubicBezTo>
                      <a:pt x="310" y="341"/>
                      <a:pt x="310" y="341"/>
                      <a:pt x="310" y="341"/>
                    </a:cubicBezTo>
                    <a:cubicBezTo>
                      <a:pt x="310" y="403"/>
                      <a:pt x="310" y="403"/>
                      <a:pt x="310" y="403"/>
                    </a:cubicBezTo>
                    <a:cubicBezTo>
                      <a:pt x="310" y="434"/>
                      <a:pt x="310" y="465"/>
                      <a:pt x="310" y="495"/>
                    </a:cubicBezTo>
                    <a:cubicBezTo>
                      <a:pt x="310" y="495"/>
                      <a:pt x="280" y="527"/>
                      <a:pt x="249" y="527"/>
                    </a:cubicBezTo>
                    <a:lnTo>
                      <a:pt x="249" y="527"/>
                    </a:lnTo>
                    <a:lnTo>
                      <a:pt x="217" y="495"/>
                    </a:lnTo>
                    <a:lnTo>
                      <a:pt x="217" y="495"/>
                    </a:lnTo>
                    <a:lnTo>
                      <a:pt x="186" y="527"/>
                    </a:lnTo>
                    <a:cubicBezTo>
                      <a:pt x="156" y="527"/>
                      <a:pt x="156" y="527"/>
                      <a:pt x="124" y="527"/>
                    </a:cubicBezTo>
                    <a:lnTo>
                      <a:pt x="124" y="527"/>
                    </a:lnTo>
                    <a:lnTo>
                      <a:pt x="124" y="527"/>
                    </a:lnTo>
                    <a:cubicBezTo>
                      <a:pt x="93" y="558"/>
                      <a:pt x="93" y="558"/>
                      <a:pt x="93" y="558"/>
                    </a:cubicBezTo>
                    <a:lnTo>
                      <a:pt x="93" y="558"/>
                    </a:lnTo>
                    <a:cubicBezTo>
                      <a:pt x="62" y="558"/>
                      <a:pt x="62" y="589"/>
                      <a:pt x="62" y="589"/>
                    </a:cubicBezTo>
                    <a:cubicBezTo>
                      <a:pt x="93" y="589"/>
                      <a:pt x="93" y="589"/>
                      <a:pt x="93" y="589"/>
                    </a:cubicBezTo>
                    <a:cubicBezTo>
                      <a:pt x="93" y="619"/>
                      <a:pt x="93" y="619"/>
                      <a:pt x="93" y="619"/>
                    </a:cubicBezTo>
                    <a:lnTo>
                      <a:pt x="93" y="619"/>
                    </a:lnTo>
                    <a:cubicBezTo>
                      <a:pt x="93" y="619"/>
                      <a:pt x="93" y="619"/>
                      <a:pt x="124" y="619"/>
                    </a:cubicBezTo>
                    <a:cubicBezTo>
                      <a:pt x="156" y="619"/>
                      <a:pt x="156" y="619"/>
                      <a:pt x="186" y="651"/>
                    </a:cubicBezTo>
                    <a:cubicBezTo>
                      <a:pt x="186" y="682"/>
                      <a:pt x="186" y="682"/>
                      <a:pt x="186" y="682"/>
                    </a:cubicBezTo>
                    <a:lnTo>
                      <a:pt x="186" y="682"/>
                    </a:lnTo>
                    <a:lnTo>
                      <a:pt x="186" y="682"/>
                    </a:lnTo>
                    <a:cubicBezTo>
                      <a:pt x="217" y="651"/>
                      <a:pt x="217" y="651"/>
                      <a:pt x="217" y="651"/>
                    </a:cubicBezTo>
                    <a:cubicBezTo>
                      <a:pt x="249" y="651"/>
                      <a:pt x="249" y="651"/>
                      <a:pt x="249" y="651"/>
                    </a:cubicBezTo>
                    <a:lnTo>
                      <a:pt x="249" y="651"/>
                    </a:lnTo>
                    <a:cubicBezTo>
                      <a:pt x="249" y="651"/>
                      <a:pt x="280" y="682"/>
                      <a:pt x="280" y="713"/>
                    </a:cubicBezTo>
                    <a:lnTo>
                      <a:pt x="280" y="743"/>
                    </a:lnTo>
                    <a:lnTo>
                      <a:pt x="280" y="743"/>
                    </a:lnTo>
                    <a:lnTo>
                      <a:pt x="280" y="743"/>
                    </a:lnTo>
                    <a:lnTo>
                      <a:pt x="280" y="775"/>
                    </a:lnTo>
                    <a:lnTo>
                      <a:pt x="280" y="775"/>
                    </a:lnTo>
                    <a:lnTo>
                      <a:pt x="280" y="775"/>
                    </a:lnTo>
                    <a:cubicBezTo>
                      <a:pt x="280" y="743"/>
                      <a:pt x="310" y="743"/>
                      <a:pt x="310" y="743"/>
                    </a:cubicBezTo>
                    <a:cubicBezTo>
                      <a:pt x="341" y="743"/>
                      <a:pt x="341" y="743"/>
                      <a:pt x="341" y="775"/>
                    </a:cubicBezTo>
                    <a:cubicBezTo>
                      <a:pt x="341" y="775"/>
                      <a:pt x="341" y="775"/>
                      <a:pt x="373" y="775"/>
                    </a:cubicBezTo>
                    <a:lnTo>
                      <a:pt x="373" y="775"/>
                    </a:lnTo>
                    <a:lnTo>
                      <a:pt x="404" y="775"/>
                    </a:lnTo>
                    <a:cubicBezTo>
                      <a:pt x="434" y="713"/>
                      <a:pt x="434" y="713"/>
                      <a:pt x="434" y="713"/>
                    </a:cubicBezTo>
                    <a:cubicBezTo>
                      <a:pt x="434" y="775"/>
                      <a:pt x="434" y="775"/>
                      <a:pt x="434" y="775"/>
                    </a:cubicBezTo>
                    <a:lnTo>
                      <a:pt x="434" y="775"/>
                    </a:lnTo>
                    <a:cubicBezTo>
                      <a:pt x="465" y="775"/>
                      <a:pt x="465" y="775"/>
                      <a:pt x="465" y="775"/>
                    </a:cubicBezTo>
                    <a:lnTo>
                      <a:pt x="465" y="775"/>
                    </a:lnTo>
                    <a:cubicBezTo>
                      <a:pt x="465" y="775"/>
                      <a:pt x="497" y="775"/>
                      <a:pt x="497" y="743"/>
                    </a:cubicBezTo>
                    <a:cubicBezTo>
                      <a:pt x="652" y="651"/>
                      <a:pt x="652" y="651"/>
                      <a:pt x="652" y="651"/>
                    </a:cubicBezTo>
                    <a:cubicBezTo>
                      <a:pt x="528" y="806"/>
                      <a:pt x="528" y="806"/>
                      <a:pt x="528" y="806"/>
                    </a:cubicBezTo>
                    <a:lnTo>
                      <a:pt x="497" y="837"/>
                    </a:lnTo>
                    <a:lnTo>
                      <a:pt x="497" y="837"/>
                    </a:lnTo>
                    <a:cubicBezTo>
                      <a:pt x="497" y="867"/>
                      <a:pt x="497" y="867"/>
                      <a:pt x="497" y="867"/>
                    </a:cubicBezTo>
                    <a:lnTo>
                      <a:pt x="497" y="899"/>
                    </a:lnTo>
                    <a:cubicBezTo>
                      <a:pt x="497" y="899"/>
                      <a:pt x="497" y="899"/>
                      <a:pt x="528" y="899"/>
                    </a:cubicBezTo>
                    <a:lnTo>
                      <a:pt x="528" y="867"/>
                    </a:lnTo>
                    <a:lnTo>
                      <a:pt x="528" y="867"/>
                    </a:lnTo>
                    <a:cubicBezTo>
                      <a:pt x="589" y="837"/>
                      <a:pt x="589" y="837"/>
                      <a:pt x="589" y="837"/>
                    </a:cubicBezTo>
                    <a:cubicBezTo>
                      <a:pt x="589" y="837"/>
                      <a:pt x="589" y="837"/>
                      <a:pt x="621" y="806"/>
                    </a:cubicBezTo>
                    <a:lnTo>
                      <a:pt x="621" y="806"/>
                    </a:lnTo>
                    <a:cubicBezTo>
                      <a:pt x="621" y="806"/>
                      <a:pt x="621" y="806"/>
                      <a:pt x="652" y="806"/>
                    </a:cubicBezTo>
                    <a:lnTo>
                      <a:pt x="652" y="806"/>
                    </a:lnTo>
                    <a:cubicBezTo>
                      <a:pt x="682" y="775"/>
                      <a:pt x="713" y="743"/>
                      <a:pt x="713" y="743"/>
                    </a:cubicBezTo>
                    <a:cubicBezTo>
                      <a:pt x="713" y="713"/>
                      <a:pt x="713" y="713"/>
                      <a:pt x="713" y="713"/>
                    </a:cubicBezTo>
                    <a:lnTo>
                      <a:pt x="713" y="713"/>
                    </a:lnTo>
                    <a:cubicBezTo>
                      <a:pt x="652" y="651"/>
                      <a:pt x="652" y="651"/>
                      <a:pt x="652" y="651"/>
                    </a:cubicBezTo>
                    <a:cubicBezTo>
                      <a:pt x="745" y="682"/>
                      <a:pt x="745" y="682"/>
                      <a:pt x="745" y="682"/>
                    </a:cubicBezTo>
                    <a:cubicBezTo>
                      <a:pt x="745" y="651"/>
                      <a:pt x="776" y="651"/>
                      <a:pt x="776" y="651"/>
                    </a:cubicBezTo>
                    <a:lnTo>
                      <a:pt x="776" y="619"/>
                    </a:lnTo>
                    <a:cubicBezTo>
                      <a:pt x="806" y="619"/>
                      <a:pt x="806" y="619"/>
                      <a:pt x="837" y="619"/>
                    </a:cubicBezTo>
                    <a:cubicBezTo>
                      <a:pt x="837" y="619"/>
                      <a:pt x="900" y="589"/>
                      <a:pt x="930" y="589"/>
                    </a:cubicBezTo>
                    <a:cubicBezTo>
                      <a:pt x="961" y="651"/>
                      <a:pt x="961" y="651"/>
                      <a:pt x="961" y="651"/>
                    </a:cubicBezTo>
                    <a:lnTo>
                      <a:pt x="961" y="651"/>
                    </a:lnTo>
                    <a:lnTo>
                      <a:pt x="961" y="619"/>
                    </a:lnTo>
                    <a:cubicBezTo>
                      <a:pt x="993" y="619"/>
                      <a:pt x="993" y="619"/>
                      <a:pt x="1024" y="619"/>
                    </a:cubicBezTo>
                    <a:lnTo>
                      <a:pt x="1024" y="619"/>
                    </a:lnTo>
                    <a:cubicBezTo>
                      <a:pt x="1054" y="619"/>
                      <a:pt x="1054" y="619"/>
                      <a:pt x="1054" y="619"/>
                    </a:cubicBezTo>
                    <a:lnTo>
                      <a:pt x="1085" y="651"/>
                    </a:lnTo>
                    <a:lnTo>
                      <a:pt x="1085" y="651"/>
                    </a:lnTo>
                    <a:cubicBezTo>
                      <a:pt x="1117" y="651"/>
                      <a:pt x="1117" y="651"/>
                      <a:pt x="1117" y="651"/>
                    </a:cubicBezTo>
                    <a:lnTo>
                      <a:pt x="1117" y="651"/>
                    </a:lnTo>
                    <a:lnTo>
                      <a:pt x="1117" y="651"/>
                    </a:lnTo>
                    <a:cubicBezTo>
                      <a:pt x="1148" y="651"/>
                      <a:pt x="1148" y="651"/>
                      <a:pt x="1148" y="651"/>
                    </a:cubicBezTo>
                    <a:lnTo>
                      <a:pt x="1148" y="651"/>
                    </a:lnTo>
                    <a:cubicBezTo>
                      <a:pt x="1178" y="651"/>
                      <a:pt x="1178" y="651"/>
                      <a:pt x="1178" y="651"/>
                    </a:cubicBezTo>
                    <a:cubicBezTo>
                      <a:pt x="1272" y="589"/>
                      <a:pt x="1272" y="589"/>
                      <a:pt x="1272" y="589"/>
                    </a:cubicBezTo>
                    <a:cubicBezTo>
                      <a:pt x="1209" y="682"/>
                      <a:pt x="1209" y="682"/>
                      <a:pt x="1209" y="682"/>
                    </a:cubicBezTo>
                    <a:lnTo>
                      <a:pt x="1209" y="682"/>
                    </a:lnTo>
                    <a:cubicBezTo>
                      <a:pt x="1241" y="682"/>
                      <a:pt x="1241" y="682"/>
                      <a:pt x="1241" y="682"/>
                    </a:cubicBezTo>
                    <a:lnTo>
                      <a:pt x="1272" y="682"/>
                    </a:lnTo>
                    <a:cubicBezTo>
                      <a:pt x="1272" y="682"/>
                      <a:pt x="1272" y="682"/>
                      <a:pt x="1302" y="682"/>
                    </a:cubicBezTo>
                    <a:lnTo>
                      <a:pt x="1302" y="682"/>
                    </a:lnTo>
                    <a:cubicBezTo>
                      <a:pt x="1333" y="682"/>
                      <a:pt x="1333" y="682"/>
                      <a:pt x="1333" y="682"/>
                    </a:cubicBezTo>
                    <a:lnTo>
                      <a:pt x="1333" y="682"/>
                    </a:lnTo>
                    <a:lnTo>
                      <a:pt x="1333" y="682"/>
                    </a:lnTo>
                    <a:lnTo>
                      <a:pt x="1365" y="682"/>
                    </a:lnTo>
                    <a:lnTo>
                      <a:pt x="1365" y="682"/>
                    </a:lnTo>
                    <a:lnTo>
                      <a:pt x="1365" y="682"/>
                    </a:lnTo>
                    <a:lnTo>
                      <a:pt x="1365" y="682"/>
                    </a:lnTo>
                    <a:lnTo>
                      <a:pt x="1365" y="682"/>
                    </a:lnTo>
                    <a:lnTo>
                      <a:pt x="1365" y="682"/>
                    </a:lnTo>
                    <a:cubicBezTo>
                      <a:pt x="1365" y="124"/>
                      <a:pt x="1365" y="124"/>
                      <a:pt x="1365" y="124"/>
                    </a:cubicBezTo>
                    <a:cubicBezTo>
                      <a:pt x="1365" y="124"/>
                      <a:pt x="1365" y="93"/>
                      <a:pt x="1333" y="93"/>
                    </a:cubicBezTo>
                    <a:lnTo>
                      <a:pt x="1302"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7" name="Freeform 180"/>
              <p:cNvSpPr>
                <a:spLocks noChangeArrowheads="1"/>
              </p:cNvSpPr>
              <p:nvPr/>
            </p:nvSpPr>
            <p:spPr bwMode="auto">
              <a:xfrm>
                <a:off x="1838325" y="2249488"/>
                <a:ext cx="44450" cy="77787"/>
              </a:xfrm>
              <a:custGeom>
                <a:avLst/>
                <a:gdLst>
                  <a:gd name="T0" fmla="*/ 124 w 125"/>
                  <a:gd name="T1" fmla="*/ 186 h 217"/>
                  <a:gd name="T2" fmla="*/ 124 w 125"/>
                  <a:gd name="T3" fmla="*/ 186 h 217"/>
                  <a:gd name="T4" fmla="*/ 124 w 125"/>
                  <a:gd name="T5" fmla="*/ 154 h 217"/>
                  <a:gd name="T6" fmla="*/ 124 w 125"/>
                  <a:gd name="T7" fmla="*/ 124 h 217"/>
                  <a:gd name="T8" fmla="*/ 124 w 125"/>
                  <a:gd name="T9" fmla="*/ 124 h 217"/>
                  <a:gd name="T10" fmla="*/ 124 w 125"/>
                  <a:gd name="T11" fmla="*/ 93 h 217"/>
                  <a:gd name="T12" fmla="*/ 124 w 125"/>
                  <a:gd name="T13" fmla="*/ 31 h 217"/>
                  <a:gd name="T14" fmla="*/ 124 w 125"/>
                  <a:gd name="T15" fmla="*/ 0 h 217"/>
                  <a:gd name="T16" fmla="*/ 62 w 125"/>
                  <a:gd name="T17" fmla="*/ 0 h 217"/>
                  <a:gd name="T18" fmla="*/ 62 w 125"/>
                  <a:gd name="T19" fmla="*/ 0 h 217"/>
                  <a:gd name="T20" fmla="*/ 62 w 125"/>
                  <a:gd name="T21" fmla="*/ 0 h 217"/>
                  <a:gd name="T22" fmla="*/ 62 w 125"/>
                  <a:gd name="T23" fmla="*/ 0 h 217"/>
                  <a:gd name="T24" fmla="*/ 93 w 125"/>
                  <a:gd name="T25" fmla="*/ 31 h 217"/>
                  <a:gd name="T26" fmla="*/ 93 w 125"/>
                  <a:gd name="T27" fmla="*/ 31 h 217"/>
                  <a:gd name="T28" fmla="*/ 93 w 125"/>
                  <a:gd name="T29" fmla="*/ 63 h 217"/>
                  <a:gd name="T30" fmla="*/ 93 w 125"/>
                  <a:gd name="T31" fmla="*/ 63 h 217"/>
                  <a:gd name="T32" fmla="*/ 93 w 125"/>
                  <a:gd name="T33" fmla="*/ 63 h 217"/>
                  <a:gd name="T34" fmla="*/ 93 w 125"/>
                  <a:gd name="T35" fmla="*/ 93 h 217"/>
                  <a:gd name="T36" fmla="*/ 62 w 125"/>
                  <a:gd name="T37" fmla="*/ 124 h 217"/>
                  <a:gd name="T38" fmla="*/ 62 w 125"/>
                  <a:gd name="T39" fmla="*/ 124 h 217"/>
                  <a:gd name="T40" fmla="*/ 62 w 125"/>
                  <a:gd name="T41" fmla="*/ 124 h 217"/>
                  <a:gd name="T42" fmla="*/ 31 w 125"/>
                  <a:gd name="T43" fmla="*/ 124 h 217"/>
                  <a:gd name="T44" fmla="*/ 0 w 125"/>
                  <a:gd name="T45" fmla="*/ 124 h 217"/>
                  <a:gd name="T46" fmla="*/ 0 w 125"/>
                  <a:gd name="T47" fmla="*/ 124 h 217"/>
                  <a:gd name="T48" fmla="*/ 0 w 125"/>
                  <a:gd name="T49" fmla="*/ 124 h 217"/>
                  <a:gd name="T50" fmla="*/ 0 w 125"/>
                  <a:gd name="T51" fmla="*/ 124 h 217"/>
                  <a:gd name="T52" fmla="*/ 0 w 125"/>
                  <a:gd name="T53" fmla="*/ 154 h 217"/>
                  <a:gd name="T54" fmla="*/ 0 w 125"/>
                  <a:gd name="T55" fmla="*/ 154 h 217"/>
                  <a:gd name="T56" fmla="*/ 62 w 125"/>
                  <a:gd name="T57" fmla="*/ 216 h 217"/>
                  <a:gd name="T58" fmla="*/ 62 w 125"/>
                  <a:gd name="T59" fmla="*/ 216 h 217"/>
                  <a:gd name="T60" fmla="*/ 93 w 125"/>
                  <a:gd name="T61" fmla="*/ 186 h 217"/>
                  <a:gd name="T62" fmla="*/ 124 w 125"/>
                  <a:gd name="T63" fmla="*/ 18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217">
                    <a:moveTo>
                      <a:pt x="124" y="186"/>
                    </a:moveTo>
                    <a:lnTo>
                      <a:pt x="124" y="186"/>
                    </a:lnTo>
                    <a:lnTo>
                      <a:pt x="124" y="154"/>
                    </a:lnTo>
                    <a:cubicBezTo>
                      <a:pt x="124" y="154"/>
                      <a:pt x="124" y="154"/>
                      <a:pt x="124" y="124"/>
                    </a:cubicBezTo>
                    <a:lnTo>
                      <a:pt x="124" y="124"/>
                    </a:lnTo>
                    <a:cubicBezTo>
                      <a:pt x="124" y="93"/>
                      <a:pt x="124" y="93"/>
                      <a:pt x="124" y="93"/>
                    </a:cubicBezTo>
                    <a:cubicBezTo>
                      <a:pt x="124" y="93"/>
                      <a:pt x="124" y="63"/>
                      <a:pt x="124" y="31"/>
                    </a:cubicBezTo>
                    <a:cubicBezTo>
                      <a:pt x="124" y="31"/>
                      <a:pt x="124" y="31"/>
                      <a:pt x="124" y="0"/>
                    </a:cubicBezTo>
                    <a:cubicBezTo>
                      <a:pt x="62" y="0"/>
                      <a:pt x="62" y="0"/>
                      <a:pt x="62" y="0"/>
                    </a:cubicBezTo>
                    <a:lnTo>
                      <a:pt x="62" y="0"/>
                    </a:lnTo>
                    <a:lnTo>
                      <a:pt x="62" y="0"/>
                    </a:lnTo>
                    <a:lnTo>
                      <a:pt x="62" y="0"/>
                    </a:lnTo>
                    <a:cubicBezTo>
                      <a:pt x="62" y="0"/>
                      <a:pt x="93" y="0"/>
                      <a:pt x="93" y="31"/>
                    </a:cubicBezTo>
                    <a:lnTo>
                      <a:pt x="93" y="31"/>
                    </a:lnTo>
                    <a:cubicBezTo>
                      <a:pt x="93" y="63"/>
                      <a:pt x="93" y="63"/>
                      <a:pt x="93" y="63"/>
                    </a:cubicBezTo>
                    <a:lnTo>
                      <a:pt x="93" y="63"/>
                    </a:lnTo>
                    <a:lnTo>
                      <a:pt x="93" y="63"/>
                    </a:lnTo>
                    <a:cubicBezTo>
                      <a:pt x="93" y="63"/>
                      <a:pt x="93" y="63"/>
                      <a:pt x="93" y="93"/>
                    </a:cubicBezTo>
                    <a:cubicBezTo>
                      <a:pt x="93" y="93"/>
                      <a:pt x="93" y="93"/>
                      <a:pt x="62" y="124"/>
                    </a:cubicBezTo>
                    <a:lnTo>
                      <a:pt x="62" y="124"/>
                    </a:lnTo>
                    <a:lnTo>
                      <a:pt x="62" y="124"/>
                    </a:lnTo>
                    <a:cubicBezTo>
                      <a:pt x="62" y="124"/>
                      <a:pt x="62" y="124"/>
                      <a:pt x="31" y="124"/>
                    </a:cubicBezTo>
                    <a:cubicBezTo>
                      <a:pt x="31" y="124"/>
                      <a:pt x="31" y="124"/>
                      <a:pt x="0" y="124"/>
                    </a:cubicBezTo>
                    <a:lnTo>
                      <a:pt x="0" y="124"/>
                    </a:lnTo>
                    <a:lnTo>
                      <a:pt x="0" y="124"/>
                    </a:lnTo>
                    <a:lnTo>
                      <a:pt x="0" y="124"/>
                    </a:lnTo>
                    <a:cubicBezTo>
                      <a:pt x="0" y="124"/>
                      <a:pt x="0" y="124"/>
                      <a:pt x="0" y="154"/>
                    </a:cubicBezTo>
                    <a:lnTo>
                      <a:pt x="0" y="154"/>
                    </a:lnTo>
                    <a:cubicBezTo>
                      <a:pt x="0" y="186"/>
                      <a:pt x="31" y="216"/>
                      <a:pt x="62" y="216"/>
                    </a:cubicBezTo>
                    <a:lnTo>
                      <a:pt x="62" y="216"/>
                    </a:lnTo>
                    <a:cubicBezTo>
                      <a:pt x="62" y="186"/>
                      <a:pt x="93" y="186"/>
                      <a:pt x="93" y="186"/>
                    </a:cubicBezTo>
                    <a:lnTo>
                      <a:pt x="124" y="18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8" name="Freeform 181"/>
              <p:cNvSpPr>
                <a:spLocks noChangeArrowheads="1"/>
              </p:cNvSpPr>
              <p:nvPr/>
            </p:nvSpPr>
            <p:spPr bwMode="auto">
              <a:xfrm>
                <a:off x="2239963" y="2205038"/>
                <a:ext cx="33337" cy="23812"/>
              </a:xfrm>
              <a:custGeom>
                <a:avLst/>
                <a:gdLst>
                  <a:gd name="T0" fmla="*/ 31 w 94"/>
                  <a:gd name="T1" fmla="*/ 31 h 64"/>
                  <a:gd name="T2" fmla="*/ 31 w 94"/>
                  <a:gd name="T3" fmla="*/ 31 h 64"/>
                  <a:gd name="T4" fmla="*/ 61 w 94"/>
                  <a:gd name="T5" fmla="*/ 63 h 64"/>
                  <a:gd name="T6" fmla="*/ 93 w 94"/>
                  <a:gd name="T7" fmla="*/ 31 h 64"/>
                  <a:gd name="T8" fmla="*/ 93 w 94"/>
                  <a:gd name="T9" fmla="*/ 31 h 64"/>
                  <a:gd name="T10" fmla="*/ 61 w 94"/>
                  <a:gd name="T11" fmla="*/ 31 h 64"/>
                  <a:gd name="T12" fmla="*/ 61 w 94"/>
                  <a:gd name="T13" fmla="*/ 0 h 64"/>
                  <a:gd name="T14" fmla="*/ 61 w 94"/>
                  <a:gd name="T15" fmla="*/ 0 h 64"/>
                  <a:gd name="T16" fmla="*/ 31 w 94"/>
                  <a:gd name="T17" fmla="*/ 0 h 64"/>
                  <a:gd name="T18" fmla="*/ 31 w 94"/>
                  <a:gd name="T19" fmla="*/ 0 h 64"/>
                  <a:gd name="T20" fmla="*/ 0 w 94"/>
                  <a:gd name="T21" fmla="*/ 31 h 64"/>
                  <a:gd name="T22" fmla="*/ 31 w 94"/>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4">
                    <a:moveTo>
                      <a:pt x="31" y="31"/>
                    </a:moveTo>
                    <a:lnTo>
                      <a:pt x="31" y="31"/>
                    </a:lnTo>
                    <a:lnTo>
                      <a:pt x="61" y="63"/>
                    </a:lnTo>
                    <a:cubicBezTo>
                      <a:pt x="61" y="31"/>
                      <a:pt x="93" y="31"/>
                      <a:pt x="93" y="31"/>
                    </a:cubicBezTo>
                    <a:lnTo>
                      <a:pt x="93" y="31"/>
                    </a:lnTo>
                    <a:cubicBezTo>
                      <a:pt x="93" y="31"/>
                      <a:pt x="93" y="31"/>
                      <a:pt x="61" y="31"/>
                    </a:cubicBezTo>
                    <a:lnTo>
                      <a:pt x="61" y="0"/>
                    </a:lnTo>
                    <a:lnTo>
                      <a:pt x="61" y="0"/>
                    </a:lnTo>
                    <a:lnTo>
                      <a:pt x="31" y="0"/>
                    </a:lnTo>
                    <a:lnTo>
                      <a:pt x="31" y="0"/>
                    </a:lnTo>
                    <a:cubicBezTo>
                      <a:pt x="31" y="31"/>
                      <a:pt x="31" y="31"/>
                      <a:pt x="0" y="31"/>
                    </a:cubicBezTo>
                    <a:cubicBezTo>
                      <a:pt x="31" y="31"/>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9" name="Freeform 182"/>
              <p:cNvSpPr>
                <a:spLocks noChangeArrowheads="1"/>
              </p:cNvSpPr>
              <p:nvPr/>
            </p:nvSpPr>
            <p:spPr bwMode="auto">
              <a:xfrm>
                <a:off x="1169988" y="942975"/>
                <a:ext cx="168275" cy="55563"/>
              </a:xfrm>
              <a:custGeom>
                <a:avLst/>
                <a:gdLst>
                  <a:gd name="T0" fmla="*/ 466 w 467"/>
                  <a:gd name="T1" fmla="*/ 31 h 156"/>
                  <a:gd name="T2" fmla="*/ 466 w 467"/>
                  <a:gd name="T3" fmla="*/ 31 h 156"/>
                  <a:gd name="T4" fmla="*/ 434 w 467"/>
                  <a:gd name="T5" fmla="*/ 0 h 156"/>
                  <a:gd name="T6" fmla="*/ 403 w 467"/>
                  <a:gd name="T7" fmla="*/ 0 h 156"/>
                  <a:gd name="T8" fmla="*/ 342 w 467"/>
                  <a:gd name="T9" fmla="*/ 31 h 156"/>
                  <a:gd name="T10" fmla="*/ 310 w 467"/>
                  <a:gd name="T11" fmla="*/ 31 h 156"/>
                  <a:gd name="T12" fmla="*/ 248 w 467"/>
                  <a:gd name="T13" fmla="*/ 0 h 156"/>
                  <a:gd name="T14" fmla="*/ 186 w 467"/>
                  <a:gd name="T15" fmla="*/ 0 h 156"/>
                  <a:gd name="T16" fmla="*/ 186 w 467"/>
                  <a:gd name="T17" fmla="*/ 0 h 156"/>
                  <a:gd name="T18" fmla="*/ 94 w 467"/>
                  <a:gd name="T19" fmla="*/ 0 h 156"/>
                  <a:gd name="T20" fmla="*/ 94 w 467"/>
                  <a:gd name="T21" fmla="*/ 31 h 156"/>
                  <a:gd name="T22" fmla="*/ 94 w 467"/>
                  <a:gd name="T23" fmla="*/ 62 h 156"/>
                  <a:gd name="T24" fmla="*/ 94 w 467"/>
                  <a:gd name="T25" fmla="*/ 62 h 156"/>
                  <a:gd name="T26" fmla="*/ 62 w 467"/>
                  <a:gd name="T27" fmla="*/ 93 h 156"/>
                  <a:gd name="T28" fmla="*/ 31 w 467"/>
                  <a:gd name="T29" fmla="*/ 93 h 156"/>
                  <a:gd name="T30" fmla="*/ 31 w 467"/>
                  <a:gd name="T31" fmla="*/ 93 h 156"/>
                  <a:gd name="T32" fmla="*/ 0 w 467"/>
                  <a:gd name="T33" fmla="*/ 93 h 156"/>
                  <a:gd name="T34" fmla="*/ 31 w 467"/>
                  <a:gd name="T35" fmla="*/ 93 h 156"/>
                  <a:gd name="T36" fmla="*/ 62 w 467"/>
                  <a:gd name="T37" fmla="*/ 124 h 156"/>
                  <a:gd name="T38" fmla="*/ 94 w 467"/>
                  <a:gd name="T39" fmla="*/ 155 h 156"/>
                  <a:gd name="T40" fmla="*/ 124 w 467"/>
                  <a:gd name="T41" fmla="*/ 155 h 156"/>
                  <a:gd name="T42" fmla="*/ 124 w 467"/>
                  <a:gd name="T43" fmla="*/ 155 h 156"/>
                  <a:gd name="T44" fmla="*/ 248 w 467"/>
                  <a:gd name="T45" fmla="*/ 124 h 156"/>
                  <a:gd name="T46" fmla="*/ 248 w 467"/>
                  <a:gd name="T47" fmla="*/ 124 h 156"/>
                  <a:gd name="T48" fmla="*/ 248 w 467"/>
                  <a:gd name="T49" fmla="*/ 93 h 156"/>
                  <a:gd name="T50" fmla="*/ 310 w 467"/>
                  <a:gd name="T51" fmla="*/ 62 h 156"/>
                  <a:gd name="T52" fmla="*/ 310 w 467"/>
                  <a:gd name="T53" fmla="*/ 62 h 156"/>
                  <a:gd name="T54" fmla="*/ 310 w 467"/>
                  <a:gd name="T55" fmla="*/ 62 h 156"/>
                  <a:gd name="T56" fmla="*/ 310 w 467"/>
                  <a:gd name="T57" fmla="*/ 62 h 156"/>
                  <a:gd name="T58" fmla="*/ 342 w 467"/>
                  <a:gd name="T59" fmla="*/ 62 h 156"/>
                  <a:gd name="T60" fmla="*/ 403 w 467"/>
                  <a:gd name="T61" fmla="*/ 31 h 156"/>
                  <a:gd name="T62" fmla="*/ 466 w 467"/>
                  <a:gd name="T63"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156">
                    <a:moveTo>
                      <a:pt x="466" y="31"/>
                    </a:moveTo>
                    <a:lnTo>
                      <a:pt x="466" y="31"/>
                    </a:lnTo>
                    <a:cubicBezTo>
                      <a:pt x="466" y="31"/>
                      <a:pt x="434" y="31"/>
                      <a:pt x="434" y="0"/>
                    </a:cubicBezTo>
                    <a:lnTo>
                      <a:pt x="403" y="0"/>
                    </a:lnTo>
                    <a:cubicBezTo>
                      <a:pt x="372" y="0"/>
                      <a:pt x="372" y="0"/>
                      <a:pt x="342" y="31"/>
                    </a:cubicBezTo>
                    <a:cubicBezTo>
                      <a:pt x="342" y="31"/>
                      <a:pt x="342" y="31"/>
                      <a:pt x="310" y="31"/>
                    </a:cubicBezTo>
                    <a:cubicBezTo>
                      <a:pt x="279" y="31"/>
                      <a:pt x="279" y="31"/>
                      <a:pt x="248" y="0"/>
                    </a:cubicBezTo>
                    <a:cubicBezTo>
                      <a:pt x="218" y="0"/>
                      <a:pt x="218" y="0"/>
                      <a:pt x="186" y="0"/>
                    </a:cubicBezTo>
                    <a:lnTo>
                      <a:pt x="186" y="0"/>
                    </a:lnTo>
                    <a:cubicBezTo>
                      <a:pt x="155" y="0"/>
                      <a:pt x="124" y="0"/>
                      <a:pt x="94" y="0"/>
                    </a:cubicBezTo>
                    <a:cubicBezTo>
                      <a:pt x="94" y="0"/>
                      <a:pt x="94" y="0"/>
                      <a:pt x="94" y="31"/>
                    </a:cubicBezTo>
                    <a:lnTo>
                      <a:pt x="94" y="62"/>
                    </a:lnTo>
                    <a:lnTo>
                      <a:pt x="94" y="62"/>
                    </a:lnTo>
                    <a:cubicBezTo>
                      <a:pt x="62" y="62"/>
                      <a:pt x="62" y="62"/>
                      <a:pt x="62" y="93"/>
                    </a:cubicBezTo>
                    <a:cubicBezTo>
                      <a:pt x="62" y="93"/>
                      <a:pt x="62" y="93"/>
                      <a:pt x="31" y="93"/>
                    </a:cubicBezTo>
                    <a:lnTo>
                      <a:pt x="31" y="93"/>
                    </a:lnTo>
                    <a:lnTo>
                      <a:pt x="0" y="93"/>
                    </a:lnTo>
                    <a:lnTo>
                      <a:pt x="31" y="93"/>
                    </a:lnTo>
                    <a:cubicBezTo>
                      <a:pt x="31" y="93"/>
                      <a:pt x="31" y="93"/>
                      <a:pt x="62" y="124"/>
                    </a:cubicBezTo>
                    <a:cubicBezTo>
                      <a:pt x="62" y="124"/>
                      <a:pt x="94" y="124"/>
                      <a:pt x="94" y="155"/>
                    </a:cubicBezTo>
                    <a:lnTo>
                      <a:pt x="124" y="155"/>
                    </a:lnTo>
                    <a:lnTo>
                      <a:pt x="124" y="155"/>
                    </a:lnTo>
                    <a:cubicBezTo>
                      <a:pt x="124" y="155"/>
                      <a:pt x="218" y="124"/>
                      <a:pt x="248" y="124"/>
                    </a:cubicBezTo>
                    <a:lnTo>
                      <a:pt x="248" y="124"/>
                    </a:lnTo>
                    <a:lnTo>
                      <a:pt x="248" y="93"/>
                    </a:lnTo>
                    <a:cubicBezTo>
                      <a:pt x="248" y="62"/>
                      <a:pt x="279" y="62"/>
                      <a:pt x="310" y="62"/>
                    </a:cubicBezTo>
                    <a:lnTo>
                      <a:pt x="310" y="62"/>
                    </a:lnTo>
                    <a:lnTo>
                      <a:pt x="310" y="62"/>
                    </a:lnTo>
                    <a:lnTo>
                      <a:pt x="310" y="62"/>
                    </a:lnTo>
                    <a:cubicBezTo>
                      <a:pt x="342" y="62"/>
                      <a:pt x="342" y="62"/>
                      <a:pt x="342" y="62"/>
                    </a:cubicBezTo>
                    <a:cubicBezTo>
                      <a:pt x="372" y="62"/>
                      <a:pt x="372" y="31"/>
                      <a:pt x="403" y="31"/>
                    </a:cubicBezTo>
                    <a:cubicBezTo>
                      <a:pt x="403" y="31"/>
                      <a:pt x="434" y="31"/>
                      <a:pt x="46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0" name="Freeform 183"/>
              <p:cNvSpPr>
                <a:spLocks noChangeArrowheads="1"/>
              </p:cNvSpPr>
              <p:nvPr/>
            </p:nvSpPr>
            <p:spPr bwMode="auto">
              <a:xfrm>
                <a:off x="1984375" y="754063"/>
                <a:ext cx="22225" cy="11112"/>
              </a:xfrm>
              <a:custGeom>
                <a:avLst/>
                <a:gdLst>
                  <a:gd name="T0" fmla="*/ 0 w 63"/>
                  <a:gd name="T1" fmla="*/ 0 h 32"/>
                  <a:gd name="T2" fmla="*/ 0 w 63"/>
                  <a:gd name="T3" fmla="*/ 0 h 32"/>
                  <a:gd name="T4" fmla="*/ 0 w 63"/>
                  <a:gd name="T5" fmla="*/ 31 h 32"/>
                  <a:gd name="T6" fmla="*/ 62 w 63"/>
                  <a:gd name="T7" fmla="*/ 31 h 32"/>
                  <a:gd name="T8" fmla="*/ 31 w 63"/>
                  <a:gd name="T9" fmla="*/ 31 h 32"/>
                  <a:gd name="T10" fmla="*/ 0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0" y="0"/>
                    </a:moveTo>
                    <a:lnTo>
                      <a:pt x="0" y="0"/>
                    </a:lnTo>
                    <a:lnTo>
                      <a:pt x="0" y="31"/>
                    </a:lnTo>
                    <a:cubicBezTo>
                      <a:pt x="31" y="31"/>
                      <a:pt x="31" y="31"/>
                      <a:pt x="62" y="31"/>
                    </a:cubicBezTo>
                    <a:cubicBezTo>
                      <a:pt x="62" y="31"/>
                      <a:pt x="62" y="31"/>
                      <a:pt x="31" y="31"/>
                    </a:cubicBezTo>
                    <a:cubicBezTo>
                      <a:pt x="31" y="31"/>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1" name="Freeform 184"/>
              <p:cNvSpPr>
                <a:spLocks noChangeArrowheads="1"/>
              </p:cNvSpPr>
              <p:nvPr/>
            </p:nvSpPr>
            <p:spPr bwMode="auto">
              <a:xfrm>
                <a:off x="1893888" y="865188"/>
                <a:ext cx="123825" cy="11112"/>
              </a:xfrm>
              <a:custGeom>
                <a:avLst/>
                <a:gdLst>
                  <a:gd name="T0" fmla="*/ 279 w 342"/>
                  <a:gd name="T1" fmla="*/ 31 h 32"/>
                  <a:gd name="T2" fmla="*/ 279 w 342"/>
                  <a:gd name="T3" fmla="*/ 31 h 32"/>
                  <a:gd name="T4" fmla="*/ 248 w 342"/>
                  <a:gd name="T5" fmla="*/ 31 h 32"/>
                  <a:gd name="T6" fmla="*/ 248 w 342"/>
                  <a:gd name="T7" fmla="*/ 31 h 32"/>
                  <a:gd name="T8" fmla="*/ 217 w 342"/>
                  <a:gd name="T9" fmla="*/ 31 h 32"/>
                  <a:gd name="T10" fmla="*/ 186 w 342"/>
                  <a:gd name="T11" fmla="*/ 31 h 32"/>
                  <a:gd name="T12" fmla="*/ 155 w 342"/>
                  <a:gd name="T13" fmla="*/ 31 h 32"/>
                  <a:gd name="T14" fmla="*/ 124 w 342"/>
                  <a:gd name="T15" fmla="*/ 0 h 32"/>
                  <a:gd name="T16" fmla="*/ 124 w 342"/>
                  <a:gd name="T17" fmla="*/ 0 h 32"/>
                  <a:gd name="T18" fmla="*/ 93 w 342"/>
                  <a:gd name="T19" fmla="*/ 0 h 32"/>
                  <a:gd name="T20" fmla="*/ 62 w 342"/>
                  <a:gd name="T21" fmla="*/ 0 h 32"/>
                  <a:gd name="T22" fmla="*/ 31 w 342"/>
                  <a:gd name="T23" fmla="*/ 0 h 32"/>
                  <a:gd name="T24" fmla="*/ 31 w 342"/>
                  <a:gd name="T25" fmla="*/ 0 h 32"/>
                  <a:gd name="T26" fmla="*/ 0 w 342"/>
                  <a:gd name="T27" fmla="*/ 31 h 32"/>
                  <a:gd name="T28" fmla="*/ 0 w 342"/>
                  <a:gd name="T29" fmla="*/ 31 h 32"/>
                  <a:gd name="T30" fmla="*/ 31 w 342"/>
                  <a:gd name="T31" fmla="*/ 31 h 32"/>
                  <a:gd name="T32" fmla="*/ 62 w 342"/>
                  <a:gd name="T33" fmla="*/ 31 h 32"/>
                  <a:gd name="T34" fmla="*/ 93 w 342"/>
                  <a:gd name="T35" fmla="*/ 0 h 32"/>
                  <a:gd name="T36" fmla="*/ 93 w 342"/>
                  <a:gd name="T37" fmla="*/ 31 h 32"/>
                  <a:gd name="T38" fmla="*/ 93 w 342"/>
                  <a:gd name="T39" fmla="*/ 31 h 32"/>
                  <a:gd name="T40" fmla="*/ 124 w 342"/>
                  <a:gd name="T41" fmla="*/ 31 h 32"/>
                  <a:gd name="T42" fmla="*/ 155 w 342"/>
                  <a:gd name="T43" fmla="*/ 31 h 32"/>
                  <a:gd name="T44" fmla="*/ 155 w 342"/>
                  <a:gd name="T45" fmla="*/ 31 h 32"/>
                  <a:gd name="T46" fmla="*/ 186 w 342"/>
                  <a:gd name="T47" fmla="*/ 31 h 32"/>
                  <a:gd name="T48" fmla="*/ 186 w 342"/>
                  <a:gd name="T49" fmla="*/ 31 h 32"/>
                  <a:gd name="T50" fmla="*/ 186 w 342"/>
                  <a:gd name="T51" fmla="*/ 31 h 32"/>
                  <a:gd name="T52" fmla="*/ 279 w 342"/>
                  <a:gd name="T53" fmla="*/ 31 h 32"/>
                  <a:gd name="T54" fmla="*/ 279 w 342"/>
                  <a:gd name="T55" fmla="*/ 31 h 32"/>
                  <a:gd name="T56" fmla="*/ 310 w 342"/>
                  <a:gd name="T57" fmla="*/ 31 h 32"/>
                  <a:gd name="T58" fmla="*/ 310 w 342"/>
                  <a:gd name="T59" fmla="*/ 31 h 32"/>
                  <a:gd name="T60" fmla="*/ 341 w 342"/>
                  <a:gd name="T61" fmla="*/ 31 h 32"/>
                  <a:gd name="T62" fmla="*/ 341 w 342"/>
                  <a:gd name="T63" fmla="*/ 31 h 32"/>
                  <a:gd name="T64" fmla="*/ 341 w 342"/>
                  <a:gd name="T65" fmla="*/ 0 h 32"/>
                  <a:gd name="T66" fmla="*/ 341 w 342"/>
                  <a:gd name="T67" fmla="*/ 0 h 32"/>
                  <a:gd name="T68" fmla="*/ 341 w 342"/>
                  <a:gd name="T69" fmla="*/ 0 h 32"/>
                  <a:gd name="T70" fmla="*/ 279 w 342"/>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32">
                    <a:moveTo>
                      <a:pt x="279" y="31"/>
                    </a:moveTo>
                    <a:lnTo>
                      <a:pt x="279" y="31"/>
                    </a:lnTo>
                    <a:lnTo>
                      <a:pt x="248" y="31"/>
                    </a:lnTo>
                    <a:lnTo>
                      <a:pt x="248" y="31"/>
                    </a:lnTo>
                    <a:lnTo>
                      <a:pt x="217" y="31"/>
                    </a:lnTo>
                    <a:lnTo>
                      <a:pt x="186" y="31"/>
                    </a:lnTo>
                    <a:cubicBezTo>
                      <a:pt x="155" y="31"/>
                      <a:pt x="155" y="31"/>
                      <a:pt x="155" y="31"/>
                    </a:cubicBezTo>
                    <a:cubicBezTo>
                      <a:pt x="124" y="0"/>
                      <a:pt x="124" y="0"/>
                      <a:pt x="124" y="0"/>
                    </a:cubicBezTo>
                    <a:lnTo>
                      <a:pt x="124" y="0"/>
                    </a:lnTo>
                    <a:cubicBezTo>
                      <a:pt x="93" y="0"/>
                      <a:pt x="93" y="0"/>
                      <a:pt x="93" y="0"/>
                    </a:cubicBezTo>
                    <a:lnTo>
                      <a:pt x="62" y="0"/>
                    </a:lnTo>
                    <a:lnTo>
                      <a:pt x="31" y="0"/>
                    </a:lnTo>
                    <a:lnTo>
                      <a:pt x="31" y="0"/>
                    </a:lnTo>
                    <a:cubicBezTo>
                      <a:pt x="31" y="0"/>
                      <a:pt x="31" y="31"/>
                      <a:pt x="0" y="31"/>
                    </a:cubicBezTo>
                    <a:lnTo>
                      <a:pt x="0" y="31"/>
                    </a:lnTo>
                    <a:cubicBezTo>
                      <a:pt x="31" y="31"/>
                      <a:pt x="31" y="31"/>
                      <a:pt x="31" y="31"/>
                    </a:cubicBezTo>
                    <a:lnTo>
                      <a:pt x="62" y="31"/>
                    </a:lnTo>
                    <a:cubicBezTo>
                      <a:pt x="62" y="31"/>
                      <a:pt x="62" y="0"/>
                      <a:pt x="93" y="0"/>
                    </a:cubicBezTo>
                    <a:lnTo>
                      <a:pt x="93" y="31"/>
                    </a:lnTo>
                    <a:lnTo>
                      <a:pt x="93" y="31"/>
                    </a:lnTo>
                    <a:cubicBezTo>
                      <a:pt x="124" y="31"/>
                      <a:pt x="124" y="31"/>
                      <a:pt x="124" y="31"/>
                    </a:cubicBezTo>
                    <a:cubicBezTo>
                      <a:pt x="155" y="31"/>
                      <a:pt x="155" y="31"/>
                      <a:pt x="155" y="31"/>
                    </a:cubicBezTo>
                    <a:lnTo>
                      <a:pt x="155" y="31"/>
                    </a:lnTo>
                    <a:cubicBezTo>
                      <a:pt x="186" y="31"/>
                      <a:pt x="186" y="31"/>
                      <a:pt x="186" y="31"/>
                    </a:cubicBezTo>
                    <a:lnTo>
                      <a:pt x="186" y="31"/>
                    </a:lnTo>
                    <a:lnTo>
                      <a:pt x="186" y="31"/>
                    </a:lnTo>
                    <a:cubicBezTo>
                      <a:pt x="217" y="31"/>
                      <a:pt x="248" y="31"/>
                      <a:pt x="279" y="31"/>
                    </a:cubicBezTo>
                    <a:lnTo>
                      <a:pt x="279" y="31"/>
                    </a:lnTo>
                    <a:cubicBezTo>
                      <a:pt x="279" y="31"/>
                      <a:pt x="279" y="31"/>
                      <a:pt x="310" y="31"/>
                    </a:cubicBezTo>
                    <a:lnTo>
                      <a:pt x="310" y="31"/>
                    </a:lnTo>
                    <a:lnTo>
                      <a:pt x="341" y="31"/>
                    </a:lnTo>
                    <a:lnTo>
                      <a:pt x="341" y="31"/>
                    </a:lnTo>
                    <a:lnTo>
                      <a:pt x="341" y="0"/>
                    </a:lnTo>
                    <a:lnTo>
                      <a:pt x="341" y="0"/>
                    </a:lnTo>
                    <a:lnTo>
                      <a:pt x="341" y="0"/>
                    </a:lnTo>
                    <a:cubicBezTo>
                      <a:pt x="341" y="0"/>
                      <a:pt x="310" y="31"/>
                      <a:pt x="279"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2" name="Freeform 185"/>
              <p:cNvSpPr>
                <a:spLocks noChangeArrowheads="1"/>
              </p:cNvSpPr>
              <p:nvPr/>
            </p:nvSpPr>
            <p:spPr bwMode="auto">
              <a:xfrm>
                <a:off x="1995488" y="842963"/>
                <a:ext cx="22225" cy="1587"/>
              </a:xfrm>
              <a:custGeom>
                <a:avLst/>
                <a:gdLst>
                  <a:gd name="T0" fmla="*/ 0 w 63"/>
                  <a:gd name="T1" fmla="*/ 0 h 1"/>
                  <a:gd name="T2" fmla="*/ 0 w 63"/>
                  <a:gd name="T3" fmla="*/ 0 h 1"/>
                  <a:gd name="T4" fmla="*/ 0 w 63"/>
                  <a:gd name="T5" fmla="*/ 0 h 1"/>
                  <a:gd name="T6" fmla="*/ 0 w 63"/>
                  <a:gd name="T7" fmla="*/ 0 h 1"/>
                  <a:gd name="T8" fmla="*/ 62 w 63"/>
                  <a:gd name="T9" fmla="*/ 0 h 1"/>
                  <a:gd name="T10" fmla="*/ 31 w 63"/>
                  <a:gd name="T11" fmla="*/ 0 h 1"/>
                  <a:gd name="T12" fmla="*/ 0 w 6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3" h="1">
                    <a:moveTo>
                      <a:pt x="0" y="0"/>
                    </a:moveTo>
                    <a:lnTo>
                      <a:pt x="0" y="0"/>
                    </a:lnTo>
                    <a:lnTo>
                      <a:pt x="0" y="0"/>
                    </a:lnTo>
                    <a:lnTo>
                      <a:pt x="0" y="0"/>
                    </a:lnTo>
                    <a:cubicBezTo>
                      <a:pt x="62" y="0"/>
                      <a:pt x="62" y="0"/>
                      <a:pt x="62" y="0"/>
                    </a:cubicBezTo>
                    <a:lnTo>
                      <a:pt x="31"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3" name="Freeform 186"/>
              <p:cNvSpPr>
                <a:spLocks noChangeArrowheads="1"/>
              </p:cNvSpPr>
              <p:nvPr/>
            </p:nvSpPr>
            <p:spPr bwMode="auto">
              <a:xfrm>
                <a:off x="2062163" y="742950"/>
                <a:ext cx="77787" cy="22225"/>
              </a:xfrm>
              <a:custGeom>
                <a:avLst/>
                <a:gdLst>
                  <a:gd name="T0" fmla="*/ 186 w 218"/>
                  <a:gd name="T1" fmla="*/ 0 h 63"/>
                  <a:gd name="T2" fmla="*/ 186 w 218"/>
                  <a:gd name="T3" fmla="*/ 0 h 63"/>
                  <a:gd name="T4" fmla="*/ 186 w 218"/>
                  <a:gd name="T5" fmla="*/ 0 h 63"/>
                  <a:gd name="T6" fmla="*/ 124 w 218"/>
                  <a:gd name="T7" fmla="*/ 0 h 63"/>
                  <a:gd name="T8" fmla="*/ 92 w 218"/>
                  <a:gd name="T9" fmla="*/ 0 h 63"/>
                  <a:gd name="T10" fmla="*/ 62 w 218"/>
                  <a:gd name="T11" fmla="*/ 31 h 63"/>
                  <a:gd name="T12" fmla="*/ 62 w 218"/>
                  <a:gd name="T13" fmla="*/ 31 h 63"/>
                  <a:gd name="T14" fmla="*/ 0 w 218"/>
                  <a:gd name="T15" fmla="*/ 0 h 63"/>
                  <a:gd name="T16" fmla="*/ 0 w 218"/>
                  <a:gd name="T17" fmla="*/ 0 h 63"/>
                  <a:gd name="T18" fmla="*/ 0 w 218"/>
                  <a:gd name="T19" fmla="*/ 0 h 63"/>
                  <a:gd name="T20" fmla="*/ 0 w 218"/>
                  <a:gd name="T21" fmla="*/ 31 h 63"/>
                  <a:gd name="T22" fmla="*/ 62 w 218"/>
                  <a:gd name="T23" fmla="*/ 31 h 63"/>
                  <a:gd name="T24" fmla="*/ 62 w 218"/>
                  <a:gd name="T25" fmla="*/ 62 h 63"/>
                  <a:gd name="T26" fmla="*/ 62 w 218"/>
                  <a:gd name="T27" fmla="*/ 62 h 63"/>
                  <a:gd name="T28" fmla="*/ 62 w 218"/>
                  <a:gd name="T29" fmla="*/ 62 h 63"/>
                  <a:gd name="T30" fmla="*/ 92 w 218"/>
                  <a:gd name="T31" fmla="*/ 62 h 63"/>
                  <a:gd name="T32" fmla="*/ 92 w 218"/>
                  <a:gd name="T33" fmla="*/ 62 h 63"/>
                  <a:gd name="T34" fmla="*/ 124 w 218"/>
                  <a:gd name="T35" fmla="*/ 62 h 63"/>
                  <a:gd name="T36" fmla="*/ 186 w 218"/>
                  <a:gd name="T37" fmla="*/ 31 h 63"/>
                  <a:gd name="T38" fmla="*/ 217 w 218"/>
                  <a:gd name="T39" fmla="*/ 31 h 63"/>
                  <a:gd name="T40" fmla="*/ 186 w 218"/>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63">
                    <a:moveTo>
                      <a:pt x="186" y="0"/>
                    </a:moveTo>
                    <a:lnTo>
                      <a:pt x="186" y="0"/>
                    </a:lnTo>
                    <a:lnTo>
                      <a:pt x="186" y="0"/>
                    </a:lnTo>
                    <a:cubicBezTo>
                      <a:pt x="155" y="0"/>
                      <a:pt x="155" y="0"/>
                      <a:pt x="124" y="0"/>
                    </a:cubicBezTo>
                    <a:lnTo>
                      <a:pt x="92" y="0"/>
                    </a:lnTo>
                    <a:cubicBezTo>
                      <a:pt x="92" y="31"/>
                      <a:pt x="62" y="31"/>
                      <a:pt x="62" y="31"/>
                    </a:cubicBezTo>
                    <a:lnTo>
                      <a:pt x="62" y="31"/>
                    </a:lnTo>
                    <a:cubicBezTo>
                      <a:pt x="31" y="31"/>
                      <a:pt x="31" y="0"/>
                      <a:pt x="0" y="0"/>
                    </a:cubicBezTo>
                    <a:lnTo>
                      <a:pt x="0" y="0"/>
                    </a:lnTo>
                    <a:lnTo>
                      <a:pt x="0" y="0"/>
                    </a:lnTo>
                    <a:lnTo>
                      <a:pt x="0" y="31"/>
                    </a:lnTo>
                    <a:cubicBezTo>
                      <a:pt x="31" y="31"/>
                      <a:pt x="62" y="31"/>
                      <a:pt x="62" y="31"/>
                    </a:cubicBezTo>
                    <a:cubicBezTo>
                      <a:pt x="62" y="62"/>
                      <a:pt x="62" y="62"/>
                      <a:pt x="62" y="62"/>
                    </a:cubicBezTo>
                    <a:lnTo>
                      <a:pt x="62" y="62"/>
                    </a:lnTo>
                    <a:lnTo>
                      <a:pt x="62" y="62"/>
                    </a:lnTo>
                    <a:lnTo>
                      <a:pt x="92" y="62"/>
                    </a:lnTo>
                    <a:lnTo>
                      <a:pt x="92" y="62"/>
                    </a:lnTo>
                    <a:cubicBezTo>
                      <a:pt x="92" y="62"/>
                      <a:pt x="92" y="62"/>
                      <a:pt x="124" y="62"/>
                    </a:cubicBezTo>
                    <a:cubicBezTo>
                      <a:pt x="155" y="62"/>
                      <a:pt x="186" y="31"/>
                      <a:pt x="186" y="31"/>
                    </a:cubicBezTo>
                    <a:lnTo>
                      <a:pt x="217" y="31"/>
                    </a:lnTo>
                    <a:cubicBezTo>
                      <a:pt x="186" y="0"/>
                      <a:pt x="186" y="0"/>
                      <a:pt x="18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4" name="Freeform 187"/>
              <p:cNvSpPr>
                <a:spLocks noChangeArrowheads="1"/>
              </p:cNvSpPr>
              <p:nvPr/>
            </p:nvSpPr>
            <p:spPr bwMode="auto">
              <a:xfrm>
                <a:off x="2039938" y="776288"/>
                <a:ext cx="33337" cy="1587"/>
              </a:xfrm>
              <a:custGeom>
                <a:avLst/>
                <a:gdLst>
                  <a:gd name="T0" fmla="*/ 0 w 94"/>
                  <a:gd name="T1" fmla="*/ 0 h 1"/>
                  <a:gd name="T2" fmla="*/ 0 w 94"/>
                  <a:gd name="T3" fmla="*/ 0 h 1"/>
                  <a:gd name="T4" fmla="*/ 31 w 94"/>
                  <a:gd name="T5" fmla="*/ 0 h 1"/>
                  <a:gd name="T6" fmla="*/ 62 w 94"/>
                  <a:gd name="T7" fmla="*/ 0 h 1"/>
                  <a:gd name="T8" fmla="*/ 93 w 94"/>
                  <a:gd name="T9" fmla="*/ 0 h 1"/>
                  <a:gd name="T10" fmla="*/ 93 w 94"/>
                  <a:gd name="T11" fmla="*/ 0 h 1"/>
                  <a:gd name="T12" fmla="*/ 62 w 94"/>
                  <a:gd name="T13" fmla="*/ 0 h 1"/>
                  <a:gd name="T14" fmla="*/ 0 w 9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
                    <a:moveTo>
                      <a:pt x="0" y="0"/>
                    </a:moveTo>
                    <a:lnTo>
                      <a:pt x="0" y="0"/>
                    </a:lnTo>
                    <a:cubicBezTo>
                      <a:pt x="31" y="0"/>
                      <a:pt x="31" y="0"/>
                      <a:pt x="31" y="0"/>
                    </a:cubicBezTo>
                    <a:cubicBezTo>
                      <a:pt x="62" y="0"/>
                      <a:pt x="62" y="0"/>
                      <a:pt x="62" y="0"/>
                    </a:cubicBezTo>
                    <a:lnTo>
                      <a:pt x="93" y="0"/>
                    </a:lnTo>
                    <a:lnTo>
                      <a:pt x="93" y="0"/>
                    </a:lnTo>
                    <a:lnTo>
                      <a:pt x="62"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5" name="Freeform 188"/>
              <p:cNvSpPr>
                <a:spLocks noChangeArrowheads="1"/>
              </p:cNvSpPr>
              <p:nvPr/>
            </p:nvSpPr>
            <p:spPr bwMode="auto">
              <a:xfrm>
                <a:off x="2039938" y="742950"/>
                <a:ext cx="368300" cy="112713"/>
              </a:xfrm>
              <a:custGeom>
                <a:avLst/>
                <a:gdLst>
                  <a:gd name="T0" fmla="*/ 930 w 1024"/>
                  <a:gd name="T1" fmla="*/ 62 h 311"/>
                  <a:gd name="T2" fmla="*/ 961 w 1024"/>
                  <a:gd name="T3" fmla="*/ 31 h 311"/>
                  <a:gd name="T4" fmla="*/ 991 w 1024"/>
                  <a:gd name="T5" fmla="*/ 31 h 311"/>
                  <a:gd name="T6" fmla="*/ 1023 w 1024"/>
                  <a:gd name="T7" fmla="*/ 31 h 311"/>
                  <a:gd name="T8" fmla="*/ 991 w 1024"/>
                  <a:gd name="T9" fmla="*/ 0 h 311"/>
                  <a:gd name="T10" fmla="*/ 930 w 1024"/>
                  <a:gd name="T11" fmla="*/ 0 h 311"/>
                  <a:gd name="T12" fmla="*/ 899 w 1024"/>
                  <a:gd name="T13" fmla="*/ 0 h 311"/>
                  <a:gd name="T14" fmla="*/ 806 w 1024"/>
                  <a:gd name="T15" fmla="*/ 31 h 311"/>
                  <a:gd name="T16" fmla="*/ 743 w 1024"/>
                  <a:gd name="T17" fmla="*/ 31 h 311"/>
                  <a:gd name="T18" fmla="*/ 713 w 1024"/>
                  <a:gd name="T19" fmla="*/ 0 h 311"/>
                  <a:gd name="T20" fmla="*/ 682 w 1024"/>
                  <a:gd name="T21" fmla="*/ 0 h 311"/>
                  <a:gd name="T22" fmla="*/ 651 w 1024"/>
                  <a:gd name="T23" fmla="*/ 0 h 311"/>
                  <a:gd name="T24" fmla="*/ 589 w 1024"/>
                  <a:gd name="T25" fmla="*/ 0 h 311"/>
                  <a:gd name="T26" fmla="*/ 558 w 1024"/>
                  <a:gd name="T27" fmla="*/ 0 h 311"/>
                  <a:gd name="T28" fmla="*/ 495 w 1024"/>
                  <a:gd name="T29" fmla="*/ 0 h 311"/>
                  <a:gd name="T30" fmla="*/ 434 w 1024"/>
                  <a:gd name="T31" fmla="*/ 31 h 311"/>
                  <a:gd name="T32" fmla="*/ 310 w 1024"/>
                  <a:gd name="T33" fmla="*/ 0 h 311"/>
                  <a:gd name="T34" fmla="*/ 310 w 1024"/>
                  <a:gd name="T35" fmla="*/ 124 h 311"/>
                  <a:gd name="T36" fmla="*/ 248 w 1024"/>
                  <a:gd name="T37" fmla="*/ 124 h 311"/>
                  <a:gd name="T38" fmla="*/ 217 w 1024"/>
                  <a:gd name="T39" fmla="*/ 155 h 311"/>
                  <a:gd name="T40" fmla="*/ 154 w 1024"/>
                  <a:gd name="T41" fmla="*/ 155 h 311"/>
                  <a:gd name="T42" fmla="*/ 93 w 1024"/>
                  <a:gd name="T43" fmla="*/ 186 h 311"/>
                  <a:gd name="T44" fmla="*/ 31 w 1024"/>
                  <a:gd name="T45" fmla="*/ 217 h 311"/>
                  <a:gd name="T46" fmla="*/ 31 w 1024"/>
                  <a:gd name="T47" fmla="*/ 217 h 311"/>
                  <a:gd name="T48" fmla="*/ 0 w 1024"/>
                  <a:gd name="T49" fmla="*/ 248 h 311"/>
                  <a:gd name="T50" fmla="*/ 0 w 1024"/>
                  <a:gd name="T51" fmla="*/ 310 h 311"/>
                  <a:gd name="T52" fmla="*/ 31 w 1024"/>
                  <a:gd name="T53" fmla="*/ 310 h 311"/>
                  <a:gd name="T54" fmla="*/ 93 w 1024"/>
                  <a:gd name="T55" fmla="*/ 310 h 311"/>
                  <a:gd name="T56" fmla="*/ 186 w 1024"/>
                  <a:gd name="T57" fmla="*/ 310 h 311"/>
                  <a:gd name="T58" fmla="*/ 217 w 1024"/>
                  <a:gd name="T59" fmla="*/ 279 h 311"/>
                  <a:gd name="T60" fmla="*/ 248 w 1024"/>
                  <a:gd name="T61" fmla="*/ 279 h 311"/>
                  <a:gd name="T62" fmla="*/ 279 w 1024"/>
                  <a:gd name="T63" fmla="*/ 248 h 311"/>
                  <a:gd name="T64" fmla="*/ 217 w 1024"/>
                  <a:gd name="T65" fmla="*/ 248 h 311"/>
                  <a:gd name="T66" fmla="*/ 154 w 1024"/>
                  <a:gd name="T67" fmla="*/ 217 h 311"/>
                  <a:gd name="T68" fmla="*/ 217 w 1024"/>
                  <a:gd name="T69" fmla="*/ 186 h 311"/>
                  <a:gd name="T70" fmla="*/ 279 w 1024"/>
                  <a:gd name="T71" fmla="*/ 186 h 311"/>
                  <a:gd name="T72" fmla="*/ 341 w 1024"/>
                  <a:gd name="T73" fmla="*/ 186 h 311"/>
                  <a:gd name="T74" fmla="*/ 371 w 1024"/>
                  <a:gd name="T75" fmla="*/ 186 h 311"/>
                  <a:gd name="T76" fmla="*/ 403 w 1024"/>
                  <a:gd name="T77" fmla="*/ 155 h 311"/>
                  <a:gd name="T78" fmla="*/ 495 w 1024"/>
                  <a:gd name="T79" fmla="*/ 155 h 311"/>
                  <a:gd name="T80" fmla="*/ 527 w 1024"/>
                  <a:gd name="T81" fmla="*/ 155 h 311"/>
                  <a:gd name="T82" fmla="*/ 558 w 1024"/>
                  <a:gd name="T83" fmla="*/ 155 h 311"/>
                  <a:gd name="T84" fmla="*/ 558 w 1024"/>
                  <a:gd name="T85" fmla="*/ 93 h 311"/>
                  <a:gd name="T86" fmla="*/ 651 w 1024"/>
                  <a:gd name="T87" fmla="*/ 124 h 311"/>
                  <a:gd name="T88" fmla="*/ 775 w 1024"/>
                  <a:gd name="T89" fmla="*/ 93 h 311"/>
                  <a:gd name="T90" fmla="*/ 775 w 1024"/>
                  <a:gd name="T91" fmla="*/ 93 h 311"/>
                  <a:gd name="T92" fmla="*/ 899 w 1024"/>
                  <a:gd name="T93"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311">
                    <a:moveTo>
                      <a:pt x="930" y="62"/>
                    </a:moveTo>
                    <a:lnTo>
                      <a:pt x="930" y="62"/>
                    </a:lnTo>
                    <a:cubicBezTo>
                      <a:pt x="930" y="62"/>
                      <a:pt x="930" y="62"/>
                      <a:pt x="930" y="31"/>
                    </a:cubicBezTo>
                    <a:cubicBezTo>
                      <a:pt x="961" y="31"/>
                      <a:pt x="961" y="31"/>
                      <a:pt x="961" y="31"/>
                    </a:cubicBezTo>
                    <a:lnTo>
                      <a:pt x="991" y="31"/>
                    </a:lnTo>
                    <a:lnTo>
                      <a:pt x="991" y="31"/>
                    </a:lnTo>
                    <a:cubicBezTo>
                      <a:pt x="1023" y="31"/>
                      <a:pt x="1023" y="31"/>
                      <a:pt x="1023" y="31"/>
                    </a:cubicBezTo>
                    <a:lnTo>
                      <a:pt x="1023" y="31"/>
                    </a:lnTo>
                    <a:lnTo>
                      <a:pt x="1023" y="31"/>
                    </a:lnTo>
                    <a:cubicBezTo>
                      <a:pt x="991" y="31"/>
                      <a:pt x="991" y="31"/>
                      <a:pt x="991" y="0"/>
                    </a:cubicBezTo>
                    <a:lnTo>
                      <a:pt x="961" y="0"/>
                    </a:lnTo>
                    <a:cubicBezTo>
                      <a:pt x="961" y="0"/>
                      <a:pt x="961" y="0"/>
                      <a:pt x="930" y="0"/>
                    </a:cubicBezTo>
                    <a:cubicBezTo>
                      <a:pt x="930" y="0"/>
                      <a:pt x="930" y="0"/>
                      <a:pt x="899" y="0"/>
                    </a:cubicBezTo>
                    <a:lnTo>
                      <a:pt x="899" y="0"/>
                    </a:lnTo>
                    <a:lnTo>
                      <a:pt x="867" y="0"/>
                    </a:lnTo>
                    <a:cubicBezTo>
                      <a:pt x="867" y="0"/>
                      <a:pt x="837" y="0"/>
                      <a:pt x="806" y="31"/>
                    </a:cubicBezTo>
                    <a:lnTo>
                      <a:pt x="806" y="31"/>
                    </a:lnTo>
                    <a:cubicBezTo>
                      <a:pt x="775" y="31"/>
                      <a:pt x="775" y="31"/>
                      <a:pt x="743" y="31"/>
                    </a:cubicBezTo>
                    <a:lnTo>
                      <a:pt x="743" y="31"/>
                    </a:lnTo>
                    <a:cubicBezTo>
                      <a:pt x="743" y="0"/>
                      <a:pt x="713" y="0"/>
                      <a:pt x="713" y="0"/>
                    </a:cubicBezTo>
                    <a:lnTo>
                      <a:pt x="713" y="0"/>
                    </a:lnTo>
                    <a:cubicBezTo>
                      <a:pt x="713" y="0"/>
                      <a:pt x="713" y="0"/>
                      <a:pt x="682" y="0"/>
                    </a:cubicBezTo>
                    <a:lnTo>
                      <a:pt x="682" y="0"/>
                    </a:lnTo>
                    <a:lnTo>
                      <a:pt x="651" y="0"/>
                    </a:lnTo>
                    <a:lnTo>
                      <a:pt x="651" y="0"/>
                    </a:lnTo>
                    <a:cubicBezTo>
                      <a:pt x="619" y="0"/>
                      <a:pt x="589" y="0"/>
                      <a:pt x="589" y="0"/>
                    </a:cubicBezTo>
                    <a:lnTo>
                      <a:pt x="558" y="0"/>
                    </a:lnTo>
                    <a:lnTo>
                      <a:pt x="558" y="0"/>
                    </a:lnTo>
                    <a:cubicBezTo>
                      <a:pt x="527" y="0"/>
                      <a:pt x="527" y="0"/>
                      <a:pt x="495" y="0"/>
                    </a:cubicBezTo>
                    <a:lnTo>
                      <a:pt x="495" y="0"/>
                    </a:lnTo>
                    <a:cubicBezTo>
                      <a:pt x="495" y="31"/>
                      <a:pt x="495" y="31"/>
                      <a:pt x="465" y="31"/>
                    </a:cubicBezTo>
                    <a:cubicBezTo>
                      <a:pt x="465" y="31"/>
                      <a:pt x="465" y="31"/>
                      <a:pt x="434" y="31"/>
                    </a:cubicBezTo>
                    <a:cubicBezTo>
                      <a:pt x="403" y="0"/>
                      <a:pt x="371" y="0"/>
                      <a:pt x="341" y="0"/>
                    </a:cubicBezTo>
                    <a:lnTo>
                      <a:pt x="310" y="0"/>
                    </a:lnTo>
                    <a:cubicBezTo>
                      <a:pt x="310" y="124"/>
                      <a:pt x="310" y="124"/>
                      <a:pt x="310" y="124"/>
                    </a:cubicBezTo>
                    <a:lnTo>
                      <a:pt x="310" y="124"/>
                    </a:lnTo>
                    <a:lnTo>
                      <a:pt x="279" y="124"/>
                    </a:lnTo>
                    <a:lnTo>
                      <a:pt x="248" y="124"/>
                    </a:lnTo>
                    <a:lnTo>
                      <a:pt x="217" y="124"/>
                    </a:lnTo>
                    <a:lnTo>
                      <a:pt x="217" y="155"/>
                    </a:lnTo>
                    <a:cubicBezTo>
                      <a:pt x="217" y="155"/>
                      <a:pt x="217" y="155"/>
                      <a:pt x="186" y="155"/>
                    </a:cubicBezTo>
                    <a:cubicBezTo>
                      <a:pt x="186" y="155"/>
                      <a:pt x="186" y="155"/>
                      <a:pt x="154" y="155"/>
                    </a:cubicBezTo>
                    <a:cubicBezTo>
                      <a:pt x="154" y="155"/>
                      <a:pt x="124" y="155"/>
                      <a:pt x="62" y="155"/>
                    </a:cubicBezTo>
                    <a:cubicBezTo>
                      <a:pt x="93" y="186"/>
                      <a:pt x="93" y="186"/>
                      <a:pt x="93" y="186"/>
                    </a:cubicBezTo>
                    <a:cubicBezTo>
                      <a:pt x="93" y="186"/>
                      <a:pt x="93" y="217"/>
                      <a:pt x="62" y="217"/>
                    </a:cubicBezTo>
                    <a:cubicBezTo>
                      <a:pt x="62" y="217"/>
                      <a:pt x="62" y="217"/>
                      <a:pt x="31" y="217"/>
                    </a:cubicBezTo>
                    <a:lnTo>
                      <a:pt x="31" y="217"/>
                    </a:lnTo>
                    <a:lnTo>
                      <a:pt x="31" y="217"/>
                    </a:lnTo>
                    <a:cubicBezTo>
                      <a:pt x="31" y="217"/>
                      <a:pt x="31" y="248"/>
                      <a:pt x="0" y="248"/>
                    </a:cubicBezTo>
                    <a:lnTo>
                      <a:pt x="0" y="248"/>
                    </a:lnTo>
                    <a:cubicBezTo>
                      <a:pt x="62" y="248"/>
                      <a:pt x="62" y="248"/>
                      <a:pt x="62" y="248"/>
                    </a:cubicBezTo>
                    <a:cubicBezTo>
                      <a:pt x="0" y="310"/>
                      <a:pt x="0" y="310"/>
                      <a:pt x="0" y="310"/>
                    </a:cubicBezTo>
                    <a:lnTo>
                      <a:pt x="0" y="310"/>
                    </a:lnTo>
                    <a:cubicBezTo>
                      <a:pt x="31" y="310"/>
                      <a:pt x="31" y="310"/>
                      <a:pt x="31" y="310"/>
                    </a:cubicBezTo>
                    <a:cubicBezTo>
                      <a:pt x="62" y="310"/>
                      <a:pt x="62" y="310"/>
                      <a:pt x="62" y="310"/>
                    </a:cubicBezTo>
                    <a:cubicBezTo>
                      <a:pt x="62" y="310"/>
                      <a:pt x="62" y="310"/>
                      <a:pt x="93" y="310"/>
                    </a:cubicBezTo>
                    <a:cubicBezTo>
                      <a:pt x="93" y="310"/>
                      <a:pt x="124" y="310"/>
                      <a:pt x="154" y="310"/>
                    </a:cubicBezTo>
                    <a:cubicBezTo>
                      <a:pt x="154" y="310"/>
                      <a:pt x="154" y="310"/>
                      <a:pt x="186" y="310"/>
                    </a:cubicBezTo>
                    <a:cubicBezTo>
                      <a:pt x="186" y="310"/>
                      <a:pt x="154" y="310"/>
                      <a:pt x="186" y="279"/>
                    </a:cubicBezTo>
                    <a:cubicBezTo>
                      <a:pt x="186" y="279"/>
                      <a:pt x="186" y="279"/>
                      <a:pt x="217" y="279"/>
                    </a:cubicBezTo>
                    <a:lnTo>
                      <a:pt x="217" y="279"/>
                    </a:lnTo>
                    <a:lnTo>
                      <a:pt x="248" y="279"/>
                    </a:lnTo>
                    <a:lnTo>
                      <a:pt x="279" y="279"/>
                    </a:lnTo>
                    <a:lnTo>
                      <a:pt x="279" y="248"/>
                    </a:lnTo>
                    <a:cubicBezTo>
                      <a:pt x="248" y="248"/>
                      <a:pt x="248" y="248"/>
                      <a:pt x="248" y="248"/>
                    </a:cubicBezTo>
                    <a:cubicBezTo>
                      <a:pt x="248" y="248"/>
                      <a:pt x="248" y="248"/>
                      <a:pt x="217" y="248"/>
                    </a:cubicBezTo>
                    <a:lnTo>
                      <a:pt x="186" y="248"/>
                    </a:lnTo>
                    <a:cubicBezTo>
                      <a:pt x="186" y="248"/>
                      <a:pt x="154" y="248"/>
                      <a:pt x="154" y="217"/>
                    </a:cubicBezTo>
                    <a:cubicBezTo>
                      <a:pt x="154" y="217"/>
                      <a:pt x="154" y="186"/>
                      <a:pt x="186" y="186"/>
                    </a:cubicBezTo>
                    <a:lnTo>
                      <a:pt x="217" y="186"/>
                    </a:lnTo>
                    <a:cubicBezTo>
                      <a:pt x="248" y="186"/>
                      <a:pt x="248" y="186"/>
                      <a:pt x="248" y="186"/>
                    </a:cubicBezTo>
                    <a:cubicBezTo>
                      <a:pt x="279" y="186"/>
                      <a:pt x="279" y="186"/>
                      <a:pt x="279" y="186"/>
                    </a:cubicBezTo>
                    <a:cubicBezTo>
                      <a:pt x="310" y="186"/>
                      <a:pt x="310" y="186"/>
                      <a:pt x="310" y="186"/>
                    </a:cubicBezTo>
                    <a:cubicBezTo>
                      <a:pt x="341" y="186"/>
                      <a:pt x="341" y="186"/>
                      <a:pt x="341" y="186"/>
                    </a:cubicBezTo>
                    <a:lnTo>
                      <a:pt x="371" y="186"/>
                    </a:lnTo>
                    <a:lnTo>
                      <a:pt x="371" y="186"/>
                    </a:lnTo>
                    <a:cubicBezTo>
                      <a:pt x="371" y="155"/>
                      <a:pt x="371" y="155"/>
                      <a:pt x="403" y="155"/>
                    </a:cubicBezTo>
                    <a:lnTo>
                      <a:pt x="403" y="155"/>
                    </a:lnTo>
                    <a:lnTo>
                      <a:pt x="434" y="155"/>
                    </a:lnTo>
                    <a:cubicBezTo>
                      <a:pt x="465" y="155"/>
                      <a:pt x="465" y="155"/>
                      <a:pt x="495" y="155"/>
                    </a:cubicBezTo>
                    <a:lnTo>
                      <a:pt x="495" y="155"/>
                    </a:lnTo>
                    <a:lnTo>
                      <a:pt x="527" y="155"/>
                    </a:lnTo>
                    <a:lnTo>
                      <a:pt x="527" y="155"/>
                    </a:lnTo>
                    <a:cubicBezTo>
                      <a:pt x="558" y="155"/>
                      <a:pt x="558" y="155"/>
                      <a:pt x="558" y="155"/>
                    </a:cubicBezTo>
                    <a:lnTo>
                      <a:pt x="558" y="124"/>
                    </a:lnTo>
                    <a:cubicBezTo>
                      <a:pt x="558" y="93"/>
                      <a:pt x="558" y="93"/>
                      <a:pt x="558" y="93"/>
                    </a:cubicBezTo>
                    <a:cubicBezTo>
                      <a:pt x="589" y="124"/>
                      <a:pt x="589" y="124"/>
                      <a:pt x="589" y="124"/>
                    </a:cubicBezTo>
                    <a:cubicBezTo>
                      <a:pt x="589" y="124"/>
                      <a:pt x="619" y="124"/>
                      <a:pt x="651" y="124"/>
                    </a:cubicBezTo>
                    <a:lnTo>
                      <a:pt x="651" y="124"/>
                    </a:lnTo>
                    <a:cubicBezTo>
                      <a:pt x="682" y="93"/>
                      <a:pt x="743" y="93"/>
                      <a:pt x="775" y="93"/>
                    </a:cubicBezTo>
                    <a:lnTo>
                      <a:pt x="775" y="93"/>
                    </a:lnTo>
                    <a:lnTo>
                      <a:pt x="775" y="93"/>
                    </a:lnTo>
                    <a:cubicBezTo>
                      <a:pt x="775" y="93"/>
                      <a:pt x="806" y="93"/>
                      <a:pt x="837" y="93"/>
                    </a:cubicBezTo>
                    <a:cubicBezTo>
                      <a:pt x="837" y="62"/>
                      <a:pt x="867" y="62"/>
                      <a:pt x="899" y="62"/>
                    </a:cubicBezTo>
                    <a:lnTo>
                      <a:pt x="93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6" name="Freeform 189"/>
              <p:cNvSpPr>
                <a:spLocks noChangeArrowheads="1"/>
              </p:cNvSpPr>
              <p:nvPr/>
            </p:nvSpPr>
            <p:spPr bwMode="auto">
              <a:xfrm>
                <a:off x="1973263" y="809625"/>
                <a:ext cx="55562" cy="11113"/>
              </a:xfrm>
              <a:custGeom>
                <a:avLst/>
                <a:gdLst>
                  <a:gd name="T0" fmla="*/ 124 w 156"/>
                  <a:gd name="T1" fmla="*/ 31 h 32"/>
                  <a:gd name="T2" fmla="*/ 124 w 156"/>
                  <a:gd name="T3" fmla="*/ 31 h 32"/>
                  <a:gd name="T4" fmla="*/ 62 w 156"/>
                  <a:gd name="T5" fmla="*/ 0 h 32"/>
                  <a:gd name="T6" fmla="*/ 0 w 156"/>
                  <a:gd name="T7" fmla="*/ 0 h 32"/>
                  <a:gd name="T8" fmla="*/ 31 w 156"/>
                  <a:gd name="T9" fmla="*/ 0 h 32"/>
                  <a:gd name="T10" fmla="*/ 31 w 156"/>
                  <a:gd name="T11" fmla="*/ 0 h 32"/>
                  <a:gd name="T12" fmla="*/ 31 w 156"/>
                  <a:gd name="T13" fmla="*/ 0 h 32"/>
                  <a:gd name="T14" fmla="*/ 62 w 156"/>
                  <a:gd name="T15" fmla="*/ 0 h 32"/>
                  <a:gd name="T16" fmla="*/ 124 w 156"/>
                  <a:gd name="T17" fmla="*/ 31 h 32"/>
                  <a:gd name="T18" fmla="*/ 124 w 156"/>
                  <a:gd name="T19" fmla="*/ 31 h 32"/>
                  <a:gd name="T20" fmla="*/ 155 w 156"/>
                  <a:gd name="T21" fmla="*/ 31 h 32"/>
                  <a:gd name="T22" fmla="*/ 155 w 156"/>
                  <a:gd name="T23" fmla="*/ 31 h 32"/>
                  <a:gd name="T24" fmla="*/ 124 w 156"/>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32">
                    <a:moveTo>
                      <a:pt x="124" y="31"/>
                    </a:moveTo>
                    <a:lnTo>
                      <a:pt x="124" y="31"/>
                    </a:lnTo>
                    <a:cubicBezTo>
                      <a:pt x="93" y="0"/>
                      <a:pt x="93" y="0"/>
                      <a:pt x="62" y="0"/>
                    </a:cubicBezTo>
                    <a:cubicBezTo>
                      <a:pt x="62" y="0"/>
                      <a:pt x="31" y="0"/>
                      <a:pt x="0" y="0"/>
                    </a:cubicBezTo>
                    <a:cubicBezTo>
                      <a:pt x="31" y="0"/>
                      <a:pt x="31" y="0"/>
                      <a:pt x="31" y="0"/>
                    </a:cubicBezTo>
                    <a:lnTo>
                      <a:pt x="31" y="0"/>
                    </a:lnTo>
                    <a:lnTo>
                      <a:pt x="31" y="0"/>
                    </a:lnTo>
                    <a:cubicBezTo>
                      <a:pt x="31" y="0"/>
                      <a:pt x="31" y="0"/>
                      <a:pt x="62" y="0"/>
                    </a:cubicBezTo>
                    <a:cubicBezTo>
                      <a:pt x="93" y="0"/>
                      <a:pt x="93" y="31"/>
                      <a:pt x="124" y="31"/>
                    </a:cubicBezTo>
                    <a:lnTo>
                      <a:pt x="124" y="31"/>
                    </a:lnTo>
                    <a:lnTo>
                      <a:pt x="155" y="31"/>
                    </a:lnTo>
                    <a:lnTo>
                      <a:pt x="155" y="31"/>
                    </a:lnTo>
                    <a:lnTo>
                      <a:pt x="124"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7" name="Freeform 190"/>
              <p:cNvSpPr>
                <a:spLocks noChangeArrowheads="1"/>
              </p:cNvSpPr>
              <p:nvPr/>
            </p:nvSpPr>
            <p:spPr bwMode="auto">
              <a:xfrm>
                <a:off x="2062163" y="876300"/>
                <a:ext cx="22225" cy="11113"/>
              </a:xfrm>
              <a:custGeom>
                <a:avLst/>
                <a:gdLst>
                  <a:gd name="T0" fmla="*/ 62 w 63"/>
                  <a:gd name="T1" fmla="*/ 0 h 32"/>
                  <a:gd name="T2" fmla="*/ 62 w 63"/>
                  <a:gd name="T3" fmla="*/ 0 h 32"/>
                  <a:gd name="T4" fmla="*/ 62 w 63"/>
                  <a:gd name="T5" fmla="*/ 0 h 32"/>
                  <a:gd name="T6" fmla="*/ 62 w 63"/>
                  <a:gd name="T7" fmla="*/ 0 h 32"/>
                  <a:gd name="T8" fmla="*/ 31 w 63"/>
                  <a:gd name="T9" fmla="*/ 0 h 32"/>
                  <a:gd name="T10" fmla="*/ 0 w 63"/>
                  <a:gd name="T11" fmla="*/ 0 h 32"/>
                  <a:gd name="T12" fmla="*/ 0 w 63"/>
                  <a:gd name="T13" fmla="*/ 0 h 32"/>
                  <a:gd name="T14" fmla="*/ 0 w 63"/>
                  <a:gd name="T15" fmla="*/ 31 h 32"/>
                  <a:gd name="T16" fmla="*/ 62 w 6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62" y="0"/>
                    </a:moveTo>
                    <a:lnTo>
                      <a:pt x="62" y="0"/>
                    </a:lnTo>
                    <a:lnTo>
                      <a:pt x="62" y="0"/>
                    </a:lnTo>
                    <a:lnTo>
                      <a:pt x="62" y="0"/>
                    </a:lnTo>
                    <a:cubicBezTo>
                      <a:pt x="62" y="0"/>
                      <a:pt x="62" y="0"/>
                      <a:pt x="31" y="0"/>
                    </a:cubicBezTo>
                    <a:cubicBezTo>
                      <a:pt x="31" y="0"/>
                      <a:pt x="31" y="0"/>
                      <a:pt x="0" y="0"/>
                    </a:cubicBezTo>
                    <a:lnTo>
                      <a:pt x="0" y="0"/>
                    </a:lnTo>
                    <a:cubicBezTo>
                      <a:pt x="0" y="0"/>
                      <a:pt x="0" y="0"/>
                      <a:pt x="0" y="31"/>
                    </a:cubicBezTo>
                    <a:cubicBezTo>
                      <a:pt x="31" y="31"/>
                      <a:pt x="31"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8" name="Freeform 191"/>
              <p:cNvSpPr>
                <a:spLocks noChangeArrowheads="1"/>
              </p:cNvSpPr>
              <p:nvPr/>
            </p:nvSpPr>
            <p:spPr bwMode="auto">
              <a:xfrm>
                <a:off x="1882775" y="765175"/>
                <a:ext cx="66675" cy="11113"/>
              </a:xfrm>
              <a:custGeom>
                <a:avLst/>
                <a:gdLst>
                  <a:gd name="T0" fmla="*/ 155 w 187"/>
                  <a:gd name="T1" fmla="*/ 0 h 32"/>
                  <a:gd name="T2" fmla="*/ 155 w 187"/>
                  <a:gd name="T3" fmla="*/ 0 h 32"/>
                  <a:gd name="T4" fmla="*/ 93 w 187"/>
                  <a:gd name="T5" fmla="*/ 0 h 32"/>
                  <a:gd name="T6" fmla="*/ 31 w 187"/>
                  <a:gd name="T7" fmla="*/ 0 h 32"/>
                  <a:gd name="T8" fmla="*/ 0 w 187"/>
                  <a:gd name="T9" fmla="*/ 31 h 32"/>
                  <a:gd name="T10" fmla="*/ 31 w 187"/>
                  <a:gd name="T11" fmla="*/ 31 h 32"/>
                  <a:gd name="T12" fmla="*/ 62 w 187"/>
                  <a:gd name="T13" fmla="*/ 31 h 32"/>
                  <a:gd name="T14" fmla="*/ 93 w 187"/>
                  <a:gd name="T15" fmla="*/ 31 h 32"/>
                  <a:gd name="T16" fmla="*/ 155 w 187"/>
                  <a:gd name="T17" fmla="*/ 31 h 32"/>
                  <a:gd name="T18" fmla="*/ 155 w 187"/>
                  <a:gd name="T19" fmla="*/ 0 h 32"/>
                  <a:gd name="T20" fmla="*/ 186 w 187"/>
                  <a:gd name="T21" fmla="*/ 0 h 32"/>
                  <a:gd name="T22" fmla="*/ 155 w 187"/>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32">
                    <a:moveTo>
                      <a:pt x="155" y="0"/>
                    </a:moveTo>
                    <a:lnTo>
                      <a:pt x="155" y="0"/>
                    </a:lnTo>
                    <a:cubicBezTo>
                      <a:pt x="124" y="0"/>
                      <a:pt x="124" y="0"/>
                      <a:pt x="93" y="0"/>
                    </a:cubicBezTo>
                    <a:cubicBezTo>
                      <a:pt x="93" y="0"/>
                      <a:pt x="62" y="0"/>
                      <a:pt x="31" y="0"/>
                    </a:cubicBezTo>
                    <a:cubicBezTo>
                      <a:pt x="31" y="31"/>
                      <a:pt x="0" y="31"/>
                      <a:pt x="0" y="31"/>
                    </a:cubicBezTo>
                    <a:lnTo>
                      <a:pt x="31" y="31"/>
                    </a:lnTo>
                    <a:lnTo>
                      <a:pt x="62" y="31"/>
                    </a:lnTo>
                    <a:cubicBezTo>
                      <a:pt x="93" y="31"/>
                      <a:pt x="93" y="31"/>
                      <a:pt x="93" y="31"/>
                    </a:cubicBezTo>
                    <a:cubicBezTo>
                      <a:pt x="93" y="31"/>
                      <a:pt x="124" y="31"/>
                      <a:pt x="155" y="31"/>
                    </a:cubicBezTo>
                    <a:lnTo>
                      <a:pt x="155" y="0"/>
                    </a:lnTo>
                    <a:lnTo>
                      <a:pt x="186" y="0"/>
                    </a:lnTo>
                    <a:lnTo>
                      <a:pt x="1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9" name="Freeform 192"/>
              <p:cNvSpPr>
                <a:spLocks noChangeArrowheads="1"/>
              </p:cNvSpPr>
              <p:nvPr/>
            </p:nvSpPr>
            <p:spPr bwMode="auto">
              <a:xfrm>
                <a:off x="2017713" y="1166813"/>
                <a:ext cx="11112" cy="11112"/>
              </a:xfrm>
              <a:custGeom>
                <a:avLst/>
                <a:gdLst>
                  <a:gd name="T0" fmla="*/ 31 w 32"/>
                  <a:gd name="T1" fmla="*/ 31 h 32"/>
                  <a:gd name="T2" fmla="*/ 31 w 32"/>
                  <a:gd name="T3" fmla="*/ 31 h 32"/>
                  <a:gd name="T4" fmla="*/ 31 w 32"/>
                  <a:gd name="T5" fmla="*/ 0 h 32"/>
                  <a:gd name="T6" fmla="*/ 0 w 32"/>
                  <a:gd name="T7" fmla="*/ 0 h 32"/>
                  <a:gd name="T8" fmla="*/ 0 w 32"/>
                  <a:gd name="T9" fmla="*/ 0 h 32"/>
                  <a:gd name="T10" fmla="*/ 31 w 32"/>
                  <a:gd name="T11" fmla="*/ 31 h 32"/>
                </a:gdLst>
                <a:ahLst/>
                <a:cxnLst>
                  <a:cxn ang="0">
                    <a:pos x="T0" y="T1"/>
                  </a:cxn>
                  <a:cxn ang="0">
                    <a:pos x="T2" y="T3"/>
                  </a:cxn>
                  <a:cxn ang="0">
                    <a:pos x="T4" y="T5"/>
                  </a:cxn>
                  <a:cxn ang="0">
                    <a:pos x="T6" y="T7"/>
                  </a:cxn>
                  <a:cxn ang="0">
                    <a:pos x="T8" y="T9"/>
                  </a:cxn>
                  <a:cxn ang="0">
                    <a:pos x="T10" y="T11"/>
                  </a:cxn>
                </a:cxnLst>
                <a:rect l="0" t="0" r="r" b="b"/>
                <a:pathLst>
                  <a:path w="32" h="32">
                    <a:moveTo>
                      <a:pt x="31" y="31"/>
                    </a:moveTo>
                    <a:lnTo>
                      <a:pt x="31" y="31"/>
                    </a:lnTo>
                    <a:cubicBezTo>
                      <a:pt x="31" y="0"/>
                      <a:pt x="31" y="0"/>
                      <a:pt x="31" y="0"/>
                    </a:cubicBezTo>
                    <a:cubicBezTo>
                      <a:pt x="31" y="0"/>
                      <a:pt x="31" y="0"/>
                      <a:pt x="0" y="0"/>
                    </a:cubicBezTo>
                    <a:lnTo>
                      <a:pt x="0" y="0"/>
                    </a:lnTo>
                    <a:cubicBezTo>
                      <a:pt x="31" y="0"/>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0" name="Freeform 193"/>
              <p:cNvSpPr>
                <a:spLocks noChangeArrowheads="1"/>
              </p:cNvSpPr>
              <p:nvPr/>
            </p:nvSpPr>
            <p:spPr bwMode="auto">
              <a:xfrm>
                <a:off x="1951038" y="1144588"/>
                <a:ext cx="55562" cy="33337"/>
              </a:xfrm>
              <a:custGeom>
                <a:avLst/>
                <a:gdLst>
                  <a:gd name="T0" fmla="*/ 62 w 156"/>
                  <a:gd name="T1" fmla="*/ 31 h 94"/>
                  <a:gd name="T2" fmla="*/ 62 w 156"/>
                  <a:gd name="T3" fmla="*/ 31 h 94"/>
                  <a:gd name="T4" fmla="*/ 62 w 156"/>
                  <a:gd name="T5" fmla="*/ 62 h 94"/>
                  <a:gd name="T6" fmla="*/ 31 w 156"/>
                  <a:gd name="T7" fmla="*/ 0 h 94"/>
                  <a:gd name="T8" fmla="*/ 0 w 156"/>
                  <a:gd name="T9" fmla="*/ 0 h 94"/>
                  <a:gd name="T10" fmla="*/ 0 w 156"/>
                  <a:gd name="T11" fmla="*/ 0 h 94"/>
                  <a:gd name="T12" fmla="*/ 0 w 156"/>
                  <a:gd name="T13" fmla="*/ 31 h 94"/>
                  <a:gd name="T14" fmla="*/ 0 w 156"/>
                  <a:gd name="T15" fmla="*/ 31 h 94"/>
                  <a:gd name="T16" fmla="*/ 0 w 156"/>
                  <a:gd name="T17" fmla="*/ 62 h 94"/>
                  <a:gd name="T18" fmla="*/ 0 w 156"/>
                  <a:gd name="T19" fmla="*/ 62 h 94"/>
                  <a:gd name="T20" fmla="*/ 31 w 156"/>
                  <a:gd name="T21" fmla="*/ 93 h 94"/>
                  <a:gd name="T22" fmla="*/ 62 w 156"/>
                  <a:gd name="T23" fmla="*/ 93 h 94"/>
                  <a:gd name="T24" fmla="*/ 93 w 156"/>
                  <a:gd name="T25" fmla="*/ 93 h 94"/>
                  <a:gd name="T26" fmla="*/ 124 w 156"/>
                  <a:gd name="T27" fmla="*/ 62 h 94"/>
                  <a:gd name="T28" fmla="*/ 124 w 156"/>
                  <a:gd name="T29" fmla="*/ 62 h 94"/>
                  <a:gd name="T30" fmla="*/ 155 w 156"/>
                  <a:gd name="T31" fmla="*/ 62 h 94"/>
                  <a:gd name="T32" fmla="*/ 155 w 156"/>
                  <a:gd name="T33" fmla="*/ 62 h 94"/>
                  <a:gd name="T34" fmla="*/ 124 w 156"/>
                  <a:gd name="T35" fmla="*/ 31 h 94"/>
                  <a:gd name="T36" fmla="*/ 93 w 156"/>
                  <a:gd name="T37" fmla="*/ 31 h 94"/>
                  <a:gd name="T38" fmla="*/ 93 w 156"/>
                  <a:gd name="T39" fmla="*/ 31 h 94"/>
                  <a:gd name="T40" fmla="*/ 62 w 156"/>
                  <a:gd name="T4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4">
                    <a:moveTo>
                      <a:pt x="62" y="31"/>
                    </a:moveTo>
                    <a:lnTo>
                      <a:pt x="62" y="31"/>
                    </a:lnTo>
                    <a:cubicBezTo>
                      <a:pt x="62" y="62"/>
                      <a:pt x="62" y="62"/>
                      <a:pt x="62" y="62"/>
                    </a:cubicBezTo>
                    <a:cubicBezTo>
                      <a:pt x="31" y="0"/>
                      <a:pt x="31" y="0"/>
                      <a:pt x="31" y="0"/>
                    </a:cubicBezTo>
                    <a:lnTo>
                      <a:pt x="0" y="0"/>
                    </a:lnTo>
                    <a:lnTo>
                      <a:pt x="0" y="0"/>
                    </a:lnTo>
                    <a:cubicBezTo>
                      <a:pt x="0" y="31"/>
                      <a:pt x="0" y="31"/>
                      <a:pt x="0" y="31"/>
                    </a:cubicBezTo>
                    <a:lnTo>
                      <a:pt x="0" y="31"/>
                    </a:lnTo>
                    <a:cubicBezTo>
                      <a:pt x="0" y="62"/>
                      <a:pt x="0" y="62"/>
                      <a:pt x="0" y="62"/>
                    </a:cubicBezTo>
                    <a:lnTo>
                      <a:pt x="0" y="62"/>
                    </a:lnTo>
                    <a:cubicBezTo>
                      <a:pt x="31" y="62"/>
                      <a:pt x="31" y="93"/>
                      <a:pt x="31" y="93"/>
                    </a:cubicBezTo>
                    <a:lnTo>
                      <a:pt x="62" y="93"/>
                    </a:lnTo>
                    <a:lnTo>
                      <a:pt x="93" y="93"/>
                    </a:lnTo>
                    <a:cubicBezTo>
                      <a:pt x="93" y="62"/>
                      <a:pt x="124" y="62"/>
                      <a:pt x="124" y="62"/>
                    </a:cubicBezTo>
                    <a:lnTo>
                      <a:pt x="124" y="62"/>
                    </a:lnTo>
                    <a:lnTo>
                      <a:pt x="155" y="62"/>
                    </a:lnTo>
                    <a:lnTo>
                      <a:pt x="155" y="62"/>
                    </a:lnTo>
                    <a:cubicBezTo>
                      <a:pt x="155" y="31"/>
                      <a:pt x="155" y="31"/>
                      <a:pt x="124" y="31"/>
                    </a:cubicBezTo>
                    <a:lnTo>
                      <a:pt x="93" y="31"/>
                    </a:lnTo>
                    <a:lnTo>
                      <a:pt x="93" y="31"/>
                    </a:lnTo>
                    <a:cubicBezTo>
                      <a:pt x="62" y="31"/>
                      <a:pt x="62" y="31"/>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1" name="Freeform 194"/>
              <p:cNvSpPr>
                <a:spLocks noChangeArrowheads="1"/>
              </p:cNvSpPr>
              <p:nvPr/>
            </p:nvSpPr>
            <p:spPr bwMode="auto">
              <a:xfrm>
                <a:off x="2419350" y="1122363"/>
                <a:ext cx="1588" cy="11112"/>
              </a:xfrm>
              <a:custGeom>
                <a:avLst/>
                <a:gdLst>
                  <a:gd name="T0" fmla="*/ 0 w 1"/>
                  <a:gd name="T1" fmla="*/ 31 h 32"/>
                  <a:gd name="T2" fmla="*/ 0 w 1"/>
                  <a:gd name="T3" fmla="*/ 31 h 32"/>
                  <a:gd name="T4" fmla="*/ 0 w 1"/>
                  <a:gd name="T5" fmla="*/ 0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cubicBezTo>
                      <a:pt x="0" y="0"/>
                      <a:pt x="0" y="0"/>
                      <a:pt x="0" y="0"/>
                    </a:cubicBezTo>
                    <a:lnTo>
                      <a:pt x="0" y="0"/>
                    </a:lnTo>
                    <a:cubicBezTo>
                      <a:pt x="0" y="0"/>
                      <a:pt x="0" y="0"/>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2" name="Freeform 195"/>
              <p:cNvSpPr>
                <a:spLocks noChangeArrowheads="1"/>
              </p:cNvSpPr>
              <p:nvPr/>
            </p:nvSpPr>
            <p:spPr bwMode="auto">
              <a:xfrm>
                <a:off x="2017713" y="987425"/>
                <a:ext cx="401637" cy="223838"/>
              </a:xfrm>
              <a:custGeom>
                <a:avLst/>
                <a:gdLst>
                  <a:gd name="T0" fmla="*/ 248 w 1117"/>
                  <a:gd name="T1" fmla="*/ 31 h 621"/>
                  <a:gd name="T2" fmla="*/ 186 w 1117"/>
                  <a:gd name="T3" fmla="*/ 31 h 621"/>
                  <a:gd name="T4" fmla="*/ 155 w 1117"/>
                  <a:gd name="T5" fmla="*/ 0 h 621"/>
                  <a:gd name="T6" fmla="*/ 0 w 1117"/>
                  <a:gd name="T7" fmla="*/ 62 h 621"/>
                  <a:gd name="T8" fmla="*/ 31 w 1117"/>
                  <a:gd name="T9" fmla="*/ 93 h 621"/>
                  <a:gd name="T10" fmla="*/ 62 w 1117"/>
                  <a:gd name="T11" fmla="*/ 93 h 621"/>
                  <a:gd name="T12" fmla="*/ 124 w 1117"/>
                  <a:gd name="T13" fmla="*/ 124 h 621"/>
                  <a:gd name="T14" fmla="*/ 186 w 1117"/>
                  <a:gd name="T15" fmla="*/ 93 h 621"/>
                  <a:gd name="T16" fmla="*/ 248 w 1117"/>
                  <a:gd name="T17" fmla="*/ 93 h 621"/>
                  <a:gd name="T18" fmla="*/ 341 w 1117"/>
                  <a:gd name="T19" fmla="*/ 93 h 621"/>
                  <a:gd name="T20" fmla="*/ 372 w 1117"/>
                  <a:gd name="T21" fmla="*/ 155 h 621"/>
                  <a:gd name="T22" fmla="*/ 433 w 1117"/>
                  <a:gd name="T23" fmla="*/ 155 h 621"/>
                  <a:gd name="T24" fmla="*/ 433 w 1117"/>
                  <a:gd name="T25" fmla="*/ 186 h 621"/>
                  <a:gd name="T26" fmla="*/ 496 w 1117"/>
                  <a:gd name="T27" fmla="*/ 217 h 621"/>
                  <a:gd name="T28" fmla="*/ 557 w 1117"/>
                  <a:gd name="T29" fmla="*/ 248 h 621"/>
                  <a:gd name="T30" fmla="*/ 589 w 1117"/>
                  <a:gd name="T31" fmla="*/ 341 h 621"/>
                  <a:gd name="T32" fmla="*/ 496 w 1117"/>
                  <a:gd name="T33" fmla="*/ 372 h 621"/>
                  <a:gd name="T34" fmla="*/ 527 w 1117"/>
                  <a:gd name="T35" fmla="*/ 465 h 621"/>
                  <a:gd name="T36" fmla="*/ 589 w 1117"/>
                  <a:gd name="T37" fmla="*/ 527 h 621"/>
                  <a:gd name="T38" fmla="*/ 651 w 1117"/>
                  <a:gd name="T39" fmla="*/ 557 h 621"/>
                  <a:gd name="T40" fmla="*/ 713 w 1117"/>
                  <a:gd name="T41" fmla="*/ 557 h 621"/>
                  <a:gd name="T42" fmla="*/ 805 w 1117"/>
                  <a:gd name="T43" fmla="*/ 620 h 621"/>
                  <a:gd name="T44" fmla="*/ 899 w 1117"/>
                  <a:gd name="T45" fmla="*/ 620 h 621"/>
                  <a:gd name="T46" fmla="*/ 929 w 1117"/>
                  <a:gd name="T47" fmla="*/ 620 h 621"/>
                  <a:gd name="T48" fmla="*/ 992 w 1117"/>
                  <a:gd name="T49" fmla="*/ 557 h 621"/>
                  <a:gd name="T50" fmla="*/ 992 w 1117"/>
                  <a:gd name="T51" fmla="*/ 527 h 621"/>
                  <a:gd name="T52" fmla="*/ 929 w 1117"/>
                  <a:gd name="T53" fmla="*/ 496 h 621"/>
                  <a:gd name="T54" fmla="*/ 899 w 1117"/>
                  <a:gd name="T55" fmla="*/ 496 h 621"/>
                  <a:gd name="T56" fmla="*/ 837 w 1117"/>
                  <a:gd name="T57" fmla="*/ 465 h 621"/>
                  <a:gd name="T58" fmla="*/ 744 w 1117"/>
                  <a:gd name="T59" fmla="*/ 403 h 621"/>
                  <a:gd name="T60" fmla="*/ 837 w 1117"/>
                  <a:gd name="T61" fmla="*/ 310 h 621"/>
                  <a:gd name="T62" fmla="*/ 929 w 1117"/>
                  <a:gd name="T63" fmla="*/ 341 h 621"/>
                  <a:gd name="T64" fmla="*/ 961 w 1117"/>
                  <a:gd name="T65" fmla="*/ 310 h 621"/>
                  <a:gd name="T66" fmla="*/ 1023 w 1117"/>
                  <a:gd name="T67" fmla="*/ 341 h 621"/>
                  <a:gd name="T68" fmla="*/ 1053 w 1117"/>
                  <a:gd name="T69" fmla="*/ 403 h 621"/>
                  <a:gd name="T70" fmla="*/ 1116 w 1117"/>
                  <a:gd name="T71" fmla="*/ 372 h 621"/>
                  <a:gd name="T72" fmla="*/ 1116 w 1117"/>
                  <a:gd name="T73" fmla="*/ 372 h 621"/>
                  <a:gd name="T74" fmla="*/ 1085 w 1117"/>
                  <a:gd name="T75" fmla="*/ 341 h 621"/>
                  <a:gd name="T76" fmla="*/ 1053 w 1117"/>
                  <a:gd name="T77" fmla="*/ 341 h 621"/>
                  <a:gd name="T78" fmla="*/ 1023 w 1117"/>
                  <a:gd name="T79" fmla="*/ 310 h 621"/>
                  <a:gd name="T80" fmla="*/ 961 w 1117"/>
                  <a:gd name="T81" fmla="*/ 279 h 621"/>
                  <a:gd name="T82" fmla="*/ 929 w 1117"/>
                  <a:gd name="T83" fmla="*/ 279 h 621"/>
                  <a:gd name="T84" fmla="*/ 899 w 1117"/>
                  <a:gd name="T85" fmla="*/ 279 h 621"/>
                  <a:gd name="T86" fmla="*/ 868 w 1117"/>
                  <a:gd name="T87" fmla="*/ 279 h 621"/>
                  <a:gd name="T88" fmla="*/ 775 w 1117"/>
                  <a:gd name="T89" fmla="*/ 217 h 621"/>
                  <a:gd name="T90" fmla="*/ 713 w 1117"/>
                  <a:gd name="T91" fmla="*/ 155 h 621"/>
                  <a:gd name="T92" fmla="*/ 713 w 1117"/>
                  <a:gd name="T93" fmla="*/ 93 h 621"/>
                  <a:gd name="T94" fmla="*/ 651 w 1117"/>
                  <a:gd name="T95" fmla="*/ 124 h 621"/>
                  <a:gd name="T96" fmla="*/ 620 w 1117"/>
                  <a:gd name="T97" fmla="*/ 155 h 621"/>
                  <a:gd name="T98" fmla="*/ 527 w 1117"/>
                  <a:gd name="T99" fmla="*/ 93 h 621"/>
                  <a:gd name="T100" fmla="*/ 527 w 1117"/>
                  <a:gd name="T101" fmla="*/ 93 h 621"/>
                  <a:gd name="T102" fmla="*/ 433 w 1117"/>
                  <a:gd name="T103" fmla="*/ 62 h 621"/>
                  <a:gd name="T104" fmla="*/ 403 w 1117"/>
                  <a:gd name="T105" fmla="*/ 62 h 621"/>
                  <a:gd name="T106" fmla="*/ 403 w 1117"/>
                  <a:gd name="T107" fmla="*/ 0 h 621"/>
                  <a:gd name="T108" fmla="*/ 310 w 1117"/>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621">
                    <a:moveTo>
                      <a:pt x="279" y="31"/>
                    </a:moveTo>
                    <a:lnTo>
                      <a:pt x="279" y="31"/>
                    </a:lnTo>
                    <a:cubicBezTo>
                      <a:pt x="248" y="31"/>
                      <a:pt x="248" y="31"/>
                      <a:pt x="248" y="31"/>
                    </a:cubicBezTo>
                    <a:cubicBezTo>
                      <a:pt x="216" y="31"/>
                      <a:pt x="216" y="31"/>
                      <a:pt x="216" y="31"/>
                    </a:cubicBezTo>
                    <a:lnTo>
                      <a:pt x="216" y="31"/>
                    </a:lnTo>
                    <a:lnTo>
                      <a:pt x="186" y="31"/>
                    </a:lnTo>
                    <a:cubicBezTo>
                      <a:pt x="186" y="31"/>
                      <a:pt x="186" y="31"/>
                      <a:pt x="155" y="31"/>
                    </a:cubicBezTo>
                    <a:cubicBezTo>
                      <a:pt x="155" y="0"/>
                      <a:pt x="155" y="0"/>
                      <a:pt x="155" y="0"/>
                    </a:cubicBezTo>
                    <a:lnTo>
                      <a:pt x="155" y="0"/>
                    </a:lnTo>
                    <a:lnTo>
                      <a:pt x="155" y="0"/>
                    </a:lnTo>
                    <a:cubicBezTo>
                      <a:pt x="155" y="0"/>
                      <a:pt x="124" y="0"/>
                      <a:pt x="124" y="31"/>
                    </a:cubicBezTo>
                    <a:cubicBezTo>
                      <a:pt x="0" y="62"/>
                      <a:pt x="0" y="62"/>
                      <a:pt x="0" y="62"/>
                    </a:cubicBezTo>
                    <a:lnTo>
                      <a:pt x="31" y="93"/>
                    </a:lnTo>
                    <a:lnTo>
                      <a:pt x="31" y="93"/>
                    </a:lnTo>
                    <a:lnTo>
                      <a:pt x="31" y="93"/>
                    </a:lnTo>
                    <a:lnTo>
                      <a:pt x="31" y="93"/>
                    </a:lnTo>
                    <a:lnTo>
                      <a:pt x="62" y="93"/>
                    </a:lnTo>
                    <a:lnTo>
                      <a:pt x="62" y="93"/>
                    </a:lnTo>
                    <a:cubicBezTo>
                      <a:pt x="93" y="93"/>
                      <a:pt x="93" y="124"/>
                      <a:pt x="93" y="124"/>
                    </a:cubicBezTo>
                    <a:lnTo>
                      <a:pt x="93" y="124"/>
                    </a:lnTo>
                    <a:cubicBezTo>
                      <a:pt x="124" y="124"/>
                      <a:pt x="124" y="124"/>
                      <a:pt x="124" y="124"/>
                    </a:cubicBezTo>
                    <a:cubicBezTo>
                      <a:pt x="155" y="124"/>
                      <a:pt x="155" y="124"/>
                      <a:pt x="155" y="124"/>
                    </a:cubicBezTo>
                    <a:lnTo>
                      <a:pt x="155" y="124"/>
                    </a:lnTo>
                    <a:cubicBezTo>
                      <a:pt x="186" y="93"/>
                      <a:pt x="186" y="93"/>
                      <a:pt x="186" y="93"/>
                    </a:cubicBezTo>
                    <a:cubicBezTo>
                      <a:pt x="186" y="93"/>
                      <a:pt x="186" y="62"/>
                      <a:pt x="216" y="62"/>
                    </a:cubicBezTo>
                    <a:cubicBezTo>
                      <a:pt x="216" y="62"/>
                      <a:pt x="216" y="62"/>
                      <a:pt x="248" y="62"/>
                    </a:cubicBezTo>
                    <a:cubicBezTo>
                      <a:pt x="248" y="93"/>
                      <a:pt x="248" y="93"/>
                      <a:pt x="248" y="93"/>
                    </a:cubicBezTo>
                    <a:lnTo>
                      <a:pt x="248" y="93"/>
                    </a:lnTo>
                    <a:cubicBezTo>
                      <a:pt x="279" y="93"/>
                      <a:pt x="279" y="93"/>
                      <a:pt x="310" y="124"/>
                    </a:cubicBezTo>
                    <a:cubicBezTo>
                      <a:pt x="341" y="93"/>
                      <a:pt x="341" y="93"/>
                      <a:pt x="341" y="93"/>
                    </a:cubicBezTo>
                    <a:cubicBezTo>
                      <a:pt x="341" y="155"/>
                      <a:pt x="341" y="155"/>
                      <a:pt x="341" y="155"/>
                    </a:cubicBezTo>
                    <a:cubicBezTo>
                      <a:pt x="341" y="155"/>
                      <a:pt x="341" y="155"/>
                      <a:pt x="372" y="155"/>
                    </a:cubicBezTo>
                    <a:lnTo>
                      <a:pt x="372" y="155"/>
                    </a:lnTo>
                    <a:cubicBezTo>
                      <a:pt x="372" y="155"/>
                      <a:pt x="372" y="155"/>
                      <a:pt x="372" y="186"/>
                    </a:cubicBezTo>
                    <a:cubicBezTo>
                      <a:pt x="403" y="186"/>
                      <a:pt x="403" y="186"/>
                      <a:pt x="403" y="186"/>
                    </a:cubicBezTo>
                    <a:cubicBezTo>
                      <a:pt x="433" y="155"/>
                      <a:pt x="433" y="155"/>
                      <a:pt x="433" y="155"/>
                    </a:cubicBezTo>
                    <a:cubicBezTo>
                      <a:pt x="433" y="186"/>
                      <a:pt x="433" y="186"/>
                      <a:pt x="433" y="186"/>
                    </a:cubicBezTo>
                    <a:lnTo>
                      <a:pt x="433" y="186"/>
                    </a:lnTo>
                    <a:lnTo>
                      <a:pt x="433" y="186"/>
                    </a:lnTo>
                    <a:lnTo>
                      <a:pt x="465" y="186"/>
                    </a:lnTo>
                    <a:cubicBezTo>
                      <a:pt x="496" y="186"/>
                      <a:pt x="496" y="186"/>
                      <a:pt x="496" y="217"/>
                    </a:cubicBezTo>
                    <a:lnTo>
                      <a:pt x="496" y="217"/>
                    </a:lnTo>
                    <a:cubicBezTo>
                      <a:pt x="496" y="217"/>
                      <a:pt x="496" y="217"/>
                      <a:pt x="527" y="217"/>
                    </a:cubicBezTo>
                    <a:lnTo>
                      <a:pt x="527" y="217"/>
                    </a:lnTo>
                    <a:cubicBezTo>
                      <a:pt x="557" y="217"/>
                      <a:pt x="557" y="217"/>
                      <a:pt x="557" y="248"/>
                    </a:cubicBezTo>
                    <a:lnTo>
                      <a:pt x="589" y="279"/>
                    </a:lnTo>
                    <a:lnTo>
                      <a:pt x="589" y="279"/>
                    </a:lnTo>
                    <a:cubicBezTo>
                      <a:pt x="589" y="341"/>
                      <a:pt x="589" y="341"/>
                      <a:pt x="589" y="341"/>
                    </a:cubicBezTo>
                    <a:lnTo>
                      <a:pt x="589" y="341"/>
                    </a:lnTo>
                    <a:cubicBezTo>
                      <a:pt x="557" y="341"/>
                      <a:pt x="527" y="372"/>
                      <a:pt x="496" y="372"/>
                    </a:cubicBezTo>
                    <a:lnTo>
                      <a:pt x="496" y="372"/>
                    </a:lnTo>
                    <a:cubicBezTo>
                      <a:pt x="496" y="403"/>
                      <a:pt x="527" y="403"/>
                      <a:pt x="527" y="403"/>
                    </a:cubicBezTo>
                    <a:cubicBezTo>
                      <a:pt x="527" y="465"/>
                      <a:pt x="527" y="465"/>
                      <a:pt x="527" y="465"/>
                    </a:cubicBezTo>
                    <a:lnTo>
                      <a:pt x="527" y="465"/>
                    </a:lnTo>
                    <a:lnTo>
                      <a:pt x="527" y="465"/>
                    </a:lnTo>
                    <a:cubicBezTo>
                      <a:pt x="557" y="465"/>
                      <a:pt x="557" y="465"/>
                      <a:pt x="557" y="496"/>
                    </a:cubicBezTo>
                    <a:cubicBezTo>
                      <a:pt x="589" y="496"/>
                      <a:pt x="589" y="496"/>
                      <a:pt x="589" y="527"/>
                    </a:cubicBezTo>
                    <a:cubicBezTo>
                      <a:pt x="713" y="527"/>
                      <a:pt x="713" y="527"/>
                      <a:pt x="713" y="527"/>
                    </a:cubicBezTo>
                    <a:cubicBezTo>
                      <a:pt x="651" y="557"/>
                      <a:pt x="651" y="557"/>
                      <a:pt x="651" y="557"/>
                    </a:cubicBezTo>
                    <a:lnTo>
                      <a:pt x="651" y="557"/>
                    </a:lnTo>
                    <a:cubicBezTo>
                      <a:pt x="651" y="557"/>
                      <a:pt x="681" y="557"/>
                      <a:pt x="681" y="589"/>
                    </a:cubicBezTo>
                    <a:cubicBezTo>
                      <a:pt x="681" y="557"/>
                      <a:pt x="713" y="557"/>
                      <a:pt x="713" y="557"/>
                    </a:cubicBezTo>
                    <a:lnTo>
                      <a:pt x="713" y="557"/>
                    </a:lnTo>
                    <a:cubicBezTo>
                      <a:pt x="744" y="557"/>
                      <a:pt x="775" y="589"/>
                      <a:pt x="775" y="589"/>
                    </a:cubicBezTo>
                    <a:lnTo>
                      <a:pt x="805" y="589"/>
                    </a:lnTo>
                    <a:cubicBezTo>
                      <a:pt x="805" y="620"/>
                      <a:pt x="805" y="620"/>
                      <a:pt x="805" y="620"/>
                    </a:cubicBezTo>
                    <a:cubicBezTo>
                      <a:pt x="805" y="620"/>
                      <a:pt x="805" y="620"/>
                      <a:pt x="837" y="620"/>
                    </a:cubicBezTo>
                    <a:lnTo>
                      <a:pt x="837" y="620"/>
                    </a:lnTo>
                    <a:cubicBezTo>
                      <a:pt x="868" y="620"/>
                      <a:pt x="868" y="620"/>
                      <a:pt x="899" y="620"/>
                    </a:cubicBezTo>
                    <a:lnTo>
                      <a:pt x="899" y="620"/>
                    </a:lnTo>
                    <a:lnTo>
                      <a:pt x="899" y="620"/>
                    </a:lnTo>
                    <a:cubicBezTo>
                      <a:pt x="899" y="620"/>
                      <a:pt x="899" y="620"/>
                      <a:pt x="929" y="620"/>
                    </a:cubicBezTo>
                    <a:cubicBezTo>
                      <a:pt x="929" y="620"/>
                      <a:pt x="929" y="620"/>
                      <a:pt x="929" y="589"/>
                    </a:cubicBezTo>
                    <a:cubicBezTo>
                      <a:pt x="929" y="589"/>
                      <a:pt x="929" y="557"/>
                      <a:pt x="961" y="557"/>
                    </a:cubicBezTo>
                    <a:cubicBezTo>
                      <a:pt x="961" y="557"/>
                      <a:pt x="961" y="557"/>
                      <a:pt x="992" y="557"/>
                    </a:cubicBezTo>
                    <a:lnTo>
                      <a:pt x="992" y="557"/>
                    </a:lnTo>
                    <a:lnTo>
                      <a:pt x="992" y="527"/>
                    </a:lnTo>
                    <a:lnTo>
                      <a:pt x="992" y="527"/>
                    </a:lnTo>
                    <a:cubicBezTo>
                      <a:pt x="961" y="527"/>
                      <a:pt x="961" y="527"/>
                      <a:pt x="961" y="527"/>
                    </a:cubicBezTo>
                    <a:lnTo>
                      <a:pt x="929" y="496"/>
                    </a:lnTo>
                    <a:lnTo>
                      <a:pt x="929" y="496"/>
                    </a:lnTo>
                    <a:lnTo>
                      <a:pt x="929" y="496"/>
                    </a:lnTo>
                    <a:lnTo>
                      <a:pt x="899" y="496"/>
                    </a:lnTo>
                    <a:lnTo>
                      <a:pt x="899" y="496"/>
                    </a:lnTo>
                    <a:cubicBezTo>
                      <a:pt x="899" y="496"/>
                      <a:pt x="899" y="496"/>
                      <a:pt x="868" y="496"/>
                    </a:cubicBezTo>
                    <a:lnTo>
                      <a:pt x="868" y="496"/>
                    </a:lnTo>
                    <a:cubicBezTo>
                      <a:pt x="868" y="465"/>
                      <a:pt x="837" y="465"/>
                      <a:pt x="837" y="465"/>
                    </a:cubicBezTo>
                    <a:cubicBezTo>
                      <a:pt x="837" y="434"/>
                      <a:pt x="805" y="434"/>
                      <a:pt x="805" y="403"/>
                    </a:cubicBezTo>
                    <a:lnTo>
                      <a:pt x="775" y="403"/>
                    </a:lnTo>
                    <a:cubicBezTo>
                      <a:pt x="744" y="403"/>
                      <a:pt x="744" y="403"/>
                      <a:pt x="744" y="403"/>
                    </a:cubicBezTo>
                    <a:cubicBezTo>
                      <a:pt x="775" y="341"/>
                      <a:pt x="775" y="341"/>
                      <a:pt x="775" y="341"/>
                    </a:cubicBezTo>
                    <a:cubicBezTo>
                      <a:pt x="775" y="341"/>
                      <a:pt x="805" y="310"/>
                      <a:pt x="837" y="310"/>
                    </a:cubicBezTo>
                    <a:lnTo>
                      <a:pt x="837" y="310"/>
                    </a:lnTo>
                    <a:cubicBezTo>
                      <a:pt x="868" y="310"/>
                      <a:pt x="868" y="310"/>
                      <a:pt x="868" y="310"/>
                    </a:cubicBezTo>
                    <a:cubicBezTo>
                      <a:pt x="868" y="310"/>
                      <a:pt x="899" y="310"/>
                      <a:pt x="899" y="341"/>
                    </a:cubicBezTo>
                    <a:lnTo>
                      <a:pt x="929" y="341"/>
                    </a:lnTo>
                    <a:lnTo>
                      <a:pt x="929" y="341"/>
                    </a:lnTo>
                    <a:lnTo>
                      <a:pt x="929" y="341"/>
                    </a:lnTo>
                    <a:cubicBezTo>
                      <a:pt x="961" y="310"/>
                      <a:pt x="961" y="310"/>
                      <a:pt x="961" y="310"/>
                    </a:cubicBezTo>
                    <a:cubicBezTo>
                      <a:pt x="961" y="341"/>
                      <a:pt x="961" y="341"/>
                      <a:pt x="961" y="341"/>
                    </a:cubicBezTo>
                    <a:cubicBezTo>
                      <a:pt x="992" y="341"/>
                      <a:pt x="1023" y="341"/>
                      <a:pt x="1023" y="341"/>
                    </a:cubicBezTo>
                    <a:lnTo>
                      <a:pt x="1023" y="341"/>
                    </a:lnTo>
                    <a:cubicBezTo>
                      <a:pt x="1023" y="341"/>
                      <a:pt x="1053" y="372"/>
                      <a:pt x="1053" y="403"/>
                    </a:cubicBezTo>
                    <a:lnTo>
                      <a:pt x="1053" y="403"/>
                    </a:lnTo>
                    <a:lnTo>
                      <a:pt x="1053" y="403"/>
                    </a:lnTo>
                    <a:lnTo>
                      <a:pt x="1053" y="372"/>
                    </a:lnTo>
                    <a:lnTo>
                      <a:pt x="1053" y="372"/>
                    </a:lnTo>
                    <a:cubicBezTo>
                      <a:pt x="1116" y="372"/>
                      <a:pt x="1116" y="372"/>
                      <a:pt x="1116" y="372"/>
                    </a:cubicBezTo>
                    <a:lnTo>
                      <a:pt x="1116" y="372"/>
                    </a:lnTo>
                    <a:lnTo>
                      <a:pt x="1116" y="372"/>
                    </a:lnTo>
                    <a:lnTo>
                      <a:pt x="1116" y="372"/>
                    </a:lnTo>
                    <a:cubicBezTo>
                      <a:pt x="1116" y="341"/>
                      <a:pt x="1116" y="341"/>
                      <a:pt x="1085" y="341"/>
                    </a:cubicBezTo>
                    <a:lnTo>
                      <a:pt x="1085" y="341"/>
                    </a:lnTo>
                    <a:lnTo>
                      <a:pt x="1085" y="341"/>
                    </a:lnTo>
                    <a:lnTo>
                      <a:pt x="1085" y="341"/>
                    </a:lnTo>
                    <a:cubicBezTo>
                      <a:pt x="1053" y="341"/>
                      <a:pt x="1053" y="341"/>
                      <a:pt x="1053" y="341"/>
                    </a:cubicBezTo>
                    <a:lnTo>
                      <a:pt x="1053" y="341"/>
                    </a:lnTo>
                    <a:cubicBezTo>
                      <a:pt x="1053" y="310"/>
                      <a:pt x="1023" y="310"/>
                      <a:pt x="1023" y="310"/>
                    </a:cubicBezTo>
                    <a:lnTo>
                      <a:pt x="1023" y="310"/>
                    </a:lnTo>
                    <a:lnTo>
                      <a:pt x="1023" y="310"/>
                    </a:lnTo>
                    <a:lnTo>
                      <a:pt x="992" y="279"/>
                    </a:lnTo>
                    <a:cubicBezTo>
                      <a:pt x="992" y="279"/>
                      <a:pt x="992" y="279"/>
                      <a:pt x="961" y="279"/>
                    </a:cubicBezTo>
                    <a:lnTo>
                      <a:pt x="961" y="279"/>
                    </a:lnTo>
                    <a:lnTo>
                      <a:pt x="961" y="279"/>
                    </a:lnTo>
                    <a:lnTo>
                      <a:pt x="961" y="279"/>
                    </a:lnTo>
                    <a:cubicBezTo>
                      <a:pt x="929" y="279"/>
                      <a:pt x="929" y="279"/>
                      <a:pt x="929" y="279"/>
                    </a:cubicBezTo>
                    <a:cubicBezTo>
                      <a:pt x="929" y="279"/>
                      <a:pt x="929" y="279"/>
                      <a:pt x="899" y="279"/>
                    </a:cubicBezTo>
                    <a:lnTo>
                      <a:pt x="899" y="279"/>
                    </a:lnTo>
                    <a:lnTo>
                      <a:pt x="899" y="279"/>
                    </a:lnTo>
                    <a:lnTo>
                      <a:pt x="899" y="279"/>
                    </a:lnTo>
                    <a:cubicBezTo>
                      <a:pt x="868" y="279"/>
                      <a:pt x="868" y="279"/>
                      <a:pt x="868" y="279"/>
                    </a:cubicBezTo>
                    <a:lnTo>
                      <a:pt x="868" y="279"/>
                    </a:lnTo>
                    <a:cubicBezTo>
                      <a:pt x="868" y="279"/>
                      <a:pt x="837" y="279"/>
                      <a:pt x="837" y="248"/>
                    </a:cubicBezTo>
                    <a:lnTo>
                      <a:pt x="805" y="248"/>
                    </a:lnTo>
                    <a:cubicBezTo>
                      <a:pt x="775" y="248"/>
                      <a:pt x="775" y="248"/>
                      <a:pt x="775" y="217"/>
                    </a:cubicBezTo>
                    <a:cubicBezTo>
                      <a:pt x="744" y="217"/>
                      <a:pt x="713" y="217"/>
                      <a:pt x="713" y="186"/>
                    </a:cubicBezTo>
                    <a:cubicBezTo>
                      <a:pt x="713" y="186"/>
                      <a:pt x="713" y="186"/>
                      <a:pt x="744" y="155"/>
                    </a:cubicBezTo>
                    <a:cubicBezTo>
                      <a:pt x="713" y="155"/>
                      <a:pt x="713" y="155"/>
                      <a:pt x="713" y="155"/>
                    </a:cubicBezTo>
                    <a:cubicBezTo>
                      <a:pt x="713" y="155"/>
                      <a:pt x="713" y="124"/>
                      <a:pt x="744" y="124"/>
                    </a:cubicBezTo>
                    <a:lnTo>
                      <a:pt x="713" y="124"/>
                    </a:lnTo>
                    <a:cubicBezTo>
                      <a:pt x="713" y="93"/>
                      <a:pt x="713" y="93"/>
                      <a:pt x="713" y="93"/>
                    </a:cubicBezTo>
                    <a:lnTo>
                      <a:pt x="713" y="93"/>
                    </a:lnTo>
                    <a:cubicBezTo>
                      <a:pt x="681" y="93"/>
                      <a:pt x="681" y="93"/>
                      <a:pt x="681" y="93"/>
                    </a:cubicBezTo>
                    <a:lnTo>
                      <a:pt x="651" y="124"/>
                    </a:lnTo>
                    <a:lnTo>
                      <a:pt x="651" y="124"/>
                    </a:lnTo>
                    <a:lnTo>
                      <a:pt x="651" y="124"/>
                    </a:lnTo>
                    <a:lnTo>
                      <a:pt x="620" y="155"/>
                    </a:lnTo>
                    <a:cubicBezTo>
                      <a:pt x="589" y="155"/>
                      <a:pt x="589" y="155"/>
                      <a:pt x="589" y="124"/>
                    </a:cubicBezTo>
                    <a:cubicBezTo>
                      <a:pt x="557" y="124"/>
                      <a:pt x="557" y="124"/>
                      <a:pt x="557" y="124"/>
                    </a:cubicBezTo>
                    <a:cubicBezTo>
                      <a:pt x="527" y="93"/>
                      <a:pt x="527" y="93"/>
                      <a:pt x="527" y="93"/>
                    </a:cubicBezTo>
                    <a:lnTo>
                      <a:pt x="527" y="93"/>
                    </a:lnTo>
                    <a:cubicBezTo>
                      <a:pt x="527" y="62"/>
                      <a:pt x="557" y="62"/>
                      <a:pt x="557" y="62"/>
                    </a:cubicBezTo>
                    <a:cubicBezTo>
                      <a:pt x="527" y="62"/>
                      <a:pt x="527" y="62"/>
                      <a:pt x="527" y="93"/>
                    </a:cubicBezTo>
                    <a:cubicBezTo>
                      <a:pt x="496" y="93"/>
                      <a:pt x="496" y="93"/>
                      <a:pt x="496" y="93"/>
                    </a:cubicBezTo>
                    <a:cubicBezTo>
                      <a:pt x="465" y="62"/>
                      <a:pt x="465" y="62"/>
                      <a:pt x="465" y="62"/>
                    </a:cubicBezTo>
                    <a:cubicBezTo>
                      <a:pt x="433" y="62"/>
                      <a:pt x="433" y="62"/>
                      <a:pt x="433" y="62"/>
                    </a:cubicBezTo>
                    <a:lnTo>
                      <a:pt x="433" y="62"/>
                    </a:lnTo>
                    <a:lnTo>
                      <a:pt x="433" y="62"/>
                    </a:lnTo>
                    <a:cubicBezTo>
                      <a:pt x="403" y="62"/>
                      <a:pt x="403" y="62"/>
                      <a:pt x="403" y="62"/>
                    </a:cubicBezTo>
                    <a:lnTo>
                      <a:pt x="403" y="31"/>
                    </a:lnTo>
                    <a:lnTo>
                      <a:pt x="403" y="0"/>
                    </a:lnTo>
                    <a:lnTo>
                      <a:pt x="403" y="0"/>
                    </a:lnTo>
                    <a:lnTo>
                      <a:pt x="403" y="0"/>
                    </a:lnTo>
                    <a:cubicBezTo>
                      <a:pt x="372" y="0"/>
                      <a:pt x="372" y="0"/>
                      <a:pt x="372" y="0"/>
                    </a:cubicBezTo>
                    <a:cubicBezTo>
                      <a:pt x="341" y="0"/>
                      <a:pt x="341" y="0"/>
                      <a:pt x="310" y="0"/>
                    </a:cubicBezTo>
                    <a:lnTo>
                      <a:pt x="310" y="0"/>
                    </a:lnTo>
                    <a:cubicBezTo>
                      <a:pt x="310" y="31"/>
                      <a:pt x="279" y="31"/>
                      <a:pt x="279"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3" name="Freeform 196"/>
              <p:cNvSpPr>
                <a:spLocks noChangeArrowheads="1"/>
              </p:cNvSpPr>
              <p:nvPr/>
            </p:nvSpPr>
            <p:spPr bwMode="auto">
              <a:xfrm>
                <a:off x="1882775" y="954088"/>
                <a:ext cx="55563" cy="66675"/>
              </a:xfrm>
              <a:custGeom>
                <a:avLst/>
                <a:gdLst>
                  <a:gd name="T0" fmla="*/ 124 w 156"/>
                  <a:gd name="T1" fmla="*/ 124 h 187"/>
                  <a:gd name="T2" fmla="*/ 124 w 156"/>
                  <a:gd name="T3" fmla="*/ 124 h 187"/>
                  <a:gd name="T4" fmla="*/ 124 w 156"/>
                  <a:gd name="T5" fmla="*/ 124 h 187"/>
                  <a:gd name="T6" fmla="*/ 124 w 156"/>
                  <a:gd name="T7" fmla="*/ 124 h 187"/>
                  <a:gd name="T8" fmla="*/ 124 w 156"/>
                  <a:gd name="T9" fmla="*/ 93 h 187"/>
                  <a:gd name="T10" fmla="*/ 124 w 156"/>
                  <a:gd name="T11" fmla="*/ 93 h 187"/>
                  <a:gd name="T12" fmla="*/ 124 w 156"/>
                  <a:gd name="T13" fmla="*/ 31 h 187"/>
                  <a:gd name="T14" fmla="*/ 155 w 156"/>
                  <a:gd name="T15" fmla="*/ 31 h 187"/>
                  <a:gd name="T16" fmla="*/ 155 w 156"/>
                  <a:gd name="T17" fmla="*/ 0 h 187"/>
                  <a:gd name="T18" fmla="*/ 155 w 156"/>
                  <a:gd name="T19" fmla="*/ 0 h 187"/>
                  <a:gd name="T20" fmla="*/ 124 w 156"/>
                  <a:gd name="T21" fmla="*/ 0 h 187"/>
                  <a:gd name="T22" fmla="*/ 31 w 156"/>
                  <a:gd name="T23" fmla="*/ 31 h 187"/>
                  <a:gd name="T24" fmla="*/ 31 w 156"/>
                  <a:gd name="T25" fmla="*/ 62 h 187"/>
                  <a:gd name="T26" fmla="*/ 31 w 156"/>
                  <a:gd name="T27" fmla="*/ 93 h 187"/>
                  <a:gd name="T28" fmla="*/ 0 w 156"/>
                  <a:gd name="T29" fmla="*/ 124 h 187"/>
                  <a:gd name="T30" fmla="*/ 0 w 156"/>
                  <a:gd name="T31" fmla="*/ 124 h 187"/>
                  <a:gd name="T32" fmla="*/ 0 w 156"/>
                  <a:gd name="T33" fmla="*/ 124 h 187"/>
                  <a:gd name="T34" fmla="*/ 31 w 156"/>
                  <a:gd name="T35" fmla="*/ 186 h 187"/>
                  <a:gd name="T36" fmla="*/ 62 w 156"/>
                  <a:gd name="T37" fmla="*/ 186 h 187"/>
                  <a:gd name="T38" fmla="*/ 93 w 156"/>
                  <a:gd name="T39" fmla="*/ 186 h 187"/>
                  <a:gd name="T40" fmla="*/ 124 w 156"/>
                  <a:gd name="T41" fmla="*/ 186 h 187"/>
                  <a:gd name="T42" fmla="*/ 124 w 156"/>
                  <a:gd name="T43" fmla="*/ 186 h 187"/>
                  <a:gd name="T44" fmla="*/ 155 w 156"/>
                  <a:gd name="T45" fmla="*/ 186 h 187"/>
                  <a:gd name="T46" fmla="*/ 124 w 156"/>
                  <a:gd name="T47" fmla="*/ 186 h 187"/>
                  <a:gd name="T48" fmla="*/ 124 w 156"/>
                  <a:gd name="T49"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7">
                    <a:moveTo>
                      <a:pt x="124" y="124"/>
                    </a:moveTo>
                    <a:lnTo>
                      <a:pt x="124" y="124"/>
                    </a:lnTo>
                    <a:lnTo>
                      <a:pt x="124" y="124"/>
                    </a:lnTo>
                    <a:lnTo>
                      <a:pt x="124" y="124"/>
                    </a:lnTo>
                    <a:cubicBezTo>
                      <a:pt x="124" y="124"/>
                      <a:pt x="155" y="93"/>
                      <a:pt x="124" y="93"/>
                    </a:cubicBezTo>
                    <a:lnTo>
                      <a:pt x="124" y="93"/>
                    </a:lnTo>
                    <a:cubicBezTo>
                      <a:pt x="124" y="62"/>
                      <a:pt x="124" y="62"/>
                      <a:pt x="124" y="31"/>
                    </a:cubicBezTo>
                    <a:cubicBezTo>
                      <a:pt x="124" y="31"/>
                      <a:pt x="124" y="31"/>
                      <a:pt x="155" y="31"/>
                    </a:cubicBezTo>
                    <a:cubicBezTo>
                      <a:pt x="155" y="0"/>
                      <a:pt x="155" y="0"/>
                      <a:pt x="155" y="0"/>
                    </a:cubicBezTo>
                    <a:lnTo>
                      <a:pt x="155" y="0"/>
                    </a:lnTo>
                    <a:lnTo>
                      <a:pt x="124" y="0"/>
                    </a:lnTo>
                    <a:cubicBezTo>
                      <a:pt x="93" y="31"/>
                      <a:pt x="62" y="31"/>
                      <a:pt x="31" y="31"/>
                    </a:cubicBezTo>
                    <a:cubicBezTo>
                      <a:pt x="31" y="62"/>
                      <a:pt x="31" y="62"/>
                      <a:pt x="31" y="62"/>
                    </a:cubicBezTo>
                    <a:lnTo>
                      <a:pt x="31" y="93"/>
                    </a:lnTo>
                    <a:cubicBezTo>
                      <a:pt x="0" y="93"/>
                      <a:pt x="0" y="124"/>
                      <a:pt x="0" y="124"/>
                    </a:cubicBezTo>
                    <a:lnTo>
                      <a:pt x="0" y="124"/>
                    </a:lnTo>
                    <a:lnTo>
                      <a:pt x="0" y="124"/>
                    </a:lnTo>
                    <a:cubicBezTo>
                      <a:pt x="31" y="155"/>
                      <a:pt x="31" y="155"/>
                      <a:pt x="31" y="186"/>
                    </a:cubicBezTo>
                    <a:lnTo>
                      <a:pt x="62" y="186"/>
                    </a:lnTo>
                    <a:lnTo>
                      <a:pt x="93" y="186"/>
                    </a:lnTo>
                    <a:lnTo>
                      <a:pt x="124" y="186"/>
                    </a:lnTo>
                    <a:lnTo>
                      <a:pt x="124" y="186"/>
                    </a:lnTo>
                    <a:cubicBezTo>
                      <a:pt x="124" y="186"/>
                      <a:pt x="124" y="186"/>
                      <a:pt x="155" y="186"/>
                    </a:cubicBezTo>
                    <a:cubicBezTo>
                      <a:pt x="155" y="186"/>
                      <a:pt x="155" y="186"/>
                      <a:pt x="124" y="186"/>
                    </a:cubicBezTo>
                    <a:cubicBezTo>
                      <a:pt x="124" y="186"/>
                      <a:pt x="124" y="155"/>
                      <a:pt x="124"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4" name="Freeform 197"/>
              <p:cNvSpPr>
                <a:spLocks noChangeArrowheads="1"/>
              </p:cNvSpPr>
              <p:nvPr/>
            </p:nvSpPr>
            <p:spPr bwMode="auto">
              <a:xfrm>
                <a:off x="2173288" y="1144588"/>
                <a:ext cx="23812" cy="11112"/>
              </a:xfrm>
              <a:custGeom>
                <a:avLst/>
                <a:gdLst>
                  <a:gd name="T0" fmla="*/ 0 w 64"/>
                  <a:gd name="T1" fmla="*/ 31 h 32"/>
                  <a:gd name="T2" fmla="*/ 0 w 64"/>
                  <a:gd name="T3" fmla="*/ 31 h 32"/>
                  <a:gd name="T4" fmla="*/ 0 w 64"/>
                  <a:gd name="T5" fmla="*/ 31 h 32"/>
                  <a:gd name="T6" fmla="*/ 32 w 64"/>
                  <a:gd name="T7" fmla="*/ 31 h 32"/>
                  <a:gd name="T8" fmla="*/ 63 w 64"/>
                  <a:gd name="T9" fmla="*/ 31 h 32"/>
                  <a:gd name="T10" fmla="*/ 63 w 64"/>
                  <a:gd name="T11" fmla="*/ 31 h 32"/>
                  <a:gd name="T12" fmla="*/ 63 w 64"/>
                  <a:gd name="T13" fmla="*/ 0 h 32"/>
                  <a:gd name="T14" fmla="*/ 0 w 64"/>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2">
                    <a:moveTo>
                      <a:pt x="0" y="31"/>
                    </a:moveTo>
                    <a:lnTo>
                      <a:pt x="0" y="31"/>
                    </a:lnTo>
                    <a:lnTo>
                      <a:pt x="0" y="31"/>
                    </a:lnTo>
                    <a:cubicBezTo>
                      <a:pt x="32" y="31"/>
                      <a:pt x="32" y="31"/>
                      <a:pt x="32" y="31"/>
                    </a:cubicBezTo>
                    <a:lnTo>
                      <a:pt x="63" y="31"/>
                    </a:lnTo>
                    <a:lnTo>
                      <a:pt x="63" y="31"/>
                    </a:lnTo>
                    <a:cubicBezTo>
                      <a:pt x="63" y="0"/>
                      <a:pt x="63" y="0"/>
                      <a:pt x="63" y="0"/>
                    </a:cubicBezTo>
                    <a:cubicBezTo>
                      <a:pt x="32" y="0"/>
                      <a:pt x="32"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5" name="Freeform 198"/>
              <p:cNvSpPr>
                <a:spLocks noChangeArrowheads="1"/>
              </p:cNvSpPr>
              <p:nvPr/>
            </p:nvSpPr>
            <p:spPr bwMode="auto">
              <a:xfrm>
                <a:off x="1962150" y="954088"/>
                <a:ext cx="88900" cy="66675"/>
              </a:xfrm>
              <a:custGeom>
                <a:avLst/>
                <a:gdLst>
                  <a:gd name="T0" fmla="*/ 248 w 249"/>
                  <a:gd name="T1" fmla="*/ 62 h 187"/>
                  <a:gd name="T2" fmla="*/ 248 w 249"/>
                  <a:gd name="T3" fmla="*/ 62 h 187"/>
                  <a:gd name="T4" fmla="*/ 186 w 249"/>
                  <a:gd name="T5" fmla="*/ 0 h 187"/>
                  <a:gd name="T6" fmla="*/ 186 w 249"/>
                  <a:gd name="T7" fmla="*/ 0 h 187"/>
                  <a:gd name="T8" fmla="*/ 124 w 249"/>
                  <a:gd name="T9" fmla="*/ 31 h 187"/>
                  <a:gd name="T10" fmla="*/ 93 w 249"/>
                  <a:gd name="T11" fmla="*/ 31 h 187"/>
                  <a:gd name="T12" fmla="*/ 62 w 249"/>
                  <a:gd name="T13" fmla="*/ 31 h 187"/>
                  <a:gd name="T14" fmla="*/ 62 w 249"/>
                  <a:gd name="T15" fmla="*/ 31 h 187"/>
                  <a:gd name="T16" fmla="*/ 62 w 249"/>
                  <a:gd name="T17" fmla="*/ 31 h 187"/>
                  <a:gd name="T18" fmla="*/ 0 w 249"/>
                  <a:gd name="T19" fmla="*/ 62 h 187"/>
                  <a:gd name="T20" fmla="*/ 0 w 249"/>
                  <a:gd name="T21" fmla="*/ 93 h 187"/>
                  <a:gd name="T22" fmla="*/ 0 w 249"/>
                  <a:gd name="T23" fmla="*/ 93 h 187"/>
                  <a:gd name="T24" fmla="*/ 31 w 249"/>
                  <a:gd name="T25" fmla="*/ 93 h 187"/>
                  <a:gd name="T26" fmla="*/ 62 w 249"/>
                  <a:gd name="T27" fmla="*/ 93 h 187"/>
                  <a:gd name="T28" fmla="*/ 62 w 249"/>
                  <a:gd name="T29" fmla="*/ 155 h 187"/>
                  <a:gd name="T30" fmla="*/ 62 w 249"/>
                  <a:gd name="T31" fmla="*/ 155 h 187"/>
                  <a:gd name="T32" fmla="*/ 62 w 249"/>
                  <a:gd name="T33" fmla="*/ 186 h 187"/>
                  <a:gd name="T34" fmla="*/ 31 w 249"/>
                  <a:gd name="T35" fmla="*/ 186 h 187"/>
                  <a:gd name="T36" fmla="*/ 0 w 249"/>
                  <a:gd name="T37" fmla="*/ 186 h 187"/>
                  <a:gd name="T38" fmla="*/ 0 w 249"/>
                  <a:gd name="T39" fmla="*/ 186 h 187"/>
                  <a:gd name="T40" fmla="*/ 0 w 249"/>
                  <a:gd name="T41" fmla="*/ 186 h 187"/>
                  <a:gd name="T42" fmla="*/ 0 w 249"/>
                  <a:gd name="T43" fmla="*/ 186 h 187"/>
                  <a:gd name="T44" fmla="*/ 0 w 249"/>
                  <a:gd name="T45" fmla="*/ 186 h 187"/>
                  <a:gd name="T46" fmla="*/ 31 w 249"/>
                  <a:gd name="T47" fmla="*/ 186 h 187"/>
                  <a:gd name="T48" fmla="*/ 62 w 249"/>
                  <a:gd name="T49" fmla="*/ 186 h 187"/>
                  <a:gd name="T50" fmla="*/ 93 w 249"/>
                  <a:gd name="T51" fmla="*/ 186 h 187"/>
                  <a:gd name="T52" fmla="*/ 124 w 249"/>
                  <a:gd name="T53" fmla="*/ 186 h 187"/>
                  <a:gd name="T54" fmla="*/ 124 w 249"/>
                  <a:gd name="T55" fmla="*/ 186 h 187"/>
                  <a:gd name="T56" fmla="*/ 124 w 249"/>
                  <a:gd name="T57" fmla="*/ 186 h 187"/>
                  <a:gd name="T58" fmla="*/ 93 w 249"/>
                  <a:gd name="T59" fmla="*/ 186 h 187"/>
                  <a:gd name="T60" fmla="*/ 248 w 249"/>
                  <a:gd name="T6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187">
                    <a:moveTo>
                      <a:pt x="248" y="62"/>
                    </a:moveTo>
                    <a:lnTo>
                      <a:pt x="248" y="62"/>
                    </a:lnTo>
                    <a:cubicBezTo>
                      <a:pt x="248" y="31"/>
                      <a:pt x="217" y="0"/>
                      <a:pt x="186" y="0"/>
                    </a:cubicBezTo>
                    <a:lnTo>
                      <a:pt x="186" y="0"/>
                    </a:lnTo>
                    <a:cubicBezTo>
                      <a:pt x="155" y="0"/>
                      <a:pt x="124" y="31"/>
                      <a:pt x="124" y="31"/>
                    </a:cubicBezTo>
                    <a:cubicBezTo>
                      <a:pt x="93" y="31"/>
                      <a:pt x="93" y="31"/>
                      <a:pt x="93" y="31"/>
                    </a:cubicBezTo>
                    <a:lnTo>
                      <a:pt x="62" y="31"/>
                    </a:lnTo>
                    <a:lnTo>
                      <a:pt x="62" y="31"/>
                    </a:lnTo>
                    <a:lnTo>
                      <a:pt x="62" y="31"/>
                    </a:lnTo>
                    <a:cubicBezTo>
                      <a:pt x="31" y="31"/>
                      <a:pt x="0" y="62"/>
                      <a:pt x="0" y="62"/>
                    </a:cubicBezTo>
                    <a:cubicBezTo>
                      <a:pt x="0" y="62"/>
                      <a:pt x="0" y="62"/>
                      <a:pt x="0" y="93"/>
                    </a:cubicBezTo>
                    <a:lnTo>
                      <a:pt x="0" y="93"/>
                    </a:lnTo>
                    <a:lnTo>
                      <a:pt x="31" y="93"/>
                    </a:lnTo>
                    <a:cubicBezTo>
                      <a:pt x="62" y="93"/>
                      <a:pt x="62" y="93"/>
                      <a:pt x="62" y="93"/>
                    </a:cubicBezTo>
                    <a:cubicBezTo>
                      <a:pt x="62" y="124"/>
                      <a:pt x="62" y="124"/>
                      <a:pt x="62" y="155"/>
                    </a:cubicBezTo>
                    <a:lnTo>
                      <a:pt x="62" y="155"/>
                    </a:lnTo>
                    <a:cubicBezTo>
                      <a:pt x="62" y="186"/>
                      <a:pt x="62" y="186"/>
                      <a:pt x="62" y="186"/>
                    </a:cubicBezTo>
                    <a:cubicBezTo>
                      <a:pt x="31" y="186"/>
                      <a:pt x="31" y="186"/>
                      <a:pt x="31" y="186"/>
                    </a:cubicBezTo>
                    <a:lnTo>
                      <a:pt x="0" y="186"/>
                    </a:lnTo>
                    <a:lnTo>
                      <a:pt x="0" y="186"/>
                    </a:lnTo>
                    <a:lnTo>
                      <a:pt x="0" y="186"/>
                    </a:lnTo>
                    <a:lnTo>
                      <a:pt x="0" y="186"/>
                    </a:lnTo>
                    <a:lnTo>
                      <a:pt x="0" y="186"/>
                    </a:lnTo>
                    <a:lnTo>
                      <a:pt x="31" y="186"/>
                    </a:lnTo>
                    <a:lnTo>
                      <a:pt x="62" y="186"/>
                    </a:lnTo>
                    <a:lnTo>
                      <a:pt x="93" y="186"/>
                    </a:lnTo>
                    <a:cubicBezTo>
                      <a:pt x="124" y="186"/>
                      <a:pt x="124" y="186"/>
                      <a:pt x="124" y="186"/>
                    </a:cubicBezTo>
                    <a:lnTo>
                      <a:pt x="124" y="186"/>
                    </a:lnTo>
                    <a:lnTo>
                      <a:pt x="124" y="186"/>
                    </a:lnTo>
                    <a:cubicBezTo>
                      <a:pt x="93" y="186"/>
                      <a:pt x="93" y="186"/>
                      <a:pt x="93" y="186"/>
                    </a:cubicBezTo>
                    <a:cubicBezTo>
                      <a:pt x="248" y="62"/>
                      <a:pt x="248" y="62"/>
                      <a:pt x="248"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6" name="Freeform 199"/>
              <p:cNvSpPr>
                <a:spLocks noChangeArrowheads="1"/>
              </p:cNvSpPr>
              <p:nvPr/>
            </p:nvSpPr>
            <p:spPr bwMode="auto">
              <a:xfrm>
                <a:off x="1771650" y="954088"/>
                <a:ext cx="77788" cy="22225"/>
              </a:xfrm>
              <a:custGeom>
                <a:avLst/>
                <a:gdLst>
                  <a:gd name="T0" fmla="*/ 0 w 218"/>
                  <a:gd name="T1" fmla="*/ 62 h 63"/>
                  <a:gd name="T2" fmla="*/ 0 w 218"/>
                  <a:gd name="T3" fmla="*/ 62 h 63"/>
                  <a:gd name="T4" fmla="*/ 0 w 218"/>
                  <a:gd name="T5" fmla="*/ 62 h 63"/>
                  <a:gd name="T6" fmla="*/ 31 w 218"/>
                  <a:gd name="T7" fmla="*/ 62 h 63"/>
                  <a:gd name="T8" fmla="*/ 31 w 218"/>
                  <a:gd name="T9" fmla="*/ 31 h 63"/>
                  <a:gd name="T10" fmla="*/ 31 w 218"/>
                  <a:gd name="T11" fmla="*/ 0 h 63"/>
                  <a:gd name="T12" fmla="*/ 62 w 218"/>
                  <a:gd name="T13" fmla="*/ 0 h 63"/>
                  <a:gd name="T14" fmla="*/ 124 w 218"/>
                  <a:gd name="T15" fmla="*/ 31 h 63"/>
                  <a:gd name="T16" fmla="*/ 155 w 218"/>
                  <a:gd name="T17" fmla="*/ 31 h 63"/>
                  <a:gd name="T18" fmla="*/ 155 w 218"/>
                  <a:gd name="T19" fmla="*/ 31 h 63"/>
                  <a:gd name="T20" fmla="*/ 155 w 218"/>
                  <a:gd name="T21" fmla="*/ 31 h 63"/>
                  <a:gd name="T22" fmla="*/ 186 w 218"/>
                  <a:gd name="T23" fmla="*/ 0 h 63"/>
                  <a:gd name="T24" fmla="*/ 217 w 218"/>
                  <a:gd name="T25" fmla="*/ 0 h 63"/>
                  <a:gd name="T26" fmla="*/ 217 w 218"/>
                  <a:gd name="T27" fmla="*/ 0 h 63"/>
                  <a:gd name="T28" fmla="*/ 186 w 218"/>
                  <a:gd name="T29" fmla="*/ 0 h 63"/>
                  <a:gd name="T30" fmla="*/ 155 w 218"/>
                  <a:gd name="T31" fmla="*/ 0 h 63"/>
                  <a:gd name="T32" fmla="*/ 155 w 218"/>
                  <a:gd name="T33" fmla="*/ 0 h 63"/>
                  <a:gd name="T34" fmla="*/ 124 w 218"/>
                  <a:gd name="T35" fmla="*/ 0 h 63"/>
                  <a:gd name="T36" fmla="*/ 93 w 218"/>
                  <a:gd name="T37" fmla="*/ 0 h 63"/>
                  <a:gd name="T38" fmla="*/ 93 w 218"/>
                  <a:gd name="T39" fmla="*/ 0 h 63"/>
                  <a:gd name="T40" fmla="*/ 93 w 218"/>
                  <a:gd name="T41" fmla="*/ 0 h 63"/>
                  <a:gd name="T42" fmla="*/ 62 w 218"/>
                  <a:gd name="T43" fmla="*/ 0 h 63"/>
                  <a:gd name="T44" fmla="*/ 31 w 218"/>
                  <a:gd name="T45" fmla="*/ 0 h 63"/>
                  <a:gd name="T46" fmla="*/ 0 w 218"/>
                  <a:gd name="T47" fmla="*/ 0 h 63"/>
                  <a:gd name="T48" fmla="*/ 0 w 218"/>
                  <a:gd name="T49" fmla="*/ 0 h 63"/>
                  <a:gd name="T50" fmla="*/ 0 w 218"/>
                  <a:gd name="T51" fmla="*/ 0 h 63"/>
                  <a:gd name="T52" fmla="*/ 0 w 218"/>
                  <a:gd name="T53" fmla="*/ 31 h 63"/>
                  <a:gd name="T54" fmla="*/ 0 w 218"/>
                  <a:gd name="T5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63">
                    <a:moveTo>
                      <a:pt x="0" y="62"/>
                    </a:moveTo>
                    <a:lnTo>
                      <a:pt x="0" y="62"/>
                    </a:lnTo>
                    <a:lnTo>
                      <a:pt x="0" y="62"/>
                    </a:lnTo>
                    <a:cubicBezTo>
                      <a:pt x="0" y="62"/>
                      <a:pt x="0" y="62"/>
                      <a:pt x="31" y="62"/>
                    </a:cubicBezTo>
                    <a:cubicBezTo>
                      <a:pt x="31" y="62"/>
                      <a:pt x="31" y="62"/>
                      <a:pt x="31" y="31"/>
                    </a:cubicBezTo>
                    <a:cubicBezTo>
                      <a:pt x="31" y="31"/>
                      <a:pt x="31" y="31"/>
                      <a:pt x="31" y="0"/>
                    </a:cubicBezTo>
                    <a:lnTo>
                      <a:pt x="62" y="0"/>
                    </a:lnTo>
                    <a:cubicBezTo>
                      <a:pt x="62" y="0"/>
                      <a:pt x="93" y="31"/>
                      <a:pt x="124" y="31"/>
                    </a:cubicBezTo>
                    <a:lnTo>
                      <a:pt x="155" y="31"/>
                    </a:lnTo>
                    <a:lnTo>
                      <a:pt x="155" y="31"/>
                    </a:lnTo>
                    <a:lnTo>
                      <a:pt x="155" y="31"/>
                    </a:lnTo>
                    <a:cubicBezTo>
                      <a:pt x="155" y="0"/>
                      <a:pt x="186" y="0"/>
                      <a:pt x="186" y="0"/>
                    </a:cubicBezTo>
                    <a:cubicBezTo>
                      <a:pt x="186" y="0"/>
                      <a:pt x="186" y="0"/>
                      <a:pt x="217" y="0"/>
                    </a:cubicBezTo>
                    <a:lnTo>
                      <a:pt x="217" y="0"/>
                    </a:lnTo>
                    <a:lnTo>
                      <a:pt x="186" y="0"/>
                    </a:lnTo>
                    <a:cubicBezTo>
                      <a:pt x="186" y="0"/>
                      <a:pt x="186" y="0"/>
                      <a:pt x="155" y="0"/>
                    </a:cubicBezTo>
                    <a:lnTo>
                      <a:pt x="155" y="0"/>
                    </a:lnTo>
                    <a:cubicBezTo>
                      <a:pt x="124" y="0"/>
                      <a:pt x="124" y="0"/>
                      <a:pt x="124" y="0"/>
                    </a:cubicBezTo>
                    <a:cubicBezTo>
                      <a:pt x="124" y="0"/>
                      <a:pt x="124" y="0"/>
                      <a:pt x="93" y="0"/>
                    </a:cubicBezTo>
                    <a:lnTo>
                      <a:pt x="93" y="0"/>
                    </a:lnTo>
                    <a:lnTo>
                      <a:pt x="93" y="0"/>
                    </a:lnTo>
                    <a:cubicBezTo>
                      <a:pt x="62" y="0"/>
                      <a:pt x="62" y="0"/>
                      <a:pt x="62" y="0"/>
                    </a:cubicBezTo>
                    <a:lnTo>
                      <a:pt x="31" y="0"/>
                    </a:lnTo>
                    <a:cubicBezTo>
                      <a:pt x="31" y="0"/>
                      <a:pt x="31" y="0"/>
                      <a:pt x="0" y="0"/>
                    </a:cubicBezTo>
                    <a:lnTo>
                      <a:pt x="0" y="0"/>
                    </a:lnTo>
                    <a:lnTo>
                      <a:pt x="0" y="0"/>
                    </a:lnTo>
                    <a:cubicBezTo>
                      <a:pt x="0" y="31"/>
                      <a:pt x="0" y="31"/>
                      <a:pt x="0" y="31"/>
                    </a:cubicBezTo>
                    <a:cubicBezTo>
                      <a:pt x="0" y="62"/>
                      <a:pt x="0" y="62"/>
                      <a:pt x="0"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7" name="Freeform 200"/>
              <p:cNvSpPr>
                <a:spLocks noChangeArrowheads="1"/>
              </p:cNvSpPr>
              <p:nvPr/>
            </p:nvSpPr>
            <p:spPr bwMode="auto">
              <a:xfrm>
                <a:off x="1325563" y="965200"/>
                <a:ext cx="312737" cy="100013"/>
              </a:xfrm>
              <a:custGeom>
                <a:avLst/>
                <a:gdLst>
                  <a:gd name="T0" fmla="*/ 62 w 869"/>
                  <a:gd name="T1" fmla="*/ 124 h 280"/>
                  <a:gd name="T2" fmla="*/ 186 w 869"/>
                  <a:gd name="T3" fmla="*/ 124 h 280"/>
                  <a:gd name="T4" fmla="*/ 310 w 869"/>
                  <a:gd name="T5" fmla="*/ 124 h 280"/>
                  <a:gd name="T6" fmla="*/ 341 w 869"/>
                  <a:gd name="T7" fmla="*/ 155 h 280"/>
                  <a:gd name="T8" fmla="*/ 280 w 869"/>
                  <a:gd name="T9" fmla="*/ 217 h 280"/>
                  <a:gd name="T10" fmla="*/ 186 w 869"/>
                  <a:gd name="T11" fmla="*/ 186 h 280"/>
                  <a:gd name="T12" fmla="*/ 93 w 869"/>
                  <a:gd name="T13" fmla="*/ 217 h 280"/>
                  <a:gd name="T14" fmla="*/ 156 w 869"/>
                  <a:gd name="T15" fmla="*/ 217 h 280"/>
                  <a:gd name="T16" fmla="*/ 186 w 869"/>
                  <a:gd name="T17" fmla="*/ 217 h 280"/>
                  <a:gd name="T18" fmla="*/ 248 w 869"/>
                  <a:gd name="T19" fmla="*/ 279 h 280"/>
                  <a:gd name="T20" fmla="*/ 248 w 869"/>
                  <a:gd name="T21" fmla="*/ 279 h 280"/>
                  <a:gd name="T22" fmla="*/ 310 w 869"/>
                  <a:gd name="T23" fmla="*/ 279 h 280"/>
                  <a:gd name="T24" fmla="*/ 341 w 869"/>
                  <a:gd name="T25" fmla="*/ 279 h 280"/>
                  <a:gd name="T26" fmla="*/ 404 w 869"/>
                  <a:gd name="T27" fmla="*/ 248 h 280"/>
                  <a:gd name="T28" fmla="*/ 465 w 869"/>
                  <a:gd name="T29" fmla="*/ 248 h 280"/>
                  <a:gd name="T30" fmla="*/ 558 w 869"/>
                  <a:gd name="T31" fmla="*/ 217 h 280"/>
                  <a:gd name="T32" fmla="*/ 620 w 869"/>
                  <a:gd name="T33" fmla="*/ 186 h 280"/>
                  <a:gd name="T34" fmla="*/ 620 w 869"/>
                  <a:gd name="T35" fmla="*/ 217 h 280"/>
                  <a:gd name="T36" fmla="*/ 682 w 869"/>
                  <a:gd name="T37" fmla="*/ 248 h 280"/>
                  <a:gd name="T38" fmla="*/ 806 w 869"/>
                  <a:gd name="T39" fmla="*/ 248 h 280"/>
                  <a:gd name="T40" fmla="*/ 868 w 869"/>
                  <a:gd name="T41" fmla="*/ 186 h 280"/>
                  <a:gd name="T42" fmla="*/ 806 w 869"/>
                  <a:gd name="T43" fmla="*/ 155 h 280"/>
                  <a:gd name="T44" fmla="*/ 775 w 869"/>
                  <a:gd name="T45" fmla="*/ 186 h 280"/>
                  <a:gd name="T46" fmla="*/ 713 w 869"/>
                  <a:gd name="T47" fmla="*/ 155 h 280"/>
                  <a:gd name="T48" fmla="*/ 651 w 869"/>
                  <a:gd name="T49" fmla="*/ 31 h 280"/>
                  <a:gd name="T50" fmla="*/ 589 w 869"/>
                  <a:gd name="T51" fmla="*/ 0 h 280"/>
                  <a:gd name="T52" fmla="*/ 558 w 869"/>
                  <a:gd name="T53" fmla="*/ 31 h 280"/>
                  <a:gd name="T54" fmla="*/ 589 w 869"/>
                  <a:gd name="T55" fmla="*/ 62 h 280"/>
                  <a:gd name="T56" fmla="*/ 528 w 869"/>
                  <a:gd name="T57" fmla="*/ 124 h 280"/>
                  <a:gd name="T58" fmla="*/ 496 w 869"/>
                  <a:gd name="T59" fmla="*/ 93 h 280"/>
                  <a:gd name="T60" fmla="*/ 496 w 869"/>
                  <a:gd name="T61" fmla="*/ 62 h 280"/>
                  <a:gd name="T62" fmla="*/ 465 w 869"/>
                  <a:gd name="T63" fmla="*/ 62 h 280"/>
                  <a:gd name="T64" fmla="*/ 372 w 869"/>
                  <a:gd name="T65" fmla="*/ 62 h 280"/>
                  <a:gd name="T66" fmla="*/ 341 w 869"/>
                  <a:gd name="T67" fmla="*/ 62 h 280"/>
                  <a:gd name="T68" fmla="*/ 310 w 869"/>
                  <a:gd name="T69" fmla="*/ 93 h 280"/>
                  <a:gd name="T70" fmla="*/ 310 w 869"/>
                  <a:gd name="T71" fmla="*/ 62 h 280"/>
                  <a:gd name="T72" fmla="*/ 280 w 869"/>
                  <a:gd name="T73" fmla="*/ 31 h 280"/>
                  <a:gd name="T74" fmla="*/ 248 w 869"/>
                  <a:gd name="T75" fmla="*/ 31 h 280"/>
                  <a:gd name="T76" fmla="*/ 186 w 869"/>
                  <a:gd name="T77" fmla="*/ 62 h 280"/>
                  <a:gd name="T78" fmla="*/ 156 w 869"/>
                  <a:gd name="T79" fmla="*/ 31 h 280"/>
                  <a:gd name="T80" fmla="*/ 156 w 869"/>
                  <a:gd name="T81" fmla="*/ 0 h 280"/>
                  <a:gd name="T82" fmla="*/ 93 w 869"/>
                  <a:gd name="T83" fmla="*/ 0 h 280"/>
                  <a:gd name="T84" fmla="*/ 93 w 869"/>
                  <a:gd name="T85" fmla="*/ 0 h 280"/>
                  <a:gd name="T86" fmla="*/ 32 w 869"/>
                  <a:gd name="T87" fmla="*/ 31 h 280"/>
                  <a:gd name="T88" fmla="*/ 0 w 869"/>
                  <a:gd name="T89" fmla="*/ 62 h 280"/>
                  <a:gd name="T90" fmla="*/ 0 w 869"/>
                  <a:gd name="T91" fmla="*/ 124 h 280"/>
                  <a:gd name="T92" fmla="*/ 0 w 869"/>
                  <a:gd name="T93" fmla="*/ 124 h 280"/>
                  <a:gd name="T94" fmla="*/ 32 w 869"/>
                  <a:gd name="T95"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9" h="280">
                    <a:moveTo>
                      <a:pt x="62" y="124"/>
                    </a:moveTo>
                    <a:lnTo>
                      <a:pt x="62" y="124"/>
                    </a:lnTo>
                    <a:cubicBezTo>
                      <a:pt x="62" y="124"/>
                      <a:pt x="93" y="124"/>
                      <a:pt x="124" y="124"/>
                    </a:cubicBezTo>
                    <a:cubicBezTo>
                      <a:pt x="156" y="124"/>
                      <a:pt x="186" y="124"/>
                      <a:pt x="186" y="124"/>
                    </a:cubicBezTo>
                    <a:cubicBezTo>
                      <a:pt x="186" y="124"/>
                      <a:pt x="217" y="124"/>
                      <a:pt x="248" y="124"/>
                    </a:cubicBezTo>
                    <a:cubicBezTo>
                      <a:pt x="280" y="124"/>
                      <a:pt x="310" y="124"/>
                      <a:pt x="310" y="124"/>
                    </a:cubicBezTo>
                    <a:cubicBezTo>
                      <a:pt x="310" y="124"/>
                      <a:pt x="310" y="124"/>
                      <a:pt x="341" y="124"/>
                    </a:cubicBezTo>
                    <a:lnTo>
                      <a:pt x="341" y="155"/>
                    </a:lnTo>
                    <a:cubicBezTo>
                      <a:pt x="341" y="186"/>
                      <a:pt x="341" y="186"/>
                      <a:pt x="310" y="186"/>
                    </a:cubicBezTo>
                    <a:cubicBezTo>
                      <a:pt x="310" y="217"/>
                      <a:pt x="280" y="217"/>
                      <a:pt x="280" y="217"/>
                    </a:cubicBezTo>
                    <a:cubicBezTo>
                      <a:pt x="248" y="217"/>
                      <a:pt x="248" y="217"/>
                      <a:pt x="217" y="217"/>
                    </a:cubicBezTo>
                    <a:cubicBezTo>
                      <a:pt x="217" y="186"/>
                      <a:pt x="217" y="186"/>
                      <a:pt x="186" y="186"/>
                    </a:cubicBezTo>
                    <a:lnTo>
                      <a:pt x="186" y="186"/>
                    </a:lnTo>
                    <a:cubicBezTo>
                      <a:pt x="156" y="186"/>
                      <a:pt x="124" y="217"/>
                      <a:pt x="93" y="217"/>
                    </a:cubicBezTo>
                    <a:lnTo>
                      <a:pt x="93" y="217"/>
                    </a:lnTo>
                    <a:cubicBezTo>
                      <a:pt x="124" y="217"/>
                      <a:pt x="156" y="217"/>
                      <a:pt x="156" y="217"/>
                    </a:cubicBezTo>
                    <a:lnTo>
                      <a:pt x="186" y="217"/>
                    </a:lnTo>
                    <a:lnTo>
                      <a:pt x="186" y="217"/>
                    </a:lnTo>
                    <a:cubicBezTo>
                      <a:pt x="217" y="217"/>
                      <a:pt x="217" y="248"/>
                      <a:pt x="248" y="248"/>
                    </a:cubicBezTo>
                    <a:cubicBezTo>
                      <a:pt x="248" y="248"/>
                      <a:pt x="248" y="248"/>
                      <a:pt x="248" y="279"/>
                    </a:cubicBezTo>
                    <a:lnTo>
                      <a:pt x="248" y="279"/>
                    </a:lnTo>
                    <a:lnTo>
                      <a:pt x="248" y="279"/>
                    </a:lnTo>
                    <a:lnTo>
                      <a:pt x="248" y="279"/>
                    </a:lnTo>
                    <a:cubicBezTo>
                      <a:pt x="280" y="279"/>
                      <a:pt x="280" y="279"/>
                      <a:pt x="310" y="279"/>
                    </a:cubicBezTo>
                    <a:cubicBezTo>
                      <a:pt x="310" y="279"/>
                      <a:pt x="310" y="279"/>
                      <a:pt x="341" y="279"/>
                    </a:cubicBezTo>
                    <a:lnTo>
                      <a:pt x="341" y="279"/>
                    </a:lnTo>
                    <a:lnTo>
                      <a:pt x="341" y="279"/>
                    </a:lnTo>
                    <a:cubicBezTo>
                      <a:pt x="372" y="279"/>
                      <a:pt x="372" y="248"/>
                      <a:pt x="404" y="248"/>
                    </a:cubicBezTo>
                    <a:cubicBezTo>
                      <a:pt x="434" y="248"/>
                      <a:pt x="434" y="248"/>
                      <a:pt x="465" y="248"/>
                    </a:cubicBezTo>
                    <a:lnTo>
                      <a:pt x="465" y="248"/>
                    </a:lnTo>
                    <a:cubicBezTo>
                      <a:pt x="465" y="248"/>
                      <a:pt x="496" y="217"/>
                      <a:pt x="528" y="217"/>
                    </a:cubicBezTo>
                    <a:cubicBezTo>
                      <a:pt x="528" y="217"/>
                      <a:pt x="528" y="217"/>
                      <a:pt x="558" y="217"/>
                    </a:cubicBezTo>
                    <a:cubicBezTo>
                      <a:pt x="558" y="217"/>
                      <a:pt x="558" y="217"/>
                      <a:pt x="589" y="217"/>
                    </a:cubicBezTo>
                    <a:cubicBezTo>
                      <a:pt x="620" y="186"/>
                      <a:pt x="620" y="186"/>
                      <a:pt x="620" y="186"/>
                    </a:cubicBezTo>
                    <a:cubicBezTo>
                      <a:pt x="620" y="217"/>
                      <a:pt x="620" y="217"/>
                      <a:pt x="620" y="217"/>
                    </a:cubicBezTo>
                    <a:lnTo>
                      <a:pt x="620" y="217"/>
                    </a:lnTo>
                    <a:lnTo>
                      <a:pt x="620" y="217"/>
                    </a:lnTo>
                    <a:cubicBezTo>
                      <a:pt x="651" y="217"/>
                      <a:pt x="682" y="217"/>
                      <a:pt x="682" y="248"/>
                    </a:cubicBezTo>
                    <a:cubicBezTo>
                      <a:pt x="682" y="248"/>
                      <a:pt x="713" y="248"/>
                      <a:pt x="775" y="248"/>
                    </a:cubicBezTo>
                    <a:lnTo>
                      <a:pt x="806" y="248"/>
                    </a:lnTo>
                    <a:cubicBezTo>
                      <a:pt x="837" y="217"/>
                      <a:pt x="868" y="217"/>
                      <a:pt x="868" y="186"/>
                    </a:cubicBezTo>
                    <a:lnTo>
                      <a:pt x="868" y="186"/>
                    </a:lnTo>
                    <a:lnTo>
                      <a:pt x="806" y="155"/>
                    </a:lnTo>
                    <a:lnTo>
                      <a:pt x="806" y="155"/>
                    </a:lnTo>
                    <a:lnTo>
                      <a:pt x="806" y="155"/>
                    </a:lnTo>
                    <a:cubicBezTo>
                      <a:pt x="775" y="186"/>
                      <a:pt x="775" y="186"/>
                      <a:pt x="775" y="186"/>
                    </a:cubicBezTo>
                    <a:cubicBezTo>
                      <a:pt x="744" y="186"/>
                      <a:pt x="744" y="155"/>
                      <a:pt x="713" y="155"/>
                    </a:cubicBezTo>
                    <a:lnTo>
                      <a:pt x="713" y="155"/>
                    </a:lnTo>
                    <a:lnTo>
                      <a:pt x="713" y="155"/>
                    </a:lnTo>
                    <a:cubicBezTo>
                      <a:pt x="713" y="124"/>
                      <a:pt x="651" y="62"/>
                      <a:pt x="651" y="31"/>
                    </a:cubicBezTo>
                    <a:lnTo>
                      <a:pt x="620" y="0"/>
                    </a:lnTo>
                    <a:lnTo>
                      <a:pt x="589" y="0"/>
                    </a:lnTo>
                    <a:lnTo>
                      <a:pt x="558" y="0"/>
                    </a:lnTo>
                    <a:lnTo>
                      <a:pt x="558" y="31"/>
                    </a:lnTo>
                    <a:cubicBezTo>
                      <a:pt x="558" y="31"/>
                      <a:pt x="558" y="31"/>
                      <a:pt x="558" y="62"/>
                    </a:cubicBezTo>
                    <a:lnTo>
                      <a:pt x="589" y="62"/>
                    </a:lnTo>
                    <a:cubicBezTo>
                      <a:pt x="589" y="93"/>
                      <a:pt x="589" y="93"/>
                      <a:pt x="589" y="93"/>
                    </a:cubicBezTo>
                    <a:cubicBezTo>
                      <a:pt x="558" y="124"/>
                      <a:pt x="558" y="124"/>
                      <a:pt x="528" y="124"/>
                    </a:cubicBezTo>
                    <a:lnTo>
                      <a:pt x="528" y="124"/>
                    </a:lnTo>
                    <a:cubicBezTo>
                      <a:pt x="528" y="124"/>
                      <a:pt x="496" y="124"/>
                      <a:pt x="496" y="93"/>
                    </a:cubicBezTo>
                    <a:lnTo>
                      <a:pt x="496" y="62"/>
                    </a:lnTo>
                    <a:lnTo>
                      <a:pt x="496" y="62"/>
                    </a:lnTo>
                    <a:cubicBezTo>
                      <a:pt x="496" y="62"/>
                      <a:pt x="496" y="62"/>
                      <a:pt x="465" y="62"/>
                    </a:cubicBezTo>
                    <a:lnTo>
                      <a:pt x="465" y="62"/>
                    </a:lnTo>
                    <a:cubicBezTo>
                      <a:pt x="465" y="62"/>
                      <a:pt x="465" y="62"/>
                      <a:pt x="404" y="62"/>
                    </a:cubicBezTo>
                    <a:cubicBezTo>
                      <a:pt x="372" y="62"/>
                      <a:pt x="372" y="62"/>
                      <a:pt x="372" y="62"/>
                    </a:cubicBezTo>
                    <a:lnTo>
                      <a:pt x="372" y="62"/>
                    </a:lnTo>
                    <a:cubicBezTo>
                      <a:pt x="372" y="62"/>
                      <a:pt x="372" y="62"/>
                      <a:pt x="341" y="62"/>
                    </a:cubicBezTo>
                    <a:lnTo>
                      <a:pt x="341" y="62"/>
                    </a:lnTo>
                    <a:cubicBezTo>
                      <a:pt x="341" y="62"/>
                      <a:pt x="341" y="93"/>
                      <a:pt x="310" y="93"/>
                    </a:cubicBezTo>
                    <a:lnTo>
                      <a:pt x="310" y="93"/>
                    </a:lnTo>
                    <a:lnTo>
                      <a:pt x="310" y="62"/>
                    </a:lnTo>
                    <a:lnTo>
                      <a:pt x="310" y="31"/>
                    </a:lnTo>
                    <a:cubicBezTo>
                      <a:pt x="280" y="31"/>
                      <a:pt x="280" y="31"/>
                      <a:pt x="280" y="31"/>
                    </a:cubicBezTo>
                    <a:lnTo>
                      <a:pt x="280" y="31"/>
                    </a:lnTo>
                    <a:cubicBezTo>
                      <a:pt x="248" y="31"/>
                      <a:pt x="248" y="31"/>
                      <a:pt x="248" y="31"/>
                    </a:cubicBezTo>
                    <a:cubicBezTo>
                      <a:pt x="217" y="31"/>
                      <a:pt x="217" y="31"/>
                      <a:pt x="217" y="62"/>
                    </a:cubicBezTo>
                    <a:lnTo>
                      <a:pt x="186" y="62"/>
                    </a:lnTo>
                    <a:cubicBezTo>
                      <a:pt x="156" y="62"/>
                      <a:pt x="156" y="62"/>
                      <a:pt x="156" y="62"/>
                    </a:cubicBezTo>
                    <a:cubicBezTo>
                      <a:pt x="156" y="31"/>
                      <a:pt x="156" y="31"/>
                      <a:pt x="156" y="31"/>
                    </a:cubicBezTo>
                    <a:lnTo>
                      <a:pt x="156" y="31"/>
                    </a:lnTo>
                    <a:lnTo>
                      <a:pt x="156" y="0"/>
                    </a:lnTo>
                    <a:cubicBezTo>
                      <a:pt x="124" y="0"/>
                      <a:pt x="124" y="0"/>
                      <a:pt x="124" y="0"/>
                    </a:cubicBezTo>
                    <a:lnTo>
                      <a:pt x="93" y="0"/>
                    </a:lnTo>
                    <a:lnTo>
                      <a:pt x="93" y="0"/>
                    </a:lnTo>
                    <a:lnTo>
                      <a:pt x="93" y="0"/>
                    </a:lnTo>
                    <a:cubicBezTo>
                      <a:pt x="62" y="31"/>
                      <a:pt x="62" y="31"/>
                      <a:pt x="62" y="31"/>
                    </a:cubicBezTo>
                    <a:cubicBezTo>
                      <a:pt x="62" y="31"/>
                      <a:pt x="62" y="31"/>
                      <a:pt x="32" y="31"/>
                    </a:cubicBezTo>
                    <a:cubicBezTo>
                      <a:pt x="32" y="31"/>
                      <a:pt x="32" y="31"/>
                      <a:pt x="0" y="31"/>
                    </a:cubicBezTo>
                    <a:lnTo>
                      <a:pt x="0" y="62"/>
                    </a:lnTo>
                    <a:lnTo>
                      <a:pt x="32" y="62"/>
                    </a:lnTo>
                    <a:cubicBezTo>
                      <a:pt x="32" y="93"/>
                      <a:pt x="32" y="124"/>
                      <a:pt x="0" y="124"/>
                    </a:cubicBezTo>
                    <a:lnTo>
                      <a:pt x="0" y="124"/>
                    </a:lnTo>
                    <a:lnTo>
                      <a:pt x="0" y="124"/>
                    </a:lnTo>
                    <a:lnTo>
                      <a:pt x="32" y="124"/>
                    </a:lnTo>
                    <a:lnTo>
                      <a:pt x="32" y="124"/>
                    </a:lnTo>
                    <a:lnTo>
                      <a:pt x="62"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8" name="Freeform 201"/>
              <p:cNvSpPr>
                <a:spLocks noChangeArrowheads="1"/>
              </p:cNvSpPr>
              <p:nvPr/>
            </p:nvSpPr>
            <p:spPr bwMode="auto">
              <a:xfrm>
                <a:off x="1660525" y="954088"/>
                <a:ext cx="66675" cy="44450"/>
              </a:xfrm>
              <a:custGeom>
                <a:avLst/>
                <a:gdLst>
                  <a:gd name="T0" fmla="*/ 155 w 187"/>
                  <a:gd name="T1" fmla="*/ 62 h 125"/>
                  <a:gd name="T2" fmla="*/ 155 w 187"/>
                  <a:gd name="T3" fmla="*/ 62 h 125"/>
                  <a:gd name="T4" fmla="*/ 124 w 187"/>
                  <a:gd name="T5" fmla="*/ 62 h 125"/>
                  <a:gd name="T6" fmla="*/ 93 w 187"/>
                  <a:gd name="T7" fmla="*/ 31 h 125"/>
                  <a:gd name="T8" fmla="*/ 93 w 187"/>
                  <a:gd name="T9" fmla="*/ 0 h 125"/>
                  <a:gd name="T10" fmla="*/ 93 w 187"/>
                  <a:gd name="T11" fmla="*/ 0 h 125"/>
                  <a:gd name="T12" fmla="*/ 62 w 187"/>
                  <a:gd name="T13" fmla="*/ 0 h 125"/>
                  <a:gd name="T14" fmla="*/ 62 w 187"/>
                  <a:gd name="T15" fmla="*/ 0 h 125"/>
                  <a:gd name="T16" fmla="*/ 0 w 187"/>
                  <a:gd name="T17" fmla="*/ 62 h 125"/>
                  <a:gd name="T18" fmla="*/ 31 w 187"/>
                  <a:gd name="T19" fmla="*/ 62 h 125"/>
                  <a:gd name="T20" fmla="*/ 62 w 187"/>
                  <a:gd name="T21" fmla="*/ 93 h 125"/>
                  <a:gd name="T22" fmla="*/ 93 w 187"/>
                  <a:gd name="T23" fmla="*/ 124 h 125"/>
                  <a:gd name="T24" fmla="*/ 93 w 187"/>
                  <a:gd name="T25" fmla="*/ 124 h 125"/>
                  <a:gd name="T26" fmla="*/ 93 w 187"/>
                  <a:gd name="T27" fmla="*/ 62 h 125"/>
                  <a:gd name="T28" fmla="*/ 155 w 187"/>
                  <a:gd name="T29" fmla="*/ 93 h 125"/>
                  <a:gd name="T30" fmla="*/ 186 w 187"/>
                  <a:gd name="T31" fmla="*/ 93 h 125"/>
                  <a:gd name="T32" fmla="*/ 186 w 187"/>
                  <a:gd name="T33" fmla="*/ 93 h 125"/>
                  <a:gd name="T34" fmla="*/ 186 w 187"/>
                  <a:gd name="T35" fmla="*/ 93 h 125"/>
                  <a:gd name="T36" fmla="*/ 155 w 187"/>
                  <a:gd name="T37"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25">
                    <a:moveTo>
                      <a:pt x="155" y="62"/>
                    </a:moveTo>
                    <a:lnTo>
                      <a:pt x="155" y="62"/>
                    </a:lnTo>
                    <a:cubicBezTo>
                      <a:pt x="155" y="62"/>
                      <a:pt x="155" y="62"/>
                      <a:pt x="124" y="62"/>
                    </a:cubicBezTo>
                    <a:cubicBezTo>
                      <a:pt x="124" y="62"/>
                      <a:pt x="93" y="62"/>
                      <a:pt x="93" y="31"/>
                    </a:cubicBezTo>
                    <a:lnTo>
                      <a:pt x="93" y="0"/>
                    </a:lnTo>
                    <a:lnTo>
                      <a:pt x="93" y="0"/>
                    </a:lnTo>
                    <a:cubicBezTo>
                      <a:pt x="62" y="0"/>
                      <a:pt x="62" y="0"/>
                      <a:pt x="62" y="0"/>
                    </a:cubicBezTo>
                    <a:lnTo>
                      <a:pt x="62" y="0"/>
                    </a:lnTo>
                    <a:cubicBezTo>
                      <a:pt x="62" y="31"/>
                      <a:pt x="31" y="62"/>
                      <a:pt x="0" y="62"/>
                    </a:cubicBezTo>
                    <a:cubicBezTo>
                      <a:pt x="31" y="62"/>
                      <a:pt x="31" y="62"/>
                      <a:pt x="31" y="62"/>
                    </a:cubicBezTo>
                    <a:cubicBezTo>
                      <a:pt x="31" y="62"/>
                      <a:pt x="31" y="62"/>
                      <a:pt x="62" y="93"/>
                    </a:cubicBezTo>
                    <a:cubicBezTo>
                      <a:pt x="62" y="93"/>
                      <a:pt x="93" y="93"/>
                      <a:pt x="93" y="124"/>
                    </a:cubicBezTo>
                    <a:lnTo>
                      <a:pt x="93" y="124"/>
                    </a:lnTo>
                    <a:cubicBezTo>
                      <a:pt x="93" y="62"/>
                      <a:pt x="93" y="62"/>
                      <a:pt x="93" y="62"/>
                    </a:cubicBezTo>
                    <a:cubicBezTo>
                      <a:pt x="155" y="93"/>
                      <a:pt x="155" y="93"/>
                      <a:pt x="155" y="93"/>
                    </a:cubicBezTo>
                    <a:cubicBezTo>
                      <a:pt x="155" y="93"/>
                      <a:pt x="155" y="93"/>
                      <a:pt x="186" y="93"/>
                    </a:cubicBezTo>
                    <a:lnTo>
                      <a:pt x="186" y="93"/>
                    </a:lnTo>
                    <a:lnTo>
                      <a:pt x="186" y="93"/>
                    </a:lnTo>
                    <a:cubicBezTo>
                      <a:pt x="186" y="93"/>
                      <a:pt x="186" y="93"/>
                      <a:pt x="155"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9" name="Freeform 202"/>
              <p:cNvSpPr>
                <a:spLocks noChangeArrowheads="1"/>
              </p:cNvSpPr>
              <p:nvPr/>
            </p:nvSpPr>
            <p:spPr bwMode="auto">
              <a:xfrm>
                <a:off x="1973263" y="909638"/>
                <a:ext cx="88900" cy="11112"/>
              </a:xfrm>
              <a:custGeom>
                <a:avLst/>
                <a:gdLst>
                  <a:gd name="T0" fmla="*/ 186 w 249"/>
                  <a:gd name="T1" fmla="*/ 0 h 32"/>
                  <a:gd name="T2" fmla="*/ 186 w 249"/>
                  <a:gd name="T3" fmla="*/ 0 h 32"/>
                  <a:gd name="T4" fmla="*/ 155 w 249"/>
                  <a:gd name="T5" fmla="*/ 0 h 32"/>
                  <a:gd name="T6" fmla="*/ 155 w 249"/>
                  <a:gd name="T7" fmla="*/ 0 h 32"/>
                  <a:gd name="T8" fmla="*/ 124 w 249"/>
                  <a:gd name="T9" fmla="*/ 0 h 32"/>
                  <a:gd name="T10" fmla="*/ 93 w 249"/>
                  <a:gd name="T11" fmla="*/ 0 h 32"/>
                  <a:gd name="T12" fmla="*/ 62 w 249"/>
                  <a:gd name="T13" fmla="*/ 0 h 32"/>
                  <a:gd name="T14" fmla="*/ 62 w 249"/>
                  <a:gd name="T15" fmla="*/ 0 h 32"/>
                  <a:gd name="T16" fmla="*/ 62 w 249"/>
                  <a:gd name="T17" fmla="*/ 0 h 32"/>
                  <a:gd name="T18" fmla="*/ 0 w 249"/>
                  <a:gd name="T19" fmla="*/ 31 h 32"/>
                  <a:gd name="T20" fmla="*/ 31 w 249"/>
                  <a:gd name="T21" fmla="*/ 31 h 32"/>
                  <a:gd name="T22" fmla="*/ 31 w 249"/>
                  <a:gd name="T23" fmla="*/ 31 h 32"/>
                  <a:gd name="T24" fmla="*/ 62 w 249"/>
                  <a:gd name="T25" fmla="*/ 0 h 32"/>
                  <a:gd name="T26" fmla="*/ 93 w 249"/>
                  <a:gd name="T27" fmla="*/ 0 h 32"/>
                  <a:gd name="T28" fmla="*/ 93 w 249"/>
                  <a:gd name="T29" fmla="*/ 0 h 32"/>
                  <a:gd name="T30" fmla="*/ 124 w 249"/>
                  <a:gd name="T31" fmla="*/ 31 h 32"/>
                  <a:gd name="T32" fmla="*/ 186 w 249"/>
                  <a:gd name="T33" fmla="*/ 31 h 32"/>
                  <a:gd name="T34" fmla="*/ 186 w 249"/>
                  <a:gd name="T35" fmla="*/ 31 h 32"/>
                  <a:gd name="T36" fmla="*/ 186 w 249"/>
                  <a:gd name="T37" fmla="*/ 31 h 32"/>
                  <a:gd name="T38" fmla="*/ 217 w 249"/>
                  <a:gd name="T39" fmla="*/ 31 h 32"/>
                  <a:gd name="T40" fmla="*/ 217 w 249"/>
                  <a:gd name="T41" fmla="*/ 31 h 32"/>
                  <a:gd name="T42" fmla="*/ 248 w 249"/>
                  <a:gd name="T43" fmla="*/ 31 h 32"/>
                  <a:gd name="T44" fmla="*/ 248 w 249"/>
                  <a:gd name="T45" fmla="*/ 31 h 32"/>
                  <a:gd name="T46" fmla="*/ 248 w 249"/>
                  <a:gd name="T47" fmla="*/ 0 h 32"/>
                  <a:gd name="T48" fmla="*/ 217 w 249"/>
                  <a:gd name="T49" fmla="*/ 0 h 32"/>
                  <a:gd name="T50" fmla="*/ 186 w 249"/>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2">
                    <a:moveTo>
                      <a:pt x="186" y="0"/>
                    </a:moveTo>
                    <a:lnTo>
                      <a:pt x="186" y="0"/>
                    </a:lnTo>
                    <a:cubicBezTo>
                      <a:pt x="186" y="0"/>
                      <a:pt x="186" y="0"/>
                      <a:pt x="155" y="0"/>
                    </a:cubicBezTo>
                    <a:lnTo>
                      <a:pt x="155" y="0"/>
                    </a:lnTo>
                    <a:cubicBezTo>
                      <a:pt x="124" y="0"/>
                      <a:pt x="124" y="0"/>
                      <a:pt x="124" y="0"/>
                    </a:cubicBezTo>
                    <a:cubicBezTo>
                      <a:pt x="93" y="0"/>
                      <a:pt x="93" y="0"/>
                      <a:pt x="93" y="0"/>
                    </a:cubicBezTo>
                    <a:lnTo>
                      <a:pt x="62" y="0"/>
                    </a:lnTo>
                    <a:lnTo>
                      <a:pt x="62" y="0"/>
                    </a:lnTo>
                    <a:lnTo>
                      <a:pt x="62" y="0"/>
                    </a:lnTo>
                    <a:cubicBezTo>
                      <a:pt x="31" y="0"/>
                      <a:pt x="31" y="31"/>
                      <a:pt x="0" y="31"/>
                    </a:cubicBezTo>
                    <a:cubicBezTo>
                      <a:pt x="0" y="31"/>
                      <a:pt x="0" y="31"/>
                      <a:pt x="31" y="31"/>
                    </a:cubicBezTo>
                    <a:lnTo>
                      <a:pt x="31" y="31"/>
                    </a:lnTo>
                    <a:cubicBezTo>
                      <a:pt x="31" y="31"/>
                      <a:pt x="62" y="31"/>
                      <a:pt x="62" y="0"/>
                    </a:cubicBezTo>
                    <a:cubicBezTo>
                      <a:pt x="93" y="0"/>
                      <a:pt x="93" y="0"/>
                      <a:pt x="93" y="0"/>
                    </a:cubicBezTo>
                    <a:lnTo>
                      <a:pt x="93" y="0"/>
                    </a:lnTo>
                    <a:cubicBezTo>
                      <a:pt x="93" y="31"/>
                      <a:pt x="124" y="31"/>
                      <a:pt x="124" y="31"/>
                    </a:cubicBezTo>
                    <a:cubicBezTo>
                      <a:pt x="155" y="31"/>
                      <a:pt x="155" y="31"/>
                      <a:pt x="186" y="31"/>
                    </a:cubicBezTo>
                    <a:lnTo>
                      <a:pt x="186" y="31"/>
                    </a:lnTo>
                    <a:lnTo>
                      <a:pt x="186" y="31"/>
                    </a:lnTo>
                    <a:cubicBezTo>
                      <a:pt x="186" y="31"/>
                      <a:pt x="186" y="31"/>
                      <a:pt x="217" y="31"/>
                    </a:cubicBezTo>
                    <a:lnTo>
                      <a:pt x="217" y="31"/>
                    </a:lnTo>
                    <a:cubicBezTo>
                      <a:pt x="248" y="31"/>
                      <a:pt x="248" y="31"/>
                      <a:pt x="248" y="31"/>
                    </a:cubicBezTo>
                    <a:lnTo>
                      <a:pt x="248" y="31"/>
                    </a:lnTo>
                    <a:cubicBezTo>
                      <a:pt x="248" y="0"/>
                      <a:pt x="248" y="0"/>
                      <a:pt x="248" y="0"/>
                    </a:cubicBezTo>
                    <a:lnTo>
                      <a:pt x="217" y="0"/>
                    </a:lnTo>
                    <a:lnTo>
                      <a:pt x="186"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0" name="Freeform 203"/>
              <p:cNvSpPr>
                <a:spLocks noChangeArrowheads="1"/>
              </p:cNvSpPr>
              <p:nvPr/>
            </p:nvSpPr>
            <p:spPr bwMode="auto">
              <a:xfrm>
                <a:off x="1951038" y="920750"/>
                <a:ext cx="11112" cy="1588"/>
              </a:xfrm>
              <a:custGeom>
                <a:avLst/>
                <a:gdLst>
                  <a:gd name="T0" fmla="*/ 0 w 32"/>
                  <a:gd name="T1" fmla="*/ 0 h 1"/>
                  <a:gd name="T2" fmla="*/ 0 w 32"/>
                  <a:gd name="T3" fmla="*/ 0 h 1"/>
                  <a:gd name="T4" fmla="*/ 31 w 32"/>
                  <a:gd name="T5" fmla="*/ 0 h 1"/>
                  <a:gd name="T6" fmla="*/ 31 w 32"/>
                  <a:gd name="T7" fmla="*/ 0 h 1"/>
                  <a:gd name="T8" fmla="*/ 31 w 32"/>
                  <a:gd name="T9" fmla="*/ 0 h 1"/>
                  <a:gd name="T10" fmla="*/ 0 w 32"/>
                  <a:gd name="T11" fmla="*/ 0 h 1"/>
                </a:gdLst>
                <a:ahLst/>
                <a:cxnLst>
                  <a:cxn ang="0">
                    <a:pos x="T0" y="T1"/>
                  </a:cxn>
                  <a:cxn ang="0">
                    <a:pos x="T2" y="T3"/>
                  </a:cxn>
                  <a:cxn ang="0">
                    <a:pos x="T4" y="T5"/>
                  </a:cxn>
                  <a:cxn ang="0">
                    <a:pos x="T6" y="T7"/>
                  </a:cxn>
                  <a:cxn ang="0">
                    <a:pos x="T8" y="T9"/>
                  </a:cxn>
                  <a:cxn ang="0">
                    <a:pos x="T10" y="T11"/>
                  </a:cxn>
                </a:cxnLst>
                <a:rect l="0" t="0" r="r" b="b"/>
                <a:pathLst>
                  <a:path w="32" h="1">
                    <a:moveTo>
                      <a:pt x="0" y="0"/>
                    </a:moveTo>
                    <a:lnTo>
                      <a:pt x="0" y="0"/>
                    </a:lnTo>
                    <a:lnTo>
                      <a:pt x="31" y="0"/>
                    </a:ln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1" name="Freeform 204"/>
              <p:cNvSpPr>
                <a:spLocks noChangeArrowheads="1"/>
              </p:cNvSpPr>
              <p:nvPr/>
            </p:nvSpPr>
            <p:spPr bwMode="auto">
              <a:xfrm>
                <a:off x="1827213" y="887413"/>
                <a:ext cx="66675" cy="33337"/>
              </a:xfrm>
              <a:custGeom>
                <a:avLst/>
                <a:gdLst>
                  <a:gd name="T0" fmla="*/ 155 w 187"/>
                  <a:gd name="T1" fmla="*/ 31 h 94"/>
                  <a:gd name="T2" fmla="*/ 155 w 187"/>
                  <a:gd name="T3" fmla="*/ 31 h 94"/>
                  <a:gd name="T4" fmla="*/ 124 w 187"/>
                  <a:gd name="T5" fmla="*/ 31 h 94"/>
                  <a:gd name="T6" fmla="*/ 124 w 187"/>
                  <a:gd name="T7" fmla="*/ 31 h 94"/>
                  <a:gd name="T8" fmla="*/ 93 w 187"/>
                  <a:gd name="T9" fmla="*/ 31 h 94"/>
                  <a:gd name="T10" fmla="*/ 62 w 187"/>
                  <a:gd name="T11" fmla="*/ 31 h 94"/>
                  <a:gd name="T12" fmla="*/ 31 w 187"/>
                  <a:gd name="T13" fmla="*/ 31 h 94"/>
                  <a:gd name="T14" fmla="*/ 0 w 187"/>
                  <a:gd name="T15" fmla="*/ 0 h 94"/>
                  <a:gd name="T16" fmla="*/ 31 w 187"/>
                  <a:gd name="T17" fmla="*/ 62 h 94"/>
                  <a:gd name="T18" fmla="*/ 62 w 187"/>
                  <a:gd name="T19" fmla="*/ 93 h 94"/>
                  <a:gd name="T20" fmla="*/ 62 w 187"/>
                  <a:gd name="T21" fmla="*/ 93 h 94"/>
                  <a:gd name="T22" fmla="*/ 62 w 187"/>
                  <a:gd name="T23" fmla="*/ 93 h 94"/>
                  <a:gd name="T24" fmla="*/ 62 w 187"/>
                  <a:gd name="T25" fmla="*/ 93 h 94"/>
                  <a:gd name="T26" fmla="*/ 93 w 187"/>
                  <a:gd name="T27" fmla="*/ 93 h 94"/>
                  <a:gd name="T28" fmla="*/ 93 w 187"/>
                  <a:gd name="T29" fmla="*/ 93 h 94"/>
                  <a:gd name="T30" fmla="*/ 124 w 187"/>
                  <a:gd name="T31" fmla="*/ 93 h 94"/>
                  <a:gd name="T32" fmla="*/ 186 w 187"/>
                  <a:gd name="T33" fmla="*/ 93 h 94"/>
                  <a:gd name="T34" fmla="*/ 186 w 187"/>
                  <a:gd name="T35" fmla="*/ 93 h 94"/>
                  <a:gd name="T36" fmla="*/ 155 w 187"/>
                  <a:gd name="T3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94">
                    <a:moveTo>
                      <a:pt x="155" y="31"/>
                    </a:moveTo>
                    <a:lnTo>
                      <a:pt x="155" y="31"/>
                    </a:lnTo>
                    <a:lnTo>
                      <a:pt x="124" y="31"/>
                    </a:lnTo>
                    <a:lnTo>
                      <a:pt x="124" y="31"/>
                    </a:lnTo>
                    <a:cubicBezTo>
                      <a:pt x="124" y="31"/>
                      <a:pt x="124" y="31"/>
                      <a:pt x="93" y="31"/>
                    </a:cubicBezTo>
                    <a:lnTo>
                      <a:pt x="62" y="31"/>
                    </a:lnTo>
                    <a:lnTo>
                      <a:pt x="31" y="31"/>
                    </a:lnTo>
                    <a:cubicBezTo>
                      <a:pt x="31" y="0"/>
                      <a:pt x="31" y="0"/>
                      <a:pt x="0" y="0"/>
                    </a:cubicBezTo>
                    <a:cubicBezTo>
                      <a:pt x="31" y="31"/>
                      <a:pt x="31" y="62"/>
                      <a:pt x="31" y="62"/>
                    </a:cubicBezTo>
                    <a:cubicBezTo>
                      <a:pt x="31" y="62"/>
                      <a:pt x="31" y="93"/>
                      <a:pt x="62" y="93"/>
                    </a:cubicBezTo>
                    <a:lnTo>
                      <a:pt x="62" y="93"/>
                    </a:lnTo>
                    <a:lnTo>
                      <a:pt x="62" y="93"/>
                    </a:lnTo>
                    <a:lnTo>
                      <a:pt x="62" y="93"/>
                    </a:lnTo>
                    <a:cubicBezTo>
                      <a:pt x="93" y="93"/>
                      <a:pt x="93" y="93"/>
                      <a:pt x="93" y="93"/>
                    </a:cubicBezTo>
                    <a:lnTo>
                      <a:pt x="93" y="93"/>
                    </a:lnTo>
                    <a:lnTo>
                      <a:pt x="124" y="93"/>
                    </a:lnTo>
                    <a:cubicBezTo>
                      <a:pt x="124" y="93"/>
                      <a:pt x="155" y="93"/>
                      <a:pt x="186" y="93"/>
                    </a:cubicBezTo>
                    <a:lnTo>
                      <a:pt x="186" y="93"/>
                    </a:lnTo>
                    <a:cubicBezTo>
                      <a:pt x="155" y="62"/>
                      <a:pt x="155" y="62"/>
                      <a:pt x="155"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2" name="Freeform 205"/>
              <p:cNvSpPr>
                <a:spLocks noChangeArrowheads="1"/>
              </p:cNvSpPr>
              <p:nvPr/>
            </p:nvSpPr>
            <p:spPr bwMode="auto">
              <a:xfrm>
                <a:off x="1962150" y="909638"/>
                <a:ext cx="1588" cy="11112"/>
              </a:xfrm>
              <a:custGeom>
                <a:avLst/>
                <a:gdLst>
                  <a:gd name="T0" fmla="*/ 0 w 1"/>
                  <a:gd name="T1" fmla="*/ 0 h 32"/>
                  <a:gd name="T2" fmla="*/ 0 w 1"/>
                  <a:gd name="T3" fmla="*/ 0 h 32"/>
                  <a:gd name="T4" fmla="*/ 0 w 1"/>
                  <a:gd name="T5" fmla="*/ 31 h 32"/>
                  <a:gd name="T6" fmla="*/ 0 w 1"/>
                  <a:gd name="T7" fmla="*/ 0 h 32"/>
                </a:gdLst>
                <a:ahLst/>
                <a:cxnLst>
                  <a:cxn ang="0">
                    <a:pos x="T0" y="T1"/>
                  </a:cxn>
                  <a:cxn ang="0">
                    <a:pos x="T2" y="T3"/>
                  </a:cxn>
                  <a:cxn ang="0">
                    <a:pos x="T4" y="T5"/>
                  </a:cxn>
                  <a:cxn ang="0">
                    <a:pos x="T6" y="T7"/>
                  </a:cxn>
                </a:cxnLst>
                <a:rect l="0" t="0" r="r" b="b"/>
                <a:pathLst>
                  <a:path w="1" h="32">
                    <a:moveTo>
                      <a:pt x="0" y="0"/>
                    </a:moveTo>
                    <a:lnTo>
                      <a:pt x="0" y="0"/>
                    </a:lnTo>
                    <a:lnTo>
                      <a:pt x="0" y="31"/>
                    </a:lnTo>
                    <a:cubicBezTo>
                      <a:pt x="0" y="31"/>
                      <a:pt x="0" y="31"/>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3" name="Freeform 206"/>
              <p:cNvSpPr>
                <a:spLocks noChangeArrowheads="1"/>
              </p:cNvSpPr>
              <p:nvPr/>
            </p:nvSpPr>
            <p:spPr bwMode="auto">
              <a:xfrm>
                <a:off x="1906588" y="909638"/>
                <a:ext cx="33337" cy="11112"/>
              </a:xfrm>
              <a:custGeom>
                <a:avLst/>
                <a:gdLst>
                  <a:gd name="T0" fmla="*/ 62 w 94"/>
                  <a:gd name="T1" fmla="*/ 31 h 32"/>
                  <a:gd name="T2" fmla="*/ 62 w 94"/>
                  <a:gd name="T3" fmla="*/ 31 h 32"/>
                  <a:gd name="T4" fmla="*/ 62 w 94"/>
                  <a:gd name="T5" fmla="*/ 0 h 32"/>
                  <a:gd name="T6" fmla="*/ 62 w 94"/>
                  <a:gd name="T7" fmla="*/ 31 h 32"/>
                  <a:gd name="T8" fmla="*/ 31 w 94"/>
                  <a:gd name="T9" fmla="*/ 0 h 32"/>
                  <a:gd name="T10" fmla="*/ 31 w 94"/>
                  <a:gd name="T11" fmla="*/ 0 h 32"/>
                  <a:gd name="T12" fmla="*/ 31 w 94"/>
                  <a:gd name="T13" fmla="*/ 0 h 32"/>
                  <a:gd name="T14" fmla="*/ 31 w 94"/>
                  <a:gd name="T15" fmla="*/ 0 h 32"/>
                  <a:gd name="T16" fmla="*/ 0 w 94"/>
                  <a:gd name="T17" fmla="*/ 31 h 32"/>
                  <a:gd name="T18" fmla="*/ 0 w 94"/>
                  <a:gd name="T19" fmla="*/ 31 h 32"/>
                  <a:gd name="T20" fmla="*/ 62 w 94"/>
                  <a:gd name="T21" fmla="*/ 31 h 32"/>
                  <a:gd name="T22" fmla="*/ 62 w 94"/>
                  <a:gd name="T23" fmla="*/ 31 h 32"/>
                  <a:gd name="T24" fmla="*/ 93 w 94"/>
                  <a:gd name="T25" fmla="*/ 31 h 32"/>
                  <a:gd name="T26" fmla="*/ 93 w 94"/>
                  <a:gd name="T27" fmla="*/ 31 h 32"/>
                  <a:gd name="T28" fmla="*/ 93 w 94"/>
                  <a:gd name="T29" fmla="*/ 31 h 32"/>
                  <a:gd name="T30" fmla="*/ 62 w 94"/>
                  <a:gd name="T3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2">
                    <a:moveTo>
                      <a:pt x="62" y="31"/>
                    </a:moveTo>
                    <a:lnTo>
                      <a:pt x="62" y="31"/>
                    </a:lnTo>
                    <a:lnTo>
                      <a:pt x="62" y="0"/>
                    </a:lnTo>
                    <a:cubicBezTo>
                      <a:pt x="62" y="31"/>
                      <a:pt x="62" y="31"/>
                      <a:pt x="62" y="31"/>
                    </a:cubicBezTo>
                    <a:cubicBezTo>
                      <a:pt x="31" y="31"/>
                      <a:pt x="31" y="31"/>
                      <a:pt x="31" y="0"/>
                    </a:cubicBezTo>
                    <a:lnTo>
                      <a:pt x="31" y="0"/>
                    </a:lnTo>
                    <a:lnTo>
                      <a:pt x="31" y="0"/>
                    </a:lnTo>
                    <a:lnTo>
                      <a:pt x="31" y="0"/>
                    </a:lnTo>
                    <a:cubicBezTo>
                      <a:pt x="0" y="31"/>
                      <a:pt x="0" y="31"/>
                      <a:pt x="0" y="31"/>
                    </a:cubicBezTo>
                    <a:lnTo>
                      <a:pt x="0" y="31"/>
                    </a:lnTo>
                    <a:cubicBezTo>
                      <a:pt x="31" y="31"/>
                      <a:pt x="62" y="31"/>
                      <a:pt x="62" y="31"/>
                    </a:cubicBezTo>
                    <a:lnTo>
                      <a:pt x="62" y="31"/>
                    </a:lnTo>
                    <a:cubicBezTo>
                      <a:pt x="93" y="31"/>
                      <a:pt x="93" y="31"/>
                      <a:pt x="93" y="31"/>
                    </a:cubicBezTo>
                    <a:lnTo>
                      <a:pt x="93" y="31"/>
                    </a:lnTo>
                    <a:lnTo>
                      <a:pt x="93" y="31"/>
                    </a:lnTo>
                    <a:cubicBezTo>
                      <a:pt x="93" y="31"/>
                      <a:pt x="93" y="31"/>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4" name="Freeform 207"/>
              <p:cNvSpPr>
                <a:spLocks noChangeArrowheads="1"/>
              </p:cNvSpPr>
              <p:nvPr/>
            </p:nvSpPr>
            <p:spPr bwMode="auto">
              <a:xfrm>
                <a:off x="2073275" y="954088"/>
                <a:ext cx="22225" cy="11112"/>
              </a:xfrm>
              <a:custGeom>
                <a:avLst/>
                <a:gdLst>
                  <a:gd name="T0" fmla="*/ 31 w 62"/>
                  <a:gd name="T1" fmla="*/ 31 h 32"/>
                  <a:gd name="T2" fmla="*/ 31 w 62"/>
                  <a:gd name="T3" fmla="*/ 31 h 32"/>
                  <a:gd name="T4" fmla="*/ 31 w 62"/>
                  <a:gd name="T5" fmla="*/ 31 h 32"/>
                  <a:gd name="T6" fmla="*/ 31 w 62"/>
                  <a:gd name="T7" fmla="*/ 31 h 32"/>
                  <a:gd name="T8" fmla="*/ 61 w 62"/>
                  <a:gd name="T9" fmla="*/ 0 h 32"/>
                  <a:gd name="T10" fmla="*/ 0 w 62"/>
                  <a:gd name="T11" fmla="*/ 0 h 32"/>
                  <a:gd name="T12" fmla="*/ 31 w 6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31" y="31"/>
                    </a:moveTo>
                    <a:lnTo>
                      <a:pt x="31" y="31"/>
                    </a:lnTo>
                    <a:lnTo>
                      <a:pt x="31" y="31"/>
                    </a:lnTo>
                    <a:lnTo>
                      <a:pt x="31" y="31"/>
                    </a:lnTo>
                    <a:cubicBezTo>
                      <a:pt x="31" y="31"/>
                      <a:pt x="31" y="0"/>
                      <a:pt x="61" y="0"/>
                    </a:cubicBezTo>
                    <a:cubicBezTo>
                      <a:pt x="31" y="0"/>
                      <a:pt x="31" y="0"/>
                      <a:pt x="0" y="0"/>
                    </a:cubicBez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5" name="Freeform 208"/>
              <p:cNvSpPr>
                <a:spLocks noChangeArrowheads="1"/>
              </p:cNvSpPr>
              <p:nvPr/>
            </p:nvSpPr>
            <p:spPr bwMode="auto">
              <a:xfrm>
                <a:off x="1793875" y="787400"/>
                <a:ext cx="134938" cy="44450"/>
              </a:xfrm>
              <a:custGeom>
                <a:avLst/>
                <a:gdLst>
                  <a:gd name="T0" fmla="*/ 0 w 373"/>
                  <a:gd name="T1" fmla="*/ 62 h 125"/>
                  <a:gd name="T2" fmla="*/ 0 w 373"/>
                  <a:gd name="T3" fmla="*/ 62 h 125"/>
                  <a:gd name="T4" fmla="*/ 31 w 373"/>
                  <a:gd name="T5" fmla="*/ 62 h 125"/>
                  <a:gd name="T6" fmla="*/ 62 w 373"/>
                  <a:gd name="T7" fmla="*/ 62 h 125"/>
                  <a:gd name="T8" fmla="*/ 62 w 373"/>
                  <a:gd name="T9" fmla="*/ 62 h 125"/>
                  <a:gd name="T10" fmla="*/ 93 w 373"/>
                  <a:gd name="T11" fmla="*/ 62 h 125"/>
                  <a:gd name="T12" fmla="*/ 124 w 373"/>
                  <a:gd name="T13" fmla="*/ 62 h 125"/>
                  <a:gd name="T14" fmla="*/ 186 w 373"/>
                  <a:gd name="T15" fmla="*/ 62 h 125"/>
                  <a:gd name="T16" fmla="*/ 186 w 373"/>
                  <a:gd name="T17" fmla="*/ 93 h 125"/>
                  <a:gd name="T18" fmla="*/ 248 w 373"/>
                  <a:gd name="T19" fmla="*/ 124 h 125"/>
                  <a:gd name="T20" fmla="*/ 279 w 373"/>
                  <a:gd name="T21" fmla="*/ 124 h 125"/>
                  <a:gd name="T22" fmla="*/ 279 w 373"/>
                  <a:gd name="T23" fmla="*/ 124 h 125"/>
                  <a:gd name="T24" fmla="*/ 310 w 373"/>
                  <a:gd name="T25" fmla="*/ 124 h 125"/>
                  <a:gd name="T26" fmla="*/ 341 w 373"/>
                  <a:gd name="T27" fmla="*/ 124 h 125"/>
                  <a:gd name="T28" fmla="*/ 372 w 373"/>
                  <a:gd name="T29" fmla="*/ 93 h 125"/>
                  <a:gd name="T30" fmla="*/ 372 w 373"/>
                  <a:gd name="T31" fmla="*/ 93 h 125"/>
                  <a:gd name="T32" fmla="*/ 372 w 373"/>
                  <a:gd name="T33" fmla="*/ 93 h 125"/>
                  <a:gd name="T34" fmla="*/ 372 w 373"/>
                  <a:gd name="T35" fmla="*/ 93 h 125"/>
                  <a:gd name="T36" fmla="*/ 341 w 373"/>
                  <a:gd name="T37" fmla="*/ 93 h 125"/>
                  <a:gd name="T38" fmla="*/ 310 w 373"/>
                  <a:gd name="T39" fmla="*/ 62 h 125"/>
                  <a:gd name="T40" fmla="*/ 310 w 373"/>
                  <a:gd name="T41" fmla="*/ 62 h 125"/>
                  <a:gd name="T42" fmla="*/ 279 w 373"/>
                  <a:gd name="T43" fmla="*/ 62 h 125"/>
                  <a:gd name="T44" fmla="*/ 279 w 373"/>
                  <a:gd name="T45" fmla="*/ 62 h 125"/>
                  <a:gd name="T46" fmla="*/ 248 w 373"/>
                  <a:gd name="T47" fmla="*/ 31 h 125"/>
                  <a:gd name="T48" fmla="*/ 248 w 373"/>
                  <a:gd name="T49" fmla="*/ 31 h 125"/>
                  <a:gd name="T50" fmla="*/ 217 w 373"/>
                  <a:gd name="T51" fmla="*/ 31 h 125"/>
                  <a:gd name="T52" fmla="*/ 186 w 373"/>
                  <a:gd name="T53" fmla="*/ 31 h 125"/>
                  <a:gd name="T54" fmla="*/ 155 w 373"/>
                  <a:gd name="T55" fmla="*/ 31 h 125"/>
                  <a:gd name="T56" fmla="*/ 124 w 373"/>
                  <a:gd name="T57" fmla="*/ 0 h 125"/>
                  <a:gd name="T58" fmla="*/ 93 w 373"/>
                  <a:gd name="T59" fmla="*/ 0 h 125"/>
                  <a:gd name="T60" fmla="*/ 93 w 373"/>
                  <a:gd name="T61" fmla="*/ 0 h 125"/>
                  <a:gd name="T62" fmla="*/ 62 w 373"/>
                  <a:gd name="T63" fmla="*/ 0 h 125"/>
                  <a:gd name="T64" fmla="*/ 31 w 373"/>
                  <a:gd name="T65" fmla="*/ 0 h 125"/>
                  <a:gd name="T66" fmla="*/ 0 w 373"/>
                  <a:gd name="T67" fmla="*/ 0 h 125"/>
                  <a:gd name="T68" fmla="*/ 0 w 373"/>
                  <a:gd name="T69" fmla="*/ 0 h 125"/>
                  <a:gd name="T70" fmla="*/ 0 w 373"/>
                  <a:gd name="T71" fmla="*/ 31 h 125"/>
                  <a:gd name="T72" fmla="*/ 0 w 373"/>
                  <a:gd name="T73"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125">
                    <a:moveTo>
                      <a:pt x="0" y="62"/>
                    </a:moveTo>
                    <a:lnTo>
                      <a:pt x="0" y="62"/>
                    </a:lnTo>
                    <a:cubicBezTo>
                      <a:pt x="0" y="62"/>
                      <a:pt x="0" y="62"/>
                      <a:pt x="31" y="62"/>
                    </a:cubicBezTo>
                    <a:cubicBezTo>
                      <a:pt x="31" y="62"/>
                      <a:pt x="31" y="62"/>
                      <a:pt x="62" y="62"/>
                    </a:cubicBezTo>
                    <a:lnTo>
                      <a:pt x="62" y="62"/>
                    </a:lnTo>
                    <a:lnTo>
                      <a:pt x="93" y="62"/>
                    </a:lnTo>
                    <a:cubicBezTo>
                      <a:pt x="93" y="62"/>
                      <a:pt x="93" y="62"/>
                      <a:pt x="124" y="62"/>
                    </a:cubicBezTo>
                    <a:cubicBezTo>
                      <a:pt x="155" y="62"/>
                      <a:pt x="155" y="62"/>
                      <a:pt x="186" y="62"/>
                    </a:cubicBezTo>
                    <a:lnTo>
                      <a:pt x="186" y="93"/>
                    </a:lnTo>
                    <a:cubicBezTo>
                      <a:pt x="248" y="124"/>
                      <a:pt x="248" y="124"/>
                      <a:pt x="248" y="124"/>
                    </a:cubicBezTo>
                    <a:cubicBezTo>
                      <a:pt x="248" y="124"/>
                      <a:pt x="248" y="124"/>
                      <a:pt x="279" y="124"/>
                    </a:cubicBezTo>
                    <a:lnTo>
                      <a:pt x="279" y="124"/>
                    </a:lnTo>
                    <a:lnTo>
                      <a:pt x="310" y="124"/>
                    </a:lnTo>
                    <a:cubicBezTo>
                      <a:pt x="341" y="124"/>
                      <a:pt x="341" y="124"/>
                      <a:pt x="341" y="124"/>
                    </a:cubicBezTo>
                    <a:cubicBezTo>
                      <a:pt x="372" y="124"/>
                      <a:pt x="372" y="93"/>
                      <a:pt x="372" y="93"/>
                    </a:cubicBezTo>
                    <a:lnTo>
                      <a:pt x="372" y="93"/>
                    </a:lnTo>
                    <a:lnTo>
                      <a:pt x="372" y="93"/>
                    </a:lnTo>
                    <a:lnTo>
                      <a:pt x="372" y="93"/>
                    </a:lnTo>
                    <a:cubicBezTo>
                      <a:pt x="341" y="93"/>
                      <a:pt x="341" y="93"/>
                      <a:pt x="341" y="93"/>
                    </a:cubicBezTo>
                    <a:cubicBezTo>
                      <a:pt x="310" y="93"/>
                      <a:pt x="310" y="62"/>
                      <a:pt x="310" y="62"/>
                    </a:cubicBezTo>
                    <a:lnTo>
                      <a:pt x="310" y="62"/>
                    </a:lnTo>
                    <a:cubicBezTo>
                      <a:pt x="310" y="62"/>
                      <a:pt x="310" y="62"/>
                      <a:pt x="279" y="62"/>
                    </a:cubicBezTo>
                    <a:lnTo>
                      <a:pt x="279" y="62"/>
                    </a:lnTo>
                    <a:cubicBezTo>
                      <a:pt x="248" y="31"/>
                      <a:pt x="248" y="31"/>
                      <a:pt x="248" y="31"/>
                    </a:cubicBezTo>
                    <a:lnTo>
                      <a:pt x="248" y="31"/>
                    </a:lnTo>
                    <a:cubicBezTo>
                      <a:pt x="217" y="31"/>
                      <a:pt x="217" y="31"/>
                      <a:pt x="217" y="31"/>
                    </a:cubicBezTo>
                    <a:cubicBezTo>
                      <a:pt x="186" y="31"/>
                      <a:pt x="186" y="31"/>
                      <a:pt x="186" y="31"/>
                    </a:cubicBezTo>
                    <a:lnTo>
                      <a:pt x="155" y="31"/>
                    </a:lnTo>
                    <a:cubicBezTo>
                      <a:pt x="124" y="31"/>
                      <a:pt x="124" y="0"/>
                      <a:pt x="124" y="0"/>
                    </a:cubicBezTo>
                    <a:cubicBezTo>
                      <a:pt x="124" y="0"/>
                      <a:pt x="124" y="0"/>
                      <a:pt x="93" y="0"/>
                    </a:cubicBezTo>
                    <a:lnTo>
                      <a:pt x="93" y="0"/>
                    </a:lnTo>
                    <a:cubicBezTo>
                      <a:pt x="62" y="0"/>
                      <a:pt x="62" y="0"/>
                      <a:pt x="62" y="0"/>
                    </a:cubicBezTo>
                    <a:lnTo>
                      <a:pt x="31" y="0"/>
                    </a:lnTo>
                    <a:lnTo>
                      <a:pt x="0" y="0"/>
                    </a:lnTo>
                    <a:lnTo>
                      <a:pt x="0" y="0"/>
                    </a:lnTo>
                    <a:lnTo>
                      <a:pt x="0" y="31"/>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6" name="Freeform 209"/>
              <p:cNvSpPr>
                <a:spLocks noChangeArrowheads="1"/>
              </p:cNvSpPr>
              <p:nvPr/>
            </p:nvSpPr>
            <p:spPr bwMode="auto">
              <a:xfrm>
                <a:off x="1827213" y="831850"/>
                <a:ext cx="44450" cy="11113"/>
              </a:xfrm>
              <a:custGeom>
                <a:avLst/>
                <a:gdLst>
                  <a:gd name="T0" fmla="*/ 62 w 125"/>
                  <a:gd name="T1" fmla="*/ 0 h 32"/>
                  <a:gd name="T2" fmla="*/ 62 w 125"/>
                  <a:gd name="T3" fmla="*/ 0 h 32"/>
                  <a:gd name="T4" fmla="*/ 62 w 125"/>
                  <a:gd name="T5" fmla="*/ 0 h 32"/>
                  <a:gd name="T6" fmla="*/ 0 w 125"/>
                  <a:gd name="T7" fmla="*/ 0 h 32"/>
                  <a:gd name="T8" fmla="*/ 0 w 125"/>
                  <a:gd name="T9" fmla="*/ 0 h 32"/>
                  <a:gd name="T10" fmla="*/ 0 w 125"/>
                  <a:gd name="T11" fmla="*/ 31 h 32"/>
                  <a:gd name="T12" fmla="*/ 31 w 125"/>
                  <a:gd name="T13" fmla="*/ 31 h 32"/>
                  <a:gd name="T14" fmla="*/ 62 w 125"/>
                  <a:gd name="T15" fmla="*/ 31 h 32"/>
                  <a:gd name="T16" fmla="*/ 93 w 125"/>
                  <a:gd name="T17" fmla="*/ 31 h 32"/>
                  <a:gd name="T18" fmla="*/ 124 w 125"/>
                  <a:gd name="T19" fmla="*/ 31 h 32"/>
                  <a:gd name="T20" fmla="*/ 93 w 125"/>
                  <a:gd name="T21" fmla="*/ 0 h 32"/>
                  <a:gd name="T22" fmla="*/ 62 w 1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2">
                    <a:moveTo>
                      <a:pt x="62" y="0"/>
                    </a:moveTo>
                    <a:lnTo>
                      <a:pt x="62" y="0"/>
                    </a:lnTo>
                    <a:lnTo>
                      <a:pt x="62" y="0"/>
                    </a:lnTo>
                    <a:cubicBezTo>
                      <a:pt x="62" y="0"/>
                      <a:pt x="31" y="0"/>
                      <a:pt x="0" y="0"/>
                    </a:cubicBezTo>
                    <a:lnTo>
                      <a:pt x="0" y="0"/>
                    </a:lnTo>
                    <a:lnTo>
                      <a:pt x="0" y="31"/>
                    </a:lnTo>
                    <a:lnTo>
                      <a:pt x="31" y="31"/>
                    </a:lnTo>
                    <a:lnTo>
                      <a:pt x="62" y="31"/>
                    </a:lnTo>
                    <a:lnTo>
                      <a:pt x="93" y="31"/>
                    </a:lnTo>
                    <a:cubicBezTo>
                      <a:pt x="93" y="31"/>
                      <a:pt x="93" y="31"/>
                      <a:pt x="124" y="31"/>
                    </a:cubicBezTo>
                    <a:cubicBezTo>
                      <a:pt x="93" y="0"/>
                      <a:pt x="93" y="0"/>
                      <a:pt x="93" y="0"/>
                    </a:cubicBezTo>
                    <a:cubicBezTo>
                      <a:pt x="93" y="0"/>
                      <a:pt x="93"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7" name="Freeform 210"/>
              <p:cNvSpPr>
                <a:spLocks noChangeArrowheads="1"/>
              </p:cNvSpPr>
              <p:nvPr/>
            </p:nvSpPr>
            <p:spPr bwMode="auto">
              <a:xfrm>
                <a:off x="2117725" y="1155700"/>
                <a:ext cx="33338" cy="1588"/>
              </a:xfrm>
              <a:custGeom>
                <a:avLst/>
                <a:gdLst>
                  <a:gd name="T0" fmla="*/ 31 w 94"/>
                  <a:gd name="T1" fmla="*/ 0 h 1"/>
                  <a:gd name="T2" fmla="*/ 31 w 94"/>
                  <a:gd name="T3" fmla="*/ 0 h 1"/>
                  <a:gd name="T4" fmla="*/ 0 w 94"/>
                  <a:gd name="T5" fmla="*/ 0 h 1"/>
                  <a:gd name="T6" fmla="*/ 31 w 94"/>
                  <a:gd name="T7" fmla="*/ 0 h 1"/>
                  <a:gd name="T8" fmla="*/ 31 w 94"/>
                  <a:gd name="T9" fmla="*/ 0 h 1"/>
                  <a:gd name="T10" fmla="*/ 62 w 94"/>
                  <a:gd name="T11" fmla="*/ 0 h 1"/>
                  <a:gd name="T12" fmla="*/ 93 w 94"/>
                  <a:gd name="T13" fmla="*/ 0 h 1"/>
                  <a:gd name="T14" fmla="*/ 93 w 94"/>
                  <a:gd name="T15" fmla="*/ 0 h 1"/>
                  <a:gd name="T16" fmla="*/ 93 w 94"/>
                  <a:gd name="T17" fmla="*/ 0 h 1"/>
                  <a:gd name="T18" fmla="*/ 93 w 94"/>
                  <a:gd name="T19" fmla="*/ 0 h 1"/>
                  <a:gd name="T20" fmla="*/ 31 w 94"/>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
                    <a:moveTo>
                      <a:pt x="31" y="0"/>
                    </a:moveTo>
                    <a:lnTo>
                      <a:pt x="31" y="0"/>
                    </a:lnTo>
                    <a:lnTo>
                      <a:pt x="0" y="0"/>
                    </a:lnTo>
                    <a:lnTo>
                      <a:pt x="31" y="0"/>
                    </a:lnTo>
                    <a:lnTo>
                      <a:pt x="31" y="0"/>
                    </a:lnTo>
                    <a:lnTo>
                      <a:pt x="62" y="0"/>
                    </a:lnTo>
                    <a:lnTo>
                      <a:pt x="93" y="0"/>
                    </a:lnTo>
                    <a:lnTo>
                      <a:pt x="93" y="0"/>
                    </a:lnTo>
                    <a:lnTo>
                      <a:pt x="93" y="0"/>
                    </a:lnTo>
                    <a:lnTo>
                      <a:pt x="93" y="0"/>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8" name="Freeform 211"/>
              <p:cNvSpPr>
                <a:spLocks noChangeArrowheads="1"/>
              </p:cNvSpPr>
              <p:nvPr/>
            </p:nvSpPr>
            <p:spPr bwMode="auto">
              <a:xfrm>
                <a:off x="2028825" y="2449513"/>
                <a:ext cx="22225" cy="11112"/>
              </a:xfrm>
              <a:custGeom>
                <a:avLst/>
                <a:gdLst>
                  <a:gd name="T0" fmla="*/ 31 w 63"/>
                  <a:gd name="T1" fmla="*/ 30 h 31"/>
                  <a:gd name="T2" fmla="*/ 31 w 63"/>
                  <a:gd name="T3" fmla="*/ 30 h 31"/>
                  <a:gd name="T4" fmla="*/ 31 w 63"/>
                  <a:gd name="T5" fmla="*/ 30 h 31"/>
                  <a:gd name="T6" fmla="*/ 31 w 63"/>
                  <a:gd name="T7" fmla="*/ 30 h 31"/>
                  <a:gd name="T8" fmla="*/ 62 w 63"/>
                  <a:gd name="T9" fmla="*/ 30 h 31"/>
                  <a:gd name="T10" fmla="*/ 62 w 63"/>
                  <a:gd name="T11" fmla="*/ 30 h 31"/>
                  <a:gd name="T12" fmla="*/ 62 w 63"/>
                  <a:gd name="T13" fmla="*/ 30 h 31"/>
                  <a:gd name="T14" fmla="*/ 62 w 63"/>
                  <a:gd name="T15" fmla="*/ 30 h 31"/>
                  <a:gd name="T16" fmla="*/ 62 w 63"/>
                  <a:gd name="T17" fmla="*/ 30 h 31"/>
                  <a:gd name="T18" fmla="*/ 31 w 63"/>
                  <a:gd name="T19" fmla="*/ 0 h 31"/>
                  <a:gd name="T20" fmla="*/ 31 w 63"/>
                  <a:gd name="T21" fmla="*/ 0 h 31"/>
                  <a:gd name="T22" fmla="*/ 31 w 63"/>
                  <a:gd name="T23" fmla="*/ 0 h 31"/>
                  <a:gd name="T24" fmla="*/ 0 w 63"/>
                  <a:gd name="T25" fmla="*/ 0 h 31"/>
                  <a:gd name="T26" fmla="*/ 0 w 63"/>
                  <a:gd name="T27" fmla="*/ 0 h 31"/>
                  <a:gd name="T28" fmla="*/ 0 w 63"/>
                  <a:gd name="T29" fmla="*/ 0 h 31"/>
                  <a:gd name="T30" fmla="*/ 0 w 63"/>
                  <a:gd name="T31" fmla="*/ 30 h 31"/>
                  <a:gd name="T32" fmla="*/ 31 w 63"/>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31" y="30"/>
                    </a:moveTo>
                    <a:lnTo>
                      <a:pt x="31" y="30"/>
                    </a:lnTo>
                    <a:lnTo>
                      <a:pt x="31" y="30"/>
                    </a:lnTo>
                    <a:lnTo>
                      <a:pt x="31" y="30"/>
                    </a:lnTo>
                    <a:cubicBezTo>
                      <a:pt x="62" y="30"/>
                      <a:pt x="62" y="30"/>
                      <a:pt x="62" y="30"/>
                    </a:cubicBezTo>
                    <a:lnTo>
                      <a:pt x="62" y="30"/>
                    </a:lnTo>
                    <a:lnTo>
                      <a:pt x="62" y="30"/>
                    </a:lnTo>
                    <a:lnTo>
                      <a:pt x="62" y="30"/>
                    </a:lnTo>
                    <a:lnTo>
                      <a:pt x="62" y="30"/>
                    </a:lnTo>
                    <a:cubicBezTo>
                      <a:pt x="62" y="30"/>
                      <a:pt x="62" y="30"/>
                      <a:pt x="31" y="0"/>
                    </a:cubicBezTo>
                    <a:lnTo>
                      <a:pt x="31" y="0"/>
                    </a:lnTo>
                    <a:lnTo>
                      <a:pt x="31" y="0"/>
                    </a:lnTo>
                    <a:lnTo>
                      <a:pt x="0" y="0"/>
                    </a:lnTo>
                    <a:lnTo>
                      <a:pt x="0" y="0"/>
                    </a:lnTo>
                    <a:lnTo>
                      <a:pt x="0" y="0"/>
                    </a:lnTo>
                    <a:cubicBezTo>
                      <a:pt x="0" y="0"/>
                      <a:pt x="0" y="0"/>
                      <a:pt x="0" y="30"/>
                    </a:cubicBezTo>
                    <a:lnTo>
                      <a:pt x="31"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9" name="Freeform 212"/>
              <p:cNvSpPr>
                <a:spLocks noChangeArrowheads="1"/>
              </p:cNvSpPr>
              <p:nvPr/>
            </p:nvSpPr>
            <p:spPr bwMode="auto">
              <a:xfrm>
                <a:off x="1962150" y="2405063"/>
                <a:ext cx="44450" cy="44450"/>
              </a:xfrm>
              <a:custGeom>
                <a:avLst/>
                <a:gdLst>
                  <a:gd name="T0" fmla="*/ 93 w 125"/>
                  <a:gd name="T1" fmla="*/ 30 h 125"/>
                  <a:gd name="T2" fmla="*/ 93 w 125"/>
                  <a:gd name="T3" fmla="*/ 30 h 125"/>
                  <a:gd name="T4" fmla="*/ 62 w 125"/>
                  <a:gd name="T5" fmla="*/ 30 h 125"/>
                  <a:gd name="T6" fmla="*/ 62 w 125"/>
                  <a:gd name="T7" fmla="*/ 0 h 125"/>
                  <a:gd name="T8" fmla="*/ 31 w 125"/>
                  <a:gd name="T9" fmla="*/ 0 h 125"/>
                  <a:gd name="T10" fmla="*/ 31 w 125"/>
                  <a:gd name="T11" fmla="*/ 0 h 125"/>
                  <a:gd name="T12" fmla="*/ 0 w 125"/>
                  <a:gd name="T13" fmla="*/ 0 h 125"/>
                  <a:gd name="T14" fmla="*/ 0 w 125"/>
                  <a:gd name="T15" fmla="*/ 0 h 125"/>
                  <a:gd name="T16" fmla="*/ 31 w 125"/>
                  <a:gd name="T17" fmla="*/ 30 h 125"/>
                  <a:gd name="T18" fmla="*/ 93 w 125"/>
                  <a:gd name="T19" fmla="*/ 61 h 125"/>
                  <a:gd name="T20" fmla="*/ 93 w 125"/>
                  <a:gd name="T21" fmla="*/ 61 h 125"/>
                  <a:gd name="T22" fmla="*/ 93 w 125"/>
                  <a:gd name="T23" fmla="*/ 61 h 125"/>
                  <a:gd name="T24" fmla="*/ 124 w 125"/>
                  <a:gd name="T25" fmla="*/ 92 h 125"/>
                  <a:gd name="T26" fmla="*/ 124 w 125"/>
                  <a:gd name="T27" fmla="*/ 124 h 125"/>
                  <a:gd name="T28" fmla="*/ 124 w 125"/>
                  <a:gd name="T29" fmla="*/ 124 h 125"/>
                  <a:gd name="T30" fmla="*/ 124 w 125"/>
                  <a:gd name="T31" fmla="*/ 92 h 125"/>
                  <a:gd name="T32" fmla="*/ 124 w 125"/>
                  <a:gd name="T33" fmla="*/ 92 h 125"/>
                  <a:gd name="T34" fmla="*/ 124 w 125"/>
                  <a:gd name="T35" fmla="*/ 61 h 125"/>
                  <a:gd name="T36" fmla="*/ 124 w 125"/>
                  <a:gd name="T37" fmla="*/ 61 h 125"/>
                  <a:gd name="T38" fmla="*/ 124 w 125"/>
                  <a:gd name="T39" fmla="*/ 61 h 125"/>
                  <a:gd name="T40" fmla="*/ 124 w 125"/>
                  <a:gd name="T41" fmla="*/ 61 h 125"/>
                  <a:gd name="T42" fmla="*/ 93 w 125"/>
                  <a:gd name="T4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25">
                    <a:moveTo>
                      <a:pt x="93" y="30"/>
                    </a:moveTo>
                    <a:lnTo>
                      <a:pt x="93" y="30"/>
                    </a:lnTo>
                    <a:cubicBezTo>
                      <a:pt x="93" y="30"/>
                      <a:pt x="93" y="30"/>
                      <a:pt x="62" y="30"/>
                    </a:cubicBezTo>
                    <a:lnTo>
                      <a:pt x="62" y="0"/>
                    </a:lnTo>
                    <a:lnTo>
                      <a:pt x="31" y="0"/>
                    </a:lnTo>
                    <a:lnTo>
                      <a:pt x="31" y="0"/>
                    </a:lnTo>
                    <a:cubicBezTo>
                      <a:pt x="31" y="0"/>
                      <a:pt x="31" y="0"/>
                      <a:pt x="0" y="0"/>
                    </a:cubicBezTo>
                    <a:lnTo>
                      <a:pt x="0" y="0"/>
                    </a:lnTo>
                    <a:lnTo>
                      <a:pt x="31" y="30"/>
                    </a:lnTo>
                    <a:cubicBezTo>
                      <a:pt x="31" y="30"/>
                      <a:pt x="62" y="61"/>
                      <a:pt x="93" y="61"/>
                    </a:cubicBezTo>
                    <a:lnTo>
                      <a:pt x="93" y="61"/>
                    </a:lnTo>
                    <a:lnTo>
                      <a:pt x="93" y="61"/>
                    </a:lnTo>
                    <a:lnTo>
                      <a:pt x="124" y="92"/>
                    </a:lnTo>
                    <a:cubicBezTo>
                      <a:pt x="124" y="124"/>
                      <a:pt x="124" y="124"/>
                      <a:pt x="124" y="124"/>
                    </a:cubicBezTo>
                    <a:lnTo>
                      <a:pt x="124" y="124"/>
                    </a:lnTo>
                    <a:cubicBezTo>
                      <a:pt x="124" y="92"/>
                      <a:pt x="124" y="92"/>
                      <a:pt x="124" y="92"/>
                    </a:cubicBezTo>
                    <a:lnTo>
                      <a:pt x="124" y="92"/>
                    </a:lnTo>
                    <a:cubicBezTo>
                      <a:pt x="124" y="92"/>
                      <a:pt x="124" y="92"/>
                      <a:pt x="124" y="61"/>
                    </a:cubicBezTo>
                    <a:lnTo>
                      <a:pt x="124" y="61"/>
                    </a:lnTo>
                    <a:lnTo>
                      <a:pt x="124" y="61"/>
                    </a:lnTo>
                    <a:lnTo>
                      <a:pt x="124" y="61"/>
                    </a:lnTo>
                    <a:lnTo>
                      <a:pt x="93"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0" name="Freeform 213"/>
              <p:cNvSpPr>
                <a:spLocks noChangeArrowheads="1"/>
              </p:cNvSpPr>
              <p:nvPr/>
            </p:nvSpPr>
            <p:spPr bwMode="auto">
              <a:xfrm>
                <a:off x="1192213" y="1535113"/>
                <a:ext cx="1127125" cy="525462"/>
              </a:xfrm>
              <a:custGeom>
                <a:avLst/>
                <a:gdLst>
                  <a:gd name="T0" fmla="*/ 3099 w 3132"/>
                  <a:gd name="T1" fmla="*/ 154 h 1458"/>
                  <a:gd name="T2" fmla="*/ 3099 w 3132"/>
                  <a:gd name="T3" fmla="*/ 93 h 1458"/>
                  <a:gd name="T4" fmla="*/ 3038 w 3132"/>
                  <a:gd name="T5" fmla="*/ 93 h 1458"/>
                  <a:gd name="T6" fmla="*/ 3007 w 3132"/>
                  <a:gd name="T7" fmla="*/ 154 h 1458"/>
                  <a:gd name="T8" fmla="*/ 2914 w 3132"/>
                  <a:gd name="T9" fmla="*/ 217 h 1458"/>
                  <a:gd name="T10" fmla="*/ 2666 w 3132"/>
                  <a:gd name="T11" fmla="*/ 278 h 1458"/>
                  <a:gd name="T12" fmla="*/ 2510 w 3132"/>
                  <a:gd name="T13" fmla="*/ 371 h 1458"/>
                  <a:gd name="T14" fmla="*/ 2294 w 3132"/>
                  <a:gd name="T15" fmla="*/ 465 h 1458"/>
                  <a:gd name="T16" fmla="*/ 2232 w 3132"/>
                  <a:gd name="T17" fmla="*/ 341 h 1458"/>
                  <a:gd name="T18" fmla="*/ 2201 w 3132"/>
                  <a:gd name="T19" fmla="*/ 186 h 1458"/>
                  <a:gd name="T20" fmla="*/ 2139 w 3132"/>
                  <a:gd name="T21" fmla="*/ 248 h 1458"/>
                  <a:gd name="T22" fmla="*/ 2046 w 3132"/>
                  <a:gd name="T23" fmla="*/ 371 h 1458"/>
                  <a:gd name="T24" fmla="*/ 2077 w 3132"/>
                  <a:gd name="T25" fmla="*/ 154 h 1458"/>
                  <a:gd name="T26" fmla="*/ 1891 w 3132"/>
                  <a:gd name="T27" fmla="*/ 186 h 1458"/>
                  <a:gd name="T28" fmla="*/ 1798 w 3132"/>
                  <a:gd name="T29" fmla="*/ 93 h 1458"/>
                  <a:gd name="T30" fmla="*/ 1829 w 3132"/>
                  <a:gd name="T31" fmla="*/ 62 h 1458"/>
                  <a:gd name="T32" fmla="*/ 1705 w 3132"/>
                  <a:gd name="T33" fmla="*/ 30 h 1458"/>
                  <a:gd name="T34" fmla="*/ 1612 w 3132"/>
                  <a:gd name="T35" fmla="*/ 0 h 1458"/>
                  <a:gd name="T36" fmla="*/ 124 w 3132"/>
                  <a:gd name="T37" fmla="*/ 0 h 1458"/>
                  <a:gd name="T38" fmla="*/ 93 w 3132"/>
                  <a:gd name="T39" fmla="*/ 93 h 1458"/>
                  <a:gd name="T40" fmla="*/ 32 w 3132"/>
                  <a:gd name="T41" fmla="*/ 30 h 1458"/>
                  <a:gd name="T42" fmla="*/ 32 w 3132"/>
                  <a:gd name="T43" fmla="*/ 93 h 1458"/>
                  <a:gd name="T44" fmla="*/ 32 w 3132"/>
                  <a:gd name="T45" fmla="*/ 248 h 1458"/>
                  <a:gd name="T46" fmla="*/ 0 w 3132"/>
                  <a:gd name="T47" fmla="*/ 402 h 1458"/>
                  <a:gd name="T48" fmla="*/ 32 w 3132"/>
                  <a:gd name="T49" fmla="*/ 558 h 1458"/>
                  <a:gd name="T50" fmla="*/ 93 w 3132"/>
                  <a:gd name="T51" fmla="*/ 650 h 1458"/>
                  <a:gd name="T52" fmla="*/ 186 w 3132"/>
                  <a:gd name="T53" fmla="*/ 650 h 1458"/>
                  <a:gd name="T54" fmla="*/ 217 w 3132"/>
                  <a:gd name="T55" fmla="*/ 867 h 1458"/>
                  <a:gd name="T56" fmla="*/ 310 w 3132"/>
                  <a:gd name="T57" fmla="*/ 898 h 1458"/>
                  <a:gd name="T58" fmla="*/ 465 w 3132"/>
                  <a:gd name="T59" fmla="*/ 991 h 1458"/>
                  <a:gd name="T60" fmla="*/ 496 w 3132"/>
                  <a:gd name="T61" fmla="*/ 961 h 1458"/>
                  <a:gd name="T62" fmla="*/ 589 w 3132"/>
                  <a:gd name="T63" fmla="*/ 991 h 1458"/>
                  <a:gd name="T64" fmla="*/ 837 w 3132"/>
                  <a:gd name="T65" fmla="*/ 1085 h 1458"/>
                  <a:gd name="T66" fmla="*/ 930 w 3132"/>
                  <a:gd name="T67" fmla="*/ 1022 h 1458"/>
                  <a:gd name="T68" fmla="*/ 1116 w 3132"/>
                  <a:gd name="T69" fmla="*/ 1178 h 1458"/>
                  <a:gd name="T70" fmla="*/ 1147 w 3132"/>
                  <a:gd name="T71" fmla="*/ 1209 h 1458"/>
                  <a:gd name="T72" fmla="*/ 1271 w 3132"/>
                  <a:gd name="T73" fmla="*/ 1178 h 1458"/>
                  <a:gd name="T74" fmla="*/ 1395 w 3132"/>
                  <a:gd name="T75" fmla="*/ 1363 h 1458"/>
                  <a:gd name="T76" fmla="*/ 1426 w 3132"/>
                  <a:gd name="T77" fmla="*/ 1394 h 1458"/>
                  <a:gd name="T78" fmla="*/ 1519 w 3132"/>
                  <a:gd name="T79" fmla="*/ 1270 h 1458"/>
                  <a:gd name="T80" fmla="*/ 1705 w 3132"/>
                  <a:gd name="T81" fmla="*/ 1178 h 1458"/>
                  <a:gd name="T82" fmla="*/ 2015 w 3132"/>
                  <a:gd name="T83" fmla="*/ 1146 h 1458"/>
                  <a:gd name="T84" fmla="*/ 2108 w 3132"/>
                  <a:gd name="T85" fmla="*/ 1146 h 1458"/>
                  <a:gd name="T86" fmla="*/ 2170 w 3132"/>
                  <a:gd name="T87" fmla="*/ 1178 h 1458"/>
                  <a:gd name="T88" fmla="*/ 2294 w 3132"/>
                  <a:gd name="T89" fmla="*/ 1209 h 1458"/>
                  <a:gd name="T90" fmla="*/ 2325 w 3132"/>
                  <a:gd name="T91" fmla="*/ 1333 h 1458"/>
                  <a:gd name="T92" fmla="*/ 2418 w 3132"/>
                  <a:gd name="T93" fmla="*/ 1457 h 1458"/>
                  <a:gd name="T94" fmla="*/ 2356 w 3132"/>
                  <a:gd name="T95" fmla="*/ 1178 h 1458"/>
                  <a:gd name="T96" fmla="*/ 2510 w 3132"/>
                  <a:gd name="T97" fmla="*/ 930 h 1458"/>
                  <a:gd name="T98" fmla="*/ 2604 w 3132"/>
                  <a:gd name="T99" fmla="*/ 837 h 1458"/>
                  <a:gd name="T100" fmla="*/ 2604 w 3132"/>
                  <a:gd name="T101" fmla="*/ 743 h 1458"/>
                  <a:gd name="T102" fmla="*/ 2573 w 3132"/>
                  <a:gd name="T103" fmla="*/ 619 h 1458"/>
                  <a:gd name="T104" fmla="*/ 2666 w 3132"/>
                  <a:gd name="T105" fmla="*/ 526 h 1458"/>
                  <a:gd name="T106" fmla="*/ 2759 w 3132"/>
                  <a:gd name="T107" fmla="*/ 526 h 1458"/>
                  <a:gd name="T108" fmla="*/ 2759 w 3132"/>
                  <a:gd name="T109" fmla="*/ 465 h 1458"/>
                  <a:gd name="T110" fmla="*/ 2914 w 3132"/>
                  <a:gd name="T111" fmla="*/ 434 h 1458"/>
                  <a:gd name="T112" fmla="*/ 2975 w 3132"/>
                  <a:gd name="T113" fmla="*/ 278 h 1458"/>
                  <a:gd name="T114" fmla="*/ 3069 w 3132"/>
                  <a:gd name="T115" fmla="*/ 217 h 1458"/>
                  <a:gd name="T116" fmla="*/ 3131 w 3132"/>
                  <a:gd name="T117" fmla="*/ 21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2" h="1458">
                    <a:moveTo>
                      <a:pt x="3099" y="217"/>
                    </a:moveTo>
                    <a:lnTo>
                      <a:pt x="3099" y="217"/>
                    </a:lnTo>
                    <a:lnTo>
                      <a:pt x="3099" y="186"/>
                    </a:lnTo>
                    <a:cubicBezTo>
                      <a:pt x="3099" y="186"/>
                      <a:pt x="3099" y="186"/>
                      <a:pt x="3099" y="154"/>
                    </a:cubicBezTo>
                    <a:lnTo>
                      <a:pt x="3099" y="154"/>
                    </a:lnTo>
                    <a:lnTo>
                      <a:pt x="3099" y="124"/>
                    </a:lnTo>
                    <a:cubicBezTo>
                      <a:pt x="3099" y="124"/>
                      <a:pt x="3099" y="124"/>
                      <a:pt x="3099" y="93"/>
                    </a:cubicBezTo>
                    <a:lnTo>
                      <a:pt x="3099" y="93"/>
                    </a:lnTo>
                    <a:lnTo>
                      <a:pt x="3099" y="93"/>
                    </a:lnTo>
                    <a:lnTo>
                      <a:pt x="3099" y="93"/>
                    </a:lnTo>
                    <a:lnTo>
                      <a:pt x="3069" y="93"/>
                    </a:lnTo>
                    <a:lnTo>
                      <a:pt x="3069" y="93"/>
                    </a:lnTo>
                    <a:lnTo>
                      <a:pt x="3038" y="93"/>
                    </a:lnTo>
                    <a:lnTo>
                      <a:pt x="3038" y="93"/>
                    </a:lnTo>
                    <a:lnTo>
                      <a:pt x="3038" y="93"/>
                    </a:lnTo>
                    <a:lnTo>
                      <a:pt x="3038" y="93"/>
                    </a:lnTo>
                    <a:cubicBezTo>
                      <a:pt x="3038" y="93"/>
                      <a:pt x="3038" y="124"/>
                      <a:pt x="3007" y="124"/>
                    </a:cubicBezTo>
                    <a:lnTo>
                      <a:pt x="3007" y="124"/>
                    </a:lnTo>
                    <a:lnTo>
                      <a:pt x="3007" y="124"/>
                    </a:lnTo>
                    <a:cubicBezTo>
                      <a:pt x="3007" y="124"/>
                      <a:pt x="3007" y="124"/>
                      <a:pt x="3007" y="154"/>
                    </a:cubicBezTo>
                    <a:lnTo>
                      <a:pt x="3007" y="154"/>
                    </a:lnTo>
                    <a:lnTo>
                      <a:pt x="2975" y="217"/>
                    </a:lnTo>
                    <a:lnTo>
                      <a:pt x="2975" y="217"/>
                    </a:lnTo>
                    <a:cubicBezTo>
                      <a:pt x="2945" y="217"/>
                      <a:pt x="2945" y="217"/>
                      <a:pt x="2945" y="217"/>
                    </a:cubicBezTo>
                    <a:cubicBezTo>
                      <a:pt x="2945" y="217"/>
                      <a:pt x="2945" y="217"/>
                      <a:pt x="2914" y="217"/>
                    </a:cubicBezTo>
                    <a:cubicBezTo>
                      <a:pt x="2914" y="248"/>
                      <a:pt x="2914" y="248"/>
                      <a:pt x="2883" y="248"/>
                    </a:cubicBezTo>
                    <a:lnTo>
                      <a:pt x="2883" y="248"/>
                    </a:lnTo>
                    <a:cubicBezTo>
                      <a:pt x="2851" y="248"/>
                      <a:pt x="2821" y="248"/>
                      <a:pt x="2790" y="248"/>
                    </a:cubicBezTo>
                    <a:cubicBezTo>
                      <a:pt x="2759" y="248"/>
                      <a:pt x="2727" y="248"/>
                      <a:pt x="2727" y="248"/>
                    </a:cubicBezTo>
                    <a:cubicBezTo>
                      <a:pt x="2666" y="278"/>
                      <a:pt x="2666" y="278"/>
                      <a:pt x="2666" y="278"/>
                    </a:cubicBezTo>
                    <a:cubicBezTo>
                      <a:pt x="2666" y="310"/>
                      <a:pt x="2635" y="341"/>
                      <a:pt x="2635" y="341"/>
                    </a:cubicBezTo>
                    <a:cubicBezTo>
                      <a:pt x="2635" y="371"/>
                      <a:pt x="2635" y="371"/>
                      <a:pt x="2604" y="371"/>
                    </a:cubicBezTo>
                    <a:cubicBezTo>
                      <a:pt x="2573" y="371"/>
                      <a:pt x="2573" y="371"/>
                      <a:pt x="2573" y="371"/>
                    </a:cubicBezTo>
                    <a:cubicBezTo>
                      <a:pt x="2542" y="371"/>
                      <a:pt x="2542" y="371"/>
                      <a:pt x="2542" y="371"/>
                    </a:cubicBezTo>
                    <a:cubicBezTo>
                      <a:pt x="2542" y="371"/>
                      <a:pt x="2542" y="371"/>
                      <a:pt x="2510" y="371"/>
                    </a:cubicBezTo>
                    <a:cubicBezTo>
                      <a:pt x="2510" y="402"/>
                      <a:pt x="2510" y="402"/>
                      <a:pt x="2480" y="434"/>
                    </a:cubicBezTo>
                    <a:cubicBezTo>
                      <a:pt x="2449" y="434"/>
                      <a:pt x="2325" y="495"/>
                      <a:pt x="2325" y="495"/>
                    </a:cubicBezTo>
                    <a:lnTo>
                      <a:pt x="2325" y="495"/>
                    </a:lnTo>
                    <a:cubicBezTo>
                      <a:pt x="2294" y="495"/>
                      <a:pt x="2294" y="465"/>
                      <a:pt x="2294" y="465"/>
                    </a:cubicBezTo>
                    <a:lnTo>
                      <a:pt x="2294" y="465"/>
                    </a:lnTo>
                    <a:cubicBezTo>
                      <a:pt x="2263" y="465"/>
                      <a:pt x="2232" y="402"/>
                      <a:pt x="2232" y="402"/>
                    </a:cubicBezTo>
                    <a:cubicBezTo>
                      <a:pt x="2232" y="371"/>
                      <a:pt x="2232" y="371"/>
                      <a:pt x="2232" y="371"/>
                    </a:cubicBezTo>
                    <a:lnTo>
                      <a:pt x="2232" y="371"/>
                    </a:lnTo>
                    <a:lnTo>
                      <a:pt x="2263" y="341"/>
                    </a:lnTo>
                    <a:cubicBezTo>
                      <a:pt x="2263" y="341"/>
                      <a:pt x="2263" y="341"/>
                      <a:pt x="2232" y="341"/>
                    </a:cubicBezTo>
                    <a:lnTo>
                      <a:pt x="2232" y="341"/>
                    </a:lnTo>
                    <a:cubicBezTo>
                      <a:pt x="2201" y="310"/>
                      <a:pt x="2232" y="278"/>
                      <a:pt x="2232" y="278"/>
                    </a:cubicBezTo>
                    <a:cubicBezTo>
                      <a:pt x="2232" y="278"/>
                      <a:pt x="2232" y="278"/>
                      <a:pt x="2232" y="248"/>
                    </a:cubicBezTo>
                    <a:cubicBezTo>
                      <a:pt x="2232" y="248"/>
                      <a:pt x="2232" y="248"/>
                      <a:pt x="2232" y="217"/>
                    </a:cubicBezTo>
                    <a:cubicBezTo>
                      <a:pt x="2201" y="217"/>
                      <a:pt x="2201" y="217"/>
                      <a:pt x="2201" y="186"/>
                    </a:cubicBezTo>
                    <a:lnTo>
                      <a:pt x="2201" y="186"/>
                    </a:lnTo>
                    <a:cubicBezTo>
                      <a:pt x="2170" y="186"/>
                      <a:pt x="2170" y="217"/>
                      <a:pt x="2170" y="217"/>
                    </a:cubicBezTo>
                    <a:lnTo>
                      <a:pt x="2170" y="248"/>
                    </a:lnTo>
                    <a:cubicBezTo>
                      <a:pt x="2139" y="248"/>
                      <a:pt x="2139" y="248"/>
                      <a:pt x="2139" y="248"/>
                    </a:cubicBezTo>
                    <a:lnTo>
                      <a:pt x="2139" y="248"/>
                    </a:lnTo>
                    <a:lnTo>
                      <a:pt x="2139" y="278"/>
                    </a:lnTo>
                    <a:lnTo>
                      <a:pt x="2139" y="310"/>
                    </a:lnTo>
                    <a:cubicBezTo>
                      <a:pt x="2108" y="310"/>
                      <a:pt x="2108" y="310"/>
                      <a:pt x="2108" y="341"/>
                    </a:cubicBezTo>
                    <a:lnTo>
                      <a:pt x="2077" y="341"/>
                    </a:lnTo>
                    <a:cubicBezTo>
                      <a:pt x="2077" y="371"/>
                      <a:pt x="2046" y="371"/>
                      <a:pt x="2046" y="371"/>
                    </a:cubicBezTo>
                    <a:lnTo>
                      <a:pt x="2046" y="371"/>
                    </a:lnTo>
                    <a:cubicBezTo>
                      <a:pt x="2015" y="341"/>
                      <a:pt x="2015" y="341"/>
                      <a:pt x="2015" y="341"/>
                    </a:cubicBezTo>
                    <a:cubicBezTo>
                      <a:pt x="2015" y="217"/>
                      <a:pt x="2015" y="217"/>
                      <a:pt x="2015" y="217"/>
                    </a:cubicBezTo>
                    <a:cubicBezTo>
                      <a:pt x="2108" y="154"/>
                      <a:pt x="2108" y="154"/>
                      <a:pt x="2108" y="154"/>
                    </a:cubicBezTo>
                    <a:cubicBezTo>
                      <a:pt x="2077" y="154"/>
                      <a:pt x="2077" y="154"/>
                      <a:pt x="2077" y="154"/>
                    </a:cubicBezTo>
                    <a:cubicBezTo>
                      <a:pt x="2046" y="154"/>
                      <a:pt x="2046" y="154"/>
                      <a:pt x="2046" y="154"/>
                    </a:cubicBezTo>
                    <a:cubicBezTo>
                      <a:pt x="2015" y="124"/>
                      <a:pt x="2015" y="124"/>
                      <a:pt x="2015" y="124"/>
                    </a:cubicBezTo>
                    <a:lnTo>
                      <a:pt x="1984" y="124"/>
                    </a:lnTo>
                    <a:lnTo>
                      <a:pt x="1922" y="154"/>
                    </a:lnTo>
                    <a:cubicBezTo>
                      <a:pt x="1922" y="186"/>
                      <a:pt x="1891" y="186"/>
                      <a:pt x="1891" y="186"/>
                    </a:cubicBezTo>
                    <a:cubicBezTo>
                      <a:pt x="1891" y="186"/>
                      <a:pt x="1891" y="186"/>
                      <a:pt x="1860" y="186"/>
                    </a:cubicBezTo>
                    <a:cubicBezTo>
                      <a:pt x="1860" y="154"/>
                      <a:pt x="1860" y="154"/>
                      <a:pt x="1860" y="154"/>
                    </a:cubicBezTo>
                    <a:cubicBezTo>
                      <a:pt x="1829" y="154"/>
                      <a:pt x="1798" y="154"/>
                      <a:pt x="1798" y="154"/>
                    </a:cubicBezTo>
                    <a:cubicBezTo>
                      <a:pt x="1736" y="124"/>
                      <a:pt x="1736" y="124"/>
                      <a:pt x="1736" y="124"/>
                    </a:cubicBezTo>
                    <a:cubicBezTo>
                      <a:pt x="1798" y="93"/>
                      <a:pt x="1798" y="93"/>
                      <a:pt x="1798" y="93"/>
                    </a:cubicBezTo>
                    <a:cubicBezTo>
                      <a:pt x="1798" y="93"/>
                      <a:pt x="1829" y="62"/>
                      <a:pt x="1860" y="62"/>
                    </a:cubicBezTo>
                    <a:cubicBezTo>
                      <a:pt x="1860" y="62"/>
                      <a:pt x="1860" y="30"/>
                      <a:pt x="1829" y="30"/>
                    </a:cubicBezTo>
                    <a:lnTo>
                      <a:pt x="1829" y="62"/>
                    </a:lnTo>
                    <a:lnTo>
                      <a:pt x="1829" y="62"/>
                    </a:lnTo>
                    <a:lnTo>
                      <a:pt x="1829" y="62"/>
                    </a:lnTo>
                    <a:cubicBezTo>
                      <a:pt x="1798" y="62"/>
                      <a:pt x="1798" y="30"/>
                      <a:pt x="1798" y="30"/>
                    </a:cubicBezTo>
                    <a:cubicBezTo>
                      <a:pt x="1767" y="30"/>
                      <a:pt x="1736" y="0"/>
                      <a:pt x="1736" y="0"/>
                    </a:cubicBezTo>
                    <a:lnTo>
                      <a:pt x="1736" y="0"/>
                    </a:lnTo>
                    <a:cubicBezTo>
                      <a:pt x="1705" y="0"/>
                      <a:pt x="1705" y="30"/>
                      <a:pt x="1705" y="30"/>
                    </a:cubicBezTo>
                    <a:lnTo>
                      <a:pt x="1705" y="30"/>
                    </a:lnTo>
                    <a:cubicBezTo>
                      <a:pt x="1705" y="30"/>
                      <a:pt x="1705" y="30"/>
                      <a:pt x="1674" y="30"/>
                    </a:cubicBezTo>
                    <a:lnTo>
                      <a:pt x="1674" y="30"/>
                    </a:lnTo>
                    <a:cubicBezTo>
                      <a:pt x="1674" y="30"/>
                      <a:pt x="1643" y="0"/>
                      <a:pt x="1612" y="0"/>
                    </a:cubicBezTo>
                    <a:lnTo>
                      <a:pt x="1612" y="0"/>
                    </a:lnTo>
                    <a:lnTo>
                      <a:pt x="1612" y="0"/>
                    </a:lnTo>
                    <a:lnTo>
                      <a:pt x="1612" y="0"/>
                    </a:lnTo>
                    <a:lnTo>
                      <a:pt x="1612" y="0"/>
                    </a:lnTo>
                    <a:cubicBezTo>
                      <a:pt x="1612" y="0"/>
                      <a:pt x="1612" y="0"/>
                      <a:pt x="1581" y="0"/>
                    </a:cubicBezTo>
                    <a:cubicBezTo>
                      <a:pt x="124" y="0"/>
                      <a:pt x="124" y="0"/>
                      <a:pt x="124" y="0"/>
                    </a:cubicBezTo>
                    <a:lnTo>
                      <a:pt x="124" y="0"/>
                    </a:lnTo>
                    <a:cubicBezTo>
                      <a:pt x="124" y="0"/>
                      <a:pt x="124" y="0"/>
                      <a:pt x="124" y="30"/>
                    </a:cubicBezTo>
                    <a:lnTo>
                      <a:pt x="124" y="62"/>
                    </a:lnTo>
                    <a:lnTo>
                      <a:pt x="124" y="62"/>
                    </a:lnTo>
                    <a:cubicBezTo>
                      <a:pt x="124" y="93"/>
                      <a:pt x="124" y="93"/>
                      <a:pt x="93" y="93"/>
                    </a:cubicBezTo>
                    <a:lnTo>
                      <a:pt x="93" y="93"/>
                    </a:lnTo>
                    <a:lnTo>
                      <a:pt x="93" y="93"/>
                    </a:lnTo>
                    <a:lnTo>
                      <a:pt x="93" y="93"/>
                    </a:lnTo>
                    <a:cubicBezTo>
                      <a:pt x="62" y="93"/>
                      <a:pt x="62" y="93"/>
                      <a:pt x="62" y="62"/>
                    </a:cubicBezTo>
                    <a:lnTo>
                      <a:pt x="62" y="62"/>
                    </a:lnTo>
                    <a:cubicBezTo>
                      <a:pt x="32" y="62"/>
                      <a:pt x="32" y="30"/>
                      <a:pt x="32" y="30"/>
                    </a:cubicBezTo>
                    <a:lnTo>
                      <a:pt x="0" y="30"/>
                    </a:lnTo>
                    <a:lnTo>
                      <a:pt x="0" y="30"/>
                    </a:lnTo>
                    <a:cubicBezTo>
                      <a:pt x="32" y="30"/>
                      <a:pt x="32" y="62"/>
                      <a:pt x="32" y="62"/>
                    </a:cubicBezTo>
                    <a:lnTo>
                      <a:pt x="32" y="62"/>
                    </a:lnTo>
                    <a:cubicBezTo>
                      <a:pt x="32" y="62"/>
                      <a:pt x="32" y="62"/>
                      <a:pt x="32" y="93"/>
                    </a:cubicBezTo>
                    <a:lnTo>
                      <a:pt x="62" y="93"/>
                    </a:lnTo>
                    <a:cubicBezTo>
                      <a:pt x="62" y="124"/>
                      <a:pt x="32" y="124"/>
                      <a:pt x="32" y="124"/>
                    </a:cubicBezTo>
                    <a:lnTo>
                      <a:pt x="32" y="124"/>
                    </a:lnTo>
                    <a:cubicBezTo>
                      <a:pt x="32" y="154"/>
                      <a:pt x="32" y="186"/>
                      <a:pt x="32" y="248"/>
                    </a:cubicBezTo>
                    <a:lnTo>
                      <a:pt x="32" y="248"/>
                    </a:lnTo>
                    <a:cubicBezTo>
                      <a:pt x="32" y="278"/>
                      <a:pt x="32" y="310"/>
                      <a:pt x="32" y="310"/>
                    </a:cubicBezTo>
                    <a:cubicBezTo>
                      <a:pt x="0" y="341"/>
                      <a:pt x="0" y="341"/>
                      <a:pt x="0" y="371"/>
                    </a:cubicBezTo>
                    <a:lnTo>
                      <a:pt x="0" y="371"/>
                    </a:lnTo>
                    <a:lnTo>
                      <a:pt x="0" y="371"/>
                    </a:lnTo>
                    <a:lnTo>
                      <a:pt x="0" y="402"/>
                    </a:lnTo>
                    <a:cubicBezTo>
                      <a:pt x="32" y="434"/>
                      <a:pt x="32" y="465"/>
                      <a:pt x="32" y="465"/>
                    </a:cubicBezTo>
                    <a:cubicBezTo>
                      <a:pt x="32" y="465"/>
                      <a:pt x="32" y="495"/>
                      <a:pt x="0" y="495"/>
                    </a:cubicBezTo>
                    <a:lnTo>
                      <a:pt x="0" y="495"/>
                    </a:lnTo>
                    <a:cubicBezTo>
                      <a:pt x="32" y="495"/>
                      <a:pt x="32" y="526"/>
                      <a:pt x="32" y="526"/>
                    </a:cubicBezTo>
                    <a:cubicBezTo>
                      <a:pt x="32" y="526"/>
                      <a:pt x="32" y="526"/>
                      <a:pt x="32" y="558"/>
                    </a:cubicBezTo>
                    <a:cubicBezTo>
                      <a:pt x="62" y="558"/>
                      <a:pt x="62" y="558"/>
                      <a:pt x="62" y="589"/>
                    </a:cubicBezTo>
                    <a:cubicBezTo>
                      <a:pt x="62" y="589"/>
                      <a:pt x="32" y="589"/>
                      <a:pt x="62" y="589"/>
                    </a:cubicBezTo>
                    <a:lnTo>
                      <a:pt x="62" y="589"/>
                    </a:lnTo>
                    <a:cubicBezTo>
                      <a:pt x="62" y="619"/>
                      <a:pt x="62" y="619"/>
                      <a:pt x="62" y="619"/>
                    </a:cubicBezTo>
                    <a:cubicBezTo>
                      <a:pt x="93" y="650"/>
                      <a:pt x="93" y="650"/>
                      <a:pt x="93" y="650"/>
                    </a:cubicBezTo>
                    <a:lnTo>
                      <a:pt x="93" y="650"/>
                    </a:lnTo>
                    <a:cubicBezTo>
                      <a:pt x="124" y="650"/>
                      <a:pt x="124" y="650"/>
                      <a:pt x="124" y="650"/>
                    </a:cubicBezTo>
                    <a:lnTo>
                      <a:pt x="156" y="650"/>
                    </a:lnTo>
                    <a:lnTo>
                      <a:pt x="156" y="650"/>
                    </a:lnTo>
                    <a:lnTo>
                      <a:pt x="186" y="650"/>
                    </a:lnTo>
                    <a:cubicBezTo>
                      <a:pt x="186" y="682"/>
                      <a:pt x="186" y="682"/>
                      <a:pt x="156" y="713"/>
                    </a:cubicBezTo>
                    <a:cubicBezTo>
                      <a:pt x="156" y="713"/>
                      <a:pt x="156" y="713"/>
                      <a:pt x="156" y="743"/>
                    </a:cubicBezTo>
                    <a:cubicBezTo>
                      <a:pt x="156" y="743"/>
                      <a:pt x="156" y="743"/>
                      <a:pt x="156" y="774"/>
                    </a:cubicBezTo>
                    <a:lnTo>
                      <a:pt x="186" y="806"/>
                    </a:lnTo>
                    <a:cubicBezTo>
                      <a:pt x="217" y="837"/>
                      <a:pt x="217" y="837"/>
                      <a:pt x="217" y="867"/>
                    </a:cubicBezTo>
                    <a:lnTo>
                      <a:pt x="217" y="867"/>
                    </a:lnTo>
                    <a:cubicBezTo>
                      <a:pt x="248" y="867"/>
                      <a:pt x="248" y="867"/>
                      <a:pt x="280" y="867"/>
                    </a:cubicBezTo>
                    <a:lnTo>
                      <a:pt x="280" y="867"/>
                    </a:lnTo>
                    <a:lnTo>
                      <a:pt x="310" y="898"/>
                    </a:lnTo>
                    <a:lnTo>
                      <a:pt x="310" y="898"/>
                    </a:lnTo>
                    <a:cubicBezTo>
                      <a:pt x="341" y="898"/>
                      <a:pt x="341" y="898"/>
                      <a:pt x="372" y="930"/>
                    </a:cubicBezTo>
                    <a:cubicBezTo>
                      <a:pt x="372" y="930"/>
                      <a:pt x="372" y="961"/>
                      <a:pt x="404" y="961"/>
                    </a:cubicBezTo>
                    <a:cubicBezTo>
                      <a:pt x="404" y="961"/>
                      <a:pt x="404" y="961"/>
                      <a:pt x="404" y="991"/>
                    </a:cubicBezTo>
                    <a:lnTo>
                      <a:pt x="404" y="991"/>
                    </a:lnTo>
                    <a:cubicBezTo>
                      <a:pt x="434" y="991"/>
                      <a:pt x="434" y="991"/>
                      <a:pt x="465" y="991"/>
                    </a:cubicBezTo>
                    <a:lnTo>
                      <a:pt x="465" y="991"/>
                    </a:lnTo>
                    <a:cubicBezTo>
                      <a:pt x="465" y="991"/>
                      <a:pt x="496" y="991"/>
                      <a:pt x="496" y="961"/>
                    </a:cubicBezTo>
                    <a:lnTo>
                      <a:pt x="496" y="961"/>
                    </a:lnTo>
                    <a:lnTo>
                      <a:pt x="496" y="961"/>
                    </a:lnTo>
                    <a:lnTo>
                      <a:pt x="496" y="961"/>
                    </a:lnTo>
                    <a:cubicBezTo>
                      <a:pt x="528" y="961"/>
                      <a:pt x="528" y="991"/>
                      <a:pt x="528" y="991"/>
                    </a:cubicBezTo>
                    <a:lnTo>
                      <a:pt x="528" y="991"/>
                    </a:lnTo>
                    <a:cubicBezTo>
                      <a:pt x="558" y="991"/>
                      <a:pt x="558" y="991"/>
                      <a:pt x="558" y="991"/>
                    </a:cubicBezTo>
                    <a:lnTo>
                      <a:pt x="558" y="991"/>
                    </a:lnTo>
                    <a:cubicBezTo>
                      <a:pt x="558" y="991"/>
                      <a:pt x="558" y="991"/>
                      <a:pt x="589" y="991"/>
                    </a:cubicBezTo>
                    <a:cubicBezTo>
                      <a:pt x="589" y="1022"/>
                      <a:pt x="620" y="1022"/>
                      <a:pt x="652" y="1022"/>
                    </a:cubicBezTo>
                    <a:cubicBezTo>
                      <a:pt x="682" y="1054"/>
                      <a:pt x="713" y="1054"/>
                      <a:pt x="744" y="1054"/>
                    </a:cubicBezTo>
                    <a:cubicBezTo>
                      <a:pt x="744" y="1054"/>
                      <a:pt x="744" y="1085"/>
                      <a:pt x="776" y="1085"/>
                    </a:cubicBezTo>
                    <a:lnTo>
                      <a:pt x="776" y="1085"/>
                    </a:lnTo>
                    <a:cubicBezTo>
                      <a:pt x="806" y="1085"/>
                      <a:pt x="806" y="1085"/>
                      <a:pt x="837" y="1085"/>
                    </a:cubicBezTo>
                    <a:cubicBezTo>
                      <a:pt x="837" y="1085"/>
                      <a:pt x="837" y="1085"/>
                      <a:pt x="868" y="1085"/>
                    </a:cubicBezTo>
                    <a:cubicBezTo>
                      <a:pt x="837" y="1022"/>
                      <a:pt x="837" y="1022"/>
                      <a:pt x="837" y="1022"/>
                    </a:cubicBezTo>
                    <a:cubicBezTo>
                      <a:pt x="868" y="1022"/>
                      <a:pt x="868" y="1022"/>
                      <a:pt x="868" y="1022"/>
                    </a:cubicBezTo>
                    <a:lnTo>
                      <a:pt x="868" y="1022"/>
                    </a:lnTo>
                    <a:cubicBezTo>
                      <a:pt x="868" y="1022"/>
                      <a:pt x="900" y="1022"/>
                      <a:pt x="930" y="1022"/>
                    </a:cubicBezTo>
                    <a:lnTo>
                      <a:pt x="930" y="1022"/>
                    </a:lnTo>
                    <a:cubicBezTo>
                      <a:pt x="930" y="1022"/>
                      <a:pt x="930" y="1022"/>
                      <a:pt x="961" y="1022"/>
                    </a:cubicBezTo>
                    <a:cubicBezTo>
                      <a:pt x="961" y="1022"/>
                      <a:pt x="961" y="1022"/>
                      <a:pt x="992" y="1054"/>
                    </a:cubicBezTo>
                    <a:lnTo>
                      <a:pt x="1054" y="1085"/>
                    </a:lnTo>
                    <a:cubicBezTo>
                      <a:pt x="1054" y="1115"/>
                      <a:pt x="1085" y="1146"/>
                      <a:pt x="1116" y="1178"/>
                    </a:cubicBezTo>
                    <a:lnTo>
                      <a:pt x="1116" y="1178"/>
                    </a:lnTo>
                    <a:cubicBezTo>
                      <a:pt x="1116" y="1178"/>
                      <a:pt x="1116" y="1209"/>
                      <a:pt x="1147" y="1209"/>
                    </a:cubicBezTo>
                    <a:lnTo>
                      <a:pt x="1147" y="1209"/>
                    </a:lnTo>
                    <a:lnTo>
                      <a:pt x="1147" y="1209"/>
                    </a:lnTo>
                    <a:lnTo>
                      <a:pt x="1147" y="1209"/>
                    </a:lnTo>
                    <a:lnTo>
                      <a:pt x="1147" y="1209"/>
                    </a:lnTo>
                    <a:cubicBezTo>
                      <a:pt x="1178" y="1178"/>
                      <a:pt x="1178" y="1178"/>
                      <a:pt x="1209" y="1146"/>
                    </a:cubicBezTo>
                    <a:lnTo>
                      <a:pt x="1209" y="1146"/>
                    </a:lnTo>
                    <a:cubicBezTo>
                      <a:pt x="1240" y="1146"/>
                      <a:pt x="1240" y="1146"/>
                      <a:pt x="1240" y="1178"/>
                    </a:cubicBezTo>
                    <a:cubicBezTo>
                      <a:pt x="1271" y="1178"/>
                      <a:pt x="1271" y="1178"/>
                      <a:pt x="1271" y="1178"/>
                    </a:cubicBezTo>
                    <a:cubicBezTo>
                      <a:pt x="1302" y="1178"/>
                      <a:pt x="1333" y="1239"/>
                      <a:pt x="1333" y="1270"/>
                    </a:cubicBezTo>
                    <a:lnTo>
                      <a:pt x="1364" y="1302"/>
                    </a:lnTo>
                    <a:cubicBezTo>
                      <a:pt x="1395" y="1333"/>
                      <a:pt x="1395" y="1363"/>
                      <a:pt x="1395" y="1363"/>
                    </a:cubicBezTo>
                    <a:lnTo>
                      <a:pt x="1395" y="1363"/>
                    </a:lnTo>
                    <a:lnTo>
                      <a:pt x="1395" y="1363"/>
                    </a:lnTo>
                    <a:lnTo>
                      <a:pt x="1395" y="1363"/>
                    </a:lnTo>
                    <a:cubicBezTo>
                      <a:pt x="1395" y="1363"/>
                      <a:pt x="1395" y="1363"/>
                      <a:pt x="1395" y="1394"/>
                    </a:cubicBezTo>
                    <a:cubicBezTo>
                      <a:pt x="1426" y="1394"/>
                      <a:pt x="1426" y="1394"/>
                      <a:pt x="1426" y="1394"/>
                    </a:cubicBezTo>
                    <a:lnTo>
                      <a:pt x="1426" y="1394"/>
                    </a:lnTo>
                    <a:lnTo>
                      <a:pt x="1426" y="1394"/>
                    </a:lnTo>
                    <a:lnTo>
                      <a:pt x="1426" y="1394"/>
                    </a:lnTo>
                    <a:lnTo>
                      <a:pt x="1426" y="1394"/>
                    </a:lnTo>
                    <a:cubicBezTo>
                      <a:pt x="1457" y="1394"/>
                      <a:pt x="1457" y="1394"/>
                      <a:pt x="1457" y="1394"/>
                    </a:cubicBezTo>
                    <a:cubicBezTo>
                      <a:pt x="1457" y="1363"/>
                      <a:pt x="1457" y="1333"/>
                      <a:pt x="1488" y="1302"/>
                    </a:cubicBezTo>
                    <a:cubicBezTo>
                      <a:pt x="1488" y="1302"/>
                      <a:pt x="1488" y="1302"/>
                      <a:pt x="1519" y="1270"/>
                    </a:cubicBezTo>
                    <a:cubicBezTo>
                      <a:pt x="1550" y="1239"/>
                      <a:pt x="1581" y="1239"/>
                      <a:pt x="1581" y="1239"/>
                    </a:cubicBezTo>
                    <a:cubicBezTo>
                      <a:pt x="1612" y="1209"/>
                      <a:pt x="1643" y="1178"/>
                      <a:pt x="1674" y="1178"/>
                    </a:cubicBezTo>
                    <a:cubicBezTo>
                      <a:pt x="1674" y="1146"/>
                      <a:pt x="1674" y="1146"/>
                      <a:pt x="1674" y="1146"/>
                    </a:cubicBezTo>
                    <a:cubicBezTo>
                      <a:pt x="1705" y="1178"/>
                      <a:pt x="1705" y="1178"/>
                      <a:pt x="1705" y="1178"/>
                    </a:cubicBezTo>
                    <a:lnTo>
                      <a:pt x="1705" y="1178"/>
                    </a:lnTo>
                    <a:cubicBezTo>
                      <a:pt x="1891" y="1146"/>
                      <a:pt x="1891" y="1146"/>
                      <a:pt x="1891" y="1146"/>
                    </a:cubicBezTo>
                    <a:cubicBezTo>
                      <a:pt x="1891" y="1146"/>
                      <a:pt x="1953" y="1115"/>
                      <a:pt x="1984" y="1115"/>
                    </a:cubicBezTo>
                    <a:cubicBezTo>
                      <a:pt x="1984" y="1115"/>
                      <a:pt x="1984" y="1115"/>
                      <a:pt x="2015" y="1146"/>
                    </a:cubicBezTo>
                    <a:lnTo>
                      <a:pt x="2015" y="1146"/>
                    </a:lnTo>
                    <a:lnTo>
                      <a:pt x="2015" y="1146"/>
                    </a:lnTo>
                    <a:lnTo>
                      <a:pt x="2046" y="1146"/>
                    </a:lnTo>
                    <a:cubicBezTo>
                      <a:pt x="2046" y="1146"/>
                      <a:pt x="2046" y="1115"/>
                      <a:pt x="2077" y="1115"/>
                    </a:cubicBezTo>
                    <a:cubicBezTo>
                      <a:pt x="2077" y="1115"/>
                      <a:pt x="2077" y="1115"/>
                      <a:pt x="2077" y="1146"/>
                    </a:cubicBezTo>
                    <a:cubicBezTo>
                      <a:pt x="2108" y="1146"/>
                      <a:pt x="2108" y="1146"/>
                      <a:pt x="2108" y="1146"/>
                    </a:cubicBezTo>
                    <a:lnTo>
                      <a:pt x="2108" y="1146"/>
                    </a:lnTo>
                    <a:lnTo>
                      <a:pt x="2108" y="1146"/>
                    </a:lnTo>
                    <a:cubicBezTo>
                      <a:pt x="2108" y="1146"/>
                      <a:pt x="2108" y="1146"/>
                      <a:pt x="2139" y="1146"/>
                    </a:cubicBezTo>
                    <a:cubicBezTo>
                      <a:pt x="2139" y="1146"/>
                      <a:pt x="2170" y="1146"/>
                      <a:pt x="2170" y="1178"/>
                    </a:cubicBezTo>
                    <a:lnTo>
                      <a:pt x="2170" y="1178"/>
                    </a:lnTo>
                    <a:lnTo>
                      <a:pt x="2170" y="1178"/>
                    </a:lnTo>
                    <a:cubicBezTo>
                      <a:pt x="2170" y="1178"/>
                      <a:pt x="2201" y="1178"/>
                      <a:pt x="2201" y="1146"/>
                    </a:cubicBezTo>
                    <a:cubicBezTo>
                      <a:pt x="2232" y="1146"/>
                      <a:pt x="2232" y="1146"/>
                      <a:pt x="2232" y="1146"/>
                    </a:cubicBezTo>
                    <a:lnTo>
                      <a:pt x="2232" y="1146"/>
                    </a:lnTo>
                    <a:cubicBezTo>
                      <a:pt x="2232" y="1178"/>
                      <a:pt x="2294" y="1209"/>
                      <a:pt x="2294" y="1209"/>
                    </a:cubicBezTo>
                    <a:lnTo>
                      <a:pt x="2294" y="1209"/>
                    </a:lnTo>
                    <a:cubicBezTo>
                      <a:pt x="2325" y="1239"/>
                      <a:pt x="2325" y="1270"/>
                      <a:pt x="2325" y="1302"/>
                    </a:cubicBezTo>
                    <a:lnTo>
                      <a:pt x="2325" y="1302"/>
                    </a:lnTo>
                    <a:lnTo>
                      <a:pt x="2325" y="1302"/>
                    </a:lnTo>
                    <a:cubicBezTo>
                      <a:pt x="2325" y="1333"/>
                      <a:pt x="2325" y="1333"/>
                      <a:pt x="2325" y="1333"/>
                    </a:cubicBezTo>
                    <a:lnTo>
                      <a:pt x="2325" y="1333"/>
                    </a:lnTo>
                    <a:lnTo>
                      <a:pt x="2325" y="1333"/>
                    </a:lnTo>
                    <a:cubicBezTo>
                      <a:pt x="2325" y="1333"/>
                      <a:pt x="2356" y="1333"/>
                      <a:pt x="2356" y="1363"/>
                    </a:cubicBezTo>
                    <a:cubicBezTo>
                      <a:pt x="2356" y="1394"/>
                      <a:pt x="2356" y="1394"/>
                      <a:pt x="2356" y="1394"/>
                    </a:cubicBezTo>
                    <a:cubicBezTo>
                      <a:pt x="2356" y="1426"/>
                      <a:pt x="2356" y="1426"/>
                      <a:pt x="2387" y="1457"/>
                    </a:cubicBezTo>
                    <a:cubicBezTo>
                      <a:pt x="2418" y="1457"/>
                      <a:pt x="2418" y="1457"/>
                      <a:pt x="2418" y="1457"/>
                    </a:cubicBezTo>
                    <a:cubicBezTo>
                      <a:pt x="2418" y="1426"/>
                      <a:pt x="2418" y="1394"/>
                      <a:pt x="2418" y="1394"/>
                    </a:cubicBezTo>
                    <a:lnTo>
                      <a:pt x="2418" y="1363"/>
                    </a:lnTo>
                    <a:cubicBezTo>
                      <a:pt x="2387" y="1333"/>
                      <a:pt x="2387" y="1302"/>
                      <a:pt x="2387" y="1302"/>
                    </a:cubicBezTo>
                    <a:cubicBezTo>
                      <a:pt x="2387" y="1302"/>
                      <a:pt x="2387" y="1270"/>
                      <a:pt x="2387" y="1239"/>
                    </a:cubicBezTo>
                    <a:cubicBezTo>
                      <a:pt x="2356" y="1209"/>
                      <a:pt x="2356" y="1209"/>
                      <a:pt x="2356" y="1178"/>
                    </a:cubicBezTo>
                    <a:cubicBezTo>
                      <a:pt x="2325" y="1146"/>
                      <a:pt x="2356" y="1085"/>
                      <a:pt x="2356" y="1054"/>
                    </a:cubicBezTo>
                    <a:lnTo>
                      <a:pt x="2356" y="1054"/>
                    </a:lnTo>
                    <a:cubicBezTo>
                      <a:pt x="2356" y="1022"/>
                      <a:pt x="2418" y="991"/>
                      <a:pt x="2449" y="961"/>
                    </a:cubicBezTo>
                    <a:lnTo>
                      <a:pt x="2449" y="961"/>
                    </a:lnTo>
                    <a:cubicBezTo>
                      <a:pt x="2480" y="961"/>
                      <a:pt x="2480" y="930"/>
                      <a:pt x="2510" y="930"/>
                    </a:cubicBezTo>
                    <a:cubicBezTo>
                      <a:pt x="2510" y="898"/>
                      <a:pt x="2510" y="898"/>
                      <a:pt x="2542" y="898"/>
                    </a:cubicBezTo>
                    <a:cubicBezTo>
                      <a:pt x="2542" y="867"/>
                      <a:pt x="2573" y="867"/>
                      <a:pt x="2604" y="867"/>
                    </a:cubicBezTo>
                    <a:cubicBezTo>
                      <a:pt x="2604" y="867"/>
                      <a:pt x="2604" y="867"/>
                      <a:pt x="2604" y="837"/>
                    </a:cubicBezTo>
                    <a:lnTo>
                      <a:pt x="2604" y="837"/>
                    </a:lnTo>
                    <a:lnTo>
                      <a:pt x="2604" y="837"/>
                    </a:lnTo>
                    <a:cubicBezTo>
                      <a:pt x="2604" y="806"/>
                      <a:pt x="2604" y="806"/>
                      <a:pt x="2604" y="806"/>
                    </a:cubicBezTo>
                    <a:lnTo>
                      <a:pt x="2604" y="806"/>
                    </a:lnTo>
                    <a:cubicBezTo>
                      <a:pt x="2604" y="774"/>
                      <a:pt x="2604" y="774"/>
                      <a:pt x="2635" y="743"/>
                    </a:cubicBezTo>
                    <a:cubicBezTo>
                      <a:pt x="2635" y="743"/>
                      <a:pt x="2635" y="743"/>
                      <a:pt x="2604" y="743"/>
                    </a:cubicBezTo>
                    <a:lnTo>
                      <a:pt x="2604" y="743"/>
                    </a:lnTo>
                    <a:lnTo>
                      <a:pt x="2573" y="713"/>
                    </a:lnTo>
                    <a:cubicBezTo>
                      <a:pt x="2573" y="682"/>
                      <a:pt x="2604" y="682"/>
                      <a:pt x="2604" y="682"/>
                    </a:cubicBezTo>
                    <a:lnTo>
                      <a:pt x="2604" y="682"/>
                    </a:lnTo>
                    <a:cubicBezTo>
                      <a:pt x="2573" y="650"/>
                      <a:pt x="2573" y="619"/>
                      <a:pt x="2573" y="619"/>
                    </a:cubicBezTo>
                    <a:lnTo>
                      <a:pt x="2573" y="619"/>
                    </a:lnTo>
                    <a:cubicBezTo>
                      <a:pt x="2573" y="589"/>
                      <a:pt x="2604" y="589"/>
                      <a:pt x="2604" y="589"/>
                    </a:cubicBezTo>
                    <a:lnTo>
                      <a:pt x="2604" y="589"/>
                    </a:lnTo>
                    <a:cubicBezTo>
                      <a:pt x="2604" y="589"/>
                      <a:pt x="2604" y="558"/>
                      <a:pt x="2635" y="558"/>
                    </a:cubicBezTo>
                    <a:lnTo>
                      <a:pt x="2666" y="526"/>
                    </a:lnTo>
                    <a:lnTo>
                      <a:pt x="2666" y="526"/>
                    </a:lnTo>
                    <a:lnTo>
                      <a:pt x="2666" y="526"/>
                    </a:lnTo>
                    <a:cubicBezTo>
                      <a:pt x="2697" y="495"/>
                      <a:pt x="2697" y="495"/>
                      <a:pt x="2727" y="495"/>
                    </a:cubicBezTo>
                    <a:cubicBezTo>
                      <a:pt x="2727" y="495"/>
                      <a:pt x="2727" y="495"/>
                      <a:pt x="2727" y="526"/>
                    </a:cubicBezTo>
                    <a:cubicBezTo>
                      <a:pt x="2759" y="526"/>
                      <a:pt x="2759" y="526"/>
                      <a:pt x="2759" y="526"/>
                    </a:cubicBezTo>
                    <a:lnTo>
                      <a:pt x="2759" y="526"/>
                    </a:lnTo>
                    <a:lnTo>
                      <a:pt x="2759" y="526"/>
                    </a:lnTo>
                    <a:lnTo>
                      <a:pt x="2759" y="526"/>
                    </a:lnTo>
                    <a:lnTo>
                      <a:pt x="2759" y="526"/>
                    </a:lnTo>
                    <a:cubicBezTo>
                      <a:pt x="2759" y="526"/>
                      <a:pt x="2727" y="495"/>
                      <a:pt x="2759" y="495"/>
                    </a:cubicBezTo>
                    <a:cubicBezTo>
                      <a:pt x="2759" y="465"/>
                      <a:pt x="2759" y="465"/>
                      <a:pt x="2759" y="465"/>
                    </a:cubicBezTo>
                    <a:lnTo>
                      <a:pt x="2790" y="465"/>
                    </a:lnTo>
                    <a:lnTo>
                      <a:pt x="2790" y="465"/>
                    </a:lnTo>
                    <a:lnTo>
                      <a:pt x="2790" y="434"/>
                    </a:lnTo>
                    <a:cubicBezTo>
                      <a:pt x="2821" y="434"/>
                      <a:pt x="2821" y="434"/>
                      <a:pt x="2883" y="434"/>
                    </a:cubicBezTo>
                    <a:cubicBezTo>
                      <a:pt x="2914" y="434"/>
                      <a:pt x="2914" y="434"/>
                      <a:pt x="2914" y="434"/>
                    </a:cubicBezTo>
                    <a:cubicBezTo>
                      <a:pt x="2914" y="434"/>
                      <a:pt x="2914" y="434"/>
                      <a:pt x="2914" y="402"/>
                    </a:cubicBezTo>
                    <a:lnTo>
                      <a:pt x="2914" y="402"/>
                    </a:lnTo>
                    <a:lnTo>
                      <a:pt x="2914" y="371"/>
                    </a:lnTo>
                    <a:cubicBezTo>
                      <a:pt x="2914" y="341"/>
                      <a:pt x="2914" y="341"/>
                      <a:pt x="2914" y="341"/>
                    </a:cubicBezTo>
                    <a:cubicBezTo>
                      <a:pt x="2945" y="310"/>
                      <a:pt x="2945" y="310"/>
                      <a:pt x="2975" y="278"/>
                    </a:cubicBezTo>
                    <a:lnTo>
                      <a:pt x="2975" y="278"/>
                    </a:lnTo>
                    <a:cubicBezTo>
                      <a:pt x="3007" y="278"/>
                      <a:pt x="3007" y="278"/>
                      <a:pt x="3007" y="278"/>
                    </a:cubicBezTo>
                    <a:cubicBezTo>
                      <a:pt x="3007" y="278"/>
                      <a:pt x="3038" y="278"/>
                      <a:pt x="3038" y="248"/>
                    </a:cubicBezTo>
                    <a:lnTo>
                      <a:pt x="3038" y="248"/>
                    </a:lnTo>
                    <a:cubicBezTo>
                      <a:pt x="3038" y="248"/>
                      <a:pt x="3038" y="217"/>
                      <a:pt x="3069" y="217"/>
                    </a:cubicBezTo>
                    <a:cubicBezTo>
                      <a:pt x="3069" y="217"/>
                      <a:pt x="3069" y="217"/>
                      <a:pt x="3099" y="217"/>
                    </a:cubicBezTo>
                    <a:lnTo>
                      <a:pt x="3099" y="248"/>
                    </a:lnTo>
                    <a:lnTo>
                      <a:pt x="3099" y="248"/>
                    </a:lnTo>
                    <a:cubicBezTo>
                      <a:pt x="3099" y="217"/>
                      <a:pt x="3099" y="217"/>
                      <a:pt x="3131" y="217"/>
                    </a:cubicBezTo>
                    <a:lnTo>
                      <a:pt x="3131" y="217"/>
                    </a:lnTo>
                    <a:lnTo>
                      <a:pt x="3131" y="217"/>
                    </a:lnTo>
                    <a:cubicBezTo>
                      <a:pt x="3131" y="217"/>
                      <a:pt x="3131" y="217"/>
                      <a:pt x="3099"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1" name="Freeform 214"/>
              <p:cNvSpPr>
                <a:spLocks noChangeArrowheads="1"/>
              </p:cNvSpPr>
              <p:nvPr/>
            </p:nvSpPr>
            <p:spPr bwMode="auto">
              <a:xfrm>
                <a:off x="1939925" y="2327275"/>
                <a:ext cx="55563" cy="66675"/>
              </a:xfrm>
              <a:custGeom>
                <a:avLst/>
                <a:gdLst>
                  <a:gd name="T0" fmla="*/ 124 w 156"/>
                  <a:gd name="T1" fmla="*/ 0 h 187"/>
                  <a:gd name="T2" fmla="*/ 124 w 156"/>
                  <a:gd name="T3" fmla="*/ 0 h 187"/>
                  <a:gd name="T4" fmla="*/ 93 w 156"/>
                  <a:gd name="T5" fmla="*/ 0 h 187"/>
                  <a:gd name="T6" fmla="*/ 93 w 156"/>
                  <a:gd name="T7" fmla="*/ 0 h 187"/>
                  <a:gd name="T8" fmla="*/ 93 w 156"/>
                  <a:gd name="T9" fmla="*/ 0 h 187"/>
                  <a:gd name="T10" fmla="*/ 31 w 156"/>
                  <a:gd name="T11" fmla="*/ 31 h 187"/>
                  <a:gd name="T12" fmla="*/ 31 w 156"/>
                  <a:gd name="T13" fmla="*/ 31 h 187"/>
                  <a:gd name="T14" fmla="*/ 31 w 156"/>
                  <a:gd name="T15" fmla="*/ 31 h 187"/>
                  <a:gd name="T16" fmla="*/ 0 w 156"/>
                  <a:gd name="T17" fmla="*/ 94 h 187"/>
                  <a:gd name="T18" fmla="*/ 0 w 156"/>
                  <a:gd name="T19" fmla="*/ 94 h 187"/>
                  <a:gd name="T20" fmla="*/ 0 w 156"/>
                  <a:gd name="T21" fmla="*/ 124 h 187"/>
                  <a:gd name="T22" fmla="*/ 31 w 156"/>
                  <a:gd name="T23" fmla="*/ 155 h 187"/>
                  <a:gd name="T24" fmla="*/ 62 w 156"/>
                  <a:gd name="T25" fmla="*/ 155 h 187"/>
                  <a:gd name="T26" fmla="*/ 93 w 156"/>
                  <a:gd name="T27" fmla="*/ 155 h 187"/>
                  <a:gd name="T28" fmla="*/ 124 w 156"/>
                  <a:gd name="T29" fmla="*/ 155 h 187"/>
                  <a:gd name="T30" fmla="*/ 124 w 156"/>
                  <a:gd name="T31" fmla="*/ 155 h 187"/>
                  <a:gd name="T32" fmla="*/ 124 w 156"/>
                  <a:gd name="T33" fmla="*/ 155 h 187"/>
                  <a:gd name="T34" fmla="*/ 155 w 156"/>
                  <a:gd name="T35" fmla="*/ 186 h 187"/>
                  <a:gd name="T36" fmla="*/ 155 w 156"/>
                  <a:gd name="T37" fmla="*/ 155 h 187"/>
                  <a:gd name="T38" fmla="*/ 155 w 156"/>
                  <a:gd name="T39" fmla="*/ 62 h 187"/>
                  <a:gd name="T40" fmla="*/ 155 w 156"/>
                  <a:gd name="T41" fmla="*/ 62 h 187"/>
                  <a:gd name="T42" fmla="*/ 155 w 156"/>
                  <a:gd name="T43" fmla="*/ 0 h 187"/>
                  <a:gd name="T44" fmla="*/ 155 w 156"/>
                  <a:gd name="T45" fmla="*/ 0 h 187"/>
                  <a:gd name="T46" fmla="*/ 124 w 156"/>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87">
                    <a:moveTo>
                      <a:pt x="124" y="0"/>
                    </a:moveTo>
                    <a:lnTo>
                      <a:pt x="124" y="0"/>
                    </a:lnTo>
                    <a:lnTo>
                      <a:pt x="93" y="0"/>
                    </a:lnTo>
                    <a:lnTo>
                      <a:pt x="93" y="0"/>
                    </a:lnTo>
                    <a:lnTo>
                      <a:pt x="93" y="0"/>
                    </a:lnTo>
                    <a:cubicBezTo>
                      <a:pt x="62" y="31"/>
                      <a:pt x="62" y="31"/>
                      <a:pt x="31" y="31"/>
                    </a:cubicBezTo>
                    <a:lnTo>
                      <a:pt x="31" y="31"/>
                    </a:lnTo>
                    <a:lnTo>
                      <a:pt x="31" y="31"/>
                    </a:lnTo>
                    <a:cubicBezTo>
                      <a:pt x="31" y="62"/>
                      <a:pt x="31" y="62"/>
                      <a:pt x="0" y="94"/>
                    </a:cubicBezTo>
                    <a:lnTo>
                      <a:pt x="0" y="94"/>
                    </a:lnTo>
                    <a:cubicBezTo>
                      <a:pt x="0" y="94"/>
                      <a:pt x="0" y="94"/>
                      <a:pt x="0" y="124"/>
                    </a:cubicBezTo>
                    <a:cubicBezTo>
                      <a:pt x="31" y="124"/>
                      <a:pt x="31" y="155"/>
                      <a:pt x="31" y="155"/>
                    </a:cubicBezTo>
                    <a:cubicBezTo>
                      <a:pt x="62" y="155"/>
                      <a:pt x="62" y="155"/>
                      <a:pt x="62" y="155"/>
                    </a:cubicBezTo>
                    <a:lnTo>
                      <a:pt x="93" y="155"/>
                    </a:lnTo>
                    <a:cubicBezTo>
                      <a:pt x="93" y="155"/>
                      <a:pt x="93" y="155"/>
                      <a:pt x="124" y="155"/>
                    </a:cubicBezTo>
                    <a:lnTo>
                      <a:pt x="124" y="155"/>
                    </a:lnTo>
                    <a:lnTo>
                      <a:pt x="124" y="155"/>
                    </a:lnTo>
                    <a:cubicBezTo>
                      <a:pt x="124" y="155"/>
                      <a:pt x="155" y="155"/>
                      <a:pt x="155" y="186"/>
                    </a:cubicBezTo>
                    <a:cubicBezTo>
                      <a:pt x="155" y="155"/>
                      <a:pt x="155" y="155"/>
                      <a:pt x="155" y="155"/>
                    </a:cubicBezTo>
                    <a:cubicBezTo>
                      <a:pt x="155" y="124"/>
                      <a:pt x="155" y="94"/>
                      <a:pt x="155" y="62"/>
                    </a:cubicBezTo>
                    <a:lnTo>
                      <a:pt x="155" y="62"/>
                    </a:lnTo>
                    <a:cubicBezTo>
                      <a:pt x="155" y="31"/>
                      <a:pt x="155" y="31"/>
                      <a:pt x="155" y="0"/>
                    </a:cubicBezTo>
                    <a:lnTo>
                      <a:pt x="155" y="0"/>
                    </a:lnTo>
                    <a:cubicBezTo>
                      <a:pt x="155" y="0"/>
                      <a:pt x="155" y="0"/>
                      <a:pt x="12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2" name="Freeform 215"/>
              <p:cNvSpPr>
                <a:spLocks noChangeArrowheads="1"/>
              </p:cNvSpPr>
              <p:nvPr/>
            </p:nvSpPr>
            <p:spPr bwMode="auto">
              <a:xfrm>
                <a:off x="1414463" y="1925638"/>
                <a:ext cx="514350" cy="368300"/>
              </a:xfrm>
              <a:custGeom>
                <a:avLst/>
                <a:gdLst>
                  <a:gd name="T0" fmla="*/ 775 w 1427"/>
                  <a:gd name="T1" fmla="*/ 341 h 1023"/>
                  <a:gd name="T2" fmla="*/ 713 w 1427"/>
                  <a:gd name="T3" fmla="*/ 309 h 1023"/>
                  <a:gd name="T4" fmla="*/ 713 w 1427"/>
                  <a:gd name="T5" fmla="*/ 278 h 1023"/>
                  <a:gd name="T6" fmla="*/ 682 w 1427"/>
                  <a:gd name="T7" fmla="*/ 217 h 1023"/>
                  <a:gd name="T8" fmla="*/ 589 w 1427"/>
                  <a:gd name="T9" fmla="*/ 124 h 1023"/>
                  <a:gd name="T10" fmla="*/ 589 w 1427"/>
                  <a:gd name="T11" fmla="*/ 124 h 1023"/>
                  <a:gd name="T12" fmla="*/ 527 w 1427"/>
                  <a:gd name="T13" fmla="*/ 185 h 1023"/>
                  <a:gd name="T14" fmla="*/ 527 w 1427"/>
                  <a:gd name="T15" fmla="*/ 185 h 1023"/>
                  <a:gd name="T16" fmla="*/ 434 w 1427"/>
                  <a:gd name="T17" fmla="*/ 93 h 1023"/>
                  <a:gd name="T18" fmla="*/ 341 w 1427"/>
                  <a:gd name="T19" fmla="*/ 0 h 1023"/>
                  <a:gd name="T20" fmla="*/ 280 w 1427"/>
                  <a:gd name="T21" fmla="*/ 0 h 1023"/>
                  <a:gd name="T22" fmla="*/ 156 w 1427"/>
                  <a:gd name="T23" fmla="*/ 30 h 1023"/>
                  <a:gd name="T24" fmla="*/ 32 w 1427"/>
                  <a:gd name="T25" fmla="*/ 61 h 1023"/>
                  <a:gd name="T26" fmla="*/ 32 w 1427"/>
                  <a:gd name="T27" fmla="*/ 124 h 1023"/>
                  <a:gd name="T28" fmla="*/ 124 w 1427"/>
                  <a:gd name="T29" fmla="*/ 217 h 1023"/>
                  <a:gd name="T30" fmla="*/ 156 w 1427"/>
                  <a:gd name="T31" fmla="*/ 217 h 1023"/>
                  <a:gd name="T32" fmla="*/ 186 w 1427"/>
                  <a:gd name="T33" fmla="*/ 278 h 1023"/>
                  <a:gd name="T34" fmla="*/ 217 w 1427"/>
                  <a:gd name="T35" fmla="*/ 372 h 1023"/>
                  <a:gd name="T36" fmla="*/ 248 w 1427"/>
                  <a:gd name="T37" fmla="*/ 372 h 1023"/>
                  <a:gd name="T38" fmla="*/ 341 w 1427"/>
                  <a:gd name="T39" fmla="*/ 465 h 1023"/>
                  <a:gd name="T40" fmla="*/ 434 w 1427"/>
                  <a:gd name="T41" fmla="*/ 681 h 1023"/>
                  <a:gd name="T42" fmla="*/ 434 w 1427"/>
                  <a:gd name="T43" fmla="*/ 681 h 1023"/>
                  <a:gd name="T44" fmla="*/ 465 w 1427"/>
                  <a:gd name="T45" fmla="*/ 743 h 1023"/>
                  <a:gd name="T46" fmla="*/ 558 w 1427"/>
                  <a:gd name="T47" fmla="*/ 837 h 1023"/>
                  <a:gd name="T48" fmla="*/ 620 w 1427"/>
                  <a:gd name="T49" fmla="*/ 837 h 1023"/>
                  <a:gd name="T50" fmla="*/ 682 w 1427"/>
                  <a:gd name="T51" fmla="*/ 898 h 1023"/>
                  <a:gd name="T52" fmla="*/ 806 w 1427"/>
                  <a:gd name="T53" fmla="*/ 929 h 1023"/>
                  <a:gd name="T54" fmla="*/ 899 w 1427"/>
                  <a:gd name="T55" fmla="*/ 991 h 1023"/>
                  <a:gd name="T56" fmla="*/ 930 w 1427"/>
                  <a:gd name="T57" fmla="*/ 991 h 1023"/>
                  <a:gd name="T58" fmla="*/ 992 w 1427"/>
                  <a:gd name="T59" fmla="*/ 929 h 1023"/>
                  <a:gd name="T60" fmla="*/ 1116 w 1427"/>
                  <a:gd name="T61" fmla="*/ 1022 h 1023"/>
                  <a:gd name="T62" fmla="*/ 1178 w 1427"/>
                  <a:gd name="T63" fmla="*/ 961 h 1023"/>
                  <a:gd name="T64" fmla="*/ 1209 w 1427"/>
                  <a:gd name="T65" fmla="*/ 961 h 1023"/>
                  <a:gd name="T66" fmla="*/ 1178 w 1427"/>
                  <a:gd name="T67" fmla="*/ 929 h 1023"/>
                  <a:gd name="T68" fmla="*/ 1178 w 1427"/>
                  <a:gd name="T69" fmla="*/ 867 h 1023"/>
                  <a:gd name="T70" fmla="*/ 1302 w 1427"/>
                  <a:gd name="T71" fmla="*/ 774 h 1023"/>
                  <a:gd name="T72" fmla="*/ 1364 w 1427"/>
                  <a:gd name="T73" fmla="*/ 805 h 1023"/>
                  <a:gd name="T74" fmla="*/ 1364 w 1427"/>
                  <a:gd name="T75" fmla="*/ 774 h 1023"/>
                  <a:gd name="T76" fmla="*/ 1364 w 1427"/>
                  <a:gd name="T77" fmla="*/ 743 h 1023"/>
                  <a:gd name="T78" fmla="*/ 1426 w 1427"/>
                  <a:gd name="T79" fmla="*/ 681 h 1023"/>
                  <a:gd name="T80" fmla="*/ 1395 w 1427"/>
                  <a:gd name="T81" fmla="*/ 650 h 1023"/>
                  <a:gd name="T82" fmla="*/ 1364 w 1427"/>
                  <a:gd name="T83" fmla="*/ 650 h 1023"/>
                  <a:gd name="T84" fmla="*/ 1271 w 1427"/>
                  <a:gd name="T85" fmla="*/ 713 h 1023"/>
                  <a:gd name="T86" fmla="*/ 1209 w 1427"/>
                  <a:gd name="T87" fmla="*/ 837 h 1023"/>
                  <a:gd name="T88" fmla="*/ 1147 w 1427"/>
                  <a:gd name="T89" fmla="*/ 837 h 1023"/>
                  <a:gd name="T90" fmla="*/ 1023 w 1427"/>
                  <a:gd name="T91" fmla="*/ 867 h 1023"/>
                  <a:gd name="T92" fmla="*/ 961 w 1427"/>
                  <a:gd name="T93" fmla="*/ 837 h 1023"/>
                  <a:gd name="T94" fmla="*/ 899 w 1427"/>
                  <a:gd name="T95" fmla="*/ 805 h 1023"/>
                  <a:gd name="T96" fmla="*/ 868 w 1427"/>
                  <a:gd name="T97" fmla="*/ 743 h 1023"/>
                  <a:gd name="T98" fmla="*/ 806 w 1427"/>
                  <a:gd name="T99" fmla="*/ 526 h 1023"/>
                  <a:gd name="T100" fmla="*/ 806 w 1427"/>
                  <a:gd name="T101" fmla="*/ 37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7" h="1023">
                    <a:moveTo>
                      <a:pt x="806" y="372"/>
                    </a:moveTo>
                    <a:lnTo>
                      <a:pt x="806" y="372"/>
                    </a:lnTo>
                    <a:cubicBezTo>
                      <a:pt x="806" y="372"/>
                      <a:pt x="775" y="372"/>
                      <a:pt x="775" y="341"/>
                    </a:cubicBezTo>
                    <a:lnTo>
                      <a:pt x="775" y="341"/>
                    </a:lnTo>
                    <a:lnTo>
                      <a:pt x="744" y="341"/>
                    </a:lnTo>
                    <a:cubicBezTo>
                      <a:pt x="744" y="341"/>
                      <a:pt x="744" y="309"/>
                      <a:pt x="713" y="309"/>
                    </a:cubicBezTo>
                    <a:lnTo>
                      <a:pt x="713" y="309"/>
                    </a:lnTo>
                    <a:cubicBezTo>
                      <a:pt x="713" y="309"/>
                      <a:pt x="713" y="309"/>
                      <a:pt x="713" y="278"/>
                    </a:cubicBezTo>
                    <a:lnTo>
                      <a:pt x="713" y="278"/>
                    </a:lnTo>
                    <a:lnTo>
                      <a:pt x="713" y="278"/>
                    </a:lnTo>
                    <a:lnTo>
                      <a:pt x="713" y="278"/>
                    </a:lnTo>
                    <a:cubicBezTo>
                      <a:pt x="713" y="248"/>
                      <a:pt x="682" y="248"/>
                      <a:pt x="682" y="217"/>
                    </a:cubicBezTo>
                    <a:cubicBezTo>
                      <a:pt x="651" y="185"/>
                      <a:pt x="620" y="154"/>
                      <a:pt x="620" y="124"/>
                    </a:cubicBezTo>
                    <a:lnTo>
                      <a:pt x="620" y="124"/>
                    </a:lnTo>
                    <a:cubicBezTo>
                      <a:pt x="620" y="124"/>
                      <a:pt x="620" y="124"/>
                      <a:pt x="589" y="124"/>
                    </a:cubicBezTo>
                    <a:lnTo>
                      <a:pt x="589" y="124"/>
                    </a:lnTo>
                    <a:lnTo>
                      <a:pt x="589" y="124"/>
                    </a:lnTo>
                    <a:lnTo>
                      <a:pt x="589" y="124"/>
                    </a:lnTo>
                    <a:cubicBezTo>
                      <a:pt x="589" y="154"/>
                      <a:pt x="589" y="154"/>
                      <a:pt x="589" y="154"/>
                    </a:cubicBezTo>
                    <a:cubicBezTo>
                      <a:pt x="558" y="154"/>
                      <a:pt x="558" y="185"/>
                      <a:pt x="527" y="185"/>
                    </a:cubicBezTo>
                    <a:lnTo>
                      <a:pt x="527" y="185"/>
                    </a:lnTo>
                    <a:lnTo>
                      <a:pt x="527" y="185"/>
                    </a:lnTo>
                    <a:lnTo>
                      <a:pt x="527" y="185"/>
                    </a:lnTo>
                    <a:lnTo>
                      <a:pt x="527" y="185"/>
                    </a:lnTo>
                    <a:cubicBezTo>
                      <a:pt x="496" y="185"/>
                      <a:pt x="496" y="185"/>
                      <a:pt x="496" y="185"/>
                    </a:cubicBezTo>
                    <a:cubicBezTo>
                      <a:pt x="465" y="154"/>
                      <a:pt x="434" y="124"/>
                      <a:pt x="434" y="93"/>
                    </a:cubicBezTo>
                    <a:lnTo>
                      <a:pt x="434" y="93"/>
                    </a:lnTo>
                    <a:lnTo>
                      <a:pt x="403" y="61"/>
                    </a:lnTo>
                    <a:cubicBezTo>
                      <a:pt x="403" y="30"/>
                      <a:pt x="341" y="0"/>
                      <a:pt x="341" y="0"/>
                    </a:cubicBezTo>
                    <a:lnTo>
                      <a:pt x="341" y="0"/>
                    </a:lnTo>
                    <a:cubicBezTo>
                      <a:pt x="310" y="0"/>
                      <a:pt x="310" y="0"/>
                      <a:pt x="310" y="0"/>
                    </a:cubicBezTo>
                    <a:lnTo>
                      <a:pt x="310" y="0"/>
                    </a:lnTo>
                    <a:lnTo>
                      <a:pt x="280" y="0"/>
                    </a:lnTo>
                    <a:cubicBezTo>
                      <a:pt x="280" y="30"/>
                      <a:pt x="280" y="30"/>
                      <a:pt x="280" y="30"/>
                    </a:cubicBezTo>
                    <a:cubicBezTo>
                      <a:pt x="248" y="30"/>
                      <a:pt x="248" y="30"/>
                      <a:pt x="248" y="30"/>
                    </a:cubicBezTo>
                    <a:cubicBezTo>
                      <a:pt x="248" y="30"/>
                      <a:pt x="217" y="30"/>
                      <a:pt x="156" y="30"/>
                    </a:cubicBezTo>
                    <a:cubicBezTo>
                      <a:pt x="124" y="30"/>
                      <a:pt x="93" y="30"/>
                      <a:pt x="93" y="30"/>
                    </a:cubicBezTo>
                    <a:cubicBezTo>
                      <a:pt x="93" y="30"/>
                      <a:pt x="32" y="0"/>
                      <a:pt x="0" y="0"/>
                    </a:cubicBezTo>
                    <a:cubicBezTo>
                      <a:pt x="32" y="30"/>
                      <a:pt x="32" y="30"/>
                      <a:pt x="32" y="61"/>
                    </a:cubicBezTo>
                    <a:lnTo>
                      <a:pt x="32" y="61"/>
                    </a:lnTo>
                    <a:cubicBezTo>
                      <a:pt x="32" y="93"/>
                      <a:pt x="32" y="93"/>
                      <a:pt x="32" y="93"/>
                    </a:cubicBezTo>
                    <a:cubicBezTo>
                      <a:pt x="32" y="93"/>
                      <a:pt x="32" y="93"/>
                      <a:pt x="32" y="124"/>
                    </a:cubicBezTo>
                    <a:cubicBezTo>
                      <a:pt x="62" y="124"/>
                      <a:pt x="62" y="154"/>
                      <a:pt x="93" y="185"/>
                    </a:cubicBezTo>
                    <a:cubicBezTo>
                      <a:pt x="93" y="185"/>
                      <a:pt x="93" y="185"/>
                      <a:pt x="124" y="185"/>
                    </a:cubicBezTo>
                    <a:cubicBezTo>
                      <a:pt x="124" y="217"/>
                      <a:pt x="124" y="217"/>
                      <a:pt x="124" y="217"/>
                    </a:cubicBezTo>
                    <a:cubicBezTo>
                      <a:pt x="124" y="217"/>
                      <a:pt x="124" y="217"/>
                      <a:pt x="124" y="185"/>
                    </a:cubicBezTo>
                    <a:lnTo>
                      <a:pt x="124" y="185"/>
                    </a:lnTo>
                    <a:cubicBezTo>
                      <a:pt x="124" y="185"/>
                      <a:pt x="156" y="185"/>
                      <a:pt x="156" y="217"/>
                    </a:cubicBezTo>
                    <a:lnTo>
                      <a:pt x="156" y="248"/>
                    </a:lnTo>
                    <a:cubicBezTo>
                      <a:pt x="156" y="248"/>
                      <a:pt x="156" y="248"/>
                      <a:pt x="156" y="278"/>
                    </a:cubicBezTo>
                    <a:lnTo>
                      <a:pt x="186" y="278"/>
                    </a:lnTo>
                    <a:lnTo>
                      <a:pt x="217" y="278"/>
                    </a:lnTo>
                    <a:lnTo>
                      <a:pt x="248" y="309"/>
                    </a:lnTo>
                    <a:cubicBezTo>
                      <a:pt x="248" y="341"/>
                      <a:pt x="248" y="341"/>
                      <a:pt x="217" y="372"/>
                    </a:cubicBezTo>
                    <a:lnTo>
                      <a:pt x="217" y="372"/>
                    </a:lnTo>
                    <a:lnTo>
                      <a:pt x="217" y="372"/>
                    </a:lnTo>
                    <a:lnTo>
                      <a:pt x="248" y="372"/>
                    </a:lnTo>
                    <a:lnTo>
                      <a:pt x="248" y="372"/>
                    </a:lnTo>
                    <a:cubicBezTo>
                      <a:pt x="280" y="372"/>
                      <a:pt x="310" y="402"/>
                      <a:pt x="310" y="433"/>
                    </a:cubicBezTo>
                    <a:cubicBezTo>
                      <a:pt x="310" y="433"/>
                      <a:pt x="310" y="433"/>
                      <a:pt x="341" y="465"/>
                    </a:cubicBezTo>
                    <a:lnTo>
                      <a:pt x="341" y="465"/>
                    </a:lnTo>
                    <a:cubicBezTo>
                      <a:pt x="372" y="495"/>
                      <a:pt x="434" y="589"/>
                      <a:pt x="434" y="589"/>
                    </a:cubicBezTo>
                    <a:cubicBezTo>
                      <a:pt x="465" y="619"/>
                      <a:pt x="465" y="650"/>
                      <a:pt x="434" y="681"/>
                    </a:cubicBezTo>
                    <a:lnTo>
                      <a:pt x="434" y="681"/>
                    </a:lnTo>
                    <a:lnTo>
                      <a:pt x="434" y="681"/>
                    </a:lnTo>
                    <a:lnTo>
                      <a:pt x="434" y="681"/>
                    </a:lnTo>
                    <a:lnTo>
                      <a:pt x="434" y="713"/>
                    </a:lnTo>
                    <a:lnTo>
                      <a:pt x="434" y="713"/>
                    </a:lnTo>
                    <a:cubicBezTo>
                      <a:pt x="434" y="743"/>
                      <a:pt x="434" y="743"/>
                      <a:pt x="465" y="743"/>
                    </a:cubicBezTo>
                    <a:cubicBezTo>
                      <a:pt x="465" y="743"/>
                      <a:pt x="465" y="743"/>
                      <a:pt x="465" y="774"/>
                    </a:cubicBezTo>
                    <a:cubicBezTo>
                      <a:pt x="465" y="774"/>
                      <a:pt x="465" y="774"/>
                      <a:pt x="496" y="774"/>
                    </a:cubicBezTo>
                    <a:cubicBezTo>
                      <a:pt x="496" y="774"/>
                      <a:pt x="527" y="805"/>
                      <a:pt x="558" y="837"/>
                    </a:cubicBezTo>
                    <a:lnTo>
                      <a:pt x="558" y="837"/>
                    </a:lnTo>
                    <a:lnTo>
                      <a:pt x="589" y="837"/>
                    </a:lnTo>
                    <a:cubicBezTo>
                      <a:pt x="589" y="837"/>
                      <a:pt x="589" y="837"/>
                      <a:pt x="620" y="837"/>
                    </a:cubicBezTo>
                    <a:cubicBezTo>
                      <a:pt x="651" y="867"/>
                      <a:pt x="651" y="867"/>
                      <a:pt x="651" y="867"/>
                    </a:cubicBezTo>
                    <a:lnTo>
                      <a:pt x="651" y="867"/>
                    </a:lnTo>
                    <a:cubicBezTo>
                      <a:pt x="651" y="898"/>
                      <a:pt x="682" y="898"/>
                      <a:pt x="682" y="898"/>
                    </a:cubicBezTo>
                    <a:lnTo>
                      <a:pt x="682" y="898"/>
                    </a:lnTo>
                    <a:cubicBezTo>
                      <a:pt x="713" y="898"/>
                      <a:pt x="713" y="929"/>
                      <a:pt x="744" y="929"/>
                    </a:cubicBezTo>
                    <a:cubicBezTo>
                      <a:pt x="775" y="929"/>
                      <a:pt x="775" y="929"/>
                      <a:pt x="806" y="929"/>
                    </a:cubicBezTo>
                    <a:cubicBezTo>
                      <a:pt x="806" y="961"/>
                      <a:pt x="837" y="961"/>
                      <a:pt x="837" y="961"/>
                    </a:cubicBezTo>
                    <a:cubicBezTo>
                      <a:pt x="837" y="961"/>
                      <a:pt x="837" y="961"/>
                      <a:pt x="868" y="961"/>
                    </a:cubicBezTo>
                    <a:cubicBezTo>
                      <a:pt x="868" y="991"/>
                      <a:pt x="868" y="991"/>
                      <a:pt x="899" y="991"/>
                    </a:cubicBezTo>
                    <a:cubicBezTo>
                      <a:pt x="899" y="991"/>
                      <a:pt x="899" y="991"/>
                      <a:pt x="930" y="991"/>
                    </a:cubicBezTo>
                    <a:lnTo>
                      <a:pt x="930" y="991"/>
                    </a:lnTo>
                    <a:lnTo>
                      <a:pt x="930" y="991"/>
                    </a:lnTo>
                    <a:cubicBezTo>
                      <a:pt x="930" y="991"/>
                      <a:pt x="930" y="961"/>
                      <a:pt x="961" y="961"/>
                    </a:cubicBezTo>
                    <a:lnTo>
                      <a:pt x="961" y="961"/>
                    </a:lnTo>
                    <a:cubicBezTo>
                      <a:pt x="992" y="961"/>
                      <a:pt x="992" y="929"/>
                      <a:pt x="992" y="929"/>
                    </a:cubicBezTo>
                    <a:cubicBezTo>
                      <a:pt x="1023" y="929"/>
                      <a:pt x="1023" y="929"/>
                      <a:pt x="1023" y="961"/>
                    </a:cubicBezTo>
                    <a:cubicBezTo>
                      <a:pt x="1054" y="961"/>
                      <a:pt x="1054" y="961"/>
                      <a:pt x="1085" y="991"/>
                    </a:cubicBezTo>
                    <a:cubicBezTo>
                      <a:pt x="1116" y="1022"/>
                      <a:pt x="1116" y="1022"/>
                      <a:pt x="1116" y="1022"/>
                    </a:cubicBezTo>
                    <a:lnTo>
                      <a:pt x="1147" y="991"/>
                    </a:lnTo>
                    <a:lnTo>
                      <a:pt x="1147" y="991"/>
                    </a:lnTo>
                    <a:cubicBezTo>
                      <a:pt x="1147" y="961"/>
                      <a:pt x="1147" y="961"/>
                      <a:pt x="1178" y="961"/>
                    </a:cubicBezTo>
                    <a:lnTo>
                      <a:pt x="1178" y="961"/>
                    </a:lnTo>
                    <a:lnTo>
                      <a:pt x="1178" y="961"/>
                    </a:lnTo>
                    <a:cubicBezTo>
                      <a:pt x="1209" y="961"/>
                      <a:pt x="1209" y="961"/>
                      <a:pt x="1209" y="961"/>
                    </a:cubicBezTo>
                    <a:lnTo>
                      <a:pt x="1209" y="961"/>
                    </a:lnTo>
                    <a:lnTo>
                      <a:pt x="1209" y="961"/>
                    </a:lnTo>
                    <a:lnTo>
                      <a:pt x="1178" y="929"/>
                    </a:lnTo>
                    <a:lnTo>
                      <a:pt x="1178" y="929"/>
                    </a:lnTo>
                    <a:cubicBezTo>
                      <a:pt x="1147" y="898"/>
                      <a:pt x="1147" y="898"/>
                      <a:pt x="1147" y="898"/>
                    </a:cubicBezTo>
                    <a:cubicBezTo>
                      <a:pt x="1178" y="867"/>
                      <a:pt x="1178" y="867"/>
                      <a:pt x="1178" y="867"/>
                    </a:cubicBezTo>
                    <a:cubicBezTo>
                      <a:pt x="1178" y="837"/>
                      <a:pt x="1178" y="837"/>
                      <a:pt x="1178" y="837"/>
                    </a:cubicBezTo>
                    <a:cubicBezTo>
                      <a:pt x="1302" y="837"/>
                      <a:pt x="1302" y="837"/>
                      <a:pt x="1302" y="837"/>
                    </a:cubicBezTo>
                    <a:cubicBezTo>
                      <a:pt x="1302" y="774"/>
                      <a:pt x="1302" y="774"/>
                      <a:pt x="1302" y="774"/>
                    </a:cubicBezTo>
                    <a:cubicBezTo>
                      <a:pt x="1333" y="837"/>
                      <a:pt x="1333" y="837"/>
                      <a:pt x="1333" y="837"/>
                    </a:cubicBezTo>
                    <a:lnTo>
                      <a:pt x="1333" y="837"/>
                    </a:lnTo>
                    <a:cubicBezTo>
                      <a:pt x="1333" y="805"/>
                      <a:pt x="1333" y="805"/>
                      <a:pt x="1364" y="805"/>
                    </a:cubicBezTo>
                    <a:lnTo>
                      <a:pt x="1364" y="774"/>
                    </a:lnTo>
                    <a:lnTo>
                      <a:pt x="1364" y="774"/>
                    </a:lnTo>
                    <a:lnTo>
                      <a:pt x="1364" y="774"/>
                    </a:lnTo>
                    <a:lnTo>
                      <a:pt x="1364" y="774"/>
                    </a:lnTo>
                    <a:cubicBezTo>
                      <a:pt x="1395" y="774"/>
                      <a:pt x="1395" y="774"/>
                      <a:pt x="1395" y="774"/>
                    </a:cubicBezTo>
                    <a:cubicBezTo>
                      <a:pt x="1395" y="774"/>
                      <a:pt x="1364" y="774"/>
                      <a:pt x="1364" y="743"/>
                    </a:cubicBezTo>
                    <a:cubicBezTo>
                      <a:pt x="1364" y="743"/>
                      <a:pt x="1395" y="713"/>
                      <a:pt x="1395" y="681"/>
                    </a:cubicBezTo>
                    <a:lnTo>
                      <a:pt x="1395" y="681"/>
                    </a:lnTo>
                    <a:lnTo>
                      <a:pt x="1426" y="681"/>
                    </a:lnTo>
                    <a:lnTo>
                      <a:pt x="1426" y="650"/>
                    </a:lnTo>
                    <a:lnTo>
                      <a:pt x="1426" y="650"/>
                    </a:lnTo>
                    <a:cubicBezTo>
                      <a:pt x="1426" y="650"/>
                      <a:pt x="1426" y="650"/>
                      <a:pt x="1395" y="650"/>
                    </a:cubicBezTo>
                    <a:lnTo>
                      <a:pt x="1395" y="650"/>
                    </a:lnTo>
                    <a:lnTo>
                      <a:pt x="1364" y="650"/>
                    </a:lnTo>
                    <a:lnTo>
                      <a:pt x="1364" y="650"/>
                    </a:lnTo>
                    <a:cubicBezTo>
                      <a:pt x="1364" y="650"/>
                      <a:pt x="1364" y="650"/>
                      <a:pt x="1333" y="650"/>
                    </a:cubicBezTo>
                    <a:cubicBezTo>
                      <a:pt x="1333" y="681"/>
                      <a:pt x="1302" y="681"/>
                      <a:pt x="1271" y="681"/>
                    </a:cubicBezTo>
                    <a:cubicBezTo>
                      <a:pt x="1271" y="681"/>
                      <a:pt x="1271" y="681"/>
                      <a:pt x="1271" y="713"/>
                    </a:cubicBezTo>
                    <a:cubicBezTo>
                      <a:pt x="1271" y="713"/>
                      <a:pt x="1240" y="743"/>
                      <a:pt x="1240" y="774"/>
                    </a:cubicBezTo>
                    <a:cubicBezTo>
                      <a:pt x="1240" y="805"/>
                      <a:pt x="1240" y="805"/>
                      <a:pt x="1209" y="837"/>
                    </a:cubicBezTo>
                    <a:lnTo>
                      <a:pt x="1209" y="837"/>
                    </a:lnTo>
                    <a:cubicBezTo>
                      <a:pt x="1178" y="837"/>
                      <a:pt x="1178" y="837"/>
                      <a:pt x="1147" y="837"/>
                    </a:cubicBezTo>
                    <a:lnTo>
                      <a:pt x="1147" y="837"/>
                    </a:lnTo>
                    <a:lnTo>
                      <a:pt x="1147" y="837"/>
                    </a:lnTo>
                    <a:cubicBezTo>
                      <a:pt x="1116" y="867"/>
                      <a:pt x="1116" y="867"/>
                      <a:pt x="1116" y="867"/>
                    </a:cubicBezTo>
                    <a:cubicBezTo>
                      <a:pt x="1085" y="867"/>
                      <a:pt x="1023" y="867"/>
                      <a:pt x="1023" y="867"/>
                    </a:cubicBezTo>
                    <a:lnTo>
                      <a:pt x="1023" y="867"/>
                    </a:lnTo>
                    <a:lnTo>
                      <a:pt x="992" y="867"/>
                    </a:lnTo>
                    <a:cubicBezTo>
                      <a:pt x="992" y="837"/>
                      <a:pt x="992" y="837"/>
                      <a:pt x="961" y="837"/>
                    </a:cubicBezTo>
                    <a:lnTo>
                      <a:pt x="961" y="837"/>
                    </a:lnTo>
                    <a:lnTo>
                      <a:pt x="961" y="837"/>
                    </a:lnTo>
                    <a:cubicBezTo>
                      <a:pt x="930" y="837"/>
                      <a:pt x="930" y="837"/>
                      <a:pt x="930" y="805"/>
                    </a:cubicBezTo>
                    <a:cubicBezTo>
                      <a:pt x="930" y="805"/>
                      <a:pt x="930" y="805"/>
                      <a:pt x="899" y="805"/>
                    </a:cubicBezTo>
                    <a:cubicBezTo>
                      <a:pt x="899" y="805"/>
                      <a:pt x="899" y="805"/>
                      <a:pt x="899" y="774"/>
                    </a:cubicBezTo>
                    <a:lnTo>
                      <a:pt x="899" y="774"/>
                    </a:lnTo>
                    <a:cubicBezTo>
                      <a:pt x="899" y="743"/>
                      <a:pt x="868" y="743"/>
                      <a:pt x="868" y="743"/>
                    </a:cubicBezTo>
                    <a:lnTo>
                      <a:pt x="868" y="713"/>
                    </a:lnTo>
                    <a:cubicBezTo>
                      <a:pt x="837" y="681"/>
                      <a:pt x="806" y="619"/>
                      <a:pt x="806" y="589"/>
                    </a:cubicBezTo>
                    <a:cubicBezTo>
                      <a:pt x="806" y="557"/>
                      <a:pt x="806" y="557"/>
                      <a:pt x="806" y="526"/>
                    </a:cubicBezTo>
                    <a:cubicBezTo>
                      <a:pt x="806" y="495"/>
                      <a:pt x="806" y="495"/>
                      <a:pt x="806" y="495"/>
                    </a:cubicBezTo>
                    <a:cubicBezTo>
                      <a:pt x="806" y="465"/>
                      <a:pt x="837" y="402"/>
                      <a:pt x="837" y="372"/>
                    </a:cubicBezTo>
                    <a:cubicBezTo>
                      <a:pt x="837" y="372"/>
                      <a:pt x="837" y="372"/>
                      <a:pt x="806" y="3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3" name="Freeform 216"/>
              <p:cNvSpPr>
                <a:spLocks noChangeArrowheads="1"/>
              </p:cNvSpPr>
              <p:nvPr/>
            </p:nvSpPr>
            <p:spPr bwMode="auto">
              <a:xfrm>
                <a:off x="1347788" y="1903413"/>
                <a:ext cx="88900" cy="134937"/>
              </a:xfrm>
              <a:custGeom>
                <a:avLst/>
                <a:gdLst>
                  <a:gd name="T0" fmla="*/ 62 w 249"/>
                  <a:gd name="T1" fmla="*/ 124 h 373"/>
                  <a:gd name="T2" fmla="*/ 62 w 249"/>
                  <a:gd name="T3" fmla="*/ 124 h 373"/>
                  <a:gd name="T4" fmla="*/ 62 w 249"/>
                  <a:gd name="T5" fmla="*/ 63 h 373"/>
                  <a:gd name="T6" fmla="*/ 62 w 249"/>
                  <a:gd name="T7" fmla="*/ 63 h 373"/>
                  <a:gd name="T8" fmla="*/ 62 w 249"/>
                  <a:gd name="T9" fmla="*/ 32 h 373"/>
                  <a:gd name="T10" fmla="*/ 62 w 249"/>
                  <a:gd name="T11" fmla="*/ 0 h 373"/>
                  <a:gd name="T12" fmla="*/ 62 w 249"/>
                  <a:gd name="T13" fmla="*/ 0 h 373"/>
                  <a:gd name="T14" fmla="*/ 62 w 249"/>
                  <a:gd name="T15" fmla="*/ 0 h 373"/>
                  <a:gd name="T16" fmla="*/ 31 w 249"/>
                  <a:gd name="T17" fmla="*/ 32 h 373"/>
                  <a:gd name="T18" fmla="*/ 0 w 249"/>
                  <a:gd name="T19" fmla="*/ 0 h 373"/>
                  <a:gd name="T20" fmla="*/ 0 w 249"/>
                  <a:gd name="T21" fmla="*/ 0 h 373"/>
                  <a:gd name="T22" fmla="*/ 0 w 249"/>
                  <a:gd name="T23" fmla="*/ 32 h 373"/>
                  <a:gd name="T24" fmla="*/ 0 w 249"/>
                  <a:gd name="T25" fmla="*/ 63 h 373"/>
                  <a:gd name="T26" fmla="*/ 0 w 249"/>
                  <a:gd name="T27" fmla="*/ 63 h 373"/>
                  <a:gd name="T28" fmla="*/ 31 w 249"/>
                  <a:gd name="T29" fmla="*/ 93 h 373"/>
                  <a:gd name="T30" fmla="*/ 31 w 249"/>
                  <a:gd name="T31" fmla="*/ 124 h 373"/>
                  <a:gd name="T32" fmla="*/ 62 w 249"/>
                  <a:gd name="T33" fmla="*/ 124 h 373"/>
                  <a:gd name="T34" fmla="*/ 62 w 249"/>
                  <a:gd name="T35" fmla="*/ 156 h 373"/>
                  <a:gd name="T36" fmla="*/ 124 w 249"/>
                  <a:gd name="T37" fmla="*/ 217 h 373"/>
                  <a:gd name="T38" fmla="*/ 155 w 249"/>
                  <a:gd name="T39" fmla="*/ 248 h 373"/>
                  <a:gd name="T40" fmla="*/ 124 w 249"/>
                  <a:gd name="T41" fmla="*/ 280 h 373"/>
                  <a:gd name="T42" fmla="*/ 94 w 249"/>
                  <a:gd name="T43" fmla="*/ 311 h 373"/>
                  <a:gd name="T44" fmla="*/ 124 w 249"/>
                  <a:gd name="T45" fmla="*/ 311 h 373"/>
                  <a:gd name="T46" fmla="*/ 155 w 249"/>
                  <a:gd name="T47" fmla="*/ 311 h 373"/>
                  <a:gd name="T48" fmla="*/ 155 w 249"/>
                  <a:gd name="T49" fmla="*/ 341 h 373"/>
                  <a:gd name="T50" fmla="*/ 186 w 249"/>
                  <a:gd name="T51" fmla="*/ 341 h 373"/>
                  <a:gd name="T52" fmla="*/ 218 w 249"/>
                  <a:gd name="T53" fmla="*/ 372 h 373"/>
                  <a:gd name="T54" fmla="*/ 248 w 249"/>
                  <a:gd name="T55" fmla="*/ 372 h 373"/>
                  <a:gd name="T56" fmla="*/ 248 w 249"/>
                  <a:gd name="T57" fmla="*/ 372 h 373"/>
                  <a:gd name="T58" fmla="*/ 218 w 249"/>
                  <a:gd name="T59" fmla="*/ 372 h 373"/>
                  <a:gd name="T60" fmla="*/ 218 w 249"/>
                  <a:gd name="T61" fmla="*/ 341 h 373"/>
                  <a:gd name="T62" fmla="*/ 155 w 249"/>
                  <a:gd name="T63" fmla="*/ 280 h 373"/>
                  <a:gd name="T64" fmla="*/ 155 w 249"/>
                  <a:gd name="T65" fmla="*/ 280 h 373"/>
                  <a:gd name="T66" fmla="*/ 155 w 249"/>
                  <a:gd name="T67" fmla="*/ 217 h 373"/>
                  <a:gd name="T68" fmla="*/ 155 w 249"/>
                  <a:gd name="T69" fmla="*/ 217 h 373"/>
                  <a:gd name="T70" fmla="*/ 155 w 249"/>
                  <a:gd name="T71" fmla="*/ 217 h 373"/>
                  <a:gd name="T72" fmla="*/ 155 w 249"/>
                  <a:gd name="T73" fmla="*/ 187 h 373"/>
                  <a:gd name="T74" fmla="*/ 155 w 249"/>
                  <a:gd name="T75" fmla="*/ 187 h 373"/>
                  <a:gd name="T76" fmla="*/ 94 w 249"/>
                  <a:gd name="T77" fmla="*/ 187 h 373"/>
                  <a:gd name="T78" fmla="*/ 62 w 249"/>
                  <a:gd name="T79" fmla="*/ 12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373">
                    <a:moveTo>
                      <a:pt x="62" y="124"/>
                    </a:moveTo>
                    <a:lnTo>
                      <a:pt x="62" y="124"/>
                    </a:lnTo>
                    <a:cubicBezTo>
                      <a:pt x="62" y="93"/>
                      <a:pt x="62" y="93"/>
                      <a:pt x="62" y="63"/>
                    </a:cubicBezTo>
                    <a:lnTo>
                      <a:pt x="62" y="63"/>
                    </a:lnTo>
                    <a:cubicBezTo>
                      <a:pt x="62" y="32"/>
                      <a:pt x="62" y="32"/>
                      <a:pt x="62" y="32"/>
                    </a:cubicBezTo>
                    <a:cubicBezTo>
                      <a:pt x="62" y="32"/>
                      <a:pt x="62" y="32"/>
                      <a:pt x="62" y="0"/>
                    </a:cubicBezTo>
                    <a:lnTo>
                      <a:pt x="62" y="0"/>
                    </a:lnTo>
                    <a:lnTo>
                      <a:pt x="62" y="0"/>
                    </a:lnTo>
                    <a:lnTo>
                      <a:pt x="31" y="32"/>
                    </a:lnTo>
                    <a:cubicBezTo>
                      <a:pt x="31" y="32"/>
                      <a:pt x="31" y="32"/>
                      <a:pt x="0" y="0"/>
                    </a:cubicBezTo>
                    <a:lnTo>
                      <a:pt x="0" y="0"/>
                    </a:lnTo>
                    <a:cubicBezTo>
                      <a:pt x="0" y="32"/>
                      <a:pt x="0" y="32"/>
                      <a:pt x="0" y="32"/>
                    </a:cubicBezTo>
                    <a:cubicBezTo>
                      <a:pt x="0" y="63"/>
                      <a:pt x="0" y="63"/>
                      <a:pt x="0" y="63"/>
                    </a:cubicBezTo>
                    <a:lnTo>
                      <a:pt x="0" y="63"/>
                    </a:lnTo>
                    <a:cubicBezTo>
                      <a:pt x="31" y="63"/>
                      <a:pt x="31" y="63"/>
                      <a:pt x="31" y="93"/>
                    </a:cubicBezTo>
                    <a:cubicBezTo>
                      <a:pt x="31" y="124"/>
                      <a:pt x="31" y="124"/>
                      <a:pt x="31" y="124"/>
                    </a:cubicBezTo>
                    <a:cubicBezTo>
                      <a:pt x="31" y="124"/>
                      <a:pt x="31" y="124"/>
                      <a:pt x="62" y="124"/>
                    </a:cubicBezTo>
                    <a:lnTo>
                      <a:pt x="62" y="156"/>
                    </a:lnTo>
                    <a:lnTo>
                      <a:pt x="124" y="217"/>
                    </a:lnTo>
                    <a:cubicBezTo>
                      <a:pt x="155" y="248"/>
                      <a:pt x="155" y="248"/>
                      <a:pt x="155" y="248"/>
                    </a:cubicBezTo>
                    <a:cubicBezTo>
                      <a:pt x="155" y="280"/>
                      <a:pt x="124" y="280"/>
                      <a:pt x="124" y="280"/>
                    </a:cubicBezTo>
                    <a:cubicBezTo>
                      <a:pt x="124" y="280"/>
                      <a:pt x="124" y="280"/>
                      <a:pt x="94" y="311"/>
                    </a:cubicBezTo>
                    <a:cubicBezTo>
                      <a:pt x="124" y="311"/>
                      <a:pt x="124" y="311"/>
                      <a:pt x="124" y="311"/>
                    </a:cubicBezTo>
                    <a:cubicBezTo>
                      <a:pt x="124" y="311"/>
                      <a:pt x="124" y="311"/>
                      <a:pt x="155" y="311"/>
                    </a:cubicBezTo>
                    <a:cubicBezTo>
                      <a:pt x="155" y="341"/>
                      <a:pt x="155" y="341"/>
                      <a:pt x="155" y="341"/>
                    </a:cubicBezTo>
                    <a:lnTo>
                      <a:pt x="186" y="341"/>
                    </a:lnTo>
                    <a:lnTo>
                      <a:pt x="218" y="372"/>
                    </a:lnTo>
                    <a:lnTo>
                      <a:pt x="248" y="372"/>
                    </a:lnTo>
                    <a:lnTo>
                      <a:pt x="248" y="372"/>
                    </a:lnTo>
                    <a:cubicBezTo>
                      <a:pt x="248" y="372"/>
                      <a:pt x="248" y="372"/>
                      <a:pt x="218" y="372"/>
                    </a:cubicBezTo>
                    <a:cubicBezTo>
                      <a:pt x="218" y="372"/>
                      <a:pt x="218" y="372"/>
                      <a:pt x="218" y="341"/>
                    </a:cubicBezTo>
                    <a:cubicBezTo>
                      <a:pt x="186" y="341"/>
                      <a:pt x="186" y="311"/>
                      <a:pt x="155" y="280"/>
                    </a:cubicBezTo>
                    <a:lnTo>
                      <a:pt x="155" y="280"/>
                    </a:lnTo>
                    <a:cubicBezTo>
                      <a:pt x="155" y="248"/>
                      <a:pt x="155" y="217"/>
                      <a:pt x="155" y="217"/>
                    </a:cubicBezTo>
                    <a:lnTo>
                      <a:pt x="155" y="217"/>
                    </a:lnTo>
                    <a:lnTo>
                      <a:pt x="155" y="217"/>
                    </a:lnTo>
                    <a:cubicBezTo>
                      <a:pt x="155" y="217"/>
                      <a:pt x="155" y="217"/>
                      <a:pt x="155" y="187"/>
                    </a:cubicBezTo>
                    <a:lnTo>
                      <a:pt x="155" y="187"/>
                    </a:lnTo>
                    <a:cubicBezTo>
                      <a:pt x="124" y="187"/>
                      <a:pt x="124" y="187"/>
                      <a:pt x="94" y="187"/>
                    </a:cubicBezTo>
                    <a:cubicBezTo>
                      <a:pt x="94" y="187"/>
                      <a:pt x="62" y="156"/>
                      <a:pt x="62"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4" name="Freeform 217"/>
              <p:cNvSpPr>
                <a:spLocks noChangeArrowheads="1"/>
              </p:cNvSpPr>
              <p:nvPr/>
            </p:nvSpPr>
            <p:spPr bwMode="auto">
              <a:xfrm>
                <a:off x="2351088" y="1601788"/>
                <a:ext cx="68262" cy="33337"/>
              </a:xfrm>
              <a:custGeom>
                <a:avLst/>
                <a:gdLst>
                  <a:gd name="T0" fmla="*/ 63 w 188"/>
                  <a:gd name="T1" fmla="*/ 31 h 93"/>
                  <a:gd name="T2" fmla="*/ 63 w 188"/>
                  <a:gd name="T3" fmla="*/ 31 h 93"/>
                  <a:gd name="T4" fmla="*/ 32 w 188"/>
                  <a:gd name="T5" fmla="*/ 62 h 93"/>
                  <a:gd name="T6" fmla="*/ 0 w 188"/>
                  <a:gd name="T7" fmla="*/ 62 h 93"/>
                  <a:gd name="T8" fmla="*/ 32 w 188"/>
                  <a:gd name="T9" fmla="*/ 92 h 93"/>
                  <a:gd name="T10" fmla="*/ 32 w 188"/>
                  <a:gd name="T11" fmla="*/ 92 h 93"/>
                  <a:gd name="T12" fmla="*/ 32 w 188"/>
                  <a:gd name="T13" fmla="*/ 92 h 93"/>
                  <a:gd name="T14" fmla="*/ 63 w 188"/>
                  <a:gd name="T15" fmla="*/ 92 h 93"/>
                  <a:gd name="T16" fmla="*/ 94 w 188"/>
                  <a:gd name="T17" fmla="*/ 31 h 93"/>
                  <a:gd name="T18" fmla="*/ 124 w 188"/>
                  <a:gd name="T19" fmla="*/ 31 h 93"/>
                  <a:gd name="T20" fmla="*/ 124 w 188"/>
                  <a:gd name="T21" fmla="*/ 31 h 93"/>
                  <a:gd name="T22" fmla="*/ 156 w 188"/>
                  <a:gd name="T23" fmla="*/ 31 h 93"/>
                  <a:gd name="T24" fmla="*/ 156 w 188"/>
                  <a:gd name="T25" fmla="*/ 31 h 93"/>
                  <a:gd name="T26" fmla="*/ 156 w 188"/>
                  <a:gd name="T27" fmla="*/ 31 h 93"/>
                  <a:gd name="T28" fmla="*/ 156 w 188"/>
                  <a:gd name="T29" fmla="*/ 31 h 93"/>
                  <a:gd name="T30" fmla="*/ 187 w 188"/>
                  <a:gd name="T31" fmla="*/ 0 h 93"/>
                  <a:gd name="T32" fmla="*/ 156 w 188"/>
                  <a:gd name="T33" fmla="*/ 0 h 93"/>
                  <a:gd name="T34" fmla="*/ 124 w 188"/>
                  <a:gd name="T35" fmla="*/ 0 h 93"/>
                  <a:gd name="T36" fmla="*/ 124 w 188"/>
                  <a:gd name="T37" fmla="*/ 31 h 93"/>
                  <a:gd name="T38" fmla="*/ 63 w 188"/>
                  <a:gd name="T3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93">
                    <a:moveTo>
                      <a:pt x="63" y="31"/>
                    </a:moveTo>
                    <a:lnTo>
                      <a:pt x="63" y="31"/>
                    </a:lnTo>
                    <a:lnTo>
                      <a:pt x="32" y="62"/>
                    </a:lnTo>
                    <a:lnTo>
                      <a:pt x="0" y="62"/>
                    </a:lnTo>
                    <a:lnTo>
                      <a:pt x="32" y="92"/>
                    </a:lnTo>
                    <a:lnTo>
                      <a:pt x="32" y="92"/>
                    </a:lnTo>
                    <a:lnTo>
                      <a:pt x="32" y="92"/>
                    </a:lnTo>
                    <a:cubicBezTo>
                      <a:pt x="32" y="92"/>
                      <a:pt x="32" y="92"/>
                      <a:pt x="63" y="92"/>
                    </a:cubicBezTo>
                    <a:cubicBezTo>
                      <a:pt x="63" y="62"/>
                      <a:pt x="94" y="31"/>
                      <a:pt x="94" y="31"/>
                    </a:cubicBezTo>
                    <a:cubicBezTo>
                      <a:pt x="124" y="31"/>
                      <a:pt x="124" y="31"/>
                      <a:pt x="124" y="31"/>
                    </a:cubicBezTo>
                    <a:lnTo>
                      <a:pt x="124" y="31"/>
                    </a:lnTo>
                    <a:cubicBezTo>
                      <a:pt x="156" y="31"/>
                      <a:pt x="156" y="31"/>
                      <a:pt x="156" y="31"/>
                    </a:cubicBezTo>
                    <a:lnTo>
                      <a:pt x="156" y="31"/>
                    </a:lnTo>
                    <a:lnTo>
                      <a:pt x="156" y="31"/>
                    </a:lnTo>
                    <a:lnTo>
                      <a:pt x="156" y="31"/>
                    </a:lnTo>
                    <a:cubicBezTo>
                      <a:pt x="187" y="31"/>
                      <a:pt x="187" y="0"/>
                      <a:pt x="187" y="0"/>
                    </a:cubicBezTo>
                    <a:cubicBezTo>
                      <a:pt x="156" y="0"/>
                      <a:pt x="156" y="0"/>
                      <a:pt x="156" y="0"/>
                    </a:cubicBezTo>
                    <a:lnTo>
                      <a:pt x="124" y="0"/>
                    </a:lnTo>
                    <a:cubicBezTo>
                      <a:pt x="124" y="31"/>
                      <a:pt x="124" y="31"/>
                      <a:pt x="124" y="31"/>
                    </a:cubicBezTo>
                    <a:cubicBezTo>
                      <a:pt x="94" y="31"/>
                      <a:pt x="63" y="31"/>
                      <a:pt x="63"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grpSp>
        <p:sp>
          <p:nvSpPr>
            <p:cNvPr id="4" name="Freeform 53"/>
            <p:cNvSpPr>
              <a:spLocks noChangeAspect="1"/>
            </p:cNvSpPr>
            <p:nvPr/>
          </p:nvSpPr>
          <p:spPr bwMode="gray">
            <a:xfrm>
              <a:off x="16665081" y="9223935"/>
              <a:ext cx="116470" cy="137526"/>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5" name="Freeform 55"/>
            <p:cNvSpPr>
              <a:spLocks noChangeAspect="1"/>
            </p:cNvSpPr>
            <p:nvPr/>
          </p:nvSpPr>
          <p:spPr bwMode="gray">
            <a:xfrm>
              <a:off x="17358077" y="9220735"/>
              <a:ext cx="247501" cy="294238"/>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6" name="Freeform 56"/>
            <p:cNvSpPr>
              <a:spLocks noChangeAspect="1"/>
            </p:cNvSpPr>
            <p:nvPr/>
          </p:nvSpPr>
          <p:spPr bwMode="gray">
            <a:xfrm>
              <a:off x="17556077" y="8948886"/>
              <a:ext cx="183442" cy="316625"/>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7" name="Freeform 57"/>
            <p:cNvSpPr>
              <a:spLocks noChangeAspect="1"/>
            </p:cNvSpPr>
            <p:nvPr/>
          </p:nvSpPr>
          <p:spPr bwMode="gray">
            <a:xfrm>
              <a:off x="17276548" y="8389194"/>
              <a:ext cx="93176" cy="83153"/>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grpSp>
      <p:sp>
        <p:nvSpPr>
          <p:cNvPr id="225" name="矩形 224"/>
          <p:cNvSpPr/>
          <p:nvPr/>
        </p:nvSpPr>
        <p:spPr>
          <a:xfrm>
            <a:off x="1043608" y="1417111"/>
            <a:ext cx="7259128" cy="2399824"/>
          </a:xfrm>
          <a:prstGeom prst="rect">
            <a:avLst/>
          </a:prstGeom>
        </p:spPr>
        <p:txBody>
          <a:bodyPr wrap="square">
            <a:spAutoFit/>
          </a:bodyPr>
          <a:lstStyle/>
          <a:p>
            <a:pPr>
              <a:lnSpc>
                <a:spcPct val="150000"/>
              </a:lnSpc>
            </a:pPr>
            <a:r>
              <a:rPr lang="zh-CN" altLang="en-US" dirty="0" smtClean="0">
                <a:latin typeface="楷体" pitchFamily="49" charset="-122"/>
                <a:ea typeface="楷体" pitchFamily="49" charset="-122"/>
              </a:rPr>
              <a:t>    从</a:t>
            </a:r>
            <a:r>
              <a:rPr lang="zh-CN" altLang="en-US" dirty="0">
                <a:latin typeface="楷体" pitchFamily="49" charset="-122"/>
                <a:ea typeface="楷体" pitchFamily="49" charset="-122"/>
              </a:rPr>
              <a:t>科创板到创业板，注册制一路向前推进。近日，</a:t>
            </a:r>
            <a:r>
              <a:rPr lang="en-US" altLang="zh-CN" dirty="0">
                <a:latin typeface="楷体" pitchFamily="49" charset="-122"/>
                <a:ea typeface="楷体" pitchFamily="49" charset="-122"/>
              </a:rPr>
              <a:t>《</a:t>
            </a:r>
            <a:r>
              <a:rPr lang="zh-CN" altLang="en-US" dirty="0">
                <a:latin typeface="楷体" pitchFamily="49" charset="-122"/>
                <a:ea typeface="楷体" pitchFamily="49" charset="-122"/>
              </a:rPr>
              <a:t>创业板改革并试点注册制总体实施方案</a:t>
            </a:r>
            <a:r>
              <a:rPr lang="en-US" altLang="zh-CN" dirty="0">
                <a:latin typeface="楷体" pitchFamily="49" charset="-122"/>
                <a:ea typeface="楷体" pitchFamily="49" charset="-122"/>
              </a:rPr>
              <a:t>》</a:t>
            </a:r>
            <a:r>
              <a:rPr lang="zh-CN" altLang="en-US" dirty="0">
                <a:latin typeface="楷体" pitchFamily="49" charset="-122"/>
                <a:ea typeface="楷体" pitchFamily="49" charset="-122"/>
              </a:rPr>
              <a:t>正式落地，在全国疫情防控阻击战取得重大战略成果的时刻，又刮起资本市场深化改革的春风</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pPr>
              <a:lnSpc>
                <a:spcPct val="150000"/>
              </a:lnSpc>
            </a:pPr>
            <a:r>
              <a:rPr lang="zh-CN" altLang="en-US" dirty="0" smtClean="0">
                <a:latin typeface="楷体" pitchFamily="49" charset="-122"/>
                <a:ea typeface="楷体" pitchFamily="49" charset="-122"/>
              </a:rPr>
              <a:t>    推进</a:t>
            </a:r>
            <a:r>
              <a:rPr lang="zh-CN" altLang="en-US" dirty="0">
                <a:latin typeface="楷体" pitchFamily="49" charset="-122"/>
                <a:ea typeface="楷体" pitchFamily="49" charset="-122"/>
              </a:rPr>
              <a:t>创业板改革并试点注册制，是深化资本市场改革、完善资本市场基础制度、提升资本市场功能的重要安排。创业板注册制改革有哪些要点？注册制下创业板与科创板、</a:t>
            </a:r>
            <a:r>
              <a:rPr lang="en-US" altLang="zh-CN" dirty="0">
                <a:latin typeface="楷体" pitchFamily="49" charset="-122"/>
                <a:ea typeface="楷体" pitchFamily="49" charset="-122"/>
              </a:rPr>
              <a:t>A</a:t>
            </a:r>
            <a:r>
              <a:rPr lang="zh-CN" altLang="en-US" dirty="0">
                <a:latin typeface="楷体" pitchFamily="49" charset="-122"/>
                <a:ea typeface="楷体" pitchFamily="49" charset="-122"/>
              </a:rPr>
              <a:t>股现行板块相比，在发行上市审核、持续</a:t>
            </a:r>
            <a:r>
              <a:rPr lang="zh-CN" altLang="en-US" dirty="0" smtClean="0">
                <a:latin typeface="楷体" pitchFamily="49" charset="-122"/>
                <a:ea typeface="楷体" pitchFamily="49" charset="-122"/>
              </a:rPr>
              <a:t>监管、</a:t>
            </a:r>
            <a:r>
              <a:rPr lang="zh-CN" altLang="en-US" dirty="0">
                <a:latin typeface="楷体" pitchFamily="49" charset="-122"/>
                <a:ea typeface="楷体" pitchFamily="49" charset="-122"/>
              </a:rPr>
              <a:t>承销及交易相关制度上都有哪些差异</a:t>
            </a:r>
            <a:r>
              <a:rPr lang="zh-CN" altLang="en-US" dirty="0" smtClean="0">
                <a:latin typeface="楷体" pitchFamily="49" charset="-122"/>
                <a:ea typeface="楷体" pitchFamily="49" charset="-122"/>
              </a:rPr>
              <a:t>？当创业</a:t>
            </a:r>
            <a:r>
              <a:rPr lang="zh-CN" altLang="en-US" dirty="0">
                <a:latin typeface="楷体" pitchFamily="49" charset="-122"/>
                <a:ea typeface="楷体" pitchFamily="49" charset="-122"/>
              </a:rPr>
              <a:t>板遇上注册制</a:t>
            </a:r>
            <a:r>
              <a:rPr lang="zh-CN" altLang="en-US" dirty="0" smtClean="0">
                <a:latin typeface="楷体" pitchFamily="49" charset="-122"/>
                <a:ea typeface="楷体" pitchFamily="49" charset="-122"/>
              </a:rPr>
              <a:t>，让我们共同探寻新</a:t>
            </a:r>
            <a:r>
              <a:rPr lang="zh-CN" altLang="en-US" dirty="0">
                <a:latin typeface="楷体" pitchFamily="49" charset="-122"/>
                <a:ea typeface="楷体" pitchFamily="49" charset="-122"/>
              </a:rPr>
              <a:t>旧交融下的制度</a:t>
            </a:r>
            <a:r>
              <a:rPr lang="zh-CN" altLang="en-US" dirty="0" smtClean="0">
                <a:latin typeface="楷体" pitchFamily="49" charset="-122"/>
                <a:ea typeface="楷体" pitchFamily="49" charset="-122"/>
              </a:rPr>
              <a:t>之异。</a:t>
            </a:r>
            <a:endParaRPr lang="zh-CN" altLang="en-US" dirty="0">
              <a:latin typeface="楷体" pitchFamily="49" charset="-122"/>
              <a:ea typeface="楷体" pitchFamily="49" charset="-122"/>
            </a:endParaRPr>
          </a:p>
        </p:txBody>
      </p:sp>
      <p:sp>
        <p:nvSpPr>
          <p:cNvPr id="230" name="标题 1"/>
          <p:cNvSpPr txBox="1">
            <a:spLocks/>
          </p:cNvSpPr>
          <p:nvPr/>
        </p:nvSpPr>
        <p:spPr>
          <a:xfrm>
            <a:off x="1259632" y="352617"/>
            <a:ext cx="7394566" cy="347771"/>
          </a:xfrm>
          <a:prstGeom prst="rect">
            <a:avLst/>
          </a:prstGeom>
        </p:spPr>
        <p:txBody>
          <a:bodyPr/>
          <a:lstStyle/>
          <a:p>
            <a:pPr lvl="0">
              <a:spcBef>
                <a:spcPct val="0"/>
              </a:spcBef>
            </a:pPr>
            <a:r>
              <a:rPr lang="zh-CN" altLang="en-US" sz="1600" b="1" dirty="0" smtClean="0">
                <a:solidFill>
                  <a:schemeClr val="accent5">
                    <a:lumMod val="20000"/>
                    <a:lumOff val="80000"/>
                  </a:schemeClr>
                </a:solidFill>
                <a:latin typeface="华文楷体" pitchFamily="2" charset="-122"/>
                <a:ea typeface="华文楷体" pitchFamily="2" charset="-122"/>
                <a:cs typeface="+mj-cs"/>
              </a:rPr>
              <a:t>前言</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289819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2.5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a:t>
            </a:r>
            <a:r>
              <a:rPr lang="zh-CN" altLang="en-US" sz="1600" b="1" dirty="0" smtClean="0">
                <a:solidFill>
                  <a:schemeClr val="accent5">
                    <a:lumMod val="20000"/>
                    <a:lumOff val="80000"/>
                  </a:schemeClr>
                </a:solidFill>
                <a:latin typeface="华文楷体" pitchFamily="2" charset="-122"/>
                <a:ea typeface="华文楷体" pitchFamily="2" charset="-122"/>
                <a:cs typeface="+mj-cs"/>
              </a:rPr>
              <a:t>板首发上市最新动向</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xmlns="" val="3704330718"/>
              </p:ext>
            </p:extLst>
          </p:nvPr>
        </p:nvGraphicFramePr>
        <p:xfrm>
          <a:off x="1358143" y="1203598"/>
          <a:ext cx="6958273" cy="3008586"/>
        </p:xfrm>
        <a:graphic>
          <a:graphicData uri="http://schemas.openxmlformats.org/drawingml/2006/table">
            <a:tbl>
              <a:tblPr/>
              <a:tblGrid>
                <a:gridCol w="6958273"/>
              </a:tblGrid>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拟推出“审核关注事项”</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noFill/>
                  </a:tcPr>
                </a:tc>
              </a:tr>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招股书信息披露准则的框架和内容与科创板基本一致</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solidFill>
                      <a:schemeClr val="bg1">
                        <a:lumMod val="95000"/>
                      </a:schemeClr>
                    </a:solidFill>
                  </a:tcPr>
                </a:tc>
              </a:tr>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关于创业板定位问题，拟提出负面清单，需就发行人是否符合创业板定位提交专项说明</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noFill/>
                  </a:tcPr>
                </a:tc>
              </a:tr>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电子化审核，分行业审核</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solidFill>
                      <a:schemeClr val="bg1">
                        <a:lumMod val="95000"/>
                      </a:schemeClr>
                    </a:solidFill>
                  </a:tcPr>
                </a:tc>
              </a:tr>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系统支持</a:t>
                      </a:r>
                      <a:r>
                        <a:rPr kumimoji="0" lang="en-US" altLang="zh-CN"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7*24</a:t>
                      </a: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小时申报，提供在线业务咨询服务</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solidFill>
                      <a:schemeClr val="bg1"/>
                    </a:solidFill>
                  </a:tcPr>
                </a:tc>
              </a:tr>
              <a:tr h="501431">
                <a:tc>
                  <a:txBody>
                    <a:bodyPr/>
                    <a:lstStyle/>
                    <a:p>
                      <a:pPr marL="0" marR="0" lvl="0" indent="85725" algn="l" defTabSz="955675" rtl="0" eaLnBrk="0" fontAlgn="base" latinLnBrk="0" hangingPunct="0">
                        <a:lnSpc>
                          <a:spcPct val="100000"/>
                        </a:lnSpc>
                        <a:spcBef>
                          <a:spcPct val="0"/>
                        </a:spcBef>
                        <a:spcAft>
                          <a:spcPct val="0"/>
                        </a:spcAft>
                        <a:buClr>
                          <a:srgbClr val="003399"/>
                        </a:buClr>
                        <a:buSzPct val="50000"/>
                        <a:buFont typeface="Wingdings" pitchFamily="2" charset="2"/>
                        <a:buNone/>
                        <a:tabLst/>
                        <a:defRPr/>
                      </a:pP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审核周期和科创板一致，“</a:t>
                      </a:r>
                      <a:r>
                        <a:rPr kumimoji="0" lang="en-US" altLang="zh-CN"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3+3</a:t>
                      </a:r>
                      <a:r>
                        <a:rPr kumimoji="0" lang="zh-CN" altLang="en-US" sz="1200" b="0" i="0" u="none" strike="noStrike" kern="1200" cap="none" spc="0" normalizeH="0" baseline="0" noProof="0" dirty="0" smtClean="0">
                          <a:ln>
                            <a:noFill/>
                          </a:ln>
                          <a:solidFill>
                            <a:prstClr val="black"/>
                          </a:solidFill>
                          <a:effectLst/>
                          <a:uLnTx/>
                          <a:uFillTx/>
                          <a:latin typeface="华文楷体" pitchFamily="2" charset="-122"/>
                          <a:ea typeface="华文楷体" pitchFamily="2" charset="-122"/>
                          <a:cs typeface="+mn-cs"/>
                        </a:rPr>
                        <a:t>”</a:t>
                      </a:r>
                      <a:endParaRPr kumimoji="0" lang="zh-CN" altLang="en-US" sz="1200" b="0" i="0" u="none" strike="noStrike" kern="1200" cap="none" spc="0" normalizeH="0" baseline="0" noProof="0" dirty="0">
                        <a:ln>
                          <a:noFill/>
                        </a:ln>
                        <a:solidFill>
                          <a:prstClr val="black"/>
                        </a:solidFill>
                        <a:effectLst/>
                        <a:uLnTx/>
                        <a:uFillTx/>
                        <a:latin typeface="华文楷体" pitchFamily="2" charset="-122"/>
                        <a:ea typeface="华文楷体" pitchFamily="2" charset="-122"/>
                        <a:cs typeface="+mn-cs"/>
                      </a:endParaRPr>
                    </a:p>
                  </a:txBody>
                  <a:tcPr marL="0" marR="0" marT="61180" marB="61180" anchor="ctr" horzOverflow="overflow">
                    <a:lnL>
                      <a:noFill/>
                    </a:lnL>
                    <a:lnR>
                      <a:noFill/>
                    </a:lnR>
                    <a:lnT>
                      <a:noFill/>
                    </a:lnT>
                    <a:lnB>
                      <a:noFill/>
                    </a:lnB>
                    <a:lnTlToBr>
                      <a:noFill/>
                    </a:lnTlToBr>
                    <a:lnBlToTr>
                      <a:noFill/>
                    </a:lnBlToTr>
                    <a:solidFill>
                      <a:schemeClr val="bg1">
                        <a:lumMod val="95000"/>
                      </a:schemeClr>
                    </a:solidFill>
                  </a:tcPr>
                </a:tc>
              </a:tr>
            </a:tbl>
          </a:graphicData>
        </a:graphic>
      </p:graphicFrame>
      <p:sp>
        <p:nvSpPr>
          <p:cNvPr id="4" name="文本框 6">
            <a:extLst>
              <a:ext uri="{FF2B5EF4-FFF2-40B4-BE49-F238E27FC236}">
                <a16:creationId xmlns="" xmlns:a16="http://schemas.microsoft.com/office/drawing/2014/main" id="{DC2E32DD-77DB-4D1E-8C40-EF6ED292D9CC}"/>
              </a:ext>
            </a:extLst>
          </p:cNvPr>
          <p:cNvSpPr txBox="1"/>
          <p:nvPr/>
        </p:nvSpPr>
        <p:spPr>
          <a:xfrm>
            <a:off x="828289" y="1347614"/>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1</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5" name="文本框 6">
            <a:extLst>
              <a:ext uri="{FF2B5EF4-FFF2-40B4-BE49-F238E27FC236}">
                <a16:creationId xmlns="" xmlns:a16="http://schemas.microsoft.com/office/drawing/2014/main" id="{DC2E32DD-77DB-4D1E-8C40-EF6ED292D9CC}"/>
              </a:ext>
            </a:extLst>
          </p:cNvPr>
          <p:cNvSpPr txBox="1"/>
          <p:nvPr/>
        </p:nvSpPr>
        <p:spPr>
          <a:xfrm>
            <a:off x="828287" y="1851670"/>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2</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6" name="文本框 6">
            <a:extLst>
              <a:ext uri="{FF2B5EF4-FFF2-40B4-BE49-F238E27FC236}">
                <a16:creationId xmlns="" xmlns:a16="http://schemas.microsoft.com/office/drawing/2014/main" id="{DC2E32DD-77DB-4D1E-8C40-EF6ED292D9CC}"/>
              </a:ext>
            </a:extLst>
          </p:cNvPr>
          <p:cNvSpPr txBox="1"/>
          <p:nvPr/>
        </p:nvSpPr>
        <p:spPr>
          <a:xfrm>
            <a:off x="828288" y="2341262"/>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3</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 xmlns:a16="http://schemas.microsoft.com/office/drawing/2014/main" id="{DC2E32DD-77DB-4D1E-8C40-EF6ED292D9CC}"/>
              </a:ext>
            </a:extLst>
          </p:cNvPr>
          <p:cNvSpPr txBox="1"/>
          <p:nvPr/>
        </p:nvSpPr>
        <p:spPr>
          <a:xfrm>
            <a:off x="828286" y="2859782"/>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4</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8" name="文本框 6">
            <a:extLst>
              <a:ext uri="{FF2B5EF4-FFF2-40B4-BE49-F238E27FC236}">
                <a16:creationId xmlns="" xmlns:a16="http://schemas.microsoft.com/office/drawing/2014/main" id="{DC2E32DD-77DB-4D1E-8C40-EF6ED292D9CC}"/>
              </a:ext>
            </a:extLst>
          </p:cNvPr>
          <p:cNvSpPr txBox="1"/>
          <p:nvPr/>
        </p:nvSpPr>
        <p:spPr>
          <a:xfrm>
            <a:off x="828289" y="3363838"/>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5</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9" name="文本框 6">
            <a:extLst>
              <a:ext uri="{FF2B5EF4-FFF2-40B4-BE49-F238E27FC236}">
                <a16:creationId xmlns="" xmlns:a16="http://schemas.microsoft.com/office/drawing/2014/main" id="{DC2E32DD-77DB-4D1E-8C40-EF6ED292D9CC}"/>
              </a:ext>
            </a:extLst>
          </p:cNvPr>
          <p:cNvSpPr txBox="1"/>
          <p:nvPr/>
        </p:nvSpPr>
        <p:spPr>
          <a:xfrm>
            <a:off x="828024" y="3867894"/>
            <a:ext cx="359335" cy="276999"/>
          </a:xfrm>
          <a:prstGeom prst="rect">
            <a:avLst/>
          </a:prstGeom>
          <a:solidFill>
            <a:srgbClr val="E6DED5"/>
          </a:solidFill>
        </p:spPr>
        <p:txBody>
          <a:bodyPr wrap="square" rtlCol="0">
            <a:spAutoFit/>
          </a:bodyPr>
          <a:lstStyle/>
          <a:p>
            <a:pPr algn="ctr" defTabSz="342906"/>
            <a:r>
              <a:rPr lang="en-US" altLang="zh-CN" sz="1200" b="1" dirty="0" smtClean="0">
                <a:solidFill>
                  <a:schemeClr val="tx1">
                    <a:lumMod val="75000"/>
                    <a:lumOff val="25000"/>
                  </a:schemeClr>
                </a:solidFill>
                <a:latin typeface="华文楷体" panose="02010600040101010101" pitchFamily="2" charset="-122"/>
                <a:ea typeface="华文楷体" panose="02010600040101010101" pitchFamily="2" charset="-122"/>
              </a:rPr>
              <a:t>6</a:t>
            </a:r>
            <a:endParaRPr lang="zh-CN" altLang="en-US" sz="12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xmlns="" val="142754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259633" y="2211711"/>
            <a:ext cx="7364307" cy="526192"/>
          </a:xfrm>
          <a:prstGeom prst="rect">
            <a:avLst/>
          </a:prstGeom>
        </p:spPr>
        <p:txBody>
          <a:bodyPr lIns="61802" tIns="30908" rIns="61802" bIns="30908">
            <a:noAutofit/>
          </a:bodyPr>
          <a:lstStyle/>
          <a:p>
            <a:pPr defTabSz="688684">
              <a:spcBef>
                <a:spcPct val="0"/>
              </a:spcBef>
            </a:pPr>
            <a:r>
              <a:rPr lang="zh-CN" altLang="en-US" sz="2000" b="1" dirty="0">
                <a:solidFill>
                  <a:schemeClr val="tx1">
                    <a:lumMod val="75000"/>
                    <a:lumOff val="25000"/>
                  </a:schemeClr>
                </a:solidFill>
                <a:latin typeface="Arial"/>
                <a:ea typeface="华文楷体"/>
                <a:cs typeface="+mn-ea"/>
                <a:sym typeface="Arial"/>
              </a:rPr>
              <a:t>注册制下创业板持续监管核心要点</a:t>
            </a:r>
          </a:p>
        </p:txBody>
      </p:sp>
      <p:sp>
        <p:nvSpPr>
          <p:cNvPr id="5" name="标题 1"/>
          <p:cNvSpPr txBox="1">
            <a:spLocks/>
          </p:cNvSpPr>
          <p:nvPr/>
        </p:nvSpPr>
        <p:spPr>
          <a:xfrm>
            <a:off x="1947128" y="1899778"/>
            <a:ext cx="2392717" cy="259227"/>
          </a:xfrm>
          <a:prstGeom prst="rect">
            <a:avLst/>
          </a:prstGeom>
        </p:spPr>
        <p:txBody>
          <a:bodyPr vert="horz" lIns="69124" tIns="34561" rIns="69124" bIns="34561" rtlCol="0" anchor="ctr">
            <a:norm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pPr defTabSz="896696"/>
            <a:endParaRPr lang="zh-CN" altLang="en-US" sz="952" dirty="0">
              <a:latin typeface="Arial"/>
              <a:ea typeface="华文楷体"/>
              <a:cs typeface="+mn-ea"/>
              <a:sym typeface="Arial"/>
            </a:endParaRPr>
          </a:p>
        </p:txBody>
      </p:sp>
      <p:sp>
        <p:nvSpPr>
          <p:cNvPr id="4" name="标题 1">
            <a:extLst>
              <a:ext uri="{FF2B5EF4-FFF2-40B4-BE49-F238E27FC236}">
                <a16:creationId xmlns="" xmlns:a16="http://schemas.microsoft.com/office/drawing/2014/main" id="{A5190E37-AAC2-42E0-B318-B889EFF6B48E}"/>
              </a:ext>
            </a:extLst>
          </p:cNvPr>
          <p:cNvSpPr txBox="1">
            <a:spLocks/>
          </p:cNvSpPr>
          <p:nvPr/>
        </p:nvSpPr>
        <p:spPr>
          <a:xfrm>
            <a:off x="1259633" y="1707654"/>
            <a:ext cx="2392717" cy="259226"/>
          </a:xfrm>
          <a:prstGeom prst="rect">
            <a:avLst/>
          </a:prstGeom>
        </p:spPr>
        <p:txBody>
          <a:bodyPr vert="horz" lIns="69100" tIns="34549" rIns="69100" bIns="34549" rtlCol="0" anchor="ctr">
            <a:no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r>
              <a:rPr lang="zh-CN" altLang="en-US" sz="2000" dirty="0">
                <a:solidFill>
                  <a:schemeClr val="tx1">
                    <a:lumMod val="75000"/>
                    <a:lumOff val="25000"/>
                  </a:schemeClr>
                </a:solidFill>
                <a:latin typeface="Arial" panose="020B0604020202020204" pitchFamily="34" charset="0"/>
                <a:ea typeface="STKaiti" panose="02010600040101010101" pitchFamily="2" charset="-122"/>
                <a:cs typeface="+mn-ea"/>
                <a:sym typeface="Arial" panose="020B0604020202020204" pitchFamily="34" charset="0"/>
              </a:rPr>
              <a:t>第三章</a:t>
            </a:r>
          </a:p>
        </p:txBody>
      </p:sp>
    </p:spTree>
    <p:extLst>
      <p:ext uri="{BB962C8B-B14F-4D97-AF65-F5344CB8AC3E}">
        <p14:creationId xmlns:p14="http://schemas.microsoft.com/office/powerpoint/2010/main" xmlns="" val="1416560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 xmlns:a16="http://schemas.microsoft.com/office/drawing/2014/main" id="{82FA834C-46A9-43A6-9C64-972F13DE1574}"/>
              </a:ext>
            </a:extLst>
          </p:cNvPr>
          <p:cNvSpPr/>
          <p:nvPr/>
        </p:nvSpPr>
        <p:spPr>
          <a:xfrm>
            <a:off x="1288117" y="3901033"/>
            <a:ext cx="476414" cy="385808"/>
          </a:xfrm>
          <a:prstGeom prst="rect">
            <a:avLst/>
          </a:prstGeom>
          <a:noFill/>
          <a:ln w="28575">
            <a:solidFill>
              <a:srgbClr val="B08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43" name="矩形 42">
            <a:extLst>
              <a:ext uri="{FF2B5EF4-FFF2-40B4-BE49-F238E27FC236}">
                <a16:creationId xmlns="" xmlns:a16="http://schemas.microsoft.com/office/drawing/2014/main" id="{82FA834C-46A9-43A6-9C64-972F13DE1574}"/>
              </a:ext>
            </a:extLst>
          </p:cNvPr>
          <p:cNvSpPr/>
          <p:nvPr/>
        </p:nvSpPr>
        <p:spPr>
          <a:xfrm>
            <a:off x="1284744" y="2862816"/>
            <a:ext cx="476414" cy="385808"/>
          </a:xfrm>
          <a:prstGeom prst="rect">
            <a:avLst/>
          </a:prstGeom>
          <a:noFill/>
          <a:ln w="28575">
            <a:solidFill>
              <a:srgbClr val="B08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42" name="矩形 41">
            <a:extLst>
              <a:ext uri="{FF2B5EF4-FFF2-40B4-BE49-F238E27FC236}">
                <a16:creationId xmlns="" xmlns:a16="http://schemas.microsoft.com/office/drawing/2014/main" id="{82FA834C-46A9-43A6-9C64-972F13DE1574}"/>
              </a:ext>
            </a:extLst>
          </p:cNvPr>
          <p:cNvSpPr/>
          <p:nvPr/>
        </p:nvSpPr>
        <p:spPr>
          <a:xfrm>
            <a:off x="1284744" y="912864"/>
            <a:ext cx="476414" cy="385808"/>
          </a:xfrm>
          <a:prstGeom prst="rect">
            <a:avLst/>
          </a:prstGeom>
          <a:noFill/>
          <a:ln w="28575">
            <a:solidFill>
              <a:srgbClr val="B08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26"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468657" y="949084"/>
            <a:ext cx="4658738" cy="301564"/>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chemeClr val="accent6">
                    <a:lumMod val="75000"/>
                  </a:schemeClr>
                </a:solidFill>
                <a:latin typeface="华文楷体" panose="02010600040101010101" pitchFamily="2" charset="-122"/>
                <a:ea typeface="华文楷体" panose="02010600040101010101" pitchFamily="2" charset="-122"/>
                <a:cs typeface="+mn-ea"/>
                <a:sym typeface="+mn-lt"/>
              </a:rPr>
              <a:t>压实保荐机构督导责任，细化了保荐机构对于公司重大异常情况的督导责任</a:t>
            </a:r>
          </a:p>
        </p:txBody>
      </p:sp>
      <p:sp>
        <p:nvSpPr>
          <p:cNvPr id="27" name="文本框 26"/>
          <p:cNvSpPr txBox="1"/>
          <p:nvPr/>
        </p:nvSpPr>
        <p:spPr>
          <a:xfrm>
            <a:off x="1284744" y="1347614"/>
            <a:ext cx="7167291" cy="1878656"/>
          </a:xfrm>
          <a:prstGeom prst="rect">
            <a:avLst/>
          </a:prstGeom>
          <a:noFill/>
        </p:spPr>
        <p:txBody>
          <a:bodyPr wrap="square" rtlCol="0">
            <a:spAutoFit/>
          </a:bodyPr>
          <a:lstStyle/>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首次公开发行股票的，持续督导期间为股票上市当年剩余时间及其后三个完整会计年度；上市后发行新股、可转换公司债券的，持续督导</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期间</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为股票、可转换公司债券上市当年剩余时间及其后两个完整会计年度。持续督导期间自股票、可转换公司债券上市之日起计算。</a:t>
            </a:r>
          </a:p>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对于在信息披露、规范运作、公司治理、内部控制等方面存在重大缺陷</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或者违规</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行为，或者实际控制人、董事会、管理层发生重大变化等风险较大的公司，在法定持续督导期结束后，</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深交所可以视情况要求保荐机构延长持续督导期，直至相关问题解决或者风险消除</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上市公司</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日常经营</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出现相关情形的（业务停滞重大风险事件；主要资产被查封、扣押或冻结；未清偿到期重大债务；控股股东、实际控制人、董事、监事或者高级管理人员涉嫌犯罪被司法机关采取强制措施），保荐机构应当就相关事项对公司日常经营的影响以及是否存在其他未披露重大风险发表意见并披露。</a:t>
            </a:r>
            <a:endPar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公司出现重大财务造假嫌疑、控股股东、实际控制人、董事、监事或者高级管理人员涉嫌侵占上市公司利益；可能存在重大违规担保；资金往来或者现金流存在重大异常等情形的，保荐机构和保荐代表人应当在知悉或者理应知悉之日起</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十五日内进行专项现场核查</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并在</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现场核查结束后十个交易日内披露现场核查报告</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p>
          <a:p>
            <a:pPr marL="189052" indent="-189052" algn="just" defTabSz="455633">
              <a:buClr>
                <a:srgbClr val="B69B80"/>
              </a:buClr>
              <a:buFont typeface="Wingdings" panose="05000000000000000000" pitchFamily="2" charset="2"/>
              <a:buChar char="u"/>
            </a:pPr>
            <a:endPar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89052" indent="-189052" algn="just" defTabSz="455633">
              <a:buClr>
                <a:srgbClr val="B69B80"/>
              </a:buClr>
              <a:buFont typeface="Wingdings" panose="05000000000000000000" pitchFamily="2" charset="2"/>
              <a:buChar char="u"/>
            </a:pPr>
            <a:endPar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89052" indent="-189052" algn="just" defTabSz="455633">
              <a:buClr>
                <a:srgbClr val="B69B80"/>
              </a:buClr>
              <a:buFont typeface="Wingdings" panose="05000000000000000000" pitchFamily="2" charset="2"/>
              <a:buChar char="u"/>
            </a:pPr>
            <a:endPar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28"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486489" y="2905240"/>
            <a:ext cx="4658738" cy="301564"/>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chemeClr val="accent6">
                    <a:lumMod val="75000"/>
                  </a:schemeClr>
                </a:solidFill>
                <a:latin typeface="华文楷体" panose="02010600040101010101" pitchFamily="2" charset="-122"/>
                <a:ea typeface="华文楷体" panose="02010600040101010101" pitchFamily="2" charset="-122"/>
                <a:cs typeface="+mn-ea"/>
                <a:sym typeface="+mn-lt"/>
              </a:rPr>
              <a:t>红筹企业应保障境内投资者实际享有的权益与境外基础证券持有人的权益相当</a:t>
            </a:r>
          </a:p>
        </p:txBody>
      </p:sp>
      <p:sp>
        <p:nvSpPr>
          <p:cNvPr id="29" name="文本框 28"/>
          <p:cNvSpPr txBox="1"/>
          <p:nvPr/>
        </p:nvSpPr>
        <p:spPr>
          <a:xfrm>
            <a:off x="1288117" y="3278365"/>
            <a:ext cx="7163918" cy="504562"/>
          </a:xfrm>
          <a:prstGeom prst="rect">
            <a:avLst/>
          </a:prstGeom>
          <a:noFill/>
        </p:spPr>
        <p:txBody>
          <a:bodyPr wrap="square" rtlCol="0">
            <a:spAutoFit/>
          </a:bodyPr>
          <a:lstStyle/>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红筹企业的股权结构、公司治理、运行规范等</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事项</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适用境外注册地公司法等法律法规的，其投资者权益保护水平，包括资产收益</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、参与</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重大决策、剩余财产分配等权益，总体上</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应不低于境内法律法规规定的要求</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，并保障境内存托凭证持有人实际享有的权益与境外基础证券持有人的</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权益相当</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p>
        </p:txBody>
      </p:sp>
      <p:sp>
        <p:nvSpPr>
          <p:cNvPr id="30"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475983" y="3953351"/>
            <a:ext cx="4658738" cy="301564"/>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chemeClr val="accent6">
                    <a:lumMod val="75000"/>
                  </a:schemeClr>
                </a:solidFill>
                <a:latin typeface="华文楷体" panose="02010600040101010101" pitchFamily="2" charset="-122"/>
                <a:ea typeface="华文楷体" panose="02010600040101010101" pitchFamily="2" charset="-122"/>
                <a:cs typeface="+mn-ea"/>
                <a:sym typeface="+mn-lt"/>
              </a:rPr>
              <a:t>明确红筹企业在重大事项决策、存托凭证变动等方面的信息披露要求</a:t>
            </a:r>
          </a:p>
        </p:txBody>
      </p:sp>
      <p:sp>
        <p:nvSpPr>
          <p:cNvPr id="31" name="文本框 30"/>
          <p:cNvSpPr txBox="1"/>
          <p:nvPr/>
        </p:nvSpPr>
        <p:spPr>
          <a:xfrm>
            <a:off x="1284744" y="4278834"/>
            <a:ext cx="7167291" cy="641971"/>
          </a:xfrm>
          <a:prstGeom prst="rect">
            <a:avLst/>
          </a:prstGeom>
          <a:noFill/>
        </p:spPr>
        <p:txBody>
          <a:bodyPr wrap="square" rtlCol="0">
            <a:spAutoFit/>
          </a:bodyPr>
          <a:lstStyle/>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红筹企业需提交股东大会审议的重大交易、关联交易等事项，可以按照其已披露的境外注册地公司法等法律法规和公司章程规定的权限和程序执行，法律法规另有规定的除外。公司将相关事项提交股东大会审议的，应当及时披露。</a:t>
            </a:r>
            <a:endParaRPr lang="en-US" altLang="zh-CN"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89052" indent="-189052" algn="just" defTabSz="455633">
              <a:buClr>
                <a:srgbClr val="B69B80"/>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红筹企业存托凭证</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在</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的，应当在年度报告及半年度报告中披露存托、托管相关安排在报告期内的实施和变化情况以及报告期末前十名境内存托凭证持有人的名单和持有量。发生相关情形的，应当及时履行信息披露义务。</a:t>
            </a:r>
          </a:p>
        </p:txBody>
      </p:sp>
      <p:sp>
        <p:nvSpPr>
          <p:cNvPr id="33" name="矩形 32"/>
          <p:cNvSpPr/>
          <p:nvPr/>
        </p:nvSpPr>
        <p:spPr>
          <a:xfrm>
            <a:off x="617763" y="1047224"/>
            <a:ext cx="476414" cy="190544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09692"/>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sym typeface="Arial"/>
              </a:rPr>
              <a:t>持续督导</a:t>
            </a:r>
          </a:p>
        </p:txBody>
      </p:sp>
      <p:sp>
        <p:nvSpPr>
          <p:cNvPr id="41" name="矩形 40"/>
          <p:cNvSpPr/>
          <p:nvPr/>
        </p:nvSpPr>
        <p:spPr>
          <a:xfrm>
            <a:off x="617816" y="3001150"/>
            <a:ext cx="476361" cy="1905445"/>
          </a:xfrm>
          <a:prstGeom prst="rect">
            <a:avLst/>
          </a:prstGeom>
          <a:solidFill>
            <a:srgbClr val="ECE1D7">
              <a:lumMod val="75000"/>
            </a:srgbClr>
          </a:solidFill>
          <a:ln w="12700" cap="flat" cmpd="sng" algn="ctr">
            <a:noFill/>
            <a:prstDash val="solid"/>
            <a:miter lim="800000"/>
          </a:ln>
          <a:effectLst/>
        </p:spPr>
        <p:txBody>
          <a:bodyPr anchor="ctr"/>
          <a:lstStyle/>
          <a:p>
            <a:pPr algn="ctr" defTabSz="1209692"/>
            <a:r>
              <a:rPr lang="zh-CN" altLang="en-US" sz="1000" b="1" kern="0" dirty="0">
                <a:solidFill>
                  <a:srgbClr val="FFFFFF"/>
                </a:solidFill>
                <a:latin typeface="华文楷体" panose="02010600040101010101" pitchFamily="2" charset="-122"/>
                <a:ea typeface="华文楷体" panose="02010600040101010101" pitchFamily="2" charset="-122"/>
                <a:sym typeface="Arial"/>
              </a:rPr>
              <a:t>红筹企业特别规定</a:t>
            </a:r>
          </a:p>
        </p:txBody>
      </p:sp>
      <p:pic>
        <p:nvPicPr>
          <p:cNvPr id="45" name="图片 4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3078" y="4620362"/>
            <a:ext cx="285817" cy="285817"/>
          </a:xfrm>
          <a:prstGeom prst="rect">
            <a:avLst/>
          </a:prstGeom>
          <a:effectLst>
            <a:outerShdw blurRad="50800" dist="38100" dir="2700000" algn="tl" rotWithShape="0">
              <a:prstClr val="black">
                <a:alpha val="40000"/>
              </a:prstClr>
            </a:outerShdw>
          </a:effectLst>
        </p:spPr>
      </p:pic>
      <p:pic>
        <p:nvPicPr>
          <p:cNvPr id="46" name="图片 4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3046" y="2666852"/>
            <a:ext cx="285817" cy="285817"/>
          </a:xfrm>
          <a:prstGeom prst="rect">
            <a:avLst/>
          </a:prstGeom>
          <a:effectLst>
            <a:outerShdw blurRad="50800" dist="38100" dir="2700000" algn="tl" rotWithShape="0">
              <a:prstClr val="black">
                <a:alpha val="40000"/>
              </a:prstClr>
            </a:outerShdw>
          </a:effectLst>
        </p:spPr>
      </p:pic>
      <p:sp>
        <p:nvSpPr>
          <p:cNvPr id="16"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3.1 </a:t>
            </a:r>
            <a:r>
              <a:rPr lang="zh-CN" altLang="en-US" sz="1600" b="1" dirty="0">
                <a:solidFill>
                  <a:schemeClr val="accent5">
                    <a:lumMod val="20000"/>
                    <a:lumOff val="80000"/>
                  </a:schemeClr>
                </a:solidFill>
                <a:latin typeface="华文楷体" pitchFamily="2" charset="-122"/>
                <a:ea typeface="华文楷体" pitchFamily="2" charset="-122"/>
                <a:cs typeface="+mj-cs"/>
              </a:rPr>
              <a:t>注册制下创业板持续监管核心要点：持续督导、红筹企业特别规定</a:t>
            </a:r>
          </a:p>
        </p:txBody>
      </p:sp>
    </p:spTree>
    <p:extLst>
      <p:ext uri="{BB962C8B-B14F-4D97-AF65-F5344CB8AC3E}">
        <p14:creationId xmlns:p14="http://schemas.microsoft.com/office/powerpoint/2010/main" xmlns="" val="260279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82FA834C-46A9-43A6-9C64-972F13DE1574}"/>
              </a:ext>
            </a:extLst>
          </p:cNvPr>
          <p:cNvSpPr/>
          <p:nvPr/>
        </p:nvSpPr>
        <p:spPr>
          <a:xfrm>
            <a:off x="1284743" y="3758109"/>
            <a:ext cx="476414" cy="38580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16" name="矩形 15">
            <a:extLst>
              <a:ext uri="{FF2B5EF4-FFF2-40B4-BE49-F238E27FC236}">
                <a16:creationId xmlns="" xmlns:a16="http://schemas.microsoft.com/office/drawing/2014/main" id="{82FA834C-46A9-43A6-9C64-972F13DE1574}"/>
              </a:ext>
            </a:extLst>
          </p:cNvPr>
          <p:cNvSpPr/>
          <p:nvPr/>
        </p:nvSpPr>
        <p:spPr>
          <a:xfrm>
            <a:off x="1284743" y="2948205"/>
            <a:ext cx="476414" cy="38580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15" name="矩形 14">
            <a:extLst>
              <a:ext uri="{FF2B5EF4-FFF2-40B4-BE49-F238E27FC236}">
                <a16:creationId xmlns="" xmlns:a16="http://schemas.microsoft.com/office/drawing/2014/main" id="{82FA834C-46A9-43A6-9C64-972F13DE1574}"/>
              </a:ext>
            </a:extLst>
          </p:cNvPr>
          <p:cNvSpPr/>
          <p:nvPr/>
        </p:nvSpPr>
        <p:spPr>
          <a:xfrm>
            <a:off x="1293149" y="2236620"/>
            <a:ext cx="476414" cy="38580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14" name="矩形 13">
            <a:extLst>
              <a:ext uri="{FF2B5EF4-FFF2-40B4-BE49-F238E27FC236}">
                <a16:creationId xmlns="" xmlns:a16="http://schemas.microsoft.com/office/drawing/2014/main" id="{82FA834C-46A9-43A6-9C64-972F13DE1574}"/>
              </a:ext>
            </a:extLst>
          </p:cNvPr>
          <p:cNvSpPr/>
          <p:nvPr/>
        </p:nvSpPr>
        <p:spPr>
          <a:xfrm>
            <a:off x="1284744" y="999583"/>
            <a:ext cx="476414" cy="38580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2">
              <a:latin typeface="造字工房尚雅（非商用）常规体" pitchFamily="2" charset="-122"/>
              <a:ea typeface="造字工房尚雅（非商用）常规体" pitchFamily="2" charset="-122"/>
              <a:cs typeface="+mn-ea"/>
              <a:sym typeface="+mn-lt"/>
            </a:endParaRPr>
          </a:p>
        </p:txBody>
      </p:sp>
      <p:sp>
        <p:nvSpPr>
          <p:cNvPr id="3" name="矩形 2"/>
          <p:cNvSpPr/>
          <p:nvPr/>
        </p:nvSpPr>
        <p:spPr>
          <a:xfrm>
            <a:off x="665405" y="999583"/>
            <a:ext cx="476414" cy="3681724"/>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09692"/>
            <a:r>
              <a:rPr lang="zh-CN" altLang="en-US" sz="1000" b="1" dirty="0">
                <a:solidFill>
                  <a:schemeClr val="bg1"/>
                </a:solidFill>
                <a:latin typeface="华文楷体" panose="02010600040101010101" pitchFamily="2" charset="-122"/>
                <a:ea typeface="华文楷体" panose="02010600040101010101" pitchFamily="2" charset="-122"/>
                <a:sym typeface="Arial"/>
              </a:rPr>
              <a:t>股权激励</a:t>
            </a:r>
          </a:p>
        </p:txBody>
      </p:sp>
      <p:sp>
        <p:nvSpPr>
          <p:cNvPr id="4"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501133" y="1051902"/>
            <a:ext cx="4178640" cy="317172"/>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rgbClr val="C00000"/>
                </a:solidFill>
                <a:latin typeface="Arial"/>
                <a:ea typeface="华文楷体"/>
                <a:cs typeface="+mn-ea"/>
                <a:sym typeface="+mn-lt"/>
              </a:rPr>
              <a:t>放宽激励对象限制</a:t>
            </a:r>
          </a:p>
        </p:txBody>
      </p:sp>
      <p:sp>
        <p:nvSpPr>
          <p:cNvPr id="5" name="文本框 4"/>
          <p:cNvSpPr txBox="1"/>
          <p:nvPr/>
        </p:nvSpPr>
        <p:spPr>
          <a:xfrm>
            <a:off x="1310238" y="1486354"/>
            <a:ext cx="7120716" cy="641971"/>
          </a:xfrm>
          <a:prstGeom prst="rect">
            <a:avLst/>
          </a:prstGeom>
          <a:noFill/>
        </p:spPr>
        <p:txBody>
          <a:bodyPr wrap="square" rtlCol="0">
            <a:spAutoFit/>
          </a:bodyPr>
          <a:lstStyle/>
          <a:p>
            <a:pPr marL="189052" indent="-189052" algn="just" defTabSz="455633">
              <a:buClr>
                <a:schemeClr val="bg1">
                  <a:lumMod val="65000"/>
                </a:schemeClr>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激励对象可以包括上市公司的董事、高级管理人员</a:t>
            </a:r>
            <a:r>
              <a:rPr lang="zh-CN" altLang="en-US" sz="9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、核心</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技术人员或者核心业务人员，以及公司认为应当激励的对公司经营业绩和未来发展有直接影响的其他员工，独立董事和监事除外。</a:t>
            </a:r>
          </a:p>
          <a:p>
            <a:pPr marL="189052" indent="-189052" algn="just" defTabSz="455633">
              <a:buClr>
                <a:schemeClr val="bg1">
                  <a:lumMod val="65000"/>
                </a:schemeClr>
              </a:buClr>
              <a:buFont typeface="Wingdings" panose="05000000000000000000" pitchFamily="2" charset="2"/>
              <a:buChar char="u"/>
            </a:pP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单独或合计持有上市公司 </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以上股份的股东或实际控制人及其配偶、父母、 子女以及上市公司外籍员工，在上市公司担任董事、高级管理人员、核心</a:t>
            </a:r>
            <a:r>
              <a:rPr lang="zh-CN" altLang="en-US" sz="9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技术人员</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或者核心业务人员的，可以成为激励对象。上市公司应当充分说明前述人员成为激励对象的必要性、合理性</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p>
        </p:txBody>
      </p:sp>
      <p:sp>
        <p:nvSpPr>
          <p:cNvPr id="6"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501133" y="2285902"/>
            <a:ext cx="4178640" cy="281634"/>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rgbClr val="C00000"/>
                </a:solidFill>
                <a:latin typeface="Arial"/>
                <a:ea typeface="华文楷体"/>
                <a:cs typeface="+mn-ea"/>
                <a:sym typeface="+mn-lt"/>
              </a:rPr>
              <a:t>提高股权激励比例上限</a:t>
            </a:r>
          </a:p>
        </p:txBody>
      </p:sp>
      <p:sp>
        <p:nvSpPr>
          <p:cNvPr id="7" name="文本框 6"/>
          <p:cNvSpPr txBox="1"/>
          <p:nvPr/>
        </p:nvSpPr>
        <p:spPr>
          <a:xfrm>
            <a:off x="1310238" y="2714674"/>
            <a:ext cx="6364389" cy="229743"/>
          </a:xfrm>
          <a:prstGeom prst="rect">
            <a:avLst/>
          </a:prstGeom>
          <a:noFill/>
        </p:spPr>
        <p:txBody>
          <a:bodyPr wrap="square" rtlCol="0">
            <a:spAutoFit/>
          </a:bodyPr>
          <a:lstStyle/>
          <a:p>
            <a:pPr marL="189052" indent="-189052" algn="just" defTabSz="455633">
              <a:buClr>
                <a:schemeClr val="bg1">
                  <a:lumMod val="65000"/>
                </a:schemeClr>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上市公司全部在有效期内的股权激励计划所涉及的标的股票总数，累计不得超过公司总股本的</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p>
        </p:txBody>
      </p:sp>
      <p:sp>
        <p:nvSpPr>
          <p:cNvPr id="8"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501133" y="3028282"/>
            <a:ext cx="4178640" cy="258089"/>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rgbClr val="C00000"/>
                </a:solidFill>
                <a:latin typeface="Arial"/>
                <a:ea typeface="华文楷体"/>
                <a:cs typeface="+mn-ea"/>
                <a:sym typeface="+mn-lt"/>
              </a:rPr>
              <a:t>提高授予价格的灵活性</a:t>
            </a:r>
          </a:p>
        </p:txBody>
      </p:sp>
      <p:sp>
        <p:nvSpPr>
          <p:cNvPr id="9" name="文本框 8"/>
          <p:cNvSpPr txBox="1"/>
          <p:nvPr/>
        </p:nvSpPr>
        <p:spPr>
          <a:xfrm>
            <a:off x="1310238" y="3429296"/>
            <a:ext cx="7120716" cy="367152"/>
          </a:xfrm>
          <a:prstGeom prst="rect">
            <a:avLst/>
          </a:prstGeom>
          <a:noFill/>
        </p:spPr>
        <p:txBody>
          <a:bodyPr wrap="square" rtlCol="0">
            <a:spAutoFit/>
          </a:bodyPr>
          <a:lstStyle/>
          <a:p>
            <a:pPr marL="189052" indent="-189052" algn="just" defTabSz="455633">
              <a:buClr>
                <a:schemeClr val="bg1">
                  <a:lumMod val="65000"/>
                </a:schemeClr>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上市公司控股股东、实际控制人在限售期满后减持首发前股份的，应当明确并披露公司的控制权安排，保证公司持续稳定经营。限制性股票授予价格</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可以低于市场参考价的</a:t>
            </a:r>
            <a:r>
              <a:rPr lang="en-US" altLang="zh-CN"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50%</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，但应当说明定价依据和定价方式，独立财务顾问应当发表意见。</a:t>
            </a:r>
          </a:p>
        </p:txBody>
      </p:sp>
      <p:sp>
        <p:nvSpPr>
          <p:cNvPr id="10" name="Rectangle 1029">
            <a:extLst>
              <a:ext uri="{FF2B5EF4-FFF2-40B4-BE49-F238E27FC236}">
                <a16:creationId xmlns="" xmlns:a16="http://schemas.microsoft.com/office/drawing/2014/main" id="{825AEA76-D212-4C1E-AF3F-6296519E36E1}"/>
              </a:ext>
            </a:extLst>
          </p:cNvPr>
          <p:cNvSpPr>
            <a:spLocks noChangeArrowheads="1"/>
          </p:cNvSpPr>
          <p:nvPr/>
        </p:nvSpPr>
        <p:spPr bwMode="auto">
          <a:xfrm>
            <a:off x="1501133" y="3813178"/>
            <a:ext cx="4178640" cy="280919"/>
          </a:xfrm>
          <a:prstGeom prst="rect">
            <a:avLst/>
          </a:prstGeom>
          <a:solidFill>
            <a:schemeClr val="bg1"/>
          </a:solidFill>
          <a:ln w="9525" algn="ctr">
            <a:noFill/>
            <a:miter lim="800000"/>
            <a:headEnd/>
            <a:tailEnd/>
          </a:ln>
        </p:spPr>
        <p:txBody>
          <a:bodyPr lIns="33860" tIns="29189" rIns="23336" bIns="29189" anchor="ctr"/>
          <a:lstStyle/>
          <a:p>
            <a:pPr marL="58020" indent="-58020" defTabSz="296609" eaLnBrk="0" fontAlgn="base" hangingPunct="0">
              <a:lnSpc>
                <a:spcPct val="110000"/>
              </a:lnSpc>
              <a:spcBef>
                <a:spcPct val="50000"/>
              </a:spcBef>
              <a:spcAft>
                <a:spcPct val="40000"/>
              </a:spcAft>
              <a:buClr>
                <a:srgbClr val="003366"/>
              </a:buClr>
              <a:buSzPct val="80000"/>
              <a:defRPr/>
            </a:pPr>
            <a:r>
              <a:rPr lang="zh-CN" altLang="en-US" sz="1000" b="1" dirty="0">
                <a:solidFill>
                  <a:srgbClr val="C00000"/>
                </a:solidFill>
                <a:latin typeface="Arial"/>
                <a:ea typeface="华文楷体"/>
                <a:cs typeface="+mn-ea"/>
                <a:sym typeface="+mn-lt"/>
              </a:rPr>
              <a:t>简化激励实施流程</a:t>
            </a:r>
          </a:p>
        </p:txBody>
      </p:sp>
      <p:sp>
        <p:nvSpPr>
          <p:cNvPr id="11" name="文本框 10"/>
          <p:cNvSpPr txBox="1"/>
          <p:nvPr/>
        </p:nvSpPr>
        <p:spPr>
          <a:xfrm>
            <a:off x="1300242" y="4252388"/>
            <a:ext cx="7130712" cy="504562"/>
          </a:xfrm>
          <a:prstGeom prst="rect">
            <a:avLst/>
          </a:prstGeom>
          <a:noFill/>
        </p:spPr>
        <p:txBody>
          <a:bodyPr wrap="square" rtlCol="0">
            <a:spAutoFit/>
          </a:bodyPr>
          <a:lstStyle/>
          <a:p>
            <a:pPr marL="189052" indent="-189052" algn="just" defTabSz="455633">
              <a:buClr>
                <a:schemeClr val="bg1">
                  <a:lumMod val="65000"/>
                </a:schemeClr>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允许公司在满足分次获益条件后再将授予股份</a:t>
            </a:r>
            <a:r>
              <a:rPr lang="zh-CN" altLang="en-US" sz="9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分批登记</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至激励对象名下并直接上市流通，提高激励灵活性。当次获益条件不满足的，不得进行股份登记。公司应当在股权激励计划中明确披露分次授予权益的数量、获益条件</a:t>
            </a:r>
            <a:r>
              <a:rPr lang="zh-CN" altLang="en-US" sz="90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90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股份授予</a:t>
            </a: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或者登记时间及相关限售安排。</a:t>
            </a:r>
          </a:p>
          <a:p>
            <a:pPr marL="189052" indent="-189052" algn="just" defTabSz="455633">
              <a:buClr>
                <a:schemeClr val="bg1">
                  <a:lumMod val="65000"/>
                </a:schemeClr>
              </a:buClr>
              <a:buFont typeface="Wingdings" panose="05000000000000000000" pitchFamily="2" charset="2"/>
              <a:buChar char="u"/>
            </a:pPr>
            <a:r>
              <a:rPr lang="zh-CN" altLang="en-US" sz="9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获益条件包含十二个月以上的任职期限的，实际授予的权益进行登记后，可不再设置限售期。</a:t>
            </a:r>
          </a:p>
        </p:txBody>
      </p:sp>
      <p:pic>
        <p:nvPicPr>
          <p:cNvPr id="13" name="图片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0703" y="4382155"/>
            <a:ext cx="285817" cy="285817"/>
          </a:xfrm>
          <a:prstGeom prst="rect">
            <a:avLst/>
          </a:prstGeom>
          <a:effectLst>
            <a:outerShdw blurRad="50800" dist="38100" dir="2700000" algn="tl" rotWithShape="0">
              <a:prstClr val="black">
                <a:alpha val="40000"/>
              </a:prstClr>
            </a:outerShdw>
          </a:effectLst>
        </p:spPr>
      </p:pic>
      <p:sp>
        <p:nvSpPr>
          <p:cNvPr id="18"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3.2 </a:t>
            </a:r>
            <a:r>
              <a:rPr lang="zh-CN" altLang="en-US" sz="1600" b="1" dirty="0">
                <a:solidFill>
                  <a:schemeClr val="accent5">
                    <a:lumMod val="20000"/>
                    <a:lumOff val="80000"/>
                  </a:schemeClr>
                </a:solidFill>
                <a:latin typeface="华文楷体" pitchFamily="2" charset="-122"/>
                <a:ea typeface="华文楷体" pitchFamily="2" charset="-122"/>
                <a:cs typeface="+mj-cs"/>
              </a:rPr>
              <a:t>注册制下创业板持续监管核心要点：股权激励</a:t>
            </a:r>
          </a:p>
        </p:txBody>
      </p:sp>
    </p:spTree>
    <p:extLst>
      <p:ext uri="{BB962C8B-B14F-4D97-AF65-F5344CB8AC3E}">
        <p14:creationId xmlns:p14="http://schemas.microsoft.com/office/powerpoint/2010/main" xmlns="" val="1773092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a:extLst>
              <a:ext uri="{FF2B5EF4-FFF2-40B4-BE49-F238E27FC236}">
                <a16:creationId xmlns="" xmlns:a16="http://schemas.microsoft.com/office/drawing/2014/main" id="{EB9E4DC1-BAA6-4A82-B5A6-E2FE7CFEB0A4}"/>
              </a:ext>
            </a:extLst>
          </p:cNvPr>
          <p:cNvCxnSpPr>
            <a:cxnSpLocks/>
          </p:cNvCxnSpPr>
          <p:nvPr/>
        </p:nvCxnSpPr>
        <p:spPr>
          <a:xfrm>
            <a:off x="848986" y="1066771"/>
            <a:ext cx="7536412" cy="58436"/>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grpSp>
        <p:nvGrpSpPr>
          <p:cNvPr id="30" name="组合 29">
            <a:extLst>
              <a:ext uri="{FF2B5EF4-FFF2-40B4-BE49-F238E27FC236}">
                <a16:creationId xmlns="" xmlns:a16="http://schemas.microsoft.com/office/drawing/2014/main" id="{7ADA8BEB-831E-4945-BA37-4123C66B928E}"/>
              </a:ext>
            </a:extLst>
          </p:cNvPr>
          <p:cNvGrpSpPr/>
          <p:nvPr/>
        </p:nvGrpSpPr>
        <p:grpSpPr>
          <a:xfrm>
            <a:off x="753285" y="939306"/>
            <a:ext cx="245255" cy="242663"/>
            <a:chOff x="3883415" y="2369331"/>
            <a:chExt cx="887577" cy="837531"/>
          </a:xfrm>
          <a:solidFill>
            <a:srgbClr val="B69B80"/>
          </a:solidFill>
        </p:grpSpPr>
        <p:sp>
          <p:nvSpPr>
            <p:cNvPr id="32"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3"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sp>
        <p:nvSpPr>
          <p:cNvPr id="40" name="Text Box 2">
            <a:extLst>
              <a:ext uri="{FF2B5EF4-FFF2-40B4-BE49-F238E27FC236}">
                <a16:creationId xmlns="" xmlns:a16="http://schemas.microsoft.com/office/drawing/2014/main" id="{9990764B-A56E-47CF-AF23-52C733E48BA6}"/>
              </a:ext>
            </a:extLst>
          </p:cNvPr>
          <p:cNvSpPr txBox="1">
            <a:spLocks noChangeArrowheads="1"/>
          </p:cNvSpPr>
          <p:nvPr>
            <p:custDataLst>
              <p:tags r:id="rId2"/>
            </p:custDataLst>
          </p:nvPr>
        </p:nvSpPr>
        <p:spPr bwMode="auto">
          <a:xfrm>
            <a:off x="2677523" y="948392"/>
            <a:ext cx="1468222" cy="276403"/>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审核内容</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1" name="Text Box 8">
            <a:extLst>
              <a:ext uri="{FF2B5EF4-FFF2-40B4-BE49-F238E27FC236}">
                <a16:creationId xmlns="" xmlns:a16="http://schemas.microsoft.com/office/drawing/2014/main" id="{955FD7A4-712E-49AA-A8DC-D0BA5E8AE6A0}"/>
              </a:ext>
            </a:extLst>
          </p:cNvPr>
          <p:cNvSpPr txBox="1">
            <a:spLocks noChangeArrowheads="1"/>
          </p:cNvSpPr>
          <p:nvPr>
            <p:custDataLst>
              <p:tags r:id="rId3"/>
            </p:custDataLst>
          </p:nvPr>
        </p:nvSpPr>
        <p:spPr bwMode="auto">
          <a:xfrm>
            <a:off x="6610503" y="965537"/>
            <a:ext cx="1542758" cy="276403"/>
          </a:xfrm>
          <a:prstGeom prst="rect">
            <a:avLst/>
          </a:prstGeom>
          <a:solidFill>
            <a:srgbClr val="B08A5E">
              <a:lumMod val="20000"/>
              <a:lumOff val="80000"/>
            </a:srgbClr>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defRPr/>
            </a:pPr>
            <a:r>
              <a:rPr lang="zh-CN" altLang="en-US" sz="1000" kern="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自律监管</a:t>
            </a:r>
            <a:endParaRPr lang="zh-CN" altLang="en-GB" sz="1000" kern="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2" name="Text Box 9">
            <a:extLst>
              <a:ext uri="{FF2B5EF4-FFF2-40B4-BE49-F238E27FC236}">
                <a16:creationId xmlns="" xmlns:a16="http://schemas.microsoft.com/office/drawing/2014/main" id="{989F9FB1-4256-4AD8-8E16-5A77E8CA6363}"/>
              </a:ext>
            </a:extLst>
          </p:cNvPr>
          <p:cNvSpPr txBox="1">
            <a:spLocks noChangeArrowheads="1"/>
          </p:cNvSpPr>
          <p:nvPr>
            <p:custDataLst>
              <p:tags r:id="rId4"/>
            </p:custDataLst>
          </p:nvPr>
        </p:nvSpPr>
        <p:spPr bwMode="auto">
          <a:xfrm>
            <a:off x="4555524" y="960755"/>
            <a:ext cx="1645200" cy="276403"/>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简易程序</a:t>
            </a:r>
            <a:endParaRPr lang="zh-CN" altLang="en-GB"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8" name="矩形 47">
            <a:extLst>
              <a:ext uri="{FF2B5EF4-FFF2-40B4-BE49-F238E27FC236}">
                <a16:creationId xmlns="" xmlns:a16="http://schemas.microsoft.com/office/drawing/2014/main" id="{DF03B468-1D36-4EF0-AA69-86075F05616D}"/>
              </a:ext>
            </a:extLst>
          </p:cNvPr>
          <p:cNvSpPr/>
          <p:nvPr/>
        </p:nvSpPr>
        <p:spPr>
          <a:xfrm>
            <a:off x="1179873" y="957756"/>
            <a:ext cx="1087871" cy="269491"/>
          </a:xfrm>
          <a:prstGeom prst="rect">
            <a:avLst/>
          </a:prstGeom>
          <a:solidFill>
            <a:srgbClr val="B69B80"/>
          </a:solidFill>
          <a:ln w="12700" cap="flat" cmpd="sng" algn="ctr">
            <a:noFill/>
            <a:prstDash val="solid"/>
            <a:miter lim="800000"/>
          </a:ln>
          <a:effectLst/>
        </p:spPr>
        <p:txBody>
          <a:bodyPr wrap="square" rtlCol="0" anchor="ctr"/>
          <a:lstStyle/>
          <a:p>
            <a:pPr algn="ctr" defTabSz="387882">
              <a:lnSpc>
                <a:spcPct val="90000"/>
              </a:lnSpc>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审核时限</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50" name="组合 49">
            <a:extLst>
              <a:ext uri="{FF2B5EF4-FFF2-40B4-BE49-F238E27FC236}">
                <a16:creationId xmlns="" xmlns:a16="http://schemas.microsoft.com/office/drawing/2014/main" id="{7ADA8BEB-831E-4945-BA37-4123C66B928E}"/>
              </a:ext>
            </a:extLst>
          </p:cNvPr>
          <p:cNvGrpSpPr/>
          <p:nvPr/>
        </p:nvGrpSpPr>
        <p:grpSpPr>
          <a:xfrm>
            <a:off x="8385398" y="1010187"/>
            <a:ext cx="245255" cy="242663"/>
            <a:chOff x="3883415" y="2369331"/>
            <a:chExt cx="887577" cy="837531"/>
          </a:xfrm>
          <a:solidFill>
            <a:srgbClr val="B69B80"/>
          </a:solidFill>
        </p:grpSpPr>
        <p:sp>
          <p:nvSpPr>
            <p:cNvPr id="5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4" name="图片 53"/>
          <p:cNvPicPr>
            <a:picLocks noChangeAspect="1"/>
          </p:cNvPicPr>
          <p:nvPr/>
        </p:nvPicPr>
        <p:blipFill rotWithShape="1">
          <a:blip r:embed="rId6" cstate="print">
            <a:extLst>
              <a:ext uri="{28A0092B-C50C-407E-A947-70E740481C1C}">
                <a14:useLocalDpi xmlns:a14="http://schemas.microsoft.com/office/drawing/2010/main" xmlns="" val="0"/>
              </a:ext>
            </a:extLst>
          </a:blip>
          <a:srcRect t="4317" b="4317"/>
          <a:stretch/>
        </p:blipFill>
        <p:spPr>
          <a:xfrm>
            <a:off x="780162" y="970786"/>
            <a:ext cx="190544" cy="190544"/>
          </a:xfrm>
          <a:prstGeom prst="ellipse">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xmlns="" val="0"/>
              </a:ext>
            </a:extLst>
          </a:blip>
          <a:srcRect t="4317" b="4317"/>
          <a:stretch/>
        </p:blipFill>
        <p:spPr>
          <a:xfrm>
            <a:off x="8414405" y="1029935"/>
            <a:ext cx="190544" cy="190544"/>
          </a:xfrm>
          <a:prstGeom prst="ellipse">
            <a:avLst/>
          </a:prstGeom>
        </p:spPr>
      </p:pic>
      <p:sp>
        <p:nvSpPr>
          <p:cNvPr id="28" name="web-design_154958">
            <a:extLst>
              <a:ext uri="{FF2B5EF4-FFF2-40B4-BE49-F238E27FC236}">
                <a16:creationId xmlns="" xmlns:a16="http://schemas.microsoft.com/office/drawing/2014/main" id="{8B210A54-4DE6-40CC-A558-79D2D303BC1F}"/>
              </a:ext>
            </a:extLst>
          </p:cNvPr>
          <p:cNvSpPr>
            <a:spLocks noChangeAspect="1"/>
          </p:cNvSpPr>
          <p:nvPr/>
        </p:nvSpPr>
        <p:spPr bwMode="auto">
          <a:xfrm>
            <a:off x="2975669" y="1375876"/>
            <a:ext cx="792087" cy="790975"/>
          </a:xfrm>
          <a:custGeom>
            <a:avLst/>
            <a:gdLst>
              <a:gd name="connsiteX0" fmla="*/ 212665 w 607614"/>
              <a:gd name="connsiteY0" fmla="*/ 394395 h 606761"/>
              <a:gd name="connsiteX1" fmla="*/ 212665 w 607614"/>
              <a:gd name="connsiteY1" fmla="*/ 424733 h 606761"/>
              <a:gd name="connsiteX2" fmla="*/ 243046 w 607614"/>
              <a:gd name="connsiteY2" fmla="*/ 424733 h 606761"/>
              <a:gd name="connsiteX3" fmla="*/ 324314 w 607614"/>
              <a:gd name="connsiteY3" fmla="*/ 424733 h 606761"/>
              <a:gd name="connsiteX4" fmla="*/ 324314 w 607614"/>
              <a:gd name="connsiteY4" fmla="*/ 445211 h 606761"/>
              <a:gd name="connsiteX5" fmla="*/ 252919 w 607614"/>
              <a:gd name="connsiteY5" fmla="*/ 445211 h 606761"/>
              <a:gd name="connsiteX6" fmla="*/ 252919 w 607614"/>
              <a:gd name="connsiteY6" fmla="*/ 586283 h 606761"/>
              <a:gd name="connsiteX7" fmla="*/ 354695 w 607614"/>
              <a:gd name="connsiteY7" fmla="*/ 586283 h 606761"/>
              <a:gd name="connsiteX8" fmla="*/ 354695 w 607614"/>
              <a:gd name="connsiteY8" fmla="*/ 434593 h 606761"/>
              <a:gd name="connsiteX9" fmla="*/ 364568 w 607614"/>
              <a:gd name="connsiteY9" fmla="*/ 424733 h 606761"/>
              <a:gd name="connsiteX10" fmla="*/ 394949 w 607614"/>
              <a:gd name="connsiteY10" fmla="*/ 424733 h 606761"/>
              <a:gd name="connsiteX11" fmla="*/ 394949 w 607614"/>
              <a:gd name="connsiteY11" fmla="*/ 394395 h 606761"/>
              <a:gd name="connsiteX12" fmla="*/ 364568 w 607614"/>
              <a:gd name="connsiteY12" fmla="*/ 394395 h 606761"/>
              <a:gd name="connsiteX13" fmla="*/ 243046 w 607614"/>
              <a:gd name="connsiteY13" fmla="*/ 394395 h 606761"/>
              <a:gd name="connsiteX14" fmla="*/ 293933 w 607614"/>
              <a:gd name="connsiteY14" fmla="*/ 156999 h 606761"/>
              <a:gd name="connsiteX15" fmla="*/ 213424 w 607614"/>
              <a:gd name="connsiteY15" fmla="*/ 282144 h 606761"/>
              <a:gd name="connsiteX16" fmla="*/ 249881 w 607614"/>
              <a:gd name="connsiteY16" fmla="*/ 373917 h 606761"/>
              <a:gd name="connsiteX17" fmla="*/ 357733 w 607614"/>
              <a:gd name="connsiteY17" fmla="*/ 373917 h 606761"/>
              <a:gd name="connsiteX18" fmla="*/ 394190 w 607614"/>
              <a:gd name="connsiteY18" fmla="*/ 282144 h 606761"/>
              <a:gd name="connsiteX19" fmla="*/ 313681 w 607614"/>
              <a:gd name="connsiteY19" fmla="*/ 156999 h 606761"/>
              <a:gd name="connsiteX20" fmla="*/ 313681 w 607614"/>
              <a:gd name="connsiteY20" fmla="*/ 273043 h 606761"/>
              <a:gd name="connsiteX21" fmla="*/ 334188 w 607614"/>
              <a:gd name="connsiteY21" fmla="*/ 273043 h 606761"/>
              <a:gd name="connsiteX22" fmla="*/ 334188 w 607614"/>
              <a:gd name="connsiteY22" fmla="*/ 293521 h 606761"/>
              <a:gd name="connsiteX23" fmla="*/ 273426 w 607614"/>
              <a:gd name="connsiteY23" fmla="*/ 293521 h 606761"/>
              <a:gd name="connsiteX24" fmla="*/ 273426 w 607614"/>
              <a:gd name="connsiteY24" fmla="*/ 273043 h 606761"/>
              <a:gd name="connsiteX25" fmla="*/ 293933 w 607614"/>
              <a:gd name="connsiteY25" fmla="*/ 273043 h 606761"/>
              <a:gd name="connsiteX26" fmla="*/ 172403 w 607614"/>
              <a:gd name="connsiteY26" fmla="*/ 91014 h 606761"/>
              <a:gd name="connsiteX27" fmla="*/ 212732 w 607614"/>
              <a:gd name="connsiteY27" fmla="*/ 91014 h 606761"/>
              <a:gd name="connsiteX28" fmla="*/ 212732 w 607614"/>
              <a:gd name="connsiteY28" fmla="*/ 111483 h 606761"/>
              <a:gd name="connsiteX29" fmla="*/ 172403 w 607614"/>
              <a:gd name="connsiteY29" fmla="*/ 111483 h 606761"/>
              <a:gd name="connsiteX30" fmla="*/ 101005 w 607614"/>
              <a:gd name="connsiteY30" fmla="*/ 91014 h 606761"/>
              <a:gd name="connsiteX31" fmla="*/ 142065 w 607614"/>
              <a:gd name="connsiteY31" fmla="*/ 91014 h 606761"/>
              <a:gd name="connsiteX32" fmla="*/ 142065 w 607614"/>
              <a:gd name="connsiteY32" fmla="*/ 111483 h 606761"/>
              <a:gd name="connsiteX33" fmla="*/ 101005 w 607614"/>
              <a:gd name="connsiteY33" fmla="*/ 111483 h 606761"/>
              <a:gd name="connsiteX34" fmla="*/ 70635 w 607614"/>
              <a:gd name="connsiteY34" fmla="*/ 70536 h 606761"/>
              <a:gd name="connsiteX35" fmla="*/ 70635 w 607614"/>
              <a:gd name="connsiteY35" fmla="*/ 141830 h 606761"/>
              <a:gd name="connsiteX36" fmla="*/ 233172 w 607614"/>
              <a:gd name="connsiteY36" fmla="*/ 141830 h 606761"/>
              <a:gd name="connsiteX37" fmla="*/ 233172 w 607614"/>
              <a:gd name="connsiteY37" fmla="*/ 161550 h 606761"/>
              <a:gd name="connsiteX38" fmla="*/ 70635 w 607614"/>
              <a:gd name="connsiteY38" fmla="*/ 161550 h 606761"/>
              <a:gd name="connsiteX39" fmla="*/ 70635 w 607614"/>
              <a:gd name="connsiteY39" fmla="*/ 273043 h 606761"/>
              <a:gd name="connsiteX40" fmla="*/ 161777 w 607614"/>
              <a:gd name="connsiteY40" fmla="*/ 273043 h 606761"/>
              <a:gd name="connsiteX41" fmla="*/ 161777 w 607614"/>
              <a:gd name="connsiteY41" fmla="*/ 293521 h 606761"/>
              <a:gd name="connsiteX42" fmla="*/ 70635 w 607614"/>
              <a:gd name="connsiteY42" fmla="*/ 293521 h 606761"/>
              <a:gd name="connsiteX43" fmla="*/ 70635 w 607614"/>
              <a:gd name="connsiteY43" fmla="*/ 475549 h 606761"/>
              <a:gd name="connsiteX44" fmla="*/ 192158 w 607614"/>
              <a:gd name="connsiteY44" fmla="*/ 475549 h 606761"/>
              <a:gd name="connsiteX45" fmla="*/ 192158 w 607614"/>
              <a:gd name="connsiteY45" fmla="*/ 495269 h 606761"/>
              <a:gd name="connsiteX46" fmla="*/ 70635 w 607614"/>
              <a:gd name="connsiteY46" fmla="*/ 495269 h 606761"/>
              <a:gd name="connsiteX47" fmla="*/ 70635 w 607614"/>
              <a:gd name="connsiteY47" fmla="*/ 586283 h 606761"/>
              <a:gd name="connsiteX48" fmla="*/ 233172 w 607614"/>
              <a:gd name="connsiteY48" fmla="*/ 586283 h 606761"/>
              <a:gd name="connsiteX49" fmla="*/ 233172 w 607614"/>
              <a:gd name="connsiteY49" fmla="*/ 445211 h 606761"/>
              <a:gd name="connsiteX50" fmla="*/ 202791 w 607614"/>
              <a:gd name="connsiteY50" fmla="*/ 445211 h 606761"/>
              <a:gd name="connsiteX51" fmla="*/ 192158 w 607614"/>
              <a:gd name="connsiteY51" fmla="*/ 434593 h 606761"/>
              <a:gd name="connsiteX52" fmla="*/ 192158 w 607614"/>
              <a:gd name="connsiteY52" fmla="*/ 384535 h 606761"/>
              <a:gd name="connsiteX53" fmla="*/ 202791 w 607614"/>
              <a:gd name="connsiteY53" fmla="*/ 373917 h 606761"/>
              <a:gd name="connsiteX54" fmla="*/ 228615 w 607614"/>
              <a:gd name="connsiteY54" fmla="*/ 373917 h 606761"/>
              <a:gd name="connsiteX55" fmla="*/ 193677 w 607614"/>
              <a:gd name="connsiteY55" fmla="*/ 285178 h 606761"/>
              <a:gd name="connsiteX56" fmla="*/ 194436 w 607614"/>
              <a:gd name="connsiteY56" fmla="*/ 276076 h 606761"/>
              <a:gd name="connsiteX57" fmla="*/ 295452 w 607614"/>
              <a:gd name="connsiteY57" fmla="*/ 116043 h 606761"/>
              <a:gd name="connsiteX58" fmla="*/ 312921 w 607614"/>
              <a:gd name="connsiteY58" fmla="*/ 116043 h 606761"/>
              <a:gd name="connsiteX59" fmla="*/ 413937 w 607614"/>
              <a:gd name="connsiteY59" fmla="*/ 276076 h 606761"/>
              <a:gd name="connsiteX60" fmla="*/ 415456 w 607614"/>
              <a:gd name="connsiteY60" fmla="*/ 285178 h 606761"/>
              <a:gd name="connsiteX61" fmla="*/ 379759 w 607614"/>
              <a:gd name="connsiteY61" fmla="*/ 373917 h 606761"/>
              <a:gd name="connsiteX62" fmla="*/ 404823 w 607614"/>
              <a:gd name="connsiteY62" fmla="*/ 373917 h 606761"/>
              <a:gd name="connsiteX63" fmla="*/ 415456 w 607614"/>
              <a:gd name="connsiteY63" fmla="*/ 384535 h 606761"/>
              <a:gd name="connsiteX64" fmla="*/ 415456 w 607614"/>
              <a:gd name="connsiteY64" fmla="*/ 434593 h 606761"/>
              <a:gd name="connsiteX65" fmla="*/ 404823 w 607614"/>
              <a:gd name="connsiteY65" fmla="*/ 445211 h 606761"/>
              <a:gd name="connsiteX66" fmla="*/ 374442 w 607614"/>
              <a:gd name="connsiteY66" fmla="*/ 445211 h 606761"/>
              <a:gd name="connsiteX67" fmla="*/ 374442 w 607614"/>
              <a:gd name="connsiteY67" fmla="*/ 586283 h 606761"/>
              <a:gd name="connsiteX68" fmla="*/ 536979 w 607614"/>
              <a:gd name="connsiteY68" fmla="*/ 586283 h 606761"/>
              <a:gd name="connsiteX69" fmla="*/ 536979 w 607614"/>
              <a:gd name="connsiteY69" fmla="*/ 495269 h 606761"/>
              <a:gd name="connsiteX70" fmla="*/ 415456 w 607614"/>
              <a:gd name="connsiteY70" fmla="*/ 495269 h 606761"/>
              <a:gd name="connsiteX71" fmla="*/ 415456 w 607614"/>
              <a:gd name="connsiteY71" fmla="*/ 475549 h 606761"/>
              <a:gd name="connsiteX72" fmla="*/ 536979 w 607614"/>
              <a:gd name="connsiteY72" fmla="*/ 475549 h 606761"/>
              <a:gd name="connsiteX73" fmla="*/ 536979 w 607614"/>
              <a:gd name="connsiteY73" fmla="*/ 293521 h 606761"/>
              <a:gd name="connsiteX74" fmla="*/ 445837 w 607614"/>
              <a:gd name="connsiteY74" fmla="*/ 293521 h 606761"/>
              <a:gd name="connsiteX75" fmla="*/ 445837 w 607614"/>
              <a:gd name="connsiteY75" fmla="*/ 273043 h 606761"/>
              <a:gd name="connsiteX76" fmla="*/ 536979 w 607614"/>
              <a:gd name="connsiteY76" fmla="*/ 273043 h 606761"/>
              <a:gd name="connsiteX77" fmla="*/ 536979 w 607614"/>
              <a:gd name="connsiteY77" fmla="*/ 161550 h 606761"/>
              <a:gd name="connsiteX78" fmla="*/ 374442 w 607614"/>
              <a:gd name="connsiteY78" fmla="*/ 161550 h 606761"/>
              <a:gd name="connsiteX79" fmla="*/ 374442 w 607614"/>
              <a:gd name="connsiteY79" fmla="*/ 141830 h 606761"/>
              <a:gd name="connsiteX80" fmla="*/ 536979 w 607614"/>
              <a:gd name="connsiteY80" fmla="*/ 141830 h 606761"/>
              <a:gd name="connsiteX81" fmla="*/ 536979 w 607614"/>
              <a:gd name="connsiteY81" fmla="*/ 70536 h 606761"/>
              <a:gd name="connsiteX82" fmla="*/ 20507 w 607614"/>
              <a:gd name="connsiteY82" fmla="*/ 20478 h 606761"/>
              <a:gd name="connsiteX83" fmla="*/ 20507 w 607614"/>
              <a:gd name="connsiteY83" fmla="*/ 586283 h 606761"/>
              <a:gd name="connsiteX84" fmla="*/ 50888 w 607614"/>
              <a:gd name="connsiteY84" fmla="*/ 586283 h 606761"/>
              <a:gd name="connsiteX85" fmla="*/ 50888 w 607614"/>
              <a:gd name="connsiteY85" fmla="*/ 282902 h 606761"/>
              <a:gd name="connsiteX86" fmla="*/ 50888 w 607614"/>
              <a:gd name="connsiteY86" fmla="*/ 60676 h 606761"/>
              <a:gd name="connsiteX87" fmla="*/ 60761 w 607614"/>
              <a:gd name="connsiteY87" fmla="*/ 50816 h 606761"/>
              <a:gd name="connsiteX88" fmla="*/ 546853 w 607614"/>
              <a:gd name="connsiteY88" fmla="*/ 50816 h 606761"/>
              <a:gd name="connsiteX89" fmla="*/ 556726 w 607614"/>
              <a:gd name="connsiteY89" fmla="*/ 60676 h 606761"/>
              <a:gd name="connsiteX90" fmla="*/ 556726 w 607614"/>
              <a:gd name="connsiteY90" fmla="*/ 282902 h 606761"/>
              <a:gd name="connsiteX91" fmla="*/ 556726 w 607614"/>
              <a:gd name="connsiteY91" fmla="*/ 586283 h 606761"/>
              <a:gd name="connsiteX92" fmla="*/ 587107 w 607614"/>
              <a:gd name="connsiteY92" fmla="*/ 586283 h 606761"/>
              <a:gd name="connsiteX93" fmla="*/ 587107 w 607614"/>
              <a:gd name="connsiteY93" fmla="*/ 20478 h 606761"/>
              <a:gd name="connsiteX94" fmla="*/ 9874 w 607614"/>
              <a:gd name="connsiteY94" fmla="*/ 0 h 606761"/>
              <a:gd name="connsiteX95" fmla="*/ 597740 w 607614"/>
              <a:gd name="connsiteY95" fmla="*/ 0 h 606761"/>
              <a:gd name="connsiteX96" fmla="*/ 607614 w 607614"/>
              <a:gd name="connsiteY96" fmla="*/ 9860 h 606761"/>
              <a:gd name="connsiteX97" fmla="*/ 607614 w 607614"/>
              <a:gd name="connsiteY97" fmla="*/ 596901 h 606761"/>
              <a:gd name="connsiteX98" fmla="*/ 597740 w 607614"/>
              <a:gd name="connsiteY98" fmla="*/ 606761 h 606761"/>
              <a:gd name="connsiteX99" fmla="*/ 364568 w 607614"/>
              <a:gd name="connsiteY99" fmla="*/ 606761 h 606761"/>
              <a:gd name="connsiteX100" fmla="*/ 243046 w 607614"/>
              <a:gd name="connsiteY100" fmla="*/ 606761 h 606761"/>
              <a:gd name="connsiteX101" fmla="*/ 9874 w 607614"/>
              <a:gd name="connsiteY101" fmla="*/ 606761 h 606761"/>
              <a:gd name="connsiteX102" fmla="*/ 0 w 607614"/>
              <a:gd name="connsiteY102" fmla="*/ 596901 h 606761"/>
              <a:gd name="connsiteX103" fmla="*/ 0 w 607614"/>
              <a:gd name="connsiteY103" fmla="*/ 9860 h 606761"/>
              <a:gd name="connsiteX104" fmla="*/ 9874 w 607614"/>
              <a:gd name="connsiteY104"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7614" h="606761">
                <a:moveTo>
                  <a:pt x="212665" y="394395"/>
                </a:moveTo>
                <a:lnTo>
                  <a:pt x="212665" y="424733"/>
                </a:lnTo>
                <a:lnTo>
                  <a:pt x="243046" y="424733"/>
                </a:lnTo>
                <a:lnTo>
                  <a:pt x="324314" y="424733"/>
                </a:lnTo>
                <a:lnTo>
                  <a:pt x="324314" y="445211"/>
                </a:lnTo>
                <a:lnTo>
                  <a:pt x="252919" y="445211"/>
                </a:lnTo>
                <a:lnTo>
                  <a:pt x="252919" y="586283"/>
                </a:lnTo>
                <a:lnTo>
                  <a:pt x="354695" y="586283"/>
                </a:lnTo>
                <a:lnTo>
                  <a:pt x="354695" y="434593"/>
                </a:lnTo>
                <a:cubicBezTo>
                  <a:pt x="354695" y="428525"/>
                  <a:pt x="358492" y="424733"/>
                  <a:pt x="364568" y="424733"/>
                </a:cubicBezTo>
                <a:lnTo>
                  <a:pt x="394949" y="424733"/>
                </a:lnTo>
                <a:lnTo>
                  <a:pt x="394949" y="394395"/>
                </a:lnTo>
                <a:lnTo>
                  <a:pt x="364568" y="394395"/>
                </a:lnTo>
                <a:lnTo>
                  <a:pt x="243046" y="394395"/>
                </a:lnTo>
                <a:close/>
                <a:moveTo>
                  <a:pt x="293933" y="156999"/>
                </a:moveTo>
                <a:lnTo>
                  <a:pt x="213424" y="282144"/>
                </a:lnTo>
                <a:lnTo>
                  <a:pt x="249881" y="373917"/>
                </a:lnTo>
                <a:lnTo>
                  <a:pt x="357733" y="373917"/>
                </a:lnTo>
                <a:lnTo>
                  <a:pt x="394190" y="282144"/>
                </a:lnTo>
                <a:lnTo>
                  <a:pt x="313681" y="156999"/>
                </a:lnTo>
                <a:lnTo>
                  <a:pt x="313681" y="273043"/>
                </a:lnTo>
                <a:lnTo>
                  <a:pt x="334188" y="273043"/>
                </a:lnTo>
                <a:lnTo>
                  <a:pt x="334188" y="293521"/>
                </a:lnTo>
                <a:lnTo>
                  <a:pt x="273426" y="293521"/>
                </a:lnTo>
                <a:lnTo>
                  <a:pt x="273426" y="273043"/>
                </a:lnTo>
                <a:lnTo>
                  <a:pt x="293933" y="273043"/>
                </a:lnTo>
                <a:close/>
                <a:moveTo>
                  <a:pt x="172403" y="91014"/>
                </a:moveTo>
                <a:lnTo>
                  <a:pt x="212732" y="91014"/>
                </a:lnTo>
                <a:lnTo>
                  <a:pt x="212732" y="111483"/>
                </a:lnTo>
                <a:lnTo>
                  <a:pt x="172403" y="111483"/>
                </a:lnTo>
                <a:close/>
                <a:moveTo>
                  <a:pt x="101005" y="91014"/>
                </a:moveTo>
                <a:lnTo>
                  <a:pt x="142065" y="91014"/>
                </a:lnTo>
                <a:lnTo>
                  <a:pt x="142065" y="111483"/>
                </a:lnTo>
                <a:lnTo>
                  <a:pt x="101005" y="111483"/>
                </a:lnTo>
                <a:close/>
                <a:moveTo>
                  <a:pt x="70635" y="70536"/>
                </a:moveTo>
                <a:lnTo>
                  <a:pt x="70635" y="141830"/>
                </a:lnTo>
                <a:lnTo>
                  <a:pt x="233172" y="141830"/>
                </a:lnTo>
                <a:lnTo>
                  <a:pt x="233172" y="161550"/>
                </a:lnTo>
                <a:lnTo>
                  <a:pt x="70635" y="161550"/>
                </a:lnTo>
                <a:lnTo>
                  <a:pt x="70635" y="273043"/>
                </a:lnTo>
                <a:lnTo>
                  <a:pt x="161777" y="273043"/>
                </a:lnTo>
                <a:lnTo>
                  <a:pt x="161777" y="293521"/>
                </a:lnTo>
                <a:lnTo>
                  <a:pt x="70635" y="293521"/>
                </a:lnTo>
                <a:lnTo>
                  <a:pt x="70635" y="475549"/>
                </a:lnTo>
                <a:lnTo>
                  <a:pt x="192158" y="475549"/>
                </a:lnTo>
                <a:lnTo>
                  <a:pt x="192158" y="495269"/>
                </a:lnTo>
                <a:lnTo>
                  <a:pt x="70635" y="495269"/>
                </a:lnTo>
                <a:lnTo>
                  <a:pt x="70635" y="586283"/>
                </a:lnTo>
                <a:lnTo>
                  <a:pt x="233172" y="586283"/>
                </a:lnTo>
                <a:lnTo>
                  <a:pt x="233172" y="445211"/>
                </a:lnTo>
                <a:lnTo>
                  <a:pt x="202791" y="445211"/>
                </a:lnTo>
                <a:cubicBezTo>
                  <a:pt x="196715" y="445211"/>
                  <a:pt x="192158" y="440660"/>
                  <a:pt x="192158" y="434593"/>
                </a:cubicBezTo>
                <a:lnTo>
                  <a:pt x="192158" y="384535"/>
                </a:lnTo>
                <a:cubicBezTo>
                  <a:pt x="192158" y="378467"/>
                  <a:pt x="196715" y="373917"/>
                  <a:pt x="202791" y="373917"/>
                </a:cubicBezTo>
                <a:lnTo>
                  <a:pt x="228615" y="373917"/>
                </a:lnTo>
                <a:lnTo>
                  <a:pt x="193677" y="285178"/>
                </a:lnTo>
                <a:cubicBezTo>
                  <a:pt x="192158" y="282144"/>
                  <a:pt x="192158" y="279110"/>
                  <a:pt x="194436" y="276076"/>
                </a:cubicBezTo>
                <a:lnTo>
                  <a:pt x="295452" y="116043"/>
                </a:lnTo>
                <a:cubicBezTo>
                  <a:pt x="300009" y="109975"/>
                  <a:pt x="309124" y="109975"/>
                  <a:pt x="312921" y="116043"/>
                </a:cubicBezTo>
                <a:lnTo>
                  <a:pt x="413937" y="276076"/>
                </a:lnTo>
                <a:cubicBezTo>
                  <a:pt x="416216" y="279110"/>
                  <a:pt x="416216" y="282144"/>
                  <a:pt x="415456" y="285178"/>
                </a:cubicBezTo>
                <a:lnTo>
                  <a:pt x="379759" y="373917"/>
                </a:lnTo>
                <a:lnTo>
                  <a:pt x="404823" y="373917"/>
                </a:lnTo>
                <a:cubicBezTo>
                  <a:pt x="410899" y="373917"/>
                  <a:pt x="415456" y="378467"/>
                  <a:pt x="415456" y="384535"/>
                </a:cubicBezTo>
                <a:lnTo>
                  <a:pt x="415456" y="434593"/>
                </a:lnTo>
                <a:cubicBezTo>
                  <a:pt x="415456" y="440660"/>
                  <a:pt x="410899" y="445211"/>
                  <a:pt x="404823" y="445211"/>
                </a:cubicBezTo>
                <a:lnTo>
                  <a:pt x="374442" y="445211"/>
                </a:lnTo>
                <a:lnTo>
                  <a:pt x="374442" y="586283"/>
                </a:lnTo>
                <a:lnTo>
                  <a:pt x="536979" y="586283"/>
                </a:lnTo>
                <a:lnTo>
                  <a:pt x="536979" y="495269"/>
                </a:lnTo>
                <a:lnTo>
                  <a:pt x="415456" y="495269"/>
                </a:lnTo>
                <a:lnTo>
                  <a:pt x="415456" y="475549"/>
                </a:lnTo>
                <a:lnTo>
                  <a:pt x="536979" y="475549"/>
                </a:lnTo>
                <a:lnTo>
                  <a:pt x="536979" y="293521"/>
                </a:lnTo>
                <a:lnTo>
                  <a:pt x="445837" y="293521"/>
                </a:lnTo>
                <a:lnTo>
                  <a:pt x="445837" y="273043"/>
                </a:lnTo>
                <a:lnTo>
                  <a:pt x="536979" y="273043"/>
                </a:lnTo>
                <a:lnTo>
                  <a:pt x="536979" y="161550"/>
                </a:lnTo>
                <a:lnTo>
                  <a:pt x="374442" y="161550"/>
                </a:lnTo>
                <a:lnTo>
                  <a:pt x="374442" y="141830"/>
                </a:lnTo>
                <a:lnTo>
                  <a:pt x="536979" y="141830"/>
                </a:lnTo>
                <a:lnTo>
                  <a:pt x="536979" y="70536"/>
                </a:lnTo>
                <a:close/>
                <a:moveTo>
                  <a:pt x="20507" y="20478"/>
                </a:moveTo>
                <a:lnTo>
                  <a:pt x="20507" y="586283"/>
                </a:lnTo>
                <a:lnTo>
                  <a:pt x="50888" y="586283"/>
                </a:lnTo>
                <a:lnTo>
                  <a:pt x="50888" y="282902"/>
                </a:lnTo>
                <a:lnTo>
                  <a:pt x="50888" y="60676"/>
                </a:lnTo>
                <a:cubicBezTo>
                  <a:pt x="50888" y="54608"/>
                  <a:pt x="54685" y="50816"/>
                  <a:pt x="60761" y="50816"/>
                </a:cubicBezTo>
                <a:lnTo>
                  <a:pt x="546853" y="50816"/>
                </a:lnTo>
                <a:cubicBezTo>
                  <a:pt x="552929" y="50816"/>
                  <a:pt x="556726" y="54608"/>
                  <a:pt x="556726" y="60676"/>
                </a:cubicBezTo>
                <a:lnTo>
                  <a:pt x="556726" y="282902"/>
                </a:lnTo>
                <a:lnTo>
                  <a:pt x="556726" y="586283"/>
                </a:lnTo>
                <a:lnTo>
                  <a:pt x="587107" y="586283"/>
                </a:lnTo>
                <a:lnTo>
                  <a:pt x="587107" y="20478"/>
                </a:lnTo>
                <a:close/>
                <a:moveTo>
                  <a:pt x="9874" y="0"/>
                </a:moveTo>
                <a:lnTo>
                  <a:pt x="597740" y="0"/>
                </a:lnTo>
                <a:cubicBezTo>
                  <a:pt x="603816" y="0"/>
                  <a:pt x="607614" y="3792"/>
                  <a:pt x="607614" y="9860"/>
                </a:cubicBezTo>
                <a:lnTo>
                  <a:pt x="607614" y="596901"/>
                </a:lnTo>
                <a:cubicBezTo>
                  <a:pt x="607614" y="602969"/>
                  <a:pt x="603816" y="606761"/>
                  <a:pt x="597740" y="606761"/>
                </a:cubicBezTo>
                <a:lnTo>
                  <a:pt x="364568" y="606761"/>
                </a:lnTo>
                <a:lnTo>
                  <a:pt x="243046" y="606761"/>
                </a:lnTo>
                <a:lnTo>
                  <a:pt x="9874" y="606761"/>
                </a:lnTo>
                <a:cubicBezTo>
                  <a:pt x="3798" y="606761"/>
                  <a:pt x="0" y="602969"/>
                  <a:pt x="0" y="596901"/>
                </a:cubicBezTo>
                <a:lnTo>
                  <a:pt x="0" y="9860"/>
                </a:lnTo>
                <a:cubicBezTo>
                  <a:pt x="0" y="3792"/>
                  <a:pt x="3798" y="0"/>
                  <a:pt x="9874" y="0"/>
                </a:cubicBezTo>
                <a:close/>
              </a:path>
            </a:pathLst>
          </a:custGeom>
          <a:solidFill>
            <a:srgbClr val="B69B80"/>
          </a:solidFill>
          <a:ln>
            <a:noFill/>
          </a:ln>
        </p:spPr>
      </p:sp>
      <p:sp>
        <p:nvSpPr>
          <p:cNvPr id="34" name="clock-symbol-of-circular-shape_55191">
            <a:extLst>
              <a:ext uri="{FF2B5EF4-FFF2-40B4-BE49-F238E27FC236}">
                <a16:creationId xmlns="" xmlns:a16="http://schemas.microsoft.com/office/drawing/2014/main" id="{05A6BDDD-DD5B-498A-B94A-B273E9AE5013}"/>
              </a:ext>
            </a:extLst>
          </p:cNvPr>
          <p:cNvSpPr>
            <a:spLocks noChangeAspect="1"/>
          </p:cNvSpPr>
          <p:nvPr/>
        </p:nvSpPr>
        <p:spPr bwMode="auto">
          <a:xfrm>
            <a:off x="1331640" y="1365255"/>
            <a:ext cx="792088" cy="790050"/>
          </a:xfrm>
          <a:custGeom>
            <a:avLst/>
            <a:gdLst>
              <a:gd name="connsiteX0" fmla="*/ 595838 w 608744"/>
              <a:gd name="connsiteY0" fmla="*/ 324650 h 607178"/>
              <a:gd name="connsiteX1" fmla="*/ 605392 w 608744"/>
              <a:gd name="connsiteY1" fmla="*/ 328152 h 607178"/>
              <a:gd name="connsiteX2" fmla="*/ 608677 w 608744"/>
              <a:gd name="connsiteY2" fmla="*/ 337839 h 607178"/>
              <a:gd name="connsiteX3" fmla="*/ 571056 w 608744"/>
              <a:gd name="connsiteY3" fmla="*/ 452438 h 607178"/>
              <a:gd name="connsiteX4" fmla="*/ 563442 w 608744"/>
              <a:gd name="connsiteY4" fmla="*/ 458175 h 607178"/>
              <a:gd name="connsiteX5" fmla="*/ 554037 w 608744"/>
              <a:gd name="connsiteY5" fmla="*/ 456387 h 607178"/>
              <a:gd name="connsiteX6" fmla="*/ 508504 w 608744"/>
              <a:gd name="connsiteY6" fmla="*/ 425166 h 607178"/>
              <a:gd name="connsiteX7" fmla="*/ 504772 w 608744"/>
              <a:gd name="connsiteY7" fmla="*/ 409743 h 607178"/>
              <a:gd name="connsiteX8" fmla="*/ 529032 w 608744"/>
              <a:gd name="connsiteY8" fmla="*/ 339627 h 607178"/>
              <a:gd name="connsiteX9" fmla="*/ 539631 w 608744"/>
              <a:gd name="connsiteY9" fmla="*/ 329792 h 607178"/>
              <a:gd name="connsiteX10" fmla="*/ 233809 w 608744"/>
              <a:gd name="connsiteY10" fmla="*/ 167232 h 607178"/>
              <a:gd name="connsiteX11" fmla="*/ 252904 w 608744"/>
              <a:gd name="connsiteY11" fmla="*/ 179216 h 607178"/>
              <a:gd name="connsiteX12" fmla="*/ 309218 w 608744"/>
              <a:gd name="connsiteY12" fmla="*/ 258399 h 607178"/>
              <a:gd name="connsiteX13" fmla="*/ 335548 w 608744"/>
              <a:gd name="connsiteY13" fmla="*/ 271956 h 607178"/>
              <a:gd name="connsiteX14" fmla="*/ 398799 w 608744"/>
              <a:gd name="connsiteY14" fmla="*/ 271956 h 607178"/>
              <a:gd name="connsiteX15" fmla="*/ 428262 w 608744"/>
              <a:gd name="connsiteY15" fmla="*/ 301380 h 607178"/>
              <a:gd name="connsiteX16" fmla="*/ 398799 w 608744"/>
              <a:gd name="connsiteY16" fmla="*/ 330804 h 607178"/>
              <a:gd name="connsiteX17" fmla="*/ 335623 w 608744"/>
              <a:gd name="connsiteY17" fmla="*/ 330804 h 607178"/>
              <a:gd name="connsiteX18" fmla="*/ 303624 w 608744"/>
              <a:gd name="connsiteY18" fmla="*/ 344957 h 607178"/>
              <a:gd name="connsiteX19" fmla="*/ 260064 w 608744"/>
              <a:gd name="connsiteY19" fmla="*/ 301380 h 607178"/>
              <a:gd name="connsiteX20" fmla="*/ 261034 w 608744"/>
              <a:gd name="connsiteY20" fmla="*/ 292367 h 607178"/>
              <a:gd name="connsiteX21" fmla="*/ 204794 w 608744"/>
              <a:gd name="connsiteY21" fmla="*/ 213332 h 607178"/>
              <a:gd name="connsiteX22" fmla="*/ 211806 w 608744"/>
              <a:gd name="connsiteY22" fmla="*/ 172288 h 607178"/>
              <a:gd name="connsiteX23" fmla="*/ 233809 w 608744"/>
              <a:gd name="connsiteY23" fmla="*/ 167232 h 607178"/>
              <a:gd name="connsiteX24" fmla="*/ 568728 w 608744"/>
              <a:gd name="connsiteY24" fmla="*/ 156093 h 607178"/>
              <a:gd name="connsiteX25" fmla="*/ 576784 w 608744"/>
              <a:gd name="connsiteY25" fmla="*/ 162203 h 607178"/>
              <a:gd name="connsiteX26" fmla="*/ 606623 w 608744"/>
              <a:gd name="connsiteY26" fmla="*/ 251846 h 607178"/>
              <a:gd name="connsiteX27" fmla="*/ 604310 w 608744"/>
              <a:gd name="connsiteY27" fmla="*/ 261012 h 607178"/>
              <a:gd name="connsiteX28" fmla="*/ 596030 w 608744"/>
              <a:gd name="connsiteY28" fmla="*/ 265557 h 607178"/>
              <a:gd name="connsiteX29" fmla="*/ 541127 w 608744"/>
              <a:gd name="connsiteY29" fmla="*/ 270550 h 607178"/>
              <a:gd name="connsiteX30" fmla="*/ 528371 w 608744"/>
              <a:gd name="connsiteY30" fmla="*/ 260937 h 607178"/>
              <a:gd name="connsiteX31" fmla="*/ 511438 w 608744"/>
              <a:gd name="connsiteY31" fmla="*/ 207509 h 607178"/>
              <a:gd name="connsiteX32" fmla="*/ 514795 w 608744"/>
              <a:gd name="connsiteY32" fmla="*/ 193351 h 607178"/>
              <a:gd name="connsiteX33" fmla="*/ 558881 w 608744"/>
              <a:gd name="connsiteY33" fmla="*/ 158328 h 607178"/>
              <a:gd name="connsiteX34" fmla="*/ 568728 w 608744"/>
              <a:gd name="connsiteY34" fmla="*/ 156093 h 607178"/>
              <a:gd name="connsiteX35" fmla="*/ 464517 w 608744"/>
              <a:gd name="connsiteY35" fmla="*/ 46732 h 607178"/>
              <a:gd name="connsiteX36" fmla="*/ 474363 w 608744"/>
              <a:gd name="connsiteY36" fmla="*/ 48221 h 607178"/>
              <a:gd name="connsiteX37" fmla="*/ 526797 w 608744"/>
              <a:gd name="connsiteY37" fmla="*/ 92166 h 607178"/>
              <a:gd name="connsiteX38" fmla="*/ 530004 w 608744"/>
              <a:gd name="connsiteY38" fmla="*/ 101104 h 607178"/>
              <a:gd name="connsiteX39" fmla="*/ 525604 w 608744"/>
              <a:gd name="connsiteY39" fmla="*/ 109521 h 607178"/>
              <a:gd name="connsiteX40" fmla="*/ 482269 w 608744"/>
              <a:gd name="connsiteY40" fmla="*/ 143857 h 607178"/>
              <a:gd name="connsiteX41" fmla="*/ 466531 w 608744"/>
              <a:gd name="connsiteY41" fmla="*/ 142963 h 607178"/>
              <a:gd name="connsiteX42" fmla="*/ 438188 w 608744"/>
              <a:gd name="connsiteY42" fmla="*/ 118533 h 607178"/>
              <a:gd name="connsiteX43" fmla="*/ 434384 w 608744"/>
              <a:gd name="connsiteY43" fmla="*/ 104158 h 607178"/>
              <a:gd name="connsiteX44" fmla="*/ 456984 w 608744"/>
              <a:gd name="connsiteY44" fmla="*/ 53286 h 607178"/>
              <a:gd name="connsiteX45" fmla="*/ 464517 w 608744"/>
              <a:gd name="connsiteY45" fmla="*/ 46732 h 607178"/>
              <a:gd name="connsiteX46" fmla="*/ 262508 w 608744"/>
              <a:gd name="connsiteY46" fmla="*/ 131 h 607178"/>
              <a:gd name="connsiteX47" fmla="*/ 271981 w 608744"/>
              <a:gd name="connsiteY47" fmla="*/ 2887 h 607178"/>
              <a:gd name="connsiteX48" fmla="*/ 276010 w 608744"/>
              <a:gd name="connsiteY48" fmla="*/ 11825 h 607178"/>
              <a:gd name="connsiteX49" fmla="*/ 276010 w 608744"/>
              <a:gd name="connsiteY49" fmla="*/ 67614 h 607178"/>
              <a:gd name="connsiteX50" fmla="*/ 266237 w 608744"/>
              <a:gd name="connsiteY50" fmla="*/ 79233 h 607178"/>
              <a:gd name="connsiteX51" fmla="*/ 79595 w 608744"/>
              <a:gd name="connsiteY51" fmla="*/ 282426 h 607178"/>
              <a:gd name="connsiteX52" fmla="*/ 106152 w 608744"/>
              <a:gd name="connsiteY52" fmla="*/ 282426 h 607178"/>
              <a:gd name="connsiteX53" fmla="*/ 125771 w 608744"/>
              <a:gd name="connsiteY53" fmla="*/ 302090 h 607178"/>
              <a:gd name="connsiteX54" fmla="*/ 106152 w 608744"/>
              <a:gd name="connsiteY54" fmla="*/ 321680 h 607178"/>
              <a:gd name="connsiteX55" fmla="*/ 79670 w 608744"/>
              <a:gd name="connsiteY55" fmla="*/ 321680 h 607178"/>
              <a:gd name="connsiteX56" fmla="*/ 285856 w 608744"/>
              <a:gd name="connsiteY56" fmla="*/ 527629 h 607178"/>
              <a:gd name="connsiteX57" fmla="*/ 285856 w 608744"/>
              <a:gd name="connsiteY57" fmla="*/ 501187 h 607178"/>
              <a:gd name="connsiteX58" fmla="*/ 305550 w 608744"/>
              <a:gd name="connsiteY58" fmla="*/ 481523 h 607178"/>
              <a:gd name="connsiteX59" fmla="*/ 325169 w 608744"/>
              <a:gd name="connsiteY59" fmla="*/ 501187 h 607178"/>
              <a:gd name="connsiteX60" fmla="*/ 325169 w 608744"/>
              <a:gd name="connsiteY60" fmla="*/ 527629 h 607178"/>
              <a:gd name="connsiteX61" fmla="*/ 455863 w 608744"/>
              <a:gd name="connsiteY61" fmla="*/ 471393 h 607178"/>
              <a:gd name="connsiteX62" fmla="*/ 470410 w 608744"/>
              <a:gd name="connsiteY62" fmla="*/ 470425 h 607178"/>
              <a:gd name="connsiteX63" fmla="*/ 516884 w 608744"/>
              <a:gd name="connsiteY63" fmla="*/ 502230 h 607178"/>
              <a:gd name="connsiteX64" fmla="*/ 521957 w 608744"/>
              <a:gd name="connsiteY64" fmla="*/ 511019 h 607178"/>
              <a:gd name="connsiteX65" fmla="*/ 518376 w 608744"/>
              <a:gd name="connsiteY65" fmla="*/ 520479 h 607178"/>
              <a:gd name="connsiteX66" fmla="*/ 305550 w 608744"/>
              <a:gd name="connsiteY66" fmla="*/ 607178 h 607178"/>
              <a:gd name="connsiteX67" fmla="*/ 0 w 608744"/>
              <a:gd name="connsiteY67" fmla="*/ 302090 h 607178"/>
              <a:gd name="connsiteX68" fmla="*/ 262508 w 608744"/>
              <a:gd name="connsiteY68" fmla="*/ 131 h 607178"/>
              <a:gd name="connsiteX69" fmla="*/ 348549 w 608744"/>
              <a:gd name="connsiteY69" fmla="*/ 128 h 607178"/>
              <a:gd name="connsiteX70" fmla="*/ 396819 w 608744"/>
              <a:gd name="connsiteY70" fmla="*/ 11223 h 607178"/>
              <a:gd name="connsiteX71" fmla="*/ 403981 w 608744"/>
              <a:gd name="connsiteY71" fmla="*/ 17627 h 607178"/>
              <a:gd name="connsiteX72" fmla="*/ 404056 w 608744"/>
              <a:gd name="connsiteY72" fmla="*/ 27307 h 607178"/>
              <a:gd name="connsiteX73" fmla="*/ 381599 w 608744"/>
              <a:gd name="connsiteY73" fmla="*/ 77721 h 607178"/>
              <a:gd name="connsiteX74" fmla="*/ 367573 w 608744"/>
              <a:gd name="connsiteY74" fmla="*/ 84348 h 607178"/>
              <a:gd name="connsiteX75" fmla="*/ 344818 w 608744"/>
              <a:gd name="connsiteY75" fmla="*/ 79135 h 607178"/>
              <a:gd name="connsiteX76" fmla="*/ 335045 w 608744"/>
              <a:gd name="connsiteY76" fmla="*/ 67519 h 607178"/>
              <a:gd name="connsiteX77" fmla="*/ 335045 w 608744"/>
              <a:gd name="connsiteY77" fmla="*/ 11819 h 607178"/>
              <a:gd name="connsiteX78" fmla="*/ 339148 w 608744"/>
              <a:gd name="connsiteY78" fmla="*/ 2883 h 607178"/>
              <a:gd name="connsiteX79" fmla="*/ 348549 w 608744"/>
              <a:gd name="connsiteY79" fmla="*/ 128 h 6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8744" h="607178">
                <a:moveTo>
                  <a:pt x="595838" y="324650"/>
                </a:moveTo>
                <a:cubicBezTo>
                  <a:pt x="599346" y="324352"/>
                  <a:pt x="602855" y="325619"/>
                  <a:pt x="605392" y="328152"/>
                </a:cubicBezTo>
                <a:cubicBezTo>
                  <a:pt x="607856" y="330760"/>
                  <a:pt x="609050" y="334262"/>
                  <a:pt x="608677" y="337839"/>
                </a:cubicBezTo>
                <a:cubicBezTo>
                  <a:pt x="603825" y="379118"/>
                  <a:pt x="590762" y="417864"/>
                  <a:pt x="571056" y="452438"/>
                </a:cubicBezTo>
                <a:cubicBezTo>
                  <a:pt x="569414" y="455344"/>
                  <a:pt x="566652" y="457430"/>
                  <a:pt x="563442" y="458175"/>
                </a:cubicBezTo>
                <a:cubicBezTo>
                  <a:pt x="560233" y="458920"/>
                  <a:pt x="556799" y="458250"/>
                  <a:pt x="554037" y="456387"/>
                </a:cubicBezTo>
                <a:lnTo>
                  <a:pt x="508504" y="425166"/>
                </a:lnTo>
                <a:cubicBezTo>
                  <a:pt x="503429" y="421739"/>
                  <a:pt x="501861" y="415033"/>
                  <a:pt x="504772" y="409743"/>
                </a:cubicBezTo>
                <a:cubicBezTo>
                  <a:pt x="516491" y="388209"/>
                  <a:pt x="524851" y="364663"/>
                  <a:pt x="529032" y="339627"/>
                </a:cubicBezTo>
                <a:cubicBezTo>
                  <a:pt x="529927" y="334337"/>
                  <a:pt x="534257" y="330313"/>
                  <a:pt x="539631" y="329792"/>
                </a:cubicBezTo>
                <a:close/>
                <a:moveTo>
                  <a:pt x="233809" y="167232"/>
                </a:moveTo>
                <a:cubicBezTo>
                  <a:pt x="241249" y="168489"/>
                  <a:pt x="248205" y="172586"/>
                  <a:pt x="252904" y="179216"/>
                </a:cubicBezTo>
                <a:lnTo>
                  <a:pt x="309218" y="258399"/>
                </a:lnTo>
                <a:cubicBezTo>
                  <a:pt x="319586" y="259740"/>
                  <a:pt x="328835" y="264656"/>
                  <a:pt x="335548" y="271956"/>
                </a:cubicBezTo>
                <a:lnTo>
                  <a:pt x="398799" y="271956"/>
                </a:lnTo>
                <a:cubicBezTo>
                  <a:pt x="415060" y="271956"/>
                  <a:pt x="428262" y="285141"/>
                  <a:pt x="428262" y="301380"/>
                </a:cubicBezTo>
                <a:cubicBezTo>
                  <a:pt x="428262" y="317619"/>
                  <a:pt x="415060" y="330804"/>
                  <a:pt x="398799" y="330804"/>
                </a:cubicBezTo>
                <a:lnTo>
                  <a:pt x="335623" y="330804"/>
                </a:lnTo>
                <a:cubicBezTo>
                  <a:pt x="327642" y="339445"/>
                  <a:pt x="316304" y="344957"/>
                  <a:pt x="303624" y="344957"/>
                </a:cubicBezTo>
                <a:cubicBezTo>
                  <a:pt x="279532" y="344957"/>
                  <a:pt x="260064" y="325441"/>
                  <a:pt x="260064" y="301380"/>
                </a:cubicBezTo>
                <a:cubicBezTo>
                  <a:pt x="260064" y="298251"/>
                  <a:pt x="260363" y="295272"/>
                  <a:pt x="261034" y="292367"/>
                </a:cubicBezTo>
                <a:lnTo>
                  <a:pt x="204794" y="213332"/>
                </a:lnTo>
                <a:cubicBezTo>
                  <a:pt x="195396" y="200073"/>
                  <a:pt x="198529" y="181674"/>
                  <a:pt x="211806" y="172288"/>
                </a:cubicBezTo>
                <a:cubicBezTo>
                  <a:pt x="218444" y="167558"/>
                  <a:pt x="226369" y="165975"/>
                  <a:pt x="233809" y="167232"/>
                </a:cubicBezTo>
                <a:close/>
                <a:moveTo>
                  <a:pt x="568728" y="156093"/>
                </a:moveTo>
                <a:cubicBezTo>
                  <a:pt x="572234" y="156838"/>
                  <a:pt x="575143" y="159074"/>
                  <a:pt x="576784" y="162203"/>
                </a:cubicBezTo>
                <a:cubicBezTo>
                  <a:pt x="591107" y="189849"/>
                  <a:pt x="601327" y="220028"/>
                  <a:pt x="606623" y="251846"/>
                </a:cubicBezTo>
                <a:cubicBezTo>
                  <a:pt x="607145" y="255050"/>
                  <a:pt x="606324" y="258404"/>
                  <a:pt x="604310" y="261012"/>
                </a:cubicBezTo>
                <a:cubicBezTo>
                  <a:pt x="602296" y="263545"/>
                  <a:pt x="599312" y="265259"/>
                  <a:pt x="596030" y="265557"/>
                </a:cubicBezTo>
                <a:lnTo>
                  <a:pt x="541127" y="270550"/>
                </a:lnTo>
                <a:cubicBezTo>
                  <a:pt x="535010" y="271146"/>
                  <a:pt x="529490" y="266973"/>
                  <a:pt x="528371" y="260937"/>
                </a:cubicBezTo>
                <a:cubicBezTo>
                  <a:pt x="524940" y="242234"/>
                  <a:pt x="519196" y="224350"/>
                  <a:pt x="511438" y="207509"/>
                </a:cubicBezTo>
                <a:cubicBezTo>
                  <a:pt x="509200" y="202591"/>
                  <a:pt x="510617" y="196704"/>
                  <a:pt x="514795" y="193351"/>
                </a:cubicBezTo>
                <a:lnTo>
                  <a:pt x="558881" y="158328"/>
                </a:lnTo>
                <a:cubicBezTo>
                  <a:pt x="561641" y="156167"/>
                  <a:pt x="565296" y="155348"/>
                  <a:pt x="568728" y="156093"/>
                </a:cubicBezTo>
                <a:close/>
                <a:moveTo>
                  <a:pt x="464517" y="46732"/>
                </a:moveTo>
                <a:cubicBezTo>
                  <a:pt x="467874" y="45689"/>
                  <a:pt x="471454" y="46285"/>
                  <a:pt x="474363" y="48221"/>
                </a:cubicBezTo>
                <a:cubicBezTo>
                  <a:pt x="493457" y="60883"/>
                  <a:pt x="511059" y="75631"/>
                  <a:pt x="526797" y="92166"/>
                </a:cubicBezTo>
                <a:cubicBezTo>
                  <a:pt x="529109" y="94549"/>
                  <a:pt x="530228" y="97752"/>
                  <a:pt x="530004" y="101104"/>
                </a:cubicBezTo>
                <a:cubicBezTo>
                  <a:pt x="529781" y="104381"/>
                  <a:pt x="528214" y="107510"/>
                  <a:pt x="525604" y="109521"/>
                </a:cubicBezTo>
                <a:lnTo>
                  <a:pt x="482269" y="143857"/>
                </a:lnTo>
                <a:cubicBezTo>
                  <a:pt x="477570" y="147656"/>
                  <a:pt x="470782" y="147209"/>
                  <a:pt x="466531" y="142963"/>
                </a:cubicBezTo>
                <a:cubicBezTo>
                  <a:pt x="457730" y="134025"/>
                  <a:pt x="448332" y="125907"/>
                  <a:pt x="438188" y="118533"/>
                </a:cubicBezTo>
                <a:cubicBezTo>
                  <a:pt x="433713" y="115256"/>
                  <a:pt x="432072" y="109297"/>
                  <a:pt x="434384" y="104158"/>
                </a:cubicBezTo>
                <a:lnTo>
                  <a:pt x="456984" y="53286"/>
                </a:lnTo>
                <a:cubicBezTo>
                  <a:pt x="458401" y="50083"/>
                  <a:pt x="461161" y="47700"/>
                  <a:pt x="464517" y="46732"/>
                </a:cubicBezTo>
                <a:close/>
                <a:moveTo>
                  <a:pt x="262508" y="131"/>
                </a:moveTo>
                <a:cubicBezTo>
                  <a:pt x="265939" y="-390"/>
                  <a:pt x="269370" y="653"/>
                  <a:pt x="271981" y="2887"/>
                </a:cubicBezTo>
                <a:cubicBezTo>
                  <a:pt x="274518" y="5122"/>
                  <a:pt x="276010" y="8399"/>
                  <a:pt x="276010" y="11825"/>
                </a:cubicBezTo>
                <a:lnTo>
                  <a:pt x="276010" y="67614"/>
                </a:lnTo>
                <a:cubicBezTo>
                  <a:pt x="276010" y="73349"/>
                  <a:pt x="271907" y="78191"/>
                  <a:pt x="266237" y="79233"/>
                </a:cubicBezTo>
                <a:cubicBezTo>
                  <a:pt x="166128" y="96737"/>
                  <a:pt x="88472" y="179862"/>
                  <a:pt x="79595" y="282426"/>
                </a:cubicBezTo>
                <a:lnTo>
                  <a:pt x="106152" y="282426"/>
                </a:lnTo>
                <a:cubicBezTo>
                  <a:pt x="116968" y="282426"/>
                  <a:pt x="125771" y="291216"/>
                  <a:pt x="125771" y="302090"/>
                </a:cubicBezTo>
                <a:cubicBezTo>
                  <a:pt x="125771" y="312965"/>
                  <a:pt x="116968" y="321680"/>
                  <a:pt x="106152" y="321680"/>
                </a:cubicBezTo>
                <a:lnTo>
                  <a:pt x="79670" y="321680"/>
                </a:lnTo>
                <a:cubicBezTo>
                  <a:pt x="89069" y="430949"/>
                  <a:pt x="176422" y="518170"/>
                  <a:pt x="285856" y="527629"/>
                </a:cubicBezTo>
                <a:lnTo>
                  <a:pt x="285856" y="501187"/>
                </a:lnTo>
                <a:cubicBezTo>
                  <a:pt x="285856" y="490312"/>
                  <a:pt x="294659" y="481523"/>
                  <a:pt x="305550" y="481523"/>
                </a:cubicBezTo>
                <a:cubicBezTo>
                  <a:pt x="316367" y="481523"/>
                  <a:pt x="325169" y="490312"/>
                  <a:pt x="325169" y="501187"/>
                </a:cubicBezTo>
                <a:lnTo>
                  <a:pt x="325169" y="527629"/>
                </a:lnTo>
                <a:cubicBezTo>
                  <a:pt x="375149" y="523309"/>
                  <a:pt x="420430" y="502826"/>
                  <a:pt x="455863" y="471393"/>
                </a:cubicBezTo>
                <a:cubicBezTo>
                  <a:pt x="459966" y="467744"/>
                  <a:pt x="465934" y="467371"/>
                  <a:pt x="470410" y="470425"/>
                </a:cubicBezTo>
                <a:lnTo>
                  <a:pt x="516884" y="502230"/>
                </a:lnTo>
                <a:cubicBezTo>
                  <a:pt x="519793" y="504241"/>
                  <a:pt x="521658" y="507444"/>
                  <a:pt x="521957" y="511019"/>
                </a:cubicBezTo>
                <a:cubicBezTo>
                  <a:pt x="522255" y="514520"/>
                  <a:pt x="520912" y="518021"/>
                  <a:pt x="518376" y="520479"/>
                </a:cubicBezTo>
                <a:cubicBezTo>
                  <a:pt x="463398" y="574033"/>
                  <a:pt x="388428" y="607178"/>
                  <a:pt x="305550" y="607178"/>
                </a:cubicBezTo>
                <a:cubicBezTo>
                  <a:pt x="136811" y="607178"/>
                  <a:pt x="0" y="470574"/>
                  <a:pt x="0" y="302090"/>
                </a:cubicBezTo>
                <a:cubicBezTo>
                  <a:pt x="0" y="148206"/>
                  <a:pt x="114134" y="20987"/>
                  <a:pt x="262508" y="131"/>
                </a:cubicBezTo>
                <a:close/>
                <a:moveTo>
                  <a:pt x="348549" y="128"/>
                </a:moveTo>
                <a:cubicBezTo>
                  <a:pt x="365111" y="2510"/>
                  <a:pt x="381226" y="6308"/>
                  <a:pt x="396819" y="11223"/>
                </a:cubicBezTo>
                <a:cubicBezTo>
                  <a:pt x="400027" y="12191"/>
                  <a:pt x="402639" y="14574"/>
                  <a:pt x="403981" y="17627"/>
                </a:cubicBezTo>
                <a:cubicBezTo>
                  <a:pt x="405399" y="20680"/>
                  <a:pt x="405399" y="24180"/>
                  <a:pt x="404056" y="27307"/>
                </a:cubicBezTo>
                <a:lnTo>
                  <a:pt x="381599" y="77721"/>
                </a:lnTo>
                <a:cubicBezTo>
                  <a:pt x="379212" y="83082"/>
                  <a:pt x="373244" y="85912"/>
                  <a:pt x="367573" y="84348"/>
                </a:cubicBezTo>
                <a:cubicBezTo>
                  <a:pt x="360187" y="82188"/>
                  <a:pt x="352578" y="80476"/>
                  <a:pt x="344818" y="79135"/>
                </a:cubicBezTo>
                <a:cubicBezTo>
                  <a:pt x="339148" y="78167"/>
                  <a:pt x="335045" y="73253"/>
                  <a:pt x="335045" y="67519"/>
                </a:cubicBezTo>
                <a:lnTo>
                  <a:pt x="335045" y="11819"/>
                </a:lnTo>
                <a:cubicBezTo>
                  <a:pt x="335045" y="8393"/>
                  <a:pt x="336537" y="5117"/>
                  <a:pt x="339148" y="2883"/>
                </a:cubicBezTo>
                <a:cubicBezTo>
                  <a:pt x="341685" y="649"/>
                  <a:pt x="345191" y="-319"/>
                  <a:pt x="348549" y="128"/>
                </a:cubicBezTo>
                <a:close/>
              </a:path>
            </a:pathLst>
          </a:custGeom>
          <a:solidFill>
            <a:srgbClr val="B69B80"/>
          </a:solidFill>
          <a:ln>
            <a:noFill/>
          </a:ln>
        </p:spPr>
      </p:sp>
      <p:sp>
        <p:nvSpPr>
          <p:cNvPr id="57" name="rubber-stamp_80853">
            <a:extLst>
              <a:ext uri="{FF2B5EF4-FFF2-40B4-BE49-F238E27FC236}">
                <a16:creationId xmlns="" xmlns:a16="http://schemas.microsoft.com/office/drawing/2014/main" id="{3677CAA4-AC3A-4D34-8B5C-E4C76C88B3F8}"/>
              </a:ext>
            </a:extLst>
          </p:cNvPr>
          <p:cNvSpPr>
            <a:spLocks noChangeAspect="1"/>
          </p:cNvSpPr>
          <p:nvPr/>
        </p:nvSpPr>
        <p:spPr bwMode="auto">
          <a:xfrm>
            <a:off x="5045680" y="1377930"/>
            <a:ext cx="630105" cy="735765"/>
          </a:xfrm>
          <a:custGeom>
            <a:avLst/>
            <a:gdLst>
              <a:gd name="connsiteX0" fmla="*/ 39170 w 520561"/>
              <a:gd name="connsiteY0" fmla="*/ 551540 h 607851"/>
              <a:gd name="connsiteX1" fmla="*/ 481391 w 520561"/>
              <a:gd name="connsiteY1" fmla="*/ 551540 h 607851"/>
              <a:gd name="connsiteX2" fmla="*/ 495863 w 520561"/>
              <a:gd name="connsiteY2" fmla="*/ 565990 h 607851"/>
              <a:gd name="connsiteX3" fmla="*/ 495863 w 520561"/>
              <a:gd name="connsiteY3" fmla="*/ 593401 h 607851"/>
              <a:gd name="connsiteX4" fmla="*/ 481391 w 520561"/>
              <a:gd name="connsiteY4" fmla="*/ 607851 h 607851"/>
              <a:gd name="connsiteX5" fmla="*/ 39170 w 520561"/>
              <a:gd name="connsiteY5" fmla="*/ 607851 h 607851"/>
              <a:gd name="connsiteX6" fmla="*/ 24698 w 520561"/>
              <a:gd name="connsiteY6" fmla="*/ 593401 h 607851"/>
              <a:gd name="connsiteX7" fmla="*/ 24698 w 520561"/>
              <a:gd name="connsiteY7" fmla="*/ 565990 h 607851"/>
              <a:gd name="connsiteX8" fmla="*/ 39170 w 520561"/>
              <a:gd name="connsiteY8" fmla="*/ 551540 h 607851"/>
              <a:gd name="connsiteX9" fmla="*/ 260281 w 520561"/>
              <a:gd name="connsiteY9" fmla="*/ 0 h 607851"/>
              <a:gd name="connsiteX10" fmla="*/ 355769 w 520561"/>
              <a:gd name="connsiteY10" fmla="*/ 95345 h 607851"/>
              <a:gd name="connsiteX11" fmla="*/ 342639 w 520561"/>
              <a:gd name="connsiteY11" fmla="*/ 143390 h 607851"/>
              <a:gd name="connsiteX12" fmla="*/ 342416 w 520561"/>
              <a:gd name="connsiteY12" fmla="*/ 143912 h 607851"/>
              <a:gd name="connsiteX13" fmla="*/ 311755 w 520561"/>
              <a:gd name="connsiteY13" fmla="*/ 254899 h 607851"/>
              <a:gd name="connsiteX14" fmla="*/ 441560 w 520561"/>
              <a:gd name="connsiteY14" fmla="*/ 381977 h 607851"/>
              <a:gd name="connsiteX15" fmla="*/ 493481 w 520561"/>
              <a:gd name="connsiteY15" fmla="*/ 401642 h 607851"/>
              <a:gd name="connsiteX16" fmla="*/ 507059 w 520561"/>
              <a:gd name="connsiteY16" fmla="*/ 430096 h 607851"/>
              <a:gd name="connsiteX17" fmla="*/ 520561 w 520561"/>
              <a:gd name="connsiteY17" fmla="*/ 444398 h 607851"/>
              <a:gd name="connsiteX18" fmla="*/ 520561 w 520561"/>
              <a:gd name="connsiteY18" fmla="*/ 524175 h 607851"/>
              <a:gd name="connsiteX19" fmla="*/ 506089 w 520561"/>
              <a:gd name="connsiteY19" fmla="*/ 538626 h 607851"/>
              <a:gd name="connsiteX20" fmla="*/ 14472 w 520561"/>
              <a:gd name="connsiteY20" fmla="*/ 538626 h 607851"/>
              <a:gd name="connsiteX21" fmla="*/ 0 w 520561"/>
              <a:gd name="connsiteY21" fmla="*/ 524175 h 607851"/>
              <a:gd name="connsiteX22" fmla="*/ 0 w 520561"/>
              <a:gd name="connsiteY22" fmla="*/ 444398 h 607851"/>
              <a:gd name="connsiteX23" fmla="*/ 13502 w 520561"/>
              <a:gd name="connsiteY23" fmla="*/ 430096 h 607851"/>
              <a:gd name="connsiteX24" fmla="*/ 27080 w 520561"/>
              <a:gd name="connsiteY24" fmla="*/ 401642 h 607851"/>
              <a:gd name="connsiteX25" fmla="*/ 79002 w 520561"/>
              <a:gd name="connsiteY25" fmla="*/ 381977 h 607851"/>
              <a:gd name="connsiteX26" fmla="*/ 208807 w 520561"/>
              <a:gd name="connsiteY26" fmla="*/ 254899 h 607851"/>
              <a:gd name="connsiteX27" fmla="*/ 178146 w 520561"/>
              <a:gd name="connsiteY27" fmla="*/ 143912 h 607851"/>
              <a:gd name="connsiteX28" fmla="*/ 177922 w 520561"/>
              <a:gd name="connsiteY28" fmla="*/ 143390 h 607851"/>
              <a:gd name="connsiteX29" fmla="*/ 164792 w 520561"/>
              <a:gd name="connsiteY29" fmla="*/ 95345 h 607851"/>
              <a:gd name="connsiteX30" fmla="*/ 260281 w 520561"/>
              <a:gd name="connsiteY30"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561" h="607851">
                <a:moveTo>
                  <a:pt x="39170" y="551540"/>
                </a:moveTo>
                <a:lnTo>
                  <a:pt x="481391" y="551540"/>
                </a:lnTo>
                <a:cubicBezTo>
                  <a:pt x="489448" y="551540"/>
                  <a:pt x="495863" y="558020"/>
                  <a:pt x="495863" y="565990"/>
                </a:cubicBezTo>
                <a:lnTo>
                  <a:pt x="495863" y="593401"/>
                </a:lnTo>
                <a:cubicBezTo>
                  <a:pt x="495863" y="601371"/>
                  <a:pt x="489448" y="607851"/>
                  <a:pt x="481391" y="607851"/>
                </a:cubicBezTo>
                <a:lnTo>
                  <a:pt x="39170" y="607851"/>
                </a:lnTo>
                <a:cubicBezTo>
                  <a:pt x="31188" y="607851"/>
                  <a:pt x="24698" y="601371"/>
                  <a:pt x="24698" y="593401"/>
                </a:cubicBezTo>
                <a:lnTo>
                  <a:pt x="24698" y="565990"/>
                </a:lnTo>
                <a:cubicBezTo>
                  <a:pt x="24698" y="558020"/>
                  <a:pt x="31188" y="551540"/>
                  <a:pt x="39170" y="551540"/>
                </a:cubicBezTo>
                <a:close/>
                <a:moveTo>
                  <a:pt x="260281" y="0"/>
                </a:moveTo>
                <a:cubicBezTo>
                  <a:pt x="312949" y="0"/>
                  <a:pt x="355769" y="42756"/>
                  <a:pt x="355769" y="95345"/>
                </a:cubicBezTo>
                <a:cubicBezTo>
                  <a:pt x="355769" y="112180"/>
                  <a:pt x="351219" y="128716"/>
                  <a:pt x="342639" y="143390"/>
                </a:cubicBezTo>
                <a:cubicBezTo>
                  <a:pt x="342565" y="143539"/>
                  <a:pt x="342490" y="143763"/>
                  <a:pt x="342416" y="143912"/>
                </a:cubicBezTo>
                <a:cubicBezTo>
                  <a:pt x="342043" y="144508"/>
                  <a:pt x="311755" y="204769"/>
                  <a:pt x="311755" y="254899"/>
                </a:cubicBezTo>
                <a:cubicBezTo>
                  <a:pt x="311755" y="347489"/>
                  <a:pt x="391353" y="381977"/>
                  <a:pt x="441560" y="381977"/>
                </a:cubicBezTo>
                <a:cubicBezTo>
                  <a:pt x="464238" y="381977"/>
                  <a:pt x="481694" y="388606"/>
                  <a:pt x="493481" y="401642"/>
                </a:cubicBezTo>
                <a:cubicBezTo>
                  <a:pt x="501911" y="410953"/>
                  <a:pt x="505492" y="421530"/>
                  <a:pt x="507059" y="430096"/>
                </a:cubicBezTo>
                <a:cubicBezTo>
                  <a:pt x="514593" y="430543"/>
                  <a:pt x="520561" y="436800"/>
                  <a:pt x="520561" y="444398"/>
                </a:cubicBezTo>
                <a:lnTo>
                  <a:pt x="520561" y="524175"/>
                </a:lnTo>
                <a:cubicBezTo>
                  <a:pt x="520561" y="532220"/>
                  <a:pt x="514071" y="538626"/>
                  <a:pt x="506089" y="538626"/>
                </a:cubicBezTo>
                <a:lnTo>
                  <a:pt x="14472" y="538626"/>
                </a:lnTo>
                <a:cubicBezTo>
                  <a:pt x="6490" y="538626"/>
                  <a:pt x="0" y="532220"/>
                  <a:pt x="0" y="524175"/>
                </a:cubicBezTo>
                <a:lnTo>
                  <a:pt x="0" y="444398"/>
                </a:lnTo>
                <a:cubicBezTo>
                  <a:pt x="0" y="436800"/>
                  <a:pt x="5968" y="430543"/>
                  <a:pt x="13502" y="430096"/>
                </a:cubicBezTo>
                <a:cubicBezTo>
                  <a:pt x="15069" y="421530"/>
                  <a:pt x="18650" y="410953"/>
                  <a:pt x="27080" y="401642"/>
                </a:cubicBezTo>
                <a:cubicBezTo>
                  <a:pt x="38867" y="388606"/>
                  <a:pt x="56323" y="381977"/>
                  <a:pt x="79002" y="381977"/>
                </a:cubicBezTo>
                <a:cubicBezTo>
                  <a:pt x="129208" y="381977"/>
                  <a:pt x="208807" y="347489"/>
                  <a:pt x="208807" y="254899"/>
                </a:cubicBezTo>
                <a:cubicBezTo>
                  <a:pt x="208807" y="204769"/>
                  <a:pt x="178519" y="144508"/>
                  <a:pt x="178146" y="143912"/>
                </a:cubicBezTo>
                <a:cubicBezTo>
                  <a:pt x="178071" y="143763"/>
                  <a:pt x="177997" y="143539"/>
                  <a:pt x="177922" y="143390"/>
                </a:cubicBezTo>
                <a:cubicBezTo>
                  <a:pt x="169343" y="128716"/>
                  <a:pt x="164792" y="112180"/>
                  <a:pt x="164792" y="95345"/>
                </a:cubicBezTo>
                <a:cubicBezTo>
                  <a:pt x="164792" y="42756"/>
                  <a:pt x="207613" y="0"/>
                  <a:pt x="260281" y="0"/>
                </a:cubicBezTo>
                <a:close/>
              </a:path>
            </a:pathLst>
          </a:custGeom>
          <a:solidFill>
            <a:srgbClr val="B69B80"/>
          </a:solidFill>
          <a:ln>
            <a:noFill/>
          </a:ln>
        </p:spPr>
        <p:txBody>
          <a:bodyPr/>
          <a:lstStyle/>
          <a:p>
            <a:endParaRPr lang="zh-CN" altLang="en-US"/>
          </a:p>
        </p:txBody>
      </p:sp>
      <p:sp>
        <p:nvSpPr>
          <p:cNvPr id="58" name="iconfont-10144-4983137">
            <a:extLst>
              <a:ext uri="{FF2B5EF4-FFF2-40B4-BE49-F238E27FC236}">
                <a16:creationId xmlns="" xmlns:a16="http://schemas.microsoft.com/office/drawing/2014/main" id="{D5E06384-0512-4ACF-84E4-376FD2A43C8A}"/>
              </a:ext>
            </a:extLst>
          </p:cNvPr>
          <p:cNvSpPr>
            <a:spLocks noChangeAspect="1"/>
          </p:cNvSpPr>
          <p:nvPr/>
        </p:nvSpPr>
        <p:spPr bwMode="auto">
          <a:xfrm>
            <a:off x="7092280" y="1370726"/>
            <a:ext cx="641886" cy="742969"/>
          </a:xfrm>
          <a:custGeom>
            <a:avLst/>
            <a:gdLst>
              <a:gd name="T0" fmla="*/ 4748 w 9708"/>
              <a:gd name="T1" fmla="*/ 0 h 11239"/>
              <a:gd name="T2" fmla="*/ 0 w 9708"/>
              <a:gd name="T3" fmla="*/ 948 h 11239"/>
              <a:gd name="T4" fmla="*/ 0 w 9708"/>
              <a:gd name="T5" fmla="*/ 6676 h 11239"/>
              <a:gd name="T6" fmla="*/ 258 w 9708"/>
              <a:gd name="T7" fmla="*/ 7700 h 11239"/>
              <a:gd name="T8" fmla="*/ 933 w 9708"/>
              <a:gd name="T9" fmla="*/ 8690 h 11239"/>
              <a:gd name="T10" fmla="*/ 1883 w 9708"/>
              <a:gd name="T11" fmla="*/ 9596 h 11239"/>
              <a:gd name="T12" fmla="*/ 2966 w 9708"/>
              <a:gd name="T13" fmla="*/ 10359 h 11239"/>
              <a:gd name="T14" fmla="*/ 4030 w 9708"/>
              <a:gd name="T15" fmla="*/ 10915 h 11239"/>
              <a:gd name="T16" fmla="*/ 4698 w 9708"/>
              <a:gd name="T17" fmla="*/ 11219 h 11239"/>
              <a:gd name="T18" fmla="*/ 4807 w 9708"/>
              <a:gd name="T19" fmla="*/ 11239 h 11239"/>
              <a:gd name="T20" fmla="*/ 4927 w 9708"/>
              <a:gd name="T21" fmla="*/ 11219 h 11239"/>
              <a:gd name="T22" fmla="*/ 5806 w 9708"/>
              <a:gd name="T23" fmla="*/ 10915 h 11239"/>
              <a:gd name="T24" fmla="*/ 6840 w 9708"/>
              <a:gd name="T25" fmla="*/ 10359 h 11239"/>
              <a:gd name="T26" fmla="*/ 7888 w 9708"/>
              <a:gd name="T27" fmla="*/ 9596 h 11239"/>
              <a:gd name="T28" fmla="*/ 8808 w 9708"/>
              <a:gd name="T29" fmla="*/ 8690 h 11239"/>
              <a:gd name="T30" fmla="*/ 9459 w 9708"/>
              <a:gd name="T31" fmla="*/ 7700 h 11239"/>
              <a:gd name="T32" fmla="*/ 9708 w 9708"/>
              <a:gd name="T33" fmla="*/ 6676 h 11239"/>
              <a:gd name="T34" fmla="*/ 9708 w 9708"/>
              <a:gd name="T35" fmla="*/ 948 h 11239"/>
              <a:gd name="T36" fmla="*/ 4748 w 9708"/>
              <a:gd name="T37" fmla="*/ 0 h 11239"/>
              <a:gd name="T38" fmla="*/ 8993 w 9708"/>
              <a:gd name="T39" fmla="*/ 6324 h 11239"/>
              <a:gd name="T40" fmla="*/ 8323 w 9708"/>
              <a:gd name="T41" fmla="*/ 8094 h 11239"/>
              <a:gd name="T42" fmla="*/ 7490 w 9708"/>
              <a:gd name="T43" fmla="*/ 8922 h 11239"/>
              <a:gd name="T44" fmla="*/ 6540 w 9708"/>
              <a:gd name="T45" fmla="*/ 9619 h 11239"/>
              <a:gd name="T46" fmla="*/ 5605 w 9708"/>
              <a:gd name="T47" fmla="*/ 10126 h 11239"/>
              <a:gd name="T48" fmla="*/ 4915 w 9708"/>
              <a:gd name="T49" fmla="*/ 10308 h 11239"/>
              <a:gd name="T50" fmla="*/ 4807 w 9708"/>
              <a:gd name="T51" fmla="*/ 10326 h 11239"/>
              <a:gd name="T52" fmla="*/ 4708 w 9708"/>
              <a:gd name="T53" fmla="*/ 10308 h 11239"/>
              <a:gd name="T54" fmla="*/ 4219 w 9708"/>
              <a:gd name="T55" fmla="*/ 10126 h 11239"/>
              <a:gd name="T56" fmla="*/ 3256 w 9708"/>
              <a:gd name="T57" fmla="*/ 9618 h 11239"/>
              <a:gd name="T58" fmla="*/ 2257 w 9708"/>
              <a:gd name="T59" fmla="*/ 8939 h 11239"/>
              <a:gd name="T60" fmla="*/ 1397 w 9708"/>
              <a:gd name="T61" fmla="*/ 8111 h 11239"/>
              <a:gd name="T62" fmla="*/ 713 w 9708"/>
              <a:gd name="T63" fmla="*/ 6793 h 11239"/>
              <a:gd name="T64" fmla="*/ 713 w 9708"/>
              <a:gd name="T65" fmla="*/ 1630 h 11239"/>
              <a:gd name="T66" fmla="*/ 4753 w 9708"/>
              <a:gd name="T67" fmla="*/ 720 h 11239"/>
              <a:gd name="T68" fmla="*/ 8992 w 9708"/>
              <a:gd name="T69" fmla="*/ 1630 h 11239"/>
              <a:gd name="T70" fmla="*/ 8993 w 9708"/>
              <a:gd name="T71" fmla="*/ 6324 h 11239"/>
              <a:gd name="T72" fmla="*/ 4725 w 9708"/>
              <a:gd name="T73" fmla="*/ 5403 h 11239"/>
              <a:gd name="T74" fmla="*/ 4725 w 9708"/>
              <a:gd name="T75" fmla="*/ 9667 h 11239"/>
              <a:gd name="T76" fmla="*/ 6571 w 9708"/>
              <a:gd name="T77" fmla="*/ 8926 h 11239"/>
              <a:gd name="T78" fmla="*/ 8548 w 9708"/>
              <a:gd name="T79" fmla="*/ 5402 h 11239"/>
              <a:gd name="T80" fmla="*/ 4725 w 9708"/>
              <a:gd name="T81" fmla="*/ 5402 h 11239"/>
              <a:gd name="T82" fmla="*/ 4725 w 9708"/>
              <a:gd name="T83" fmla="*/ 5403 h 11239"/>
              <a:gd name="T84" fmla="*/ 1281 w 9708"/>
              <a:gd name="T85" fmla="*/ 1923 h 11239"/>
              <a:gd name="T86" fmla="*/ 1281 w 9708"/>
              <a:gd name="T87" fmla="*/ 5453 h 11239"/>
              <a:gd name="T88" fmla="*/ 4770 w 9708"/>
              <a:gd name="T89" fmla="*/ 5453 h 11239"/>
              <a:gd name="T90" fmla="*/ 4770 w 9708"/>
              <a:gd name="T91" fmla="*/ 1273 h 11239"/>
              <a:gd name="T92" fmla="*/ 1281 w 9708"/>
              <a:gd name="T93" fmla="*/ 1923 h 11239"/>
              <a:gd name="T94" fmla="*/ 1281 w 9708"/>
              <a:gd name="T95" fmla="*/ 1923 h 1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08" h="11239">
                <a:moveTo>
                  <a:pt x="4748" y="0"/>
                </a:moveTo>
                <a:lnTo>
                  <a:pt x="0" y="948"/>
                </a:lnTo>
                <a:lnTo>
                  <a:pt x="0" y="6676"/>
                </a:lnTo>
                <a:cubicBezTo>
                  <a:pt x="4" y="7033"/>
                  <a:pt x="92" y="7384"/>
                  <a:pt x="258" y="7700"/>
                </a:cubicBezTo>
                <a:cubicBezTo>
                  <a:pt x="441" y="8057"/>
                  <a:pt x="668" y="8389"/>
                  <a:pt x="933" y="8690"/>
                </a:cubicBezTo>
                <a:cubicBezTo>
                  <a:pt x="1223" y="9019"/>
                  <a:pt x="1540" y="9322"/>
                  <a:pt x="1883" y="9596"/>
                </a:cubicBezTo>
                <a:cubicBezTo>
                  <a:pt x="2226" y="9875"/>
                  <a:pt x="2589" y="10129"/>
                  <a:pt x="2966" y="10359"/>
                </a:cubicBezTo>
                <a:cubicBezTo>
                  <a:pt x="3307" y="10569"/>
                  <a:pt x="3662" y="10754"/>
                  <a:pt x="4030" y="10915"/>
                </a:cubicBezTo>
                <a:cubicBezTo>
                  <a:pt x="4370" y="11062"/>
                  <a:pt x="4440" y="11164"/>
                  <a:pt x="4698" y="11219"/>
                </a:cubicBezTo>
                <a:lnTo>
                  <a:pt x="4807" y="11239"/>
                </a:lnTo>
                <a:lnTo>
                  <a:pt x="4927" y="11219"/>
                </a:lnTo>
                <a:cubicBezTo>
                  <a:pt x="5229" y="11147"/>
                  <a:pt x="5524" y="11045"/>
                  <a:pt x="5806" y="10915"/>
                </a:cubicBezTo>
                <a:cubicBezTo>
                  <a:pt x="6164" y="10755"/>
                  <a:pt x="6509" y="10569"/>
                  <a:pt x="6840" y="10359"/>
                </a:cubicBezTo>
                <a:cubicBezTo>
                  <a:pt x="7206" y="10127"/>
                  <a:pt x="7556" y="9873"/>
                  <a:pt x="7888" y="9596"/>
                </a:cubicBezTo>
                <a:cubicBezTo>
                  <a:pt x="8221" y="9322"/>
                  <a:pt x="8529" y="9019"/>
                  <a:pt x="8808" y="8690"/>
                </a:cubicBezTo>
                <a:cubicBezTo>
                  <a:pt x="9064" y="8387"/>
                  <a:pt x="9283" y="8056"/>
                  <a:pt x="9459" y="7700"/>
                </a:cubicBezTo>
                <a:cubicBezTo>
                  <a:pt x="9619" y="7382"/>
                  <a:pt x="9704" y="7032"/>
                  <a:pt x="9708" y="6676"/>
                </a:cubicBezTo>
                <a:lnTo>
                  <a:pt x="9708" y="948"/>
                </a:lnTo>
                <a:lnTo>
                  <a:pt x="4748" y="0"/>
                </a:lnTo>
                <a:close/>
                <a:moveTo>
                  <a:pt x="8993" y="6324"/>
                </a:moveTo>
                <a:cubicBezTo>
                  <a:pt x="9055" y="7169"/>
                  <a:pt x="8503" y="7877"/>
                  <a:pt x="8323" y="8094"/>
                </a:cubicBezTo>
                <a:cubicBezTo>
                  <a:pt x="8071" y="8394"/>
                  <a:pt x="7792" y="8672"/>
                  <a:pt x="7490" y="8922"/>
                </a:cubicBezTo>
                <a:cubicBezTo>
                  <a:pt x="7189" y="9174"/>
                  <a:pt x="6872" y="9407"/>
                  <a:pt x="6540" y="9619"/>
                </a:cubicBezTo>
                <a:cubicBezTo>
                  <a:pt x="6242" y="9811"/>
                  <a:pt x="5928" y="9980"/>
                  <a:pt x="5605" y="10126"/>
                </a:cubicBezTo>
                <a:cubicBezTo>
                  <a:pt x="5384" y="10217"/>
                  <a:pt x="5152" y="10278"/>
                  <a:pt x="4915" y="10308"/>
                </a:cubicBezTo>
                <a:lnTo>
                  <a:pt x="4807" y="10326"/>
                </a:lnTo>
                <a:lnTo>
                  <a:pt x="4708" y="10308"/>
                </a:lnTo>
                <a:cubicBezTo>
                  <a:pt x="4537" y="10273"/>
                  <a:pt x="4371" y="10212"/>
                  <a:pt x="4219" y="10126"/>
                </a:cubicBezTo>
                <a:cubicBezTo>
                  <a:pt x="3886" y="9979"/>
                  <a:pt x="3564" y="9810"/>
                  <a:pt x="3256" y="9618"/>
                </a:cubicBezTo>
                <a:cubicBezTo>
                  <a:pt x="2908" y="9414"/>
                  <a:pt x="2574" y="9188"/>
                  <a:pt x="2257" y="8939"/>
                </a:cubicBezTo>
                <a:cubicBezTo>
                  <a:pt x="1946" y="8689"/>
                  <a:pt x="1658" y="8412"/>
                  <a:pt x="1397" y="8111"/>
                </a:cubicBezTo>
                <a:cubicBezTo>
                  <a:pt x="1060" y="7737"/>
                  <a:pt x="824" y="7284"/>
                  <a:pt x="713" y="6793"/>
                </a:cubicBezTo>
                <a:lnTo>
                  <a:pt x="713" y="1630"/>
                </a:lnTo>
                <a:lnTo>
                  <a:pt x="4753" y="720"/>
                </a:lnTo>
                <a:lnTo>
                  <a:pt x="8992" y="1630"/>
                </a:lnTo>
                <a:lnTo>
                  <a:pt x="8993" y="6324"/>
                </a:lnTo>
                <a:close/>
                <a:moveTo>
                  <a:pt x="4725" y="5403"/>
                </a:moveTo>
                <a:lnTo>
                  <a:pt x="4725" y="9667"/>
                </a:lnTo>
                <a:cubicBezTo>
                  <a:pt x="4937" y="9617"/>
                  <a:pt x="6133" y="9165"/>
                  <a:pt x="6571" y="8926"/>
                </a:cubicBezTo>
                <a:cubicBezTo>
                  <a:pt x="9038" y="7577"/>
                  <a:pt x="8548" y="5402"/>
                  <a:pt x="8548" y="5402"/>
                </a:cubicBezTo>
                <a:lnTo>
                  <a:pt x="4725" y="5402"/>
                </a:lnTo>
                <a:lnTo>
                  <a:pt x="4725" y="5403"/>
                </a:lnTo>
                <a:close/>
                <a:moveTo>
                  <a:pt x="1281" y="1923"/>
                </a:moveTo>
                <a:lnTo>
                  <a:pt x="1281" y="5453"/>
                </a:lnTo>
                <a:lnTo>
                  <a:pt x="4770" y="5453"/>
                </a:lnTo>
                <a:lnTo>
                  <a:pt x="4770" y="1273"/>
                </a:lnTo>
                <a:lnTo>
                  <a:pt x="1281" y="1923"/>
                </a:lnTo>
                <a:close/>
                <a:moveTo>
                  <a:pt x="1281" y="1923"/>
                </a:moveTo>
                <a:close/>
              </a:path>
            </a:pathLst>
          </a:custGeom>
          <a:solidFill>
            <a:srgbClr val="B69B80"/>
          </a:solidFill>
          <a:ln>
            <a:noFill/>
          </a:ln>
        </p:spPr>
      </p:sp>
      <p:sp>
        <p:nvSpPr>
          <p:cNvPr id="84" name="Text Box 38">
            <a:extLst>
              <a:ext uri="{FF2B5EF4-FFF2-40B4-BE49-F238E27FC236}">
                <a16:creationId xmlns="" xmlns:a16="http://schemas.microsoft.com/office/drawing/2014/main" id="{97C392E9-EE69-456D-B0EE-08C9C0E9CB6F}"/>
              </a:ext>
            </a:extLst>
          </p:cNvPr>
          <p:cNvSpPr txBox="1">
            <a:spLocks noChangeArrowheads="1"/>
          </p:cNvSpPr>
          <p:nvPr/>
        </p:nvSpPr>
        <p:spPr bwMode="auto">
          <a:xfrm>
            <a:off x="1182180" y="2348820"/>
            <a:ext cx="1087872" cy="2096087"/>
          </a:xfrm>
          <a:prstGeom prst="rect">
            <a:avLst/>
          </a:prstGeom>
          <a:noFill/>
          <a:ln w="9525" algn="ctr">
            <a:solidFill>
              <a:srgbClr val="B69B8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 审核时限压缩为</a:t>
            </a:r>
            <a:r>
              <a:rPr lang="en-US" altLang="zh-CN" sz="1000" b="1" dirty="0">
                <a:solidFill>
                  <a:schemeClr val="tx1">
                    <a:lumMod val="75000"/>
                    <a:lumOff val="25000"/>
                  </a:schemeClr>
                </a:solidFill>
                <a:latin typeface="Arial"/>
                <a:ea typeface="楷体"/>
                <a:cs typeface="+mn-ea"/>
                <a:sym typeface="+mn-lt"/>
              </a:rPr>
              <a:t>2</a:t>
            </a:r>
            <a:r>
              <a:rPr lang="zh-CN" altLang="en-US" sz="1000" b="1" dirty="0">
                <a:solidFill>
                  <a:schemeClr val="tx1">
                    <a:lumMod val="75000"/>
                    <a:lumOff val="25000"/>
                  </a:schemeClr>
                </a:solidFill>
                <a:latin typeface="Arial"/>
                <a:ea typeface="楷体"/>
                <a:cs typeface="+mn-ea"/>
                <a:sym typeface="+mn-lt"/>
              </a:rPr>
              <a:t>个月</a:t>
            </a:r>
            <a:endParaRPr lang="en-US" altLang="zh-CN" sz="1000" b="1"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首轮问询发出时间缩短为</a:t>
            </a:r>
            <a:r>
              <a:rPr lang="en-US" altLang="zh-CN" sz="1000" b="1" dirty="0">
                <a:solidFill>
                  <a:schemeClr val="tx1">
                    <a:lumMod val="75000"/>
                    <a:lumOff val="25000"/>
                  </a:schemeClr>
                </a:solidFill>
                <a:latin typeface="Arial"/>
                <a:ea typeface="楷体"/>
                <a:cs typeface="+mn-ea"/>
                <a:sym typeface="+mn-lt"/>
              </a:rPr>
              <a:t>15</a:t>
            </a:r>
            <a:r>
              <a:rPr lang="zh-CN" altLang="en-US" sz="1000" b="1" dirty="0">
                <a:solidFill>
                  <a:schemeClr val="tx1">
                    <a:lumMod val="75000"/>
                    <a:lumOff val="25000"/>
                  </a:schemeClr>
                </a:solidFill>
                <a:latin typeface="Arial"/>
                <a:ea typeface="楷体"/>
                <a:cs typeface="+mn-ea"/>
                <a:sym typeface="+mn-lt"/>
              </a:rPr>
              <a:t>个工作日</a:t>
            </a:r>
          </a:p>
        </p:txBody>
      </p:sp>
      <p:sp>
        <p:nvSpPr>
          <p:cNvPr id="85" name="Text Box 38">
            <a:extLst>
              <a:ext uri="{FF2B5EF4-FFF2-40B4-BE49-F238E27FC236}">
                <a16:creationId xmlns="" xmlns:a16="http://schemas.microsoft.com/office/drawing/2014/main" id="{7F5761FE-7578-45F8-A515-11064179CA85}"/>
              </a:ext>
            </a:extLst>
          </p:cNvPr>
          <p:cNvSpPr txBox="1">
            <a:spLocks noChangeArrowheads="1"/>
          </p:cNvSpPr>
          <p:nvPr/>
        </p:nvSpPr>
        <p:spPr bwMode="auto">
          <a:xfrm>
            <a:off x="2680898" y="2348820"/>
            <a:ext cx="1467153" cy="2096087"/>
          </a:xfrm>
          <a:prstGeom prst="rect">
            <a:avLst/>
          </a:prstGeom>
          <a:noFill/>
          <a:ln w="9525" algn="ctr">
            <a:solidFill>
              <a:srgbClr val="B69B8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主要对</a:t>
            </a:r>
            <a:r>
              <a:rPr lang="zh-CN" altLang="en-US" sz="1000" b="1" dirty="0">
                <a:solidFill>
                  <a:schemeClr val="tx1">
                    <a:lumMod val="75000"/>
                    <a:lumOff val="25000"/>
                  </a:schemeClr>
                </a:solidFill>
                <a:latin typeface="Arial"/>
                <a:ea typeface="楷体"/>
                <a:cs typeface="+mn-ea"/>
                <a:sym typeface="+mn-lt"/>
              </a:rPr>
              <a:t>发行条件、上市条件和信息披露合规性</a:t>
            </a:r>
            <a:r>
              <a:rPr lang="zh-CN" altLang="en-US" sz="1000" dirty="0">
                <a:solidFill>
                  <a:schemeClr val="tx1">
                    <a:lumMod val="75000"/>
                    <a:lumOff val="25000"/>
                  </a:schemeClr>
                </a:solidFill>
                <a:latin typeface="Arial"/>
                <a:ea typeface="楷体"/>
                <a:cs typeface="+mn-ea"/>
                <a:sym typeface="+mn-lt"/>
              </a:rPr>
              <a:t>进行审核</a:t>
            </a:r>
            <a:endParaRPr lang="en-US" altLang="zh-CN" sz="100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重点关注：</a:t>
            </a:r>
            <a:endParaRPr lang="en-US" altLang="zh-CN" sz="1000" dirty="0">
              <a:solidFill>
                <a:schemeClr val="tx1">
                  <a:lumMod val="75000"/>
                  <a:lumOff val="25000"/>
                </a:schemeClr>
              </a:solidFill>
              <a:latin typeface="Arial"/>
              <a:ea typeface="楷体"/>
              <a:cs typeface="+mn-ea"/>
              <a:sym typeface="+mn-lt"/>
            </a:endParaRPr>
          </a:p>
          <a:p>
            <a:pPr marL="66708" indent="-171450" eaLnBrk="1" fontAlgn="base" hangingPunct="1">
              <a:lnSpc>
                <a:spcPct val="120000"/>
              </a:lnSpc>
              <a:spcBef>
                <a:spcPct val="0"/>
              </a:spcBef>
              <a:spcAft>
                <a:spcPct val="0"/>
              </a:spcAft>
              <a:buClr>
                <a:srgbClr val="988167"/>
              </a:buClr>
              <a:buSzPct val="70000"/>
              <a:buFont typeface="Wingdings" panose="05000000000000000000" pitchFamily="2" charset="2"/>
              <a:buChar char="l"/>
            </a:pPr>
            <a:r>
              <a:rPr lang="zh-CN" altLang="en-US" sz="1000" dirty="0">
                <a:solidFill>
                  <a:schemeClr val="tx1">
                    <a:lumMod val="75000"/>
                    <a:lumOff val="25000"/>
                  </a:schemeClr>
                </a:solidFill>
                <a:latin typeface="Arial"/>
                <a:ea typeface="楷体"/>
                <a:cs typeface="+mn-ea"/>
                <a:sym typeface="+mn-lt"/>
              </a:rPr>
              <a:t>中介机构是否合法合规地发表意见、相关意见的理由和依据是否充分；</a:t>
            </a:r>
            <a:endParaRPr lang="en-US" altLang="zh-CN" sz="1000" dirty="0">
              <a:solidFill>
                <a:schemeClr val="tx1">
                  <a:lumMod val="75000"/>
                  <a:lumOff val="25000"/>
                </a:schemeClr>
              </a:solidFill>
              <a:latin typeface="Arial"/>
              <a:ea typeface="楷体"/>
              <a:cs typeface="+mn-ea"/>
              <a:sym typeface="+mn-lt"/>
            </a:endParaRPr>
          </a:p>
          <a:p>
            <a:pPr marL="66708" indent="-171450" eaLnBrk="1" fontAlgn="base" hangingPunct="1">
              <a:lnSpc>
                <a:spcPct val="120000"/>
              </a:lnSpc>
              <a:spcBef>
                <a:spcPct val="0"/>
              </a:spcBef>
              <a:spcAft>
                <a:spcPct val="0"/>
              </a:spcAft>
              <a:buClr>
                <a:srgbClr val="988167"/>
              </a:buClr>
              <a:buSzPct val="70000"/>
              <a:buFont typeface="Wingdings" panose="05000000000000000000" pitchFamily="2" charset="2"/>
              <a:buChar char="l"/>
            </a:pPr>
            <a:r>
              <a:rPr lang="zh-CN" altLang="en-US" sz="1000" dirty="0">
                <a:solidFill>
                  <a:schemeClr val="tx1">
                    <a:lumMod val="75000"/>
                    <a:lumOff val="25000"/>
                  </a:schemeClr>
                </a:solidFill>
                <a:latin typeface="Arial"/>
                <a:ea typeface="楷体"/>
                <a:cs typeface="+mn-ea"/>
                <a:sym typeface="+mn-lt"/>
              </a:rPr>
              <a:t>上市公司信息披露是否真实、准确、完整，是否符合相关披露要求</a:t>
            </a:r>
          </a:p>
        </p:txBody>
      </p:sp>
      <p:sp>
        <p:nvSpPr>
          <p:cNvPr id="86" name="Text Box 38">
            <a:extLst>
              <a:ext uri="{FF2B5EF4-FFF2-40B4-BE49-F238E27FC236}">
                <a16:creationId xmlns="" xmlns:a16="http://schemas.microsoft.com/office/drawing/2014/main" id="{787E4F6C-DE5E-4841-B409-8D8A0D35C350}"/>
              </a:ext>
            </a:extLst>
          </p:cNvPr>
          <p:cNvSpPr txBox="1">
            <a:spLocks noChangeArrowheads="1"/>
          </p:cNvSpPr>
          <p:nvPr/>
        </p:nvSpPr>
        <p:spPr bwMode="auto">
          <a:xfrm>
            <a:off x="4555524" y="2338404"/>
            <a:ext cx="1645200" cy="2094140"/>
          </a:xfrm>
          <a:prstGeom prst="rect">
            <a:avLst/>
          </a:prstGeom>
          <a:noFill/>
          <a:ln w="9525" algn="ctr">
            <a:solidFill>
              <a:srgbClr val="B69B8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将向特定对象发行股票适用简易程序的制度进行优化</a:t>
            </a:r>
            <a:endParaRPr lang="en-US" altLang="zh-CN" sz="1000"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对于符合条件的小额快速再融资设置简易审核程序，深交所在</a:t>
            </a:r>
            <a:r>
              <a:rPr lang="en-US" altLang="zh-CN" sz="1000" b="1" dirty="0">
                <a:solidFill>
                  <a:schemeClr val="tx1">
                    <a:lumMod val="75000"/>
                    <a:lumOff val="25000"/>
                  </a:schemeClr>
                </a:solidFill>
                <a:latin typeface="Arial"/>
                <a:ea typeface="楷体"/>
                <a:cs typeface="+mn-ea"/>
                <a:sym typeface="+mn-lt"/>
              </a:rPr>
              <a:t>2</a:t>
            </a:r>
            <a:r>
              <a:rPr lang="zh-CN" altLang="en-US" sz="1000" b="1" dirty="0">
                <a:solidFill>
                  <a:schemeClr val="tx1">
                    <a:lumMod val="75000"/>
                    <a:lumOff val="25000"/>
                  </a:schemeClr>
                </a:solidFill>
                <a:latin typeface="Arial"/>
                <a:ea typeface="楷体"/>
                <a:cs typeface="+mn-ea"/>
                <a:sym typeface="+mn-lt"/>
              </a:rPr>
              <a:t>个工作日</a:t>
            </a:r>
            <a:r>
              <a:rPr lang="zh-CN" altLang="en-US" sz="1000" dirty="0">
                <a:solidFill>
                  <a:schemeClr val="tx1">
                    <a:lumMod val="75000"/>
                    <a:lumOff val="25000"/>
                  </a:schemeClr>
                </a:solidFill>
                <a:latin typeface="Arial"/>
                <a:ea typeface="楷体"/>
                <a:cs typeface="+mn-ea"/>
                <a:sym typeface="+mn-lt"/>
              </a:rPr>
              <a:t>内受理，自受理之日起</a:t>
            </a:r>
            <a:r>
              <a:rPr lang="en-US" altLang="zh-CN" sz="1000" b="1" dirty="0">
                <a:solidFill>
                  <a:schemeClr val="tx1">
                    <a:lumMod val="75000"/>
                    <a:lumOff val="25000"/>
                  </a:schemeClr>
                </a:solidFill>
                <a:latin typeface="Arial"/>
                <a:ea typeface="楷体"/>
                <a:cs typeface="+mn-ea"/>
                <a:sym typeface="+mn-lt"/>
              </a:rPr>
              <a:t>3</a:t>
            </a:r>
            <a:r>
              <a:rPr lang="zh-CN" altLang="en-US" sz="1000" b="1" dirty="0">
                <a:solidFill>
                  <a:schemeClr val="tx1">
                    <a:lumMod val="75000"/>
                    <a:lumOff val="25000"/>
                  </a:schemeClr>
                </a:solidFill>
                <a:latin typeface="Arial"/>
                <a:ea typeface="楷体"/>
                <a:cs typeface="+mn-ea"/>
                <a:sym typeface="+mn-lt"/>
              </a:rPr>
              <a:t>个工作日</a:t>
            </a:r>
            <a:r>
              <a:rPr lang="zh-CN" altLang="en-US" sz="1000" dirty="0">
                <a:solidFill>
                  <a:schemeClr val="tx1">
                    <a:lumMod val="75000"/>
                    <a:lumOff val="25000"/>
                  </a:schemeClr>
                </a:solidFill>
                <a:latin typeface="Arial"/>
                <a:ea typeface="楷体"/>
                <a:cs typeface="+mn-ea"/>
                <a:sym typeface="+mn-lt"/>
              </a:rPr>
              <a:t>内向中国证监会提交注册，并对其进行</a:t>
            </a:r>
            <a:r>
              <a:rPr lang="zh-CN" altLang="en-US" sz="1000" b="1" dirty="0">
                <a:solidFill>
                  <a:schemeClr val="tx1">
                    <a:lumMod val="75000"/>
                    <a:lumOff val="25000"/>
                  </a:schemeClr>
                </a:solidFill>
                <a:latin typeface="Arial"/>
                <a:ea typeface="楷体"/>
                <a:cs typeface="+mn-ea"/>
                <a:sym typeface="+mn-lt"/>
              </a:rPr>
              <a:t>事后监管</a:t>
            </a:r>
          </a:p>
        </p:txBody>
      </p:sp>
      <p:sp>
        <p:nvSpPr>
          <p:cNvPr id="87" name="Text Box 38">
            <a:extLst>
              <a:ext uri="{FF2B5EF4-FFF2-40B4-BE49-F238E27FC236}">
                <a16:creationId xmlns="" xmlns:a16="http://schemas.microsoft.com/office/drawing/2014/main" id="{C9916C64-39AF-4994-9F31-0B424C3E7E28}"/>
              </a:ext>
            </a:extLst>
          </p:cNvPr>
          <p:cNvSpPr txBox="1">
            <a:spLocks noChangeArrowheads="1"/>
          </p:cNvSpPr>
          <p:nvPr/>
        </p:nvSpPr>
        <p:spPr bwMode="auto">
          <a:xfrm>
            <a:off x="6608197" y="2327595"/>
            <a:ext cx="1542758" cy="2117312"/>
          </a:xfrm>
          <a:prstGeom prst="rect">
            <a:avLst/>
          </a:prstGeom>
          <a:noFill/>
          <a:ln w="9525" algn="ctr">
            <a:solidFill>
              <a:srgbClr val="B69B8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53148" tIns="26573" rIns="53148" bIns="26573" anchor="t" anchorCtr="0"/>
          <a:lstStyle>
            <a:lvl1pPr indent="-153988" defTabSz="712788" eaLnBrk="0" hangingPunct="0">
              <a:defRPr>
                <a:solidFill>
                  <a:schemeClr val="tx1"/>
                </a:solidFill>
                <a:latin typeface="Arial" pitchFamily="34" charset="0"/>
                <a:ea typeface="宋体" pitchFamily="2" charset="-122"/>
              </a:defRPr>
            </a:lvl1pPr>
            <a:lvl2pPr marL="742950" indent="-285750" defTabSz="712788" eaLnBrk="0" hangingPunct="0">
              <a:defRPr>
                <a:solidFill>
                  <a:schemeClr val="tx1"/>
                </a:solidFill>
                <a:latin typeface="Arial" pitchFamily="34" charset="0"/>
                <a:ea typeface="宋体" pitchFamily="2" charset="-122"/>
              </a:defRPr>
            </a:lvl2pPr>
            <a:lvl3pPr marL="1143000" indent="-228600" defTabSz="712788" eaLnBrk="0" hangingPunct="0">
              <a:defRPr>
                <a:solidFill>
                  <a:schemeClr val="tx1"/>
                </a:solidFill>
                <a:latin typeface="Arial" pitchFamily="34" charset="0"/>
                <a:ea typeface="宋体" pitchFamily="2" charset="-122"/>
              </a:defRPr>
            </a:lvl3pPr>
            <a:lvl4pPr marL="1600200" indent="-228600" defTabSz="712788" eaLnBrk="0" hangingPunct="0">
              <a:defRPr>
                <a:solidFill>
                  <a:schemeClr val="tx1"/>
                </a:solidFill>
                <a:latin typeface="Arial" pitchFamily="34" charset="0"/>
                <a:ea typeface="宋体" pitchFamily="2" charset="-122"/>
              </a:defRPr>
            </a:lvl4pPr>
            <a:lvl5pPr marL="2057400" indent="-228600" defTabSz="712788" eaLnBrk="0" hangingPunct="0">
              <a:defRPr>
                <a:solidFill>
                  <a:schemeClr val="tx1"/>
                </a:solidFill>
                <a:latin typeface="Arial" pitchFamily="34" charset="0"/>
                <a:ea typeface="宋体" pitchFamily="2" charset="-122"/>
              </a:defRPr>
            </a:lvl5pPr>
            <a:lvl6pPr marL="2514600" indent="-228600" defTabSz="7127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7127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7127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712788" eaLnBrk="0" fontAlgn="base" hangingPunct="0">
              <a:spcBef>
                <a:spcPct val="0"/>
              </a:spcBef>
              <a:spcAft>
                <a:spcPct val="0"/>
              </a:spcAft>
              <a:defRPr>
                <a:solidFill>
                  <a:schemeClr val="tx1"/>
                </a:solidFill>
                <a:latin typeface="Arial" pitchFamily="34" charset="0"/>
                <a:ea typeface="宋体" pitchFamily="2" charset="-122"/>
              </a:defRPr>
            </a:lvl9pPr>
          </a:lstStyle>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对再融资过程中的违规行为</a:t>
            </a:r>
            <a:r>
              <a:rPr lang="zh-CN" altLang="en-US" sz="1000" b="1" dirty="0">
                <a:solidFill>
                  <a:schemeClr val="tx1">
                    <a:lumMod val="75000"/>
                    <a:lumOff val="25000"/>
                  </a:schemeClr>
                </a:solidFill>
                <a:latin typeface="Arial"/>
                <a:ea typeface="楷体"/>
                <a:cs typeface="+mn-ea"/>
                <a:sym typeface="+mn-lt"/>
              </a:rPr>
              <a:t>加大监管力度，强化责任追究</a:t>
            </a:r>
            <a:endParaRPr lang="en-US" altLang="zh-CN" sz="1000" b="1" dirty="0">
              <a:solidFill>
                <a:schemeClr val="tx1">
                  <a:lumMod val="75000"/>
                  <a:lumOff val="25000"/>
                </a:schemeClr>
              </a:solidFill>
              <a:latin typeface="Arial"/>
              <a:ea typeface="楷体"/>
              <a:cs typeface="+mn-ea"/>
              <a:sym typeface="+mn-lt"/>
            </a:endParaRPr>
          </a:p>
          <a:p>
            <a:pPr marL="11878" indent="-116620" eaLnBrk="1" fontAlgn="base" hangingPunct="1">
              <a:lnSpc>
                <a:spcPct val="120000"/>
              </a:lnSpc>
              <a:spcBef>
                <a:spcPct val="0"/>
              </a:spcBef>
              <a:spcAft>
                <a:spcPct val="0"/>
              </a:spcAft>
              <a:buClr>
                <a:srgbClr val="988167"/>
              </a:buClr>
              <a:buSzPct val="70000"/>
              <a:buFont typeface="Wingdings" panose="05000000000000000000" pitchFamily="2" charset="2"/>
              <a:buChar char="Ø"/>
            </a:pPr>
            <a:r>
              <a:rPr lang="zh-CN" altLang="en-US" sz="1000" dirty="0">
                <a:solidFill>
                  <a:schemeClr val="tx1">
                    <a:lumMod val="75000"/>
                    <a:lumOff val="25000"/>
                  </a:schemeClr>
                </a:solidFill>
                <a:latin typeface="Arial"/>
                <a:ea typeface="楷体"/>
                <a:cs typeface="+mn-ea"/>
                <a:sym typeface="+mn-lt"/>
              </a:rPr>
              <a:t>对于信披违规、阻碍检查、干扰审核等行为，可对上市公司、控股股东、实际控制人、董监高以及中介机构等违规主体采取监管措施或一定期限内不接受申报文件的纪律处分</a:t>
            </a:r>
          </a:p>
        </p:txBody>
      </p:sp>
      <p:sp>
        <p:nvSpPr>
          <p:cNvPr id="24"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rPr>
              <a:t>3.3 </a:t>
            </a:r>
            <a:r>
              <a:rPr lang="zh-CN" altLang="en-US" sz="1600" b="1" dirty="0" smtClean="0">
                <a:solidFill>
                  <a:schemeClr val="accent5">
                    <a:lumMod val="20000"/>
                    <a:lumOff val="80000"/>
                  </a:schemeClr>
                </a:solidFill>
                <a:latin typeface="华文楷体" pitchFamily="2" charset="-122"/>
                <a:ea typeface="华文楷体" pitchFamily="2" charset="-122"/>
              </a:rPr>
              <a:t>注册制下创业</a:t>
            </a:r>
            <a:r>
              <a:rPr lang="zh-CN" altLang="en-US" sz="1600" b="1" dirty="0">
                <a:solidFill>
                  <a:schemeClr val="accent5">
                    <a:lumMod val="20000"/>
                    <a:lumOff val="80000"/>
                  </a:schemeClr>
                </a:solidFill>
                <a:latin typeface="华文楷体" pitchFamily="2" charset="-122"/>
                <a:ea typeface="华文楷体" pitchFamily="2" charset="-122"/>
              </a:rPr>
              <a:t>板上市</a:t>
            </a:r>
            <a:r>
              <a:rPr lang="zh-CN" altLang="en-US" sz="1600" b="1" dirty="0" smtClean="0">
                <a:solidFill>
                  <a:schemeClr val="accent5">
                    <a:lumMod val="20000"/>
                    <a:lumOff val="80000"/>
                  </a:schemeClr>
                </a:solidFill>
                <a:latin typeface="华文楷体" pitchFamily="2" charset="-122"/>
                <a:ea typeface="华文楷体" pitchFamily="2" charset="-122"/>
              </a:rPr>
              <a:t>公司发行证券</a:t>
            </a:r>
            <a:endParaRPr lang="zh-CN" altLang="en-US" sz="1600" b="1" dirty="0">
              <a:solidFill>
                <a:schemeClr val="accent5">
                  <a:lumMod val="20000"/>
                  <a:lumOff val="80000"/>
                </a:schemeClr>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198676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34">
            <a:extLst>
              <a:ext uri="{FF2B5EF4-FFF2-40B4-BE49-F238E27FC236}">
                <a16:creationId xmlns="" xmlns:a16="http://schemas.microsoft.com/office/drawing/2014/main" id="{EB03B7C5-6917-49F2-A1CC-B76292935558}"/>
              </a:ext>
            </a:extLst>
          </p:cNvPr>
          <p:cNvGrpSpPr>
            <a:grpSpLocks/>
          </p:cNvGrpSpPr>
          <p:nvPr/>
        </p:nvGrpSpPr>
        <p:grpSpPr bwMode="auto">
          <a:xfrm>
            <a:off x="3294977" y="2499743"/>
            <a:ext cx="2531975" cy="2558203"/>
            <a:chOff x="2836958" y="1787672"/>
            <a:chExt cx="3529143" cy="3436554"/>
          </a:xfrm>
        </p:grpSpPr>
        <p:sp>
          <p:nvSpPr>
            <p:cNvPr id="60" name="椭圆 59">
              <a:extLst>
                <a:ext uri="{FF2B5EF4-FFF2-40B4-BE49-F238E27FC236}">
                  <a16:creationId xmlns="" xmlns:a16="http://schemas.microsoft.com/office/drawing/2014/main" id="{0BF497AB-FF8B-401D-93E2-A7D014F7FD03}"/>
                </a:ext>
              </a:extLst>
            </p:cNvPr>
            <p:cNvSpPr/>
            <p:nvPr/>
          </p:nvSpPr>
          <p:spPr bwMode="auto">
            <a:xfrm>
              <a:off x="2888210" y="1815394"/>
              <a:ext cx="3434121" cy="3356651"/>
            </a:xfrm>
            <a:prstGeom prst="ellipse">
              <a:avLst/>
            </a:prstGeom>
            <a:solidFill>
              <a:srgbClr val="A3B2C1">
                <a:lumMod val="40000"/>
                <a:lumOff val="60000"/>
              </a:srgbClr>
            </a:solidFill>
            <a:ln w="9525" cap="flat" cmpd="sng" algn="ctr">
              <a:noFill/>
              <a:prstDash val="solid"/>
              <a:round/>
              <a:headEnd type="none" w="med" len="med"/>
              <a:tailEnd type="none" w="med" len="med"/>
            </a:ln>
            <a:effectLst/>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ysClr val="windowText" lastClr="000000"/>
                </a:solidFill>
                <a:effectLst/>
                <a:uLnTx/>
                <a:uFillTx/>
                <a:latin typeface="华文楷体" panose="02010600040101010101" pitchFamily="2" charset="-122"/>
                <a:ea typeface="华文楷体" panose="02010600040101010101" pitchFamily="2" charset="-122"/>
                <a:cs typeface="+mn-cs"/>
              </a:endParaRPr>
            </a:p>
          </p:txBody>
        </p:sp>
        <p:pic>
          <p:nvPicPr>
            <p:cNvPr id="61" name="Picture 1">
              <a:extLst>
                <a:ext uri="{FF2B5EF4-FFF2-40B4-BE49-F238E27FC236}">
                  <a16:creationId xmlns="" xmlns:a16="http://schemas.microsoft.com/office/drawing/2014/main" id="{1F6BEFCA-C6F7-4D9B-85BD-2F21CA9DE53A}"/>
                </a:ext>
              </a:extLst>
            </p:cNvPr>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3641316" y="3222914"/>
              <a:ext cx="1936134" cy="350140"/>
            </a:xfrm>
            <a:prstGeom prst="rect">
              <a:avLst/>
            </a:prstGeom>
            <a:noFill/>
            <a:ln w="9525">
              <a:noFill/>
              <a:miter lim="800000"/>
              <a:headEnd/>
              <a:tailEnd/>
            </a:ln>
          </p:spPr>
        </p:pic>
        <p:sp>
          <p:nvSpPr>
            <p:cNvPr id="63" name="椭圆 82">
              <a:extLst>
                <a:ext uri="{FF2B5EF4-FFF2-40B4-BE49-F238E27FC236}">
                  <a16:creationId xmlns="" xmlns:a16="http://schemas.microsoft.com/office/drawing/2014/main" id="{8421FE94-AC52-4731-95D1-FCF7B1F8A25B}"/>
                </a:ext>
              </a:extLst>
            </p:cNvPr>
            <p:cNvSpPr>
              <a:spLocks noChangeArrowheads="1"/>
            </p:cNvSpPr>
            <p:nvPr/>
          </p:nvSpPr>
          <p:spPr bwMode="auto">
            <a:xfrm>
              <a:off x="3422061" y="2374856"/>
              <a:ext cx="2341839" cy="2288052"/>
            </a:xfrm>
            <a:prstGeom prst="ellipse">
              <a:avLst/>
            </a:prstGeom>
            <a:solidFill>
              <a:srgbClr val="FFFFFF"/>
            </a:solidFill>
            <a:ln w="9525" algn="ctr">
              <a:noFill/>
              <a:round/>
              <a:headEnd/>
              <a:tailEnd/>
            </a:ln>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sp>
          <p:nvSpPr>
            <p:cNvPr id="64" name="燕尾形 85">
              <a:extLst>
                <a:ext uri="{FF2B5EF4-FFF2-40B4-BE49-F238E27FC236}">
                  <a16:creationId xmlns="" xmlns:a16="http://schemas.microsoft.com/office/drawing/2014/main" id="{A07EFA12-58F4-4E36-A556-86F7CE994ABE}"/>
                </a:ext>
              </a:extLst>
            </p:cNvPr>
            <p:cNvSpPr>
              <a:spLocks noChangeArrowheads="1"/>
            </p:cNvSpPr>
            <p:nvPr/>
          </p:nvSpPr>
          <p:spPr bwMode="auto">
            <a:xfrm rot="10471716">
              <a:off x="4458042" y="4652448"/>
              <a:ext cx="379845" cy="571778"/>
            </a:xfrm>
            <a:prstGeom prst="chevron">
              <a:avLst>
                <a:gd name="adj" fmla="val 70819"/>
              </a:avLst>
            </a:prstGeom>
            <a:solidFill>
              <a:srgbClr val="FFFFFF"/>
            </a:solidFill>
            <a:ln w="9525" algn="ctr">
              <a:noFill/>
              <a:round/>
              <a:headEnd/>
              <a:tailEnd/>
            </a:ln>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sp>
          <p:nvSpPr>
            <p:cNvPr id="65" name="燕尾形 86">
              <a:extLst>
                <a:ext uri="{FF2B5EF4-FFF2-40B4-BE49-F238E27FC236}">
                  <a16:creationId xmlns="" xmlns:a16="http://schemas.microsoft.com/office/drawing/2014/main" id="{17C9F52D-92E5-4ACD-81CE-43D813CC1623}"/>
                </a:ext>
              </a:extLst>
            </p:cNvPr>
            <p:cNvSpPr>
              <a:spLocks noChangeArrowheads="1"/>
            </p:cNvSpPr>
            <p:nvPr/>
          </p:nvSpPr>
          <p:spPr bwMode="auto">
            <a:xfrm rot="16200000">
              <a:off x="2975504" y="3070682"/>
              <a:ext cx="359263" cy="636355"/>
            </a:xfrm>
            <a:prstGeom prst="chevron">
              <a:avLst>
                <a:gd name="adj" fmla="val 70819"/>
              </a:avLst>
            </a:prstGeom>
            <a:solidFill>
              <a:srgbClr val="FFFFFF"/>
            </a:solidFill>
            <a:ln w="9525" algn="ctr">
              <a:noFill/>
              <a:round/>
              <a:headEnd/>
              <a:tailEnd/>
            </a:ln>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sp>
          <p:nvSpPr>
            <p:cNvPr id="66" name="燕尾形 87">
              <a:extLst>
                <a:ext uri="{FF2B5EF4-FFF2-40B4-BE49-F238E27FC236}">
                  <a16:creationId xmlns="" xmlns:a16="http://schemas.microsoft.com/office/drawing/2014/main" id="{8512FFB6-B07F-4908-A48B-7062341338BA}"/>
                </a:ext>
              </a:extLst>
            </p:cNvPr>
            <p:cNvSpPr>
              <a:spLocks noChangeArrowheads="1"/>
            </p:cNvSpPr>
            <p:nvPr/>
          </p:nvSpPr>
          <p:spPr bwMode="auto">
            <a:xfrm rot="5400000">
              <a:off x="5853782" y="3149121"/>
              <a:ext cx="366088" cy="624490"/>
            </a:xfrm>
            <a:prstGeom prst="chevron">
              <a:avLst>
                <a:gd name="adj" fmla="val 70819"/>
              </a:avLst>
            </a:prstGeom>
            <a:solidFill>
              <a:srgbClr val="FFFFFF"/>
            </a:solidFill>
            <a:ln w="9525" algn="ctr">
              <a:noFill/>
              <a:round/>
              <a:headEnd/>
              <a:tailEnd/>
            </a:ln>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sp>
          <p:nvSpPr>
            <p:cNvPr id="67" name="TextBox 88">
              <a:extLst>
                <a:ext uri="{FF2B5EF4-FFF2-40B4-BE49-F238E27FC236}">
                  <a16:creationId xmlns="" xmlns:a16="http://schemas.microsoft.com/office/drawing/2014/main" id="{F5F6551B-6EBC-4852-8357-EA9202EB2B47}"/>
                </a:ext>
              </a:extLst>
            </p:cNvPr>
            <p:cNvSpPr txBox="1">
              <a:spLocks noChangeArrowheads="1"/>
            </p:cNvSpPr>
            <p:nvPr/>
          </p:nvSpPr>
          <p:spPr bwMode="auto">
            <a:xfrm>
              <a:off x="5161698" y="4304176"/>
              <a:ext cx="1204403" cy="211150"/>
            </a:xfrm>
            <a:prstGeom prst="rect">
              <a:avLst/>
            </a:prstGeom>
            <a:noFill/>
            <a:ln w="9525">
              <a:noFill/>
              <a:miter lim="800000"/>
              <a:headEnd/>
              <a:tailEnd/>
            </a:ln>
          </p:spPr>
          <p:txBody>
            <a:bodyPr wrap="square" lIns="79460" tIns="39731" rIns="79460" bIns="39731">
              <a:spAutoFit/>
            </a:bodyPr>
            <a:lstStyle/>
            <a:p>
              <a:pPr marL="0" marR="0" lvl="0" indent="0" algn="ctr" defTabSz="790248" rtl="0" eaLnBrk="1" fontAlgn="auto" latinLnBrk="0" hangingPunct="1">
                <a:lnSpc>
                  <a:spcPts val="600"/>
                </a:lnSpc>
                <a:spcBef>
                  <a:spcPct val="50000"/>
                </a:spcBef>
                <a:spcAft>
                  <a:spcPts val="0"/>
                </a:spcAft>
                <a:buClrTx/>
                <a:buSzTx/>
                <a:buFontTx/>
                <a:buNone/>
                <a:tabLst/>
                <a:defRPr/>
              </a:pPr>
              <a:r>
                <a:rPr kumimoji="0" lang="zh-CN" altLang="en-US" sz="1200" b="1" i="0" u="none" strike="noStrike" kern="0" cap="none" spc="0" normalizeH="0" baseline="0" noProof="0" dirty="0" smtClean="0">
                  <a:ln>
                    <a:noFill/>
                  </a:ln>
                  <a:solidFill>
                    <a:srgbClr val="B08A5E">
                      <a:lumMod val="75000"/>
                    </a:srgbClr>
                  </a:solidFill>
                  <a:effectLst/>
                  <a:uLnTx/>
                  <a:uFillTx/>
                  <a:latin typeface="华文楷体" pitchFamily="2" charset="-122"/>
                  <a:ea typeface="华文楷体" pitchFamily="2" charset="-122"/>
                </a:rPr>
                <a:t>重组上市</a:t>
              </a:r>
              <a:endParaRPr kumimoji="0" lang="zh-CN" altLang="en-US" sz="1200" b="1" i="0" u="none" strike="noStrike" kern="0" cap="none" spc="0" normalizeH="0" baseline="0" noProof="0" dirty="0">
                <a:ln>
                  <a:noFill/>
                </a:ln>
                <a:solidFill>
                  <a:srgbClr val="B08A5E">
                    <a:lumMod val="75000"/>
                  </a:srgbClr>
                </a:solidFill>
                <a:effectLst/>
                <a:uLnTx/>
                <a:uFillTx/>
                <a:latin typeface="华文楷体" pitchFamily="2" charset="-122"/>
                <a:ea typeface="华文楷体" pitchFamily="2" charset="-122"/>
              </a:endParaRPr>
            </a:p>
          </p:txBody>
        </p:sp>
        <p:sp>
          <p:nvSpPr>
            <p:cNvPr id="72" name="燕尾形 84">
              <a:extLst>
                <a:ext uri="{FF2B5EF4-FFF2-40B4-BE49-F238E27FC236}">
                  <a16:creationId xmlns="" xmlns:a16="http://schemas.microsoft.com/office/drawing/2014/main" id="{83C3D867-46CF-419A-832D-32861F10464C}"/>
                </a:ext>
              </a:extLst>
            </p:cNvPr>
            <p:cNvSpPr>
              <a:spLocks noChangeArrowheads="1"/>
            </p:cNvSpPr>
            <p:nvPr/>
          </p:nvSpPr>
          <p:spPr bwMode="auto">
            <a:xfrm rot="-600000">
              <a:off x="4428147" y="1787672"/>
              <a:ext cx="374694" cy="579639"/>
            </a:xfrm>
            <a:prstGeom prst="chevron">
              <a:avLst>
                <a:gd name="adj" fmla="val 70819"/>
              </a:avLst>
            </a:prstGeom>
            <a:solidFill>
              <a:srgbClr val="FFFFFF"/>
            </a:solidFill>
            <a:ln w="9525" algn="ctr">
              <a:noFill/>
              <a:round/>
              <a:headEnd/>
              <a:tailEnd/>
            </a:ln>
          </p:spPr>
          <p:txBody>
            <a:bodyPr/>
            <a:lstStyle/>
            <a:p>
              <a:pPr marL="0" marR="0" lvl="0" indent="0" algn="l" defTabSz="908554"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grpSp>
      <p:sp>
        <p:nvSpPr>
          <p:cNvPr id="73" name="椭圆 72">
            <a:extLst>
              <a:ext uri="{FF2B5EF4-FFF2-40B4-BE49-F238E27FC236}">
                <a16:creationId xmlns="" xmlns:a16="http://schemas.microsoft.com/office/drawing/2014/main" id="{B0FB39FE-8428-4EC6-BE6B-362BF947A3FB}"/>
              </a:ext>
            </a:extLst>
          </p:cNvPr>
          <p:cNvSpPr/>
          <p:nvPr/>
        </p:nvSpPr>
        <p:spPr>
          <a:xfrm>
            <a:off x="3812402" y="3054961"/>
            <a:ext cx="1487104" cy="14871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1" name="组合 80">
            <a:extLst>
              <a:ext uri="{FF2B5EF4-FFF2-40B4-BE49-F238E27FC236}">
                <a16:creationId xmlns="" xmlns:a16="http://schemas.microsoft.com/office/drawing/2014/main" id="{CF835EF4-6CA6-4312-9709-576C1834E8B5}"/>
              </a:ext>
            </a:extLst>
          </p:cNvPr>
          <p:cNvGrpSpPr/>
          <p:nvPr/>
        </p:nvGrpSpPr>
        <p:grpSpPr>
          <a:xfrm>
            <a:off x="4175687" y="3423570"/>
            <a:ext cx="837187" cy="730733"/>
            <a:chOff x="5262320" y="4369236"/>
            <a:chExt cx="790674" cy="638621"/>
          </a:xfrm>
          <a:solidFill>
            <a:srgbClr val="B08A5E"/>
          </a:solidFill>
        </p:grpSpPr>
        <p:sp>
          <p:nvSpPr>
            <p:cNvPr id="82" name="任意多边形 85">
              <a:extLst>
                <a:ext uri="{FF2B5EF4-FFF2-40B4-BE49-F238E27FC236}">
                  <a16:creationId xmlns="" xmlns:a16="http://schemas.microsoft.com/office/drawing/2014/main" id="{AB3DBC5A-8DD2-408B-A00E-1131BCCAADAE}"/>
                </a:ext>
              </a:extLst>
            </p:cNvPr>
            <p:cNvSpPr>
              <a:spLocks noChangeArrowheads="1"/>
            </p:cNvSpPr>
            <p:nvPr/>
          </p:nvSpPr>
          <p:spPr bwMode="auto">
            <a:xfrm>
              <a:off x="5285706" y="4531639"/>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018518" eaLnBrk="1" hangingPunct="1">
                <a:defRPr/>
              </a:pPr>
              <a:endParaRPr lang="zh-CN" altLang="zh-CN" sz="1200">
                <a:solidFill>
                  <a:srgbClr val="FFFFFF"/>
                </a:solidFill>
                <a:ea typeface="楷体_GB2312" panose="02010609030101010101" pitchFamily="49" charset="-122"/>
                <a:cs typeface="Arial" panose="020B0604020202020204" pitchFamily="34" charset="0"/>
              </a:endParaRPr>
            </a:p>
          </p:txBody>
        </p:sp>
        <p:sp>
          <p:nvSpPr>
            <p:cNvPr id="83" name="任意多边形 86">
              <a:extLst>
                <a:ext uri="{FF2B5EF4-FFF2-40B4-BE49-F238E27FC236}">
                  <a16:creationId xmlns="" xmlns:a16="http://schemas.microsoft.com/office/drawing/2014/main" id="{41DDFBB5-4BC6-4B98-A237-28428E3B29CD}"/>
                </a:ext>
              </a:extLst>
            </p:cNvPr>
            <p:cNvSpPr>
              <a:spLocks noChangeArrowheads="1"/>
            </p:cNvSpPr>
            <p:nvPr/>
          </p:nvSpPr>
          <p:spPr bwMode="auto">
            <a:xfrm rot="13790841">
              <a:off x="5494829" y="4136727"/>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xtLst>
              <a:ext uri="{91240B29-F687-4F45-9708-019B960494DF}">
                <a14:hiddenLine xmlns:a14="http://schemas.microsoft.com/office/drawing/2010/main" xmlns="" w="25400">
                  <a:solidFill>
                    <a:srgbClr val="000000"/>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018518" eaLnBrk="1" hangingPunct="1">
                <a:defRPr/>
              </a:pPr>
              <a:endParaRPr lang="zh-CN" altLang="zh-CN" sz="1200">
                <a:solidFill>
                  <a:srgbClr val="FFFFFF"/>
                </a:solidFill>
                <a:ea typeface="楷体_GB2312" panose="02010609030101010101" pitchFamily="49" charset="-122"/>
                <a:cs typeface="Arial" panose="020B0604020202020204" pitchFamily="34" charset="0"/>
              </a:endParaRPr>
            </a:p>
          </p:txBody>
        </p:sp>
      </p:grpSp>
      <p:sp>
        <p:nvSpPr>
          <p:cNvPr id="38" name="文本框 37">
            <a:extLst>
              <a:ext uri="{FF2B5EF4-FFF2-40B4-BE49-F238E27FC236}">
                <a16:creationId xmlns="" xmlns:a16="http://schemas.microsoft.com/office/drawing/2014/main" id="{23AADC8B-B557-4655-A173-C56C2BBEEE44}"/>
              </a:ext>
            </a:extLst>
          </p:cNvPr>
          <p:cNvSpPr txBox="1"/>
          <p:nvPr/>
        </p:nvSpPr>
        <p:spPr>
          <a:xfrm>
            <a:off x="641507" y="1009460"/>
            <a:ext cx="7844282" cy="1272143"/>
          </a:xfrm>
          <a:prstGeom prst="rect">
            <a:avLst/>
          </a:prstGeom>
          <a:solidFill>
            <a:schemeClr val="bg1">
              <a:lumMod val="95000"/>
            </a:schemeClr>
          </a:solidFill>
        </p:spPr>
        <p:txBody>
          <a:bodyPr wrap="square" rtlCol="0">
            <a:spAutoFit/>
          </a:bodyPr>
          <a:lstStyle/>
          <a:p>
            <a:pPr marL="106315" indent="-106315" defTabSz="453610">
              <a:spcAft>
                <a:spcPts val="447"/>
              </a:spcAft>
              <a:buClr>
                <a:schemeClr val="bg1">
                  <a:lumMod val="75000"/>
                </a:schemeClr>
              </a:buClr>
              <a:buFont typeface="Wingdings" panose="05000000000000000000" pitchFamily="2" charset="2"/>
              <a:buChar char="u"/>
            </a:pP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深圳证券交易所创业板上市公司重大资产重组审核规则（征求意见稿）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对创业板上市公司重大资产重组提出“</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上市公司应当充分披露标的资产所属行业是否符合创业板定位或者与上市公司处于同行业或者上下游，与上市公司主营业务是否具有协同效应</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”的基本要求。其中，标的资产具有协同效应的，还应充分说明并披露</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对未来上市公司业绩的影响，交易定价中是否考虑了上述协同效应</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；标的资产不具有协同效应的，还应充分说明并披露</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本次交易后的经营发展战略和业务管理模式，以及业务转型升级可能面临的风险和应对措施</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06315" indent="-106315" defTabSz="453610">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总体来看，征求意见稿对创业板上市公司重大资产重组的规定，与之前的科创板基调</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一致</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新</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规强调“</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市场化</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”大方向，坚持</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以信息披露为核心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的监管理念；以</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注册制</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为重点落实创业板改革，使得发行股份购买资产、合并、分立实施更加</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便利。</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06315" indent="-106315" defTabSz="453610">
              <a:spcAft>
                <a:spcPts val="447"/>
              </a:spcAft>
              <a:buClr>
                <a:schemeClr val="bg1">
                  <a:lumMod val="75000"/>
                </a:schemeClr>
              </a:buClr>
              <a:buFont typeface="Wingdings" panose="05000000000000000000" pitchFamily="2" charset="2"/>
              <a:buChar char="u"/>
            </a:pP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审核时限</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价格限制、审核内容、重组上市</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四个方面具有以下特点：</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39" name="TextBox 88">
            <a:extLst>
              <a:ext uri="{FF2B5EF4-FFF2-40B4-BE49-F238E27FC236}">
                <a16:creationId xmlns="" xmlns:a16="http://schemas.microsoft.com/office/drawing/2014/main" id="{2AB7CD2F-5157-41FC-A1F5-CEAD7A7D9486}"/>
              </a:ext>
            </a:extLst>
          </p:cNvPr>
          <p:cNvSpPr txBox="1">
            <a:spLocks noChangeArrowheads="1"/>
          </p:cNvSpPr>
          <p:nvPr/>
        </p:nvSpPr>
        <p:spPr bwMode="auto">
          <a:xfrm>
            <a:off x="4775671" y="2951613"/>
            <a:ext cx="808897" cy="157182"/>
          </a:xfrm>
          <a:prstGeom prst="rect">
            <a:avLst/>
          </a:prstGeom>
          <a:noFill/>
          <a:ln w="9525">
            <a:noFill/>
            <a:miter lim="800000"/>
            <a:headEnd/>
            <a:tailEnd/>
          </a:ln>
        </p:spPr>
        <p:txBody>
          <a:bodyPr wrap="square" lIns="79460" tIns="39731" rIns="79460" bIns="39731">
            <a:spAutoFit/>
          </a:bodyPr>
          <a:lstStyle/>
          <a:p>
            <a:pPr marL="0" marR="0" lvl="0" indent="0" algn="ctr" defTabSz="790248" rtl="0" eaLnBrk="1" fontAlgn="auto" latinLnBrk="0" hangingPunct="1">
              <a:lnSpc>
                <a:spcPts val="600"/>
              </a:lnSpc>
              <a:spcBef>
                <a:spcPct val="50000"/>
              </a:spcBef>
              <a:spcAft>
                <a:spcPts val="0"/>
              </a:spcAft>
              <a:buClrTx/>
              <a:buSzTx/>
              <a:buFontTx/>
              <a:buNone/>
              <a:tabLst/>
              <a:defRPr/>
            </a:pPr>
            <a:r>
              <a:rPr kumimoji="0" lang="zh-CN" altLang="en-US" sz="1200" b="1" i="0" u="none" strike="noStrike" kern="0" cap="none" spc="0" normalizeH="0" baseline="0" noProof="0" dirty="0" smtClean="0">
                <a:ln>
                  <a:noFill/>
                </a:ln>
                <a:solidFill>
                  <a:srgbClr val="B08A5E">
                    <a:lumMod val="75000"/>
                  </a:srgbClr>
                </a:solidFill>
                <a:effectLst/>
                <a:uLnTx/>
                <a:uFillTx/>
                <a:latin typeface="华文楷体" pitchFamily="2" charset="-122"/>
                <a:ea typeface="华文楷体" pitchFamily="2" charset="-122"/>
                <a:cs typeface="+mn-cs"/>
              </a:rPr>
              <a:t>价格限制</a:t>
            </a:r>
            <a:endParaRPr kumimoji="0" lang="zh-CN" altLang="en-US" sz="1200" b="1" i="0" u="none" strike="noStrike" kern="0" cap="none" spc="0" normalizeH="0" baseline="0" noProof="0" dirty="0">
              <a:ln>
                <a:noFill/>
              </a:ln>
              <a:solidFill>
                <a:srgbClr val="B08A5E">
                  <a:lumMod val="75000"/>
                </a:srgbClr>
              </a:solidFill>
              <a:effectLst/>
              <a:uLnTx/>
              <a:uFillTx/>
              <a:latin typeface="华文楷体" pitchFamily="2" charset="-122"/>
              <a:ea typeface="华文楷体" pitchFamily="2" charset="-122"/>
              <a:cs typeface="+mn-cs"/>
            </a:endParaRPr>
          </a:p>
        </p:txBody>
      </p:sp>
      <p:sp>
        <p:nvSpPr>
          <p:cNvPr id="43" name="TextBox 88">
            <a:extLst>
              <a:ext uri="{FF2B5EF4-FFF2-40B4-BE49-F238E27FC236}">
                <a16:creationId xmlns="" xmlns:a16="http://schemas.microsoft.com/office/drawing/2014/main" id="{037508C5-C08C-49E2-8D01-F8E15ADDB443}"/>
              </a:ext>
            </a:extLst>
          </p:cNvPr>
          <p:cNvSpPr txBox="1">
            <a:spLocks noChangeArrowheads="1"/>
          </p:cNvSpPr>
          <p:nvPr/>
        </p:nvSpPr>
        <p:spPr bwMode="auto">
          <a:xfrm>
            <a:off x="3419872" y="2931790"/>
            <a:ext cx="864096" cy="157182"/>
          </a:xfrm>
          <a:prstGeom prst="rect">
            <a:avLst/>
          </a:prstGeom>
          <a:noFill/>
          <a:ln w="9525">
            <a:noFill/>
            <a:miter lim="800000"/>
            <a:headEnd/>
            <a:tailEnd/>
          </a:ln>
        </p:spPr>
        <p:txBody>
          <a:bodyPr wrap="square" lIns="79460" tIns="39731" rIns="79460" bIns="39731">
            <a:spAutoFit/>
          </a:bodyPr>
          <a:lstStyle/>
          <a:p>
            <a:pPr marL="0" marR="0" lvl="0" indent="0" algn="ctr" defTabSz="790248" rtl="0" eaLnBrk="1" fontAlgn="auto" latinLnBrk="0" hangingPunct="1">
              <a:lnSpc>
                <a:spcPts val="600"/>
              </a:lnSpc>
              <a:spcBef>
                <a:spcPct val="50000"/>
              </a:spcBef>
              <a:spcAft>
                <a:spcPts val="0"/>
              </a:spcAft>
              <a:buClrTx/>
              <a:buSzTx/>
              <a:buFontTx/>
              <a:buNone/>
              <a:tabLst/>
              <a:defRPr/>
            </a:pPr>
            <a:r>
              <a:rPr kumimoji="0" lang="zh-CN" altLang="en-US" sz="1200" b="1" i="0" u="none" strike="noStrike" kern="0" cap="none" spc="0" normalizeH="0" baseline="0" noProof="0" dirty="0" smtClean="0">
                <a:ln>
                  <a:noFill/>
                </a:ln>
                <a:solidFill>
                  <a:srgbClr val="B08A5E">
                    <a:lumMod val="75000"/>
                  </a:srgbClr>
                </a:solidFill>
                <a:effectLst/>
                <a:uLnTx/>
                <a:uFillTx/>
                <a:latin typeface="华文楷体" pitchFamily="2" charset="-122"/>
                <a:ea typeface="华文楷体" pitchFamily="2" charset="-122"/>
                <a:cs typeface="+mn-cs"/>
              </a:rPr>
              <a:t>审核时限</a:t>
            </a:r>
            <a:endParaRPr kumimoji="0" lang="zh-CN" altLang="en-US" sz="1200" b="1" i="0" u="none" strike="noStrike" kern="0" cap="none" spc="0" normalizeH="0" baseline="0" noProof="0" dirty="0">
              <a:ln>
                <a:noFill/>
              </a:ln>
              <a:solidFill>
                <a:srgbClr val="B08A5E">
                  <a:lumMod val="75000"/>
                </a:srgbClr>
              </a:solidFill>
              <a:effectLst/>
              <a:uLnTx/>
              <a:uFillTx/>
              <a:latin typeface="华文楷体" pitchFamily="2" charset="-122"/>
              <a:ea typeface="华文楷体" pitchFamily="2" charset="-122"/>
              <a:cs typeface="+mn-cs"/>
            </a:endParaRPr>
          </a:p>
        </p:txBody>
      </p:sp>
      <p:sp>
        <p:nvSpPr>
          <p:cNvPr id="44" name="TextBox 88">
            <a:extLst>
              <a:ext uri="{FF2B5EF4-FFF2-40B4-BE49-F238E27FC236}">
                <a16:creationId xmlns="" xmlns:a16="http://schemas.microsoft.com/office/drawing/2014/main" id="{81F04342-C1A1-4F76-A59B-2F7B90005960}"/>
              </a:ext>
            </a:extLst>
          </p:cNvPr>
          <p:cNvSpPr txBox="1">
            <a:spLocks noChangeArrowheads="1"/>
          </p:cNvSpPr>
          <p:nvPr/>
        </p:nvSpPr>
        <p:spPr bwMode="auto">
          <a:xfrm>
            <a:off x="3203848" y="4361222"/>
            <a:ext cx="999608" cy="180843"/>
          </a:xfrm>
          <a:prstGeom prst="rect">
            <a:avLst/>
          </a:prstGeom>
          <a:noFill/>
          <a:ln w="9525">
            <a:noFill/>
            <a:miter lim="800000"/>
            <a:headEnd/>
            <a:tailEnd/>
          </a:ln>
        </p:spPr>
        <p:txBody>
          <a:bodyPr wrap="square" lIns="79460" tIns="39731" rIns="79460" bIns="39731">
            <a:spAutoFit/>
          </a:bodyPr>
          <a:lstStyle/>
          <a:p>
            <a:pPr marL="0" marR="0" lvl="0" indent="0" algn="ctr" defTabSz="790248" rtl="0" eaLnBrk="1" fontAlgn="auto" latinLnBrk="0" hangingPunct="1">
              <a:lnSpc>
                <a:spcPts val="600"/>
              </a:lnSpc>
              <a:spcBef>
                <a:spcPct val="50000"/>
              </a:spcBef>
              <a:spcAft>
                <a:spcPts val="0"/>
              </a:spcAft>
              <a:buClrTx/>
              <a:buSzTx/>
              <a:buFontTx/>
              <a:buNone/>
              <a:tabLst/>
              <a:defRPr/>
            </a:pPr>
            <a:r>
              <a:rPr kumimoji="0" lang="zh-CN" altLang="en-US" sz="1200" b="1" i="0" u="none" strike="noStrike" kern="0" cap="none" spc="0" normalizeH="0" baseline="0" noProof="0" dirty="0" smtClean="0">
                <a:ln>
                  <a:noFill/>
                </a:ln>
                <a:solidFill>
                  <a:srgbClr val="B08A5E">
                    <a:lumMod val="75000"/>
                  </a:srgbClr>
                </a:solidFill>
                <a:effectLst/>
                <a:uLnTx/>
                <a:uFillTx/>
                <a:latin typeface="华文楷体" pitchFamily="2" charset="-122"/>
                <a:ea typeface="华文楷体" pitchFamily="2" charset="-122"/>
                <a:cs typeface="+mn-cs"/>
              </a:rPr>
              <a:t>审核内容</a:t>
            </a:r>
            <a:endParaRPr kumimoji="0" lang="zh-CN" altLang="en-US" sz="1200" b="1" i="0" u="none" strike="noStrike" kern="0" cap="none" spc="0" normalizeH="0" baseline="0" noProof="0" dirty="0">
              <a:ln>
                <a:noFill/>
              </a:ln>
              <a:solidFill>
                <a:srgbClr val="B08A5E">
                  <a:lumMod val="75000"/>
                </a:srgbClr>
              </a:solidFill>
              <a:effectLst/>
              <a:uLnTx/>
              <a:uFillTx/>
              <a:latin typeface="华文楷体" pitchFamily="2" charset="-122"/>
              <a:ea typeface="华文楷体" pitchFamily="2" charset="-122"/>
              <a:cs typeface="+mn-cs"/>
            </a:endParaRPr>
          </a:p>
        </p:txBody>
      </p:sp>
      <p:sp>
        <p:nvSpPr>
          <p:cNvPr id="45" name="Rectangle 13">
            <a:extLst>
              <a:ext uri="{FF2B5EF4-FFF2-40B4-BE49-F238E27FC236}">
                <a16:creationId xmlns="" xmlns:a16="http://schemas.microsoft.com/office/drawing/2014/main" id="{E7365770-A469-4484-B07A-F4964AD3E000}"/>
              </a:ext>
            </a:extLst>
          </p:cNvPr>
          <p:cNvSpPr>
            <a:spLocks noChangeArrowheads="1"/>
          </p:cNvSpPr>
          <p:nvPr>
            <p:custDataLst>
              <p:tags r:id="rId2"/>
            </p:custDataLst>
          </p:nvPr>
        </p:nvSpPr>
        <p:spPr bwMode="gray">
          <a:xfrm>
            <a:off x="5898459" y="4026624"/>
            <a:ext cx="2587330" cy="561350"/>
          </a:xfrm>
          <a:prstGeom prst="rect">
            <a:avLst/>
          </a:prstGeom>
          <a:solidFill>
            <a:schemeClr val="bg1">
              <a:lumMod val="95000"/>
            </a:schemeClr>
          </a:solidFill>
          <a:ln>
            <a:noFill/>
          </a:ln>
          <a:effectLst/>
        </p:spPr>
        <p:txBody>
          <a:bodyPr tIns="24879" rIns="24879" bIns="24879" anchor="t"/>
          <a:lstStyle/>
          <a:p>
            <a:pPr marL="172641" lvl="1" indent="-171450" algn="just" defTabSz="764300" fontAlgn="base">
              <a:spcBef>
                <a:spcPts val="600"/>
              </a:spcBef>
              <a:spcAft>
                <a:spcPct val="0"/>
              </a:spcAft>
              <a:buSzPct val="80000"/>
              <a:buFont typeface="Wingdings" panose="05000000000000000000" pitchFamily="2" charset="2"/>
              <a:buChar char="Ø"/>
            </a:pPr>
            <a:r>
              <a:rPr lang="zh-CN" altLang="en-US" sz="11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对</a:t>
            </a: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重组上市从严把握：标的应当属于符合国家战略的高新技术产业和战略性新兴产业</a:t>
            </a:r>
            <a:r>
              <a:rPr lang="zh-CN" altLang="en-US" sz="11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资产。</a:t>
            </a:r>
            <a:endPar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6" name="Rectangle 13">
            <a:extLst>
              <a:ext uri="{FF2B5EF4-FFF2-40B4-BE49-F238E27FC236}">
                <a16:creationId xmlns="" xmlns:a16="http://schemas.microsoft.com/office/drawing/2014/main" id="{8C051EDF-41A0-4638-9543-006B1420F533}"/>
              </a:ext>
            </a:extLst>
          </p:cNvPr>
          <p:cNvSpPr>
            <a:spLocks noChangeArrowheads="1"/>
          </p:cNvSpPr>
          <p:nvPr>
            <p:custDataLst>
              <p:tags r:id="rId3"/>
            </p:custDataLst>
          </p:nvPr>
        </p:nvSpPr>
        <p:spPr bwMode="gray">
          <a:xfrm>
            <a:off x="5814733" y="2743060"/>
            <a:ext cx="2671056" cy="416469"/>
          </a:xfrm>
          <a:prstGeom prst="rect">
            <a:avLst/>
          </a:prstGeom>
          <a:solidFill>
            <a:schemeClr val="bg1">
              <a:lumMod val="95000"/>
            </a:schemeClr>
          </a:solidFill>
          <a:ln>
            <a:noFill/>
          </a:ln>
          <a:effectLst/>
        </p:spPr>
        <p:txBody>
          <a:bodyPr tIns="24879" rIns="24879" bIns="24879" anchor="t"/>
          <a:lstStyle/>
          <a:p>
            <a:pPr marL="172641" lvl="1" indent="-171450" algn="just" defTabSz="764300" fontAlgn="base">
              <a:spcBef>
                <a:spcPts val="600"/>
              </a:spcBef>
              <a:spcAft>
                <a:spcPct val="0"/>
              </a:spcAft>
              <a:buSzPct val="80000"/>
              <a:buFont typeface="Wingdings" panose="05000000000000000000" pitchFamily="2" charset="2"/>
              <a:buChar char="Ø"/>
            </a:pP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上市公司发行股份的价格不得低于市场参考价的</a:t>
            </a:r>
            <a:r>
              <a:rPr lang="en-US" altLang="zh-CN"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80%</a:t>
            </a: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a:t>
            </a:r>
          </a:p>
        </p:txBody>
      </p:sp>
      <p:sp>
        <p:nvSpPr>
          <p:cNvPr id="47" name="Rectangle 13">
            <a:extLst>
              <a:ext uri="{FF2B5EF4-FFF2-40B4-BE49-F238E27FC236}">
                <a16:creationId xmlns="" xmlns:a16="http://schemas.microsoft.com/office/drawing/2014/main" id="{D56388E5-28E9-40FC-A205-BD6689930B58}"/>
              </a:ext>
            </a:extLst>
          </p:cNvPr>
          <p:cNvSpPr>
            <a:spLocks noChangeArrowheads="1"/>
          </p:cNvSpPr>
          <p:nvPr>
            <p:custDataLst>
              <p:tags r:id="rId4"/>
            </p:custDataLst>
          </p:nvPr>
        </p:nvSpPr>
        <p:spPr bwMode="gray">
          <a:xfrm>
            <a:off x="671988" y="2660003"/>
            <a:ext cx="2603868" cy="847851"/>
          </a:xfrm>
          <a:prstGeom prst="rect">
            <a:avLst/>
          </a:prstGeom>
          <a:solidFill>
            <a:schemeClr val="bg1">
              <a:lumMod val="95000"/>
            </a:schemeClr>
          </a:solidFill>
          <a:ln>
            <a:noFill/>
          </a:ln>
          <a:effectLst/>
        </p:spPr>
        <p:txBody>
          <a:bodyPr tIns="24879" rIns="24879" bIns="24879" anchor="t"/>
          <a:lstStyle/>
          <a:p>
            <a:pPr marL="172641" lvl="1" indent="-171450" algn="just" defTabSz="764300" fontAlgn="base">
              <a:spcBef>
                <a:spcPts val="600"/>
              </a:spcBef>
              <a:spcAft>
                <a:spcPct val="0"/>
              </a:spcAft>
              <a:buSzPct val="80000"/>
              <a:buFont typeface="Wingdings" panose="05000000000000000000" pitchFamily="2" charset="2"/>
              <a:buChar char="Ø"/>
            </a:pP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发行股份购买资产和重组上市的审核时限分别为</a:t>
            </a:r>
            <a:r>
              <a:rPr lang="en-US" altLang="zh-CN"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45</a:t>
            </a: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日和</a:t>
            </a:r>
            <a:r>
              <a:rPr lang="en-US" altLang="zh-CN"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3</a:t>
            </a: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个月。</a:t>
            </a:r>
            <a:endParaRPr lang="en-US" altLang="zh-CN"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172641" lvl="1" indent="-171450" algn="just" defTabSz="764300" fontAlgn="base">
              <a:spcBef>
                <a:spcPts val="600"/>
              </a:spcBef>
              <a:spcAft>
                <a:spcPct val="0"/>
              </a:spcAft>
              <a:buSzPct val="80000"/>
              <a:buFont typeface="Wingdings" panose="05000000000000000000" pitchFamily="2" charset="2"/>
              <a:buChar char="Ø"/>
            </a:pP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小额快速重组申请无问询环节，直接出具审核报告。</a:t>
            </a:r>
          </a:p>
        </p:txBody>
      </p:sp>
      <p:sp>
        <p:nvSpPr>
          <p:cNvPr id="49" name="Rectangle 13">
            <a:extLst>
              <a:ext uri="{FF2B5EF4-FFF2-40B4-BE49-F238E27FC236}">
                <a16:creationId xmlns="" xmlns:a16="http://schemas.microsoft.com/office/drawing/2014/main" id="{AC64704A-1D12-4746-AA06-507584869A72}"/>
              </a:ext>
            </a:extLst>
          </p:cNvPr>
          <p:cNvSpPr>
            <a:spLocks noChangeArrowheads="1"/>
          </p:cNvSpPr>
          <p:nvPr>
            <p:custDataLst>
              <p:tags r:id="rId5"/>
            </p:custDataLst>
          </p:nvPr>
        </p:nvSpPr>
        <p:spPr bwMode="gray">
          <a:xfrm>
            <a:off x="671988" y="3926850"/>
            <a:ext cx="2603868" cy="892403"/>
          </a:xfrm>
          <a:prstGeom prst="rect">
            <a:avLst/>
          </a:prstGeom>
          <a:solidFill>
            <a:schemeClr val="bg1">
              <a:lumMod val="95000"/>
            </a:schemeClr>
          </a:solidFill>
          <a:ln>
            <a:noFill/>
          </a:ln>
          <a:effectLst/>
        </p:spPr>
        <p:txBody>
          <a:bodyPr tIns="24879" rIns="24879" bIns="24879" anchor="t"/>
          <a:lstStyle/>
          <a:p>
            <a:pPr marL="172641" lvl="1" indent="-171450" algn="just" defTabSz="764300" fontAlgn="base">
              <a:spcBef>
                <a:spcPts val="600"/>
              </a:spcBef>
              <a:spcAft>
                <a:spcPct val="0"/>
              </a:spcAft>
              <a:buSzPct val="80000"/>
              <a:buFont typeface="Wingdings" panose="05000000000000000000" pitchFamily="2" charset="2"/>
              <a:buChar char="Ø"/>
            </a:pP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重点关注标的资产所属行业是否符合创业板定位或者与上市公司处于同行业或者上下游、重组交易的必要性、资产定价的合理性和公允性、是否存在损害上市公司和股东权益的情形。</a:t>
            </a:r>
          </a:p>
        </p:txBody>
      </p:sp>
      <p:sp>
        <p:nvSpPr>
          <p:cNvPr id="24"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rPr>
              <a:t>3.4 </a:t>
            </a:r>
            <a:r>
              <a:rPr lang="zh-CN" altLang="en-US" sz="1600" b="1" dirty="0" smtClean="0">
                <a:solidFill>
                  <a:schemeClr val="accent5">
                    <a:lumMod val="20000"/>
                    <a:lumOff val="80000"/>
                  </a:schemeClr>
                </a:solidFill>
                <a:latin typeface="华文楷体" pitchFamily="2" charset="-122"/>
                <a:ea typeface="华文楷体" pitchFamily="2" charset="-122"/>
              </a:rPr>
              <a:t>注册制下创业</a:t>
            </a:r>
            <a:r>
              <a:rPr lang="zh-CN" altLang="en-US" sz="1600" b="1" dirty="0">
                <a:solidFill>
                  <a:schemeClr val="accent5">
                    <a:lumMod val="20000"/>
                    <a:lumOff val="80000"/>
                  </a:schemeClr>
                </a:solidFill>
                <a:latin typeface="华文楷体" pitchFamily="2" charset="-122"/>
                <a:ea typeface="华文楷体" pitchFamily="2" charset="-122"/>
              </a:rPr>
              <a:t>板上市</a:t>
            </a:r>
            <a:r>
              <a:rPr lang="zh-CN" altLang="en-US" sz="1600" b="1" dirty="0" smtClean="0">
                <a:solidFill>
                  <a:schemeClr val="accent5">
                    <a:lumMod val="20000"/>
                    <a:lumOff val="80000"/>
                  </a:schemeClr>
                </a:solidFill>
                <a:latin typeface="华文楷体" pitchFamily="2" charset="-122"/>
                <a:ea typeface="华文楷体" pitchFamily="2" charset="-122"/>
              </a:rPr>
              <a:t>公司并购重组</a:t>
            </a:r>
            <a:endParaRPr lang="zh-CN" altLang="en-US" sz="1600" b="1" dirty="0">
              <a:solidFill>
                <a:schemeClr val="accent5">
                  <a:lumMod val="20000"/>
                  <a:lumOff val="80000"/>
                </a:schemeClr>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335254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259632" y="2211710"/>
            <a:ext cx="7364307" cy="526192"/>
          </a:xfrm>
          <a:prstGeom prst="rect">
            <a:avLst/>
          </a:prstGeom>
        </p:spPr>
        <p:txBody>
          <a:bodyPr lIns="61802" tIns="30908" rIns="61802" bIns="30908">
            <a:noAutofit/>
          </a:bodyPr>
          <a:lstStyle/>
          <a:p>
            <a:pPr>
              <a:spcBef>
                <a:spcPct val="0"/>
              </a:spcBef>
            </a:pPr>
            <a:r>
              <a:rPr lang="zh-CN" altLang="en-US" sz="2000" b="1" dirty="0">
                <a:solidFill>
                  <a:schemeClr val="tx1">
                    <a:lumMod val="75000"/>
                    <a:lumOff val="25000"/>
                  </a:schemeClr>
                </a:solidFill>
                <a:latin typeface="Arial"/>
                <a:ea typeface="华文楷体"/>
                <a:cs typeface="+mn-ea"/>
                <a:sym typeface="Arial"/>
              </a:rPr>
              <a:t>注册制下创业板</a:t>
            </a:r>
            <a:r>
              <a:rPr lang="zh-CN" altLang="en-US" sz="2000" b="1" dirty="0" smtClean="0">
                <a:solidFill>
                  <a:schemeClr val="tx1">
                    <a:lumMod val="75000"/>
                    <a:lumOff val="25000"/>
                  </a:schemeClr>
                </a:solidFill>
                <a:latin typeface="Arial"/>
                <a:ea typeface="华文楷体"/>
                <a:cs typeface="+mn-ea"/>
                <a:sym typeface="Arial"/>
              </a:rPr>
              <a:t>首发承</a:t>
            </a:r>
            <a:r>
              <a:rPr lang="zh-CN" altLang="en-US" sz="2000" b="1" dirty="0">
                <a:solidFill>
                  <a:schemeClr val="tx1">
                    <a:lumMod val="75000"/>
                    <a:lumOff val="25000"/>
                  </a:schemeClr>
                </a:solidFill>
                <a:latin typeface="Arial"/>
                <a:ea typeface="华文楷体"/>
                <a:cs typeface="+mn-ea"/>
                <a:sym typeface="Arial"/>
              </a:rPr>
              <a:t>销相关制度</a:t>
            </a:r>
          </a:p>
        </p:txBody>
      </p:sp>
      <p:sp>
        <p:nvSpPr>
          <p:cNvPr id="4" name="标题 1">
            <a:extLst>
              <a:ext uri="{FF2B5EF4-FFF2-40B4-BE49-F238E27FC236}">
                <a16:creationId xmlns="" xmlns:a16="http://schemas.microsoft.com/office/drawing/2014/main" id="{09F93C13-6AD3-42C2-B445-7D3E6CADE530}"/>
              </a:ext>
            </a:extLst>
          </p:cNvPr>
          <p:cNvSpPr txBox="1">
            <a:spLocks/>
          </p:cNvSpPr>
          <p:nvPr/>
        </p:nvSpPr>
        <p:spPr>
          <a:xfrm>
            <a:off x="1259632" y="1707654"/>
            <a:ext cx="2392717" cy="259226"/>
          </a:xfrm>
          <a:prstGeom prst="rect">
            <a:avLst/>
          </a:prstGeom>
        </p:spPr>
        <p:txBody>
          <a:bodyPr vert="horz" lIns="69100" tIns="34549" rIns="69100" bIns="34549" rtlCol="0" anchor="ctr">
            <a:no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r>
              <a:rPr lang="zh-CN" altLang="en-US" sz="2000" dirty="0">
                <a:solidFill>
                  <a:schemeClr val="tx1">
                    <a:lumMod val="75000"/>
                    <a:lumOff val="25000"/>
                  </a:schemeClr>
                </a:solidFill>
                <a:latin typeface="Arial" panose="020B0604020202020204" pitchFamily="34" charset="0"/>
                <a:ea typeface="STKaiti" panose="02010600040101010101" pitchFamily="2" charset="-122"/>
                <a:cs typeface="+mn-ea"/>
                <a:sym typeface="Arial" panose="020B0604020202020204" pitchFamily="34" charset="0"/>
              </a:rPr>
              <a:t>第四章</a:t>
            </a:r>
          </a:p>
        </p:txBody>
      </p:sp>
    </p:spTree>
    <p:extLst>
      <p:ext uri="{BB962C8B-B14F-4D97-AF65-F5344CB8AC3E}">
        <p14:creationId xmlns:p14="http://schemas.microsoft.com/office/powerpoint/2010/main" xmlns="" val="104492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 xmlns:a16="http://schemas.microsoft.com/office/drawing/2014/main" id="{0149E569-3AF2-402E-AD3C-9F9C8B09D01C}"/>
              </a:ext>
            </a:extLst>
          </p:cNvPr>
          <p:cNvSpPr txBox="1">
            <a:spLocks noChangeArrowheads="1"/>
          </p:cNvSpPr>
          <p:nvPr>
            <p:custDataLst>
              <p:tags r:id="rId1"/>
            </p:custDataLst>
          </p:nvPr>
        </p:nvSpPr>
        <p:spPr bwMode="auto">
          <a:xfrm>
            <a:off x="766604" y="1760612"/>
            <a:ext cx="560047" cy="1186741"/>
          </a:xfrm>
          <a:prstGeom prst="rect">
            <a:avLst/>
          </a:prstGeom>
          <a:solidFill>
            <a:srgbClr val="988167"/>
          </a:solidFill>
          <a:ln w="6350">
            <a:solidFill>
              <a:schemeClr val="bg2"/>
            </a:solidFill>
            <a:miter lim="800000"/>
            <a:headEnd/>
            <a:tailEnd/>
          </a:ln>
          <a:effectLst/>
        </p:spPr>
        <p:txBody>
          <a:bodyPr vert="eaVert" lIns="63832" tIns="31916" rIns="63832" bIns="319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746334"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相关制度</a:t>
            </a:r>
            <a:endParaRPr lang="en-US" altLang="zh-CN"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746334"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证监会</a:t>
            </a:r>
            <a:endParaRPr lang="en-US" altLang="zh-CN"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9" name="Rectangle 13">
            <a:extLst>
              <a:ext uri="{FF2B5EF4-FFF2-40B4-BE49-F238E27FC236}">
                <a16:creationId xmlns="" xmlns:a16="http://schemas.microsoft.com/office/drawing/2014/main" id="{3A94AB1C-65D3-43C7-A979-A728FED1A860}"/>
              </a:ext>
            </a:extLst>
          </p:cNvPr>
          <p:cNvSpPr>
            <a:spLocks noChangeArrowheads="1"/>
          </p:cNvSpPr>
          <p:nvPr>
            <p:custDataLst>
              <p:tags r:id="rId2"/>
            </p:custDataLst>
          </p:nvPr>
        </p:nvSpPr>
        <p:spPr bwMode="gray">
          <a:xfrm>
            <a:off x="1403648" y="1752207"/>
            <a:ext cx="6714771" cy="292693"/>
          </a:xfrm>
          <a:prstGeom prst="rect">
            <a:avLst/>
          </a:prstGeom>
          <a:solidFill>
            <a:schemeClr val="bg1">
              <a:lumMod val="95000"/>
            </a:schemeClr>
          </a:solidFill>
          <a:ln>
            <a:noFill/>
          </a:ln>
          <a:effectLst/>
        </p:spPr>
        <p:txBody>
          <a:bodyPr tIns="23452" rIns="23452" bIns="23452" anchor="ctr"/>
          <a:lstStyle/>
          <a:p>
            <a:pPr marL="1017" lvl="1" algn="ctr" defTabSz="653457" fontAlgn="base">
              <a:lnSpc>
                <a:spcPct val="110000"/>
              </a:lnSpc>
              <a:spcBef>
                <a:spcPct val="40000"/>
              </a:spcBef>
              <a:spcAft>
                <a:spcPct val="0"/>
              </a:spcAft>
              <a:buSzPct val="80000"/>
            </a:pP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 </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证券发行与承销管理办法</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  </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2018</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6</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15</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a:t>
            </a:r>
          </a:p>
        </p:txBody>
      </p:sp>
      <p:sp>
        <p:nvSpPr>
          <p:cNvPr id="10" name="Text Box 6">
            <a:extLst>
              <a:ext uri="{FF2B5EF4-FFF2-40B4-BE49-F238E27FC236}">
                <a16:creationId xmlns="" xmlns:a16="http://schemas.microsoft.com/office/drawing/2014/main" id="{CC2720D8-8A52-424C-94C4-55AF0F1D4060}"/>
              </a:ext>
            </a:extLst>
          </p:cNvPr>
          <p:cNvSpPr txBox="1">
            <a:spLocks noChangeArrowheads="1"/>
          </p:cNvSpPr>
          <p:nvPr>
            <p:custDataLst>
              <p:tags r:id="rId3"/>
            </p:custDataLst>
          </p:nvPr>
        </p:nvSpPr>
        <p:spPr bwMode="auto">
          <a:xfrm>
            <a:off x="755576" y="3159007"/>
            <a:ext cx="571075" cy="1166700"/>
          </a:xfrm>
          <a:prstGeom prst="rect">
            <a:avLst/>
          </a:prstGeom>
          <a:solidFill>
            <a:srgbClr val="988167"/>
          </a:solidFill>
          <a:ln w="6350">
            <a:solidFill>
              <a:schemeClr val="bg2"/>
            </a:solidFill>
            <a:miter lim="800000"/>
            <a:headEnd/>
            <a:tailEnd/>
          </a:ln>
          <a:effectLst/>
        </p:spPr>
        <p:txBody>
          <a:bodyPr vert="eaVert" lIns="63832" tIns="31916" rIns="63832" bIns="319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746334"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相关制度</a:t>
            </a:r>
            <a:endParaRPr lang="en-US" altLang="zh-CN"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746334"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交易所</a:t>
            </a:r>
            <a:endParaRPr lang="en-US" altLang="zh-CN"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2" name="Rectangle 13">
            <a:extLst>
              <a:ext uri="{FF2B5EF4-FFF2-40B4-BE49-F238E27FC236}">
                <a16:creationId xmlns="" xmlns:a16="http://schemas.microsoft.com/office/drawing/2014/main" id="{C8D02999-03AB-49AD-8262-54958E432EC5}"/>
              </a:ext>
            </a:extLst>
          </p:cNvPr>
          <p:cNvSpPr>
            <a:spLocks noChangeArrowheads="1"/>
          </p:cNvSpPr>
          <p:nvPr>
            <p:custDataLst>
              <p:tags r:id="rId4"/>
            </p:custDataLst>
          </p:nvPr>
        </p:nvSpPr>
        <p:spPr bwMode="gray">
          <a:xfrm>
            <a:off x="3817492" y="2194801"/>
            <a:ext cx="2194668" cy="606848"/>
          </a:xfrm>
          <a:prstGeom prst="rect">
            <a:avLst/>
          </a:prstGeom>
          <a:noFill/>
          <a:ln>
            <a:noFill/>
          </a:ln>
          <a:effectLst/>
        </p:spPr>
        <p:txBody>
          <a:bodyPr tIns="23452" rIns="23452" bIns="23452" anchor="ctr"/>
          <a:lstStyle/>
          <a:p>
            <a:pPr marL="1017" lvl="1" algn="just" defTabSz="653457">
              <a:lnSpc>
                <a:spcPct val="110000"/>
              </a:lnSpc>
              <a:spcBef>
                <a:spcPct val="40000"/>
              </a:spcBef>
              <a:buSzPct val="80000"/>
            </a:pP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科创板首次公开发行股票注册管理办法（试行）</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第五章“发行与承销的特别规定”（</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2019</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3</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4" name="Rectangle 13">
            <a:extLst>
              <a:ext uri="{FF2B5EF4-FFF2-40B4-BE49-F238E27FC236}">
                <a16:creationId xmlns="" xmlns:a16="http://schemas.microsoft.com/office/drawing/2014/main" id="{62D1A8DC-1E3D-4C6D-9C73-D473B739E68D}"/>
              </a:ext>
            </a:extLst>
          </p:cNvPr>
          <p:cNvSpPr>
            <a:spLocks noChangeArrowheads="1"/>
          </p:cNvSpPr>
          <p:nvPr>
            <p:custDataLst>
              <p:tags r:id="rId5"/>
            </p:custDataLst>
          </p:nvPr>
        </p:nvSpPr>
        <p:spPr bwMode="gray">
          <a:xfrm>
            <a:off x="7172341" y="2194801"/>
            <a:ext cx="755584" cy="571583"/>
          </a:xfrm>
          <a:prstGeom prst="rect">
            <a:avLst/>
          </a:prstGeom>
          <a:noFill/>
          <a:ln>
            <a:noFill/>
          </a:ln>
          <a:effectLst/>
        </p:spPr>
        <p:txBody>
          <a:bodyPr tIns="23452" rIns="23452" bIns="23452" anchor="ctr"/>
          <a:lstStyle/>
          <a:p>
            <a:pPr marL="1017" lvl="1" defTabSz="653457" fontAlgn="base">
              <a:lnSpc>
                <a:spcPct val="110000"/>
              </a:lnSpc>
              <a:spcBef>
                <a:spcPct val="40000"/>
              </a:spcBef>
              <a:spcAft>
                <a:spcPct val="0"/>
              </a:spcAft>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无</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6" name="Rectangle 13">
            <a:extLst>
              <a:ext uri="{FF2B5EF4-FFF2-40B4-BE49-F238E27FC236}">
                <a16:creationId xmlns="" xmlns:a16="http://schemas.microsoft.com/office/drawing/2014/main" id="{CB461B88-59CC-403E-8344-5E64F0B20EE7}"/>
              </a:ext>
            </a:extLst>
          </p:cNvPr>
          <p:cNvSpPr>
            <a:spLocks noChangeArrowheads="1"/>
          </p:cNvSpPr>
          <p:nvPr>
            <p:custDataLst>
              <p:tags r:id="rId6"/>
            </p:custDataLst>
          </p:nvPr>
        </p:nvSpPr>
        <p:spPr bwMode="gray">
          <a:xfrm>
            <a:off x="1350906" y="2194801"/>
            <a:ext cx="2140974" cy="606848"/>
          </a:xfrm>
          <a:prstGeom prst="rect">
            <a:avLst/>
          </a:prstGeom>
          <a:noFill/>
          <a:ln>
            <a:noFill/>
          </a:ln>
          <a:effectLst/>
        </p:spPr>
        <p:txBody>
          <a:bodyPr tIns="23452" rIns="23452" bIns="23452" anchor="ctr"/>
          <a:lstStyle/>
          <a:p>
            <a:pPr marL="1017" lvl="1" algn="just" defTabSz="653457">
              <a:lnSpc>
                <a:spcPct val="110000"/>
              </a:lnSpc>
              <a:spcBef>
                <a:spcPct val="40000"/>
              </a:spcBef>
              <a:buSzPct val="80000"/>
            </a:pP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创业板首次公开发行股票注册管理办法（试行）</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（征求意见稿）第五章“发行与承销的特别规定”（</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2020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4</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27</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a:t>
            </a:r>
            <a:endParaRPr lang="zh-CN" altLang="en-GB"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7" name="Rectangle 13">
            <a:extLst>
              <a:ext uri="{FF2B5EF4-FFF2-40B4-BE49-F238E27FC236}">
                <a16:creationId xmlns="" xmlns:a16="http://schemas.microsoft.com/office/drawing/2014/main" id="{59B6FD5E-B34A-46D7-9569-27B11A4AB654}"/>
              </a:ext>
            </a:extLst>
          </p:cNvPr>
          <p:cNvSpPr>
            <a:spLocks noChangeArrowheads="1"/>
          </p:cNvSpPr>
          <p:nvPr>
            <p:custDataLst>
              <p:tags r:id="rId7"/>
            </p:custDataLst>
          </p:nvPr>
        </p:nvSpPr>
        <p:spPr bwMode="gray">
          <a:xfrm>
            <a:off x="3828349" y="3159007"/>
            <a:ext cx="2183811" cy="606848"/>
          </a:xfrm>
          <a:prstGeom prst="rect">
            <a:avLst/>
          </a:prstGeom>
          <a:noFill/>
          <a:ln>
            <a:noFill/>
          </a:ln>
          <a:effectLst/>
        </p:spPr>
        <p:txBody>
          <a:bodyPr tIns="23452" rIns="23452" bIns="23452" anchor="ctr"/>
          <a:lstStyle/>
          <a:p>
            <a:pPr marL="1017" lvl="1" algn="just" defTabSz="653457">
              <a:lnSpc>
                <a:spcPct val="110000"/>
              </a:lnSpc>
              <a:spcBef>
                <a:spcPct val="40000"/>
              </a:spcBef>
              <a:buSzPct val="80000"/>
            </a:pP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上海证券交易所科创板股票发行与承销实施办法</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2019</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3</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8" name="Rectangle 13">
            <a:extLst>
              <a:ext uri="{FF2B5EF4-FFF2-40B4-BE49-F238E27FC236}">
                <a16:creationId xmlns="" xmlns:a16="http://schemas.microsoft.com/office/drawing/2014/main" id="{4AFFE1FB-9F22-4C44-AC71-58E62A8621F0}"/>
              </a:ext>
            </a:extLst>
          </p:cNvPr>
          <p:cNvSpPr>
            <a:spLocks noChangeArrowheads="1"/>
          </p:cNvSpPr>
          <p:nvPr>
            <p:custDataLst>
              <p:tags r:id="rId8"/>
            </p:custDataLst>
          </p:nvPr>
        </p:nvSpPr>
        <p:spPr bwMode="gray">
          <a:xfrm>
            <a:off x="3828350" y="3765855"/>
            <a:ext cx="2183812" cy="555452"/>
          </a:xfrm>
          <a:prstGeom prst="rect">
            <a:avLst/>
          </a:prstGeom>
          <a:noFill/>
          <a:ln>
            <a:noFill/>
          </a:ln>
          <a:effectLst/>
        </p:spPr>
        <p:txBody>
          <a:bodyPr tIns="23452" rIns="23452" bIns="23452" anchor="ctr"/>
          <a:lstStyle/>
          <a:p>
            <a:pPr marL="1017" lvl="1" algn="just" defTabSz="653457">
              <a:lnSpc>
                <a:spcPct val="110000"/>
              </a:lnSpc>
              <a:spcBef>
                <a:spcPct val="40000"/>
              </a:spcBef>
              <a:buSzPct val="80000"/>
            </a:pP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上海证券交易所科创板股票发行与承销业务指引</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2019</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月</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16</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日）</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9" name="Rectangle 13">
            <a:extLst>
              <a:ext uri="{FF2B5EF4-FFF2-40B4-BE49-F238E27FC236}">
                <a16:creationId xmlns="" xmlns:a16="http://schemas.microsoft.com/office/drawing/2014/main" id="{9821F043-CE61-46F8-8599-3B291AB87492}"/>
              </a:ext>
            </a:extLst>
          </p:cNvPr>
          <p:cNvSpPr>
            <a:spLocks noChangeArrowheads="1"/>
          </p:cNvSpPr>
          <p:nvPr>
            <p:custDataLst>
              <p:tags r:id="rId9"/>
            </p:custDataLst>
          </p:nvPr>
        </p:nvSpPr>
        <p:spPr bwMode="gray">
          <a:xfrm>
            <a:off x="1350906" y="3205250"/>
            <a:ext cx="2175380" cy="1166700"/>
          </a:xfrm>
          <a:prstGeom prst="rect">
            <a:avLst/>
          </a:prstGeom>
          <a:noFill/>
          <a:ln>
            <a:noFill/>
          </a:ln>
          <a:effectLst/>
        </p:spPr>
        <p:txBody>
          <a:bodyPr tIns="23452" rIns="23452" bIns="23452" anchor="ctr"/>
          <a:lstStyle/>
          <a:p>
            <a:pPr marL="1017" lvl="1" algn="just" defTabSz="653457">
              <a:lnSpc>
                <a:spcPct val="110000"/>
              </a:lnSpc>
              <a:spcBef>
                <a:spcPct val="40000"/>
              </a:spcBef>
              <a:buSzPct val="80000"/>
            </a:pP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深交</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所相关细则尚未发布</a:t>
            </a:r>
            <a:endParaRPr lang="zh-CN" altLang="en-GB"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0" name="Rectangle 13">
            <a:extLst>
              <a:ext uri="{FF2B5EF4-FFF2-40B4-BE49-F238E27FC236}">
                <a16:creationId xmlns="" xmlns:a16="http://schemas.microsoft.com/office/drawing/2014/main" id="{B56B87C8-7C3B-48A8-89DE-B566F684CA5B}"/>
              </a:ext>
            </a:extLst>
          </p:cNvPr>
          <p:cNvSpPr>
            <a:spLocks noChangeArrowheads="1"/>
          </p:cNvSpPr>
          <p:nvPr>
            <p:custDataLst>
              <p:tags r:id="rId10"/>
            </p:custDataLst>
          </p:nvPr>
        </p:nvSpPr>
        <p:spPr bwMode="gray">
          <a:xfrm>
            <a:off x="7172341" y="3205250"/>
            <a:ext cx="755584" cy="1120457"/>
          </a:xfrm>
          <a:prstGeom prst="rect">
            <a:avLst/>
          </a:prstGeom>
          <a:noFill/>
          <a:ln>
            <a:noFill/>
          </a:ln>
          <a:effectLst/>
        </p:spPr>
        <p:txBody>
          <a:bodyPr tIns="23452" rIns="23452" bIns="23452" anchor="ctr"/>
          <a:lstStyle/>
          <a:p>
            <a:pPr marL="1017" lvl="1" defTabSz="653457" fontAlgn="base">
              <a:lnSpc>
                <a:spcPct val="110000"/>
              </a:lnSpc>
              <a:spcBef>
                <a:spcPct val="40000"/>
              </a:spcBef>
              <a:spcAft>
                <a:spcPct val="0"/>
              </a:spcAft>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无</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cxnSp>
        <p:nvCxnSpPr>
          <p:cNvPr id="28" name="直接连接符 27">
            <a:extLst>
              <a:ext uri="{FF2B5EF4-FFF2-40B4-BE49-F238E27FC236}">
                <a16:creationId xmlns="" xmlns:a16="http://schemas.microsoft.com/office/drawing/2014/main" id="{EB9E4DC1-BAA6-4A82-B5A6-E2FE7CFEB0A4}"/>
              </a:ext>
            </a:extLst>
          </p:cNvPr>
          <p:cNvCxnSpPr>
            <a:cxnSpLocks/>
          </p:cNvCxnSpPr>
          <p:nvPr/>
        </p:nvCxnSpPr>
        <p:spPr>
          <a:xfrm>
            <a:off x="982622" y="1240344"/>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29" name="Text Box 2">
            <a:extLst>
              <a:ext uri="{FF2B5EF4-FFF2-40B4-BE49-F238E27FC236}">
                <a16:creationId xmlns="" xmlns:a16="http://schemas.microsoft.com/office/drawing/2014/main" id="{9990764B-A56E-47CF-AF23-52C733E48BA6}"/>
              </a:ext>
            </a:extLst>
          </p:cNvPr>
          <p:cNvSpPr txBox="1">
            <a:spLocks noChangeArrowheads="1"/>
          </p:cNvSpPr>
          <p:nvPr>
            <p:custDataLst>
              <p:tags r:id="rId11"/>
            </p:custDataLst>
          </p:nvPr>
        </p:nvSpPr>
        <p:spPr bwMode="auto">
          <a:xfrm>
            <a:off x="3828349" y="1142736"/>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30" name="Text Box 9">
            <a:extLst>
              <a:ext uri="{FF2B5EF4-FFF2-40B4-BE49-F238E27FC236}">
                <a16:creationId xmlns="" xmlns:a16="http://schemas.microsoft.com/office/drawing/2014/main" id="{989F9FB1-4256-4AD8-8E16-5A77E8CA6363}"/>
              </a:ext>
            </a:extLst>
          </p:cNvPr>
          <p:cNvSpPr txBox="1">
            <a:spLocks noChangeArrowheads="1"/>
          </p:cNvSpPr>
          <p:nvPr>
            <p:custDataLst>
              <p:tags r:id="rId12"/>
            </p:custDataLst>
          </p:nvPr>
        </p:nvSpPr>
        <p:spPr bwMode="auto">
          <a:xfrm>
            <a:off x="6397979" y="1142172"/>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主板</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中小板</a:t>
            </a:r>
            <a:endParaRPr lang="zh-CN" altLang="en-GB"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31" name="矩形 30">
            <a:extLst>
              <a:ext uri="{FF2B5EF4-FFF2-40B4-BE49-F238E27FC236}">
                <a16:creationId xmlns="" xmlns:a16="http://schemas.microsoft.com/office/drawing/2014/main" id="{DF03B468-1D36-4EF0-AA69-86075F05616D}"/>
              </a:ext>
            </a:extLst>
          </p:cNvPr>
          <p:cNvSpPr/>
          <p:nvPr/>
        </p:nvSpPr>
        <p:spPr>
          <a:xfrm>
            <a:off x="1302487" y="1131138"/>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grpSp>
        <p:nvGrpSpPr>
          <p:cNvPr id="32" name="组合 31">
            <a:extLst>
              <a:ext uri="{FF2B5EF4-FFF2-40B4-BE49-F238E27FC236}">
                <a16:creationId xmlns="" xmlns:a16="http://schemas.microsoft.com/office/drawing/2014/main" id="{7ADA8BEB-831E-4945-BA37-4123C66B928E}"/>
              </a:ext>
            </a:extLst>
          </p:cNvPr>
          <p:cNvGrpSpPr/>
          <p:nvPr/>
        </p:nvGrpSpPr>
        <p:grpSpPr>
          <a:xfrm>
            <a:off x="848923" y="1105840"/>
            <a:ext cx="245255" cy="242663"/>
            <a:chOff x="3883415" y="2369331"/>
            <a:chExt cx="887577" cy="837531"/>
          </a:xfrm>
          <a:solidFill>
            <a:srgbClr val="B69B80"/>
          </a:solidFill>
        </p:grpSpPr>
        <p:sp>
          <p:nvSpPr>
            <p:cNvPr id="33"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4"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35" name="图片 34"/>
          <p:cNvPicPr>
            <a:picLocks noChangeAspect="1"/>
          </p:cNvPicPr>
          <p:nvPr/>
        </p:nvPicPr>
        <p:blipFill rotWithShape="1">
          <a:blip r:embed="rId14" cstate="print">
            <a:extLst>
              <a:ext uri="{28A0092B-C50C-407E-A947-70E740481C1C}">
                <a14:useLocalDpi xmlns:a14="http://schemas.microsoft.com/office/drawing/2010/main" xmlns="" val="0"/>
              </a:ext>
            </a:extLst>
          </a:blip>
          <a:srcRect t="4317" b="4317"/>
          <a:stretch/>
        </p:blipFill>
        <p:spPr>
          <a:xfrm>
            <a:off x="875799" y="1137320"/>
            <a:ext cx="190544" cy="190544"/>
          </a:xfrm>
          <a:prstGeom prst="ellipse">
            <a:avLst/>
          </a:prstGeom>
        </p:spPr>
      </p:pic>
      <p:grpSp>
        <p:nvGrpSpPr>
          <p:cNvPr id="36" name="组合 35">
            <a:extLst>
              <a:ext uri="{FF2B5EF4-FFF2-40B4-BE49-F238E27FC236}">
                <a16:creationId xmlns="" xmlns:a16="http://schemas.microsoft.com/office/drawing/2014/main" id="{7ADA8BEB-831E-4945-BA37-4123C66B928E}"/>
              </a:ext>
            </a:extLst>
          </p:cNvPr>
          <p:cNvGrpSpPr/>
          <p:nvPr/>
        </p:nvGrpSpPr>
        <p:grpSpPr>
          <a:xfrm>
            <a:off x="8341831" y="1172130"/>
            <a:ext cx="245255" cy="242663"/>
            <a:chOff x="3883415" y="2369331"/>
            <a:chExt cx="887577" cy="837531"/>
          </a:xfrm>
          <a:solidFill>
            <a:srgbClr val="B69B80"/>
          </a:solidFill>
        </p:grpSpPr>
        <p:sp>
          <p:nvSpPr>
            <p:cNvPr id="37"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8"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39" name="图片 38"/>
          <p:cNvPicPr>
            <a:picLocks noChangeAspect="1"/>
          </p:cNvPicPr>
          <p:nvPr/>
        </p:nvPicPr>
        <p:blipFill rotWithShape="1">
          <a:blip r:embed="rId14" cstate="print">
            <a:extLst>
              <a:ext uri="{28A0092B-C50C-407E-A947-70E740481C1C}">
                <a14:useLocalDpi xmlns:a14="http://schemas.microsoft.com/office/drawing/2010/main" xmlns="" val="0"/>
              </a:ext>
            </a:extLst>
          </a:blip>
          <a:srcRect t="4317" b="4317"/>
          <a:stretch/>
        </p:blipFill>
        <p:spPr>
          <a:xfrm>
            <a:off x="8368708" y="1203610"/>
            <a:ext cx="190544" cy="190544"/>
          </a:xfrm>
          <a:prstGeom prst="ellipse">
            <a:avLst/>
          </a:prstGeom>
        </p:spPr>
      </p:pic>
      <p:cxnSp>
        <p:nvCxnSpPr>
          <p:cNvPr id="40" name="直接连接符 39"/>
          <p:cNvCxnSpPr/>
          <p:nvPr/>
        </p:nvCxnSpPr>
        <p:spPr>
          <a:xfrm>
            <a:off x="1350906" y="3075806"/>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4.1 A</a:t>
            </a:r>
            <a:r>
              <a:rPr lang="zh-CN" altLang="en-US" sz="1600" b="1" dirty="0">
                <a:solidFill>
                  <a:schemeClr val="accent5">
                    <a:lumMod val="20000"/>
                    <a:lumOff val="80000"/>
                  </a:schemeClr>
                </a:solidFill>
                <a:latin typeface="华文楷体" pitchFamily="2" charset="-122"/>
                <a:ea typeface="华文楷体" pitchFamily="2" charset="-122"/>
                <a:cs typeface="+mj-cs"/>
              </a:rPr>
              <a:t>股各板块</a:t>
            </a:r>
            <a:r>
              <a:rPr lang="zh-CN" altLang="en-US" sz="1600" b="1" dirty="0" smtClean="0">
                <a:solidFill>
                  <a:schemeClr val="accent5">
                    <a:lumMod val="20000"/>
                    <a:lumOff val="80000"/>
                  </a:schemeClr>
                </a:solidFill>
                <a:latin typeface="华文楷体" pitchFamily="2" charset="-122"/>
                <a:ea typeface="华文楷体" pitchFamily="2" charset="-122"/>
                <a:cs typeface="+mj-cs"/>
              </a:rPr>
              <a:t>首发承</a:t>
            </a:r>
            <a:r>
              <a:rPr lang="zh-CN" altLang="en-US" sz="1600" b="1" dirty="0">
                <a:solidFill>
                  <a:schemeClr val="accent5">
                    <a:lumMod val="20000"/>
                    <a:lumOff val="80000"/>
                  </a:schemeClr>
                </a:solidFill>
                <a:latin typeface="华文楷体" pitchFamily="2" charset="-122"/>
                <a:ea typeface="华文楷体" pitchFamily="2" charset="-122"/>
                <a:cs typeface="+mj-cs"/>
              </a:rPr>
              <a:t>销相关制度框架</a:t>
            </a:r>
          </a:p>
        </p:txBody>
      </p:sp>
    </p:spTree>
    <p:extLst>
      <p:ext uri="{BB962C8B-B14F-4D97-AF65-F5344CB8AC3E}">
        <p14:creationId xmlns:p14="http://schemas.microsoft.com/office/powerpoint/2010/main" xmlns="" val="3601995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6F53D80-AFB7-42DB-9384-7DD8CEF152E0}"/>
              </a:ext>
            </a:extLst>
          </p:cNvPr>
          <p:cNvSpPr/>
          <p:nvPr/>
        </p:nvSpPr>
        <p:spPr bwMode="auto">
          <a:xfrm>
            <a:off x="1406581" y="827491"/>
            <a:ext cx="6267203" cy="3865773"/>
          </a:xfrm>
          <a:prstGeom prst="rect">
            <a:avLst/>
          </a:prstGeom>
          <a:noFill/>
          <a:ln w="6350" cap="flat" cmpd="sng" algn="ctr">
            <a:noFill/>
            <a:prstDash val="solid"/>
            <a:round/>
            <a:headEnd type="none" w="med" len="med"/>
            <a:tailEnd type="none" w="med" len="med"/>
          </a:ln>
        </p:spPr>
        <p:txBody>
          <a:bodyPr vert="horz" wrap="none" lIns="34290" tIns="34290" rIns="34290" bIns="34290" numCol="1" rtlCol="0" anchor="ctr" anchorCtr="0" compatLnSpc="1"/>
          <a:lstStyle/>
          <a:p>
            <a:pPr algn="ctr" defTabSz="685813">
              <a:spcBef>
                <a:spcPct val="50000"/>
              </a:spcBef>
            </a:pPr>
            <a:endParaRPr lang="zh-CN" altLang="en-US" sz="825">
              <a:solidFill>
                <a:srgbClr val="000000"/>
              </a:solidFill>
              <a:ea typeface="楷体"/>
            </a:endParaRPr>
          </a:p>
        </p:txBody>
      </p:sp>
      <p:sp>
        <p:nvSpPr>
          <p:cNvPr id="4" name="文本框 3">
            <a:extLst>
              <a:ext uri="{FF2B5EF4-FFF2-40B4-BE49-F238E27FC236}">
                <a16:creationId xmlns="" xmlns:a16="http://schemas.microsoft.com/office/drawing/2014/main" id="{9500F686-736A-4E1B-9769-97EE6C615A8E}"/>
              </a:ext>
            </a:extLst>
          </p:cNvPr>
          <p:cNvSpPr txBox="1"/>
          <p:nvPr/>
        </p:nvSpPr>
        <p:spPr>
          <a:xfrm>
            <a:off x="1378490" y="987574"/>
            <a:ext cx="6555130" cy="246221"/>
          </a:xfrm>
          <a:prstGeom prst="rect">
            <a:avLst/>
          </a:prstGeom>
          <a:noFill/>
        </p:spPr>
        <p:txBody>
          <a:bodyPr wrap="square" rtlCol="0">
            <a:spAutoFit/>
          </a:bodyPr>
          <a:lstStyle/>
          <a:p>
            <a:pPr defTabSz="342906"/>
            <a:r>
              <a:rPr lang="en-US" altLang="zh-CN" sz="1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创业板首次公开发行股票注册管理办法（试行）</a:t>
            </a:r>
            <a:r>
              <a:rPr lang="en-US" altLang="zh-CN" sz="1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（征求意见稿）第五章“发行与承销的特别规定”</a:t>
            </a:r>
          </a:p>
        </p:txBody>
      </p:sp>
      <p:sp>
        <p:nvSpPr>
          <p:cNvPr id="7" name="文本框 6">
            <a:extLst>
              <a:ext uri="{FF2B5EF4-FFF2-40B4-BE49-F238E27FC236}">
                <a16:creationId xmlns="" xmlns:a16="http://schemas.microsoft.com/office/drawing/2014/main" id="{DC2E32DD-77DB-4D1E-8C40-EF6ED292D9CC}"/>
              </a:ext>
            </a:extLst>
          </p:cNvPr>
          <p:cNvSpPr txBox="1"/>
          <p:nvPr/>
        </p:nvSpPr>
        <p:spPr>
          <a:xfrm>
            <a:off x="828289" y="1425116"/>
            <a:ext cx="697627" cy="246221"/>
          </a:xfrm>
          <a:prstGeom prst="rect">
            <a:avLst/>
          </a:prstGeom>
          <a:solidFill>
            <a:srgbClr val="E6DED5"/>
          </a:solidFill>
        </p:spPr>
        <p:txBody>
          <a:bodyPr wrap="none" rtlCol="0">
            <a:spAutoFit/>
          </a:bodyPr>
          <a:lstStyle/>
          <a:p>
            <a:pPr defTabSz="342906"/>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总体要求</a:t>
            </a:r>
          </a:p>
        </p:txBody>
      </p:sp>
      <p:sp>
        <p:nvSpPr>
          <p:cNvPr id="8" name="矩形 7">
            <a:extLst>
              <a:ext uri="{FF2B5EF4-FFF2-40B4-BE49-F238E27FC236}">
                <a16:creationId xmlns="" xmlns:a16="http://schemas.microsoft.com/office/drawing/2014/main" id="{61343113-2D6A-4577-A1B9-122F64227DAA}"/>
              </a:ext>
            </a:extLst>
          </p:cNvPr>
          <p:cNvSpPr/>
          <p:nvPr/>
        </p:nvSpPr>
        <p:spPr>
          <a:xfrm>
            <a:off x="828291" y="1632865"/>
            <a:ext cx="7560844" cy="246221"/>
          </a:xfrm>
          <a:prstGeom prst="rect">
            <a:avLst/>
          </a:prstGeom>
        </p:spPr>
        <p:txBody>
          <a:bodyPr wrap="square">
            <a:spAutoFit/>
          </a:bodyPr>
          <a:lstStyle/>
          <a:p>
            <a:pPr defTabSz="342906" fontAlgn="ct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适用</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证券发行与承销管理办法</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，具体细节适用交易所相关规定（目前交易所相关规定尚未出台</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0" name="文本框 9">
            <a:extLst>
              <a:ext uri="{FF2B5EF4-FFF2-40B4-BE49-F238E27FC236}">
                <a16:creationId xmlns="" xmlns:a16="http://schemas.microsoft.com/office/drawing/2014/main" id="{25CD2F28-0823-4ABE-85E7-D6A5122A1B48}"/>
              </a:ext>
            </a:extLst>
          </p:cNvPr>
          <p:cNvSpPr txBox="1"/>
          <p:nvPr/>
        </p:nvSpPr>
        <p:spPr>
          <a:xfrm>
            <a:off x="827937" y="1944147"/>
            <a:ext cx="697627" cy="246221"/>
          </a:xfrm>
          <a:prstGeom prst="rect">
            <a:avLst/>
          </a:prstGeom>
          <a:solidFill>
            <a:srgbClr val="E6DED5"/>
          </a:solidFill>
        </p:spPr>
        <p:txBody>
          <a:bodyPr wrap="none" rtlCol="0">
            <a:spAutoFit/>
          </a:bodyPr>
          <a:lstStyle/>
          <a:p>
            <a:pPr defTabSz="342906"/>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询价发行</a:t>
            </a:r>
          </a:p>
        </p:txBody>
      </p:sp>
      <p:sp>
        <p:nvSpPr>
          <p:cNvPr id="11" name="矩形 10">
            <a:extLst>
              <a:ext uri="{FF2B5EF4-FFF2-40B4-BE49-F238E27FC236}">
                <a16:creationId xmlns="" xmlns:a16="http://schemas.microsoft.com/office/drawing/2014/main" id="{34B68D50-ECBD-4204-BA97-4F4BE3954E6B}"/>
              </a:ext>
            </a:extLst>
          </p:cNvPr>
          <p:cNvSpPr/>
          <p:nvPr/>
        </p:nvSpPr>
        <p:spPr>
          <a:xfrm>
            <a:off x="827941" y="2151896"/>
            <a:ext cx="7560838" cy="707886"/>
          </a:xfrm>
          <a:prstGeom prst="rect">
            <a:avLst/>
          </a:prstGeom>
        </p:spPr>
        <p:txBody>
          <a:bodyPr wrap="square">
            <a:spAutoFit/>
          </a:bodyPr>
          <a:lstStyle/>
          <a:p>
            <a:pPr defTabSz="342906" fontAlgn="ct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首次公开发行股票采用询价方式的，应当向证券公司、基金管理公司、信托公司、财务公司、</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保险公司、合格</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境外投资者和私募基金管理人等专业机构投资者询价。网下投资者参与询价，应当向中国证券业协会注册，并接受自律管理。</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a:p>
            <a:pPr defTabSz="342906" fontAlgn="ctr"/>
            <a:r>
              <a:rPr lang="zh-CN" altLang="en-US" sz="1000" b="1" u="sng" dirty="0">
                <a:solidFill>
                  <a:schemeClr val="tx1">
                    <a:lumMod val="75000"/>
                    <a:lumOff val="25000"/>
                  </a:schemeClr>
                </a:solidFill>
                <a:latin typeface="华文楷体" panose="02010600040101010101" pitchFamily="2" charset="-122"/>
                <a:ea typeface="华文楷体" panose="02010600040101010101" pitchFamily="2" charset="-122"/>
              </a:rPr>
              <a:t>解读</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创业板首次公开发行询价对象与科创板统一为</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七类专业机构投资者</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，高净值个人投资者、实体企业无法参与网下询价；但与科创板不同，创业板首次公开发行并未强制要求采用询价方式进行</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发行。</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3" name="文本框 12">
            <a:extLst>
              <a:ext uri="{FF2B5EF4-FFF2-40B4-BE49-F238E27FC236}">
                <a16:creationId xmlns="" xmlns:a16="http://schemas.microsoft.com/office/drawing/2014/main" id="{74624837-7124-4D3B-A93F-5A55AB7F63D2}"/>
              </a:ext>
            </a:extLst>
          </p:cNvPr>
          <p:cNvSpPr txBox="1"/>
          <p:nvPr/>
        </p:nvSpPr>
        <p:spPr>
          <a:xfrm>
            <a:off x="827584" y="2859782"/>
            <a:ext cx="697627" cy="246221"/>
          </a:xfrm>
          <a:prstGeom prst="rect">
            <a:avLst/>
          </a:prstGeom>
          <a:solidFill>
            <a:srgbClr val="E6DED5"/>
          </a:solidFill>
        </p:spPr>
        <p:txBody>
          <a:bodyPr wrap="none" rtlCol="0">
            <a:spAutoFit/>
          </a:bodyPr>
          <a:lstStyle/>
          <a:p>
            <a:pPr defTabSz="342906"/>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配售制度</a:t>
            </a:r>
          </a:p>
        </p:txBody>
      </p:sp>
      <p:sp>
        <p:nvSpPr>
          <p:cNvPr id="14" name="矩形 13">
            <a:extLst>
              <a:ext uri="{FF2B5EF4-FFF2-40B4-BE49-F238E27FC236}">
                <a16:creationId xmlns="" xmlns:a16="http://schemas.microsoft.com/office/drawing/2014/main" id="{950F2EC4-8AC6-40D7-B2CE-CDB64A1334D5}"/>
              </a:ext>
            </a:extLst>
          </p:cNvPr>
          <p:cNvSpPr/>
          <p:nvPr/>
        </p:nvSpPr>
        <p:spPr>
          <a:xfrm>
            <a:off x="827588" y="3067531"/>
            <a:ext cx="7560836" cy="553998"/>
          </a:xfrm>
          <a:prstGeom prst="rect">
            <a:avLst/>
          </a:prstGeom>
        </p:spPr>
        <p:txBody>
          <a:bodyPr wrap="square">
            <a:spAutoFit/>
          </a:bodyPr>
          <a:lstStyle/>
          <a:p>
            <a:pPr defTabSz="342906" fontAlgn="ct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创业板首次公开发行股票的定价方式、投资者报价要求、最高报价剔除比例、发行价格确定、网下初始配售比例、网下优先</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配售比例</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、网上网下回拨机制、网下分类配售安排、网下配售锁定安排、战略配售、超额配售选择权等事项适用交易所相关</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规定。</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a:p>
            <a:pPr defTabSz="342906" fontAlgn="ctr"/>
            <a:r>
              <a:rPr lang="zh-CN" altLang="en-US" sz="1000" b="1" u="sng" dirty="0">
                <a:solidFill>
                  <a:schemeClr val="tx1">
                    <a:lumMod val="75000"/>
                    <a:lumOff val="25000"/>
                  </a:schemeClr>
                </a:solidFill>
                <a:latin typeface="华文楷体" panose="02010600040101010101" pitchFamily="2" charset="-122"/>
                <a:ea typeface="华文楷体" panose="02010600040101010101" pitchFamily="2" charset="-122"/>
              </a:rPr>
              <a:t>解读</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目前交易所相关规定尚未出台，但整体上预计与科创板将大体一致，在目前科创板相关制度上进行优化</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调整。</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6" name="文本框 15">
            <a:extLst>
              <a:ext uri="{FF2B5EF4-FFF2-40B4-BE49-F238E27FC236}">
                <a16:creationId xmlns="" xmlns:a16="http://schemas.microsoft.com/office/drawing/2014/main" id="{E242A56E-DA58-4A8E-AF8E-B2CCC828D5A9}"/>
              </a:ext>
            </a:extLst>
          </p:cNvPr>
          <p:cNvSpPr txBox="1"/>
          <p:nvPr/>
        </p:nvSpPr>
        <p:spPr>
          <a:xfrm>
            <a:off x="827585" y="3662468"/>
            <a:ext cx="697627" cy="246221"/>
          </a:xfrm>
          <a:prstGeom prst="rect">
            <a:avLst/>
          </a:prstGeom>
          <a:solidFill>
            <a:srgbClr val="E6DED5"/>
          </a:solidFill>
        </p:spPr>
        <p:txBody>
          <a:bodyPr wrap="none" rtlCol="0">
            <a:spAutoFit/>
          </a:bodyPr>
          <a:lstStyle/>
          <a:p>
            <a:pPr defTabSz="342906"/>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战略配售</a:t>
            </a:r>
          </a:p>
        </p:txBody>
      </p:sp>
      <p:sp>
        <p:nvSpPr>
          <p:cNvPr id="17" name="矩形 16">
            <a:extLst>
              <a:ext uri="{FF2B5EF4-FFF2-40B4-BE49-F238E27FC236}">
                <a16:creationId xmlns="" xmlns:a16="http://schemas.microsoft.com/office/drawing/2014/main" id="{8819AB46-20BC-4A52-BC9B-CAF96BBFFB38}"/>
              </a:ext>
            </a:extLst>
          </p:cNvPr>
          <p:cNvSpPr/>
          <p:nvPr/>
        </p:nvSpPr>
        <p:spPr>
          <a:xfrm>
            <a:off x="827589" y="3870216"/>
            <a:ext cx="7638396" cy="861774"/>
          </a:xfrm>
          <a:prstGeom prst="rect">
            <a:avLst/>
          </a:prstGeom>
        </p:spPr>
        <p:txBody>
          <a:bodyPr wrap="square">
            <a:spAutoFit/>
          </a:bodyPr>
          <a:lstStyle/>
          <a:p>
            <a:pPr defTabSz="342906" fontAlgn="ct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战略投资者在承诺的持有期限内，可以按规定向证券金融公司借出获得配售的股票。借出期限届满后，证券金融公司应当将借入的股票返还给战略投资者和网下</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投资者。</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a:p>
            <a:pPr defTabSz="342906" fontAlgn="ct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保荐人的相关子公司或者保荐人所属证券公司的相关子公司参与发行人股票配售的具体规则由交易所另行</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规定。</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endParaRPr>
          </a:p>
          <a:p>
            <a:pPr defTabSz="342906" fontAlgn="ctr"/>
            <a:r>
              <a:rPr lang="zh-CN" altLang="en-US" sz="1000" b="1" u="sng" dirty="0">
                <a:solidFill>
                  <a:schemeClr val="tx1">
                    <a:lumMod val="75000"/>
                    <a:lumOff val="25000"/>
                  </a:schemeClr>
                </a:solidFill>
                <a:latin typeface="华文楷体" panose="02010600040101010101" pitchFamily="2" charset="-122"/>
                <a:ea typeface="华文楷体" panose="02010600040101010101" pitchFamily="2" charset="-122"/>
              </a:rPr>
              <a:t>解读</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战略投资者可出借限售期的股票和科创板保持一致；保荐机构跟投相关的具体规则尚未出台，但市场传闻</a:t>
            </a: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根据拟上市公司的类别不强制要求保荐机构跟投（未盈利企业、特殊股权结构企业、红筹企业、高价发行企业强制跟投，其他不强制</a:t>
            </a:r>
            <a:r>
              <a:rPr lang="zh-CN" altLang="en-US" sz="1000" b="1" dirty="0" smtClean="0">
                <a:solidFill>
                  <a:schemeClr val="tx1">
                    <a:lumMod val="75000"/>
                    <a:lumOff val="25000"/>
                  </a:schemeClr>
                </a:solidFill>
                <a:latin typeface="华文楷体" panose="02010600040101010101" pitchFamily="2" charset="-122"/>
                <a:ea typeface="华文楷体" panose="02010600040101010101" pitchFamily="2" charset="-122"/>
              </a:rPr>
              <a:t>）。</a:t>
            </a:r>
            <a:endParaRPr lang="en-US" altLang="zh-CN" sz="1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9" name="文本框 18"/>
          <p:cNvSpPr txBox="1"/>
          <p:nvPr/>
        </p:nvSpPr>
        <p:spPr>
          <a:xfrm>
            <a:off x="749792" y="600047"/>
            <a:ext cx="628698" cy="1692771"/>
          </a:xfrm>
          <a:prstGeom prst="rect">
            <a:avLst/>
          </a:prstGeom>
          <a:noFill/>
        </p:spPr>
        <p:txBody>
          <a:bodyPr wrap="none" rtlCol="0">
            <a:spAutoFit/>
          </a:bodyPr>
          <a:lstStyle/>
          <a:p>
            <a:r>
              <a:rPr lang="zh-CN" altLang="en-US" sz="104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p>
        </p:txBody>
      </p:sp>
      <p:sp>
        <p:nvSpPr>
          <p:cNvPr id="20" name="矩形 19"/>
          <p:cNvSpPr/>
          <p:nvPr/>
        </p:nvSpPr>
        <p:spPr>
          <a:xfrm>
            <a:off x="1310523" y="1300562"/>
            <a:ext cx="542925" cy="342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1822492" y="1317706"/>
            <a:ext cx="65659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4.2 </a:t>
            </a:r>
            <a:r>
              <a:rPr lang="zh-CN" altLang="en-US" sz="1600" b="1" dirty="0" smtClean="0">
                <a:solidFill>
                  <a:schemeClr val="accent5">
                    <a:lumMod val="20000"/>
                    <a:lumOff val="80000"/>
                  </a:schemeClr>
                </a:solidFill>
                <a:latin typeface="华文楷体" pitchFamily="2" charset="-122"/>
                <a:ea typeface="华文楷体" pitchFamily="2" charset="-122"/>
                <a:cs typeface="+mj-cs"/>
              </a:rPr>
              <a:t>注册</a:t>
            </a:r>
            <a:r>
              <a:rPr lang="zh-CN" altLang="en-US" sz="1600" b="1" dirty="0">
                <a:solidFill>
                  <a:schemeClr val="accent5">
                    <a:lumMod val="20000"/>
                    <a:lumOff val="80000"/>
                  </a:schemeClr>
                </a:solidFill>
                <a:latin typeface="华文楷体" pitchFamily="2" charset="-122"/>
                <a:ea typeface="华文楷体" pitchFamily="2" charset="-122"/>
                <a:cs typeface="+mj-cs"/>
              </a:rPr>
              <a:t>制下创业板首发</a:t>
            </a:r>
            <a:r>
              <a:rPr lang="zh-CN" altLang="en-US" sz="1600" b="1" dirty="0" smtClean="0">
                <a:solidFill>
                  <a:schemeClr val="accent5">
                    <a:lumMod val="20000"/>
                    <a:lumOff val="80000"/>
                  </a:schemeClr>
                </a:solidFill>
                <a:latin typeface="华文楷体" pitchFamily="2" charset="-122"/>
                <a:ea typeface="华文楷体" pitchFamily="2" charset="-122"/>
                <a:cs typeface="+mj-cs"/>
              </a:rPr>
              <a:t>承</a:t>
            </a:r>
            <a:r>
              <a:rPr lang="zh-CN" altLang="en-US" sz="1600" b="1" dirty="0">
                <a:solidFill>
                  <a:schemeClr val="accent5">
                    <a:lumMod val="20000"/>
                    <a:lumOff val="80000"/>
                  </a:schemeClr>
                </a:solidFill>
                <a:latin typeface="华文楷体" pitchFamily="2" charset="-122"/>
                <a:ea typeface="华文楷体" pitchFamily="2" charset="-122"/>
                <a:cs typeface="+mj-cs"/>
              </a:rPr>
              <a:t>销的特别规定</a:t>
            </a:r>
          </a:p>
        </p:txBody>
      </p:sp>
    </p:spTree>
    <p:extLst>
      <p:ext uri="{BB962C8B-B14F-4D97-AF65-F5344CB8AC3E}">
        <p14:creationId xmlns:p14="http://schemas.microsoft.com/office/powerpoint/2010/main" xmlns="" val="2584183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259632" y="2211710"/>
            <a:ext cx="7364307" cy="526192"/>
          </a:xfrm>
          <a:prstGeom prst="rect">
            <a:avLst/>
          </a:prstGeom>
        </p:spPr>
        <p:txBody>
          <a:bodyPr lIns="61802" tIns="30908" rIns="61802" bIns="30908">
            <a:noAutofit/>
          </a:bodyPr>
          <a:lstStyle/>
          <a:p>
            <a:pPr>
              <a:spcBef>
                <a:spcPct val="0"/>
              </a:spcBef>
            </a:pPr>
            <a:r>
              <a:rPr lang="zh-CN" altLang="en-US" sz="2000" b="1" dirty="0">
                <a:solidFill>
                  <a:schemeClr val="tx1">
                    <a:lumMod val="75000"/>
                    <a:lumOff val="25000"/>
                  </a:schemeClr>
                </a:solidFill>
                <a:latin typeface="Arial"/>
                <a:ea typeface="华文楷体"/>
                <a:cs typeface="+mn-ea"/>
                <a:sym typeface="Arial"/>
              </a:rPr>
              <a:t>注册制下创业板交易</a:t>
            </a:r>
            <a:r>
              <a:rPr lang="zh-CN" altLang="en-US" sz="2000" b="1" dirty="0" smtClean="0">
                <a:solidFill>
                  <a:schemeClr val="tx1">
                    <a:lumMod val="75000"/>
                    <a:lumOff val="25000"/>
                  </a:schemeClr>
                </a:solidFill>
                <a:latin typeface="Arial"/>
                <a:ea typeface="华文楷体"/>
                <a:cs typeface="+mn-ea"/>
                <a:sym typeface="Arial"/>
              </a:rPr>
              <a:t>机制</a:t>
            </a:r>
            <a:endParaRPr lang="zh-CN" altLang="en-US" sz="2000" b="1" dirty="0">
              <a:solidFill>
                <a:schemeClr val="tx1">
                  <a:lumMod val="75000"/>
                  <a:lumOff val="25000"/>
                </a:schemeClr>
              </a:solidFill>
              <a:latin typeface="Arial"/>
              <a:ea typeface="华文楷体"/>
              <a:cs typeface="+mn-ea"/>
              <a:sym typeface="Arial"/>
            </a:endParaRPr>
          </a:p>
        </p:txBody>
      </p:sp>
      <p:sp>
        <p:nvSpPr>
          <p:cNvPr id="4" name="标题 1">
            <a:extLst>
              <a:ext uri="{FF2B5EF4-FFF2-40B4-BE49-F238E27FC236}">
                <a16:creationId xmlns="" xmlns:a16="http://schemas.microsoft.com/office/drawing/2014/main" id="{09F93C13-6AD3-42C2-B445-7D3E6CADE530}"/>
              </a:ext>
            </a:extLst>
          </p:cNvPr>
          <p:cNvSpPr txBox="1">
            <a:spLocks/>
          </p:cNvSpPr>
          <p:nvPr/>
        </p:nvSpPr>
        <p:spPr>
          <a:xfrm>
            <a:off x="1259632" y="1707654"/>
            <a:ext cx="2392717" cy="259226"/>
          </a:xfrm>
          <a:prstGeom prst="rect">
            <a:avLst/>
          </a:prstGeom>
        </p:spPr>
        <p:txBody>
          <a:bodyPr vert="horz" lIns="69100" tIns="34549" rIns="69100" bIns="34549" rtlCol="0" anchor="ctr">
            <a:no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r>
              <a:rPr lang="zh-CN" altLang="en-US" sz="2000" dirty="0">
                <a:solidFill>
                  <a:schemeClr val="tx1">
                    <a:lumMod val="75000"/>
                    <a:lumOff val="25000"/>
                  </a:schemeClr>
                </a:solidFill>
                <a:latin typeface="Arial" panose="020B0604020202020204" pitchFamily="34" charset="0"/>
                <a:ea typeface="STKaiti" panose="02010600040101010101" pitchFamily="2" charset="-122"/>
                <a:cs typeface="+mn-ea"/>
                <a:sym typeface="Arial" panose="020B0604020202020204" pitchFamily="34" charset="0"/>
              </a:rPr>
              <a:t>第五章</a:t>
            </a:r>
          </a:p>
        </p:txBody>
      </p:sp>
    </p:spTree>
    <p:extLst>
      <p:ext uri="{BB962C8B-B14F-4D97-AF65-F5344CB8AC3E}">
        <p14:creationId xmlns:p14="http://schemas.microsoft.com/office/powerpoint/2010/main" xmlns="" val="329004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1"/>
          <p:cNvGrpSpPr/>
          <p:nvPr/>
        </p:nvGrpSpPr>
        <p:grpSpPr>
          <a:xfrm>
            <a:off x="334442" y="915565"/>
            <a:ext cx="8242846" cy="3759415"/>
            <a:chOff x="4782995" y="3698539"/>
            <a:chExt cx="13672981" cy="6082568"/>
          </a:xfrm>
          <a:solidFill>
            <a:schemeClr val="bg1">
              <a:lumMod val="95000"/>
            </a:schemeClr>
          </a:solidFill>
        </p:grpSpPr>
        <p:grpSp>
          <p:nvGrpSpPr>
            <p:cNvPr id="7" name="Group 2"/>
            <p:cNvGrpSpPr/>
            <p:nvPr/>
          </p:nvGrpSpPr>
          <p:grpSpPr>
            <a:xfrm>
              <a:off x="4782995" y="3698539"/>
              <a:ext cx="13672981" cy="6082568"/>
              <a:chOff x="354013" y="731838"/>
              <a:chExt cx="7053262" cy="3136900"/>
            </a:xfrm>
            <a:grpFill/>
          </p:grpSpPr>
          <p:sp>
            <p:nvSpPr>
              <p:cNvPr id="12" name="Freeform 1"/>
              <p:cNvSpPr>
                <a:spLocks noChangeArrowheads="1"/>
              </p:cNvSpPr>
              <p:nvPr/>
            </p:nvSpPr>
            <p:spPr bwMode="auto">
              <a:xfrm>
                <a:off x="4070350" y="3074988"/>
                <a:ext cx="157163" cy="190500"/>
              </a:xfrm>
              <a:custGeom>
                <a:avLst/>
                <a:gdLst>
                  <a:gd name="T0" fmla="*/ 31 w 435"/>
                  <a:gd name="T1" fmla="*/ 464 h 528"/>
                  <a:gd name="T2" fmla="*/ 31 w 435"/>
                  <a:gd name="T3" fmla="*/ 464 h 528"/>
                  <a:gd name="T4" fmla="*/ 31 w 435"/>
                  <a:gd name="T5" fmla="*/ 496 h 528"/>
                  <a:gd name="T6" fmla="*/ 31 w 435"/>
                  <a:gd name="T7" fmla="*/ 496 h 528"/>
                  <a:gd name="T8" fmla="*/ 31 w 435"/>
                  <a:gd name="T9" fmla="*/ 496 h 528"/>
                  <a:gd name="T10" fmla="*/ 31 w 435"/>
                  <a:gd name="T11" fmla="*/ 527 h 528"/>
                  <a:gd name="T12" fmla="*/ 62 w 435"/>
                  <a:gd name="T13" fmla="*/ 527 h 528"/>
                  <a:gd name="T14" fmla="*/ 62 w 435"/>
                  <a:gd name="T15" fmla="*/ 496 h 528"/>
                  <a:gd name="T16" fmla="*/ 93 w 435"/>
                  <a:gd name="T17" fmla="*/ 496 h 528"/>
                  <a:gd name="T18" fmla="*/ 124 w 435"/>
                  <a:gd name="T19" fmla="*/ 496 h 528"/>
                  <a:gd name="T20" fmla="*/ 155 w 435"/>
                  <a:gd name="T21" fmla="*/ 434 h 528"/>
                  <a:gd name="T22" fmla="*/ 155 w 435"/>
                  <a:gd name="T23" fmla="*/ 434 h 528"/>
                  <a:gd name="T24" fmla="*/ 186 w 435"/>
                  <a:gd name="T25" fmla="*/ 434 h 528"/>
                  <a:gd name="T26" fmla="*/ 216 w 435"/>
                  <a:gd name="T27" fmla="*/ 434 h 528"/>
                  <a:gd name="T28" fmla="*/ 216 w 435"/>
                  <a:gd name="T29" fmla="*/ 464 h 528"/>
                  <a:gd name="T30" fmla="*/ 279 w 435"/>
                  <a:gd name="T31" fmla="*/ 434 h 528"/>
                  <a:gd name="T32" fmla="*/ 279 w 435"/>
                  <a:gd name="T33" fmla="*/ 434 h 528"/>
                  <a:gd name="T34" fmla="*/ 279 w 435"/>
                  <a:gd name="T35" fmla="*/ 434 h 528"/>
                  <a:gd name="T36" fmla="*/ 279 w 435"/>
                  <a:gd name="T37" fmla="*/ 403 h 528"/>
                  <a:gd name="T38" fmla="*/ 341 w 435"/>
                  <a:gd name="T39" fmla="*/ 372 h 528"/>
                  <a:gd name="T40" fmla="*/ 341 w 435"/>
                  <a:gd name="T41" fmla="*/ 372 h 528"/>
                  <a:gd name="T42" fmla="*/ 341 w 435"/>
                  <a:gd name="T43" fmla="*/ 372 h 528"/>
                  <a:gd name="T44" fmla="*/ 341 w 435"/>
                  <a:gd name="T45" fmla="*/ 310 h 528"/>
                  <a:gd name="T46" fmla="*/ 372 w 435"/>
                  <a:gd name="T47" fmla="*/ 310 h 528"/>
                  <a:gd name="T48" fmla="*/ 403 w 435"/>
                  <a:gd name="T49" fmla="*/ 279 h 528"/>
                  <a:gd name="T50" fmla="*/ 403 w 435"/>
                  <a:gd name="T51" fmla="*/ 279 h 528"/>
                  <a:gd name="T52" fmla="*/ 403 w 435"/>
                  <a:gd name="T53" fmla="*/ 279 h 528"/>
                  <a:gd name="T54" fmla="*/ 434 w 435"/>
                  <a:gd name="T55" fmla="*/ 248 h 528"/>
                  <a:gd name="T56" fmla="*/ 434 w 435"/>
                  <a:gd name="T57" fmla="*/ 248 h 528"/>
                  <a:gd name="T58" fmla="*/ 434 w 435"/>
                  <a:gd name="T59" fmla="*/ 248 h 528"/>
                  <a:gd name="T60" fmla="*/ 403 w 435"/>
                  <a:gd name="T61" fmla="*/ 216 h 528"/>
                  <a:gd name="T62" fmla="*/ 372 w 435"/>
                  <a:gd name="T63" fmla="*/ 155 h 528"/>
                  <a:gd name="T64" fmla="*/ 341 w 435"/>
                  <a:gd name="T65" fmla="*/ 155 h 528"/>
                  <a:gd name="T66" fmla="*/ 341 w 435"/>
                  <a:gd name="T67" fmla="*/ 124 h 528"/>
                  <a:gd name="T68" fmla="*/ 310 w 435"/>
                  <a:gd name="T69" fmla="*/ 92 h 528"/>
                  <a:gd name="T70" fmla="*/ 279 w 435"/>
                  <a:gd name="T71" fmla="*/ 62 h 528"/>
                  <a:gd name="T72" fmla="*/ 279 w 435"/>
                  <a:gd name="T73" fmla="*/ 31 h 528"/>
                  <a:gd name="T74" fmla="*/ 279 w 435"/>
                  <a:gd name="T75" fmla="*/ 31 h 528"/>
                  <a:gd name="T76" fmla="*/ 279 w 435"/>
                  <a:gd name="T77" fmla="*/ 31 h 528"/>
                  <a:gd name="T78" fmla="*/ 248 w 435"/>
                  <a:gd name="T79" fmla="*/ 0 h 528"/>
                  <a:gd name="T80" fmla="*/ 248 w 435"/>
                  <a:gd name="T81" fmla="*/ 0 h 528"/>
                  <a:gd name="T82" fmla="*/ 216 w 435"/>
                  <a:gd name="T83" fmla="*/ 0 h 528"/>
                  <a:gd name="T84" fmla="*/ 186 w 435"/>
                  <a:gd name="T85" fmla="*/ 31 h 528"/>
                  <a:gd name="T86" fmla="*/ 186 w 435"/>
                  <a:gd name="T87" fmla="*/ 31 h 528"/>
                  <a:gd name="T88" fmla="*/ 186 w 435"/>
                  <a:gd name="T89" fmla="*/ 31 h 528"/>
                  <a:gd name="T90" fmla="*/ 155 w 435"/>
                  <a:gd name="T91" fmla="*/ 31 h 528"/>
                  <a:gd name="T92" fmla="*/ 155 w 435"/>
                  <a:gd name="T93" fmla="*/ 0 h 528"/>
                  <a:gd name="T94" fmla="*/ 155 w 435"/>
                  <a:gd name="T95" fmla="*/ 0 h 528"/>
                  <a:gd name="T96" fmla="*/ 155 w 435"/>
                  <a:gd name="T97" fmla="*/ 0 h 528"/>
                  <a:gd name="T98" fmla="*/ 93 w 435"/>
                  <a:gd name="T99" fmla="*/ 31 h 528"/>
                  <a:gd name="T100" fmla="*/ 62 w 435"/>
                  <a:gd name="T101" fmla="*/ 31 h 528"/>
                  <a:gd name="T102" fmla="*/ 62 w 435"/>
                  <a:gd name="T103" fmla="*/ 248 h 528"/>
                  <a:gd name="T104" fmla="*/ 0 w 435"/>
                  <a:gd name="T105" fmla="*/ 248 h 528"/>
                  <a:gd name="T106" fmla="*/ 0 w 435"/>
                  <a:gd name="T107" fmla="*/ 403 h 528"/>
                  <a:gd name="T108" fmla="*/ 0 w 435"/>
                  <a:gd name="T109" fmla="*/ 403 h 528"/>
                  <a:gd name="T110" fmla="*/ 0 w 435"/>
                  <a:gd name="T111" fmla="*/ 403 h 528"/>
                  <a:gd name="T112" fmla="*/ 31 w 435"/>
                  <a:gd name="T113"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528">
                    <a:moveTo>
                      <a:pt x="31" y="464"/>
                    </a:moveTo>
                    <a:lnTo>
                      <a:pt x="31" y="464"/>
                    </a:lnTo>
                    <a:cubicBezTo>
                      <a:pt x="31" y="464"/>
                      <a:pt x="31" y="464"/>
                      <a:pt x="31" y="496"/>
                    </a:cubicBezTo>
                    <a:lnTo>
                      <a:pt x="31" y="496"/>
                    </a:lnTo>
                    <a:lnTo>
                      <a:pt x="31" y="496"/>
                    </a:lnTo>
                    <a:cubicBezTo>
                      <a:pt x="31" y="496"/>
                      <a:pt x="31" y="496"/>
                      <a:pt x="31" y="527"/>
                    </a:cubicBezTo>
                    <a:cubicBezTo>
                      <a:pt x="62" y="527"/>
                      <a:pt x="62" y="527"/>
                      <a:pt x="62" y="527"/>
                    </a:cubicBezTo>
                    <a:lnTo>
                      <a:pt x="62" y="496"/>
                    </a:lnTo>
                    <a:cubicBezTo>
                      <a:pt x="93" y="496"/>
                      <a:pt x="93" y="496"/>
                      <a:pt x="93" y="496"/>
                    </a:cubicBezTo>
                    <a:cubicBezTo>
                      <a:pt x="93" y="496"/>
                      <a:pt x="93" y="496"/>
                      <a:pt x="124" y="496"/>
                    </a:cubicBezTo>
                    <a:cubicBezTo>
                      <a:pt x="124" y="434"/>
                      <a:pt x="124" y="434"/>
                      <a:pt x="155" y="434"/>
                    </a:cubicBezTo>
                    <a:lnTo>
                      <a:pt x="155" y="434"/>
                    </a:lnTo>
                    <a:lnTo>
                      <a:pt x="186" y="434"/>
                    </a:lnTo>
                    <a:cubicBezTo>
                      <a:pt x="186" y="434"/>
                      <a:pt x="186" y="434"/>
                      <a:pt x="216" y="434"/>
                    </a:cubicBezTo>
                    <a:cubicBezTo>
                      <a:pt x="216" y="464"/>
                      <a:pt x="216" y="464"/>
                      <a:pt x="216" y="464"/>
                    </a:cubicBezTo>
                    <a:cubicBezTo>
                      <a:pt x="216" y="464"/>
                      <a:pt x="248" y="434"/>
                      <a:pt x="279" y="434"/>
                    </a:cubicBezTo>
                    <a:lnTo>
                      <a:pt x="279" y="434"/>
                    </a:lnTo>
                    <a:lnTo>
                      <a:pt x="279" y="434"/>
                    </a:lnTo>
                    <a:cubicBezTo>
                      <a:pt x="279" y="403"/>
                      <a:pt x="279" y="403"/>
                      <a:pt x="279" y="403"/>
                    </a:cubicBezTo>
                    <a:cubicBezTo>
                      <a:pt x="310" y="372"/>
                      <a:pt x="310" y="372"/>
                      <a:pt x="341" y="372"/>
                    </a:cubicBezTo>
                    <a:lnTo>
                      <a:pt x="341" y="372"/>
                    </a:lnTo>
                    <a:lnTo>
                      <a:pt x="341" y="372"/>
                    </a:lnTo>
                    <a:cubicBezTo>
                      <a:pt x="341" y="340"/>
                      <a:pt x="341" y="340"/>
                      <a:pt x="341" y="310"/>
                    </a:cubicBezTo>
                    <a:cubicBezTo>
                      <a:pt x="372" y="310"/>
                      <a:pt x="372" y="310"/>
                      <a:pt x="372" y="310"/>
                    </a:cubicBezTo>
                    <a:cubicBezTo>
                      <a:pt x="372" y="310"/>
                      <a:pt x="372" y="310"/>
                      <a:pt x="403" y="279"/>
                    </a:cubicBezTo>
                    <a:lnTo>
                      <a:pt x="403" y="279"/>
                    </a:lnTo>
                    <a:lnTo>
                      <a:pt x="403" y="279"/>
                    </a:lnTo>
                    <a:cubicBezTo>
                      <a:pt x="403" y="248"/>
                      <a:pt x="434" y="248"/>
                      <a:pt x="434" y="248"/>
                    </a:cubicBezTo>
                    <a:lnTo>
                      <a:pt x="434" y="248"/>
                    </a:lnTo>
                    <a:lnTo>
                      <a:pt x="434" y="248"/>
                    </a:lnTo>
                    <a:cubicBezTo>
                      <a:pt x="434" y="248"/>
                      <a:pt x="403" y="248"/>
                      <a:pt x="403" y="216"/>
                    </a:cubicBezTo>
                    <a:cubicBezTo>
                      <a:pt x="372" y="186"/>
                      <a:pt x="372" y="186"/>
                      <a:pt x="372" y="155"/>
                    </a:cubicBezTo>
                    <a:cubicBezTo>
                      <a:pt x="372" y="155"/>
                      <a:pt x="372" y="155"/>
                      <a:pt x="341" y="155"/>
                    </a:cubicBezTo>
                    <a:cubicBezTo>
                      <a:pt x="341" y="124"/>
                      <a:pt x="341" y="124"/>
                      <a:pt x="341" y="124"/>
                    </a:cubicBezTo>
                    <a:cubicBezTo>
                      <a:pt x="341" y="124"/>
                      <a:pt x="310" y="124"/>
                      <a:pt x="310" y="92"/>
                    </a:cubicBezTo>
                    <a:cubicBezTo>
                      <a:pt x="279" y="92"/>
                      <a:pt x="279" y="62"/>
                      <a:pt x="279" y="62"/>
                    </a:cubicBezTo>
                    <a:lnTo>
                      <a:pt x="279" y="31"/>
                    </a:lnTo>
                    <a:lnTo>
                      <a:pt x="279" y="31"/>
                    </a:lnTo>
                    <a:lnTo>
                      <a:pt x="279" y="31"/>
                    </a:lnTo>
                    <a:cubicBezTo>
                      <a:pt x="248" y="31"/>
                      <a:pt x="248" y="0"/>
                      <a:pt x="248" y="0"/>
                    </a:cubicBezTo>
                    <a:lnTo>
                      <a:pt x="248" y="0"/>
                    </a:lnTo>
                    <a:lnTo>
                      <a:pt x="216" y="0"/>
                    </a:lnTo>
                    <a:lnTo>
                      <a:pt x="186" y="31"/>
                    </a:lnTo>
                    <a:lnTo>
                      <a:pt x="186" y="31"/>
                    </a:lnTo>
                    <a:lnTo>
                      <a:pt x="186" y="31"/>
                    </a:lnTo>
                    <a:cubicBezTo>
                      <a:pt x="155" y="31"/>
                      <a:pt x="155" y="31"/>
                      <a:pt x="155" y="31"/>
                    </a:cubicBezTo>
                    <a:lnTo>
                      <a:pt x="155" y="0"/>
                    </a:lnTo>
                    <a:lnTo>
                      <a:pt x="155" y="0"/>
                    </a:lnTo>
                    <a:lnTo>
                      <a:pt x="155" y="0"/>
                    </a:lnTo>
                    <a:cubicBezTo>
                      <a:pt x="124" y="0"/>
                      <a:pt x="124" y="0"/>
                      <a:pt x="93" y="31"/>
                    </a:cubicBezTo>
                    <a:lnTo>
                      <a:pt x="62" y="31"/>
                    </a:lnTo>
                    <a:cubicBezTo>
                      <a:pt x="62" y="248"/>
                      <a:pt x="62" y="248"/>
                      <a:pt x="62" y="248"/>
                    </a:cubicBezTo>
                    <a:cubicBezTo>
                      <a:pt x="0" y="248"/>
                      <a:pt x="0" y="248"/>
                      <a:pt x="0" y="248"/>
                    </a:cubicBezTo>
                    <a:cubicBezTo>
                      <a:pt x="0" y="403"/>
                      <a:pt x="0" y="403"/>
                      <a:pt x="0" y="403"/>
                    </a:cubicBezTo>
                    <a:lnTo>
                      <a:pt x="0" y="403"/>
                    </a:lnTo>
                    <a:lnTo>
                      <a:pt x="0" y="403"/>
                    </a:lnTo>
                    <a:cubicBezTo>
                      <a:pt x="31" y="434"/>
                      <a:pt x="31" y="434"/>
                      <a:pt x="31" y="46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 name="Freeform 2"/>
              <p:cNvSpPr>
                <a:spLocks noChangeArrowheads="1"/>
              </p:cNvSpPr>
              <p:nvPr/>
            </p:nvSpPr>
            <p:spPr bwMode="auto">
              <a:xfrm>
                <a:off x="3902075" y="2740025"/>
                <a:ext cx="1588" cy="11113"/>
              </a:xfrm>
              <a:custGeom>
                <a:avLst/>
                <a:gdLst>
                  <a:gd name="T0" fmla="*/ 0 w 1"/>
                  <a:gd name="T1" fmla="*/ 31 h 32"/>
                  <a:gd name="T2" fmla="*/ 0 w 1"/>
                  <a:gd name="T3" fmla="*/ 31 h 32"/>
                  <a:gd name="T4" fmla="*/ 0 w 1"/>
                  <a:gd name="T5" fmla="*/ 31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lnTo>
                      <a:pt x="0" y="31"/>
                    </a:lnTo>
                    <a:cubicBezTo>
                      <a:pt x="0" y="0"/>
                      <a:pt x="0" y="0"/>
                      <a:pt x="0" y="0"/>
                    </a:cubicBezTo>
                    <a:cubicBezTo>
                      <a:pt x="0" y="31"/>
                      <a:pt x="0"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 name="Freeform 3"/>
              <p:cNvSpPr>
                <a:spLocks noChangeArrowheads="1"/>
              </p:cNvSpPr>
              <p:nvPr/>
            </p:nvSpPr>
            <p:spPr bwMode="auto">
              <a:xfrm>
                <a:off x="3902075" y="2571750"/>
                <a:ext cx="123825" cy="179388"/>
              </a:xfrm>
              <a:custGeom>
                <a:avLst/>
                <a:gdLst>
                  <a:gd name="T0" fmla="*/ 62 w 342"/>
                  <a:gd name="T1" fmla="*/ 496 h 497"/>
                  <a:gd name="T2" fmla="*/ 93 w 342"/>
                  <a:gd name="T3" fmla="*/ 465 h 497"/>
                  <a:gd name="T4" fmla="*/ 124 w 342"/>
                  <a:gd name="T5" fmla="*/ 465 h 497"/>
                  <a:gd name="T6" fmla="*/ 124 w 342"/>
                  <a:gd name="T7" fmla="*/ 465 h 497"/>
                  <a:gd name="T8" fmla="*/ 124 w 342"/>
                  <a:gd name="T9" fmla="*/ 465 h 497"/>
                  <a:gd name="T10" fmla="*/ 186 w 342"/>
                  <a:gd name="T11" fmla="*/ 465 h 497"/>
                  <a:gd name="T12" fmla="*/ 217 w 342"/>
                  <a:gd name="T13" fmla="*/ 434 h 497"/>
                  <a:gd name="T14" fmla="*/ 217 w 342"/>
                  <a:gd name="T15" fmla="*/ 372 h 497"/>
                  <a:gd name="T16" fmla="*/ 217 w 342"/>
                  <a:gd name="T17" fmla="*/ 310 h 497"/>
                  <a:gd name="T18" fmla="*/ 248 w 342"/>
                  <a:gd name="T19" fmla="*/ 310 h 497"/>
                  <a:gd name="T20" fmla="*/ 248 w 342"/>
                  <a:gd name="T21" fmla="*/ 279 h 497"/>
                  <a:gd name="T22" fmla="*/ 279 w 342"/>
                  <a:gd name="T23" fmla="*/ 248 h 497"/>
                  <a:gd name="T24" fmla="*/ 279 w 342"/>
                  <a:gd name="T25" fmla="*/ 248 h 497"/>
                  <a:gd name="T26" fmla="*/ 310 w 342"/>
                  <a:gd name="T27" fmla="*/ 155 h 497"/>
                  <a:gd name="T28" fmla="*/ 341 w 342"/>
                  <a:gd name="T29" fmla="*/ 31 h 497"/>
                  <a:gd name="T30" fmla="*/ 310 w 342"/>
                  <a:gd name="T31" fmla="*/ 0 h 497"/>
                  <a:gd name="T32" fmla="*/ 279 w 342"/>
                  <a:gd name="T33" fmla="*/ 0 h 497"/>
                  <a:gd name="T34" fmla="*/ 248 w 342"/>
                  <a:gd name="T35" fmla="*/ 93 h 497"/>
                  <a:gd name="T36" fmla="*/ 248 w 342"/>
                  <a:gd name="T37" fmla="*/ 124 h 497"/>
                  <a:gd name="T38" fmla="*/ 186 w 342"/>
                  <a:gd name="T39" fmla="*/ 186 h 497"/>
                  <a:gd name="T40" fmla="*/ 186 w 342"/>
                  <a:gd name="T41" fmla="*/ 124 h 497"/>
                  <a:gd name="T42" fmla="*/ 155 w 342"/>
                  <a:gd name="T43" fmla="*/ 124 h 497"/>
                  <a:gd name="T44" fmla="*/ 155 w 342"/>
                  <a:gd name="T45" fmla="*/ 186 h 497"/>
                  <a:gd name="T46" fmla="*/ 155 w 342"/>
                  <a:gd name="T47" fmla="*/ 186 h 497"/>
                  <a:gd name="T48" fmla="*/ 155 w 342"/>
                  <a:gd name="T49" fmla="*/ 248 h 497"/>
                  <a:gd name="T50" fmla="*/ 155 w 342"/>
                  <a:gd name="T51" fmla="*/ 310 h 497"/>
                  <a:gd name="T52" fmla="*/ 124 w 342"/>
                  <a:gd name="T53" fmla="*/ 403 h 497"/>
                  <a:gd name="T54" fmla="*/ 124 w 342"/>
                  <a:gd name="T55" fmla="*/ 403 h 497"/>
                  <a:gd name="T56" fmla="*/ 93 w 342"/>
                  <a:gd name="T57" fmla="*/ 403 h 497"/>
                  <a:gd name="T58" fmla="*/ 62 w 342"/>
                  <a:gd name="T59" fmla="*/ 403 h 497"/>
                  <a:gd name="T60" fmla="*/ 62 w 342"/>
                  <a:gd name="T61" fmla="*/ 403 h 497"/>
                  <a:gd name="T62" fmla="*/ 31 w 342"/>
                  <a:gd name="T63" fmla="*/ 403 h 497"/>
                  <a:gd name="T64" fmla="*/ 31 w 342"/>
                  <a:gd name="T65" fmla="*/ 434 h 497"/>
                  <a:gd name="T66" fmla="*/ 62 w 342"/>
                  <a:gd name="T67"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497">
                    <a:moveTo>
                      <a:pt x="62" y="496"/>
                    </a:moveTo>
                    <a:lnTo>
                      <a:pt x="62" y="496"/>
                    </a:lnTo>
                    <a:cubicBezTo>
                      <a:pt x="62" y="465"/>
                      <a:pt x="62" y="465"/>
                      <a:pt x="62" y="465"/>
                    </a:cubicBezTo>
                    <a:cubicBezTo>
                      <a:pt x="93" y="465"/>
                      <a:pt x="93" y="465"/>
                      <a:pt x="93" y="465"/>
                    </a:cubicBezTo>
                    <a:lnTo>
                      <a:pt x="93" y="465"/>
                    </a:lnTo>
                    <a:lnTo>
                      <a:pt x="124" y="465"/>
                    </a:lnTo>
                    <a:lnTo>
                      <a:pt x="124" y="465"/>
                    </a:lnTo>
                    <a:lnTo>
                      <a:pt x="124" y="465"/>
                    </a:lnTo>
                    <a:lnTo>
                      <a:pt x="124" y="465"/>
                    </a:lnTo>
                    <a:lnTo>
                      <a:pt x="124" y="465"/>
                    </a:lnTo>
                    <a:cubicBezTo>
                      <a:pt x="155" y="465"/>
                      <a:pt x="155" y="465"/>
                      <a:pt x="155" y="465"/>
                    </a:cubicBezTo>
                    <a:lnTo>
                      <a:pt x="186" y="465"/>
                    </a:lnTo>
                    <a:lnTo>
                      <a:pt x="186" y="434"/>
                    </a:lnTo>
                    <a:lnTo>
                      <a:pt x="217" y="434"/>
                    </a:lnTo>
                    <a:lnTo>
                      <a:pt x="217" y="403"/>
                    </a:lnTo>
                    <a:lnTo>
                      <a:pt x="217" y="372"/>
                    </a:lnTo>
                    <a:lnTo>
                      <a:pt x="217" y="372"/>
                    </a:lnTo>
                    <a:cubicBezTo>
                      <a:pt x="217" y="341"/>
                      <a:pt x="217" y="341"/>
                      <a:pt x="217" y="310"/>
                    </a:cubicBezTo>
                    <a:cubicBezTo>
                      <a:pt x="248" y="310"/>
                      <a:pt x="248" y="310"/>
                      <a:pt x="248" y="310"/>
                    </a:cubicBezTo>
                    <a:lnTo>
                      <a:pt x="248" y="310"/>
                    </a:lnTo>
                    <a:cubicBezTo>
                      <a:pt x="248" y="310"/>
                      <a:pt x="248" y="310"/>
                      <a:pt x="248" y="279"/>
                    </a:cubicBezTo>
                    <a:lnTo>
                      <a:pt x="248" y="279"/>
                    </a:lnTo>
                    <a:cubicBezTo>
                      <a:pt x="248" y="279"/>
                      <a:pt x="248" y="248"/>
                      <a:pt x="279" y="248"/>
                    </a:cubicBezTo>
                    <a:lnTo>
                      <a:pt x="279" y="248"/>
                    </a:lnTo>
                    <a:lnTo>
                      <a:pt x="279" y="248"/>
                    </a:lnTo>
                    <a:lnTo>
                      <a:pt x="279" y="248"/>
                    </a:lnTo>
                    <a:lnTo>
                      <a:pt x="279" y="217"/>
                    </a:lnTo>
                    <a:cubicBezTo>
                      <a:pt x="310" y="186"/>
                      <a:pt x="310" y="155"/>
                      <a:pt x="310" y="155"/>
                    </a:cubicBezTo>
                    <a:cubicBezTo>
                      <a:pt x="310" y="93"/>
                      <a:pt x="310" y="62"/>
                      <a:pt x="341" y="31"/>
                    </a:cubicBezTo>
                    <a:lnTo>
                      <a:pt x="341" y="31"/>
                    </a:lnTo>
                    <a:cubicBezTo>
                      <a:pt x="341" y="31"/>
                      <a:pt x="341" y="0"/>
                      <a:pt x="310" y="0"/>
                    </a:cubicBezTo>
                    <a:lnTo>
                      <a:pt x="310" y="0"/>
                    </a:lnTo>
                    <a:lnTo>
                      <a:pt x="279" y="0"/>
                    </a:lnTo>
                    <a:lnTo>
                      <a:pt x="279" y="0"/>
                    </a:lnTo>
                    <a:cubicBezTo>
                      <a:pt x="248" y="62"/>
                      <a:pt x="248" y="62"/>
                      <a:pt x="248" y="62"/>
                    </a:cubicBezTo>
                    <a:cubicBezTo>
                      <a:pt x="248" y="93"/>
                      <a:pt x="248" y="93"/>
                      <a:pt x="248" y="93"/>
                    </a:cubicBezTo>
                    <a:lnTo>
                      <a:pt x="248" y="93"/>
                    </a:lnTo>
                    <a:cubicBezTo>
                      <a:pt x="248" y="124"/>
                      <a:pt x="248" y="124"/>
                      <a:pt x="248" y="124"/>
                    </a:cubicBezTo>
                    <a:cubicBezTo>
                      <a:pt x="217" y="124"/>
                      <a:pt x="217" y="124"/>
                      <a:pt x="217" y="124"/>
                    </a:cubicBezTo>
                    <a:cubicBezTo>
                      <a:pt x="186" y="186"/>
                      <a:pt x="186" y="186"/>
                      <a:pt x="186" y="186"/>
                    </a:cubicBezTo>
                    <a:cubicBezTo>
                      <a:pt x="217" y="124"/>
                      <a:pt x="217" y="124"/>
                      <a:pt x="217" y="124"/>
                    </a:cubicBezTo>
                    <a:cubicBezTo>
                      <a:pt x="186" y="124"/>
                      <a:pt x="186" y="124"/>
                      <a:pt x="186" y="124"/>
                    </a:cubicBezTo>
                    <a:lnTo>
                      <a:pt x="155" y="124"/>
                    </a:lnTo>
                    <a:lnTo>
                      <a:pt x="155" y="124"/>
                    </a:lnTo>
                    <a:lnTo>
                      <a:pt x="155" y="124"/>
                    </a:lnTo>
                    <a:cubicBezTo>
                      <a:pt x="155" y="155"/>
                      <a:pt x="155" y="155"/>
                      <a:pt x="155" y="186"/>
                    </a:cubicBezTo>
                    <a:lnTo>
                      <a:pt x="155" y="186"/>
                    </a:lnTo>
                    <a:lnTo>
                      <a:pt x="155" y="186"/>
                    </a:lnTo>
                    <a:cubicBezTo>
                      <a:pt x="155" y="186"/>
                      <a:pt x="155" y="217"/>
                      <a:pt x="124" y="217"/>
                    </a:cubicBezTo>
                    <a:cubicBezTo>
                      <a:pt x="155" y="217"/>
                      <a:pt x="155" y="248"/>
                      <a:pt x="155" y="248"/>
                    </a:cubicBezTo>
                    <a:cubicBezTo>
                      <a:pt x="155" y="248"/>
                      <a:pt x="155" y="248"/>
                      <a:pt x="155" y="279"/>
                    </a:cubicBezTo>
                    <a:lnTo>
                      <a:pt x="155" y="310"/>
                    </a:lnTo>
                    <a:lnTo>
                      <a:pt x="155" y="341"/>
                    </a:lnTo>
                    <a:cubicBezTo>
                      <a:pt x="155" y="372"/>
                      <a:pt x="124" y="372"/>
                      <a:pt x="124" y="403"/>
                    </a:cubicBezTo>
                    <a:lnTo>
                      <a:pt x="124" y="403"/>
                    </a:lnTo>
                    <a:lnTo>
                      <a:pt x="124" y="403"/>
                    </a:lnTo>
                    <a:cubicBezTo>
                      <a:pt x="93" y="403"/>
                      <a:pt x="93" y="403"/>
                      <a:pt x="93" y="403"/>
                    </a:cubicBezTo>
                    <a:lnTo>
                      <a:pt x="93" y="403"/>
                    </a:lnTo>
                    <a:cubicBezTo>
                      <a:pt x="62" y="403"/>
                      <a:pt x="62" y="403"/>
                      <a:pt x="62" y="403"/>
                    </a:cubicBezTo>
                    <a:lnTo>
                      <a:pt x="62" y="403"/>
                    </a:lnTo>
                    <a:lnTo>
                      <a:pt x="62" y="403"/>
                    </a:lnTo>
                    <a:lnTo>
                      <a:pt x="62" y="403"/>
                    </a:lnTo>
                    <a:lnTo>
                      <a:pt x="62" y="403"/>
                    </a:lnTo>
                    <a:lnTo>
                      <a:pt x="31" y="403"/>
                    </a:lnTo>
                    <a:cubicBezTo>
                      <a:pt x="0" y="403"/>
                      <a:pt x="0" y="403"/>
                      <a:pt x="0" y="403"/>
                    </a:cubicBezTo>
                    <a:cubicBezTo>
                      <a:pt x="31" y="434"/>
                      <a:pt x="31" y="434"/>
                      <a:pt x="31" y="434"/>
                    </a:cubicBezTo>
                    <a:cubicBezTo>
                      <a:pt x="31" y="496"/>
                      <a:pt x="31" y="496"/>
                      <a:pt x="31" y="496"/>
                    </a:cubicBezTo>
                    <a:cubicBezTo>
                      <a:pt x="62" y="465"/>
                      <a:pt x="62" y="465"/>
                      <a:pt x="62" y="465"/>
                    </a:cubicBezTo>
                    <a:lnTo>
                      <a:pt x="62" y="49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 name="Freeform 4"/>
              <p:cNvSpPr>
                <a:spLocks noChangeArrowheads="1"/>
              </p:cNvSpPr>
              <p:nvPr/>
            </p:nvSpPr>
            <p:spPr bwMode="auto">
              <a:xfrm>
                <a:off x="3870325" y="2616200"/>
                <a:ext cx="11113" cy="1588"/>
              </a:xfrm>
              <a:custGeom>
                <a:avLst/>
                <a:gdLst>
                  <a:gd name="T0" fmla="*/ 32 w 33"/>
                  <a:gd name="T1" fmla="*/ 0 h 1"/>
                  <a:gd name="T2" fmla="*/ 32 w 33"/>
                  <a:gd name="T3" fmla="*/ 0 h 1"/>
                  <a:gd name="T4" fmla="*/ 0 w 33"/>
                  <a:gd name="T5" fmla="*/ 0 h 1"/>
                  <a:gd name="T6" fmla="*/ 0 w 33"/>
                  <a:gd name="T7" fmla="*/ 0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32" y="0"/>
                    </a:lnTo>
                    <a:cubicBezTo>
                      <a:pt x="0" y="0"/>
                      <a:pt x="0" y="0"/>
                      <a:pt x="0" y="0"/>
                    </a:cubicBezTo>
                    <a:lnTo>
                      <a:pt x="0" y="0"/>
                    </a:lnTo>
                    <a:cubicBezTo>
                      <a:pt x="32" y="0"/>
                      <a:pt x="32" y="0"/>
                      <a:pt x="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 name="Freeform 5"/>
              <p:cNvSpPr>
                <a:spLocks noChangeArrowheads="1"/>
              </p:cNvSpPr>
              <p:nvPr/>
            </p:nvSpPr>
            <p:spPr bwMode="auto">
              <a:xfrm>
                <a:off x="3679825" y="2114550"/>
                <a:ext cx="290513" cy="246063"/>
              </a:xfrm>
              <a:custGeom>
                <a:avLst/>
                <a:gdLst>
                  <a:gd name="T0" fmla="*/ 341 w 806"/>
                  <a:gd name="T1" fmla="*/ 588 h 683"/>
                  <a:gd name="T2" fmla="*/ 341 w 806"/>
                  <a:gd name="T3" fmla="*/ 619 h 683"/>
                  <a:gd name="T4" fmla="*/ 403 w 806"/>
                  <a:gd name="T5" fmla="*/ 619 h 683"/>
                  <a:gd name="T6" fmla="*/ 403 w 806"/>
                  <a:gd name="T7" fmla="*/ 619 h 683"/>
                  <a:gd name="T8" fmla="*/ 435 w 806"/>
                  <a:gd name="T9" fmla="*/ 619 h 683"/>
                  <a:gd name="T10" fmla="*/ 465 w 806"/>
                  <a:gd name="T11" fmla="*/ 650 h 683"/>
                  <a:gd name="T12" fmla="*/ 496 w 806"/>
                  <a:gd name="T13" fmla="*/ 619 h 683"/>
                  <a:gd name="T14" fmla="*/ 527 w 806"/>
                  <a:gd name="T15" fmla="*/ 588 h 683"/>
                  <a:gd name="T16" fmla="*/ 619 w 806"/>
                  <a:gd name="T17" fmla="*/ 619 h 683"/>
                  <a:gd name="T18" fmla="*/ 619 w 806"/>
                  <a:gd name="T19" fmla="*/ 619 h 683"/>
                  <a:gd name="T20" fmla="*/ 650 w 806"/>
                  <a:gd name="T21" fmla="*/ 588 h 683"/>
                  <a:gd name="T22" fmla="*/ 681 w 806"/>
                  <a:gd name="T23" fmla="*/ 588 h 683"/>
                  <a:gd name="T24" fmla="*/ 681 w 806"/>
                  <a:gd name="T25" fmla="*/ 558 h 683"/>
                  <a:gd name="T26" fmla="*/ 681 w 806"/>
                  <a:gd name="T27" fmla="*/ 526 h 683"/>
                  <a:gd name="T28" fmla="*/ 743 w 806"/>
                  <a:gd name="T29" fmla="*/ 465 h 683"/>
                  <a:gd name="T30" fmla="*/ 774 w 806"/>
                  <a:gd name="T31" fmla="*/ 403 h 683"/>
                  <a:gd name="T32" fmla="*/ 805 w 806"/>
                  <a:gd name="T33" fmla="*/ 372 h 683"/>
                  <a:gd name="T34" fmla="*/ 805 w 806"/>
                  <a:gd name="T35" fmla="*/ 187 h 683"/>
                  <a:gd name="T36" fmla="*/ 774 w 806"/>
                  <a:gd name="T37" fmla="*/ 155 h 683"/>
                  <a:gd name="T38" fmla="*/ 774 w 806"/>
                  <a:gd name="T39" fmla="*/ 93 h 683"/>
                  <a:gd name="T40" fmla="*/ 774 w 806"/>
                  <a:gd name="T41" fmla="*/ 93 h 683"/>
                  <a:gd name="T42" fmla="*/ 743 w 806"/>
                  <a:gd name="T43" fmla="*/ 63 h 683"/>
                  <a:gd name="T44" fmla="*/ 743 w 806"/>
                  <a:gd name="T45" fmla="*/ 63 h 683"/>
                  <a:gd name="T46" fmla="*/ 681 w 806"/>
                  <a:gd name="T47" fmla="*/ 31 h 683"/>
                  <a:gd name="T48" fmla="*/ 619 w 806"/>
                  <a:gd name="T49" fmla="*/ 0 h 683"/>
                  <a:gd name="T50" fmla="*/ 559 w 806"/>
                  <a:gd name="T51" fmla="*/ 63 h 683"/>
                  <a:gd name="T52" fmla="*/ 341 w 806"/>
                  <a:gd name="T53" fmla="*/ 217 h 683"/>
                  <a:gd name="T54" fmla="*/ 279 w 806"/>
                  <a:gd name="T55" fmla="*/ 279 h 683"/>
                  <a:gd name="T56" fmla="*/ 217 w 806"/>
                  <a:gd name="T57" fmla="*/ 372 h 683"/>
                  <a:gd name="T58" fmla="*/ 217 w 806"/>
                  <a:gd name="T59" fmla="*/ 403 h 683"/>
                  <a:gd name="T60" fmla="*/ 187 w 806"/>
                  <a:gd name="T61" fmla="*/ 496 h 683"/>
                  <a:gd name="T62" fmla="*/ 124 w 806"/>
                  <a:gd name="T63" fmla="*/ 526 h 683"/>
                  <a:gd name="T64" fmla="*/ 63 w 806"/>
                  <a:gd name="T65" fmla="*/ 526 h 683"/>
                  <a:gd name="T66" fmla="*/ 31 w 806"/>
                  <a:gd name="T67" fmla="*/ 526 h 683"/>
                  <a:gd name="T68" fmla="*/ 0 w 806"/>
                  <a:gd name="T69" fmla="*/ 558 h 683"/>
                  <a:gd name="T70" fmla="*/ 0 w 806"/>
                  <a:gd name="T71" fmla="*/ 558 h 683"/>
                  <a:gd name="T72" fmla="*/ 0 w 806"/>
                  <a:gd name="T73" fmla="*/ 588 h 683"/>
                  <a:gd name="T74" fmla="*/ 31 w 806"/>
                  <a:gd name="T75" fmla="*/ 619 h 683"/>
                  <a:gd name="T76" fmla="*/ 31 w 806"/>
                  <a:gd name="T77" fmla="*/ 650 h 683"/>
                  <a:gd name="T78" fmla="*/ 31 w 806"/>
                  <a:gd name="T79" fmla="*/ 650 h 683"/>
                  <a:gd name="T80" fmla="*/ 63 w 806"/>
                  <a:gd name="T81" fmla="*/ 650 h 683"/>
                  <a:gd name="T82" fmla="*/ 93 w 806"/>
                  <a:gd name="T83" fmla="*/ 650 h 683"/>
                  <a:gd name="T84" fmla="*/ 93 w 806"/>
                  <a:gd name="T85" fmla="*/ 682 h 683"/>
                  <a:gd name="T86" fmla="*/ 124 w 806"/>
                  <a:gd name="T87" fmla="*/ 650 h 683"/>
                  <a:gd name="T88" fmla="*/ 155 w 806"/>
                  <a:gd name="T89" fmla="*/ 650 h 683"/>
                  <a:gd name="T90" fmla="*/ 155 w 806"/>
                  <a:gd name="T91" fmla="*/ 650 h 683"/>
                  <a:gd name="T92" fmla="*/ 187 w 806"/>
                  <a:gd name="T93" fmla="*/ 588 h 683"/>
                  <a:gd name="T94" fmla="*/ 248 w 806"/>
                  <a:gd name="T95" fmla="*/ 588 h 683"/>
                  <a:gd name="T96" fmla="*/ 279 w 806"/>
                  <a:gd name="T97" fmla="*/ 588 h 683"/>
                  <a:gd name="T98" fmla="*/ 279 w 806"/>
                  <a:gd name="T99" fmla="*/ 588 h 683"/>
                  <a:gd name="T100" fmla="*/ 311 w 806"/>
                  <a:gd name="T101" fmla="*/ 58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683">
                    <a:moveTo>
                      <a:pt x="341" y="588"/>
                    </a:moveTo>
                    <a:lnTo>
                      <a:pt x="341" y="588"/>
                    </a:lnTo>
                    <a:lnTo>
                      <a:pt x="341" y="619"/>
                    </a:lnTo>
                    <a:lnTo>
                      <a:pt x="341" y="619"/>
                    </a:lnTo>
                    <a:lnTo>
                      <a:pt x="341" y="619"/>
                    </a:lnTo>
                    <a:cubicBezTo>
                      <a:pt x="372" y="619"/>
                      <a:pt x="372" y="619"/>
                      <a:pt x="403" y="619"/>
                    </a:cubicBezTo>
                    <a:lnTo>
                      <a:pt x="403" y="619"/>
                    </a:lnTo>
                    <a:lnTo>
                      <a:pt x="403" y="619"/>
                    </a:lnTo>
                    <a:cubicBezTo>
                      <a:pt x="403" y="619"/>
                      <a:pt x="403" y="619"/>
                      <a:pt x="435" y="619"/>
                    </a:cubicBezTo>
                    <a:lnTo>
                      <a:pt x="435" y="619"/>
                    </a:lnTo>
                    <a:cubicBezTo>
                      <a:pt x="435" y="650"/>
                      <a:pt x="465" y="650"/>
                      <a:pt x="465" y="650"/>
                    </a:cubicBezTo>
                    <a:lnTo>
                      <a:pt x="465" y="650"/>
                    </a:lnTo>
                    <a:cubicBezTo>
                      <a:pt x="465" y="650"/>
                      <a:pt x="496" y="650"/>
                      <a:pt x="496" y="619"/>
                    </a:cubicBezTo>
                    <a:lnTo>
                      <a:pt x="496" y="619"/>
                    </a:lnTo>
                    <a:cubicBezTo>
                      <a:pt x="496" y="619"/>
                      <a:pt x="496" y="619"/>
                      <a:pt x="527" y="619"/>
                    </a:cubicBezTo>
                    <a:cubicBezTo>
                      <a:pt x="527" y="619"/>
                      <a:pt x="527" y="619"/>
                      <a:pt x="527" y="588"/>
                    </a:cubicBezTo>
                    <a:cubicBezTo>
                      <a:pt x="559" y="588"/>
                      <a:pt x="558" y="588"/>
                      <a:pt x="588" y="588"/>
                    </a:cubicBezTo>
                    <a:lnTo>
                      <a:pt x="619" y="619"/>
                    </a:lnTo>
                    <a:lnTo>
                      <a:pt x="619" y="619"/>
                    </a:lnTo>
                    <a:lnTo>
                      <a:pt x="619" y="619"/>
                    </a:lnTo>
                    <a:lnTo>
                      <a:pt x="619" y="619"/>
                    </a:lnTo>
                    <a:cubicBezTo>
                      <a:pt x="619" y="619"/>
                      <a:pt x="650" y="619"/>
                      <a:pt x="650" y="588"/>
                    </a:cubicBezTo>
                    <a:lnTo>
                      <a:pt x="681" y="588"/>
                    </a:lnTo>
                    <a:lnTo>
                      <a:pt x="681" y="588"/>
                    </a:lnTo>
                    <a:lnTo>
                      <a:pt x="681" y="558"/>
                    </a:lnTo>
                    <a:lnTo>
                      <a:pt x="681" y="558"/>
                    </a:lnTo>
                    <a:cubicBezTo>
                      <a:pt x="681" y="496"/>
                      <a:pt x="681" y="496"/>
                      <a:pt x="681" y="496"/>
                    </a:cubicBezTo>
                    <a:cubicBezTo>
                      <a:pt x="681" y="526"/>
                      <a:pt x="681" y="526"/>
                      <a:pt x="681" y="526"/>
                    </a:cubicBezTo>
                    <a:cubicBezTo>
                      <a:pt x="681" y="496"/>
                      <a:pt x="712" y="465"/>
                      <a:pt x="743" y="465"/>
                    </a:cubicBezTo>
                    <a:lnTo>
                      <a:pt x="743" y="465"/>
                    </a:lnTo>
                    <a:cubicBezTo>
                      <a:pt x="743" y="435"/>
                      <a:pt x="774" y="435"/>
                      <a:pt x="774" y="435"/>
                    </a:cubicBezTo>
                    <a:lnTo>
                      <a:pt x="774" y="403"/>
                    </a:lnTo>
                    <a:lnTo>
                      <a:pt x="774" y="403"/>
                    </a:lnTo>
                    <a:cubicBezTo>
                      <a:pt x="774" y="403"/>
                      <a:pt x="805" y="403"/>
                      <a:pt x="805" y="372"/>
                    </a:cubicBezTo>
                    <a:cubicBezTo>
                      <a:pt x="805" y="341"/>
                      <a:pt x="805" y="311"/>
                      <a:pt x="805" y="248"/>
                    </a:cubicBezTo>
                    <a:cubicBezTo>
                      <a:pt x="805" y="217"/>
                      <a:pt x="805" y="217"/>
                      <a:pt x="805" y="187"/>
                    </a:cubicBezTo>
                    <a:lnTo>
                      <a:pt x="774" y="155"/>
                    </a:lnTo>
                    <a:lnTo>
                      <a:pt x="774" y="155"/>
                    </a:lnTo>
                    <a:cubicBezTo>
                      <a:pt x="774" y="124"/>
                      <a:pt x="774" y="124"/>
                      <a:pt x="774" y="93"/>
                    </a:cubicBezTo>
                    <a:lnTo>
                      <a:pt x="774" y="93"/>
                    </a:lnTo>
                    <a:lnTo>
                      <a:pt x="774" y="93"/>
                    </a:lnTo>
                    <a:lnTo>
                      <a:pt x="774" y="93"/>
                    </a:lnTo>
                    <a:cubicBezTo>
                      <a:pt x="774" y="93"/>
                      <a:pt x="774" y="93"/>
                      <a:pt x="774" y="63"/>
                    </a:cubicBezTo>
                    <a:cubicBezTo>
                      <a:pt x="743" y="63"/>
                      <a:pt x="743" y="63"/>
                      <a:pt x="743" y="63"/>
                    </a:cubicBezTo>
                    <a:lnTo>
                      <a:pt x="743" y="63"/>
                    </a:lnTo>
                    <a:lnTo>
                      <a:pt x="743" y="63"/>
                    </a:lnTo>
                    <a:cubicBezTo>
                      <a:pt x="712" y="63"/>
                      <a:pt x="712" y="63"/>
                      <a:pt x="712" y="63"/>
                    </a:cubicBezTo>
                    <a:lnTo>
                      <a:pt x="681" y="31"/>
                    </a:lnTo>
                    <a:cubicBezTo>
                      <a:pt x="681" y="31"/>
                      <a:pt x="650" y="31"/>
                      <a:pt x="650" y="0"/>
                    </a:cubicBezTo>
                    <a:lnTo>
                      <a:pt x="619" y="0"/>
                    </a:lnTo>
                    <a:cubicBezTo>
                      <a:pt x="559" y="63"/>
                      <a:pt x="559" y="63"/>
                      <a:pt x="559" y="63"/>
                    </a:cubicBezTo>
                    <a:lnTo>
                      <a:pt x="559" y="63"/>
                    </a:lnTo>
                    <a:cubicBezTo>
                      <a:pt x="527" y="63"/>
                      <a:pt x="403" y="155"/>
                      <a:pt x="403" y="155"/>
                    </a:cubicBezTo>
                    <a:cubicBezTo>
                      <a:pt x="372" y="187"/>
                      <a:pt x="372" y="187"/>
                      <a:pt x="341" y="217"/>
                    </a:cubicBezTo>
                    <a:lnTo>
                      <a:pt x="341" y="217"/>
                    </a:lnTo>
                    <a:cubicBezTo>
                      <a:pt x="311" y="248"/>
                      <a:pt x="279" y="279"/>
                      <a:pt x="279" y="279"/>
                    </a:cubicBezTo>
                    <a:cubicBezTo>
                      <a:pt x="248" y="279"/>
                      <a:pt x="217" y="279"/>
                      <a:pt x="217" y="279"/>
                    </a:cubicBezTo>
                    <a:cubicBezTo>
                      <a:pt x="217" y="311"/>
                      <a:pt x="217" y="341"/>
                      <a:pt x="217" y="372"/>
                    </a:cubicBezTo>
                    <a:lnTo>
                      <a:pt x="217" y="403"/>
                    </a:lnTo>
                    <a:lnTo>
                      <a:pt x="217" y="403"/>
                    </a:lnTo>
                    <a:cubicBezTo>
                      <a:pt x="187" y="465"/>
                      <a:pt x="187" y="496"/>
                      <a:pt x="187" y="496"/>
                    </a:cubicBezTo>
                    <a:lnTo>
                      <a:pt x="187" y="496"/>
                    </a:lnTo>
                    <a:cubicBezTo>
                      <a:pt x="155" y="526"/>
                      <a:pt x="155" y="526"/>
                      <a:pt x="124" y="526"/>
                    </a:cubicBezTo>
                    <a:lnTo>
                      <a:pt x="124" y="526"/>
                    </a:lnTo>
                    <a:cubicBezTo>
                      <a:pt x="124" y="526"/>
                      <a:pt x="124" y="526"/>
                      <a:pt x="93" y="526"/>
                    </a:cubicBezTo>
                    <a:cubicBezTo>
                      <a:pt x="93" y="526"/>
                      <a:pt x="93" y="526"/>
                      <a:pt x="63" y="526"/>
                    </a:cubicBezTo>
                    <a:lnTo>
                      <a:pt x="63" y="526"/>
                    </a:lnTo>
                    <a:lnTo>
                      <a:pt x="31" y="526"/>
                    </a:lnTo>
                    <a:cubicBezTo>
                      <a:pt x="31" y="526"/>
                      <a:pt x="31" y="526"/>
                      <a:pt x="31" y="558"/>
                    </a:cubicBezTo>
                    <a:cubicBezTo>
                      <a:pt x="31" y="558"/>
                      <a:pt x="31" y="558"/>
                      <a:pt x="0" y="558"/>
                    </a:cubicBezTo>
                    <a:lnTo>
                      <a:pt x="0" y="558"/>
                    </a:lnTo>
                    <a:lnTo>
                      <a:pt x="0" y="558"/>
                    </a:lnTo>
                    <a:lnTo>
                      <a:pt x="0" y="588"/>
                    </a:lnTo>
                    <a:lnTo>
                      <a:pt x="0" y="588"/>
                    </a:lnTo>
                    <a:lnTo>
                      <a:pt x="31" y="588"/>
                    </a:lnTo>
                    <a:lnTo>
                      <a:pt x="31" y="619"/>
                    </a:lnTo>
                    <a:lnTo>
                      <a:pt x="31" y="619"/>
                    </a:lnTo>
                    <a:cubicBezTo>
                      <a:pt x="31" y="619"/>
                      <a:pt x="31" y="619"/>
                      <a:pt x="31" y="650"/>
                    </a:cubicBezTo>
                    <a:lnTo>
                      <a:pt x="31" y="650"/>
                    </a:lnTo>
                    <a:lnTo>
                      <a:pt x="31" y="650"/>
                    </a:lnTo>
                    <a:lnTo>
                      <a:pt x="31" y="650"/>
                    </a:lnTo>
                    <a:cubicBezTo>
                      <a:pt x="63" y="650"/>
                      <a:pt x="63" y="650"/>
                      <a:pt x="63" y="650"/>
                    </a:cubicBezTo>
                    <a:lnTo>
                      <a:pt x="63" y="650"/>
                    </a:lnTo>
                    <a:cubicBezTo>
                      <a:pt x="93" y="650"/>
                      <a:pt x="93" y="650"/>
                      <a:pt x="93" y="650"/>
                    </a:cubicBezTo>
                    <a:cubicBezTo>
                      <a:pt x="93" y="650"/>
                      <a:pt x="93" y="650"/>
                      <a:pt x="93" y="682"/>
                    </a:cubicBezTo>
                    <a:lnTo>
                      <a:pt x="93" y="682"/>
                    </a:lnTo>
                    <a:lnTo>
                      <a:pt x="124" y="650"/>
                    </a:lnTo>
                    <a:lnTo>
                      <a:pt x="124" y="650"/>
                    </a:lnTo>
                    <a:lnTo>
                      <a:pt x="124" y="682"/>
                    </a:lnTo>
                    <a:cubicBezTo>
                      <a:pt x="155" y="650"/>
                      <a:pt x="155" y="650"/>
                      <a:pt x="155" y="650"/>
                    </a:cubicBezTo>
                    <a:lnTo>
                      <a:pt x="155" y="650"/>
                    </a:lnTo>
                    <a:lnTo>
                      <a:pt x="155" y="650"/>
                    </a:lnTo>
                    <a:cubicBezTo>
                      <a:pt x="155" y="619"/>
                      <a:pt x="187" y="588"/>
                      <a:pt x="187" y="588"/>
                    </a:cubicBezTo>
                    <a:lnTo>
                      <a:pt x="187" y="588"/>
                    </a:lnTo>
                    <a:cubicBezTo>
                      <a:pt x="217" y="588"/>
                      <a:pt x="217" y="588"/>
                      <a:pt x="248" y="588"/>
                    </a:cubicBezTo>
                    <a:lnTo>
                      <a:pt x="248" y="588"/>
                    </a:lnTo>
                    <a:cubicBezTo>
                      <a:pt x="248" y="588"/>
                      <a:pt x="248" y="588"/>
                      <a:pt x="279" y="588"/>
                    </a:cubicBezTo>
                    <a:lnTo>
                      <a:pt x="279" y="588"/>
                    </a:lnTo>
                    <a:lnTo>
                      <a:pt x="279" y="588"/>
                    </a:lnTo>
                    <a:lnTo>
                      <a:pt x="279" y="588"/>
                    </a:lnTo>
                    <a:lnTo>
                      <a:pt x="279" y="588"/>
                    </a:lnTo>
                    <a:cubicBezTo>
                      <a:pt x="311" y="588"/>
                      <a:pt x="311" y="588"/>
                      <a:pt x="311" y="588"/>
                    </a:cubicBezTo>
                    <a:cubicBezTo>
                      <a:pt x="311" y="588"/>
                      <a:pt x="311" y="588"/>
                      <a:pt x="341" y="5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 name="Freeform 6"/>
              <p:cNvSpPr>
                <a:spLocks noChangeArrowheads="1"/>
              </p:cNvSpPr>
              <p:nvPr/>
            </p:nvSpPr>
            <p:spPr bwMode="auto">
              <a:xfrm>
                <a:off x="3333750" y="2036763"/>
                <a:ext cx="212725" cy="257175"/>
              </a:xfrm>
              <a:custGeom>
                <a:avLst/>
                <a:gdLst>
                  <a:gd name="T0" fmla="*/ 32 w 590"/>
                  <a:gd name="T1" fmla="*/ 404 h 714"/>
                  <a:gd name="T2" fmla="*/ 32 w 590"/>
                  <a:gd name="T3" fmla="*/ 404 h 714"/>
                  <a:gd name="T4" fmla="*/ 32 w 590"/>
                  <a:gd name="T5" fmla="*/ 434 h 714"/>
                  <a:gd name="T6" fmla="*/ 32 w 590"/>
                  <a:gd name="T7" fmla="*/ 496 h 714"/>
                  <a:gd name="T8" fmla="*/ 62 w 590"/>
                  <a:gd name="T9" fmla="*/ 528 h 714"/>
                  <a:gd name="T10" fmla="*/ 32 w 590"/>
                  <a:gd name="T11" fmla="*/ 620 h 714"/>
                  <a:gd name="T12" fmla="*/ 32 w 590"/>
                  <a:gd name="T13" fmla="*/ 620 h 714"/>
                  <a:gd name="T14" fmla="*/ 62 w 590"/>
                  <a:gd name="T15" fmla="*/ 620 h 714"/>
                  <a:gd name="T16" fmla="*/ 93 w 590"/>
                  <a:gd name="T17" fmla="*/ 620 h 714"/>
                  <a:gd name="T18" fmla="*/ 156 w 590"/>
                  <a:gd name="T19" fmla="*/ 620 h 714"/>
                  <a:gd name="T20" fmla="*/ 156 w 590"/>
                  <a:gd name="T21" fmla="*/ 652 h 714"/>
                  <a:gd name="T22" fmla="*/ 156 w 590"/>
                  <a:gd name="T23" fmla="*/ 652 h 714"/>
                  <a:gd name="T24" fmla="*/ 186 w 590"/>
                  <a:gd name="T25" fmla="*/ 682 h 714"/>
                  <a:gd name="T26" fmla="*/ 248 w 590"/>
                  <a:gd name="T27" fmla="*/ 713 h 714"/>
                  <a:gd name="T28" fmla="*/ 248 w 590"/>
                  <a:gd name="T29" fmla="*/ 682 h 714"/>
                  <a:gd name="T30" fmla="*/ 280 w 590"/>
                  <a:gd name="T31" fmla="*/ 682 h 714"/>
                  <a:gd name="T32" fmla="*/ 280 w 590"/>
                  <a:gd name="T33" fmla="*/ 682 h 714"/>
                  <a:gd name="T34" fmla="*/ 310 w 590"/>
                  <a:gd name="T35" fmla="*/ 682 h 714"/>
                  <a:gd name="T36" fmla="*/ 310 w 590"/>
                  <a:gd name="T37" fmla="*/ 682 h 714"/>
                  <a:gd name="T38" fmla="*/ 310 w 590"/>
                  <a:gd name="T39" fmla="*/ 682 h 714"/>
                  <a:gd name="T40" fmla="*/ 341 w 590"/>
                  <a:gd name="T41" fmla="*/ 682 h 714"/>
                  <a:gd name="T42" fmla="*/ 341 w 590"/>
                  <a:gd name="T43" fmla="*/ 682 h 714"/>
                  <a:gd name="T44" fmla="*/ 372 w 590"/>
                  <a:gd name="T45" fmla="*/ 682 h 714"/>
                  <a:gd name="T46" fmla="*/ 372 w 590"/>
                  <a:gd name="T47" fmla="*/ 682 h 714"/>
                  <a:gd name="T48" fmla="*/ 372 w 590"/>
                  <a:gd name="T49" fmla="*/ 682 h 714"/>
                  <a:gd name="T50" fmla="*/ 372 w 590"/>
                  <a:gd name="T51" fmla="*/ 682 h 714"/>
                  <a:gd name="T52" fmla="*/ 404 w 590"/>
                  <a:gd name="T53" fmla="*/ 682 h 714"/>
                  <a:gd name="T54" fmla="*/ 404 w 590"/>
                  <a:gd name="T55" fmla="*/ 682 h 714"/>
                  <a:gd name="T56" fmla="*/ 404 w 590"/>
                  <a:gd name="T57" fmla="*/ 682 h 714"/>
                  <a:gd name="T58" fmla="*/ 434 w 590"/>
                  <a:gd name="T59" fmla="*/ 682 h 714"/>
                  <a:gd name="T60" fmla="*/ 434 w 590"/>
                  <a:gd name="T61" fmla="*/ 682 h 714"/>
                  <a:gd name="T62" fmla="*/ 434 w 590"/>
                  <a:gd name="T63" fmla="*/ 682 h 714"/>
                  <a:gd name="T64" fmla="*/ 434 w 590"/>
                  <a:gd name="T65" fmla="*/ 682 h 714"/>
                  <a:gd name="T66" fmla="*/ 434 w 590"/>
                  <a:gd name="T67" fmla="*/ 682 h 714"/>
                  <a:gd name="T68" fmla="*/ 589 w 590"/>
                  <a:gd name="T69" fmla="*/ 682 h 714"/>
                  <a:gd name="T70" fmla="*/ 589 w 590"/>
                  <a:gd name="T71" fmla="*/ 682 h 714"/>
                  <a:gd name="T72" fmla="*/ 589 w 590"/>
                  <a:gd name="T73" fmla="*/ 652 h 714"/>
                  <a:gd name="T74" fmla="*/ 528 w 590"/>
                  <a:gd name="T75" fmla="*/ 63 h 714"/>
                  <a:gd name="T76" fmla="*/ 558 w 590"/>
                  <a:gd name="T77" fmla="*/ 63 h 714"/>
                  <a:gd name="T78" fmla="*/ 465 w 590"/>
                  <a:gd name="T79" fmla="*/ 0 h 714"/>
                  <a:gd name="T80" fmla="*/ 465 w 590"/>
                  <a:gd name="T81" fmla="*/ 63 h 714"/>
                  <a:gd name="T82" fmla="*/ 280 w 590"/>
                  <a:gd name="T83" fmla="*/ 63 h 714"/>
                  <a:gd name="T84" fmla="*/ 280 w 590"/>
                  <a:gd name="T85" fmla="*/ 217 h 714"/>
                  <a:gd name="T86" fmla="*/ 248 w 590"/>
                  <a:gd name="T87" fmla="*/ 217 h 714"/>
                  <a:gd name="T88" fmla="*/ 248 w 590"/>
                  <a:gd name="T89" fmla="*/ 248 h 714"/>
                  <a:gd name="T90" fmla="*/ 217 w 590"/>
                  <a:gd name="T91" fmla="*/ 248 h 714"/>
                  <a:gd name="T92" fmla="*/ 217 w 590"/>
                  <a:gd name="T93" fmla="*/ 280 h 714"/>
                  <a:gd name="T94" fmla="*/ 217 w 590"/>
                  <a:gd name="T95" fmla="*/ 310 h 714"/>
                  <a:gd name="T96" fmla="*/ 217 w 590"/>
                  <a:gd name="T97" fmla="*/ 310 h 714"/>
                  <a:gd name="T98" fmla="*/ 217 w 590"/>
                  <a:gd name="T99" fmla="*/ 341 h 714"/>
                  <a:gd name="T100" fmla="*/ 217 w 590"/>
                  <a:gd name="T101" fmla="*/ 341 h 714"/>
                  <a:gd name="T102" fmla="*/ 217 w 590"/>
                  <a:gd name="T103" fmla="*/ 372 h 714"/>
                  <a:gd name="T104" fmla="*/ 0 w 590"/>
                  <a:gd name="T105" fmla="*/ 372 h 714"/>
                  <a:gd name="T106" fmla="*/ 32 w 590"/>
                  <a:gd name="T107" fmla="*/ 4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0" h="714">
                    <a:moveTo>
                      <a:pt x="32" y="404"/>
                    </a:moveTo>
                    <a:lnTo>
                      <a:pt x="32" y="404"/>
                    </a:lnTo>
                    <a:cubicBezTo>
                      <a:pt x="32" y="404"/>
                      <a:pt x="32" y="404"/>
                      <a:pt x="32" y="434"/>
                    </a:cubicBezTo>
                    <a:cubicBezTo>
                      <a:pt x="32" y="434"/>
                      <a:pt x="32" y="465"/>
                      <a:pt x="32" y="496"/>
                    </a:cubicBezTo>
                    <a:cubicBezTo>
                      <a:pt x="32" y="496"/>
                      <a:pt x="32" y="528"/>
                      <a:pt x="62" y="528"/>
                    </a:cubicBezTo>
                    <a:cubicBezTo>
                      <a:pt x="62" y="589"/>
                      <a:pt x="32" y="589"/>
                      <a:pt x="32" y="620"/>
                    </a:cubicBezTo>
                    <a:lnTo>
                      <a:pt x="32" y="620"/>
                    </a:lnTo>
                    <a:cubicBezTo>
                      <a:pt x="62" y="620"/>
                      <a:pt x="62" y="620"/>
                      <a:pt x="62" y="620"/>
                    </a:cubicBezTo>
                    <a:cubicBezTo>
                      <a:pt x="93" y="620"/>
                      <a:pt x="93" y="620"/>
                      <a:pt x="93" y="620"/>
                    </a:cubicBezTo>
                    <a:cubicBezTo>
                      <a:pt x="124" y="620"/>
                      <a:pt x="124" y="620"/>
                      <a:pt x="156" y="620"/>
                    </a:cubicBezTo>
                    <a:cubicBezTo>
                      <a:pt x="156" y="652"/>
                      <a:pt x="156" y="652"/>
                      <a:pt x="156" y="652"/>
                    </a:cubicBezTo>
                    <a:lnTo>
                      <a:pt x="156" y="652"/>
                    </a:lnTo>
                    <a:cubicBezTo>
                      <a:pt x="186" y="652"/>
                      <a:pt x="186" y="652"/>
                      <a:pt x="186" y="682"/>
                    </a:cubicBezTo>
                    <a:cubicBezTo>
                      <a:pt x="186" y="682"/>
                      <a:pt x="217" y="713"/>
                      <a:pt x="248" y="713"/>
                    </a:cubicBezTo>
                    <a:cubicBezTo>
                      <a:pt x="248" y="713"/>
                      <a:pt x="248" y="713"/>
                      <a:pt x="248" y="682"/>
                    </a:cubicBezTo>
                    <a:lnTo>
                      <a:pt x="280" y="682"/>
                    </a:lnTo>
                    <a:lnTo>
                      <a:pt x="280" y="682"/>
                    </a:lnTo>
                    <a:lnTo>
                      <a:pt x="310" y="682"/>
                    </a:lnTo>
                    <a:lnTo>
                      <a:pt x="310" y="682"/>
                    </a:lnTo>
                    <a:lnTo>
                      <a:pt x="310" y="682"/>
                    </a:lnTo>
                    <a:lnTo>
                      <a:pt x="341" y="682"/>
                    </a:lnTo>
                    <a:lnTo>
                      <a:pt x="341" y="682"/>
                    </a:lnTo>
                    <a:cubicBezTo>
                      <a:pt x="341" y="682"/>
                      <a:pt x="341" y="682"/>
                      <a:pt x="372" y="682"/>
                    </a:cubicBezTo>
                    <a:lnTo>
                      <a:pt x="372" y="682"/>
                    </a:lnTo>
                    <a:lnTo>
                      <a:pt x="372" y="682"/>
                    </a:lnTo>
                    <a:lnTo>
                      <a:pt x="372" y="682"/>
                    </a:lnTo>
                    <a:cubicBezTo>
                      <a:pt x="372" y="682"/>
                      <a:pt x="372" y="682"/>
                      <a:pt x="404" y="682"/>
                    </a:cubicBezTo>
                    <a:lnTo>
                      <a:pt x="404" y="682"/>
                    </a:lnTo>
                    <a:lnTo>
                      <a:pt x="404" y="682"/>
                    </a:lnTo>
                    <a:lnTo>
                      <a:pt x="434" y="682"/>
                    </a:lnTo>
                    <a:lnTo>
                      <a:pt x="434" y="682"/>
                    </a:lnTo>
                    <a:lnTo>
                      <a:pt x="434" y="682"/>
                    </a:lnTo>
                    <a:lnTo>
                      <a:pt x="434" y="682"/>
                    </a:lnTo>
                    <a:lnTo>
                      <a:pt x="434" y="682"/>
                    </a:lnTo>
                    <a:cubicBezTo>
                      <a:pt x="589" y="682"/>
                      <a:pt x="589" y="682"/>
                      <a:pt x="589" y="682"/>
                    </a:cubicBezTo>
                    <a:lnTo>
                      <a:pt x="589" y="682"/>
                    </a:lnTo>
                    <a:cubicBezTo>
                      <a:pt x="589" y="652"/>
                      <a:pt x="589" y="652"/>
                      <a:pt x="589" y="652"/>
                    </a:cubicBezTo>
                    <a:cubicBezTo>
                      <a:pt x="528" y="63"/>
                      <a:pt x="528" y="63"/>
                      <a:pt x="528" y="63"/>
                    </a:cubicBezTo>
                    <a:cubicBezTo>
                      <a:pt x="558" y="63"/>
                      <a:pt x="558" y="63"/>
                      <a:pt x="558" y="63"/>
                    </a:cubicBezTo>
                    <a:cubicBezTo>
                      <a:pt x="465" y="0"/>
                      <a:pt x="465" y="0"/>
                      <a:pt x="465" y="0"/>
                    </a:cubicBezTo>
                    <a:cubicBezTo>
                      <a:pt x="465" y="63"/>
                      <a:pt x="465" y="63"/>
                      <a:pt x="465" y="63"/>
                    </a:cubicBezTo>
                    <a:cubicBezTo>
                      <a:pt x="280" y="63"/>
                      <a:pt x="280" y="63"/>
                      <a:pt x="280" y="63"/>
                    </a:cubicBezTo>
                    <a:cubicBezTo>
                      <a:pt x="280" y="217"/>
                      <a:pt x="280" y="217"/>
                      <a:pt x="280" y="217"/>
                    </a:cubicBezTo>
                    <a:cubicBezTo>
                      <a:pt x="248" y="217"/>
                      <a:pt x="248" y="217"/>
                      <a:pt x="248" y="217"/>
                    </a:cubicBezTo>
                    <a:cubicBezTo>
                      <a:pt x="248" y="217"/>
                      <a:pt x="248" y="217"/>
                      <a:pt x="248" y="248"/>
                    </a:cubicBezTo>
                    <a:cubicBezTo>
                      <a:pt x="217" y="248"/>
                      <a:pt x="217" y="248"/>
                      <a:pt x="217" y="248"/>
                    </a:cubicBezTo>
                    <a:lnTo>
                      <a:pt x="217" y="280"/>
                    </a:lnTo>
                    <a:lnTo>
                      <a:pt x="217" y="310"/>
                    </a:lnTo>
                    <a:lnTo>
                      <a:pt x="217" y="310"/>
                    </a:lnTo>
                    <a:cubicBezTo>
                      <a:pt x="217" y="341"/>
                      <a:pt x="217" y="341"/>
                      <a:pt x="217" y="341"/>
                    </a:cubicBezTo>
                    <a:lnTo>
                      <a:pt x="217" y="341"/>
                    </a:lnTo>
                    <a:cubicBezTo>
                      <a:pt x="217" y="372"/>
                      <a:pt x="217" y="372"/>
                      <a:pt x="217" y="372"/>
                    </a:cubicBezTo>
                    <a:cubicBezTo>
                      <a:pt x="0" y="372"/>
                      <a:pt x="0" y="372"/>
                      <a:pt x="0" y="372"/>
                    </a:cubicBezTo>
                    <a:cubicBezTo>
                      <a:pt x="32" y="372"/>
                      <a:pt x="32" y="372"/>
                      <a:pt x="32" y="4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 name="Freeform 7"/>
              <p:cNvSpPr>
                <a:spLocks noChangeArrowheads="1"/>
              </p:cNvSpPr>
              <p:nvPr/>
            </p:nvSpPr>
            <p:spPr bwMode="auto">
              <a:xfrm>
                <a:off x="3690938" y="2382838"/>
                <a:ext cx="33337" cy="112712"/>
              </a:xfrm>
              <a:custGeom>
                <a:avLst/>
                <a:gdLst>
                  <a:gd name="T0" fmla="*/ 62 w 94"/>
                  <a:gd name="T1" fmla="*/ 124 h 312"/>
                  <a:gd name="T2" fmla="*/ 62 w 94"/>
                  <a:gd name="T3" fmla="*/ 124 h 312"/>
                  <a:gd name="T4" fmla="*/ 93 w 94"/>
                  <a:gd name="T5" fmla="*/ 93 h 312"/>
                  <a:gd name="T6" fmla="*/ 93 w 94"/>
                  <a:gd name="T7" fmla="*/ 63 h 312"/>
                  <a:gd name="T8" fmla="*/ 93 w 94"/>
                  <a:gd name="T9" fmla="*/ 63 h 312"/>
                  <a:gd name="T10" fmla="*/ 93 w 94"/>
                  <a:gd name="T11" fmla="*/ 63 h 312"/>
                  <a:gd name="T12" fmla="*/ 93 w 94"/>
                  <a:gd name="T13" fmla="*/ 31 h 312"/>
                  <a:gd name="T14" fmla="*/ 93 w 94"/>
                  <a:gd name="T15" fmla="*/ 0 h 312"/>
                  <a:gd name="T16" fmla="*/ 93 w 94"/>
                  <a:gd name="T17" fmla="*/ 0 h 312"/>
                  <a:gd name="T18" fmla="*/ 93 w 94"/>
                  <a:gd name="T19" fmla="*/ 0 h 312"/>
                  <a:gd name="T20" fmla="*/ 93 w 94"/>
                  <a:gd name="T21" fmla="*/ 0 h 312"/>
                  <a:gd name="T22" fmla="*/ 93 w 94"/>
                  <a:gd name="T23" fmla="*/ 0 h 312"/>
                  <a:gd name="T24" fmla="*/ 93 w 94"/>
                  <a:gd name="T25" fmla="*/ 0 h 312"/>
                  <a:gd name="T26" fmla="*/ 62 w 94"/>
                  <a:gd name="T27" fmla="*/ 0 h 312"/>
                  <a:gd name="T28" fmla="*/ 62 w 94"/>
                  <a:gd name="T29" fmla="*/ 31 h 312"/>
                  <a:gd name="T30" fmla="*/ 0 w 94"/>
                  <a:gd name="T31" fmla="*/ 31 h 312"/>
                  <a:gd name="T32" fmla="*/ 0 w 94"/>
                  <a:gd name="T33" fmla="*/ 63 h 312"/>
                  <a:gd name="T34" fmla="*/ 0 w 94"/>
                  <a:gd name="T35" fmla="*/ 63 h 312"/>
                  <a:gd name="T36" fmla="*/ 0 w 94"/>
                  <a:gd name="T37" fmla="*/ 63 h 312"/>
                  <a:gd name="T38" fmla="*/ 0 w 94"/>
                  <a:gd name="T39" fmla="*/ 93 h 312"/>
                  <a:gd name="T40" fmla="*/ 32 w 94"/>
                  <a:gd name="T41" fmla="*/ 93 h 312"/>
                  <a:gd name="T42" fmla="*/ 32 w 94"/>
                  <a:gd name="T43" fmla="*/ 93 h 312"/>
                  <a:gd name="T44" fmla="*/ 32 w 94"/>
                  <a:gd name="T45" fmla="*/ 124 h 312"/>
                  <a:gd name="T46" fmla="*/ 32 w 94"/>
                  <a:gd name="T47" fmla="*/ 187 h 312"/>
                  <a:gd name="T48" fmla="*/ 32 w 94"/>
                  <a:gd name="T49" fmla="*/ 187 h 312"/>
                  <a:gd name="T50" fmla="*/ 32 w 94"/>
                  <a:gd name="T51" fmla="*/ 187 h 312"/>
                  <a:gd name="T52" fmla="*/ 32 w 94"/>
                  <a:gd name="T53" fmla="*/ 248 h 312"/>
                  <a:gd name="T54" fmla="*/ 32 w 94"/>
                  <a:gd name="T55" fmla="*/ 311 h 312"/>
                  <a:gd name="T56" fmla="*/ 32 w 94"/>
                  <a:gd name="T57" fmla="*/ 311 h 312"/>
                  <a:gd name="T58" fmla="*/ 32 w 94"/>
                  <a:gd name="T59" fmla="*/ 311 h 312"/>
                  <a:gd name="T60" fmla="*/ 62 w 94"/>
                  <a:gd name="T61" fmla="*/ 311 h 312"/>
                  <a:gd name="T62" fmla="*/ 62 w 94"/>
                  <a:gd name="T63" fmla="*/ 279 h 312"/>
                  <a:gd name="T64" fmla="*/ 62 w 94"/>
                  <a:gd name="T65" fmla="*/ 279 h 312"/>
                  <a:gd name="T66" fmla="*/ 62 w 94"/>
                  <a:gd name="T67" fmla="*/ 217 h 312"/>
                  <a:gd name="T68" fmla="*/ 62 w 94"/>
                  <a:gd name="T69" fmla="*/ 187 h 312"/>
                  <a:gd name="T70" fmla="*/ 62 w 94"/>
                  <a:gd name="T71" fmla="*/ 155 h 312"/>
                  <a:gd name="T72" fmla="*/ 62 w 94"/>
                  <a:gd name="T73" fmla="*/ 155 h 312"/>
                  <a:gd name="T74" fmla="*/ 62 w 94"/>
                  <a:gd name="T75" fmla="*/ 155 h 312"/>
                  <a:gd name="T76" fmla="*/ 62 w 94"/>
                  <a:gd name="T77"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312">
                    <a:moveTo>
                      <a:pt x="62" y="124"/>
                    </a:moveTo>
                    <a:lnTo>
                      <a:pt x="62" y="124"/>
                    </a:lnTo>
                    <a:cubicBezTo>
                      <a:pt x="93" y="124"/>
                      <a:pt x="93" y="93"/>
                      <a:pt x="93" y="93"/>
                    </a:cubicBezTo>
                    <a:cubicBezTo>
                      <a:pt x="93" y="93"/>
                      <a:pt x="93" y="93"/>
                      <a:pt x="93" y="63"/>
                    </a:cubicBezTo>
                    <a:lnTo>
                      <a:pt x="93" y="63"/>
                    </a:lnTo>
                    <a:lnTo>
                      <a:pt x="93" y="63"/>
                    </a:lnTo>
                    <a:cubicBezTo>
                      <a:pt x="93" y="31"/>
                      <a:pt x="93" y="31"/>
                      <a:pt x="93" y="31"/>
                    </a:cubicBezTo>
                    <a:lnTo>
                      <a:pt x="93" y="0"/>
                    </a:lnTo>
                    <a:lnTo>
                      <a:pt x="93" y="0"/>
                    </a:lnTo>
                    <a:lnTo>
                      <a:pt x="93" y="0"/>
                    </a:lnTo>
                    <a:lnTo>
                      <a:pt x="93" y="0"/>
                    </a:lnTo>
                    <a:lnTo>
                      <a:pt x="93" y="0"/>
                    </a:lnTo>
                    <a:lnTo>
                      <a:pt x="93" y="0"/>
                    </a:lnTo>
                    <a:cubicBezTo>
                      <a:pt x="62" y="0"/>
                      <a:pt x="62" y="0"/>
                      <a:pt x="62" y="0"/>
                    </a:cubicBezTo>
                    <a:cubicBezTo>
                      <a:pt x="62" y="31"/>
                      <a:pt x="62" y="31"/>
                      <a:pt x="62" y="31"/>
                    </a:cubicBezTo>
                    <a:cubicBezTo>
                      <a:pt x="0" y="31"/>
                      <a:pt x="0" y="31"/>
                      <a:pt x="0" y="31"/>
                    </a:cubicBezTo>
                    <a:cubicBezTo>
                      <a:pt x="0" y="63"/>
                      <a:pt x="0" y="63"/>
                      <a:pt x="0" y="63"/>
                    </a:cubicBezTo>
                    <a:lnTo>
                      <a:pt x="0" y="63"/>
                    </a:lnTo>
                    <a:lnTo>
                      <a:pt x="0" y="63"/>
                    </a:lnTo>
                    <a:lnTo>
                      <a:pt x="0" y="93"/>
                    </a:lnTo>
                    <a:cubicBezTo>
                      <a:pt x="32" y="93"/>
                      <a:pt x="32" y="93"/>
                      <a:pt x="32" y="93"/>
                    </a:cubicBezTo>
                    <a:lnTo>
                      <a:pt x="32" y="93"/>
                    </a:lnTo>
                    <a:lnTo>
                      <a:pt x="32" y="124"/>
                    </a:lnTo>
                    <a:cubicBezTo>
                      <a:pt x="32" y="124"/>
                      <a:pt x="32" y="155"/>
                      <a:pt x="32" y="187"/>
                    </a:cubicBezTo>
                    <a:lnTo>
                      <a:pt x="32" y="187"/>
                    </a:lnTo>
                    <a:lnTo>
                      <a:pt x="32" y="187"/>
                    </a:lnTo>
                    <a:cubicBezTo>
                      <a:pt x="32" y="187"/>
                      <a:pt x="32" y="217"/>
                      <a:pt x="32" y="248"/>
                    </a:cubicBezTo>
                    <a:cubicBezTo>
                      <a:pt x="32" y="279"/>
                      <a:pt x="32" y="279"/>
                      <a:pt x="32" y="311"/>
                    </a:cubicBezTo>
                    <a:lnTo>
                      <a:pt x="32" y="311"/>
                    </a:lnTo>
                    <a:lnTo>
                      <a:pt x="32" y="311"/>
                    </a:lnTo>
                    <a:lnTo>
                      <a:pt x="62" y="311"/>
                    </a:lnTo>
                    <a:cubicBezTo>
                      <a:pt x="62" y="311"/>
                      <a:pt x="62" y="311"/>
                      <a:pt x="62" y="279"/>
                    </a:cubicBezTo>
                    <a:lnTo>
                      <a:pt x="62" y="279"/>
                    </a:lnTo>
                    <a:cubicBezTo>
                      <a:pt x="62" y="248"/>
                      <a:pt x="62" y="248"/>
                      <a:pt x="62" y="217"/>
                    </a:cubicBezTo>
                    <a:cubicBezTo>
                      <a:pt x="62" y="187"/>
                      <a:pt x="62" y="187"/>
                      <a:pt x="62" y="187"/>
                    </a:cubicBezTo>
                    <a:lnTo>
                      <a:pt x="62" y="155"/>
                    </a:lnTo>
                    <a:lnTo>
                      <a:pt x="62" y="155"/>
                    </a:lnTo>
                    <a:lnTo>
                      <a:pt x="62" y="155"/>
                    </a:lnTo>
                    <a:cubicBezTo>
                      <a:pt x="62" y="124"/>
                      <a:pt x="62" y="124"/>
                      <a:pt x="62"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 name="Freeform 8"/>
              <p:cNvSpPr>
                <a:spLocks noChangeArrowheads="1"/>
              </p:cNvSpPr>
              <p:nvPr/>
            </p:nvSpPr>
            <p:spPr bwMode="auto">
              <a:xfrm>
                <a:off x="3435350" y="2081213"/>
                <a:ext cx="301625" cy="323850"/>
              </a:xfrm>
              <a:custGeom>
                <a:avLst/>
                <a:gdLst>
                  <a:gd name="T0" fmla="*/ 185 w 837"/>
                  <a:gd name="T1" fmla="*/ 836 h 900"/>
                  <a:gd name="T2" fmla="*/ 185 w 837"/>
                  <a:gd name="T3" fmla="*/ 867 h 900"/>
                  <a:gd name="T4" fmla="*/ 185 w 837"/>
                  <a:gd name="T5" fmla="*/ 867 h 900"/>
                  <a:gd name="T6" fmla="*/ 216 w 837"/>
                  <a:gd name="T7" fmla="*/ 899 h 900"/>
                  <a:gd name="T8" fmla="*/ 248 w 837"/>
                  <a:gd name="T9" fmla="*/ 899 h 900"/>
                  <a:gd name="T10" fmla="*/ 248 w 837"/>
                  <a:gd name="T11" fmla="*/ 899 h 900"/>
                  <a:gd name="T12" fmla="*/ 278 w 837"/>
                  <a:gd name="T13" fmla="*/ 867 h 900"/>
                  <a:gd name="T14" fmla="*/ 309 w 837"/>
                  <a:gd name="T15" fmla="*/ 867 h 900"/>
                  <a:gd name="T16" fmla="*/ 309 w 837"/>
                  <a:gd name="T17" fmla="*/ 867 h 900"/>
                  <a:gd name="T18" fmla="*/ 309 w 837"/>
                  <a:gd name="T19" fmla="*/ 867 h 900"/>
                  <a:gd name="T20" fmla="*/ 309 w 837"/>
                  <a:gd name="T21" fmla="*/ 836 h 900"/>
                  <a:gd name="T22" fmla="*/ 309 w 837"/>
                  <a:gd name="T23" fmla="*/ 836 h 900"/>
                  <a:gd name="T24" fmla="*/ 309 w 837"/>
                  <a:gd name="T25" fmla="*/ 836 h 900"/>
                  <a:gd name="T26" fmla="*/ 371 w 837"/>
                  <a:gd name="T27" fmla="*/ 775 h 900"/>
                  <a:gd name="T28" fmla="*/ 371 w 837"/>
                  <a:gd name="T29" fmla="*/ 743 h 900"/>
                  <a:gd name="T30" fmla="*/ 402 w 837"/>
                  <a:gd name="T31" fmla="*/ 712 h 900"/>
                  <a:gd name="T32" fmla="*/ 433 w 837"/>
                  <a:gd name="T33" fmla="*/ 712 h 900"/>
                  <a:gd name="T34" fmla="*/ 464 w 837"/>
                  <a:gd name="T35" fmla="*/ 681 h 900"/>
                  <a:gd name="T36" fmla="*/ 464 w 837"/>
                  <a:gd name="T37" fmla="*/ 681 h 900"/>
                  <a:gd name="T38" fmla="*/ 464 w 837"/>
                  <a:gd name="T39" fmla="*/ 651 h 900"/>
                  <a:gd name="T40" fmla="*/ 496 w 837"/>
                  <a:gd name="T41" fmla="*/ 651 h 900"/>
                  <a:gd name="T42" fmla="*/ 526 w 837"/>
                  <a:gd name="T43" fmla="*/ 619 h 900"/>
                  <a:gd name="T44" fmla="*/ 557 w 837"/>
                  <a:gd name="T45" fmla="*/ 619 h 900"/>
                  <a:gd name="T46" fmla="*/ 650 w 837"/>
                  <a:gd name="T47" fmla="*/ 589 h 900"/>
                  <a:gd name="T48" fmla="*/ 650 w 837"/>
                  <a:gd name="T49" fmla="*/ 589 h 900"/>
                  <a:gd name="T50" fmla="*/ 681 w 837"/>
                  <a:gd name="T51" fmla="*/ 589 h 900"/>
                  <a:gd name="T52" fmla="*/ 712 w 837"/>
                  <a:gd name="T53" fmla="*/ 558 h 900"/>
                  <a:gd name="T54" fmla="*/ 744 w 837"/>
                  <a:gd name="T55" fmla="*/ 558 h 900"/>
                  <a:gd name="T56" fmla="*/ 805 w 837"/>
                  <a:gd name="T57" fmla="*/ 558 h 900"/>
                  <a:gd name="T58" fmla="*/ 836 w 837"/>
                  <a:gd name="T59" fmla="*/ 558 h 900"/>
                  <a:gd name="T60" fmla="*/ 836 w 837"/>
                  <a:gd name="T61" fmla="*/ 496 h 900"/>
                  <a:gd name="T62" fmla="*/ 836 w 837"/>
                  <a:gd name="T63" fmla="*/ 465 h 900"/>
                  <a:gd name="T64" fmla="*/ 805 w 837"/>
                  <a:gd name="T65" fmla="*/ 404 h 900"/>
                  <a:gd name="T66" fmla="*/ 774 w 837"/>
                  <a:gd name="T67" fmla="*/ 372 h 900"/>
                  <a:gd name="T68" fmla="*/ 774 w 837"/>
                  <a:gd name="T69" fmla="*/ 341 h 900"/>
                  <a:gd name="T70" fmla="*/ 744 w 837"/>
                  <a:gd name="T71" fmla="*/ 310 h 900"/>
                  <a:gd name="T72" fmla="*/ 681 w 837"/>
                  <a:gd name="T73" fmla="*/ 248 h 900"/>
                  <a:gd name="T74" fmla="*/ 309 w 837"/>
                  <a:gd name="T75" fmla="*/ 0 h 900"/>
                  <a:gd name="T76" fmla="*/ 371 w 837"/>
                  <a:gd name="T77" fmla="*/ 528 h 900"/>
                  <a:gd name="T78" fmla="*/ 154 w 837"/>
                  <a:gd name="T79" fmla="*/ 619 h 900"/>
                  <a:gd name="T80" fmla="*/ 154 w 837"/>
                  <a:gd name="T81" fmla="*/ 619 h 900"/>
                  <a:gd name="T82" fmla="*/ 92 w 837"/>
                  <a:gd name="T83" fmla="*/ 619 h 900"/>
                  <a:gd name="T84" fmla="*/ 61 w 837"/>
                  <a:gd name="T85" fmla="*/ 619 h 900"/>
                  <a:gd name="T86" fmla="*/ 30 w 837"/>
                  <a:gd name="T87" fmla="*/ 651 h 900"/>
                  <a:gd name="T88" fmla="*/ 0 w 837"/>
                  <a:gd name="T89" fmla="*/ 619 h 900"/>
                  <a:gd name="T90" fmla="*/ 0 w 837"/>
                  <a:gd name="T91" fmla="*/ 681 h 900"/>
                  <a:gd name="T92" fmla="*/ 0 w 837"/>
                  <a:gd name="T93" fmla="*/ 712 h 900"/>
                  <a:gd name="T94" fmla="*/ 0 w 837"/>
                  <a:gd name="T95" fmla="*/ 712 h 900"/>
                  <a:gd name="T96" fmla="*/ 30 w 837"/>
                  <a:gd name="T97" fmla="*/ 775 h 900"/>
                  <a:gd name="T98" fmla="*/ 30 w 837"/>
                  <a:gd name="T99" fmla="*/ 775 h 900"/>
                  <a:gd name="T100" fmla="*/ 30 w 837"/>
                  <a:gd name="T101" fmla="*/ 775 h 900"/>
                  <a:gd name="T102" fmla="*/ 30 w 837"/>
                  <a:gd name="T103" fmla="*/ 775 h 900"/>
                  <a:gd name="T104" fmla="*/ 30 w 837"/>
                  <a:gd name="T105" fmla="*/ 775 h 900"/>
                  <a:gd name="T106" fmla="*/ 61 w 837"/>
                  <a:gd name="T107" fmla="*/ 775 h 900"/>
                  <a:gd name="T108" fmla="*/ 92 w 837"/>
                  <a:gd name="T109" fmla="*/ 775 h 900"/>
                  <a:gd name="T110" fmla="*/ 92 w 837"/>
                  <a:gd name="T111" fmla="*/ 775 h 900"/>
                  <a:gd name="T112" fmla="*/ 124 w 837"/>
                  <a:gd name="T113" fmla="*/ 775 h 900"/>
                  <a:gd name="T114" fmla="*/ 124 w 837"/>
                  <a:gd name="T115" fmla="*/ 743 h 900"/>
                  <a:gd name="T116" fmla="*/ 154 w 837"/>
                  <a:gd name="T117" fmla="*/ 805 h 900"/>
                  <a:gd name="T118" fmla="*/ 154 w 837"/>
                  <a:gd name="T119" fmla="*/ 805 h 900"/>
                  <a:gd name="T120" fmla="*/ 185 w 837"/>
                  <a:gd name="T121" fmla="*/ 8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900">
                    <a:moveTo>
                      <a:pt x="185" y="836"/>
                    </a:moveTo>
                    <a:lnTo>
                      <a:pt x="185" y="836"/>
                    </a:lnTo>
                    <a:lnTo>
                      <a:pt x="185" y="867"/>
                    </a:lnTo>
                    <a:lnTo>
                      <a:pt x="185" y="867"/>
                    </a:lnTo>
                    <a:lnTo>
                      <a:pt x="185" y="867"/>
                    </a:lnTo>
                    <a:lnTo>
                      <a:pt x="185" y="867"/>
                    </a:lnTo>
                    <a:lnTo>
                      <a:pt x="185" y="899"/>
                    </a:lnTo>
                    <a:cubicBezTo>
                      <a:pt x="216" y="899"/>
                      <a:pt x="216" y="899"/>
                      <a:pt x="216" y="899"/>
                    </a:cubicBezTo>
                    <a:lnTo>
                      <a:pt x="248" y="899"/>
                    </a:lnTo>
                    <a:lnTo>
                      <a:pt x="248" y="899"/>
                    </a:lnTo>
                    <a:lnTo>
                      <a:pt x="248" y="899"/>
                    </a:lnTo>
                    <a:lnTo>
                      <a:pt x="248" y="899"/>
                    </a:lnTo>
                    <a:cubicBezTo>
                      <a:pt x="248" y="899"/>
                      <a:pt x="248" y="899"/>
                      <a:pt x="248" y="867"/>
                    </a:cubicBezTo>
                    <a:cubicBezTo>
                      <a:pt x="278" y="867"/>
                      <a:pt x="278" y="867"/>
                      <a:pt x="278" y="867"/>
                    </a:cubicBezTo>
                    <a:lnTo>
                      <a:pt x="278" y="867"/>
                    </a:lnTo>
                    <a:cubicBezTo>
                      <a:pt x="309" y="867"/>
                      <a:pt x="309" y="867"/>
                      <a:pt x="309" y="867"/>
                    </a:cubicBezTo>
                    <a:lnTo>
                      <a:pt x="309" y="867"/>
                    </a:lnTo>
                    <a:lnTo>
                      <a:pt x="309" y="867"/>
                    </a:lnTo>
                    <a:lnTo>
                      <a:pt x="309" y="867"/>
                    </a:lnTo>
                    <a:lnTo>
                      <a:pt x="309" y="867"/>
                    </a:lnTo>
                    <a:lnTo>
                      <a:pt x="309" y="867"/>
                    </a:lnTo>
                    <a:lnTo>
                      <a:pt x="309" y="836"/>
                    </a:lnTo>
                    <a:lnTo>
                      <a:pt x="309" y="836"/>
                    </a:lnTo>
                    <a:lnTo>
                      <a:pt x="309" y="836"/>
                    </a:lnTo>
                    <a:lnTo>
                      <a:pt x="309" y="836"/>
                    </a:lnTo>
                    <a:lnTo>
                      <a:pt x="309" y="836"/>
                    </a:lnTo>
                    <a:cubicBezTo>
                      <a:pt x="309" y="805"/>
                      <a:pt x="309" y="805"/>
                      <a:pt x="340" y="775"/>
                    </a:cubicBezTo>
                    <a:lnTo>
                      <a:pt x="371" y="775"/>
                    </a:lnTo>
                    <a:lnTo>
                      <a:pt x="371" y="775"/>
                    </a:lnTo>
                    <a:cubicBezTo>
                      <a:pt x="371" y="775"/>
                      <a:pt x="371" y="775"/>
                      <a:pt x="371" y="743"/>
                    </a:cubicBezTo>
                    <a:cubicBezTo>
                      <a:pt x="371" y="743"/>
                      <a:pt x="371" y="712"/>
                      <a:pt x="402" y="712"/>
                    </a:cubicBezTo>
                    <a:lnTo>
                      <a:pt x="402" y="712"/>
                    </a:lnTo>
                    <a:cubicBezTo>
                      <a:pt x="402" y="681"/>
                      <a:pt x="402" y="681"/>
                      <a:pt x="402" y="681"/>
                    </a:cubicBezTo>
                    <a:cubicBezTo>
                      <a:pt x="433" y="712"/>
                      <a:pt x="433" y="712"/>
                      <a:pt x="433" y="712"/>
                    </a:cubicBezTo>
                    <a:cubicBezTo>
                      <a:pt x="433" y="681"/>
                      <a:pt x="464" y="681"/>
                      <a:pt x="464" y="681"/>
                    </a:cubicBezTo>
                    <a:lnTo>
                      <a:pt x="464" y="681"/>
                    </a:lnTo>
                    <a:lnTo>
                      <a:pt x="464" y="681"/>
                    </a:lnTo>
                    <a:lnTo>
                      <a:pt x="464" y="681"/>
                    </a:lnTo>
                    <a:lnTo>
                      <a:pt x="464" y="681"/>
                    </a:lnTo>
                    <a:lnTo>
                      <a:pt x="464" y="651"/>
                    </a:lnTo>
                    <a:cubicBezTo>
                      <a:pt x="496" y="651"/>
                      <a:pt x="496" y="651"/>
                      <a:pt x="496" y="651"/>
                    </a:cubicBezTo>
                    <a:lnTo>
                      <a:pt x="496" y="651"/>
                    </a:lnTo>
                    <a:cubicBezTo>
                      <a:pt x="496" y="619"/>
                      <a:pt x="496" y="619"/>
                      <a:pt x="496" y="619"/>
                    </a:cubicBezTo>
                    <a:cubicBezTo>
                      <a:pt x="526" y="619"/>
                      <a:pt x="526" y="619"/>
                      <a:pt x="526" y="619"/>
                    </a:cubicBezTo>
                    <a:cubicBezTo>
                      <a:pt x="526" y="619"/>
                      <a:pt x="526" y="619"/>
                      <a:pt x="557" y="619"/>
                    </a:cubicBezTo>
                    <a:lnTo>
                      <a:pt x="557" y="619"/>
                    </a:lnTo>
                    <a:cubicBezTo>
                      <a:pt x="588" y="589"/>
                      <a:pt x="588" y="589"/>
                      <a:pt x="620" y="589"/>
                    </a:cubicBezTo>
                    <a:cubicBezTo>
                      <a:pt x="620" y="589"/>
                      <a:pt x="620" y="589"/>
                      <a:pt x="650" y="589"/>
                    </a:cubicBezTo>
                    <a:lnTo>
                      <a:pt x="650" y="589"/>
                    </a:lnTo>
                    <a:lnTo>
                      <a:pt x="650" y="589"/>
                    </a:lnTo>
                    <a:cubicBezTo>
                      <a:pt x="650" y="589"/>
                      <a:pt x="650" y="589"/>
                      <a:pt x="681" y="589"/>
                    </a:cubicBezTo>
                    <a:lnTo>
                      <a:pt x="681" y="589"/>
                    </a:lnTo>
                    <a:cubicBezTo>
                      <a:pt x="681" y="589"/>
                      <a:pt x="681" y="589"/>
                      <a:pt x="712" y="558"/>
                    </a:cubicBezTo>
                    <a:lnTo>
                      <a:pt x="712" y="558"/>
                    </a:lnTo>
                    <a:lnTo>
                      <a:pt x="744" y="558"/>
                    </a:lnTo>
                    <a:lnTo>
                      <a:pt x="744" y="558"/>
                    </a:lnTo>
                    <a:lnTo>
                      <a:pt x="774" y="558"/>
                    </a:lnTo>
                    <a:cubicBezTo>
                      <a:pt x="805" y="558"/>
                      <a:pt x="805" y="558"/>
                      <a:pt x="805" y="558"/>
                    </a:cubicBezTo>
                    <a:lnTo>
                      <a:pt x="805" y="558"/>
                    </a:lnTo>
                    <a:lnTo>
                      <a:pt x="836" y="558"/>
                    </a:lnTo>
                    <a:lnTo>
                      <a:pt x="836" y="558"/>
                    </a:lnTo>
                    <a:cubicBezTo>
                      <a:pt x="836" y="558"/>
                      <a:pt x="836" y="528"/>
                      <a:pt x="836" y="496"/>
                    </a:cubicBezTo>
                    <a:lnTo>
                      <a:pt x="836" y="496"/>
                    </a:lnTo>
                    <a:cubicBezTo>
                      <a:pt x="836" y="465"/>
                      <a:pt x="836" y="465"/>
                      <a:pt x="836" y="465"/>
                    </a:cubicBezTo>
                    <a:cubicBezTo>
                      <a:pt x="836" y="434"/>
                      <a:pt x="836" y="404"/>
                      <a:pt x="836" y="404"/>
                    </a:cubicBezTo>
                    <a:lnTo>
                      <a:pt x="805" y="404"/>
                    </a:lnTo>
                    <a:lnTo>
                      <a:pt x="805" y="404"/>
                    </a:lnTo>
                    <a:cubicBezTo>
                      <a:pt x="774" y="372"/>
                      <a:pt x="774" y="372"/>
                      <a:pt x="774" y="372"/>
                    </a:cubicBezTo>
                    <a:cubicBezTo>
                      <a:pt x="774" y="341"/>
                      <a:pt x="774" y="341"/>
                      <a:pt x="774" y="341"/>
                    </a:cubicBezTo>
                    <a:lnTo>
                      <a:pt x="774" y="341"/>
                    </a:lnTo>
                    <a:cubicBezTo>
                      <a:pt x="774" y="341"/>
                      <a:pt x="774" y="310"/>
                      <a:pt x="744" y="310"/>
                    </a:cubicBezTo>
                    <a:lnTo>
                      <a:pt x="744" y="310"/>
                    </a:lnTo>
                    <a:cubicBezTo>
                      <a:pt x="681" y="248"/>
                      <a:pt x="681" y="248"/>
                      <a:pt x="681" y="248"/>
                    </a:cubicBezTo>
                    <a:lnTo>
                      <a:pt x="681" y="248"/>
                    </a:lnTo>
                    <a:cubicBezTo>
                      <a:pt x="340" y="0"/>
                      <a:pt x="340" y="0"/>
                      <a:pt x="340" y="0"/>
                    </a:cubicBezTo>
                    <a:cubicBezTo>
                      <a:pt x="309" y="0"/>
                      <a:pt x="309" y="0"/>
                      <a:pt x="309" y="0"/>
                    </a:cubicBezTo>
                    <a:cubicBezTo>
                      <a:pt x="340" y="496"/>
                      <a:pt x="340" y="496"/>
                      <a:pt x="340" y="496"/>
                    </a:cubicBezTo>
                    <a:cubicBezTo>
                      <a:pt x="371" y="528"/>
                      <a:pt x="371" y="528"/>
                      <a:pt x="371" y="528"/>
                    </a:cubicBezTo>
                    <a:cubicBezTo>
                      <a:pt x="340" y="619"/>
                      <a:pt x="340" y="619"/>
                      <a:pt x="340" y="619"/>
                    </a:cubicBezTo>
                    <a:cubicBezTo>
                      <a:pt x="154" y="619"/>
                      <a:pt x="154" y="619"/>
                      <a:pt x="154" y="619"/>
                    </a:cubicBezTo>
                    <a:lnTo>
                      <a:pt x="154" y="619"/>
                    </a:lnTo>
                    <a:lnTo>
                      <a:pt x="154" y="619"/>
                    </a:lnTo>
                    <a:cubicBezTo>
                      <a:pt x="124" y="619"/>
                      <a:pt x="124" y="619"/>
                      <a:pt x="124" y="619"/>
                    </a:cubicBezTo>
                    <a:lnTo>
                      <a:pt x="92" y="619"/>
                    </a:lnTo>
                    <a:lnTo>
                      <a:pt x="92" y="619"/>
                    </a:lnTo>
                    <a:lnTo>
                      <a:pt x="61" y="619"/>
                    </a:lnTo>
                    <a:lnTo>
                      <a:pt x="61" y="619"/>
                    </a:lnTo>
                    <a:cubicBezTo>
                      <a:pt x="61" y="651"/>
                      <a:pt x="61" y="651"/>
                      <a:pt x="30" y="651"/>
                    </a:cubicBezTo>
                    <a:lnTo>
                      <a:pt x="30" y="651"/>
                    </a:lnTo>
                    <a:lnTo>
                      <a:pt x="0" y="619"/>
                    </a:lnTo>
                    <a:cubicBezTo>
                      <a:pt x="0" y="651"/>
                      <a:pt x="0" y="651"/>
                      <a:pt x="0" y="651"/>
                    </a:cubicBezTo>
                    <a:lnTo>
                      <a:pt x="0" y="681"/>
                    </a:lnTo>
                    <a:lnTo>
                      <a:pt x="0" y="681"/>
                    </a:lnTo>
                    <a:cubicBezTo>
                      <a:pt x="0" y="712"/>
                      <a:pt x="0" y="712"/>
                      <a:pt x="0" y="712"/>
                    </a:cubicBezTo>
                    <a:lnTo>
                      <a:pt x="0" y="712"/>
                    </a:lnTo>
                    <a:lnTo>
                      <a:pt x="0" y="712"/>
                    </a:lnTo>
                    <a:cubicBezTo>
                      <a:pt x="0" y="712"/>
                      <a:pt x="30" y="712"/>
                      <a:pt x="30" y="743"/>
                    </a:cubicBezTo>
                    <a:cubicBezTo>
                      <a:pt x="30" y="743"/>
                      <a:pt x="30" y="743"/>
                      <a:pt x="30" y="775"/>
                    </a:cubicBezTo>
                    <a:lnTo>
                      <a:pt x="30" y="775"/>
                    </a:lnTo>
                    <a:lnTo>
                      <a:pt x="30" y="775"/>
                    </a:lnTo>
                    <a:lnTo>
                      <a:pt x="30" y="775"/>
                    </a:lnTo>
                    <a:lnTo>
                      <a:pt x="30" y="775"/>
                    </a:lnTo>
                    <a:lnTo>
                      <a:pt x="30" y="775"/>
                    </a:lnTo>
                    <a:lnTo>
                      <a:pt x="30" y="775"/>
                    </a:lnTo>
                    <a:lnTo>
                      <a:pt x="30" y="775"/>
                    </a:lnTo>
                    <a:lnTo>
                      <a:pt x="30" y="775"/>
                    </a:lnTo>
                    <a:cubicBezTo>
                      <a:pt x="61" y="775"/>
                      <a:pt x="61" y="775"/>
                      <a:pt x="61" y="775"/>
                    </a:cubicBezTo>
                    <a:lnTo>
                      <a:pt x="61" y="775"/>
                    </a:lnTo>
                    <a:cubicBezTo>
                      <a:pt x="61" y="775"/>
                      <a:pt x="61" y="775"/>
                      <a:pt x="92" y="775"/>
                    </a:cubicBezTo>
                    <a:lnTo>
                      <a:pt x="92" y="775"/>
                    </a:lnTo>
                    <a:lnTo>
                      <a:pt x="92" y="775"/>
                    </a:lnTo>
                    <a:lnTo>
                      <a:pt x="92" y="775"/>
                    </a:lnTo>
                    <a:lnTo>
                      <a:pt x="124" y="775"/>
                    </a:lnTo>
                    <a:lnTo>
                      <a:pt x="124" y="775"/>
                    </a:lnTo>
                    <a:cubicBezTo>
                      <a:pt x="124" y="743"/>
                      <a:pt x="124" y="743"/>
                      <a:pt x="124" y="743"/>
                    </a:cubicBezTo>
                    <a:lnTo>
                      <a:pt x="124" y="743"/>
                    </a:lnTo>
                    <a:cubicBezTo>
                      <a:pt x="154" y="743"/>
                      <a:pt x="154" y="743"/>
                      <a:pt x="154" y="775"/>
                    </a:cubicBezTo>
                    <a:cubicBezTo>
                      <a:pt x="154" y="775"/>
                      <a:pt x="154" y="775"/>
                      <a:pt x="154" y="805"/>
                    </a:cubicBezTo>
                    <a:lnTo>
                      <a:pt x="154" y="805"/>
                    </a:lnTo>
                    <a:lnTo>
                      <a:pt x="154" y="805"/>
                    </a:lnTo>
                    <a:lnTo>
                      <a:pt x="154" y="805"/>
                    </a:lnTo>
                    <a:cubicBezTo>
                      <a:pt x="154" y="805"/>
                      <a:pt x="154" y="805"/>
                      <a:pt x="185" y="805"/>
                    </a:cubicBezTo>
                    <a:lnTo>
                      <a:pt x="185" y="83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 name="Freeform 9"/>
              <p:cNvSpPr>
                <a:spLocks noChangeArrowheads="1"/>
              </p:cNvSpPr>
              <p:nvPr/>
            </p:nvSpPr>
            <p:spPr bwMode="auto">
              <a:xfrm>
                <a:off x="4706938" y="2070100"/>
                <a:ext cx="66675" cy="44450"/>
              </a:xfrm>
              <a:custGeom>
                <a:avLst/>
                <a:gdLst>
                  <a:gd name="T0" fmla="*/ 186 w 187"/>
                  <a:gd name="T1" fmla="*/ 0 h 125"/>
                  <a:gd name="T2" fmla="*/ 186 w 187"/>
                  <a:gd name="T3" fmla="*/ 0 h 125"/>
                  <a:gd name="T4" fmla="*/ 186 w 187"/>
                  <a:gd name="T5" fmla="*/ 0 h 125"/>
                  <a:gd name="T6" fmla="*/ 154 w 187"/>
                  <a:gd name="T7" fmla="*/ 31 h 125"/>
                  <a:gd name="T8" fmla="*/ 124 w 187"/>
                  <a:gd name="T9" fmla="*/ 93 h 125"/>
                  <a:gd name="T10" fmla="*/ 93 w 187"/>
                  <a:gd name="T11" fmla="*/ 63 h 125"/>
                  <a:gd name="T12" fmla="*/ 93 w 187"/>
                  <a:gd name="T13" fmla="*/ 63 h 125"/>
                  <a:gd name="T14" fmla="*/ 93 w 187"/>
                  <a:gd name="T15" fmla="*/ 63 h 125"/>
                  <a:gd name="T16" fmla="*/ 93 w 187"/>
                  <a:gd name="T17" fmla="*/ 93 h 125"/>
                  <a:gd name="T18" fmla="*/ 93 w 187"/>
                  <a:gd name="T19" fmla="*/ 93 h 125"/>
                  <a:gd name="T20" fmla="*/ 62 w 187"/>
                  <a:gd name="T21" fmla="*/ 93 h 125"/>
                  <a:gd name="T22" fmla="*/ 62 w 187"/>
                  <a:gd name="T23" fmla="*/ 93 h 125"/>
                  <a:gd name="T24" fmla="*/ 30 w 187"/>
                  <a:gd name="T25" fmla="*/ 93 h 125"/>
                  <a:gd name="T26" fmla="*/ 30 w 187"/>
                  <a:gd name="T27" fmla="*/ 93 h 125"/>
                  <a:gd name="T28" fmla="*/ 30 w 187"/>
                  <a:gd name="T29" fmla="*/ 93 h 125"/>
                  <a:gd name="T30" fmla="*/ 0 w 187"/>
                  <a:gd name="T31" fmla="*/ 93 h 125"/>
                  <a:gd name="T32" fmla="*/ 0 w 187"/>
                  <a:gd name="T33" fmla="*/ 124 h 125"/>
                  <a:gd name="T34" fmla="*/ 0 w 187"/>
                  <a:gd name="T35" fmla="*/ 124 h 125"/>
                  <a:gd name="T36" fmla="*/ 62 w 187"/>
                  <a:gd name="T37" fmla="*/ 124 h 125"/>
                  <a:gd name="T38" fmla="*/ 93 w 187"/>
                  <a:gd name="T39" fmla="*/ 124 h 125"/>
                  <a:gd name="T40" fmla="*/ 124 w 187"/>
                  <a:gd name="T41" fmla="*/ 124 h 125"/>
                  <a:gd name="T42" fmla="*/ 154 w 187"/>
                  <a:gd name="T43" fmla="*/ 93 h 125"/>
                  <a:gd name="T44" fmla="*/ 154 w 187"/>
                  <a:gd name="T45" fmla="*/ 93 h 125"/>
                  <a:gd name="T46" fmla="*/ 154 w 187"/>
                  <a:gd name="T47" fmla="*/ 63 h 125"/>
                  <a:gd name="T48" fmla="*/ 154 w 187"/>
                  <a:gd name="T49" fmla="*/ 63 h 125"/>
                  <a:gd name="T50" fmla="*/ 186 w 187"/>
                  <a:gd name="T51" fmla="*/ 31 h 125"/>
                  <a:gd name="T52" fmla="*/ 186 w 187"/>
                  <a:gd name="T53" fmla="*/ 31 h 125"/>
                  <a:gd name="T54" fmla="*/ 186 w 187"/>
                  <a:gd name="T55" fmla="*/ 31 h 125"/>
                  <a:gd name="T56" fmla="*/ 186 w 187"/>
                  <a:gd name="T57" fmla="*/ 31 h 125"/>
                  <a:gd name="T58" fmla="*/ 186 w 187"/>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125">
                    <a:moveTo>
                      <a:pt x="186" y="0"/>
                    </a:moveTo>
                    <a:lnTo>
                      <a:pt x="186" y="0"/>
                    </a:lnTo>
                    <a:lnTo>
                      <a:pt x="186" y="0"/>
                    </a:lnTo>
                    <a:cubicBezTo>
                      <a:pt x="154" y="31"/>
                      <a:pt x="154" y="31"/>
                      <a:pt x="154" y="31"/>
                    </a:cubicBezTo>
                    <a:cubicBezTo>
                      <a:pt x="154" y="63"/>
                      <a:pt x="124" y="93"/>
                      <a:pt x="124" y="93"/>
                    </a:cubicBezTo>
                    <a:cubicBezTo>
                      <a:pt x="124" y="93"/>
                      <a:pt x="93" y="93"/>
                      <a:pt x="93" y="63"/>
                    </a:cubicBezTo>
                    <a:lnTo>
                      <a:pt x="93" y="63"/>
                    </a:lnTo>
                    <a:lnTo>
                      <a:pt x="93" y="63"/>
                    </a:lnTo>
                    <a:cubicBezTo>
                      <a:pt x="93" y="93"/>
                      <a:pt x="93" y="93"/>
                      <a:pt x="93" y="93"/>
                    </a:cubicBezTo>
                    <a:lnTo>
                      <a:pt x="93" y="93"/>
                    </a:lnTo>
                    <a:cubicBezTo>
                      <a:pt x="62" y="93"/>
                      <a:pt x="62" y="93"/>
                      <a:pt x="62" y="93"/>
                    </a:cubicBezTo>
                    <a:lnTo>
                      <a:pt x="62" y="93"/>
                    </a:lnTo>
                    <a:cubicBezTo>
                      <a:pt x="30" y="93"/>
                      <a:pt x="30" y="93"/>
                      <a:pt x="30" y="93"/>
                    </a:cubicBezTo>
                    <a:lnTo>
                      <a:pt x="30" y="93"/>
                    </a:lnTo>
                    <a:lnTo>
                      <a:pt x="30" y="93"/>
                    </a:lnTo>
                    <a:cubicBezTo>
                      <a:pt x="0" y="93"/>
                      <a:pt x="0" y="93"/>
                      <a:pt x="0" y="93"/>
                    </a:cubicBezTo>
                    <a:lnTo>
                      <a:pt x="0" y="124"/>
                    </a:lnTo>
                    <a:lnTo>
                      <a:pt x="0" y="124"/>
                    </a:lnTo>
                    <a:cubicBezTo>
                      <a:pt x="0" y="124"/>
                      <a:pt x="30" y="124"/>
                      <a:pt x="62" y="124"/>
                    </a:cubicBezTo>
                    <a:cubicBezTo>
                      <a:pt x="62" y="124"/>
                      <a:pt x="62" y="124"/>
                      <a:pt x="93" y="124"/>
                    </a:cubicBezTo>
                    <a:lnTo>
                      <a:pt x="124" y="124"/>
                    </a:lnTo>
                    <a:cubicBezTo>
                      <a:pt x="124" y="124"/>
                      <a:pt x="124" y="93"/>
                      <a:pt x="154" y="93"/>
                    </a:cubicBezTo>
                    <a:lnTo>
                      <a:pt x="154" y="93"/>
                    </a:lnTo>
                    <a:cubicBezTo>
                      <a:pt x="154" y="63"/>
                      <a:pt x="154" y="63"/>
                      <a:pt x="154" y="63"/>
                    </a:cubicBezTo>
                    <a:lnTo>
                      <a:pt x="154" y="63"/>
                    </a:lnTo>
                    <a:cubicBezTo>
                      <a:pt x="154" y="63"/>
                      <a:pt x="154" y="31"/>
                      <a:pt x="186" y="31"/>
                    </a:cubicBezTo>
                    <a:lnTo>
                      <a:pt x="186" y="31"/>
                    </a:lnTo>
                    <a:lnTo>
                      <a:pt x="186" y="31"/>
                    </a:lnTo>
                    <a:lnTo>
                      <a:pt x="186" y="31"/>
                    </a:lnTo>
                    <a:cubicBezTo>
                      <a:pt x="186" y="31"/>
                      <a:pt x="186" y="31"/>
                      <a:pt x="18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 name="Freeform 10"/>
              <p:cNvSpPr>
                <a:spLocks noChangeArrowheads="1"/>
              </p:cNvSpPr>
              <p:nvPr/>
            </p:nvSpPr>
            <p:spPr bwMode="auto">
              <a:xfrm>
                <a:off x="4360863" y="1925638"/>
                <a:ext cx="401637" cy="334962"/>
              </a:xfrm>
              <a:custGeom>
                <a:avLst/>
                <a:gdLst>
                  <a:gd name="T0" fmla="*/ 465 w 1116"/>
                  <a:gd name="T1" fmla="*/ 867 h 930"/>
                  <a:gd name="T2" fmla="*/ 527 w 1116"/>
                  <a:gd name="T3" fmla="*/ 867 h 930"/>
                  <a:gd name="T4" fmla="*/ 589 w 1116"/>
                  <a:gd name="T5" fmla="*/ 898 h 930"/>
                  <a:gd name="T6" fmla="*/ 651 w 1116"/>
                  <a:gd name="T7" fmla="*/ 929 h 930"/>
                  <a:gd name="T8" fmla="*/ 713 w 1116"/>
                  <a:gd name="T9" fmla="*/ 867 h 930"/>
                  <a:gd name="T10" fmla="*/ 806 w 1116"/>
                  <a:gd name="T11" fmla="*/ 805 h 930"/>
                  <a:gd name="T12" fmla="*/ 837 w 1116"/>
                  <a:gd name="T13" fmla="*/ 805 h 930"/>
                  <a:gd name="T14" fmla="*/ 930 w 1116"/>
                  <a:gd name="T15" fmla="*/ 774 h 930"/>
                  <a:gd name="T16" fmla="*/ 930 w 1116"/>
                  <a:gd name="T17" fmla="*/ 774 h 930"/>
                  <a:gd name="T18" fmla="*/ 1023 w 1116"/>
                  <a:gd name="T19" fmla="*/ 743 h 930"/>
                  <a:gd name="T20" fmla="*/ 1115 w 1116"/>
                  <a:gd name="T21" fmla="*/ 589 h 930"/>
                  <a:gd name="T22" fmla="*/ 1023 w 1116"/>
                  <a:gd name="T23" fmla="*/ 589 h 930"/>
                  <a:gd name="T24" fmla="*/ 899 w 1116"/>
                  <a:gd name="T25" fmla="*/ 526 h 930"/>
                  <a:gd name="T26" fmla="*/ 899 w 1116"/>
                  <a:gd name="T27" fmla="*/ 495 h 930"/>
                  <a:gd name="T28" fmla="*/ 899 w 1116"/>
                  <a:gd name="T29" fmla="*/ 465 h 930"/>
                  <a:gd name="T30" fmla="*/ 867 w 1116"/>
                  <a:gd name="T31" fmla="*/ 465 h 930"/>
                  <a:gd name="T32" fmla="*/ 806 w 1116"/>
                  <a:gd name="T33" fmla="*/ 372 h 930"/>
                  <a:gd name="T34" fmla="*/ 806 w 1116"/>
                  <a:gd name="T35" fmla="*/ 309 h 930"/>
                  <a:gd name="T36" fmla="*/ 775 w 1116"/>
                  <a:gd name="T37" fmla="*/ 278 h 930"/>
                  <a:gd name="T38" fmla="*/ 713 w 1116"/>
                  <a:gd name="T39" fmla="*/ 217 h 930"/>
                  <a:gd name="T40" fmla="*/ 682 w 1116"/>
                  <a:gd name="T41" fmla="*/ 185 h 930"/>
                  <a:gd name="T42" fmla="*/ 651 w 1116"/>
                  <a:gd name="T43" fmla="*/ 185 h 930"/>
                  <a:gd name="T44" fmla="*/ 651 w 1116"/>
                  <a:gd name="T45" fmla="*/ 185 h 930"/>
                  <a:gd name="T46" fmla="*/ 527 w 1116"/>
                  <a:gd name="T47" fmla="*/ 185 h 930"/>
                  <a:gd name="T48" fmla="*/ 403 w 1116"/>
                  <a:gd name="T49" fmla="*/ 61 h 930"/>
                  <a:gd name="T50" fmla="*/ 371 w 1116"/>
                  <a:gd name="T51" fmla="*/ 30 h 930"/>
                  <a:gd name="T52" fmla="*/ 310 w 1116"/>
                  <a:gd name="T53" fmla="*/ 30 h 930"/>
                  <a:gd name="T54" fmla="*/ 278 w 1116"/>
                  <a:gd name="T55" fmla="*/ 0 h 930"/>
                  <a:gd name="T56" fmla="*/ 217 w 1116"/>
                  <a:gd name="T57" fmla="*/ 30 h 930"/>
                  <a:gd name="T58" fmla="*/ 186 w 1116"/>
                  <a:gd name="T59" fmla="*/ 0 h 930"/>
                  <a:gd name="T60" fmla="*/ 186 w 1116"/>
                  <a:gd name="T61" fmla="*/ 30 h 930"/>
                  <a:gd name="T62" fmla="*/ 186 w 1116"/>
                  <a:gd name="T63" fmla="*/ 30 h 930"/>
                  <a:gd name="T64" fmla="*/ 124 w 1116"/>
                  <a:gd name="T65" fmla="*/ 124 h 930"/>
                  <a:gd name="T66" fmla="*/ 93 w 1116"/>
                  <a:gd name="T67" fmla="*/ 124 h 930"/>
                  <a:gd name="T68" fmla="*/ 31 w 1116"/>
                  <a:gd name="T69" fmla="*/ 185 h 930"/>
                  <a:gd name="T70" fmla="*/ 31 w 1116"/>
                  <a:gd name="T71" fmla="*/ 154 h 930"/>
                  <a:gd name="T72" fmla="*/ 31 w 1116"/>
                  <a:gd name="T73" fmla="*/ 217 h 930"/>
                  <a:gd name="T74" fmla="*/ 124 w 1116"/>
                  <a:gd name="T75" fmla="*/ 372 h 930"/>
                  <a:gd name="T76" fmla="*/ 155 w 1116"/>
                  <a:gd name="T77" fmla="*/ 465 h 930"/>
                  <a:gd name="T78" fmla="*/ 217 w 1116"/>
                  <a:gd name="T79" fmla="*/ 526 h 930"/>
                  <a:gd name="T80" fmla="*/ 248 w 1116"/>
                  <a:gd name="T81" fmla="*/ 589 h 930"/>
                  <a:gd name="T82" fmla="*/ 371 w 1116"/>
                  <a:gd name="T83" fmla="*/ 805 h 930"/>
                  <a:gd name="T84" fmla="*/ 434 w 1116"/>
                  <a:gd name="T85" fmla="*/ 89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 h="930">
                    <a:moveTo>
                      <a:pt x="465" y="867"/>
                    </a:moveTo>
                    <a:lnTo>
                      <a:pt x="465" y="867"/>
                    </a:lnTo>
                    <a:lnTo>
                      <a:pt x="465" y="867"/>
                    </a:lnTo>
                    <a:cubicBezTo>
                      <a:pt x="495" y="867"/>
                      <a:pt x="495" y="867"/>
                      <a:pt x="495" y="867"/>
                    </a:cubicBezTo>
                    <a:lnTo>
                      <a:pt x="495" y="867"/>
                    </a:lnTo>
                    <a:cubicBezTo>
                      <a:pt x="527" y="867"/>
                      <a:pt x="527" y="867"/>
                      <a:pt x="527" y="867"/>
                    </a:cubicBezTo>
                    <a:lnTo>
                      <a:pt x="527" y="867"/>
                    </a:lnTo>
                    <a:cubicBezTo>
                      <a:pt x="558" y="867"/>
                      <a:pt x="558" y="867"/>
                      <a:pt x="558" y="898"/>
                    </a:cubicBezTo>
                    <a:cubicBezTo>
                      <a:pt x="589" y="898"/>
                      <a:pt x="589" y="898"/>
                      <a:pt x="589" y="898"/>
                    </a:cubicBezTo>
                    <a:cubicBezTo>
                      <a:pt x="619" y="898"/>
                      <a:pt x="619" y="929"/>
                      <a:pt x="651" y="929"/>
                    </a:cubicBezTo>
                    <a:lnTo>
                      <a:pt x="651" y="929"/>
                    </a:lnTo>
                    <a:lnTo>
                      <a:pt x="651" y="929"/>
                    </a:lnTo>
                    <a:lnTo>
                      <a:pt x="651" y="929"/>
                    </a:lnTo>
                    <a:cubicBezTo>
                      <a:pt x="651" y="898"/>
                      <a:pt x="651" y="898"/>
                      <a:pt x="651" y="898"/>
                    </a:cubicBezTo>
                    <a:cubicBezTo>
                      <a:pt x="682" y="898"/>
                      <a:pt x="682" y="867"/>
                      <a:pt x="713" y="867"/>
                    </a:cubicBezTo>
                    <a:lnTo>
                      <a:pt x="743" y="837"/>
                    </a:lnTo>
                    <a:cubicBezTo>
                      <a:pt x="775" y="805"/>
                      <a:pt x="775" y="805"/>
                      <a:pt x="775" y="805"/>
                    </a:cubicBezTo>
                    <a:cubicBezTo>
                      <a:pt x="775" y="805"/>
                      <a:pt x="775" y="805"/>
                      <a:pt x="806" y="805"/>
                    </a:cubicBezTo>
                    <a:lnTo>
                      <a:pt x="806" y="805"/>
                    </a:lnTo>
                    <a:lnTo>
                      <a:pt x="806" y="805"/>
                    </a:lnTo>
                    <a:lnTo>
                      <a:pt x="837" y="805"/>
                    </a:lnTo>
                    <a:cubicBezTo>
                      <a:pt x="837" y="805"/>
                      <a:pt x="867" y="805"/>
                      <a:pt x="867" y="774"/>
                    </a:cubicBezTo>
                    <a:cubicBezTo>
                      <a:pt x="867" y="774"/>
                      <a:pt x="899" y="774"/>
                      <a:pt x="930" y="774"/>
                    </a:cubicBezTo>
                    <a:lnTo>
                      <a:pt x="930" y="774"/>
                    </a:lnTo>
                    <a:lnTo>
                      <a:pt x="930" y="774"/>
                    </a:lnTo>
                    <a:lnTo>
                      <a:pt x="930" y="774"/>
                    </a:lnTo>
                    <a:lnTo>
                      <a:pt x="930" y="774"/>
                    </a:lnTo>
                    <a:lnTo>
                      <a:pt x="930" y="774"/>
                    </a:lnTo>
                    <a:cubicBezTo>
                      <a:pt x="930" y="774"/>
                      <a:pt x="961" y="774"/>
                      <a:pt x="961" y="743"/>
                    </a:cubicBezTo>
                    <a:cubicBezTo>
                      <a:pt x="991" y="743"/>
                      <a:pt x="1023" y="743"/>
                      <a:pt x="1023" y="743"/>
                    </a:cubicBezTo>
                    <a:cubicBezTo>
                      <a:pt x="1023" y="713"/>
                      <a:pt x="1054" y="713"/>
                      <a:pt x="1085" y="713"/>
                    </a:cubicBezTo>
                    <a:cubicBezTo>
                      <a:pt x="1115" y="589"/>
                      <a:pt x="1115" y="589"/>
                      <a:pt x="1115" y="589"/>
                    </a:cubicBezTo>
                    <a:lnTo>
                      <a:pt x="1115" y="589"/>
                    </a:lnTo>
                    <a:cubicBezTo>
                      <a:pt x="1115" y="589"/>
                      <a:pt x="1115" y="589"/>
                      <a:pt x="1085" y="589"/>
                    </a:cubicBezTo>
                    <a:cubicBezTo>
                      <a:pt x="1085" y="589"/>
                      <a:pt x="1054" y="589"/>
                      <a:pt x="1023" y="589"/>
                    </a:cubicBezTo>
                    <a:lnTo>
                      <a:pt x="1023" y="589"/>
                    </a:lnTo>
                    <a:cubicBezTo>
                      <a:pt x="991" y="589"/>
                      <a:pt x="961" y="589"/>
                      <a:pt x="961" y="589"/>
                    </a:cubicBezTo>
                    <a:lnTo>
                      <a:pt x="961" y="589"/>
                    </a:lnTo>
                    <a:cubicBezTo>
                      <a:pt x="930" y="589"/>
                      <a:pt x="930" y="557"/>
                      <a:pt x="899" y="526"/>
                    </a:cubicBezTo>
                    <a:lnTo>
                      <a:pt x="899" y="526"/>
                    </a:lnTo>
                    <a:lnTo>
                      <a:pt x="899" y="526"/>
                    </a:lnTo>
                    <a:cubicBezTo>
                      <a:pt x="899" y="495"/>
                      <a:pt x="899" y="495"/>
                      <a:pt x="899" y="495"/>
                    </a:cubicBezTo>
                    <a:lnTo>
                      <a:pt x="899" y="495"/>
                    </a:lnTo>
                    <a:lnTo>
                      <a:pt x="899" y="495"/>
                    </a:lnTo>
                    <a:cubicBezTo>
                      <a:pt x="899" y="495"/>
                      <a:pt x="899" y="495"/>
                      <a:pt x="899" y="465"/>
                    </a:cubicBezTo>
                    <a:lnTo>
                      <a:pt x="899" y="465"/>
                    </a:lnTo>
                    <a:cubicBezTo>
                      <a:pt x="899" y="465"/>
                      <a:pt x="899" y="465"/>
                      <a:pt x="899" y="433"/>
                    </a:cubicBezTo>
                    <a:lnTo>
                      <a:pt x="867" y="465"/>
                    </a:lnTo>
                    <a:lnTo>
                      <a:pt x="867" y="465"/>
                    </a:lnTo>
                    <a:cubicBezTo>
                      <a:pt x="867" y="465"/>
                      <a:pt x="867" y="433"/>
                      <a:pt x="837" y="402"/>
                    </a:cubicBezTo>
                    <a:lnTo>
                      <a:pt x="806" y="372"/>
                    </a:lnTo>
                    <a:cubicBezTo>
                      <a:pt x="806" y="372"/>
                      <a:pt x="806" y="372"/>
                      <a:pt x="806" y="341"/>
                    </a:cubicBezTo>
                    <a:lnTo>
                      <a:pt x="806" y="341"/>
                    </a:lnTo>
                    <a:cubicBezTo>
                      <a:pt x="806" y="309"/>
                      <a:pt x="806" y="309"/>
                      <a:pt x="806" y="309"/>
                    </a:cubicBezTo>
                    <a:lnTo>
                      <a:pt x="806" y="309"/>
                    </a:lnTo>
                    <a:lnTo>
                      <a:pt x="806" y="309"/>
                    </a:lnTo>
                    <a:cubicBezTo>
                      <a:pt x="806" y="278"/>
                      <a:pt x="775" y="278"/>
                      <a:pt x="775" y="278"/>
                    </a:cubicBezTo>
                    <a:cubicBezTo>
                      <a:pt x="775" y="278"/>
                      <a:pt x="743" y="248"/>
                      <a:pt x="743" y="217"/>
                    </a:cubicBezTo>
                    <a:cubicBezTo>
                      <a:pt x="713" y="217"/>
                      <a:pt x="713" y="217"/>
                      <a:pt x="713" y="217"/>
                    </a:cubicBezTo>
                    <a:lnTo>
                      <a:pt x="713" y="217"/>
                    </a:lnTo>
                    <a:lnTo>
                      <a:pt x="713" y="217"/>
                    </a:lnTo>
                    <a:cubicBezTo>
                      <a:pt x="682" y="217"/>
                      <a:pt x="682" y="217"/>
                      <a:pt x="682" y="185"/>
                    </a:cubicBezTo>
                    <a:lnTo>
                      <a:pt x="682" y="185"/>
                    </a:lnTo>
                    <a:cubicBezTo>
                      <a:pt x="651" y="185"/>
                      <a:pt x="651" y="185"/>
                      <a:pt x="651" y="185"/>
                    </a:cubicBezTo>
                    <a:lnTo>
                      <a:pt x="651" y="185"/>
                    </a:lnTo>
                    <a:lnTo>
                      <a:pt x="651" y="185"/>
                    </a:lnTo>
                    <a:lnTo>
                      <a:pt x="651" y="185"/>
                    </a:lnTo>
                    <a:lnTo>
                      <a:pt x="651" y="185"/>
                    </a:lnTo>
                    <a:lnTo>
                      <a:pt x="651" y="185"/>
                    </a:lnTo>
                    <a:cubicBezTo>
                      <a:pt x="619" y="185"/>
                      <a:pt x="619" y="185"/>
                      <a:pt x="619" y="185"/>
                    </a:cubicBezTo>
                    <a:lnTo>
                      <a:pt x="619" y="185"/>
                    </a:lnTo>
                    <a:cubicBezTo>
                      <a:pt x="589" y="185"/>
                      <a:pt x="558" y="185"/>
                      <a:pt x="527" y="185"/>
                    </a:cubicBezTo>
                    <a:cubicBezTo>
                      <a:pt x="495" y="154"/>
                      <a:pt x="465" y="124"/>
                      <a:pt x="465" y="93"/>
                    </a:cubicBezTo>
                    <a:cubicBezTo>
                      <a:pt x="434" y="93"/>
                      <a:pt x="434" y="93"/>
                      <a:pt x="434" y="93"/>
                    </a:cubicBezTo>
                    <a:lnTo>
                      <a:pt x="403" y="61"/>
                    </a:lnTo>
                    <a:lnTo>
                      <a:pt x="371" y="30"/>
                    </a:lnTo>
                    <a:lnTo>
                      <a:pt x="371" y="30"/>
                    </a:lnTo>
                    <a:lnTo>
                      <a:pt x="371" y="30"/>
                    </a:lnTo>
                    <a:cubicBezTo>
                      <a:pt x="371" y="30"/>
                      <a:pt x="371" y="30"/>
                      <a:pt x="341" y="30"/>
                    </a:cubicBezTo>
                    <a:lnTo>
                      <a:pt x="341" y="30"/>
                    </a:lnTo>
                    <a:cubicBezTo>
                      <a:pt x="341" y="30"/>
                      <a:pt x="341" y="30"/>
                      <a:pt x="310" y="30"/>
                    </a:cubicBezTo>
                    <a:cubicBezTo>
                      <a:pt x="310" y="30"/>
                      <a:pt x="310" y="30"/>
                      <a:pt x="310" y="0"/>
                    </a:cubicBezTo>
                    <a:cubicBezTo>
                      <a:pt x="310" y="0"/>
                      <a:pt x="310" y="0"/>
                      <a:pt x="278" y="0"/>
                    </a:cubicBezTo>
                    <a:lnTo>
                      <a:pt x="278" y="0"/>
                    </a:lnTo>
                    <a:cubicBezTo>
                      <a:pt x="248" y="0"/>
                      <a:pt x="248" y="0"/>
                      <a:pt x="248" y="0"/>
                    </a:cubicBezTo>
                    <a:lnTo>
                      <a:pt x="217" y="0"/>
                    </a:lnTo>
                    <a:cubicBezTo>
                      <a:pt x="217" y="30"/>
                      <a:pt x="217" y="30"/>
                      <a:pt x="217" y="30"/>
                    </a:cubicBezTo>
                    <a:cubicBezTo>
                      <a:pt x="217" y="0"/>
                      <a:pt x="217" y="0"/>
                      <a:pt x="217" y="0"/>
                    </a:cubicBezTo>
                    <a:lnTo>
                      <a:pt x="217" y="0"/>
                    </a:lnTo>
                    <a:cubicBezTo>
                      <a:pt x="186" y="0"/>
                      <a:pt x="186" y="0"/>
                      <a:pt x="186" y="0"/>
                    </a:cubicBezTo>
                    <a:lnTo>
                      <a:pt x="186" y="0"/>
                    </a:lnTo>
                    <a:cubicBezTo>
                      <a:pt x="186" y="0"/>
                      <a:pt x="186" y="0"/>
                      <a:pt x="155" y="0"/>
                    </a:cubicBezTo>
                    <a:cubicBezTo>
                      <a:pt x="186" y="0"/>
                      <a:pt x="186" y="30"/>
                      <a:pt x="186" y="30"/>
                    </a:cubicBezTo>
                    <a:lnTo>
                      <a:pt x="186" y="30"/>
                    </a:lnTo>
                    <a:lnTo>
                      <a:pt x="186" y="30"/>
                    </a:lnTo>
                    <a:lnTo>
                      <a:pt x="186" y="30"/>
                    </a:lnTo>
                    <a:cubicBezTo>
                      <a:pt x="186" y="61"/>
                      <a:pt x="186" y="93"/>
                      <a:pt x="155" y="93"/>
                    </a:cubicBezTo>
                    <a:lnTo>
                      <a:pt x="155" y="93"/>
                    </a:lnTo>
                    <a:cubicBezTo>
                      <a:pt x="155" y="124"/>
                      <a:pt x="124" y="124"/>
                      <a:pt x="124" y="124"/>
                    </a:cubicBezTo>
                    <a:lnTo>
                      <a:pt x="124" y="124"/>
                    </a:lnTo>
                    <a:lnTo>
                      <a:pt x="124" y="124"/>
                    </a:lnTo>
                    <a:lnTo>
                      <a:pt x="93" y="124"/>
                    </a:lnTo>
                    <a:cubicBezTo>
                      <a:pt x="93" y="154"/>
                      <a:pt x="93" y="154"/>
                      <a:pt x="62" y="154"/>
                    </a:cubicBezTo>
                    <a:lnTo>
                      <a:pt x="62" y="154"/>
                    </a:lnTo>
                    <a:cubicBezTo>
                      <a:pt x="62" y="185"/>
                      <a:pt x="62" y="185"/>
                      <a:pt x="31" y="185"/>
                    </a:cubicBezTo>
                    <a:lnTo>
                      <a:pt x="31" y="185"/>
                    </a:lnTo>
                    <a:lnTo>
                      <a:pt x="31" y="185"/>
                    </a:lnTo>
                    <a:lnTo>
                      <a:pt x="31" y="154"/>
                    </a:lnTo>
                    <a:lnTo>
                      <a:pt x="0" y="154"/>
                    </a:lnTo>
                    <a:cubicBezTo>
                      <a:pt x="0" y="185"/>
                      <a:pt x="0" y="185"/>
                      <a:pt x="0" y="185"/>
                    </a:cubicBezTo>
                    <a:cubicBezTo>
                      <a:pt x="31" y="185"/>
                      <a:pt x="31" y="217"/>
                      <a:pt x="31" y="217"/>
                    </a:cubicBezTo>
                    <a:cubicBezTo>
                      <a:pt x="62" y="248"/>
                      <a:pt x="62" y="278"/>
                      <a:pt x="93" y="309"/>
                    </a:cubicBezTo>
                    <a:cubicBezTo>
                      <a:pt x="93" y="341"/>
                      <a:pt x="93" y="341"/>
                      <a:pt x="93" y="341"/>
                    </a:cubicBezTo>
                    <a:cubicBezTo>
                      <a:pt x="93" y="341"/>
                      <a:pt x="124" y="341"/>
                      <a:pt x="124" y="372"/>
                    </a:cubicBezTo>
                    <a:cubicBezTo>
                      <a:pt x="124" y="372"/>
                      <a:pt x="155" y="402"/>
                      <a:pt x="155" y="433"/>
                    </a:cubicBezTo>
                    <a:lnTo>
                      <a:pt x="155" y="433"/>
                    </a:lnTo>
                    <a:cubicBezTo>
                      <a:pt x="155" y="433"/>
                      <a:pt x="155" y="433"/>
                      <a:pt x="155" y="465"/>
                    </a:cubicBezTo>
                    <a:cubicBezTo>
                      <a:pt x="186" y="465"/>
                      <a:pt x="186" y="465"/>
                      <a:pt x="186" y="465"/>
                    </a:cubicBezTo>
                    <a:cubicBezTo>
                      <a:pt x="186" y="465"/>
                      <a:pt x="217" y="465"/>
                      <a:pt x="217" y="495"/>
                    </a:cubicBezTo>
                    <a:cubicBezTo>
                      <a:pt x="217" y="495"/>
                      <a:pt x="217" y="495"/>
                      <a:pt x="217" y="526"/>
                    </a:cubicBezTo>
                    <a:cubicBezTo>
                      <a:pt x="248" y="526"/>
                      <a:pt x="248" y="526"/>
                      <a:pt x="248" y="526"/>
                    </a:cubicBezTo>
                    <a:cubicBezTo>
                      <a:pt x="248" y="557"/>
                      <a:pt x="248" y="589"/>
                      <a:pt x="248" y="589"/>
                    </a:cubicBezTo>
                    <a:lnTo>
                      <a:pt x="248" y="589"/>
                    </a:lnTo>
                    <a:cubicBezTo>
                      <a:pt x="248" y="619"/>
                      <a:pt x="248" y="650"/>
                      <a:pt x="248" y="650"/>
                    </a:cubicBezTo>
                    <a:cubicBezTo>
                      <a:pt x="278" y="681"/>
                      <a:pt x="310" y="713"/>
                      <a:pt x="310" y="713"/>
                    </a:cubicBezTo>
                    <a:cubicBezTo>
                      <a:pt x="341" y="713"/>
                      <a:pt x="341" y="743"/>
                      <a:pt x="371" y="805"/>
                    </a:cubicBezTo>
                    <a:cubicBezTo>
                      <a:pt x="371" y="837"/>
                      <a:pt x="371" y="837"/>
                      <a:pt x="403" y="867"/>
                    </a:cubicBezTo>
                    <a:cubicBezTo>
                      <a:pt x="403" y="867"/>
                      <a:pt x="434" y="867"/>
                      <a:pt x="434" y="898"/>
                    </a:cubicBezTo>
                    <a:lnTo>
                      <a:pt x="434" y="898"/>
                    </a:lnTo>
                    <a:cubicBezTo>
                      <a:pt x="434" y="867"/>
                      <a:pt x="434" y="867"/>
                      <a:pt x="465" y="86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 name="Freeform 11"/>
              <p:cNvSpPr>
                <a:spLocks noChangeArrowheads="1"/>
              </p:cNvSpPr>
              <p:nvPr/>
            </p:nvSpPr>
            <p:spPr bwMode="auto">
              <a:xfrm>
                <a:off x="4338638" y="2327275"/>
                <a:ext cx="257175" cy="234950"/>
              </a:xfrm>
              <a:custGeom>
                <a:avLst/>
                <a:gdLst>
                  <a:gd name="T0" fmla="*/ 465 w 714"/>
                  <a:gd name="T1" fmla="*/ 218 h 652"/>
                  <a:gd name="T2" fmla="*/ 403 w 714"/>
                  <a:gd name="T3" fmla="*/ 186 h 652"/>
                  <a:gd name="T4" fmla="*/ 403 w 714"/>
                  <a:gd name="T5" fmla="*/ 155 h 652"/>
                  <a:gd name="T6" fmla="*/ 433 w 714"/>
                  <a:gd name="T7" fmla="*/ 94 h 652"/>
                  <a:gd name="T8" fmla="*/ 403 w 714"/>
                  <a:gd name="T9" fmla="*/ 62 h 652"/>
                  <a:gd name="T10" fmla="*/ 372 w 714"/>
                  <a:gd name="T11" fmla="*/ 31 h 652"/>
                  <a:gd name="T12" fmla="*/ 310 w 714"/>
                  <a:gd name="T13" fmla="*/ 0 h 652"/>
                  <a:gd name="T14" fmla="*/ 248 w 714"/>
                  <a:gd name="T15" fmla="*/ 0 h 652"/>
                  <a:gd name="T16" fmla="*/ 248 w 714"/>
                  <a:gd name="T17" fmla="*/ 0 h 652"/>
                  <a:gd name="T18" fmla="*/ 217 w 714"/>
                  <a:gd name="T19" fmla="*/ 0 h 652"/>
                  <a:gd name="T20" fmla="*/ 217 w 714"/>
                  <a:gd name="T21" fmla="*/ 0 h 652"/>
                  <a:gd name="T22" fmla="*/ 217 w 714"/>
                  <a:gd name="T23" fmla="*/ 31 h 652"/>
                  <a:gd name="T24" fmla="*/ 186 w 714"/>
                  <a:gd name="T25" fmla="*/ 0 h 652"/>
                  <a:gd name="T26" fmla="*/ 155 w 714"/>
                  <a:gd name="T27" fmla="*/ 31 h 652"/>
                  <a:gd name="T28" fmla="*/ 155 w 714"/>
                  <a:gd name="T29" fmla="*/ 62 h 652"/>
                  <a:gd name="T30" fmla="*/ 155 w 714"/>
                  <a:gd name="T31" fmla="*/ 94 h 652"/>
                  <a:gd name="T32" fmla="*/ 124 w 714"/>
                  <a:gd name="T33" fmla="*/ 124 h 652"/>
                  <a:gd name="T34" fmla="*/ 124 w 714"/>
                  <a:gd name="T35" fmla="*/ 124 h 652"/>
                  <a:gd name="T36" fmla="*/ 93 w 714"/>
                  <a:gd name="T37" fmla="*/ 155 h 652"/>
                  <a:gd name="T38" fmla="*/ 93 w 714"/>
                  <a:gd name="T39" fmla="*/ 218 h 652"/>
                  <a:gd name="T40" fmla="*/ 62 w 714"/>
                  <a:gd name="T41" fmla="*/ 248 h 652"/>
                  <a:gd name="T42" fmla="*/ 62 w 714"/>
                  <a:gd name="T43" fmla="*/ 248 h 652"/>
                  <a:gd name="T44" fmla="*/ 62 w 714"/>
                  <a:gd name="T45" fmla="*/ 248 h 652"/>
                  <a:gd name="T46" fmla="*/ 31 w 714"/>
                  <a:gd name="T47" fmla="*/ 279 h 652"/>
                  <a:gd name="T48" fmla="*/ 31 w 714"/>
                  <a:gd name="T49" fmla="*/ 279 h 652"/>
                  <a:gd name="T50" fmla="*/ 31 w 714"/>
                  <a:gd name="T51" fmla="*/ 310 h 652"/>
                  <a:gd name="T52" fmla="*/ 31 w 714"/>
                  <a:gd name="T53" fmla="*/ 372 h 652"/>
                  <a:gd name="T54" fmla="*/ 0 w 714"/>
                  <a:gd name="T55" fmla="*/ 372 h 652"/>
                  <a:gd name="T56" fmla="*/ 31 w 714"/>
                  <a:gd name="T57" fmla="*/ 403 h 652"/>
                  <a:gd name="T58" fmla="*/ 62 w 714"/>
                  <a:gd name="T59" fmla="*/ 496 h 652"/>
                  <a:gd name="T60" fmla="*/ 93 w 714"/>
                  <a:gd name="T61" fmla="*/ 527 h 652"/>
                  <a:gd name="T62" fmla="*/ 93 w 714"/>
                  <a:gd name="T63" fmla="*/ 527 h 652"/>
                  <a:gd name="T64" fmla="*/ 124 w 714"/>
                  <a:gd name="T65" fmla="*/ 558 h 652"/>
                  <a:gd name="T66" fmla="*/ 124 w 714"/>
                  <a:gd name="T67" fmla="*/ 589 h 652"/>
                  <a:gd name="T68" fmla="*/ 124 w 714"/>
                  <a:gd name="T69" fmla="*/ 589 h 652"/>
                  <a:gd name="T70" fmla="*/ 217 w 714"/>
                  <a:gd name="T71" fmla="*/ 620 h 652"/>
                  <a:gd name="T72" fmla="*/ 248 w 714"/>
                  <a:gd name="T73" fmla="*/ 651 h 652"/>
                  <a:gd name="T74" fmla="*/ 310 w 714"/>
                  <a:gd name="T75" fmla="*/ 651 h 652"/>
                  <a:gd name="T76" fmla="*/ 340 w 714"/>
                  <a:gd name="T77" fmla="*/ 620 h 652"/>
                  <a:gd name="T78" fmla="*/ 372 w 714"/>
                  <a:gd name="T79" fmla="*/ 589 h 652"/>
                  <a:gd name="T80" fmla="*/ 403 w 714"/>
                  <a:gd name="T81" fmla="*/ 620 h 652"/>
                  <a:gd name="T82" fmla="*/ 403 w 714"/>
                  <a:gd name="T83" fmla="*/ 620 h 652"/>
                  <a:gd name="T84" fmla="*/ 433 w 714"/>
                  <a:gd name="T85" fmla="*/ 589 h 652"/>
                  <a:gd name="T86" fmla="*/ 465 w 714"/>
                  <a:gd name="T87" fmla="*/ 589 h 652"/>
                  <a:gd name="T88" fmla="*/ 496 w 714"/>
                  <a:gd name="T89" fmla="*/ 589 h 652"/>
                  <a:gd name="T90" fmla="*/ 557 w 714"/>
                  <a:gd name="T91" fmla="*/ 558 h 652"/>
                  <a:gd name="T92" fmla="*/ 620 w 714"/>
                  <a:gd name="T93" fmla="*/ 558 h 652"/>
                  <a:gd name="T94" fmla="*/ 681 w 714"/>
                  <a:gd name="T95" fmla="*/ 403 h 652"/>
                  <a:gd name="T96" fmla="*/ 589 w 714"/>
                  <a:gd name="T97" fmla="*/ 372 h 652"/>
                  <a:gd name="T98" fmla="*/ 527 w 714"/>
                  <a:gd name="T99" fmla="*/ 3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652">
                    <a:moveTo>
                      <a:pt x="465" y="218"/>
                    </a:moveTo>
                    <a:lnTo>
                      <a:pt x="465" y="218"/>
                    </a:lnTo>
                    <a:cubicBezTo>
                      <a:pt x="465" y="218"/>
                      <a:pt x="465" y="218"/>
                      <a:pt x="433" y="218"/>
                    </a:cubicBezTo>
                    <a:cubicBezTo>
                      <a:pt x="433" y="218"/>
                      <a:pt x="403" y="218"/>
                      <a:pt x="403" y="186"/>
                    </a:cubicBezTo>
                    <a:lnTo>
                      <a:pt x="403" y="186"/>
                    </a:lnTo>
                    <a:lnTo>
                      <a:pt x="403" y="155"/>
                    </a:lnTo>
                    <a:lnTo>
                      <a:pt x="403" y="124"/>
                    </a:lnTo>
                    <a:cubicBezTo>
                      <a:pt x="433" y="124"/>
                      <a:pt x="433" y="124"/>
                      <a:pt x="433" y="94"/>
                    </a:cubicBezTo>
                    <a:lnTo>
                      <a:pt x="433" y="94"/>
                    </a:lnTo>
                    <a:cubicBezTo>
                      <a:pt x="433" y="94"/>
                      <a:pt x="433" y="94"/>
                      <a:pt x="403" y="62"/>
                    </a:cubicBezTo>
                    <a:cubicBezTo>
                      <a:pt x="403" y="62"/>
                      <a:pt x="403" y="62"/>
                      <a:pt x="372" y="31"/>
                    </a:cubicBezTo>
                    <a:lnTo>
                      <a:pt x="372" y="31"/>
                    </a:lnTo>
                    <a:cubicBezTo>
                      <a:pt x="340" y="0"/>
                      <a:pt x="310" y="0"/>
                      <a:pt x="310" y="0"/>
                    </a:cubicBezTo>
                    <a:lnTo>
                      <a:pt x="310" y="0"/>
                    </a:lnTo>
                    <a:cubicBezTo>
                      <a:pt x="279" y="0"/>
                      <a:pt x="279" y="0"/>
                      <a:pt x="279" y="0"/>
                    </a:cubicBezTo>
                    <a:cubicBezTo>
                      <a:pt x="279" y="0"/>
                      <a:pt x="279" y="0"/>
                      <a:pt x="248" y="0"/>
                    </a:cubicBezTo>
                    <a:lnTo>
                      <a:pt x="248" y="0"/>
                    </a:lnTo>
                    <a:lnTo>
                      <a:pt x="248" y="0"/>
                    </a:lnTo>
                    <a:cubicBezTo>
                      <a:pt x="217" y="0"/>
                      <a:pt x="217" y="0"/>
                      <a:pt x="217" y="0"/>
                    </a:cubicBezTo>
                    <a:lnTo>
                      <a:pt x="217" y="0"/>
                    </a:lnTo>
                    <a:lnTo>
                      <a:pt x="217" y="0"/>
                    </a:lnTo>
                    <a:lnTo>
                      <a:pt x="217" y="0"/>
                    </a:lnTo>
                    <a:lnTo>
                      <a:pt x="217" y="31"/>
                    </a:lnTo>
                    <a:lnTo>
                      <a:pt x="217" y="31"/>
                    </a:lnTo>
                    <a:lnTo>
                      <a:pt x="217" y="31"/>
                    </a:lnTo>
                    <a:cubicBezTo>
                      <a:pt x="186" y="31"/>
                      <a:pt x="186" y="31"/>
                      <a:pt x="186" y="0"/>
                    </a:cubicBezTo>
                    <a:cubicBezTo>
                      <a:pt x="186" y="0"/>
                      <a:pt x="186" y="0"/>
                      <a:pt x="155" y="0"/>
                    </a:cubicBezTo>
                    <a:lnTo>
                      <a:pt x="155" y="31"/>
                    </a:lnTo>
                    <a:cubicBezTo>
                      <a:pt x="155" y="31"/>
                      <a:pt x="155" y="31"/>
                      <a:pt x="155" y="62"/>
                    </a:cubicBezTo>
                    <a:lnTo>
                      <a:pt x="155" y="62"/>
                    </a:lnTo>
                    <a:lnTo>
                      <a:pt x="155" y="62"/>
                    </a:lnTo>
                    <a:cubicBezTo>
                      <a:pt x="155" y="94"/>
                      <a:pt x="155" y="94"/>
                      <a:pt x="155" y="94"/>
                    </a:cubicBezTo>
                    <a:lnTo>
                      <a:pt x="124" y="124"/>
                    </a:lnTo>
                    <a:lnTo>
                      <a:pt x="124" y="124"/>
                    </a:lnTo>
                    <a:lnTo>
                      <a:pt x="124" y="124"/>
                    </a:lnTo>
                    <a:lnTo>
                      <a:pt x="124" y="124"/>
                    </a:lnTo>
                    <a:lnTo>
                      <a:pt x="93" y="124"/>
                    </a:lnTo>
                    <a:cubicBezTo>
                      <a:pt x="93" y="124"/>
                      <a:pt x="93" y="124"/>
                      <a:pt x="93" y="155"/>
                    </a:cubicBezTo>
                    <a:lnTo>
                      <a:pt x="93" y="218"/>
                    </a:lnTo>
                    <a:lnTo>
                      <a:pt x="93" y="218"/>
                    </a:lnTo>
                    <a:cubicBezTo>
                      <a:pt x="62" y="248"/>
                      <a:pt x="62" y="248"/>
                      <a:pt x="62" y="248"/>
                    </a:cubicBezTo>
                    <a:lnTo>
                      <a:pt x="62" y="248"/>
                    </a:lnTo>
                    <a:lnTo>
                      <a:pt x="62" y="248"/>
                    </a:lnTo>
                    <a:lnTo>
                      <a:pt x="62" y="248"/>
                    </a:lnTo>
                    <a:lnTo>
                      <a:pt x="62" y="248"/>
                    </a:lnTo>
                    <a:lnTo>
                      <a:pt x="62" y="248"/>
                    </a:lnTo>
                    <a:cubicBezTo>
                      <a:pt x="62" y="248"/>
                      <a:pt x="62" y="279"/>
                      <a:pt x="31" y="279"/>
                    </a:cubicBezTo>
                    <a:lnTo>
                      <a:pt x="31" y="279"/>
                    </a:lnTo>
                    <a:lnTo>
                      <a:pt x="31" y="279"/>
                    </a:lnTo>
                    <a:lnTo>
                      <a:pt x="31" y="279"/>
                    </a:lnTo>
                    <a:cubicBezTo>
                      <a:pt x="31" y="310"/>
                      <a:pt x="31" y="310"/>
                      <a:pt x="31" y="310"/>
                    </a:cubicBezTo>
                    <a:lnTo>
                      <a:pt x="31" y="310"/>
                    </a:lnTo>
                    <a:lnTo>
                      <a:pt x="31" y="342"/>
                    </a:lnTo>
                    <a:cubicBezTo>
                      <a:pt x="31" y="342"/>
                      <a:pt x="31" y="342"/>
                      <a:pt x="31" y="372"/>
                    </a:cubicBezTo>
                    <a:cubicBezTo>
                      <a:pt x="31" y="372"/>
                      <a:pt x="31" y="403"/>
                      <a:pt x="0" y="372"/>
                    </a:cubicBezTo>
                    <a:lnTo>
                      <a:pt x="0" y="372"/>
                    </a:lnTo>
                    <a:cubicBezTo>
                      <a:pt x="0" y="403"/>
                      <a:pt x="0" y="403"/>
                      <a:pt x="0" y="403"/>
                    </a:cubicBezTo>
                    <a:cubicBezTo>
                      <a:pt x="31" y="403"/>
                      <a:pt x="31" y="403"/>
                      <a:pt x="31" y="403"/>
                    </a:cubicBezTo>
                    <a:cubicBezTo>
                      <a:pt x="31" y="434"/>
                      <a:pt x="62" y="434"/>
                      <a:pt x="62" y="434"/>
                    </a:cubicBezTo>
                    <a:cubicBezTo>
                      <a:pt x="62" y="466"/>
                      <a:pt x="62" y="466"/>
                      <a:pt x="62" y="496"/>
                    </a:cubicBezTo>
                    <a:lnTo>
                      <a:pt x="62" y="496"/>
                    </a:lnTo>
                    <a:cubicBezTo>
                      <a:pt x="93" y="496"/>
                      <a:pt x="93" y="496"/>
                      <a:pt x="93" y="527"/>
                    </a:cubicBezTo>
                    <a:lnTo>
                      <a:pt x="93" y="527"/>
                    </a:lnTo>
                    <a:lnTo>
                      <a:pt x="93" y="527"/>
                    </a:lnTo>
                    <a:lnTo>
                      <a:pt x="93" y="527"/>
                    </a:lnTo>
                    <a:cubicBezTo>
                      <a:pt x="124" y="527"/>
                      <a:pt x="124" y="558"/>
                      <a:pt x="124" y="558"/>
                    </a:cubicBezTo>
                    <a:lnTo>
                      <a:pt x="124" y="558"/>
                    </a:lnTo>
                    <a:lnTo>
                      <a:pt x="124" y="589"/>
                    </a:lnTo>
                    <a:lnTo>
                      <a:pt x="124" y="589"/>
                    </a:lnTo>
                    <a:lnTo>
                      <a:pt x="124" y="589"/>
                    </a:lnTo>
                    <a:cubicBezTo>
                      <a:pt x="155" y="589"/>
                      <a:pt x="186" y="589"/>
                      <a:pt x="186" y="589"/>
                    </a:cubicBezTo>
                    <a:cubicBezTo>
                      <a:pt x="186" y="620"/>
                      <a:pt x="217" y="620"/>
                      <a:pt x="217" y="620"/>
                    </a:cubicBezTo>
                    <a:lnTo>
                      <a:pt x="217" y="620"/>
                    </a:lnTo>
                    <a:cubicBezTo>
                      <a:pt x="217" y="651"/>
                      <a:pt x="248" y="651"/>
                      <a:pt x="248" y="651"/>
                    </a:cubicBezTo>
                    <a:cubicBezTo>
                      <a:pt x="248" y="651"/>
                      <a:pt x="248" y="651"/>
                      <a:pt x="279" y="651"/>
                    </a:cubicBezTo>
                    <a:lnTo>
                      <a:pt x="310" y="651"/>
                    </a:lnTo>
                    <a:cubicBezTo>
                      <a:pt x="340" y="620"/>
                      <a:pt x="340" y="620"/>
                      <a:pt x="340" y="620"/>
                    </a:cubicBezTo>
                    <a:lnTo>
                      <a:pt x="340" y="620"/>
                    </a:lnTo>
                    <a:lnTo>
                      <a:pt x="340" y="620"/>
                    </a:lnTo>
                    <a:cubicBezTo>
                      <a:pt x="372" y="589"/>
                      <a:pt x="372" y="589"/>
                      <a:pt x="372" y="589"/>
                    </a:cubicBezTo>
                    <a:lnTo>
                      <a:pt x="372" y="589"/>
                    </a:lnTo>
                    <a:cubicBezTo>
                      <a:pt x="403" y="589"/>
                      <a:pt x="403" y="620"/>
                      <a:pt x="403" y="620"/>
                    </a:cubicBezTo>
                    <a:lnTo>
                      <a:pt x="403" y="620"/>
                    </a:lnTo>
                    <a:lnTo>
                      <a:pt x="403" y="620"/>
                    </a:lnTo>
                    <a:lnTo>
                      <a:pt x="433" y="620"/>
                    </a:lnTo>
                    <a:cubicBezTo>
                      <a:pt x="433" y="589"/>
                      <a:pt x="433" y="589"/>
                      <a:pt x="433" y="589"/>
                    </a:cubicBezTo>
                    <a:cubicBezTo>
                      <a:pt x="465" y="589"/>
                      <a:pt x="465" y="589"/>
                      <a:pt x="465" y="589"/>
                    </a:cubicBezTo>
                    <a:lnTo>
                      <a:pt x="465" y="589"/>
                    </a:lnTo>
                    <a:lnTo>
                      <a:pt x="465" y="589"/>
                    </a:lnTo>
                    <a:cubicBezTo>
                      <a:pt x="496" y="589"/>
                      <a:pt x="496" y="589"/>
                      <a:pt x="496" y="589"/>
                    </a:cubicBezTo>
                    <a:lnTo>
                      <a:pt x="496" y="589"/>
                    </a:lnTo>
                    <a:cubicBezTo>
                      <a:pt x="496" y="558"/>
                      <a:pt x="527" y="558"/>
                      <a:pt x="557" y="558"/>
                    </a:cubicBezTo>
                    <a:lnTo>
                      <a:pt x="557" y="558"/>
                    </a:lnTo>
                    <a:cubicBezTo>
                      <a:pt x="557" y="558"/>
                      <a:pt x="589" y="558"/>
                      <a:pt x="620" y="558"/>
                    </a:cubicBezTo>
                    <a:cubicBezTo>
                      <a:pt x="713" y="403"/>
                      <a:pt x="713" y="403"/>
                      <a:pt x="713" y="403"/>
                    </a:cubicBezTo>
                    <a:lnTo>
                      <a:pt x="681" y="403"/>
                    </a:lnTo>
                    <a:cubicBezTo>
                      <a:pt x="651" y="403"/>
                      <a:pt x="620" y="372"/>
                      <a:pt x="620" y="372"/>
                    </a:cubicBezTo>
                    <a:lnTo>
                      <a:pt x="589" y="372"/>
                    </a:lnTo>
                    <a:cubicBezTo>
                      <a:pt x="557" y="372"/>
                      <a:pt x="557" y="372"/>
                      <a:pt x="527" y="342"/>
                    </a:cubicBezTo>
                    <a:lnTo>
                      <a:pt x="527" y="342"/>
                    </a:lnTo>
                    <a:cubicBezTo>
                      <a:pt x="496" y="310"/>
                      <a:pt x="465" y="248"/>
                      <a:pt x="465" y="21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3" name="Freeform 12"/>
              <p:cNvSpPr>
                <a:spLocks noChangeArrowheads="1"/>
              </p:cNvSpPr>
              <p:nvPr/>
            </p:nvSpPr>
            <p:spPr bwMode="auto">
              <a:xfrm>
                <a:off x="4237038" y="2851150"/>
                <a:ext cx="88900" cy="134938"/>
              </a:xfrm>
              <a:custGeom>
                <a:avLst/>
                <a:gdLst>
                  <a:gd name="T0" fmla="*/ 217 w 249"/>
                  <a:gd name="T1" fmla="*/ 62 h 373"/>
                  <a:gd name="T2" fmla="*/ 217 w 249"/>
                  <a:gd name="T3" fmla="*/ 62 h 373"/>
                  <a:gd name="T4" fmla="*/ 217 w 249"/>
                  <a:gd name="T5" fmla="*/ 62 h 373"/>
                  <a:gd name="T6" fmla="*/ 186 w 249"/>
                  <a:gd name="T7" fmla="*/ 62 h 373"/>
                  <a:gd name="T8" fmla="*/ 155 w 249"/>
                  <a:gd name="T9" fmla="*/ 31 h 373"/>
                  <a:gd name="T10" fmla="*/ 155 w 249"/>
                  <a:gd name="T11" fmla="*/ 31 h 373"/>
                  <a:gd name="T12" fmla="*/ 124 w 249"/>
                  <a:gd name="T13" fmla="*/ 0 h 373"/>
                  <a:gd name="T14" fmla="*/ 124 w 249"/>
                  <a:gd name="T15" fmla="*/ 0 h 373"/>
                  <a:gd name="T16" fmla="*/ 93 w 249"/>
                  <a:gd name="T17" fmla="*/ 0 h 373"/>
                  <a:gd name="T18" fmla="*/ 93 w 249"/>
                  <a:gd name="T19" fmla="*/ 0 h 373"/>
                  <a:gd name="T20" fmla="*/ 93 w 249"/>
                  <a:gd name="T21" fmla="*/ 0 h 373"/>
                  <a:gd name="T22" fmla="*/ 93 w 249"/>
                  <a:gd name="T23" fmla="*/ 0 h 373"/>
                  <a:gd name="T24" fmla="*/ 93 w 249"/>
                  <a:gd name="T25" fmla="*/ 0 h 373"/>
                  <a:gd name="T26" fmla="*/ 93 w 249"/>
                  <a:gd name="T27" fmla="*/ 0 h 373"/>
                  <a:gd name="T28" fmla="*/ 62 w 249"/>
                  <a:gd name="T29" fmla="*/ 0 h 373"/>
                  <a:gd name="T30" fmla="*/ 31 w 249"/>
                  <a:gd name="T31" fmla="*/ 0 h 373"/>
                  <a:gd name="T32" fmla="*/ 31 w 249"/>
                  <a:gd name="T33" fmla="*/ 0 h 373"/>
                  <a:gd name="T34" fmla="*/ 31 w 249"/>
                  <a:gd name="T35" fmla="*/ 31 h 373"/>
                  <a:gd name="T36" fmla="*/ 0 w 249"/>
                  <a:gd name="T37" fmla="*/ 62 h 373"/>
                  <a:gd name="T38" fmla="*/ 0 w 249"/>
                  <a:gd name="T39" fmla="*/ 62 h 373"/>
                  <a:gd name="T40" fmla="*/ 0 w 249"/>
                  <a:gd name="T41" fmla="*/ 93 h 373"/>
                  <a:gd name="T42" fmla="*/ 0 w 249"/>
                  <a:gd name="T43" fmla="*/ 93 h 373"/>
                  <a:gd name="T44" fmla="*/ 0 w 249"/>
                  <a:gd name="T45" fmla="*/ 124 h 373"/>
                  <a:gd name="T46" fmla="*/ 0 w 249"/>
                  <a:gd name="T47" fmla="*/ 155 h 373"/>
                  <a:gd name="T48" fmla="*/ 0 w 249"/>
                  <a:gd name="T49" fmla="*/ 186 h 373"/>
                  <a:gd name="T50" fmla="*/ 0 w 249"/>
                  <a:gd name="T51" fmla="*/ 186 h 373"/>
                  <a:gd name="T52" fmla="*/ 31 w 249"/>
                  <a:gd name="T53" fmla="*/ 217 h 373"/>
                  <a:gd name="T54" fmla="*/ 31 w 249"/>
                  <a:gd name="T55" fmla="*/ 217 h 373"/>
                  <a:gd name="T56" fmla="*/ 31 w 249"/>
                  <a:gd name="T57" fmla="*/ 217 h 373"/>
                  <a:gd name="T58" fmla="*/ 31 w 249"/>
                  <a:gd name="T59" fmla="*/ 186 h 373"/>
                  <a:gd name="T60" fmla="*/ 93 w 249"/>
                  <a:gd name="T61" fmla="*/ 186 h 373"/>
                  <a:gd name="T62" fmla="*/ 93 w 249"/>
                  <a:gd name="T63" fmla="*/ 372 h 373"/>
                  <a:gd name="T64" fmla="*/ 93 w 249"/>
                  <a:gd name="T65" fmla="*/ 372 h 373"/>
                  <a:gd name="T66" fmla="*/ 186 w 249"/>
                  <a:gd name="T67" fmla="*/ 341 h 373"/>
                  <a:gd name="T68" fmla="*/ 186 w 249"/>
                  <a:gd name="T69" fmla="*/ 310 h 373"/>
                  <a:gd name="T70" fmla="*/ 186 w 249"/>
                  <a:gd name="T71" fmla="*/ 310 h 373"/>
                  <a:gd name="T72" fmla="*/ 186 w 249"/>
                  <a:gd name="T73" fmla="*/ 310 h 373"/>
                  <a:gd name="T74" fmla="*/ 186 w 249"/>
                  <a:gd name="T75" fmla="*/ 279 h 373"/>
                  <a:gd name="T76" fmla="*/ 217 w 249"/>
                  <a:gd name="T77" fmla="*/ 279 h 373"/>
                  <a:gd name="T78" fmla="*/ 217 w 249"/>
                  <a:gd name="T79" fmla="*/ 247 h 373"/>
                  <a:gd name="T80" fmla="*/ 217 w 249"/>
                  <a:gd name="T81" fmla="*/ 247 h 373"/>
                  <a:gd name="T82" fmla="*/ 217 w 249"/>
                  <a:gd name="T83" fmla="*/ 247 h 373"/>
                  <a:gd name="T84" fmla="*/ 217 w 249"/>
                  <a:gd name="T85" fmla="*/ 217 h 373"/>
                  <a:gd name="T86" fmla="*/ 217 w 249"/>
                  <a:gd name="T87" fmla="*/ 217 h 373"/>
                  <a:gd name="T88" fmla="*/ 217 w 249"/>
                  <a:gd name="T89" fmla="*/ 186 h 373"/>
                  <a:gd name="T90" fmla="*/ 217 w 249"/>
                  <a:gd name="T91" fmla="*/ 155 h 373"/>
                  <a:gd name="T92" fmla="*/ 217 w 249"/>
                  <a:gd name="T93" fmla="*/ 124 h 373"/>
                  <a:gd name="T94" fmla="*/ 217 w 249"/>
                  <a:gd name="T95" fmla="*/ 124 h 373"/>
                  <a:gd name="T96" fmla="*/ 248 w 249"/>
                  <a:gd name="T97" fmla="*/ 124 h 373"/>
                  <a:gd name="T98" fmla="*/ 217 w 249"/>
                  <a:gd name="T99" fmla="*/ 93 h 373"/>
                  <a:gd name="T100" fmla="*/ 217 w 249"/>
                  <a:gd name="T101" fmla="*/ 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373">
                    <a:moveTo>
                      <a:pt x="217" y="62"/>
                    </a:moveTo>
                    <a:lnTo>
                      <a:pt x="217" y="62"/>
                    </a:lnTo>
                    <a:lnTo>
                      <a:pt x="217" y="62"/>
                    </a:lnTo>
                    <a:cubicBezTo>
                      <a:pt x="217" y="62"/>
                      <a:pt x="217" y="62"/>
                      <a:pt x="186" y="62"/>
                    </a:cubicBezTo>
                    <a:cubicBezTo>
                      <a:pt x="186" y="62"/>
                      <a:pt x="155" y="62"/>
                      <a:pt x="155" y="31"/>
                    </a:cubicBezTo>
                    <a:lnTo>
                      <a:pt x="155" y="31"/>
                    </a:lnTo>
                    <a:cubicBezTo>
                      <a:pt x="124" y="31"/>
                      <a:pt x="124" y="31"/>
                      <a:pt x="124" y="0"/>
                    </a:cubicBezTo>
                    <a:lnTo>
                      <a:pt x="124" y="0"/>
                    </a:lnTo>
                    <a:cubicBezTo>
                      <a:pt x="93" y="0"/>
                      <a:pt x="93" y="0"/>
                      <a:pt x="93" y="0"/>
                    </a:cubicBezTo>
                    <a:lnTo>
                      <a:pt x="93" y="0"/>
                    </a:lnTo>
                    <a:lnTo>
                      <a:pt x="93" y="0"/>
                    </a:lnTo>
                    <a:lnTo>
                      <a:pt x="93" y="0"/>
                    </a:lnTo>
                    <a:lnTo>
                      <a:pt x="93" y="0"/>
                    </a:lnTo>
                    <a:lnTo>
                      <a:pt x="93" y="0"/>
                    </a:lnTo>
                    <a:lnTo>
                      <a:pt x="62" y="0"/>
                    </a:lnTo>
                    <a:cubicBezTo>
                      <a:pt x="62" y="0"/>
                      <a:pt x="62" y="0"/>
                      <a:pt x="31" y="0"/>
                    </a:cubicBezTo>
                    <a:lnTo>
                      <a:pt x="31" y="0"/>
                    </a:lnTo>
                    <a:cubicBezTo>
                      <a:pt x="31" y="31"/>
                      <a:pt x="31" y="31"/>
                      <a:pt x="31" y="31"/>
                    </a:cubicBezTo>
                    <a:cubicBezTo>
                      <a:pt x="31" y="31"/>
                      <a:pt x="31" y="31"/>
                      <a:pt x="0" y="62"/>
                    </a:cubicBezTo>
                    <a:lnTo>
                      <a:pt x="0" y="62"/>
                    </a:lnTo>
                    <a:lnTo>
                      <a:pt x="0" y="93"/>
                    </a:lnTo>
                    <a:lnTo>
                      <a:pt x="0" y="93"/>
                    </a:lnTo>
                    <a:cubicBezTo>
                      <a:pt x="0" y="124"/>
                      <a:pt x="0" y="124"/>
                      <a:pt x="0" y="124"/>
                    </a:cubicBezTo>
                    <a:cubicBezTo>
                      <a:pt x="0" y="155"/>
                      <a:pt x="0" y="155"/>
                      <a:pt x="0" y="155"/>
                    </a:cubicBezTo>
                    <a:lnTo>
                      <a:pt x="0" y="186"/>
                    </a:lnTo>
                    <a:lnTo>
                      <a:pt x="0" y="186"/>
                    </a:lnTo>
                    <a:lnTo>
                      <a:pt x="31" y="217"/>
                    </a:lnTo>
                    <a:lnTo>
                      <a:pt x="31" y="217"/>
                    </a:lnTo>
                    <a:lnTo>
                      <a:pt x="31" y="217"/>
                    </a:lnTo>
                    <a:cubicBezTo>
                      <a:pt x="31" y="186"/>
                      <a:pt x="31" y="186"/>
                      <a:pt x="31" y="186"/>
                    </a:cubicBezTo>
                    <a:cubicBezTo>
                      <a:pt x="93" y="186"/>
                      <a:pt x="93" y="186"/>
                      <a:pt x="93" y="186"/>
                    </a:cubicBezTo>
                    <a:cubicBezTo>
                      <a:pt x="93" y="372"/>
                      <a:pt x="93" y="372"/>
                      <a:pt x="93" y="372"/>
                    </a:cubicBezTo>
                    <a:lnTo>
                      <a:pt x="93" y="372"/>
                    </a:lnTo>
                    <a:cubicBezTo>
                      <a:pt x="93" y="372"/>
                      <a:pt x="155" y="341"/>
                      <a:pt x="186" y="341"/>
                    </a:cubicBezTo>
                    <a:cubicBezTo>
                      <a:pt x="186" y="341"/>
                      <a:pt x="186" y="341"/>
                      <a:pt x="186" y="310"/>
                    </a:cubicBezTo>
                    <a:lnTo>
                      <a:pt x="186" y="310"/>
                    </a:lnTo>
                    <a:lnTo>
                      <a:pt x="186" y="310"/>
                    </a:lnTo>
                    <a:lnTo>
                      <a:pt x="186" y="279"/>
                    </a:lnTo>
                    <a:cubicBezTo>
                      <a:pt x="217" y="279"/>
                      <a:pt x="217" y="279"/>
                      <a:pt x="217" y="279"/>
                    </a:cubicBezTo>
                    <a:cubicBezTo>
                      <a:pt x="217" y="279"/>
                      <a:pt x="217" y="279"/>
                      <a:pt x="217" y="247"/>
                    </a:cubicBezTo>
                    <a:lnTo>
                      <a:pt x="217" y="247"/>
                    </a:lnTo>
                    <a:lnTo>
                      <a:pt x="217" y="247"/>
                    </a:lnTo>
                    <a:lnTo>
                      <a:pt x="217" y="217"/>
                    </a:lnTo>
                    <a:lnTo>
                      <a:pt x="217" y="217"/>
                    </a:lnTo>
                    <a:cubicBezTo>
                      <a:pt x="217" y="217"/>
                      <a:pt x="217" y="217"/>
                      <a:pt x="217" y="186"/>
                    </a:cubicBezTo>
                    <a:lnTo>
                      <a:pt x="217" y="155"/>
                    </a:lnTo>
                    <a:lnTo>
                      <a:pt x="217" y="124"/>
                    </a:lnTo>
                    <a:lnTo>
                      <a:pt x="217" y="124"/>
                    </a:lnTo>
                    <a:cubicBezTo>
                      <a:pt x="217" y="124"/>
                      <a:pt x="217" y="124"/>
                      <a:pt x="248" y="124"/>
                    </a:cubicBezTo>
                    <a:cubicBezTo>
                      <a:pt x="217" y="93"/>
                      <a:pt x="217" y="93"/>
                      <a:pt x="217" y="93"/>
                    </a:cubicBezTo>
                    <a:lnTo>
                      <a:pt x="217"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4" name="Freeform 13"/>
              <p:cNvSpPr>
                <a:spLocks noChangeArrowheads="1"/>
              </p:cNvSpPr>
              <p:nvPr/>
            </p:nvSpPr>
            <p:spPr bwMode="auto">
              <a:xfrm>
                <a:off x="4114800" y="2917825"/>
                <a:ext cx="146050" cy="134938"/>
              </a:xfrm>
              <a:custGeom>
                <a:avLst/>
                <a:gdLst>
                  <a:gd name="T0" fmla="*/ 372 w 404"/>
                  <a:gd name="T1" fmla="*/ 155 h 373"/>
                  <a:gd name="T2" fmla="*/ 372 w 404"/>
                  <a:gd name="T3" fmla="*/ 155 h 373"/>
                  <a:gd name="T4" fmla="*/ 310 w 404"/>
                  <a:gd name="T5" fmla="*/ 124 h 373"/>
                  <a:gd name="T6" fmla="*/ 310 w 404"/>
                  <a:gd name="T7" fmla="*/ 93 h 373"/>
                  <a:gd name="T8" fmla="*/ 310 w 404"/>
                  <a:gd name="T9" fmla="*/ 93 h 373"/>
                  <a:gd name="T10" fmla="*/ 217 w 404"/>
                  <a:gd name="T11" fmla="*/ 61 h 373"/>
                  <a:gd name="T12" fmla="*/ 217 w 404"/>
                  <a:gd name="T13" fmla="*/ 61 h 373"/>
                  <a:gd name="T14" fmla="*/ 124 w 404"/>
                  <a:gd name="T15" fmla="*/ 31 h 373"/>
                  <a:gd name="T16" fmla="*/ 124 w 404"/>
                  <a:gd name="T17" fmla="*/ 0 h 373"/>
                  <a:gd name="T18" fmla="*/ 92 w 404"/>
                  <a:gd name="T19" fmla="*/ 31 h 373"/>
                  <a:gd name="T20" fmla="*/ 92 w 404"/>
                  <a:gd name="T21" fmla="*/ 124 h 373"/>
                  <a:gd name="T22" fmla="*/ 0 w 404"/>
                  <a:gd name="T23" fmla="*/ 278 h 373"/>
                  <a:gd name="T24" fmla="*/ 0 w 404"/>
                  <a:gd name="T25" fmla="*/ 310 h 373"/>
                  <a:gd name="T26" fmla="*/ 31 w 404"/>
                  <a:gd name="T27" fmla="*/ 341 h 373"/>
                  <a:gd name="T28" fmla="*/ 92 w 404"/>
                  <a:gd name="T29" fmla="*/ 341 h 373"/>
                  <a:gd name="T30" fmla="*/ 124 w 404"/>
                  <a:gd name="T31" fmla="*/ 341 h 373"/>
                  <a:gd name="T32" fmla="*/ 124 w 404"/>
                  <a:gd name="T33" fmla="*/ 341 h 373"/>
                  <a:gd name="T34" fmla="*/ 124 w 404"/>
                  <a:gd name="T35" fmla="*/ 341 h 373"/>
                  <a:gd name="T36" fmla="*/ 155 w 404"/>
                  <a:gd name="T37" fmla="*/ 372 h 373"/>
                  <a:gd name="T38" fmla="*/ 155 w 404"/>
                  <a:gd name="T39" fmla="*/ 372 h 373"/>
                  <a:gd name="T40" fmla="*/ 186 w 404"/>
                  <a:gd name="T41" fmla="*/ 372 h 373"/>
                  <a:gd name="T42" fmla="*/ 186 w 404"/>
                  <a:gd name="T43" fmla="*/ 372 h 373"/>
                  <a:gd name="T44" fmla="*/ 217 w 404"/>
                  <a:gd name="T45" fmla="*/ 372 h 373"/>
                  <a:gd name="T46" fmla="*/ 217 w 404"/>
                  <a:gd name="T47" fmla="*/ 372 h 373"/>
                  <a:gd name="T48" fmla="*/ 248 w 404"/>
                  <a:gd name="T49" fmla="*/ 372 h 373"/>
                  <a:gd name="T50" fmla="*/ 248 w 404"/>
                  <a:gd name="T51" fmla="*/ 372 h 373"/>
                  <a:gd name="T52" fmla="*/ 279 w 404"/>
                  <a:gd name="T53" fmla="*/ 310 h 373"/>
                  <a:gd name="T54" fmla="*/ 310 w 404"/>
                  <a:gd name="T55" fmla="*/ 278 h 373"/>
                  <a:gd name="T56" fmla="*/ 372 w 404"/>
                  <a:gd name="T57" fmla="*/ 217 h 373"/>
                  <a:gd name="T58" fmla="*/ 403 w 404"/>
                  <a:gd name="T59" fmla="*/ 248 h 373"/>
                  <a:gd name="T60" fmla="*/ 403 w 404"/>
                  <a:gd name="T61" fmla="*/ 217 h 373"/>
                  <a:gd name="T62" fmla="*/ 403 w 404"/>
                  <a:gd name="T63"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373">
                    <a:moveTo>
                      <a:pt x="372" y="155"/>
                    </a:moveTo>
                    <a:lnTo>
                      <a:pt x="372" y="155"/>
                    </a:lnTo>
                    <a:lnTo>
                      <a:pt x="372" y="155"/>
                    </a:lnTo>
                    <a:lnTo>
                      <a:pt x="372" y="155"/>
                    </a:lnTo>
                    <a:lnTo>
                      <a:pt x="372" y="155"/>
                    </a:lnTo>
                    <a:cubicBezTo>
                      <a:pt x="341" y="155"/>
                      <a:pt x="341" y="124"/>
                      <a:pt x="310" y="124"/>
                    </a:cubicBezTo>
                    <a:lnTo>
                      <a:pt x="310" y="124"/>
                    </a:lnTo>
                    <a:cubicBezTo>
                      <a:pt x="310" y="93"/>
                      <a:pt x="310" y="93"/>
                      <a:pt x="310" y="93"/>
                    </a:cubicBezTo>
                    <a:lnTo>
                      <a:pt x="310" y="93"/>
                    </a:lnTo>
                    <a:lnTo>
                      <a:pt x="310" y="93"/>
                    </a:lnTo>
                    <a:cubicBezTo>
                      <a:pt x="279" y="61"/>
                      <a:pt x="248" y="61"/>
                      <a:pt x="248" y="61"/>
                    </a:cubicBezTo>
                    <a:cubicBezTo>
                      <a:pt x="248" y="61"/>
                      <a:pt x="248" y="61"/>
                      <a:pt x="217" y="61"/>
                    </a:cubicBezTo>
                    <a:lnTo>
                      <a:pt x="217" y="61"/>
                    </a:lnTo>
                    <a:lnTo>
                      <a:pt x="217" y="61"/>
                    </a:lnTo>
                    <a:cubicBezTo>
                      <a:pt x="186" y="61"/>
                      <a:pt x="186" y="61"/>
                      <a:pt x="186" y="61"/>
                    </a:cubicBezTo>
                    <a:cubicBezTo>
                      <a:pt x="155" y="61"/>
                      <a:pt x="155" y="31"/>
                      <a:pt x="124" y="31"/>
                    </a:cubicBezTo>
                    <a:lnTo>
                      <a:pt x="124" y="31"/>
                    </a:lnTo>
                    <a:cubicBezTo>
                      <a:pt x="124" y="31"/>
                      <a:pt x="124" y="31"/>
                      <a:pt x="124" y="0"/>
                    </a:cubicBezTo>
                    <a:cubicBezTo>
                      <a:pt x="124" y="0"/>
                      <a:pt x="124" y="0"/>
                      <a:pt x="124" y="31"/>
                    </a:cubicBezTo>
                    <a:cubicBezTo>
                      <a:pt x="124" y="31"/>
                      <a:pt x="124" y="31"/>
                      <a:pt x="92" y="31"/>
                    </a:cubicBezTo>
                    <a:lnTo>
                      <a:pt x="92" y="31"/>
                    </a:lnTo>
                    <a:cubicBezTo>
                      <a:pt x="92" y="124"/>
                      <a:pt x="92" y="124"/>
                      <a:pt x="92" y="124"/>
                    </a:cubicBezTo>
                    <a:cubicBezTo>
                      <a:pt x="0" y="124"/>
                      <a:pt x="0" y="124"/>
                      <a:pt x="0" y="124"/>
                    </a:cubicBezTo>
                    <a:cubicBezTo>
                      <a:pt x="0" y="278"/>
                      <a:pt x="0" y="278"/>
                      <a:pt x="0" y="278"/>
                    </a:cubicBezTo>
                    <a:cubicBezTo>
                      <a:pt x="0" y="278"/>
                      <a:pt x="0" y="278"/>
                      <a:pt x="0" y="310"/>
                    </a:cubicBezTo>
                    <a:lnTo>
                      <a:pt x="0" y="310"/>
                    </a:lnTo>
                    <a:lnTo>
                      <a:pt x="31" y="341"/>
                    </a:lnTo>
                    <a:lnTo>
                      <a:pt x="31" y="341"/>
                    </a:lnTo>
                    <a:cubicBezTo>
                      <a:pt x="62" y="341"/>
                      <a:pt x="92" y="341"/>
                      <a:pt x="92" y="341"/>
                    </a:cubicBezTo>
                    <a:lnTo>
                      <a:pt x="92" y="341"/>
                    </a:lnTo>
                    <a:cubicBezTo>
                      <a:pt x="92" y="341"/>
                      <a:pt x="92" y="341"/>
                      <a:pt x="124" y="341"/>
                    </a:cubicBezTo>
                    <a:lnTo>
                      <a:pt x="124" y="341"/>
                    </a:lnTo>
                    <a:lnTo>
                      <a:pt x="124" y="341"/>
                    </a:lnTo>
                    <a:lnTo>
                      <a:pt x="124" y="341"/>
                    </a:lnTo>
                    <a:lnTo>
                      <a:pt x="124" y="341"/>
                    </a:lnTo>
                    <a:lnTo>
                      <a:pt x="124" y="341"/>
                    </a:lnTo>
                    <a:cubicBezTo>
                      <a:pt x="124" y="341"/>
                      <a:pt x="124" y="341"/>
                      <a:pt x="155" y="341"/>
                    </a:cubicBezTo>
                    <a:cubicBezTo>
                      <a:pt x="155" y="372"/>
                      <a:pt x="155" y="372"/>
                      <a:pt x="155" y="372"/>
                    </a:cubicBezTo>
                    <a:lnTo>
                      <a:pt x="155" y="372"/>
                    </a:lnTo>
                    <a:lnTo>
                      <a:pt x="155" y="372"/>
                    </a:lnTo>
                    <a:lnTo>
                      <a:pt x="155" y="372"/>
                    </a:lnTo>
                    <a:lnTo>
                      <a:pt x="186" y="372"/>
                    </a:lnTo>
                    <a:lnTo>
                      <a:pt x="186" y="372"/>
                    </a:lnTo>
                    <a:lnTo>
                      <a:pt x="186" y="372"/>
                    </a:lnTo>
                    <a:cubicBezTo>
                      <a:pt x="186" y="372"/>
                      <a:pt x="186" y="372"/>
                      <a:pt x="217" y="372"/>
                    </a:cubicBezTo>
                    <a:lnTo>
                      <a:pt x="217" y="372"/>
                    </a:lnTo>
                    <a:lnTo>
                      <a:pt x="217" y="372"/>
                    </a:lnTo>
                    <a:lnTo>
                      <a:pt x="217" y="372"/>
                    </a:lnTo>
                    <a:lnTo>
                      <a:pt x="217" y="372"/>
                    </a:lnTo>
                    <a:cubicBezTo>
                      <a:pt x="217" y="372"/>
                      <a:pt x="217" y="372"/>
                      <a:pt x="248" y="372"/>
                    </a:cubicBezTo>
                    <a:lnTo>
                      <a:pt x="248" y="372"/>
                    </a:lnTo>
                    <a:lnTo>
                      <a:pt x="248" y="372"/>
                    </a:lnTo>
                    <a:lnTo>
                      <a:pt x="248" y="372"/>
                    </a:lnTo>
                    <a:cubicBezTo>
                      <a:pt x="248" y="341"/>
                      <a:pt x="248" y="341"/>
                      <a:pt x="279" y="310"/>
                    </a:cubicBezTo>
                    <a:lnTo>
                      <a:pt x="310" y="310"/>
                    </a:lnTo>
                    <a:lnTo>
                      <a:pt x="310" y="278"/>
                    </a:lnTo>
                    <a:lnTo>
                      <a:pt x="310" y="278"/>
                    </a:lnTo>
                    <a:cubicBezTo>
                      <a:pt x="372" y="217"/>
                      <a:pt x="372" y="217"/>
                      <a:pt x="372" y="217"/>
                    </a:cubicBezTo>
                    <a:lnTo>
                      <a:pt x="372" y="217"/>
                    </a:lnTo>
                    <a:cubicBezTo>
                      <a:pt x="372" y="217"/>
                      <a:pt x="372" y="217"/>
                      <a:pt x="403" y="248"/>
                    </a:cubicBezTo>
                    <a:cubicBezTo>
                      <a:pt x="403" y="248"/>
                      <a:pt x="403" y="248"/>
                      <a:pt x="403" y="217"/>
                    </a:cubicBezTo>
                    <a:lnTo>
                      <a:pt x="403" y="217"/>
                    </a:lnTo>
                    <a:lnTo>
                      <a:pt x="403" y="186"/>
                    </a:lnTo>
                    <a:lnTo>
                      <a:pt x="403" y="186"/>
                    </a:lnTo>
                    <a:cubicBezTo>
                      <a:pt x="372" y="155"/>
                      <a:pt x="372" y="155"/>
                      <a:pt x="372"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5" name="Freeform 14"/>
              <p:cNvSpPr>
                <a:spLocks noChangeArrowheads="1"/>
              </p:cNvSpPr>
              <p:nvPr/>
            </p:nvSpPr>
            <p:spPr bwMode="auto">
              <a:xfrm>
                <a:off x="4349750" y="2549525"/>
                <a:ext cx="134938" cy="190500"/>
              </a:xfrm>
              <a:custGeom>
                <a:avLst/>
                <a:gdLst>
                  <a:gd name="T0" fmla="*/ 341 w 373"/>
                  <a:gd name="T1" fmla="*/ 341 h 528"/>
                  <a:gd name="T2" fmla="*/ 341 w 373"/>
                  <a:gd name="T3" fmla="*/ 341 h 528"/>
                  <a:gd name="T4" fmla="*/ 341 w 373"/>
                  <a:gd name="T5" fmla="*/ 341 h 528"/>
                  <a:gd name="T6" fmla="*/ 341 w 373"/>
                  <a:gd name="T7" fmla="*/ 341 h 528"/>
                  <a:gd name="T8" fmla="*/ 341 w 373"/>
                  <a:gd name="T9" fmla="*/ 155 h 528"/>
                  <a:gd name="T10" fmla="*/ 341 w 373"/>
                  <a:gd name="T11" fmla="*/ 124 h 528"/>
                  <a:gd name="T12" fmla="*/ 372 w 373"/>
                  <a:gd name="T13" fmla="*/ 62 h 528"/>
                  <a:gd name="T14" fmla="*/ 372 w 373"/>
                  <a:gd name="T15" fmla="*/ 62 h 528"/>
                  <a:gd name="T16" fmla="*/ 372 w 373"/>
                  <a:gd name="T17" fmla="*/ 62 h 528"/>
                  <a:gd name="T18" fmla="*/ 372 w 373"/>
                  <a:gd name="T19" fmla="*/ 62 h 528"/>
                  <a:gd name="T20" fmla="*/ 372 w 373"/>
                  <a:gd name="T21" fmla="*/ 62 h 528"/>
                  <a:gd name="T22" fmla="*/ 372 w 373"/>
                  <a:gd name="T23" fmla="*/ 62 h 528"/>
                  <a:gd name="T24" fmla="*/ 341 w 373"/>
                  <a:gd name="T25" fmla="*/ 31 h 528"/>
                  <a:gd name="T26" fmla="*/ 341 w 373"/>
                  <a:gd name="T27" fmla="*/ 31 h 528"/>
                  <a:gd name="T28" fmla="*/ 341 w 373"/>
                  <a:gd name="T29" fmla="*/ 62 h 528"/>
                  <a:gd name="T30" fmla="*/ 309 w 373"/>
                  <a:gd name="T31" fmla="*/ 93 h 528"/>
                  <a:gd name="T32" fmla="*/ 279 w 373"/>
                  <a:gd name="T33" fmla="*/ 93 h 528"/>
                  <a:gd name="T34" fmla="*/ 186 w 373"/>
                  <a:gd name="T35" fmla="*/ 93 h 528"/>
                  <a:gd name="T36" fmla="*/ 186 w 373"/>
                  <a:gd name="T37" fmla="*/ 93 h 528"/>
                  <a:gd name="T38" fmla="*/ 155 w 373"/>
                  <a:gd name="T39" fmla="*/ 62 h 528"/>
                  <a:gd name="T40" fmla="*/ 155 w 373"/>
                  <a:gd name="T41" fmla="*/ 62 h 528"/>
                  <a:gd name="T42" fmla="*/ 124 w 373"/>
                  <a:gd name="T43" fmla="*/ 31 h 528"/>
                  <a:gd name="T44" fmla="*/ 93 w 373"/>
                  <a:gd name="T45" fmla="*/ 31 h 528"/>
                  <a:gd name="T46" fmla="*/ 93 w 373"/>
                  <a:gd name="T47" fmla="*/ 31 h 528"/>
                  <a:gd name="T48" fmla="*/ 93 w 373"/>
                  <a:gd name="T49" fmla="*/ 31 h 528"/>
                  <a:gd name="T50" fmla="*/ 93 w 373"/>
                  <a:gd name="T51" fmla="*/ 31 h 528"/>
                  <a:gd name="T52" fmla="*/ 93 w 373"/>
                  <a:gd name="T53" fmla="*/ 62 h 528"/>
                  <a:gd name="T54" fmla="*/ 62 w 373"/>
                  <a:gd name="T55" fmla="*/ 0 h 528"/>
                  <a:gd name="T56" fmla="*/ 62 w 373"/>
                  <a:gd name="T57" fmla="*/ 0 h 528"/>
                  <a:gd name="T58" fmla="*/ 62 w 373"/>
                  <a:gd name="T59" fmla="*/ 0 h 528"/>
                  <a:gd name="T60" fmla="*/ 31 w 373"/>
                  <a:gd name="T61" fmla="*/ 0 h 528"/>
                  <a:gd name="T62" fmla="*/ 0 w 373"/>
                  <a:gd name="T63" fmla="*/ 0 h 528"/>
                  <a:gd name="T64" fmla="*/ 0 w 373"/>
                  <a:gd name="T65" fmla="*/ 0 h 528"/>
                  <a:gd name="T66" fmla="*/ 0 w 373"/>
                  <a:gd name="T67" fmla="*/ 0 h 528"/>
                  <a:gd name="T68" fmla="*/ 31 w 373"/>
                  <a:gd name="T69" fmla="*/ 31 h 528"/>
                  <a:gd name="T70" fmla="*/ 31 w 373"/>
                  <a:gd name="T71" fmla="*/ 31 h 528"/>
                  <a:gd name="T72" fmla="*/ 31 w 373"/>
                  <a:gd name="T73" fmla="*/ 62 h 528"/>
                  <a:gd name="T74" fmla="*/ 31 w 373"/>
                  <a:gd name="T75" fmla="*/ 93 h 528"/>
                  <a:gd name="T76" fmla="*/ 31 w 373"/>
                  <a:gd name="T77" fmla="*/ 93 h 528"/>
                  <a:gd name="T78" fmla="*/ 62 w 373"/>
                  <a:gd name="T79" fmla="*/ 155 h 528"/>
                  <a:gd name="T80" fmla="*/ 62 w 373"/>
                  <a:gd name="T81" fmla="*/ 155 h 528"/>
                  <a:gd name="T82" fmla="*/ 62 w 373"/>
                  <a:gd name="T83" fmla="*/ 186 h 528"/>
                  <a:gd name="T84" fmla="*/ 62 w 373"/>
                  <a:gd name="T85" fmla="*/ 186 h 528"/>
                  <a:gd name="T86" fmla="*/ 31 w 373"/>
                  <a:gd name="T87" fmla="*/ 217 h 528"/>
                  <a:gd name="T88" fmla="*/ 31 w 373"/>
                  <a:gd name="T89" fmla="*/ 248 h 528"/>
                  <a:gd name="T90" fmla="*/ 0 w 373"/>
                  <a:gd name="T91" fmla="*/ 279 h 528"/>
                  <a:gd name="T92" fmla="*/ 0 w 373"/>
                  <a:gd name="T93" fmla="*/ 341 h 528"/>
                  <a:gd name="T94" fmla="*/ 217 w 373"/>
                  <a:gd name="T95" fmla="*/ 465 h 528"/>
                  <a:gd name="T96" fmla="*/ 217 w 373"/>
                  <a:gd name="T97" fmla="*/ 496 h 528"/>
                  <a:gd name="T98" fmla="*/ 248 w 373"/>
                  <a:gd name="T99" fmla="*/ 527 h 528"/>
                  <a:gd name="T100" fmla="*/ 279 w 373"/>
                  <a:gd name="T101" fmla="*/ 527 h 528"/>
                  <a:gd name="T102" fmla="*/ 279 w 373"/>
                  <a:gd name="T103" fmla="*/ 465 h 528"/>
                  <a:gd name="T104" fmla="*/ 309 w 373"/>
                  <a:gd name="T105" fmla="*/ 465 h 528"/>
                  <a:gd name="T106" fmla="*/ 309 w 373"/>
                  <a:gd name="T107" fmla="*/ 465 h 528"/>
                  <a:gd name="T108" fmla="*/ 309 w 373"/>
                  <a:gd name="T109" fmla="*/ 465 h 528"/>
                  <a:gd name="T110" fmla="*/ 341 w 373"/>
                  <a:gd name="T111" fmla="*/ 434 h 528"/>
                  <a:gd name="T112" fmla="*/ 341 w 373"/>
                  <a:gd name="T113" fmla="*/ 434 h 528"/>
                  <a:gd name="T114" fmla="*/ 372 w 373"/>
                  <a:gd name="T115" fmla="*/ 403 h 528"/>
                  <a:gd name="T116" fmla="*/ 372 w 373"/>
                  <a:gd name="T117" fmla="*/ 372 h 528"/>
                  <a:gd name="T118" fmla="*/ 372 w 373"/>
                  <a:gd name="T119" fmla="*/ 372 h 528"/>
                  <a:gd name="T120" fmla="*/ 341 w 373"/>
                  <a:gd name="T121" fmla="*/ 34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528">
                    <a:moveTo>
                      <a:pt x="341" y="341"/>
                    </a:moveTo>
                    <a:lnTo>
                      <a:pt x="341" y="341"/>
                    </a:lnTo>
                    <a:lnTo>
                      <a:pt x="341" y="341"/>
                    </a:lnTo>
                    <a:lnTo>
                      <a:pt x="341" y="341"/>
                    </a:lnTo>
                    <a:cubicBezTo>
                      <a:pt x="341" y="341"/>
                      <a:pt x="341" y="217"/>
                      <a:pt x="341" y="155"/>
                    </a:cubicBezTo>
                    <a:cubicBezTo>
                      <a:pt x="341" y="124"/>
                      <a:pt x="341" y="124"/>
                      <a:pt x="341" y="124"/>
                    </a:cubicBezTo>
                    <a:cubicBezTo>
                      <a:pt x="341" y="93"/>
                      <a:pt x="341" y="62"/>
                      <a:pt x="372" y="62"/>
                    </a:cubicBezTo>
                    <a:lnTo>
                      <a:pt x="372" y="62"/>
                    </a:lnTo>
                    <a:lnTo>
                      <a:pt x="372" y="62"/>
                    </a:lnTo>
                    <a:lnTo>
                      <a:pt x="372" y="62"/>
                    </a:lnTo>
                    <a:lnTo>
                      <a:pt x="372" y="62"/>
                    </a:lnTo>
                    <a:lnTo>
                      <a:pt x="372" y="62"/>
                    </a:lnTo>
                    <a:cubicBezTo>
                      <a:pt x="341" y="62"/>
                      <a:pt x="341" y="62"/>
                      <a:pt x="341" y="31"/>
                    </a:cubicBezTo>
                    <a:lnTo>
                      <a:pt x="341" y="31"/>
                    </a:lnTo>
                    <a:cubicBezTo>
                      <a:pt x="341" y="31"/>
                      <a:pt x="341" y="31"/>
                      <a:pt x="341" y="62"/>
                    </a:cubicBezTo>
                    <a:cubicBezTo>
                      <a:pt x="309" y="93"/>
                      <a:pt x="309" y="93"/>
                      <a:pt x="309" y="93"/>
                    </a:cubicBezTo>
                    <a:cubicBezTo>
                      <a:pt x="279" y="93"/>
                      <a:pt x="279" y="93"/>
                      <a:pt x="279" y="93"/>
                    </a:cubicBezTo>
                    <a:cubicBezTo>
                      <a:pt x="248" y="93"/>
                      <a:pt x="217" y="93"/>
                      <a:pt x="186" y="93"/>
                    </a:cubicBezTo>
                    <a:lnTo>
                      <a:pt x="186" y="93"/>
                    </a:lnTo>
                    <a:cubicBezTo>
                      <a:pt x="186" y="93"/>
                      <a:pt x="186" y="62"/>
                      <a:pt x="155" y="62"/>
                    </a:cubicBezTo>
                    <a:lnTo>
                      <a:pt x="155" y="62"/>
                    </a:lnTo>
                    <a:cubicBezTo>
                      <a:pt x="155" y="31"/>
                      <a:pt x="155" y="31"/>
                      <a:pt x="124" y="31"/>
                    </a:cubicBezTo>
                    <a:cubicBezTo>
                      <a:pt x="124" y="31"/>
                      <a:pt x="124" y="31"/>
                      <a:pt x="93" y="31"/>
                    </a:cubicBezTo>
                    <a:lnTo>
                      <a:pt x="93" y="31"/>
                    </a:lnTo>
                    <a:lnTo>
                      <a:pt x="93" y="31"/>
                    </a:lnTo>
                    <a:lnTo>
                      <a:pt x="93" y="31"/>
                    </a:lnTo>
                    <a:cubicBezTo>
                      <a:pt x="93" y="62"/>
                      <a:pt x="93" y="62"/>
                      <a:pt x="93" y="62"/>
                    </a:cubicBezTo>
                    <a:cubicBezTo>
                      <a:pt x="62" y="0"/>
                      <a:pt x="62" y="0"/>
                      <a:pt x="62" y="0"/>
                    </a:cubicBezTo>
                    <a:lnTo>
                      <a:pt x="62" y="0"/>
                    </a:lnTo>
                    <a:lnTo>
                      <a:pt x="62" y="0"/>
                    </a:lnTo>
                    <a:cubicBezTo>
                      <a:pt x="62" y="0"/>
                      <a:pt x="62" y="0"/>
                      <a:pt x="31" y="0"/>
                    </a:cubicBezTo>
                    <a:cubicBezTo>
                      <a:pt x="31" y="0"/>
                      <a:pt x="31" y="0"/>
                      <a:pt x="0" y="0"/>
                    </a:cubicBezTo>
                    <a:lnTo>
                      <a:pt x="0" y="0"/>
                    </a:lnTo>
                    <a:lnTo>
                      <a:pt x="0" y="0"/>
                    </a:lnTo>
                    <a:cubicBezTo>
                      <a:pt x="0" y="31"/>
                      <a:pt x="31" y="31"/>
                      <a:pt x="31" y="31"/>
                    </a:cubicBezTo>
                    <a:lnTo>
                      <a:pt x="31" y="31"/>
                    </a:lnTo>
                    <a:cubicBezTo>
                      <a:pt x="31" y="62"/>
                      <a:pt x="31" y="62"/>
                      <a:pt x="31" y="62"/>
                    </a:cubicBezTo>
                    <a:cubicBezTo>
                      <a:pt x="31" y="62"/>
                      <a:pt x="31" y="62"/>
                      <a:pt x="31" y="93"/>
                    </a:cubicBezTo>
                    <a:lnTo>
                      <a:pt x="31" y="93"/>
                    </a:lnTo>
                    <a:lnTo>
                      <a:pt x="62" y="155"/>
                    </a:lnTo>
                    <a:lnTo>
                      <a:pt x="62" y="155"/>
                    </a:lnTo>
                    <a:cubicBezTo>
                      <a:pt x="62" y="186"/>
                      <a:pt x="62" y="186"/>
                      <a:pt x="62" y="186"/>
                    </a:cubicBezTo>
                    <a:lnTo>
                      <a:pt x="62" y="186"/>
                    </a:lnTo>
                    <a:cubicBezTo>
                      <a:pt x="31" y="217"/>
                      <a:pt x="31" y="217"/>
                      <a:pt x="31" y="217"/>
                    </a:cubicBezTo>
                    <a:cubicBezTo>
                      <a:pt x="31" y="217"/>
                      <a:pt x="31" y="217"/>
                      <a:pt x="31" y="248"/>
                    </a:cubicBezTo>
                    <a:cubicBezTo>
                      <a:pt x="0" y="248"/>
                      <a:pt x="0" y="248"/>
                      <a:pt x="0" y="279"/>
                    </a:cubicBezTo>
                    <a:cubicBezTo>
                      <a:pt x="0" y="279"/>
                      <a:pt x="0" y="310"/>
                      <a:pt x="0" y="341"/>
                    </a:cubicBezTo>
                    <a:cubicBezTo>
                      <a:pt x="217" y="465"/>
                      <a:pt x="217" y="465"/>
                      <a:pt x="217" y="465"/>
                    </a:cubicBezTo>
                    <a:cubicBezTo>
                      <a:pt x="217" y="496"/>
                      <a:pt x="217" y="496"/>
                      <a:pt x="217" y="496"/>
                    </a:cubicBezTo>
                    <a:cubicBezTo>
                      <a:pt x="248" y="527"/>
                      <a:pt x="248" y="527"/>
                      <a:pt x="248" y="527"/>
                    </a:cubicBezTo>
                    <a:cubicBezTo>
                      <a:pt x="279" y="527"/>
                      <a:pt x="279" y="527"/>
                      <a:pt x="279" y="527"/>
                    </a:cubicBezTo>
                    <a:cubicBezTo>
                      <a:pt x="279" y="496"/>
                      <a:pt x="279" y="496"/>
                      <a:pt x="279" y="465"/>
                    </a:cubicBezTo>
                    <a:cubicBezTo>
                      <a:pt x="279" y="465"/>
                      <a:pt x="279" y="465"/>
                      <a:pt x="309" y="465"/>
                    </a:cubicBezTo>
                    <a:lnTo>
                      <a:pt x="309" y="465"/>
                    </a:lnTo>
                    <a:lnTo>
                      <a:pt x="309" y="465"/>
                    </a:lnTo>
                    <a:cubicBezTo>
                      <a:pt x="309" y="434"/>
                      <a:pt x="309" y="434"/>
                      <a:pt x="341" y="434"/>
                    </a:cubicBezTo>
                    <a:lnTo>
                      <a:pt x="341" y="434"/>
                    </a:lnTo>
                    <a:cubicBezTo>
                      <a:pt x="341" y="403"/>
                      <a:pt x="341" y="403"/>
                      <a:pt x="372" y="403"/>
                    </a:cubicBezTo>
                    <a:cubicBezTo>
                      <a:pt x="372" y="372"/>
                      <a:pt x="372" y="372"/>
                      <a:pt x="372" y="372"/>
                    </a:cubicBezTo>
                    <a:lnTo>
                      <a:pt x="372" y="372"/>
                    </a:lnTo>
                    <a:cubicBezTo>
                      <a:pt x="372" y="372"/>
                      <a:pt x="341" y="372"/>
                      <a:pt x="341" y="34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6" name="Freeform 15"/>
              <p:cNvSpPr>
                <a:spLocks noChangeArrowheads="1"/>
              </p:cNvSpPr>
              <p:nvPr/>
            </p:nvSpPr>
            <p:spPr bwMode="auto">
              <a:xfrm>
                <a:off x="4181475" y="3017838"/>
                <a:ext cx="134938" cy="134937"/>
              </a:xfrm>
              <a:custGeom>
                <a:avLst/>
                <a:gdLst>
                  <a:gd name="T0" fmla="*/ 341 w 373"/>
                  <a:gd name="T1" fmla="*/ 218 h 373"/>
                  <a:gd name="T2" fmla="*/ 341 w 373"/>
                  <a:gd name="T3" fmla="*/ 187 h 373"/>
                  <a:gd name="T4" fmla="*/ 372 w 373"/>
                  <a:gd name="T5" fmla="*/ 156 h 373"/>
                  <a:gd name="T6" fmla="*/ 372 w 373"/>
                  <a:gd name="T7" fmla="*/ 156 h 373"/>
                  <a:gd name="T8" fmla="*/ 341 w 373"/>
                  <a:gd name="T9" fmla="*/ 94 h 373"/>
                  <a:gd name="T10" fmla="*/ 341 w 373"/>
                  <a:gd name="T11" fmla="*/ 63 h 373"/>
                  <a:gd name="T12" fmla="*/ 279 w 373"/>
                  <a:gd name="T13" fmla="*/ 32 h 373"/>
                  <a:gd name="T14" fmla="*/ 248 w 373"/>
                  <a:gd name="T15" fmla="*/ 32 h 373"/>
                  <a:gd name="T16" fmla="*/ 248 w 373"/>
                  <a:gd name="T17" fmla="*/ 32 h 373"/>
                  <a:gd name="T18" fmla="*/ 248 w 373"/>
                  <a:gd name="T19" fmla="*/ 32 h 373"/>
                  <a:gd name="T20" fmla="*/ 217 w 373"/>
                  <a:gd name="T21" fmla="*/ 0 h 373"/>
                  <a:gd name="T22" fmla="*/ 186 w 373"/>
                  <a:gd name="T23" fmla="*/ 0 h 373"/>
                  <a:gd name="T24" fmla="*/ 155 w 373"/>
                  <a:gd name="T25" fmla="*/ 63 h 373"/>
                  <a:gd name="T26" fmla="*/ 124 w 373"/>
                  <a:gd name="T27" fmla="*/ 94 h 373"/>
                  <a:gd name="T28" fmla="*/ 93 w 373"/>
                  <a:gd name="T29" fmla="*/ 124 h 373"/>
                  <a:gd name="T30" fmla="*/ 62 w 373"/>
                  <a:gd name="T31" fmla="*/ 156 h 373"/>
                  <a:gd name="T32" fmla="*/ 62 w 373"/>
                  <a:gd name="T33" fmla="*/ 156 h 373"/>
                  <a:gd name="T34" fmla="*/ 31 w 373"/>
                  <a:gd name="T35" fmla="*/ 156 h 373"/>
                  <a:gd name="T36" fmla="*/ 0 w 373"/>
                  <a:gd name="T37" fmla="*/ 156 h 373"/>
                  <a:gd name="T38" fmla="*/ 0 w 373"/>
                  <a:gd name="T39" fmla="*/ 187 h 373"/>
                  <a:gd name="T40" fmla="*/ 31 w 373"/>
                  <a:gd name="T41" fmla="*/ 187 h 373"/>
                  <a:gd name="T42" fmla="*/ 62 w 373"/>
                  <a:gd name="T43" fmla="*/ 218 h 373"/>
                  <a:gd name="T44" fmla="*/ 93 w 373"/>
                  <a:gd name="T45" fmla="*/ 280 h 373"/>
                  <a:gd name="T46" fmla="*/ 124 w 373"/>
                  <a:gd name="T47" fmla="*/ 342 h 373"/>
                  <a:gd name="T48" fmla="*/ 124 w 373"/>
                  <a:gd name="T49" fmla="*/ 342 h 373"/>
                  <a:gd name="T50" fmla="*/ 155 w 373"/>
                  <a:gd name="T51" fmla="*/ 342 h 373"/>
                  <a:gd name="T52" fmla="*/ 186 w 373"/>
                  <a:gd name="T53" fmla="*/ 372 h 373"/>
                  <a:gd name="T54" fmla="*/ 217 w 373"/>
                  <a:gd name="T55" fmla="*/ 372 h 373"/>
                  <a:gd name="T56" fmla="*/ 217 w 373"/>
                  <a:gd name="T57" fmla="*/ 372 h 373"/>
                  <a:gd name="T58" fmla="*/ 248 w 373"/>
                  <a:gd name="T59" fmla="*/ 372 h 373"/>
                  <a:gd name="T60" fmla="*/ 279 w 373"/>
                  <a:gd name="T61" fmla="*/ 372 h 373"/>
                  <a:gd name="T62" fmla="*/ 279 w 373"/>
                  <a:gd name="T63" fmla="*/ 372 h 373"/>
                  <a:gd name="T64" fmla="*/ 341 w 373"/>
                  <a:gd name="T65" fmla="*/ 342 h 373"/>
                  <a:gd name="T66" fmla="*/ 341 w 373"/>
                  <a:gd name="T67" fmla="*/ 311 h 373"/>
                  <a:gd name="T68" fmla="*/ 341 w 373"/>
                  <a:gd name="T69" fmla="*/ 248 h 373"/>
                  <a:gd name="T70" fmla="*/ 341 w 373"/>
                  <a:gd name="T71" fmla="*/ 21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73">
                    <a:moveTo>
                      <a:pt x="341" y="218"/>
                    </a:moveTo>
                    <a:lnTo>
                      <a:pt x="341" y="218"/>
                    </a:lnTo>
                    <a:lnTo>
                      <a:pt x="341" y="187"/>
                    </a:lnTo>
                    <a:lnTo>
                      <a:pt x="341" y="187"/>
                    </a:lnTo>
                    <a:lnTo>
                      <a:pt x="341" y="156"/>
                    </a:lnTo>
                    <a:lnTo>
                      <a:pt x="372" y="156"/>
                    </a:lnTo>
                    <a:lnTo>
                      <a:pt x="372" y="156"/>
                    </a:lnTo>
                    <a:lnTo>
                      <a:pt x="372" y="156"/>
                    </a:lnTo>
                    <a:cubicBezTo>
                      <a:pt x="341" y="124"/>
                      <a:pt x="341" y="124"/>
                      <a:pt x="341" y="94"/>
                    </a:cubicBezTo>
                    <a:lnTo>
                      <a:pt x="341" y="94"/>
                    </a:lnTo>
                    <a:lnTo>
                      <a:pt x="341" y="63"/>
                    </a:lnTo>
                    <a:lnTo>
                      <a:pt x="341" y="63"/>
                    </a:lnTo>
                    <a:cubicBezTo>
                      <a:pt x="341" y="63"/>
                      <a:pt x="341" y="63"/>
                      <a:pt x="310" y="63"/>
                    </a:cubicBezTo>
                    <a:cubicBezTo>
                      <a:pt x="310" y="63"/>
                      <a:pt x="310" y="32"/>
                      <a:pt x="279" y="32"/>
                    </a:cubicBezTo>
                    <a:lnTo>
                      <a:pt x="279" y="32"/>
                    </a:lnTo>
                    <a:cubicBezTo>
                      <a:pt x="279" y="32"/>
                      <a:pt x="279" y="32"/>
                      <a:pt x="248" y="32"/>
                    </a:cubicBezTo>
                    <a:lnTo>
                      <a:pt x="248" y="32"/>
                    </a:lnTo>
                    <a:lnTo>
                      <a:pt x="248" y="32"/>
                    </a:lnTo>
                    <a:lnTo>
                      <a:pt x="248" y="32"/>
                    </a:lnTo>
                    <a:lnTo>
                      <a:pt x="248" y="32"/>
                    </a:lnTo>
                    <a:cubicBezTo>
                      <a:pt x="248" y="32"/>
                      <a:pt x="217" y="32"/>
                      <a:pt x="217" y="0"/>
                    </a:cubicBezTo>
                    <a:lnTo>
                      <a:pt x="217" y="0"/>
                    </a:lnTo>
                    <a:lnTo>
                      <a:pt x="186" y="0"/>
                    </a:lnTo>
                    <a:lnTo>
                      <a:pt x="186" y="0"/>
                    </a:lnTo>
                    <a:lnTo>
                      <a:pt x="186" y="32"/>
                    </a:lnTo>
                    <a:cubicBezTo>
                      <a:pt x="186" y="32"/>
                      <a:pt x="186" y="63"/>
                      <a:pt x="155" y="63"/>
                    </a:cubicBezTo>
                    <a:lnTo>
                      <a:pt x="155" y="63"/>
                    </a:lnTo>
                    <a:lnTo>
                      <a:pt x="124" y="94"/>
                    </a:lnTo>
                    <a:cubicBezTo>
                      <a:pt x="93" y="94"/>
                      <a:pt x="93" y="94"/>
                      <a:pt x="93" y="94"/>
                    </a:cubicBezTo>
                    <a:lnTo>
                      <a:pt x="93" y="124"/>
                    </a:lnTo>
                    <a:lnTo>
                      <a:pt x="93" y="124"/>
                    </a:lnTo>
                    <a:cubicBezTo>
                      <a:pt x="93" y="124"/>
                      <a:pt x="93" y="156"/>
                      <a:pt x="62" y="156"/>
                    </a:cubicBezTo>
                    <a:lnTo>
                      <a:pt x="62" y="156"/>
                    </a:lnTo>
                    <a:lnTo>
                      <a:pt x="62" y="156"/>
                    </a:lnTo>
                    <a:cubicBezTo>
                      <a:pt x="31" y="156"/>
                      <a:pt x="31" y="156"/>
                      <a:pt x="31" y="156"/>
                    </a:cubicBezTo>
                    <a:lnTo>
                      <a:pt x="31" y="156"/>
                    </a:lnTo>
                    <a:lnTo>
                      <a:pt x="31" y="156"/>
                    </a:lnTo>
                    <a:cubicBezTo>
                      <a:pt x="0" y="156"/>
                      <a:pt x="0" y="156"/>
                      <a:pt x="0" y="156"/>
                    </a:cubicBezTo>
                    <a:lnTo>
                      <a:pt x="0" y="156"/>
                    </a:lnTo>
                    <a:cubicBezTo>
                      <a:pt x="0" y="156"/>
                      <a:pt x="0" y="156"/>
                      <a:pt x="0" y="187"/>
                    </a:cubicBezTo>
                    <a:lnTo>
                      <a:pt x="0" y="187"/>
                    </a:lnTo>
                    <a:cubicBezTo>
                      <a:pt x="0" y="187"/>
                      <a:pt x="0" y="187"/>
                      <a:pt x="31" y="187"/>
                    </a:cubicBezTo>
                    <a:cubicBezTo>
                      <a:pt x="31" y="218"/>
                      <a:pt x="31" y="218"/>
                      <a:pt x="31" y="218"/>
                    </a:cubicBezTo>
                    <a:lnTo>
                      <a:pt x="62" y="218"/>
                    </a:lnTo>
                    <a:cubicBezTo>
                      <a:pt x="62" y="218"/>
                      <a:pt x="93" y="248"/>
                      <a:pt x="93" y="280"/>
                    </a:cubicBezTo>
                    <a:lnTo>
                      <a:pt x="93" y="280"/>
                    </a:lnTo>
                    <a:cubicBezTo>
                      <a:pt x="124" y="280"/>
                      <a:pt x="124" y="311"/>
                      <a:pt x="124" y="311"/>
                    </a:cubicBezTo>
                    <a:lnTo>
                      <a:pt x="124" y="342"/>
                    </a:lnTo>
                    <a:lnTo>
                      <a:pt x="124" y="342"/>
                    </a:lnTo>
                    <a:lnTo>
                      <a:pt x="124" y="342"/>
                    </a:lnTo>
                    <a:lnTo>
                      <a:pt x="124" y="342"/>
                    </a:lnTo>
                    <a:cubicBezTo>
                      <a:pt x="155" y="342"/>
                      <a:pt x="155" y="342"/>
                      <a:pt x="155" y="342"/>
                    </a:cubicBezTo>
                    <a:cubicBezTo>
                      <a:pt x="186" y="342"/>
                      <a:pt x="186" y="342"/>
                      <a:pt x="186" y="342"/>
                    </a:cubicBezTo>
                    <a:cubicBezTo>
                      <a:pt x="186" y="372"/>
                      <a:pt x="186" y="372"/>
                      <a:pt x="186" y="372"/>
                    </a:cubicBezTo>
                    <a:lnTo>
                      <a:pt x="186" y="372"/>
                    </a:lnTo>
                    <a:cubicBezTo>
                      <a:pt x="186" y="372"/>
                      <a:pt x="186" y="372"/>
                      <a:pt x="217" y="372"/>
                    </a:cubicBezTo>
                    <a:lnTo>
                      <a:pt x="217" y="372"/>
                    </a:lnTo>
                    <a:lnTo>
                      <a:pt x="217" y="372"/>
                    </a:lnTo>
                    <a:lnTo>
                      <a:pt x="217" y="372"/>
                    </a:lnTo>
                    <a:lnTo>
                      <a:pt x="248" y="372"/>
                    </a:lnTo>
                    <a:lnTo>
                      <a:pt x="248" y="372"/>
                    </a:lnTo>
                    <a:lnTo>
                      <a:pt x="279" y="372"/>
                    </a:lnTo>
                    <a:lnTo>
                      <a:pt x="279" y="372"/>
                    </a:lnTo>
                    <a:lnTo>
                      <a:pt x="279" y="372"/>
                    </a:lnTo>
                    <a:lnTo>
                      <a:pt x="279" y="372"/>
                    </a:lnTo>
                    <a:cubicBezTo>
                      <a:pt x="310" y="342"/>
                      <a:pt x="310" y="342"/>
                      <a:pt x="341" y="342"/>
                    </a:cubicBezTo>
                    <a:lnTo>
                      <a:pt x="341" y="342"/>
                    </a:lnTo>
                    <a:cubicBezTo>
                      <a:pt x="341" y="311"/>
                      <a:pt x="341" y="311"/>
                      <a:pt x="341" y="311"/>
                    </a:cubicBezTo>
                    <a:lnTo>
                      <a:pt x="341" y="311"/>
                    </a:lnTo>
                    <a:cubicBezTo>
                      <a:pt x="341" y="280"/>
                      <a:pt x="341" y="280"/>
                      <a:pt x="341" y="248"/>
                    </a:cubicBezTo>
                    <a:lnTo>
                      <a:pt x="372" y="248"/>
                    </a:lnTo>
                    <a:lnTo>
                      <a:pt x="341" y="2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7" name="Freeform 16"/>
              <p:cNvSpPr>
                <a:spLocks noChangeArrowheads="1"/>
              </p:cNvSpPr>
              <p:nvPr/>
            </p:nvSpPr>
            <p:spPr bwMode="auto">
              <a:xfrm>
                <a:off x="4327525" y="2884488"/>
                <a:ext cx="44450" cy="133350"/>
              </a:xfrm>
              <a:custGeom>
                <a:avLst/>
                <a:gdLst>
                  <a:gd name="T0" fmla="*/ 31 w 125"/>
                  <a:gd name="T1" fmla="*/ 186 h 372"/>
                  <a:gd name="T2" fmla="*/ 31 w 125"/>
                  <a:gd name="T3" fmla="*/ 186 h 372"/>
                  <a:gd name="T4" fmla="*/ 31 w 125"/>
                  <a:gd name="T5" fmla="*/ 154 h 372"/>
                  <a:gd name="T6" fmla="*/ 31 w 125"/>
                  <a:gd name="T7" fmla="*/ 154 h 372"/>
                  <a:gd name="T8" fmla="*/ 31 w 125"/>
                  <a:gd name="T9" fmla="*/ 154 h 372"/>
                  <a:gd name="T10" fmla="*/ 31 w 125"/>
                  <a:gd name="T11" fmla="*/ 154 h 372"/>
                  <a:gd name="T12" fmla="*/ 31 w 125"/>
                  <a:gd name="T13" fmla="*/ 124 h 372"/>
                  <a:gd name="T14" fmla="*/ 62 w 125"/>
                  <a:gd name="T15" fmla="*/ 93 h 372"/>
                  <a:gd name="T16" fmla="*/ 62 w 125"/>
                  <a:gd name="T17" fmla="*/ 93 h 372"/>
                  <a:gd name="T18" fmla="*/ 62 w 125"/>
                  <a:gd name="T19" fmla="*/ 93 h 372"/>
                  <a:gd name="T20" fmla="*/ 62 w 125"/>
                  <a:gd name="T21" fmla="*/ 31 h 372"/>
                  <a:gd name="T22" fmla="*/ 31 w 125"/>
                  <a:gd name="T23" fmla="*/ 0 h 372"/>
                  <a:gd name="T24" fmla="*/ 31 w 125"/>
                  <a:gd name="T25" fmla="*/ 0 h 372"/>
                  <a:gd name="T26" fmla="*/ 31 w 125"/>
                  <a:gd name="T27" fmla="*/ 0 h 372"/>
                  <a:gd name="T28" fmla="*/ 31 w 125"/>
                  <a:gd name="T29" fmla="*/ 0 h 372"/>
                  <a:gd name="T30" fmla="*/ 31 w 125"/>
                  <a:gd name="T31" fmla="*/ 31 h 372"/>
                  <a:gd name="T32" fmla="*/ 31 w 125"/>
                  <a:gd name="T33" fmla="*/ 62 h 372"/>
                  <a:gd name="T34" fmla="*/ 31 w 125"/>
                  <a:gd name="T35" fmla="*/ 62 h 372"/>
                  <a:gd name="T36" fmla="*/ 31 w 125"/>
                  <a:gd name="T37" fmla="*/ 93 h 372"/>
                  <a:gd name="T38" fmla="*/ 31 w 125"/>
                  <a:gd name="T39" fmla="*/ 124 h 372"/>
                  <a:gd name="T40" fmla="*/ 0 w 125"/>
                  <a:gd name="T41" fmla="*/ 186 h 372"/>
                  <a:gd name="T42" fmla="*/ 0 w 125"/>
                  <a:gd name="T43" fmla="*/ 186 h 372"/>
                  <a:gd name="T44" fmla="*/ 0 w 125"/>
                  <a:gd name="T45" fmla="*/ 186 h 372"/>
                  <a:gd name="T46" fmla="*/ 0 w 125"/>
                  <a:gd name="T47" fmla="*/ 186 h 372"/>
                  <a:gd name="T48" fmla="*/ 0 w 125"/>
                  <a:gd name="T49" fmla="*/ 186 h 372"/>
                  <a:gd name="T50" fmla="*/ 0 w 125"/>
                  <a:gd name="T51" fmla="*/ 186 h 372"/>
                  <a:gd name="T52" fmla="*/ 0 w 125"/>
                  <a:gd name="T53" fmla="*/ 217 h 372"/>
                  <a:gd name="T54" fmla="*/ 0 w 125"/>
                  <a:gd name="T55" fmla="*/ 217 h 372"/>
                  <a:gd name="T56" fmla="*/ 31 w 125"/>
                  <a:gd name="T57" fmla="*/ 248 h 372"/>
                  <a:gd name="T58" fmla="*/ 31 w 125"/>
                  <a:gd name="T59" fmla="*/ 248 h 372"/>
                  <a:gd name="T60" fmla="*/ 31 w 125"/>
                  <a:gd name="T61" fmla="*/ 248 h 372"/>
                  <a:gd name="T62" fmla="*/ 31 w 125"/>
                  <a:gd name="T63" fmla="*/ 248 h 372"/>
                  <a:gd name="T64" fmla="*/ 62 w 125"/>
                  <a:gd name="T65" fmla="*/ 248 h 372"/>
                  <a:gd name="T66" fmla="*/ 62 w 125"/>
                  <a:gd name="T67" fmla="*/ 248 h 372"/>
                  <a:gd name="T68" fmla="*/ 93 w 125"/>
                  <a:gd name="T69" fmla="*/ 279 h 372"/>
                  <a:gd name="T70" fmla="*/ 93 w 125"/>
                  <a:gd name="T71" fmla="*/ 310 h 372"/>
                  <a:gd name="T72" fmla="*/ 93 w 125"/>
                  <a:gd name="T73" fmla="*/ 310 h 372"/>
                  <a:gd name="T74" fmla="*/ 93 w 125"/>
                  <a:gd name="T75" fmla="*/ 310 h 372"/>
                  <a:gd name="T76" fmla="*/ 93 w 125"/>
                  <a:gd name="T77" fmla="*/ 371 h 372"/>
                  <a:gd name="T78" fmla="*/ 93 w 125"/>
                  <a:gd name="T79" fmla="*/ 371 h 372"/>
                  <a:gd name="T80" fmla="*/ 93 w 125"/>
                  <a:gd name="T81" fmla="*/ 371 h 372"/>
                  <a:gd name="T82" fmla="*/ 93 w 125"/>
                  <a:gd name="T83" fmla="*/ 371 h 372"/>
                  <a:gd name="T84" fmla="*/ 93 w 125"/>
                  <a:gd name="T85" fmla="*/ 371 h 372"/>
                  <a:gd name="T86" fmla="*/ 124 w 125"/>
                  <a:gd name="T87" fmla="*/ 371 h 372"/>
                  <a:gd name="T88" fmla="*/ 124 w 125"/>
                  <a:gd name="T89" fmla="*/ 371 h 372"/>
                  <a:gd name="T90" fmla="*/ 124 w 125"/>
                  <a:gd name="T91" fmla="*/ 341 h 372"/>
                  <a:gd name="T92" fmla="*/ 124 w 125"/>
                  <a:gd name="T93" fmla="*/ 341 h 372"/>
                  <a:gd name="T94" fmla="*/ 124 w 125"/>
                  <a:gd name="T95" fmla="*/ 310 h 372"/>
                  <a:gd name="T96" fmla="*/ 124 w 125"/>
                  <a:gd name="T97" fmla="*/ 279 h 372"/>
                  <a:gd name="T98" fmla="*/ 124 w 125"/>
                  <a:gd name="T99" fmla="*/ 279 h 372"/>
                  <a:gd name="T100" fmla="*/ 93 w 125"/>
                  <a:gd name="T101" fmla="*/ 279 h 372"/>
                  <a:gd name="T102" fmla="*/ 62 w 125"/>
                  <a:gd name="T103" fmla="*/ 248 h 372"/>
                  <a:gd name="T104" fmla="*/ 62 w 125"/>
                  <a:gd name="T105" fmla="*/ 217 h 372"/>
                  <a:gd name="T106" fmla="*/ 62 w 125"/>
                  <a:gd name="T107" fmla="*/ 217 h 372"/>
                  <a:gd name="T108" fmla="*/ 31 w 125"/>
                  <a:gd name="T109"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372">
                    <a:moveTo>
                      <a:pt x="31" y="186"/>
                    </a:moveTo>
                    <a:lnTo>
                      <a:pt x="31" y="186"/>
                    </a:lnTo>
                    <a:cubicBezTo>
                      <a:pt x="31" y="186"/>
                      <a:pt x="31" y="186"/>
                      <a:pt x="31" y="154"/>
                    </a:cubicBezTo>
                    <a:lnTo>
                      <a:pt x="31" y="154"/>
                    </a:lnTo>
                    <a:lnTo>
                      <a:pt x="31" y="154"/>
                    </a:lnTo>
                    <a:lnTo>
                      <a:pt x="31" y="154"/>
                    </a:lnTo>
                    <a:cubicBezTo>
                      <a:pt x="31" y="154"/>
                      <a:pt x="31" y="154"/>
                      <a:pt x="31" y="124"/>
                    </a:cubicBezTo>
                    <a:cubicBezTo>
                      <a:pt x="31" y="124"/>
                      <a:pt x="31" y="124"/>
                      <a:pt x="62" y="93"/>
                    </a:cubicBezTo>
                    <a:lnTo>
                      <a:pt x="62" y="93"/>
                    </a:lnTo>
                    <a:lnTo>
                      <a:pt x="62" y="93"/>
                    </a:lnTo>
                    <a:cubicBezTo>
                      <a:pt x="62" y="62"/>
                      <a:pt x="62" y="31"/>
                      <a:pt x="62" y="31"/>
                    </a:cubicBezTo>
                    <a:lnTo>
                      <a:pt x="31" y="0"/>
                    </a:lnTo>
                    <a:lnTo>
                      <a:pt x="31" y="0"/>
                    </a:lnTo>
                    <a:lnTo>
                      <a:pt x="31" y="0"/>
                    </a:lnTo>
                    <a:lnTo>
                      <a:pt x="31" y="0"/>
                    </a:lnTo>
                    <a:lnTo>
                      <a:pt x="31" y="31"/>
                    </a:lnTo>
                    <a:lnTo>
                      <a:pt x="31" y="62"/>
                    </a:lnTo>
                    <a:lnTo>
                      <a:pt x="31" y="62"/>
                    </a:lnTo>
                    <a:lnTo>
                      <a:pt x="31" y="93"/>
                    </a:lnTo>
                    <a:lnTo>
                      <a:pt x="31" y="124"/>
                    </a:lnTo>
                    <a:cubicBezTo>
                      <a:pt x="31" y="154"/>
                      <a:pt x="31" y="154"/>
                      <a:pt x="0" y="186"/>
                    </a:cubicBezTo>
                    <a:lnTo>
                      <a:pt x="0" y="186"/>
                    </a:lnTo>
                    <a:lnTo>
                      <a:pt x="0" y="186"/>
                    </a:lnTo>
                    <a:lnTo>
                      <a:pt x="0" y="186"/>
                    </a:lnTo>
                    <a:lnTo>
                      <a:pt x="0" y="186"/>
                    </a:lnTo>
                    <a:lnTo>
                      <a:pt x="0" y="186"/>
                    </a:lnTo>
                    <a:cubicBezTo>
                      <a:pt x="0" y="217"/>
                      <a:pt x="0" y="217"/>
                      <a:pt x="0" y="217"/>
                    </a:cubicBezTo>
                    <a:lnTo>
                      <a:pt x="0" y="217"/>
                    </a:lnTo>
                    <a:cubicBezTo>
                      <a:pt x="0" y="248"/>
                      <a:pt x="31" y="248"/>
                      <a:pt x="31" y="248"/>
                    </a:cubicBezTo>
                    <a:lnTo>
                      <a:pt x="31" y="248"/>
                    </a:lnTo>
                    <a:lnTo>
                      <a:pt x="31" y="248"/>
                    </a:lnTo>
                    <a:lnTo>
                      <a:pt x="31" y="248"/>
                    </a:lnTo>
                    <a:lnTo>
                      <a:pt x="62" y="248"/>
                    </a:lnTo>
                    <a:lnTo>
                      <a:pt x="62" y="248"/>
                    </a:lnTo>
                    <a:cubicBezTo>
                      <a:pt x="62" y="248"/>
                      <a:pt x="93" y="248"/>
                      <a:pt x="93" y="279"/>
                    </a:cubicBezTo>
                    <a:lnTo>
                      <a:pt x="93" y="310"/>
                    </a:lnTo>
                    <a:lnTo>
                      <a:pt x="93" y="310"/>
                    </a:lnTo>
                    <a:lnTo>
                      <a:pt x="93" y="310"/>
                    </a:lnTo>
                    <a:cubicBezTo>
                      <a:pt x="93" y="341"/>
                      <a:pt x="93" y="341"/>
                      <a:pt x="93" y="371"/>
                    </a:cubicBezTo>
                    <a:lnTo>
                      <a:pt x="93" y="371"/>
                    </a:lnTo>
                    <a:lnTo>
                      <a:pt x="93" y="371"/>
                    </a:lnTo>
                    <a:lnTo>
                      <a:pt x="93" y="371"/>
                    </a:lnTo>
                    <a:lnTo>
                      <a:pt x="93" y="371"/>
                    </a:lnTo>
                    <a:cubicBezTo>
                      <a:pt x="93" y="371"/>
                      <a:pt x="93" y="371"/>
                      <a:pt x="124" y="371"/>
                    </a:cubicBezTo>
                    <a:lnTo>
                      <a:pt x="124" y="371"/>
                    </a:lnTo>
                    <a:lnTo>
                      <a:pt x="124" y="341"/>
                    </a:lnTo>
                    <a:lnTo>
                      <a:pt x="124" y="341"/>
                    </a:lnTo>
                    <a:lnTo>
                      <a:pt x="124" y="310"/>
                    </a:lnTo>
                    <a:cubicBezTo>
                      <a:pt x="124" y="310"/>
                      <a:pt x="124" y="310"/>
                      <a:pt x="124" y="279"/>
                    </a:cubicBezTo>
                    <a:lnTo>
                      <a:pt x="124" y="279"/>
                    </a:lnTo>
                    <a:cubicBezTo>
                      <a:pt x="93" y="279"/>
                      <a:pt x="93" y="279"/>
                      <a:pt x="93" y="279"/>
                    </a:cubicBezTo>
                    <a:cubicBezTo>
                      <a:pt x="93" y="248"/>
                      <a:pt x="93" y="248"/>
                      <a:pt x="62" y="248"/>
                    </a:cubicBezTo>
                    <a:cubicBezTo>
                      <a:pt x="62" y="217"/>
                      <a:pt x="62" y="217"/>
                      <a:pt x="62" y="217"/>
                    </a:cubicBezTo>
                    <a:lnTo>
                      <a:pt x="62" y="217"/>
                    </a:lnTo>
                    <a:cubicBezTo>
                      <a:pt x="62" y="217"/>
                      <a:pt x="31" y="217"/>
                      <a:pt x="31"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8" name="Freeform 17"/>
              <p:cNvSpPr>
                <a:spLocks noChangeArrowheads="1"/>
              </p:cNvSpPr>
              <p:nvPr/>
            </p:nvSpPr>
            <p:spPr bwMode="auto">
              <a:xfrm>
                <a:off x="3333750" y="2025650"/>
                <a:ext cx="146050" cy="123825"/>
              </a:xfrm>
              <a:custGeom>
                <a:avLst/>
                <a:gdLst>
                  <a:gd name="T0" fmla="*/ 217 w 405"/>
                  <a:gd name="T1" fmla="*/ 217 h 342"/>
                  <a:gd name="T2" fmla="*/ 217 w 405"/>
                  <a:gd name="T3" fmla="*/ 217 h 342"/>
                  <a:gd name="T4" fmla="*/ 217 w 405"/>
                  <a:gd name="T5" fmla="*/ 31 h 342"/>
                  <a:gd name="T6" fmla="*/ 404 w 405"/>
                  <a:gd name="T7" fmla="*/ 31 h 342"/>
                  <a:gd name="T8" fmla="*/ 404 w 405"/>
                  <a:gd name="T9" fmla="*/ 0 h 342"/>
                  <a:gd name="T10" fmla="*/ 217 w 405"/>
                  <a:gd name="T11" fmla="*/ 0 h 342"/>
                  <a:gd name="T12" fmla="*/ 186 w 405"/>
                  <a:gd name="T13" fmla="*/ 31 h 342"/>
                  <a:gd name="T14" fmla="*/ 156 w 405"/>
                  <a:gd name="T15" fmla="*/ 63 h 342"/>
                  <a:gd name="T16" fmla="*/ 124 w 405"/>
                  <a:gd name="T17" fmla="*/ 94 h 342"/>
                  <a:gd name="T18" fmla="*/ 124 w 405"/>
                  <a:gd name="T19" fmla="*/ 94 h 342"/>
                  <a:gd name="T20" fmla="*/ 124 w 405"/>
                  <a:gd name="T21" fmla="*/ 155 h 342"/>
                  <a:gd name="T22" fmla="*/ 124 w 405"/>
                  <a:gd name="T23" fmla="*/ 155 h 342"/>
                  <a:gd name="T24" fmla="*/ 93 w 405"/>
                  <a:gd name="T25" fmla="*/ 187 h 342"/>
                  <a:gd name="T26" fmla="*/ 62 w 405"/>
                  <a:gd name="T27" fmla="*/ 217 h 342"/>
                  <a:gd name="T28" fmla="*/ 62 w 405"/>
                  <a:gd name="T29" fmla="*/ 217 h 342"/>
                  <a:gd name="T30" fmla="*/ 32 w 405"/>
                  <a:gd name="T31" fmla="*/ 248 h 342"/>
                  <a:gd name="T32" fmla="*/ 32 w 405"/>
                  <a:gd name="T33" fmla="*/ 311 h 342"/>
                  <a:gd name="T34" fmla="*/ 0 w 405"/>
                  <a:gd name="T35" fmla="*/ 311 h 342"/>
                  <a:gd name="T36" fmla="*/ 0 w 405"/>
                  <a:gd name="T37" fmla="*/ 341 h 342"/>
                  <a:gd name="T38" fmla="*/ 0 w 405"/>
                  <a:gd name="T39" fmla="*/ 341 h 342"/>
                  <a:gd name="T40" fmla="*/ 156 w 405"/>
                  <a:gd name="T41" fmla="*/ 341 h 342"/>
                  <a:gd name="T42" fmla="*/ 156 w 405"/>
                  <a:gd name="T43" fmla="*/ 341 h 342"/>
                  <a:gd name="T44" fmla="*/ 156 w 405"/>
                  <a:gd name="T45" fmla="*/ 311 h 342"/>
                  <a:gd name="T46" fmla="*/ 186 w 405"/>
                  <a:gd name="T47" fmla="*/ 248 h 342"/>
                  <a:gd name="T48" fmla="*/ 217 w 405"/>
                  <a:gd name="T49" fmla="*/ 2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42">
                    <a:moveTo>
                      <a:pt x="217" y="217"/>
                    </a:moveTo>
                    <a:lnTo>
                      <a:pt x="217" y="217"/>
                    </a:lnTo>
                    <a:cubicBezTo>
                      <a:pt x="217" y="31"/>
                      <a:pt x="217" y="31"/>
                      <a:pt x="217" y="31"/>
                    </a:cubicBezTo>
                    <a:cubicBezTo>
                      <a:pt x="404" y="31"/>
                      <a:pt x="404" y="31"/>
                      <a:pt x="404" y="31"/>
                    </a:cubicBezTo>
                    <a:cubicBezTo>
                      <a:pt x="404" y="0"/>
                      <a:pt x="404" y="0"/>
                      <a:pt x="404" y="0"/>
                    </a:cubicBezTo>
                    <a:cubicBezTo>
                      <a:pt x="217" y="0"/>
                      <a:pt x="217" y="0"/>
                      <a:pt x="217" y="0"/>
                    </a:cubicBezTo>
                    <a:cubicBezTo>
                      <a:pt x="217" y="0"/>
                      <a:pt x="186" y="0"/>
                      <a:pt x="186" y="31"/>
                    </a:cubicBezTo>
                    <a:cubicBezTo>
                      <a:pt x="186" y="31"/>
                      <a:pt x="186" y="63"/>
                      <a:pt x="156" y="63"/>
                    </a:cubicBezTo>
                    <a:lnTo>
                      <a:pt x="124" y="94"/>
                    </a:lnTo>
                    <a:lnTo>
                      <a:pt x="124" y="94"/>
                    </a:lnTo>
                    <a:cubicBezTo>
                      <a:pt x="124" y="124"/>
                      <a:pt x="124" y="124"/>
                      <a:pt x="124" y="155"/>
                    </a:cubicBezTo>
                    <a:lnTo>
                      <a:pt x="124" y="155"/>
                    </a:lnTo>
                    <a:cubicBezTo>
                      <a:pt x="124" y="155"/>
                      <a:pt x="124" y="187"/>
                      <a:pt x="93" y="187"/>
                    </a:cubicBezTo>
                    <a:cubicBezTo>
                      <a:pt x="93" y="187"/>
                      <a:pt x="93" y="217"/>
                      <a:pt x="62" y="217"/>
                    </a:cubicBezTo>
                    <a:lnTo>
                      <a:pt x="62" y="217"/>
                    </a:lnTo>
                    <a:lnTo>
                      <a:pt x="32" y="248"/>
                    </a:lnTo>
                    <a:cubicBezTo>
                      <a:pt x="32" y="279"/>
                      <a:pt x="32" y="279"/>
                      <a:pt x="32" y="311"/>
                    </a:cubicBezTo>
                    <a:lnTo>
                      <a:pt x="0" y="311"/>
                    </a:lnTo>
                    <a:cubicBezTo>
                      <a:pt x="0" y="341"/>
                      <a:pt x="0" y="341"/>
                      <a:pt x="0" y="341"/>
                    </a:cubicBezTo>
                    <a:lnTo>
                      <a:pt x="0" y="341"/>
                    </a:lnTo>
                    <a:cubicBezTo>
                      <a:pt x="156" y="341"/>
                      <a:pt x="156" y="341"/>
                      <a:pt x="156" y="341"/>
                    </a:cubicBezTo>
                    <a:lnTo>
                      <a:pt x="156" y="341"/>
                    </a:lnTo>
                    <a:lnTo>
                      <a:pt x="156" y="311"/>
                    </a:lnTo>
                    <a:cubicBezTo>
                      <a:pt x="156" y="279"/>
                      <a:pt x="156" y="279"/>
                      <a:pt x="186" y="248"/>
                    </a:cubicBezTo>
                    <a:cubicBezTo>
                      <a:pt x="186" y="217"/>
                      <a:pt x="217" y="217"/>
                      <a:pt x="217"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9" name="Freeform 18"/>
              <p:cNvSpPr>
                <a:spLocks noChangeArrowheads="1"/>
              </p:cNvSpPr>
              <p:nvPr/>
            </p:nvSpPr>
            <p:spPr bwMode="auto">
              <a:xfrm>
                <a:off x="3502025" y="1801813"/>
                <a:ext cx="390525" cy="401637"/>
              </a:xfrm>
              <a:custGeom>
                <a:avLst/>
                <a:gdLst>
                  <a:gd name="T0" fmla="*/ 0 w 1085"/>
                  <a:gd name="T1" fmla="*/ 590 h 1117"/>
                  <a:gd name="T2" fmla="*/ 559 w 1085"/>
                  <a:gd name="T3" fmla="*/ 1023 h 1117"/>
                  <a:gd name="T4" fmla="*/ 559 w 1085"/>
                  <a:gd name="T5" fmla="*/ 1023 h 1117"/>
                  <a:gd name="T6" fmla="*/ 651 w 1085"/>
                  <a:gd name="T7" fmla="*/ 1085 h 1117"/>
                  <a:gd name="T8" fmla="*/ 651 w 1085"/>
                  <a:gd name="T9" fmla="*/ 1085 h 1117"/>
                  <a:gd name="T10" fmla="*/ 744 w 1085"/>
                  <a:gd name="T11" fmla="*/ 1085 h 1117"/>
                  <a:gd name="T12" fmla="*/ 868 w 1085"/>
                  <a:gd name="T13" fmla="*/ 992 h 1117"/>
                  <a:gd name="T14" fmla="*/ 1055 w 1085"/>
                  <a:gd name="T15" fmla="*/ 868 h 1117"/>
                  <a:gd name="T16" fmla="*/ 1084 w 1085"/>
                  <a:gd name="T17" fmla="*/ 837 h 1117"/>
                  <a:gd name="T18" fmla="*/ 992 w 1085"/>
                  <a:gd name="T19" fmla="*/ 775 h 1117"/>
                  <a:gd name="T20" fmla="*/ 992 w 1085"/>
                  <a:gd name="T21" fmla="*/ 744 h 1117"/>
                  <a:gd name="T22" fmla="*/ 961 w 1085"/>
                  <a:gd name="T23" fmla="*/ 714 h 1117"/>
                  <a:gd name="T24" fmla="*/ 931 w 1085"/>
                  <a:gd name="T25" fmla="*/ 683 h 1117"/>
                  <a:gd name="T26" fmla="*/ 961 w 1085"/>
                  <a:gd name="T27" fmla="*/ 651 h 1117"/>
                  <a:gd name="T28" fmla="*/ 961 w 1085"/>
                  <a:gd name="T29" fmla="*/ 590 h 1117"/>
                  <a:gd name="T30" fmla="*/ 961 w 1085"/>
                  <a:gd name="T31" fmla="*/ 496 h 1117"/>
                  <a:gd name="T32" fmla="*/ 961 w 1085"/>
                  <a:gd name="T33" fmla="*/ 466 h 1117"/>
                  <a:gd name="T34" fmla="*/ 931 w 1085"/>
                  <a:gd name="T35" fmla="*/ 435 h 1117"/>
                  <a:gd name="T36" fmla="*/ 931 w 1085"/>
                  <a:gd name="T37" fmla="*/ 372 h 1117"/>
                  <a:gd name="T38" fmla="*/ 899 w 1085"/>
                  <a:gd name="T39" fmla="*/ 311 h 1117"/>
                  <a:gd name="T40" fmla="*/ 899 w 1085"/>
                  <a:gd name="T41" fmla="*/ 279 h 1117"/>
                  <a:gd name="T42" fmla="*/ 837 w 1085"/>
                  <a:gd name="T43" fmla="*/ 218 h 1117"/>
                  <a:gd name="T44" fmla="*/ 837 w 1085"/>
                  <a:gd name="T45" fmla="*/ 187 h 1117"/>
                  <a:gd name="T46" fmla="*/ 868 w 1085"/>
                  <a:gd name="T47" fmla="*/ 124 h 1117"/>
                  <a:gd name="T48" fmla="*/ 899 w 1085"/>
                  <a:gd name="T49" fmla="*/ 94 h 1117"/>
                  <a:gd name="T50" fmla="*/ 899 w 1085"/>
                  <a:gd name="T51" fmla="*/ 31 h 1117"/>
                  <a:gd name="T52" fmla="*/ 868 w 1085"/>
                  <a:gd name="T53" fmla="*/ 0 h 1117"/>
                  <a:gd name="T54" fmla="*/ 868 w 1085"/>
                  <a:gd name="T55" fmla="*/ 0 h 1117"/>
                  <a:gd name="T56" fmla="*/ 775 w 1085"/>
                  <a:gd name="T57" fmla="*/ 31 h 1117"/>
                  <a:gd name="T58" fmla="*/ 713 w 1085"/>
                  <a:gd name="T59" fmla="*/ 0 h 1117"/>
                  <a:gd name="T60" fmla="*/ 683 w 1085"/>
                  <a:gd name="T61" fmla="*/ 0 h 1117"/>
                  <a:gd name="T62" fmla="*/ 620 w 1085"/>
                  <a:gd name="T63" fmla="*/ 31 h 1117"/>
                  <a:gd name="T64" fmla="*/ 527 w 1085"/>
                  <a:gd name="T65" fmla="*/ 31 h 1117"/>
                  <a:gd name="T66" fmla="*/ 403 w 1085"/>
                  <a:gd name="T67" fmla="*/ 94 h 1117"/>
                  <a:gd name="T68" fmla="*/ 372 w 1085"/>
                  <a:gd name="T69" fmla="*/ 124 h 1117"/>
                  <a:gd name="T70" fmla="*/ 372 w 1085"/>
                  <a:gd name="T71" fmla="*/ 187 h 1117"/>
                  <a:gd name="T72" fmla="*/ 403 w 1085"/>
                  <a:gd name="T73" fmla="*/ 311 h 1117"/>
                  <a:gd name="T74" fmla="*/ 372 w 1085"/>
                  <a:gd name="T75" fmla="*/ 342 h 1117"/>
                  <a:gd name="T76" fmla="*/ 311 w 1085"/>
                  <a:gd name="T77" fmla="*/ 342 h 1117"/>
                  <a:gd name="T78" fmla="*/ 279 w 1085"/>
                  <a:gd name="T79" fmla="*/ 372 h 1117"/>
                  <a:gd name="T80" fmla="*/ 248 w 1085"/>
                  <a:gd name="T81" fmla="*/ 372 h 1117"/>
                  <a:gd name="T82" fmla="*/ 217 w 1085"/>
                  <a:gd name="T83" fmla="*/ 435 h 1117"/>
                  <a:gd name="T84" fmla="*/ 186 w 1085"/>
                  <a:gd name="T85" fmla="*/ 435 h 1117"/>
                  <a:gd name="T86" fmla="*/ 124 w 1085"/>
                  <a:gd name="T87" fmla="*/ 466 h 1117"/>
                  <a:gd name="T88" fmla="*/ 93 w 1085"/>
                  <a:gd name="T89" fmla="*/ 496 h 1117"/>
                  <a:gd name="T90" fmla="*/ 63 w 1085"/>
                  <a:gd name="T91" fmla="*/ 496 h 1117"/>
                  <a:gd name="T92" fmla="*/ 31 w 1085"/>
                  <a:gd name="T93" fmla="*/ 496 h 1117"/>
                  <a:gd name="T94" fmla="*/ 0 w 1085"/>
                  <a:gd name="T95" fmla="*/ 55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5" h="1117">
                    <a:moveTo>
                      <a:pt x="0" y="590"/>
                    </a:moveTo>
                    <a:lnTo>
                      <a:pt x="0" y="590"/>
                    </a:lnTo>
                    <a:lnTo>
                      <a:pt x="0" y="590"/>
                    </a:lnTo>
                    <a:cubicBezTo>
                      <a:pt x="527" y="992"/>
                      <a:pt x="527" y="992"/>
                      <a:pt x="527" y="992"/>
                    </a:cubicBezTo>
                    <a:lnTo>
                      <a:pt x="527" y="992"/>
                    </a:lnTo>
                    <a:cubicBezTo>
                      <a:pt x="559" y="1023"/>
                      <a:pt x="559" y="1023"/>
                      <a:pt x="559" y="1023"/>
                    </a:cubicBezTo>
                    <a:lnTo>
                      <a:pt x="559" y="1023"/>
                    </a:lnTo>
                    <a:lnTo>
                      <a:pt x="559" y="1023"/>
                    </a:lnTo>
                    <a:lnTo>
                      <a:pt x="559" y="1023"/>
                    </a:lnTo>
                    <a:cubicBezTo>
                      <a:pt x="589" y="1023"/>
                      <a:pt x="589" y="1023"/>
                      <a:pt x="589" y="1055"/>
                    </a:cubicBezTo>
                    <a:cubicBezTo>
                      <a:pt x="620" y="1055"/>
                      <a:pt x="620" y="1055"/>
                      <a:pt x="620" y="1055"/>
                    </a:cubicBezTo>
                    <a:cubicBezTo>
                      <a:pt x="651" y="1055"/>
                      <a:pt x="651" y="1085"/>
                      <a:pt x="651" y="1085"/>
                    </a:cubicBezTo>
                    <a:cubicBezTo>
                      <a:pt x="651" y="1116"/>
                      <a:pt x="651" y="1116"/>
                      <a:pt x="651" y="1116"/>
                    </a:cubicBezTo>
                    <a:lnTo>
                      <a:pt x="651" y="1116"/>
                    </a:lnTo>
                    <a:cubicBezTo>
                      <a:pt x="651" y="1085"/>
                      <a:pt x="651" y="1085"/>
                      <a:pt x="651" y="1085"/>
                    </a:cubicBezTo>
                    <a:cubicBezTo>
                      <a:pt x="683" y="1085"/>
                      <a:pt x="683" y="1085"/>
                      <a:pt x="683" y="1085"/>
                    </a:cubicBezTo>
                    <a:cubicBezTo>
                      <a:pt x="683" y="1085"/>
                      <a:pt x="683" y="1085"/>
                      <a:pt x="713" y="1085"/>
                    </a:cubicBezTo>
                    <a:cubicBezTo>
                      <a:pt x="744" y="1085"/>
                      <a:pt x="744" y="1085"/>
                      <a:pt x="744" y="1085"/>
                    </a:cubicBezTo>
                    <a:cubicBezTo>
                      <a:pt x="775" y="1085"/>
                      <a:pt x="775" y="1055"/>
                      <a:pt x="807" y="1055"/>
                    </a:cubicBezTo>
                    <a:lnTo>
                      <a:pt x="807" y="1055"/>
                    </a:lnTo>
                    <a:cubicBezTo>
                      <a:pt x="837" y="1023"/>
                      <a:pt x="837" y="992"/>
                      <a:pt x="868" y="992"/>
                    </a:cubicBezTo>
                    <a:cubicBezTo>
                      <a:pt x="899" y="961"/>
                      <a:pt x="961" y="899"/>
                      <a:pt x="1023" y="868"/>
                    </a:cubicBezTo>
                    <a:cubicBezTo>
                      <a:pt x="1055" y="868"/>
                      <a:pt x="1055" y="868"/>
                      <a:pt x="1055" y="868"/>
                    </a:cubicBezTo>
                    <a:lnTo>
                      <a:pt x="1055" y="868"/>
                    </a:lnTo>
                    <a:lnTo>
                      <a:pt x="1055" y="868"/>
                    </a:lnTo>
                    <a:cubicBezTo>
                      <a:pt x="1084" y="837"/>
                      <a:pt x="1084" y="837"/>
                      <a:pt x="1084" y="837"/>
                    </a:cubicBezTo>
                    <a:lnTo>
                      <a:pt x="1084" y="837"/>
                    </a:lnTo>
                    <a:cubicBezTo>
                      <a:pt x="1054" y="807"/>
                      <a:pt x="1055" y="807"/>
                      <a:pt x="1055" y="807"/>
                    </a:cubicBezTo>
                    <a:lnTo>
                      <a:pt x="1023" y="807"/>
                    </a:lnTo>
                    <a:cubicBezTo>
                      <a:pt x="992" y="807"/>
                      <a:pt x="992" y="775"/>
                      <a:pt x="992" y="775"/>
                    </a:cubicBezTo>
                    <a:lnTo>
                      <a:pt x="992" y="775"/>
                    </a:lnTo>
                    <a:cubicBezTo>
                      <a:pt x="992" y="775"/>
                      <a:pt x="992" y="775"/>
                      <a:pt x="992" y="744"/>
                    </a:cubicBezTo>
                    <a:lnTo>
                      <a:pt x="992" y="744"/>
                    </a:lnTo>
                    <a:lnTo>
                      <a:pt x="992" y="744"/>
                    </a:lnTo>
                    <a:lnTo>
                      <a:pt x="961" y="714"/>
                    </a:lnTo>
                    <a:lnTo>
                      <a:pt x="961" y="714"/>
                    </a:lnTo>
                    <a:lnTo>
                      <a:pt x="961" y="714"/>
                    </a:lnTo>
                    <a:lnTo>
                      <a:pt x="931" y="683"/>
                    </a:lnTo>
                    <a:lnTo>
                      <a:pt x="931" y="683"/>
                    </a:lnTo>
                    <a:lnTo>
                      <a:pt x="961" y="651"/>
                    </a:lnTo>
                    <a:lnTo>
                      <a:pt x="961" y="651"/>
                    </a:lnTo>
                    <a:lnTo>
                      <a:pt x="961" y="651"/>
                    </a:lnTo>
                    <a:cubicBezTo>
                      <a:pt x="961" y="620"/>
                      <a:pt x="961" y="620"/>
                      <a:pt x="961" y="620"/>
                    </a:cubicBezTo>
                    <a:lnTo>
                      <a:pt x="961" y="590"/>
                    </a:lnTo>
                    <a:lnTo>
                      <a:pt x="961" y="590"/>
                    </a:lnTo>
                    <a:lnTo>
                      <a:pt x="961" y="559"/>
                    </a:lnTo>
                    <a:cubicBezTo>
                      <a:pt x="961" y="559"/>
                      <a:pt x="961" y="559"/>
                      <a:pt x="961" y="527"/>
                    </a:cubicBezTo>
                    <a:lnTo>
                      <a:pt x="961" y="496"/>
                    </a:lnTo>
                    <a:cubicBezTo>
                      <a:pt x="961" y="496"/>
                      <a:pt x="961" y="496"/>
                      <a:pt x="961" y="466"/>
                    </a:cubicBezTo>
                    <a:lnTo>
                      <a:pt x="961" y="466"/>
                    </a:lnTo>
                    <a:lnTo>
                      <a:pt x="961" y="466"/>
                    </a:lnTo>
                    <a:cubicBezTo>
                      <a:pt x="961" y="466"/>
                      <a:pt x="931" y="466"/>
                      <a:pt x="931" y="435"/>
                    </a:cubicBezTo>
                    <a:lnTo>
                      <a:pt x="931" y="435"/>
                    </a:lnTo>
                    <a:lnTo>
                      <a:pt x="931" y="435"/>
                    </a:lnTo>
                    <a:cubicBezTo>
                      <a:pt x="931" y="435"/>
                      <a:pt x="931" y="403"/>
                      <a:pt x="961" y="403"/>
                    </a:cubicBezTo>
                    <a:cubicBezTo>
                      <a:pt x="931" y="403"/>
                      <a:pt x="931" y="372"/>
                      <a:pt x="931" y="372"/>
                    </a:cubicBezTo>
                    <a:lnTo>
                      <a:pt x="931" y="372"/>
                    </a:lnTo>
                    <a:cubicBezTo>
                      <a:pt x="931" y="342"/>
                      <a:pt x="931" y="342"/>
                      <a:pt x="931" y="342"/>
                    </a:cubicBezTo>
                    <a:cubicBezTo>
                      <a:pt x="931" y="311"/>
                      <a:pt x="931" y="311"/>
                      <a:pt x="931" y="311"/>
                    </a:cubicBezTo>
                    <a:cubicBezTo>
                      <a:pt x="931" y="311"/>
                      <a:pt x="931" y="311"/>
                      <a:pt x="899" y="311"/>
                    </a:cubicBezTo>
                    <a:cubicBezTo>
                      <a:pt x="899" y="311"/>
                      <a:pt x="899" y="311"/>
                      <a:pt x="899" y="279"/>
                    </a:cubicBezTo>
                    <a:lnTo>
                      <a:pt x="899" y="279"/>
                    </a:lnTo>
                    <a:lnTo>
                      <a:pt x="899" y="279"/>
                    </a:lnTo>
                    <a:lnTo>
                      <a:pt x="899" y="279"/>
                    </a:lnTo>
                    <a:cubicBezTo>
                      <a:pt x="868" y="248"/>
                      <a:pt x="868" y="248"/>
                      <a:pt x="837" y="218"/>
                    </a:cubicBezTo>
                    <a:lnTo>
                      <a:pt x="837" y="218"/>
                    </a:lnTo>
                    <a:lnTo>
                      <a:pt x="837" y="218"/>
                    </a:lnTo>
                    <a:lnTo>
                      <a:pt x="837" y="187"/>
                    </a:lnTo>
                    <a:lnTo>
                      <a:pt x="837" y="187"/>
                    </a:lnTo>
                    <a:lnTo>
                      <a:pt x="837" y="187"/>
                    </a:lnTo>
                    <a:cubicBezTo>
                      <a:pt x="837" y="155"/>
                      <a:pt x="837" y="155"/>
                      <a:pt x="868" y="124"/>
                    </a:cubicBezTo>
                    <a:lnTo>
                      <a:pt x="868" y="124"/>
                    </a:lnTo>
                    <a:cubicBezTo>
                      <a:pt x="868" y="124"/>
                      <a:pt x="868" y="124"/>
                      <a:pt x="899" y="94"/>
                    </a:cubicBezTo>
                    <a:lnTo>
                      <a:pt x="899" y="94"/>
                    </a:lnTo>
                    <a:lnTo>
                      <a:pt x="899" y="94"/>
                    </a:lnTo>
                    <a:lnTo>
                      <a:pt x="899" y="63"/>
                    </a:lnTo>
                    <a:lnTo>
                      <a:pt x="899" y="63"/>
                    </a:lnTo>
                    <a:lnTo>
                      <a:pt x="899" y="31"/>
                    </a:lnTo>
                    <a:lnTo>
                      <a:pt x="899" y="31"/>
                    </a:lnTo>
                    <a:cubicBezTo>
                      <a:pt x="899" y="31"/>
                      <a:pt x="899" y="31"/>
                      <a:pt x="899" y="0"/>
                    </a:cubicBezTo>
                    <a:lnTo>
                      <a:pt x="868" y="0"/>
                    </a:lnTo>
                    <a:lnTo>
                      <a:pt x="868" y="0"/>
                    </a:lnTo>
                    <a:lnTo>
                      <a:pt x="868" y="0"/>
                    </a:lnTo>
                    <a:lnTo>
                      <a:pt x="868" y="0"/>
                    </a:lnTo>
                    <a:cubicBezTo>
                      <a:pt x="807" y="0"/>
                      <a:pt x="807" y="0"/>
                      <a:pt x="807" y="0"/>
                    </a:cubicBezTo>
                    <a:lnTo>
                      <a:pt x="807" y="0"/>
                    </a:lnTo>
                    <a:lnTo>
                      <a:pt x="775" y="31"/>
                    </a:lnTo>
                    <a:cubicBezTo>
                      <a:pt x="744" y="31"/>
                      <a:pt x="744" y="31"/>
                      <a:pt x="744" y="31"/>
                    </a:cubicBezTo>
                    <a:cubicBezTo>
                      <a:pt x="713" y="31"/>
                      <a:pt x="713" y="31"/>
                      <a:pt x="713" y="31"/>
                    </a:cubicBezTo>
                    <a:lnTo>
                      <a:pt x="713" y="0"/>
                    </a:lnTo>
                    <a:lnTo>
                      <a:pt x="713" y="0"/>
                    </a:lnTo>
                    <a:lnTo>
                      <a:pt x="713" y="0"/>
                    </a:lnTo>
                    <a:cubicBezTo>
                      <a:pt x="683" y="0"/>
                      <a:pt x="683" y="0"/>
                      <a:pt x="683" y="0"/>
                    </a:cubicBezTo>
                    <a:lnTo>
                      <a:pt x="683" y="0"/>
                    </a:lnTo>
                    <a:cubicBezTo>
                      <a:pt x="683" y="0"/>
                      <a:pt x="683" y="0"/>
                      <a:pt x="651" y="0"/>
                    </a:cubicBezTo>
                    <a:lnTo>
                      <a:pt x="620" y="31"/>
                    </a:lnTo>
                    <a:cubicBezTo>
                      <a:pt x="589" y="31"/>
                      <a:pt x="589" y="31"/>
                      <a:pt x="559" y="31"/>
                    </a:cubicBezTo>
                    <a:lnTo>
                      <a:pt x="559" y="31"/>
                    </a:lnTo>
                    <a:cubicBezTo>
                      <a:pt x="559" y="31"/>
                      <a:pt x="559" y="31"/>
                      <a:pt x="527" y="31"/>
                    </a:cubicBezTo>
                    <a:lnTo>
                      <a:pt x="496" y="63"/>
                    </a:lnTo>
                    <a:cubicBezTo>
                      <a:pt x="496" y="63"/>
                      <a:pt x="496" y="63"/>
                      <a:pt x="465" y="63"/>
                    </a:cubicBezTo>
                    <a:cubicBezTo>
                      <a:pt x="465" y="94"/>
                      <a:pt x="435" y="94"/>
                      <a:pt x="403" y="94"/>
                    </a:cubicBezTo>
                    <a:lnTo>
                      <a:pt x="403" y="94"/>
                    </a:lnTo>
                    <a:cubicBezTo>
                      <a:pt x="403" y="94"/>
                      <a:pt x="403" y="94"/>
                      <a:pt x="372" y="124"/>
                    </a:cubicBezTo>
                    <a:lnTo>
                      <a:pt x="372" y="124"/>
                    </a:lnTo>
                    <a:lnTo>
                      <a:pt x="372" y="124"/>
                    </a:lnTo>
                    <a:cubicBezTo>
                      <a:pt x="372" y="155"/>
                      <a:pt x="372" y="155"/>
                      <a:pt x="372" y="187"/>
                    </a:cubicBezTo>
                    <a:lnTo>
                      <a:pt x="372" y="187"/>
                    </a:lnTo>
                    <a:cubicBezTo>
                      <a:pt x="372" y="187"/>
                      <a:pt x="372" y="218"/>
                      <a:pt x="403" y="218"/>
                    </a:cubicBezTo>
                    <a:cubicBezTo>
                      <a:pt x="403" y="248"/>
                      <a:pt x="403" y="248"/>
                      <a:pt x="403" y="279"/>
                    </a:cubicBezTo>
                    <a:lnTo>
                      <a:pt x="403" y="311"/>
                    </a:lnTo>
                    <a:lnTo>
                      <a:pt x="403" y="311"/>
                    </a:lnTo>
                    <a:lnTo>
                      <a:pt x="403" y="311"/>
                    </a:lnTo>
                    <a:cubicBezTo>
                      <a:pt x="403" y="311"/>
                      <a:pt x="372" y="311"/>
                      <a:pt x="372" y="342"/>
                    </a:cubicBezTo>
                    <a:lnTo>
                      <a:pt x="372" y="342"/>
                    </a:lnTo>
                    <a:cubicBezTo>
                      <a:pt x="372" y="342"/>
                      <a:pt x="372" y="342"/>
                      <a:pt x="341" y="342"/>
                    </a:cubicBezTo>
                    <a:cubicBezTo>
                      <a:pt x="341" y="342"/>
                      <a:pt x="341" y="342"/>
                      <a:pt x="311" y="342"/>
                    </a:cubicBezTo>
                    <a:lnTo>
                      <a:pt x="311" y="342"/>
                    </a:lnTo>
                    <a:lnTo>
                      <a:pt x="279" y="372"/>
                    </a:lnTo>
                    <a:lnTo>
                      <a:pt x="279" y="372"/>
                    </a:lnTo>
                    <a:lnTo>
                      <a:pt x="279" y="372"/>
                    </a:lnTo>
                    <a:lnTo>
                      <a:pt x="279" y="372"/>
                    </a:lnTo>
                    <a:cubicBezTo>
                      <a:pt x="279" y="372"/>
                      <a:pt x="279" y="372"/>
                      <a:pt x="248" y="372"/>
                    </a:cubicBezTo>
                    <a:cubicBezTo>
                      <a:pt x="248" y="403"/>
                      <a:pt x="248" y="403"/>
                      <a:pt x="248" y="403"/>
                    </a:cubicBezTo>
                    <a:cubicBezTo>
                      <a:pt x="248" y="403"/>
                      <a:pt x="248" y="435"/>
                      <a:pt x="217" y="435"/>
                    </a:cubicBezTo>
                    <a:lnTo>
                      <a:pt x="217" y="435"/>
                    </a:lnTo>
                    <a:lnTo>
                      <a:pt x="217" y="435"/>
                    </a:lnTo>
                    <a:cubicBezTo>
                      <a:pt x="186" y="435"/>
                      <a:pt x="186" y="435"/>
                      <a:pt x="186" y="435"/>
                    </a:cubicBezTo>
                    <a:lnTo>
                      <a:pt x="186" y="435"/>
                    </a:lnTo>
                    <a:lnTo>
                      <a:pt x="186" y="435"/>
                    </a:lnTo>
                    <a:cubicBezTo>
                      <a:pt x="186" y="466"/>
                      <a:pt x="155" y="466"/>
                      <a:pt x="155" y="466"/>
                    </a:cubicBezTo>
                    <a:cubicBezTo>
                      <a:pt x="124" y="466"/>
                      <a:pt x="124" y="466"/>
                      <a:pt x="124" y="466"/>
                    </a:cubicBezTo>
                    <a:lnTo>
                      <a:pt x="124" y="466"/>
                    </a:lnTo>
                    <a:lnTo>
                      <a:pt x="124" y="466"/>
                    </a:lnTo>
                    <a:lnTo>
                      <a:pt x="93" y="496"/>
                    </a:lnTo>
                    <a:cubicBezTo>
                      <a:pt x="93" y="496"/>
                      <a:pt x="93" y="496"/>
                      <a:pt x="63" y="496"/>
                    </a:cubicBezTo>
                    <a:lnTo>
                      <a:pt x="63" y="496"/>
                    </a:lnTo>
                    <a:lnTo>
                      <a:pt x="63" y="496"/>
                    </a:lnTo>
                    <a:cubicBezTo>
                      <a:pt x="31" y="496"/>
                      <a:pt x="31" y="496"/>
                      <a:pt x="31" y="496"/>
                    </a:cubicBezTo>
                    <a:lnTo>
                      <a:pt x="31" y="496"/>
                    </a:lnTo>
                    <a:lnTo>
                      <a:pt x="31" y="496"/>
                    </a:lnTo>
                    <a:cubicBezTo>
                      <a:pt x="0" y="527"/>
                      <a:pt x="0" y="527"/>
                      <a:pt x="0" y="527"/>
                    </a:cubicBezTo>
                    <a:lnTo>
                      <a:pt x="0" y="527"/>
                    </a:lnTo>
                    <a:cubicBezTo>
                      <a:pt x="0" y="559"/>
                      <a:pt x="0" y="559"/>
                      <a:pt x="0" y="559"/>
                    </a:cubicBezTo>
                    <a:lnTo>
                      <a:pt x="0" y="59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0" name="Freeform 19"/>
              <p:cNvSpPr>
                <a:spLocks noChangeArrowheads="1"/>
              </p:cNvSpPr>
              <p:nvPr/>
            </p:nvSpPr>
            <p:spPr bwMode="auto">
              <a:xfrm>
                <a:off x="3848100" y="2427288"/>
                <a:ext cx="133350" cy="168275"/>
              </a:xfrm>
              <a:custGeom>
                <a:avLst/>
                <a:gdLst>
                  <a:gd name="T0" fmla="*/ 0 w 372"/>
                  <a:gd name="T1" fmla="*/ 310 h 466"/>
                  <a:gd name="T2" fmla="*/ 62 w 372"/>
                  <a:gd name="T3" fmla="*/ 372 h 466"/>
                  <a:gd name="T4" fmla="*/ 62 w 372"/>
                  <a:gd name="T5" fmla="*/ 465 h 466"/>
                  <a:gd name="T6" fmla="*/ 123 w 372"/>
                  <a:gd name="T7" fmla="*/ 434 h 466"/>
                  <a:gd name="T8" fmla="*/ 154 w 372"/>
                  <a:gd name="T9" fmla="*/ 434 h 466"/>
                  <a:gd name="T10" fmla="*/ 216 w 372"/>
                  <a:gd name="T11" fmla="*/ 465 h 466"/>
                  <a:gd name="T12" fmla="*/ 216 w 372"/>
                  <a:gd name="T13" fmla="*/ 465 h 466"/>
                  <a:gd name="T14" fmla="*/ 371 w 372"/>
                  <a:gd name="T15" fmla="*/ 465 h 466"/>
                  <a:gd name="T16" fmla="*/ 371 w 372"/>
                  <a:gd name="T17" fmla="*/ 434 h 466"/>
                  <a:gd name="T18" fmla="*/ 340 w 372"/>
                  <a:gd name="T19" fmla="*/ 434 h 466"/>
                  <a:gd name="T20" fmla="*/ 340 w 372"/>
                  <a:gd name="T21" fmla="*/ 434 h 466"/>
                  <a:gd name="T22" fmla="*/ 309 w 372"/>
                  <a:gd name="T23" fmla="*/ 372 h 466"/>
                  <a:gd name="T24" fmla="*/ 278 w 372"/>
                  <a:gd name="T25" fmla="*/ 341 h 466"/>
                  <a:gd name="T26" fmla="*/ 278 w 372"/>
                  <a:gd name="T27" fmla="*/ 279 h 466"/>
                  <a:gd name="T28" fmla="*/ 278 w 372"/>
                  <a:gd name="T29" fmla="*/ 279 h 466"/>
                  <a:gd name="T30" fmla="*/ 278 w 372"/>
                  <a:gd name="T31" fmla="*/ 248 h 466"/>
                  <a:gd name="T32" fmla="*/ 278 w 372"/>
                  <a:gd name="T33" fmla="*/ 187 h 466"/>
                  <a:gd name="T34" fmla="*/ 309 w 372"/>
                  <a:gd name="T35" fmla="*/ 155 h 466"/>
                  <a:gd name="T36" fmla="*/ 309 w 372"/>
                  <a:gd name="T37" fmla="*/ 93 h 466"/>
                  <a:gd name="T38" fmla="*/ 247 w 372"/>
                  <a:gd name="T39" fmla="*/ 31 h 466"/>
                  <a:gd name="T40" fmla="*/ 216 w 372"/>
                  <a:gd name="T41" fmla="*/ 31 h 466"/>
                  <a:gd name="T42" fmla="*/ 247 w 372"/>
                  <a:gd name="T43" fmla="*/ 0 h 466"/>
                  <a:gd name="T44" fmla="*/ 247 w 372"/>
                  <a:gd name="T45" fmla="*/ 0 h 466"/>
                  <a:gd name="T46" fmla="*/ 216 w 372"/>
                  <a:gd name="T47" fmla="*/ 31 h 466"/>
                  <a:gd name="T48" fmla="*/ 216 w 372"/>
                  <a:gd name="T49" fmla="*/ 93 h 466"/>
                  <a:gd name="T50" fmla="*/ 185 w 372"/>
                  <a:gd name="T51" fmla="*/ 124 h 466"/>
                  <a:gd name="T52" fmla="*/ 154 w 372"/>
                  <a:gd name="T53" fmla="*/ 187 h 466"/>
                  <a:gd name="T54" fmla="*/ 154 w 372"/>
                  <a:gd name="T55" fmla="*/ 187 h 466"/>
                  <a:gd name="T56" fmla="*/ 123 w 372"/>
                  <a:gd name="T57" fmla="*/ 217 h 466"/>
                  <a:gd name="T58" fmla="*/ 94 w 372"/>
                  <a:gd name="T59" fmla="*/ 217 h 466"/>
                  <a:gd name="T60" fmla="*/ 62 w 372"/>
                  <a:gd name="T61" fmla="*/ 217 h 466"/>
                  <a:gd name="T62" fmla="*/ 0 w 372"/>
                  <a:gd name="T63" fmla="*/ 248 h 466"/>
                  <a:gd name="T64" fmla="*/ 0 w 372"/>
                  <a:gd name="T65" fmla="*/ 27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466">
                    <a:moveTo>
                      <a:pt x="0" y="310"/>
                    </a:moveTo>
                    <a:lnTo>
                      <a:pt x="0" y="310"/>
                    </a:lnTo>
                    <a:lnTo>
                      <a:pt x="31" y="310"/>
                    </a:lnTo>
                    <a:cubicBezTo>
                      <a:pt x="62" y="341"/>
                      <a:pt x="62" y="341"/>
                      <a:pt x="62" y="372"/>
                    </a:cubicBezTo>
                    <a:lnTo>
                      <a:pt x="62" y="372"/>
                    </a:lnTo>
                    <a:cubicBezTo>
                      <a:pt x="62" y="403"/>
                      <a:pt x="62" y="434"/>
                      <a:pt x="62" y="465"/>
                    </a:cubicBezTo>
                    <a:cubicBezTo>
                      <a:pt x="94" y="465"/>
                      <a:pt x="94" y="465"/>
                      <a:pt x="94" y="465"/>
                    </a:cubicBezTo>
                    <a:cubicBezTo>
                      <a:pt x="123" y="434"/>
                      <a:pt x="123" y="434"/>
                      <a:pt x="123" y="434"/>
                    </a:cubicBezTo>
                    <a:cubicBezTo>
                      <a:pt x="154" y="434"/>
                      <a:pt x="154" y="434"/>
                      <a:pt x="154" y="434"/>
                    </a:cubicBezTo>
                    <a:lnTo>
                      <a:pt x="154" y="434"/>
                    </a:lnTo>
                    <a:cubicBezTo>
                      <a:pt x="154" y="434"/>
                      <a:pt x="185" y="434"/>
                      <a:pt x="216" y="465"/>
                    </a:cubicBezTo>
                    <a:lnTo>
                      <a:pt x="216" y="465"/>
                    </a:lnTo>
                    <a:lnTo>
                      <a:pt x="216" y="465"/>
                    </a:lnTo>
                    <a:lnTo>
                      <a:pt x="216" y="465"/>
                    </a:lnTo>
                    <a:cubicBezTo>
                      <a:pt x="340" y="465"/>
                      <a:pt x="340" y="465"/>
                      <a:pt x="340" y="465"/>
                    </a:cubicBezTo>
                    <a:cubicBezTo>
                      <a:pt x="340" y="465"/>
                      <a:pt x="340" y="465"/>
                      <a:pt x="371" y="465"/>
                    </a:cubicBezTo>
                    <a:lnTo>
                      <a:pt x="371" y="465"/>
                    </a:lnTo>
                    <a:lnTo>
                      <a:pt x="371" y="434"/>
                    </a:lnTo>
                    <a:lnTo>
                      <a:pt x="340" y="434"/>
                    </a:lnTo>
                    <a:lnTo>
                      <a:pt x="340" y="434"/>
                    </a:lnTo>
                    <a:lnTo>
                      <a:pt x="340" y="434"/>
                    </a:lnTo>
                    <a:lnTo>
                      <a:pt x="340" y="434"/>
                    </a:lnTo>
                    <a:cubicBezTo>
                      <a:pt x="340" y="403"/>
                      <a:pt x="309" y="403"/>
                      <a:pt x="309" y="403"/>
                    </a:cubicBezTo>
                    <a:lnTo>
                      <a:pt x="309" y="372"/>
                    </a:lnTo>
                    <a:cubicBezTo>
                      <a:pt x="309" y="341"/>
                      <a:pt x="309" y="341"/>
                      <a:pt x="309" y="341"/>
                    </a:cubicBezTo>
                    <a:lnTo>
                      <a:pt x="278" y="341"/>
                    </a:lnTo>
                    <a:cubicBezTo>
                      <a:pt x="278" y="310"/>
                      <a:pt x="278" y="310"/>
                      <a:pt x="278" y="310"/>
                    </a:cubicBezTo>
                    <a:cubicBezTo>
                      <a:pt x="278" y="310"/>
                      <a:pt x="278" y="310"/>
                      <a:pt x="278" y="279"/>
                    </a:cubicBezTo>
                    <a:lnTo>
                      <a:pt x="278" y="279"/>
                    </a:lnTo>
                    <a:lnTo>
                      <a:pt x="278" y="279"/>
                    </a:lnTo>
                    <a:cubicBezTo>
                      <a:pt x="278" y="248"/>
                      <a:pt x="278" y="248"/>
                      <a:pt x="278" y="248"/>
                    </a:cubicBezTo>
                    <a:lnTo>
                      <a:pt x="278" y="248"/>
                    </a:lnTo>
                    <a:lnTo>
                      <a:pt x="278" y="248"/>
                    </a:lnTo>
                    <a:cubicBezTo>
                      <a:pt x="278" y="217"/>
                      <a:pt x="278" y="187"/>
                      <a:pt x="278" y="187"/>
                    </a:cubicBezTo>
                    <a:lnTo>
                      <a:pt x="278" y="187"/>
                    </a:lnTo>
                    <a:lnTo>
                      <a:pt x="309" y="155"/>
                    </a:lnTo>
                    <a:lnTo>
                      <a:pt x="309" y="124"/>
                    </a:lnTo>
                    <a:cubicBezTo>
                      <a:pt x="309" y="93"/>
                      <a:pt x="309" y="93"/>
                      <a:pt x="309" y="93"/>
                    </a:cubicBezTo>
                    <a:cubicBezTo>
                      <a:pt x="309" y="63"/>
                      <a:pt x="278" y="63"/>
                      <a:pt x="278" y="63"/>
                    </a:cubicBezTo>
                    <a:cubicBezTo>
                      <a:pt x="278" y="63"/>
                      <a:pt x="278" y="63"/>
                      <a:pt x="247" y="31"/>
                    </a:cubicBezTo>
                    <a:lnTo>
                      <a:pt x="247" y="31"/>
                    </a:lnTo>
                    <a:cubicBezTo>
                      <a:pt x="216" y="31"/>
                      <a:pt x="216" y="31"/>
                      <a:pt x="216" y="31"/>
                    </a:cubicBezTo>
                    <a:cubicBezTo>
                      <a:pt x="247" y="31"/>
                      <a:pt x="247" y="31"/>
                      <a:pt x="247" y="31"/>
                    </a:cubicBezTo>
                    <a:cubicBezTo>
                      <a:pt x="247" y="0"/>
                      <a:pt x="247" y="0"/>
                      <a:pt x="247" y="0"/>
                    </a:cubicBezTo>
                    <a:lnTo>
                      <a:pt x="247" y="0"/>
                    </a:lnTo>
                    <a:lnTo>
                      <a:pt x="247" y="0"/>
                    </a:lnTo>
                    <a:cubicBezTo>
                      <a:pt x="247" y="0"/>
                      <a:pt x="247" y="0"/>
                      <a:pt x="247" y="31"/>
                    </a:cubicBezTo>
                    <a:lnTo>
                      <a:pt x="216" y="31"/>
                    </a:lnTo>
                    <a:cubicBezTo>
                      <a:pt x="216" y="31"/>
                      <a:pt x="216" y="31"/>
                      <a:pt x="216" y="63"/>
                    </a:cubicBezTo>
                    <a:cubicBezTo>
                      <a:pt x="216" y="63"/>
                      <a:pt x="216" y="63"/>
                      <a:pt x="216" y="93"/>
                    </a:cubicBezTo>
                    <a:lnTo>
                      <a:pt x="185" y="93"/>
                    </a:lnTo>
                    <a:lnTo>
                      <a:pt x="185" y="124"/>
                    </a:lnTo>
                    <a:cubicBezTo>
                      <a:pt x="185" y="155"/>
                      <a:pt x="154" y="187"/>
                      <a:pt x="154" y="187"/>
                    </a:cubicBezTo>
                    <a:lnTo>
                      <a:pt x="154" y="187"/>
                    </a:lnTo>
                    <a:lnTo>
                      <a:pt x="154" y="187"/>
                    </a:lnTo>
                    <a:lnTo>
                      <a:pt x="154" y="187"/>
                    </a:lnTo>
                    <a:cubicBezTo>
                      <a:pt x="154" y="187"/>
                      <a:pt x="154" y="217"/>
                      <a:pt x="123" y="217"/>
                    </a:cubicBezTo>
                    <a:lnTo>
                      <a:pt x="123" y="217"/>
                    </a:lnTo>
                    <a:cubicBezTo>
                      <a:pt x="93" y="217"/>
                      <a:pt x="94" y="217"/>
                      <a:pt x="94" y="217"/>
                    </a:cubicBezTo>
                    <a:lnTo>
                      <a:pt x="94" y="217"/>
                    </a:lnTo>
                    <a:lnTo>
                      <a:pt x="94" y="217"/>
                    </a:lnTo>
                    <a:lnTo>
                      <a:pt x="62" y="217"/>
                    </a:lnTo>
                    <a:lnTo>
                      <a:pt x="62" y="217"/>
                    </a:lnTo>
                    <a:cubicBezTo>
                      <a:pt x="31" y="217"/>
                      <a:pt x="0" y="248"/>
                      <a:pt x="0" y="248"/>
                    </a:cubicBezTo>
                    <a:lnTo>
                      <a:pt x="0" y="279"/>
                    </a:lnTo>
                    <a:lnTo>
                      <a:pt x="0" y="279"/>
                    </a:lnTo>
                    <a:cubicBezTo>
                      <a:pt x="0" y="310"/>
                      <a:pt x="0" y="310"/>
                      <a:pt x="0" y="31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1" name="Freeform 20"/>
              <p:cNvSpPr>
                <a:spLocks noChangeArrowheads="1"/>
              </p:cNvSpPr>
              <p:nvPr/>
            </p:nvSpPr>
            <p:spPr bwMode="auto">
              <a:xfrm>
                <a:off x="4259263" y="2684463"/>
                <a:ext cx="190500" cy="223837"/>
              </a:xfrm>
              <a:custGeom>
                <a:avLst/>
                <a:gdLst>
                  <a:gd name="T0" fmla="*/ 465 w 528"/>
                  <a:gd name="T1" fmla="*/ 310 h 621"/>
                  <a:gd name="T2" fmla="*/ 465 w 528"/>
                  <a:gd name="T3" fmla="*/ 248 h 621"/>
                  <a:gd name="T4" fmla="*/ 465 w 528"/>
                  <a:gd name="T5" fmla="*/ 217 h 621"/>
                  <a:gd name="T6" fmla="*/ 403 w 528"/>
                  <a:gd name="T7" fmla="*/ 124 h 621"/>
                  <a:gd name="T8" fmla="*/ 62 w 528"/>
                  <a:gd name="T9" fmla="*/ 0 h 621"/>
                  <a:gd name="T10" fmla="*/ 62 w 528"/>
                  <a:gd name="T11" fmla="*/ 62 h 621"/>
                  <a:gd name="T12" fmla="*/ 62 w 528"/>
                  <a:gd name="T13" fmla="*/ 93 h 621"/>
                  <a:gd name="T14" fmla="*/ 62 w 528"/>
                  <a:gd name="T15" fmla="*/ 124 h 621"/>
                  <a:gd name="T16" fmla="*/ 62 w 528"/>
                  <a:gd name="T17" fmla="*/ 155 h 621"/>
                  <a:gd name="T18" fmla="*/ 31 w 528"/>
                  <a:gd name="T19" fmla="*/ 155 h 621"/>
                  <a:gd name="T20" fmla="*/ 31 w 528"/>
                  <a:gd name="T21" fmla="*/ 186 h 621"/>
                  <a:gd name="T22" fmla="*/ 0 w 528"/>
                  <a:gd name="T23" fmla="*/ 217 h 621"/>
                  <a:gd name="T24" fmla="*/ 0 w 528"/>
                  <a:gd name="T25" fmla="*/ 248 h 621"/>
                  <a:gd name="T26" fmla="*/ 0 w 528"/>
                  <a:gd name="T27" fmla="*/ 279 h 621"/>
                  <a:gd name="T28" fmla="*/ 31 w 528"/>
                  <a:gd name="T29" fmla="*/ 341 h 621"/>
                  <a:gd name="T30" fmla="*/ 62 w 528"/>
                  <a:gd name="T31" fmla="*/ 403 h 621"/>
                  <a:gd name="T32" fmla="*/ 62 w 528"/>
                  <a:gd name="T33" fmla="*/ 434 h 621"/>
                  <a:gd name="T34" fmla="*/ 124 w 528"/>
                  <a:gd name="T35" fmla="*/ 465 h 621"/>
                  <a:gd name="T36" fmla="*/ 186 w 528"/>
                  <a:gd name="T37" fmla="*/ 496 h 621"/>
                  <a:gd name="T38" fmla="*/ 186 w 528"/>
                  <a:gd name="T39" fmla="*/ 496 h 621"/>
                  <a:gd name="T40" fmla="*/ 217 w 528"/>
                  <a:gd name="T41" fmla="*/ 496 h 621"/>
                  <a:gd name="T42" fmla="*/ 217 w 528"/>
                  <a:gd name="T43" fmla="*/ 496 h 621"/>
                  <a:gd name="T44" fmla="*/ 248 w 528"/>
                  <a:gd name="T45" fmla="*/ 496 h 621"/>
                  <a:gd name="T46" fmla="*/ 248 w 528"/>
                  <a:gd name="T47" fmla="*/ 496 h 621"/>
                  <a:gd name="T48" fmla="*/ 248 w 528"/>
                  <a:gd name="T49" fmla="*/ 496 h 621"/>
                  <a:gd name="T50" fmla="*/ 279 w 528"/>
                  <a:gd name="T51" fmla="*/ 527 h 621"/>
                  <a:gd name="T52" fmla="*/ 279 w 528"/>
                  <a:gd name="T53" fmla="*/ 558 h 621"/>
                  <a:gd name="T54" fmla="*/ 279 w 528"/>
                  <a:gd name="T55" fmla="*/ 620 h 621"/>
                  <a:gd name="T56" fmla="*/ 279 w 528"/>
                  <a:gd name="T57" fmla="*/ 620 h 621"/>
                  <a:gd name="T58" fmla="*/ 310 w 528"/>
                  <a:gd name="T59" fmla="*/ 620 h 621"/>
                  <a:gd name="T60" fmla="*/ 341 w 528"/>
                  <a:gd name="T61" fmla="*/ 620 h 621"/>
                  <a:gd name="T62" fmla="*/ 372 w 528"/>
                  <a:gd name="T63" fmla="*/ 620 h 621"/>
                  <a:gd name="T64" fmla="*/ 403 w 528"/>
                  <a:gd name="T65" fmla="*/ 620 h 621"/>
                  <a:gd name="T66" fmla="*/ 434 w 528"/>
                  <a:gd name="T67" fmla="*/ 589 h 621"/>
                  <a:gd name="T68" fmla="*/ 465 w 528"/>
                  <a:gd name="T69" fmla="*/ 589 h 621"/>
                  <a:gd name="T70" fmla="*/ 496 w 528"/>
                  <a:gd name="T71" fmla="*/ 589 h 621"/>
                  <a:gd name="T72" fmla="*/ 496 w 528"/>
                  <a:gd name="T73" fmla="*/ 589 h 621"/>
                  <a:gd name="T74" fmla="*/ 496 w 528"/>
                  <a:gd name="T75" fmla="*/ 589 h 621"/>
                  <a:gd name="T76" fmla="*/ 527 w 528"/>
                  <a:gd name="T77" fmla="*/ 589 h 621"/>
                  <a:gd name="T78" fmla="*/ 527 w 528"/>
                  <a:gd name="T79" fmla="*/ 589 h 621"/>
                  <a:gd name="T80" fmla="*/ 527 w 528"/>
                  <a:gd name="T81" fmla="*/ 589 h 621"/>
                  <a:gd name="T82" fmla="*/ 496 w 528"/>
                  <a:gd name="T83" fmla="*/ 527 h 621"/>
                  <a:gd name="T84" fmla="*/ 496 w 528"/>
                  <a:gd name="T85" fmla="*/ 496 h 621"/>
                  <a:gd name="T86" fmla="*/ 496 w 528"/>
                  <a:gd name="T87" fmla="*/ 403 h 621"/>
                  <a:gd name="T88" fmla="*/ 465 w 528"/>
                  <a:gd name="T89" fmla="*/ 34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621">
                    <a:moveTo>
                      <a:pt x="465" y="310"/>
                    </a:moveTo>
                    <a:lnTo>
                      <a:pt x="465" y="310"/>
                    </a:lnTo>
                    <a:cubicBezTo>
                      <a:pt x="465" y="310"/>
                      <a:pt x="465" y="279"/>
                      <a:pt x="465" y="248"/>
                    </a:cubicBezTo>
                    <a:lnTo>
                      <a:pt x="465" y="248"/>
                    </a:lnTo>
                    <a:cubicBezTo>
                      <a:pt x="465" y="217"/>
                      <a:pt x="465" y="217"/>
                      <a:pt x="465" y="217"/>
                    </a:cubicBezTo>
                    <a:lnTo>
                      <a:pt x="465" y="217"/>
                    </a:lnTo>
                    <a:cubicBezTo>
                      <a:pt x="403" y="155"/>
                      <a:pt x="403" y="155"/>
                      <a:pt x="403" y="155"/>
                    </a:cubicBezTo>
                    <a:cubicBezTo>
                      <a:pt x="403" y="124"/>
                      <a:pt x="403" y="124"/>
                      <a:pt x="403" y="124"/>
                    </a:cubicBezTo>
                    <a:cubicBezTo>
                      <a:pt x="217" y="0"/>
                      <a:pt x="217" y="0"/>
                      <a:pt x="217" y="0"/>
                    </a:cubicBezTo>
                    <a:cubicBezTo>
                      <a:pt x="62" y="0"/>
                      <a:pt x="62" y="0"/>
                      <a:pt x="62" y="0"/>
                    </a:cubicBezTo>
                    <a:lnTo>
                      <a:pt x="93" y="31"/>
                    </a:lnTo>
                    <a:lnTo>
                      <a:pt x="62" y="62"/>
                    </a:lnTo>
                    <a:cubicBezTo>
                      <a:pt x="62" y="62"/>
                      <a:pt x="62" y="62"/>
                      <a:pt x="62" y="93"/>
                    </a:cubicBezTo>
                    <a:lnTo>
                      <a:pt x="62" y="93"/>
                    </a:lnTo>
                    <a:cubicBezTo>
                      <a:pt x="62" y="124"/>
                      <a:pt x="62" y="124"/>
                      <a:pt x="62" y="124"/>
                    </a:cubicBezTo>
                    <a:lnTo>
                      <a:pt x="62" y="124"/>
                    </a:lnTo>
                    <a:lnTo>
                      <a:pt x="62" y="155"/>
                    </a:lnTo>
                    <a:lnTo>
                      <a:pt x="62" y="155"/>
                    </a:lnTo>
                    <a:lnTo>
                      <a:pt x="31" y="155"/>
                    </a:lnTo>
                    <a:lnTo>
                      <a:pt x="31" y="155"/>
                    </a:lnTo>
                    <a:cubicBezTo>
                      <a:pt x="31" y="186"/>
                      <a:pt x="31" y="186"/>
                      <a:pt x="31" y="186"/>
                    </a:cubicBezTo>
                    <a:lnTo>
                      <a:pt x="31" y="186"/>
                    </a:lnTo>
                    <a:cubicBezTo>
                      <a:pt x="31" y="217"/>
                      <a:pt x="0" y="217"/>
                      <a:pt x="0" y="217"/>
                    </a:cubicBezTo>
                    <a:lnTo>
                      <a:pt x="0" y="217"/>
                    </a:lnTo>
                    <a:cubicBezTo>
                      <a:pt x="0" y="217"/>
                      <a:pt x="0" y="217"/>
                      <a:pt x="0" y="248"/>
                    </a:cubicBezTo>
                    <a:lnTo>
                      <a:pt x="0" y="248"/>
                    </a:lnTo>
                    <a:lnTo>
                      <a:pt x="0" y="279"/>
                    </a:lnTo>
                    <a:lnTo>
                      <a:pt x="0" y="279"/>
                    </a:lnTo>
                    <a:cubicBezTo>
                      <a:pt x="0" y="279"/>
                      <a:pt x="0" y="279"/>
                      <a:pt x="0" y="310"/>
                    </a:cubicBezTo>
                    <a:cubicBezTo>
                      <a:pt x="0" y="310"/>
                      <a:pt x="31" y="310"/>
                      <a:pt x="31" y="341"/>
                    </a:cubicBezTo>
                    <a:cubicBezTo>
                      <a:pt x="31" y="341"/>
                      <a:pt x="31" y="341"/>
                      <a:pt x="31" y="372"/>
                    </a:cubicBezTo>
                    <a:cubicBezTo>
                      <a:pt x="62" y="372"/>
                      <a:pt x="62" y="403"/>
                      <a:pt x="62" y="403"/>
                    </a:cubicBezTo>
                    <a:lnTo>
                      <a:pt x="62" y="403"/>
                    </a:lnTo>
                    <a:cubicBezTo>
                      <a:pt x="62" y="434"/>
                      <a:pt x="62" y="434"/>
                      <a:pt x="62" y="434"/>
                    </a:cubicBezTo>
                    <a:cubicBezTo>
                      <a:pt x="93" y="434"/>
                      <a:pt x="93" y="434"/>
                      <a:pt x="124" y="465"/>
                    </a:cubicBezTo>
                    <a:lnTo>
                      <a:pt x="124" y="465"/>
                    </a:lnTo>
                    <a:cubicBezTo>
                      <a:pt x="124" y="465"/>
                      <a:pt x="124" y="465"/>
                      <a:pt x="155" y="465"/>
                    </a:cubicBezTo>
                    <a:cubicBezTo>
                      <a:pt x="155" y="465"/>
                      <a:pt x="155" y="465"/>
                      <a:pt x="186" y="496"/>
                    </a:cubicBezTo>
                    <a:lnTo>
                      <a:pt x="186" y="496"/>
                    </a:lnTo>
                    <a:lnTo>
                      <a:pt x="186" y="496"/>
                    </a:lnTo>
                    <a:lnTo>
                      <a:pt x="186" y="496"/>
                    </a:lnTo>
                    <a:cubicBezTo>
                      <a:pt x="186" y="496"/>
                      <a:pt x="186" y="496"/>
                      <a:pt x="217" y="496"/>
                    </a:cubicBezTo>
                    <a:lnTo>
                      <a:pt x="217" y="496"/>
                    </a:lnTo>
                    <a:lnTo>
                      <a:pt x="217" y="496"/>
                    </a:lnTo>
                    <a:lnTo>
                      <a:pt x="248" y="496"/>
                    </a:lnTo>
                    <a:lnTo>
                      <a:pt x="248" y="496"/>
                    </a:lnTo>
                    <a:lnTo>
                      <a:pt x="248" y="496"/>
                    </a:lnTo>
                    <a:lnTo>
                      <a:pt x="248" y="496"/>
                    </a:lnTo>
                    <a:lnTo>
                      <a:pt x="248" y="496"/>
                    </a:lnTo>
                    <a:lnTo>
                      <a:pt x="248" y="496"/>
                    </a:lnTo>
                    <a:cubicBezTo>
                      <a:pt x="248" y="496"/>
                      <a:pt x="279" y="496"/>
                      <a:pt x="279" y="527"/>
                    </a:cubicBezTo>
                    <a:lnTo>
                      <a:pt x="279" y="527"/>
                    </a:lnTo>
                    <a:lnTo>
                      <a:pt x="279" y="527"/>
                    </a:lnTo>
                    <a:cubicBezTo>
                      <a:pt x="279" y="527"/>
                      <a:pt x="279" y="527"/>
                      <a:pt x="279" y="558"/>
                    </a:cubicBezTo>
                    <a:lnTo>
                      <a:pt x="279" y="589"/>
                    </a:lnTo>
                    <a:cubicBezTo>
                      <a:pt x="279" y="589"/>
                      <a:pt x="279" y="589"/>
                      <a:pt x="279" y="620"/>
                    </a:cubicBezTo>
                    <a:lnTo>
                      <a:pt x="279" y="620"/>
                    </a:lnTo>
                    <a:lnTo>
                      <a:pt x="279" y="620"/>
                    </a:lnTo>
                    <a:lnTo>
                      <a:pt x="310" y="620"/>
                    </a:lnTo>
                    <a:lnTo>
                      <a:pt x="310" y="620"/>
                    </a:lnTo>
                    <a:lnTo>
                      <a:pt x="310" y="620"/>
                    </a:lnTo>
                    <a:cubicBezTo>
                      <a:pt x="341" y="620"/>
                      <a:pt x="341" y="620"/>
                      <a:pt x="341" y="620"/>
                    </a:cubicBezTo>
                    <a:cubicBezTo>
                      <a:pt x="341" y="620"/>
                      <a:pt x="341" y="620"/>
                      <a:pt x="372" y="620"/>
                    </a:cubicBezTo>
                    <a:lnTo>
                      <a:pt x="372" y="620"/>
                    </a:lnTo>
                    <a:cubicBezTo>
                      <a:pt x="372" y="620"/>
                      <a:pt x="372" y="620"/>
                      <a:pt x="403" y="620"/>
                    </a:cubicBezTo>
                    <a:lnTo>
                      <a:pt x="403" y="620"/>
                    </a:lnTo>
                    <a:lnTo>
                      <a:pt x="403" y="620"/>
                    </a:lnTo>
                    <a:lnTo>
                      <a:pt x="434" y="589"/>
                    </a:lnTo>
                    <a:lnTo>
                      <a:pt x="465" y="589"/>
                    </a:lnTo>
                    <a:lnTo>
                      <a:pt x="465" y="589"/>
                    </a:lnTo>
                    <a:lnTo>
                      <a:pt x="465" y="589"/>
                    </a:lnTo>
                    <a:lnTo>
                      <a:pt x="496" y="589"/>
                    </a:lnTo>
                    <a:lnTo>
                      <a:pt x="496" y="589"/>
                    </a:lnTo>
                    <a:lnTo>
                      <a:pt x="496" y="589"/>
                    </a:lnTo>
                    <a:lnTo>
                      <a:pt x="496" y="589"/>
                    </a:lnTo>
                    <a:lnTo>
                      <a:pt x="496" y="589"/>
                    </a:lnTo>
                    <a:lnTo>
                      <a:pt x="496" y="589"/>
                    </a:lnTo>
                    <a:cubicBezTo>
                      <a:pt x="527" y="589"/>
                      <a:pt x="527" y="589"/>
                      <a:pt x="527" y="589"/>
                    </a:cubicBezTo>
                    <a:lnTo>
                      <a:pt x="527" y="589"/>
                    </a:lnTo>
                    <a:lnTo>
                      <a:pt x="527" y="589"/>
                    </a:lnTo>
                    <a:lnTo>
                      <a:pt x="527" y="589"/>
                    </a:lnTo>
                    <a:lnTo>
                      <a:pt x="527" y="589"/>
                    </a:lnTo>
                    <a:lnTo>
                      <a:pt x="527" y="558"/>
                    </a:lnTo>
                    <a:lnTo>
                      <a:pt x="496" y="527"/>
                    </a:lnTo>
                    <a:lnTo>
                      <a:pt x="496" y="527"/>
                    </a:lnTo>
                    <a:cubicBezTo>
                      <a:pt x="496" y="496"/>
                      <a:pt x="496" y="496"/>
                      <a:pt x="496" y="496"/>
                    </a:cubicBezTo>
                    <a:cubicBezTo>
                      <a:pt x="496" y="465"/>
                      <a:pt x="496" y="434"/>
                      <a:pt x="496" y="434"/>
                    </a:cubicBezTo>
                    <a:cubicBezTo>
                      <a:pt x="496" y="403"/>
                      <a:pt x="496" y="403"/>
                      <a:pt x="496" y="403"/>
                    </a:cubicBezTo>
                    <a:lnTo>
                      <a:pt x="496" y="372"/>
                    </a:lnTo>
                    <a:cubicBezTo>
                      <a:pt x="496" y="341"/>
                      <a:pt x="496" y="341"/>
                      <a:pt x="465" y="341"/>
                    </a:cubicBezTo>
                    <a:lnTo>
                      <a:pt x="465" y="31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2" name="Freeform 21"/>
              <p:cNvSpPr>
                <a:spLocks noChangeArrowheads="1"/>
              </p:cNvSpPr>
              <p:nvPr/>
            </p:nvSpPr>
            <p:spPr bwMode="auto">
              <a:xfrm>
                <a:off x="3902075" y="2795588"/>
                <a:ext cx="234950" cy="257175"/>
              </a:xfrm>
              <a:custGeom>
                <a:avLst/>
                <a:gdLst>
                  <a:gd name="T0" fmla="*/ 31 w 652"/>
                  <a:gd name="T1" fmla="*/ 682 h 714"/>
                  <a:gd name="T2" fmla="*/ 31 w 652"/>
                  <a:gd name="T3" fmla="*/ 682 h 714"/>
                  <a:gd name="T4" fmla="*/ 62 w 652"/>
                  <a:gd name="T5" fmla="*/ 651 h 714"/>
                  <a:gd name="T6" fmla="*/ 93 w 652"/>
                  <a:gd name="T7" fmla="*/ 651 h 714"/>
                  <a:gd name="T8" fmla="*/ 124 w 652"/>
                  <a:gd name="T9" fmla="*/ 682 h 714"/>
                  <a:gd name="T10" fmla="*/ 279 w 652"/>
                  <a:gd name="T11" fmla="*/ 682 h 714"/>
                  <a:gd name="T12" fmla="*/ 279 w 652"/>
                  <a:gd name="T13" fmla="*/ 682 h 714"/>
                  <a:gd name="T14" fmla="*/ 372 w 652"/>
                  <a:gd name="T15" fmla="*/ 682 h 714"/>
                  <a:gd name="T16" fmla="*/ 496 w 652"/>
                  <a:gd name="T17" fmla="*/ 713 h 714"/>
                  <a:gd name="T18" fmla="*/ 589 w 652"/>
                  <a:gd name="T19" fmla="*/ 713 h 714"/>
                  <a:gd name="T20" fmla="*/ 527 w 652"/>
                  <a:gd name="T21" fmla="*/ 651 h 714"/>
                  <a:gd name="T22" fmla="*/ 527 w 652"/>
                  <a:gd name="T23" fmla="*/ 651 h 714"/>
                  <a:gd name="T24" fmla="*/ 651 w 652"/>
                  <a:gd name="T25" fmla="*/ 402 h 714"/>
                  <a:gd name="T26" fmla="*/ 589 w 652"/>
                  <a:gd name="T27" fmla="*/ 341 h 714"/>
                  <a:gd name="T28" fmla="*/ 589 w 652"/>
                  <a:gd name="T29" fmla="*/ 341 h 714"/>
                  <a:gd name="T30" fmla="*/ 527 w 652"/>
                  <a:gd name="T31" fmla="*/ 310 h 714"/>
                  <a:gd name="T32" fmla="*/ 527 w 652"/>
                  <a:gd name="T33" fmla="*/ 248 h 714"/>
                  <a:gd name="T34" fmla="*/ 527 w 652"/>
                  <a:gd name="T35" fmla="*/ 248 h 714"/>
                  <a:gd name="T36" fmla="*/ 527 w 652"/>
                  <a:gd name="T37" fmla="*/ 248 h 714"/>
                  <a:gd name="T38" fmla="*/ 527 w 652"/>
                  <a:gd name="T39" fmla="*/ 186 h 714"/>
                  <a:gd name="T40" fmla="*/ 527 w 652"/>
                  <a:gd name="T41" fmla="*/ 124 h 714"/>
                  <a:gd name="T42" fmla="*/ 527 w 652"/>
                  <a:gd name="T43" fmla="*/ 93 h 714"/>
                  <a:gd name="T44" fmla="*/ 434 w 652"/>
                  <a:gd name="T45" fmla="*/ 93 h 714"/>
                  <a:gd name="T46" fmla="*/ 434 w 652"/>
                  <a:gd name="T47" fmla="*/ 62 h 714"/>
                  <a:gd name="T48" fmla="*/ 434 w 652"/>
                  <a:gd name="T49" fmla="*/ 124 h 714"/>
                  <a:gd name="T50" fmla="*/ 403 w 652"/>
                  <a:gd name="T51" fmla="*/ 155 h 714"/>
                  <a:gd name="T52" fmla="*/ 372 w 652"/>
                  <a:gd name="T53" fmla="*/ 124 h 714"/>
                  <a:gd name="T54" fmla="*/ 341 w 652"/>
                  <a:gd name="T55" fmla="*/ 155 h 714"/>
                  <a:gd name="T56" fmla="*/ 279 w 652"/>
                  <a:gd name="T57" fmla="*/ 155 h 714"/>
                  <a:gd name="T58" fmla="*/ 279 w 652"/>
                  <a:gd name="T59" fmla="*/ 93 h 714"/>
                  <a:gd name="T60" fmla="*/ 248 w 652"/>
                  <a:gd name="T61" fmla="*/ 62 h 714"/>
                  <a:gd name="T62" fmla="*/ 31 w 652"/>
                  <a:gd name="T63" fmla="*/ 0 h 714"/>
                  <a:gd name="T64" fmla="*/ 93 w 652"/>
                  <a:gd name="T65" fmla="*/ 155 h 714"/>
                  <a:gd name="T66" fmla="*/ 93 w 652"/>
                  <a:gd name="T67" fmla="*/ 186 h 714"/>
                  <a:gd name="T68" fmla="*/ 124 w 652"/>
                  <a:gd name="T69" fmla="*/ 279 h 714"/>
                  <a:gd name="T70" fmla="*/ 124 w 652"/>
                  <a:gd name="T71" fmla="*/ 372 h 714"/>
                  <a:gd name="T72" fmla="*/ 93 w 652"/>
                  <a:gd name="T73" fmla="*/ 434 h 714"/>
                  <a:gd name="T74" fmla="*/ 31 w 652"/>
                  <a:gd name="T75" fmla="*/ 465 h 714"/>
                  <a:gd name="T76" fmla="*/ 0 w 652"/>
                  <a:gd name="T77" fmla="*/ 619 h 714"/>
                  <a:gd name="T78" fmla="*/ 0 w 652"/>
                  <a:gd name="T79" fmla="*/ 68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714">
                    <a:moveTo>
                      <a:pt x="31" y="682"/>
                    </a:moveTo>
                    <a:lnTo>
                      <a:pt x="31" y="682"/>
                    </a:lnTo>
                    <a:lnTo>
                      <a:pt x="31" y="682"/>
                    </a:lnTo>
                    <a:lnTo>
                      <a:pt x="31" y="682"/>
                    </a:lnTo>
                    <a:cubicBezTo>
                      <a:pt x="31" y="682"/>
                      <a:pt x="31" y="682"/>
                      <a:pt x="31" y="651"/>
                    </a:cubicBezTo>
                    <a:lnTo>
                      <a:pt x="62" y="651"/>
                    </a:lnTo>
                    <a:lnTo>
                      <a:pt x="93" y="651"/>
                    </a:lnTo>
                    <a:lnTo>
                      <a:pt x="93" y="651"/>
                    </a:lnTo>
                    <a:lnTo>
                      <a:pt x="93" y="651"/>
                    </a:lnTo>
                    <a:cubicBezTo>
                      <a:pt x="93" y="682"/>
                      <a:pt x="124" y="682"/>
                      <a:pt x="124" y="682"/>
                    </a:cubicBezTo>
                    <a:cubicBezTo>
                      <a:pt x="124" y="682"/>
                      <a:pt x="124" y="682"/>
                      <a:pt x="155" y="682"/>
                    </a:cubicBezTo>
                    <a:cubicBezTo>
                      <a:pt x="155" y="682"/>
                      <a:pt x="248" y="682"/>
                      <a:pt x="279" y="682"/>
                    </a:cubicBezTo>
                    <a:lnTo>
                      <a:pt x="279" y="682"/>
                    </a:lnTo>
                    <a:lnTo>
                      <a:pt x="279" y="682"/>
                    </a:lnTo>
                    <a:cubicBezTo>
                      <a:pt x="310" y="682"/>
                      <a:pt x="341" y="682"/>
                      <a:pt x="341" y="682"/>
                    </a:cubicBezTo>
                    <a:cubicBezTo>
                      <a:pt x="372" y="682"/>
                      <a:pt x="372" y="682"/>
                      <a:pt x="372" y="682"/>
                    </a:cubicBezTo>
                    <a:cubicBezTo>
                      <a:pt x="372" y="713"/>
                      <a:pt x="372" y="713"/>
                      <a:pt x="372" y="713"/>
                    </a:cubicBezTo>
                    <a:cubicBezTo>
                      <a:pt x="496" y="713"/>
                      <a:pt x="496" y="713"/>
                      <a:pt x="496" y="713"/>
                    </a:cubicBezTo>
                    <a:cubicBezTo>
                      <a:pt x="496" y="713"/>
                      <a:pt x="496" y="713"/>
                      <a:pt x="527" y="713"/>
                    </a:cubicBezTo>
                    <a:cubicBezTo>
                      <a:pt x="527" y="713"/>
                      <a:pt x="558" y="713"/>
                      <a:pt x="589" y="713"/>
                    </a:cubicBezTo>
                    <a:cubicBezTo>
                      <a:pt x="558" y="713"/>
                      <a:pt x="558" y="682"/>
                      <a:pt x="558" y="682"/>
                    </a:cubicBezTo>
                    <a:lnTo>
                      <a:pt x="527" y="651"/>
                    </a:lnTo>
                    <a:lnTo>
                      <a:pt x="527" y="651"/>
                    </a:lnTo>
                    <a:lnTo>
                      <a:pt x="527" y="651"/>
                    </a:lnTo>
                    <a:cubicBezTo>
                      <a:pt x="527" y="402"/>
                      <a:pt x="527" y="402"/>
                      <a:pt x="527" y="402"/>
                    </a:cubicBezTo>
                    <a:cubicBezTo>
                      <a:pt x="651" y="402"/>
                      <a:pt x="651" y="402"/>
                      <a:pt x="651" y="402"/>
                    </a:cubicBezTo>
                    <a:cubicBezTo>
                      <a:pt x="651" y="341"/>
                      <a:pt x="651" y="341"/>
                      <a:pt x="651" y="341"/>
                    </a:cubicBezTo>
                    <a:cubicBezTo>
                      <a:pt x="620" y="341"/>
                      <a:pt x="589" y="341"/>
                      <a:pt x="589" y="341"/>
                    </a:cubicBezTo>
                    <a:lnTo>
                      <a:pt x="589" y="341"/>
                    </a:lnTo>
                    <a:lnTo>
                      <a:pt x="589" y="341"/>
                    </a:lnTo>
                    <a:cubicBezTo>
                      <a:pt x="558" y="341"/>
                      <a:pt x="558" y="341"/>
                      <a:pt x="558" y="310"/>
                    </a:cubicBezTo>
                    <a:cubicBezTo>
                      <a:pt x="527" y="310"/>
                      <a:pt x="527" y="310"/>
                      <a:pt x="527" y="310"/>
                    </a:cubicBezTo>
                    <a:cubicBezTo>
                      <a:pt x="527" y="310"/>
                      <a:pt x="527" y="310"/>
                      <a:pt x="527" y="279"/>
                    </a:cubicBezTo>
                    <a:cubicBezTo>
                      <a:pt x="527" y="279"/>
                      <a:pt x="527" y="279"/>
                      <a:pt x="527" y="248"/>
                    </a:cubicBezTo>
                    <a:lnTo>
                      <a:pt x="527" y="248"/>
                    </a:lnTo>
                    <a:lnTo>
                      <a:pt x="527" y="248"/>
                    </a:lnTo>
                    <a:lnTo>
                      <a:pt x="527" y="248"/>
                    </a:lnTo>
                    <a:lnTo>
                      <a:pt x="527" y="248"/>
                    </a:lnTo>
                    <a:cubicBezTo>
                      <a:pt x="527" y="217"/>
                      <a:pt x="527" y="217"/>
                      <a:pt x="527" y="217"/>
                    </a:cubicBezTo>
                    <a:cubicBezTo>
                      <a:pt x="527" y="186"/>
                      <a:pt x="527" y="186"/>
                      <a:pt x="527" y="186"/>
                    </a:cubicBezTo>
                    <a:lnTo>
                      <a:pt x="527" y="155"/>
                    </a:lnTo>
                    <a:cubicBezTo>
                      <a:pt x="527" y="124"/>
                      <a:pt x="527" y="124"/>
                      <a:pt x="527" y="124"/>
                    </a:cubicBezTo>
                    <a:lnTo>
                      <a:pt x="527" y="124"/>
                    </a:lnTo>
                    <a:lnTo>
                      <a:pt x="527" y="93"/>
                    </a:lnTo>
                    <a:lnTo>
                      <a:pt x="527" y="93"/>
                    </a:lnTo>
                    <a:cubicBezTo>
                      <a:pt x="434" y="93"/>
                      <a:pt x="434" y="93"/>
                      <a:pt x="434" y="93"/>
                    </a:cubicBezTo>
                    <a:cubicBezTo>
                      <a:pt x="434" y="62"/>
                      <a:pt x="434" y="62"/>
                      <a:pt x="434" y="62"/>
                    </a:cubicBezTo>
                    <a:lnTo>
                      <a:pt x="434" y="62"/>
                    </a:lnTo>
                    <a:cubicBezTo>
                      <a:pt x="434" y="93"/>
                      <a:pt x="434" y="93"/>
                      <a:pt x="434" y="124"/>
                    </a:cubicBezTo>
                    <a:lnTo>
                      <a:pt x="434" y="124"/>
                    </a:lnTo>
                    <a:lnTo>
                      <a:pt x="434" y="124"/>
                    </a:lnTo>
                    <a:cubicBezTo>
                      <a:pt x="434" y="124"/>
                      <a:pt x="434" y="155"/>
                      <a:pt x="403" y="155"/>
                    </a:cubicBezTo>
                    <a:cubicBezTo>
                      <a:pt x="403" y="155"/>
                      <a:pt x="372" y="155"/>
                      <a:pt x="372" y="124"/>
                    </a:cubicBezTo>
                    <a:lnTo>
                      <a:pt x="372" y="124"/>
                    </a:lnTo>
                    <a:lnTo>
                      <a:pt x="372" y="124"/>
                    </a:lnTo>
                    <a:cubicBezTo>
                      <a:pt x="341" y="124"/>
                      <a:pt x="341" y="155"/>
                      <a:pt x="341" y="155"/>
                    </a:cubicBezTo>
                    <a:cubicBezTo>
                      <a:pt x="310" y="155"/>
                      <a:pt x="310" y="155"/>
                      <a:pt x="310" y="155"/>
                    </a:cubicBezTo>
                    <a:cubicBezTo>
                      <a:pt x="310" y="155"/>
                      <a:pt x="310" y="155"/>
                      <a:pt x="279" y="155"/>
                    </a:cubicBezTo>
                    <a:cubicBezTo>
                      <a:pt x="279" y="124"/>
                      <a:pt x="279" y="124"/>
                      <a:pt x="279" y="124"/>
                    </a:cubicBezTo>
                    <a:cubicBezTo>
                      <a:pt x="279" y="124"/>
                      <a:pt x="279" y="124"/>
                      <a:pt x="279" y="93"/>
                    </a:cubicBezTo>
                    <a:lnTo>
                      <a:pt x="248" y="93"/>
                    </a:lnTo>
                    <a:cubicBezTo>
                      <a:pt x="248" y="62"/>
                      <a:pt x="248" y="62"/>
                      <a:pt x="248" y="62"/>
                    </a:cubicBezTo>
                    <a:cubicBezTo>
                      <a:pt x="248" y="62"/>
                      <a:pt x="248" y="31"/>
                      <a:pt x="217" y="0"/>
                    </a:cubicBezTo>
                    <a:cubicBezTo>
                      <a:pt x="31" y="0"/>
                      <a:pt x="31" y="0"/>
                      <a:pt x="31" y="0"/>
                    </a:cubicBezTo>
                    <a:cubicBezTo>
                      <a:pt x="62" y="31"/>
                      <a:pt x="93" y="93"/>
                      <a:pt x="93" y="93"/>
                    </a:cubicBezTo>
                    <a:cubicBezTo>
                      <a:pt x="93" y="124"/>
                      <a:pt x="93" y="124"/>
                      <a:pt x="93" y="155"/>
                    </a:cubicBezTo>
                    <a:lnTo>
                      <a:pt x="93" y="155"/>
                    </a:lnTo>
                    <a:lnTo>
                      <a:pt x="93" y="186"/>
                    </a:lnTo>
                    <a:cubicBezTo>
                      <a:pt x="93" y="217"/>
                      <a:pt x="93" y="248"/>
                      <a:pt x="93" y="248"/>
                    </a:cubicBezTo>
                    <a:cubicBezTo>
                      <a:pt x="124" y="248"/>
                      <a:pt x="124" y="279"/>
                      <a:pt x="124" y="279"/>
                    </a:cubicBezTo>
                    <a:cubicBezTo>
                      <a:pt x="124" y="279"/>
                      <a:pt x="124" y="310"/>
                      <a:pt x="124" y="341"/>
                    </a:cubicBezTo>
                    <a:cubicBezTo>
                      <a:pt x="124" y="341"/>
                      <a:pt x="124" y="341"/>
                      <a:pt x="124" y="372"/>
                    </a:cubicBezTo>
                    <a:cubicBezTo>
                      <a:pt x="124" y="372"/>
                      <a:pt x="93" y="402"/>
                      <a:pt x="93" y="434"/>
                    </a:cubicBezTo>
                    <a:lnTo>
                      <a:pt x="93" y="434"/>
                    </a:lnTo>
                    <a:cubicBezTo>
                      <a:pt x="93" y="434"/>
                      <a:pt x="62" y="434"/>
                      <a:pt x="62" y="465"/>
                    </a:cubicBezTo>
                    <a:cubicBezTo>
                      <a:pt x="62" y="465"/>
                      <a:pt x="62" y="465"/>
                      <a:pt x="31" y="465"/>
                    </a:cubicBezTo>
                    <a:cubicBezTo>
                      <a:pt x="31" y="496"/>
                      <a:pt x="31" y="527"/>
                      <a:pt x="31" y="558"/>
                    </a:cubicBezTo>
                    <a:cubicBezTo>
                      <a:pt x="31" y="589"/>
                      <a:pt x="31" y="619"/>
                      <a:pt x="0" y="619"/>
                    </a:cubicBezTo>
                    <a:lnTo>
                      <a:pt x="0" y="619"/>
                    </a:lnTo>
                    <a:cubicBezTo>
                      <a:pt x="0" y="619"/>
                      <a:pt x="0" y="651"/>
                      <a:pt x="0" y="682"/>
                    </a:cubicBezTo>
                    <a:lnTo>
                      <a:pt x="31" y="68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3" name="Freeform 22"/>
              <p:cNvSpPr>
                <a:spLocks noChangeArrowheads="1"/>
              </p:cNvSpPr>
              <p:nvPr/>
            </p:nvSpPr>
            <p:spPr bwMode="auto">
              <a:xfrm>
                <a:off x="3937000" y="2114550"/>
                <a:ext cx="190500" cy="346075"/>
              </a:xfrm>
              <a:custGeom>
                <a:avLst/>
                <a:gdLst>
                  <a:gd name="T0" fmla="*/ 93 w 528"/>
                  <a:gd name="T1" fmla="*/ 898 h 961"/>
                  <a:gd name="T2" fmla="*/ 124 w 528"/>
                  <a:gd name="T3" fmla="*/ 960 h 961"/>
                  <a:gd name="T4" fmla="*/ 155 w 528"/>
                  <a:gd name="T5" fmla="*/ 960 h 961"/>
                  <a:gd name="T6" fmla="*/ 186 w 528"/>
                  <a:gd name="T7" fmla="*/ 960 h 961"/>
                  <a:gd name="T8" fmla="*/ 186 w 528"/>
                  <a:gd name="T9" fmla="*/ 960 h 961"/>
                  <a:gd name="T10" fmla="*/ 217 w 528"/>
                  <a:gd name="T11" fmla="*/ 930 h 961"/>
                  <a:gd name="T12" fmla="*/ 248 w 528"/>
                  <a:gd name="T13" fmla="*/ 930 h 961"/>
                  <a:gd name="T14" fmla="*/ 248 w 528"/>
                  <a:gd name="T15" fmla="*/ 930 h 961"/>
                  <a:gd name="T16" fmla="*/ 279 w 528"/>
                  <a:gd name="T17" fmla="*/ 930 h 961"/>
                  <a:gd name="T18" fmla="*/ 279 w 528"/>
                  <a:gd name="T19" fmla="*/ 930 h 961"/>
                  <a:gd name="T20" fmla="*/ 279 w 528"/>
                  <a:gd name="T21" fmla="*/ 898 h 961"/>
                  <a:gd name="T22" fmla="*/ 310 w 528"/>
                  <a:gd name="T23" fmla="*/ 867 h 961"/>
                  <a:gd name="T24" fmla="*/ 310 w 528"/>
                  <a:gd name="T25" fmla="*/ 867 h 961"/>
                  <a:gd name="T26" fmla="*/ 341 w 528"/>
                  <a:gd name="T27" fmla="*/ 867 h 961"/>
                  <a:gd name="T28" fmla="*/ 372 w 528"/>
                  <a:gd name="T29" fmla="*/ 867 h 961"/>
                  <a:gd name="T30" fmla="*/ 403 w 528"/>
                  <a:gd name="T31" fmla="*/ 836 h 961"/>
                  <a:gd name="T32" fmla="*/ 434 w 528"/>
                  <a:gd name="T33" fmla="*/ 806 h 961"/>
                  <a:gd name="T34" fmla="*/ 434 w 528"/>
                  <a:gd name="T35" fmla="*/ 774 h 961"/>
                  <a:gd name="T36" fmla="*/ 465 w 528"/>
                  <a:gd name="T37" fmla="*/ 743 h 961"/>
                  <a:gd name="T38" fmla="*/ 465 w 528"/>
                  <a:gd name="T39" fmla="*/ 712 h 961"/>
                  <a:gd name="T40" fmla="*/ 465 w 528"/>
                  <a:gd name="T41" fmla="*/ 712 h 961"/>
                  <a:gd name="T42" fmla="*/ 434 w 528"/>
                  <a:gd name="T43" fmla="*/ 650 h 961"/>
                  <a:gd name="T44" fmla="*/ 434 w 528"/>
                  <a:gd name="T45" fmla="*/ 619 h 961"/>
                  <a:gd name="T46" fmla="*/ 465 w 528"/>
                  <a:gd name="T47" fmla="*/ 558 h 961"/>
                  <a:gd name="T48" fmla="*/ 465 w 528"/>
                  <a:gd name="T49" fmla="*/ 558 h 961"/>
                  <a:gd name="T50" fmla="*/ 496 w 528"/>
                  <a:gd name="T51" fmla="*/ 496 h 961"/>
                  <a:gd name="T52" fmla="*/ 496 w 528"/>
                  <a:gd name="T53" fmla="*/ 496 h 961"/>
                  <a:gd name="T54" fmla="*/ 527 w 528"/>
                  <a:gd name="T55" fmla="*/ 465 h 961"/>
                  <a:gd name="T56" fmla="*/ 124 w 528"/>
                  <a:gd name="T57" fmla="*/ 0 h 961"/>
                  <a:gd name="T58" fmla="*/ 93 w 528"/>
                  <a:gd name="T59" fmla="*/ 31 h 961"/>
                  <a:gd name="T60" fmla="*/ 93 w 528"/>
                  <a:gd name="T61" fmla="*/ 93 h 961"/>
                  <a:gd name="T62" fmla="*/ 124 w 528"/>
                  <a:gd name="T63" fmla="*/ 155 h 961"/>
                  <a:gd name="T64" fmla="*/ 155 w 528"/>
                  <a:gd name="T65" fmla="*/ 187 h 961"/>
                  <a:gd name="T66" fmla="*/ 124 w 528"/>
                  <a:gd name="T67" fmla="*/ 248 h 961"/>
                  <a:gd name="T68" fmla="*/ 124 w 528"/>
                  <a:gd name="T69" fmla="*/ 435 h 961"/>
                  <a:gd name="T70" fmla="*/ 93 w 528"/>
                  <a:gd name="T71" fmla="*/ 465 h 961"/>
                  <a:gd name="T72" fmla="*/ 62 w 528"/>
                  <a:gd name="T73" fmla="*/ 496 h 961"/>
                  <a:gd name="T74" fmla="*/ 31 w 528"/>
                  <a:gd name="T75" fmla="*/ 526 h 961"/>
                  <a:gd name="T76" fmla="*/ 31 w 528"/>
                  <a:gd name="T77" fmla="*/ 588 h 961"/>
                  <a:gd name="T78" fmla="*/ 31 w 528"/>
                  <a:gd name="T79" fmla="*/ 619 h 961"/>
                  <a:gd name="T80" fmla="*/ 31 w 528"/>
                  <a:gd name="T81" fmla="*/ 619 h 961"/>
                  <a:gd name="T82" fmla="*/ 31 w 528"/>
                  <a:gd name="T83" fmla="*/ 619 h 961"/>
                  <a:gd name="T84" fmla="*/ 62 w 528"/>
                  <a:gd name="T85" fmla="*/ 619 h 961"/>
                  <a:gd name="T86" fmla="*/ 62 w 528"/>
                  <a:gd name="T87" fmla="*/ 650 h 961"/>
                  <a:gd name="T88" fmla="*/ 93 w 528"/>
                  <a:gd name="T89" fmla="*/ 712 h 961"/>
                  <a:gd name="T90" fmla="*/ 93 w 528"/>
                  <a:gd name="T91" fmla="*/ 806 h 961"/>
                  <a:gd name="T92" fmla="*/ 124 w 528"/>
                  <a:gd name="T93" fmla="*/ 867 h 961"/>
                  <a:gd name="T94" fmla="*/ 93 w 528"/>
                  <a:gd name="T95" fmla="*/ 898 h 961"/>
                  <a:gd name="T96" fmla="*/ 93 w 528"/>
                  <a:gd name="T97" fmla="*/ 898 h 961"/>
                  <a:gd name="T98" fmla="*/ 62 w 528"/>
                  <a:gd name="T99" fmla="*/ 898 h 961"/>
                  <a:gd name="T100" fmla="*/ 62 w 528"/>
                  <a:gd name="T101" fmla="*/ 8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961">
                    <a:moveTo>
                      <a:pt x="93" y="898"/>
                    </a:moveTo>
                    <a:lnTo>
                      <a:pt x="93" y="898"/>
                    </a:lnTo>
                    <a:lnTo>
                      <a:pt x="93" y="898"/>
                    </a:lnTo>
                    <a:cubicBezTo>
                      <a:pt x="124" y="960"/>
                      <a:pt x="124" y="960"/>
                      <a:pt x="124" y="960"/>
                    </a:cubicBezTo>
                    <a:lnTo>
                      <a:pt x="124" y="960"/>
                    </a:lnTo>
                    <a:cubicBezTo>
                      <a:pt x="124" y="960"/>
                      <a:pt x="124" y="960"/>
                      <a:pt x="155" y="960"/>
                    </a:cubicBezTo>
                    <a:lnTo>
                      <a:pt x="155" y="960"/>
                    </a:lnTo>
                    <a:cubicBezTo>
                      <a:pt x="186" y="960"/>
                      <a:pt x="186" y="960"/>
                      <a:pt x="186" y="960"/>
                    </a:cubicBezTo>
                    <a:lnTo>
                      <a:pt x="186" y="960"/>
                    </a:lnTo>
                    <a:lnTo>
                      <a:pt x="186" y="960"/>
                    </a:lnTo>
                    <a:lnTo>
                      <a:pt x="186" y="960"/>
                    </a:lnTo>
                    <a:lnTo>
                      <a:pt x="217" y="930"/>
                    </a:lnTo>
                    <a:lnTo>
                      <a:pt x="217" y="930"/>
                    </a:lnTo>
                    <a:cubicBezTo>
                      <a:pt x="217" y="930"/>
                      <a:pt x="217" y="930"/>
                      <a:pt x="248" y="930"/>
                    </a:cubicBezTo>
                    <a:lnTo>
                      <a:pt x="248" y="930"/>
                    </a:lnTo>
                    <a:lnTo>
                      <a:pt x="248" y="930"/>
                    </a:lnTo>
                    <a:lnTo>
                      <a:pt x="279" y="930"/>
                    </a:lnTo>
                    <a:lnTo>
                      <a:pt x="279" y="930"/>
                    </a:lnTo>
                    <a:lnTo>
                      <a:pt x="279" y="930"/>
                    </a:lnTo>
                    <a:lnTo>
                      <a:pt x="279" y="930"/>
                    </a:lnTo>
                    <a:lnTo>
                      <a:pt x="279" y="930"/>
                    </a:lnTo>
                    <a:cubicBezTo>
                      <a:pt x="279" y="898"/>
                      <a:pt x="279" y="898"/>
                      <a:pt x="279" y="898"/>
                    </a:cubicBezTo>
                    <a:lnTo>
                      <a:pt x="279" y="898"/>
                    </a:lnTo>
                    <a:cubicBezTo>
                      <a:pt x="279" y="867"/>
                      <a:pt x="310" y="867"/>
                      <a:pt x="310" y="867"/>
                    </a:cubicBezTo>
                    <a:lnTo>
                      <a:pt x="310" y="867"/>
                    </a:lnTo>
                    <a:lnTo>
                      <a:pt x="310" y="867"/>
                    </a:lnTo>
                    <a:lnTo>
                      <a:pt x="310" y="867"/>
                    </a:lnTo>
                    <a:lnTo>
                      <a:pt x="341" y="867"/>
                    </a:lnTo>
                    <a:lnTo>
                      <a:pt x="341" y="867"/>
                    </a:lnTo>
                    <a:cubicBezTo>
                      <a:pt x="341" y="867"/>
                      <a:pt x="341" y="867"/>
                      <a:pt x="372" y="867"/>
                    </a:cubicBezTo>
                    <a:lnTo>
                      <a:pt x="372" y="867"/>
                    </a:lnTo>
                    <a:cubicBezTo>
                      <a:pt x="372" y="867"/>
                      <a:pt x="372" y="836"/>
                      <a:pt x="403" y="836"/>
                    </a:cubicBezTo>
                    <a:lnTo>
                      <a:pt x="403" y="806"/>
                    </a:lnTo>
                    <a:cubicBezTo>
                      <a:pt x="403" y="806"/>
                      <a:pt x="403" y="806"/>
                      <a:pt x="434" y="806"/>
                    </a:cubicBezTo>
                    <a:lnTo>
                      <a:pt x="434" y="806"/>
                    </a:lnTo>
                    <a:cubicBezTo>
                      <a:pt x="434" y="774"/>
                      <a:pt x="434" y="774"/>
                      <a:pt x="434" y="774"/>
                    </a:cubicBezTo>
                    <a:cubicBezTo>
                      <a:pt x="465" y="743"/>
                      <a:pt x="465" y="743"/>
                      <a:pt x="465" y="743"/>
                    </a:cubicBezTo>
                    <a:lnTo>
                      <a:pt x="465" y="743"/>
                    </a:lnTo>
                    <a:cubicBezTo>
                      <a:pt x="465" y="743"/>
                      <a:pt x="465" y="743"/>
                      <a:pt x="465" y="712"/>
                    </a:cubicBezTo>
                    <a:lnTo>
                      <a:pt x="465" y="712"/>
                    </a:lnTo>
                    <a:lnTo>
                      <a:pt x="465" y="712"/>
                    </a:lnTo>
                    <a:lnTo>
                      <a:pt x="465" y="712"/>
                    </a:lnTo>
                    <a:cubicBezTo>
                      <a:pt x="434" y="712"/>
                      <a:pt x="434" y="682"/>
                      <a:pt x="434" y="682"/>
                    </a:cubicBezTo>
                    <a:cubicBezTo>
                      <a:pt x="434" y="682"/>
                      <a:pt x="434" y="682"/>
                      <a:pt x="434" y="650"/>
                    </a:cubicBezTo>
                    <a:lnTo>
                      <a:pt x="434" y="619"/>
                    </a:lnTo>
                    <a:lnTo>
                      <a:pt x="434" y="619"/>
                    </a:lnTo>
                    <a:cubicBezTo>
                      <a:pt x="434" y="588"/>
                      <a:pt x="434" y="588"/>
                      <a:pt x="434" y="588"/>
                    </a:cubicBezTo>
                    <a:lnTo>
                      <a:pt x="465" y="558"/>
                    </a:lnTo>
                    <a:lnTo>
                      <a:pt x="465" y="558"/>
                    </a:lnTo>
                    <a:lnTo>
                      <a:pt x="465" y="558"/>
                    </a:lnTo>
                    <a:cubicBezTo>
                      <a:pt x="465" y="526"/>
                      <a:pt x="465" y="526"/>
                      <a:pt x="496" y="526"/>
                    </a:cubicBezTo>
                    <a:lnTo>
                      <a:pt x="496" y="496"/>
                    </a:lnTo>
                    <a:lnTo>
                      <a:pt x="496" y="496"/>
                    </a:lnTo>
                    <a:lnTo>
                      <a:pt x="496" y="496"/>
                    </a:lnTo>
                    <a:cubicBezTo>
                      <a:pt x="496" y="465"/>
                      <a:pt x="496" y="465"/>
                      <a:pt x="496" y="465"/>
                    </a:cubicBezTo>
                    <a:cubicBezTo>
                      <a:pt x="527" y="465"/>
                      <a:pt x="527" y="465"/>
                      <a:pt x="527" y="465"/>
                    </a:cubicBezTo>
                    <a:cubicBezTo>
                      <a:pt x="527" y="248"/>
                      <a:pt x="527" y="248"/>
                      <a:pt x="527" y="248"/>
                    </a:cubicBezTo>
                    <a:cubicBezTo>
                      <a:pt x="124" y="0"/>
                      <a:pt x="124" y="0"/>
                      <a:pt x="124" y="0"/>
                    </a:cubicBezTo>
                    <a:cubicBezTo>
                      <a:pt x="124" y="31"/>
                      <a:pt x="124" y="31"/>
                      <a:pt x="93" y="31"/>
                    </a:cubicBezTo>
                    <a:lnTo>
                      <a:pt x="93" y="31"/>
                    </a:lnTo>
                    <a:cubicBezTo>
                      <a:pt x="93" y="63"/>
                      <a:pt x="93" y="93"/>
                      <a:pt x="93" y="93"/>
                    </a:cubicBezTo>
                    <a:lnTo>
                      <a:pt x="93" y="93"/>
                    </a:lnTo>
                    <a:cubicBezTo>
                      <a:pt x="93" y="93"/>
                      <a:pt x="93" y="93"/>
                      <a:pt x="124" y="93"/>
                    </a:cubicBezTo>
                    <a:cubicBezTo>
                      <a:pt x="124" y="124"/>
                      <a:pt x="124" y="124"/>
                      <a:pt x="124" y="155"/>
                    </a:cubicBezTo>
                    <a:cubicBezTo>
                      <a:pt x="155" y="155"/>
                      <a:pt x="155" y="155"/>
                      <a:pt x="155" y="155"/>
                    </a:cubicBezTo>
                    <a:cubicBezTo>
                      <a:pt x="155" y="187"/>
                      <a:pt x="155" y="187"/>
                      <a:pt x="155" y="187"/>
                    </a:cubicBezTo>
                    <a:lnTo>
                      <a:pt x="155" y="187"/>
                    </a:lnTo>
                    <a:cubicBezTo>
                      <a:pt x="155" y="187"/>
                      <a:pt x="124" y="217"/>
                      <a:pt x="124" y="248"/>
                    </a:cubicBezTo>
                    <a:cubicBezTo>
                      <a:pt x="124" y="311"/>
                      <a:pt x="124" y="341"/>
                      <a:pt x="124" y="372"/>
                    </a:cubicBezTo>
                    <a:cubicBezTo>
                      <a:pt x="124" y="403"/>
                      <a:pt x="124" y="435"/>
                      <a:pt x="124" y="435"/>
                    </a:cubicBezTo>
                    <a:cubicBezTo>
                      <a:pt x="93" y="435"/>
                      <a:pt x="93" y="435"/>
                      <a:pt x="93" y="435"/>
                    </a:cubicBezTo>
                    <a:cubicBezTo>
                      <a:pt x="93" y="465"/>
                      <a:pt x="93" y="465"/>
                      <a:pt x="93" y="465"/>
                    </a:cubicBezTo>
                    <a:lnTo>
                      <a:pt x="62" y="496"/>
                    </a:lnTo>
                    <a:lnTo>
                      <a:pt x="62" y="496"/>
                    </a:lnTo>
                    <a:cubicBezTo>
                      <a:pt x="31" y="526"/>
                      <a:pt x="31" y="526"/>
                      <a:pt x="31" y="526"/>
                    </a:cubicBezTo>
                    <a:lnTo>
                      <a:pt x="31" y="526"/>
                    </a:lnTo>
                    <a:cubicBezTo>
                      <a:pt x="31" y="558"/>
                      <a:pt x="31" y="558"/>
                      <a:pt x="0" y="588"/>
                    </a:cubicBezTo>
                    <a:lnTo>
                      <a:pt x="31" y="588"/>
                    </a:lnTo>
                    <a:lnTo>
                      <a:pt x="31" y="619"/>
                    </a:lnTo>
                    <a:lnTo>
                      <a:pt x="31" y="619"/>
                    </a:lnTo>
                    <a:lnTo>
                      <a:pt x="31" y="619"/>
                    </a:lnTo>
                    <a:lnTo>
                      <a:pt x="31" y="619"/>
                    </a:lnTo>
                    <a:lnTo>
                      <a:pt x="31" y="619"/>
                    </a:lnTo>
                    <a:lnTo>
                      <a:pt x="31" y="619"/>
                    </a:lnTo>
                    <a:lnTo>
                      <a:pt x="31" y="619"/>
                    </a:lnTo>
                    <a:lnTo>
                      <a:pt x="62" y="619"/>
                    </a:lnTo>
                    <a:lnTo>
                      <a:pt x="62" y="619"/>
                    </a:lnTo>
                    <a:lnTo>
                      <a:pt x="62" y="650"/>
                    </a:lnTo>
                    <a:cubicBezTo>
                      <a:pt x="93" y="650"/>
                      <a:pt x="93" y="650"/>
                      <a:pt x="93" y="650"/>
                    </a:cubicBezTo>
                    <a:cubicBezTo>
                      <a:pt x="93" y="682"/>
                      <a:pt x="93" y="682"/>
                      <a:pt x="93" y="712"/>
                    </a:cubicBezTo>
                    <a:lnTo>
                      <a:pt x="93" y="712"/>
                    </a:lnTo>
                    <a:cubicBezTo>
                      <a:pt x="93" y="712"/>
                      <a:pt x="93" y="774"/>
                      <a:pt x="93" y="806"/>
                    </a:cubicBezTo>
                    <a:cubicBezTo>
                      <a:pt x="124" y="836"/>
                      <a:pt x="124" y="836"/>
                      <a:pt x="124" y="836"/>
                    </a:cubicBezTo>
                    <a:cubicBezTo>
                      <a:pt x="124" y="867"/>
                      <a:pt x="124" y="867"/>
                      <a:pt x="124" y="867"/>
                    </a:cubicBezTo>
                    <a:lnTo>
                      <a:pt x="124" y="867"/>
                    </a:lnTo>
                    <a:lnTo>
                      <a:pt x="93" y="898"/>
                    </a:lnTo>
                    <a:lnTo>
                      <a:pt x="93" y="898"/>
                    </a:lnTo>
                    <a:lnTo>
                      <a:pt x="93" y="898"/>
                    </a:lnTo>
                    <a:lnTo>
                      <a:pt x="93" y="898"/>
                    </a:lnTo>
                    <a:lnTo>
                      <a:pt x="62" y="898"/>
                    </a:lnTo>
                    <a:lnTo>
                      <a:pt x="62" y="898"/>
                    </a:lnTo>
                    <a:lnTo>
                      <a:pt x="62" y="898"/>
                    </a:lnTo>
                    <a:cubicBezTo>
                      <a:pt x="93" y="898"/>
                      <a:pt x="93" y="898"/>
                      <a:pt x="93" y="89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4" name="Freeform 23"/>
              <p:cNvSpPr>
                <a:spLocks noChangeArrowheads="1"/>
              </p:cNvSpPr>
              <p:nvPr/>
            </p:nvSpPr>
            <p:spPr bwMode="auto">
              <a:xfrm>
                <a:off x="3557588" y="2316163"/>
                <a:ext cx="146050" cy="100012"/>
              </a:xfrm>
              <a:custGeom>
                <a:avLst/>
                <a:gdLst>
                  <a:gd name="T0" fmla="*/ 31 w 405"/>
                  <a:gd name="T1" fmla="*/ 278 h 279"/>
                  <a:gd name="T2" fmla="*/ 31 w 405"/>
                  <a:gd name="T3" fmla="*/ 278 h 279"/>
                  <a:gd name="T4" fmla="*/ 62 w 405"/>
                  <a:gd name="T5" fmla="*/ 278 h 279"/>
                  <a:gd name="T6" fmla="*/ 93 w 405"/>
                  <a:gd name="T7" fmla="*/ 278 h 279"/>
                  <a:gd name="T8" fmla="*/ 93 w 405"/>
                  <a:gd name="T9" fmla="*/ 278 h 279"/>
                  <a:gd name="T10" fmla="*/ 124 w 405"/>
                  <a:gd name="T11" fmla="*/ 278 h 279"/>
                  <a:gd name="T12" fmla="*/ 93 w 405"/>
                  <a:gd name="T13" fmla="*/ 248 h 279"/>
                  <a:gd name="T14" fmla="*/ 93 w 405"/>
                  <a:gd name="T15" fmla="*/ 248 h 279"/>
                  <a:gd name="T16" fmla="*/ 124 w 405"/>
                  <a:gd name="T17" fmla="*/ 216 h 279"/>
                  <a:gd name="T18" fmla="*/ 124 w 405"/>
                  <a:gd name="T19" fmla="*/ 216 h 279"/>
                  <a:gd name="T20" fmla="*/ 124 w 405"/>
                  <a:gd name="T21" fmla="*/ 216 h 279"/>
                  <a:gd name="T22" fmla="*/ 156 w 405"/>
                  <a:gd name="T23" fmla="*/ 185 h 279"/>
                  <a:gd name="T24" fmla="*/ 156 w 405"/>
                  <a:gd name="T25" fmla="*/ 185 h 279"/>
                  <a:gd name="T26" fmla="*/ 186 w 405"/>
                  <a:gd name="T27" fmla="*/ 185 h 279"/>
                  <a:gd name="T28" fmla="*/ 186 w 405"/>
                  <a:gd name="T29" fmla="*/ 185 h 279"/>
                  <a:gd name="T30" fmla="*/ 248 w 405"/>
                  <a:gd name="T31" fmla="*/ 185 h 279"/>
                  <a:gd name="T32" fmla="*/ 248 w 405"/>
                  <a:gd name="T33" fmla="*/ 185 h 279"/>
                  <a:gd name="T34" fmla="*/ 280 w 405"/>
                  <a:gd name="T35" fmla="*/ 185 h 279"/>
                  <a:gd name="T36" fmla="*/ 280 w 405"/>
                  <a:gd name="T37" fmla="*/ 185 h 279"/>
                  <a:gd name="T38" fmla="*/ 280 w 405"/>
                  <a:gd name="T39" fmla="*/ 185 h 279"/>
                  <a:gd name="T40" fmla="*/ 310 w 405"/>
                  <a:gd name="T41" fmla="*/ 185 h 279"/>
                  <a:gd name="T42" fmla="*/ 310 w 405"/>
                  <a:gd name="T43" fmla="*/ 185 h 279"/>
                  <a:gd name="T44" fmla="*/ 341 w 405"/>
                  <a:gd name="T45" fmla="*/ 185 h 279"/>
                  <a:gd name="T46" fmla="*/ 341 w 405"/>
                  <a:gd name="T47" fmla="*/ 185 h 279"/>
                  <a:gd name="T48" fmla="*/ 404 w 405"/>
                  <a:gd name="T49" fmla="*/ 154 h 279"/>
                  <a:gd name="T50" fmla="*/ 404 w 405"/>
                  <a:gd name="T51" fmla="*/ 154 h 279"/>
                  <a:gd name="T52" fmla="*/ 404 w 405"/>
                  <a:gd name="T53" fmla="*/ 154 h 279"/>
                  <a:gd name="T54" fmla="*/ 404 w 405"/>
                  <a:gd name="T55" fmla="*/ 154 h 279"/>
                  <a:gd name="T56" fmla="*/ 372 w 405"/>
                  <a:gd name="T57" fmla="*/ 154 h 279"/>
                  <a:gd name="T58" fmla="*/ 372 w 405"/>
                  <a:gd name="T59" fmla="*/ 154 h 279"/>
                  <a:gd name="T60" fmla="*/ 372 w 405"/>
                  <a:gd name="T61" fmla="*/ 154 h 279"/>
                  <a:gd name="T62" fmla="*/ 372 w 405"/>
                  <a:gd name="T63" fmla="*/ 124 h 279"/>
                  <a:gd name="T64" fmla="*/ 341 w 405"/>
                  <a:gd name="T65" fmla="*/ 124 h 279"/>
                  <a:gd name="T66" fmla="*/ 341 w 405"/>
                  <a:gd name="T67" fmla="*/ 124 h 279"/>
                  <a:gd name="T68" fmla="*/ 341 w 405"/>
                  <a:gd name="T69" fmla="*/ 92 h 279"/>
                  <a:gd name="T70" fmla="*/ 341 w 405"/>
                  <a:gd name="T71" fmla="*/ 92 h 279"/>
                  <a:gd name="T72" fmla="*/ 310 w 405"/>
                  <a:gd name="T73" fmla="*/ 30 h 279"/>
                  <a:gd name="T74" fmla="*/ 280 w 405"/>
                  <a:gd name="T75" fmla="*/ 0 h 279"/>
                  <a:gd name="T76" fmla="*/ 280 w 405"/>
                  <a:gd name="T77" fmla="*/ 0 h 279"/>
                  <a:gd name="T78" fmla="*/ 217 w 405"/>
                  <a:gd name="T79" fmla="*/ 0 h 279"/>
                  <a:gd name="T80" fmla="*/ 217 w 405"/>
                  <a:gd name="T81" fmla="*/ 30 h 279"/>
                  <a:gd name="T82" fmla="*/ 217 w 405"/>
                  <a:gd name="T83" fmla="*/ 30 h 279"/>
                  <a:gd name="T84" fmla="*/ 217 w 405"/>
                  <a:gd name="T85" fmla="*/ 61 h 279"/>
                  <a:gd name="T86" fmla="*/ 186 w 405"/>
                  <a:gd name="T87" fmla="*/ 61 h 279"/>
                  <a:gd name="T88" fmla="*/ 156 w 405"/>
                  <a:gd name="T89" fmla="*/ 61 h 279"/>
                  <a:gd name="T90" fmla="*/ 156 w 405"/>
                  <a:gd name="T91" fmla="*/ 92 h 279"/>
                  <a:gd name="T92" fmla="*/ 156 w 405"/>
                  <a:gd name="T93" fmla="*/ 92 h 279"/>
                  <a:gd name="T94" fmla="*/ 156 w 405"/>
                  <a:gd name="T95" fmla="*/ 92 h 279"/>
                  <a:gd name="T96" fmla="*/ 93 w 405"/>
                  <a:gd name="T97" fmla="*/ 124 h 279"/>
                  <a:gd name="T98" fmla="*/ 93 w 405"/>
                  <a:gd name="T99" fmla="*/ 124 h 279"/>
                  <a:gd name="T100" fmla="*/ 93 w 405"/>
                  <a:gd name="T101" fmla="*/ 124 h 279"/>
                  <a:gd name="T102" fmla="*/ 62 w 405"/>
                  <a:gd name="T103" fmla="*/ 124 h 279"/>
                  <a:gd name="T104" fmla="*/ 62 w 405"/>
                  <a:gd name="T105" fmla="*/ 154 h 279"/>
                  <a:gd name="T106" fmla="*/ 62 w 405"/>
                  <a:gd name="T107" fmla="*/ 154 h 279"/>
                  <a:gd name="T108" fmla="*/ 31 w 405"/>
                  <a:gd name="T109" fmla="*/ 185 h 279"/>
                  <a:gd name="T110" fmla="*/ 31 w 405"/>
                  <a:gd name="T111" fmla="*/ 185 h 279"/>
                  <a:gd name="T112" fmla="*/ 31 w 405"/>
                  <a:gd name="T113" fmla="*/ 185 h 279"/>
                  <a:gd name="T114" fmla="*/ 31 w 405"/>
                  <a:gd name="T115" fmla="*/ 185 h 279"/>
                  <a:gd name="T116" fmla="*/ 31 w 405"/>
                  <a:gd name="T117" fmla="*/ 185 h 279"/>
                  <a:gd name="T118" fmla="*/ 31 w 405"/>
                  <a:gd name="T119" fmla="*/ 216 h 279"/>
                  <a:gd name="T120" fmla="*/ 0 w 405"/>
                  <a:gd name="T121" fmla="*/ 248 h 279"/>
                  <a:gd name="T122" fmla="*/ 31 w 405"/>
                  <a:gd name="T123"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79">
                    <a:moveTo>
                      <a:pt x="31" y="278"/>
                    </a:moveTo>
                    <a:lnTo>
                      <a:pt x="31" y="278"/>
                    </a:lnTo>
                    <a:cubicBezTo>
                      <a:pt x="62" y="278"/>
                      <a:pt x="62" y="278"/>
                      <a:pt x="62" y="278"/>
                    </a:cubicBezTo>
                    <a:lnTo>
                      <a:pt x="93" y="278"/>
                    </a:lnTo>
                    <a:lnTo>
                      <a:pt x="93" y="278"/>
                    </a:lnTo>
                    <a:lnTo>
                      <a:pt x="124" y="278"/>
                    </a:lnTo>
                    <a:lnTo>
                      <a:pt x="93" y="248"/>
                    </a:lnTo>
                    <a:lnTo>
                      <a:pt x="93" y="248"/>
                    </a:lnTo>
                    <a:cubicBezTo>
                      <a:pt x="93" y="248"/>
                      <a:pt x="124" y="248"/>
                      <a:pt x="124" y="216"/>
                    </a:cubicBezTo>
                    <a:lnTo>
                      <a:pt x="124" y="216"/>
                    </a:lnTo>
                    <a:lnTo>
                      <a:pt x="124" y="216"/>
                    </a:lnTo>
                    <a:cubicBezTo>
                      <a:pt x="124" y="185"/>
                      <a:pt x="156" y="185"/>
                      <a:pt x="156" y="185"/>
                    </a:cubicBezTo>
                    <a:lnTo>
                      <a:pt x="156" y="185"/>
                    </a:lnTo>
                    <a:lnTo>
                      <a:pt x="186" y="185"/>
                    </a:lnTo>
                    <a:lnTo>
                      <a:pt x="186" y="185"/>
                    </a:lnTo>
                    <a:cubicBezTo>
                      <a:pt x="217" y="185"/>
                      <a:pt x="248" y="185"/>
                      <a:pt x="248" y="185"/>
                    </a:cubicBezTo>
                    <a:lnTo>
                      <a:pt x="248" y="185"/>
                    </a:lnTo>
                    <a:cubicBezTo>
                      <a:pt x="280" y="185"/>
                      <a:pt x="280" y="185"/>
                      <a:pt x="280" y="185"/>
                    </a:cubicBezTo>
                    <a:lnTo>
                      <a:pt x="280" y="185"/>
                    </a:lnTo>
                    <a:lnTo>
                      <a:pt x="280" y="185"/>
                    </a:lnTo>
                    <a:lnTo>
                      <a:pt x="310" y="185"/>
                    </a:lnTo>
                    <a:lnTo>
                      <a:pt x="310" y="185"/>
                    </a:lnTo>
                    <a:lnTo>
                      <a:pt x="341" y="185"/>
                    </a:lnTo>
                    <a:lnTo>
                      <a:pt x="341" y="185"/>
                    </a:lnTo>
                    <a:cubicBezTo>
                      <a:pt x="404" y="154"/>
                      <a:pt x="404" y="154"/>
                      <a:pt x="404" y="154"/>
                    </a:cubicBezTo>
                    <a:lnTo>
                      <a:pt x="404" y="154"/>
                    </a:lnTo>
                    <a:lnTo>
                      <a:pt x="404" y="154"/>
                    </a:lnTo>
                    <a:lnTo>
                      <a:pt x="404" y="154"/>
                    </a:lnTo>
                    <a:cubicBezTo>
                      <a:pt x="372" y="154"/>
                      <a:pt x="372" y="154"/>
                      <a:pt x="372" y="154"/>
                    </a:cubicBezTo>
                    <a:lnTo>
                      <a:pt x="372" y="154"/>
                    </a:lnTo>
                    <a:lnTo>
                      <a:pt x="372" y="154"/>
                    </a:lnTo>
                    <a:lnTo>
                      <a:pt x="372" y="124"/>
                    </a:lnTo>
                    <a:cubicBezTo>
                      <a:pt x="341" y="124"/>
                      <a:pt x="341" y="124"/>
                      <a:pt x="341" y="124"/>
                    </a:cubicBezTo>
                    <a:lnTo>
                      <a:pt x="341" y="124"/>
                    </a:lnTo>
                    <a:cubicBezTo>
                      <a:pt x="341" y="92"/>
                      <a:pt x="341" y="92"/>
                      <a:pt x="341" y="92"/>
                    </a:cubicBezTo>
                    <a:lnTo>
                      <a:pt x="341" y="92"/>
                    </a:lnTo>
                    <a:cubicBezTo>
                      <a:pt x="310" y="61"/>
                      <a:pt x="310" y="61"/>
                      <a:pt x="310" y="30"/>
                    </a:cubicBezTo>
                    <a:cubicBezTo>
                      <a:pt x="310" y="30"/>
                      <a:pt x="280" y="30"/>
                      <a:pt x="280" y="0"/>
                    </a:cubicBezTo>
                    <a:lnTo>
                      <a:pt x="280" y="0"/>
                    </a:lnTo>
                    <a:cubicBezTo>
                      <a:pt x="280" y="0"/>
                      <a:pt x="248" y="0"/>
                      <a:pt x="217" y="0"/>
                    </a:cubicBezTo>
                    <a:cubicBezTo>
                      <a:pt x="217" y="30"/>
                      <a:pt x="217" y="30"/>
                      <a:pt x="217" y="30"/>
                    </a:cubicBezTo>
                    <a:lnTo>
                      <a:pt x="217" y="30"/>
                    </a:lnTo>
                    <a:cubicBezTo>
                      <a:pt x="217" y="61"/>
                      <a:pt x="217" y="61"/>
                      <a:pt x="217" y="61"/>
                    </a:cubicBezTo>
                    <a:cubicBezTo>
                      <a:pt x="186" y="61"/>
                      <a:pt x="186" y="61"/>
                      <a:pt x="186" y="61"/>
                    </a:cubicBezTo>
                    <a:cubicBezTo>
                      <a:pt x="156" y="61"/>
                      <a:pt x="156" y="61"/>
                      <a:pt x="156" y="61"/>
                    </a:cubicBezTo>
                    <a:lnTo>
                      <a:pt x="156" y="92"/>
                    </a:lnTo>
                    <a:lnTo>
                      <a:pt x="156" y="92"/>
                    </a:lnTo>
                    <a:lnTo>
                      <a:pt x="156" y="92"/>
                    </a:lnTo>
                    <a:cubicBezTo>
                      <a:pt x="124" y="92"/>
                      <a:pt x="124" y="124"/>
                      <a:pt x="93" y="124"/>
                    </a:cubicBezTo>
                    <a:lnTo>
                      <a:pt x="93" y="124"/>
                    </a:lnTo>
                    <a:lnTo>
                      <a:pt x="93" y="124"/>
                    </a:lnTo>
                    <a:cubicBezTo>
                      <a:pt x="62" y="124"/>
                      <a:pt x="62" y="124"/>
                      <a:pt x="62" y="124"/>
                    </a:cubicBezTo>
                    <a:lnTo>
                      <a:pt x="62" y="154"/>
                    </a:lnTo>
                    <a:lnTo>
                      <a:pt x="62" y="154"/>
                    </a:lnTo>
                    <a:cubicBezTo>
                      <a:pt x="62" y="185"/>
                      <a:pt x="62" y="185"/>
                      <a:pt x="31" y="185"/>
                    </a:cubicBezTo>
                    <a:lnTo>
                      <a:pt x="31" y="185"/>
                    </a:lnTo>
                    <a:lnTo>
                      <a:pt x="31" y="185"/>
                    </a:lnTo>
                    <a:lnTo>
                      <a:pt x="31" y="185"/>
                    </a:lnTo>
                    <a:lnTo>
                      <a:pt x="31" y="185"/>
                    </a:lnTo>
                    <a:cubicBezTo>
                      <a:pt x="31" y="216"/>
                      <a:pt x="31" y="216"/>
                      <a:pt x="31" y="216"/>
                    </a:cubicBezTo>
                    <a:cubicBezTo>
                      <a:pt x="31" y="248"/>
                      <a:pt x="31" y="248"/>
                      <a:pt x="0" y="248"/>
                    </a:cubicBezTo>
                    <a:cubicBezTo>
                      <a:pt x="31" y="248"/>
                      <a:pt x="31" y="278"/>
                      <a:pt x="31" y="2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5" name="Freeform 24"/>
              <p:cNvSpPr>
                <a:spLocks noChangeArrowheads="1"/>
              </p:cNvSpPr>
              <p:nvPr/>
            </p:nvSpPr>
            <p:spPr bwMode="auto">
              <a:xfrm>
                <a:off x="3959225" y="2405063"/>
                <a:ext cx="223838" cy="166687"/>
              </a:xfrm>
              <a:custGeom>
                <a:avLst/>
                <a:gdLst>
                  <a:gd name="T0" fmla="*/ 93 w 621"/>
                  <a:gd name="T1" fmla="*/ 464 h 465"/>
                  <a:gd name="T2" fmla="*/ 93 w 621"/>
                  <a:gd name="T3" fmla="*/ 433 h 465"/>
                  <a:gd name="T4" fmla="*/ 186 w 621"/>
                  <a:gd name="T5" fmla="*/ 433 h 465"/>
                  <a:gd name="T6" fmla="*/ 186 w 621"/>
                  <a:gd name="T7" fmla="*/ 433 h 465"/>
                  <a:gd name="T8" fmla="*/ 217 w 621"/>
                  <a:gd name="T9" fmla="*/ 371 h 465"/>
                  <a:gd name="T10" fmla="*/ 217 w 621"/>
                  <a:gd name="T11" fmla="*/ 340 h 465"/>
                  <a:gd name="T12" fmla="*/ 248 w 621"/>
                  <a:gd name="T13" fmla="*/ 340 h 465"/>
                  <a:gd name="T14" fmla="*/ 279 w 621"/>
                  <a:gd name="T15" fmla="*/ 309 h 465"/>
                  <a:gd name="T16" fmla="*/ 341 w 621"/>
                  <a:gd name="T17" fmla="*/ 371 h 465"/>
                  <a:gd name="T18" fmla="*/ 341 w 621"/>
                  <a:gd name="T19" fmla="*/ 371 h 465"/>
                  <a:gd name="T20" fmla="*/ 372 w 621"/>
                  <a:gd name="T21" fmla="*/ 371 h 465"/>
                  <a:gd name="T22" fmla="*/ 403 w 621"/>
                  <a:gd name="T23" fmla="*/ 371 h 465"/>
                  <a:gd name="T24" fmla="*/ 403 w 621"/>
                  <a:gd name="T25" fmla="*/ 371 h 465"/>
                  <a:gd name="T26" fmla="*/ 434 w 621"/>
                  <a:gd name="T27" fmla="*/ 340 h 465"/>
                  <a:gd name="T28" fmla="*/ 434 w 621"/>
                  <a:gd name="T29" fmla="*/ 340 h 465"/>
                  <a:gd name="T30" fmla="*/ 465 w 621"/>
                  <a:gd name="T31" fmla="*/ 371 h 465"/>
                  <a:gd name="T32" fmla="*/ 526 w 621"/>
                  <a:gd name="T33" fmla="*/ 340 h 465"/>
                  <a:gd name="T34" fmla="*/ 558 w 621"/>
                  <a:gd name="T35" fmla="*/ 340 h 465"/>
                  <a:gd name="T36" fmla="*/ 558 w 621"/>
                  <a:gd name="T37" fmla="*/ 340 h 465"/>
                  <a:gd name="T38" fmla="*/ 589 w 621"/>
                  <a:gd name="T39" fmla="*/ 309 h 465"/>
                  <a:gd name="T40" fmla="*/ 589 w 621"/>
                  <a:gd name="T41" fmla="*/ 309 h 465"/>
                  <a:gd name="T42" fmla="*/ 620 w 621"/>
                  <a:gd name="T43" fmla="*/ 278 h 465"/>
                  <a:gd name="T44" fmla="*/ 620 w 621"/>
                  <a:gd name="T45" fmla="*/ 278 h 465"/>
                  <a:gd name="T46" fmla="*/ 620 w 621"/>
                  <a:gd name="T47" fmla="*/ 248 h 465"/>
                  <a:gd name="T48" fmla="*/ 589 w 621"/>
                  <a:gd name="T49" fmla="*/ 248 h 465"/>
                  <a:gd name="T50" fmla="*/ 589 w 621"/>
                  <a:gd name="T51" fmla="*/ 248 h 465"/>
                  <a:gd name="T52" fmla="*/ 558 w 621"/>
                  <a:gd name="T53" fmla="*/ 248 h 465"/>
                  <a:gd name="T54" fmla="*/ 558 w 621"/>
                  <a:gd name="T55" fmla="*/ 185 h 465"/>
                  <a:gd name="T56" fmla="*/ 496 w 621"/>
                  <a:gd name="T57" fmla="*/ 154 h 465"/>
                  <a:gd name="T58" fmla="*/ 465 w 621"/>
                  <a:gd name="T59" fmla="*/ 154 h 465"/>
                  <a:gd name="T60" fmla="*/ 465 w 621"/>
                  <a:gd name="T61" fmla="*/ 92 h 465"/>
                  <a:gd name="T62" fmla="*/ 465 w 621"/>
                  <a:gd name="T63" fmla="*/ 92 h 465"/>
                  <a:gd name="T64" fmla="*/ 465 w 621"/>
                  <a:gd name="T65" fmla="*/ 30 h 465"/>
                  <a:gd name="T66" fmla="*/ 434 w 621"/>
                  <a:gd name="T67" fmla="*/ 30 h 465"/>
                  <a:gd name="T68" fmla="*/ 434 w 621"/>
                  <a:gd name="T69" fmla="*/ 0 h 465"/>
                  <a:gd name="T70" fmla="*/ 372 w 621"/>
                  <a:gd name="T71" fmla="*/ 61 h 465"/>
                  <a:gd name="T72" fmla="*/ 341 w 621"/>
                  <a:gd name="T73" fmla="*/ 124 h 465"/>
                  <a:gd name="T74" fmla="*/ 310 w 621"/>
                  <a:gd name="T75" fmla="*/ 124 h 465"/>
                  <a:gd name="T76" fmla="*/ 248 w 621"/>
                  <a:gd name="T77" fmla="*/ 124 h 465"/>
                  <a:gd name="T78" fmla="*/ 248 w 621"/>
                  <a:gd name="T79" fmla="*/ 185 h 465"/>
                  <a:gd name="T80" fmla="*/ 217 w 621"/>
                  <a:gd name="T81" fmla="*/ 185 h 465"/>
                  <a:gd name="T82" fmla="*/ 217 w 621"/>
                  <a:gd name="T83" fmla="*/ 185 h 465"/>
                  <a:gd name="T84" fmla="*/ 186 w 621"/>
                  <a:gd name="T85" fmla="*/ 185 h 465"/>
                  <a:gd name="T86" fmla="*/ 155 w 621"/>
                  <a:gd name="T87" fmla="*/ 185 h 465"/>
                  <a:gd name="T88" fmla="*/ 124 w 621"/>
                  <a:gd name="T89" fmla="*/ 216 h 465"/>
                  <a:gd name="T90" fmla="*/ 93 w 621"/>
                  <a:gd name="T91" fmla="*/ 216 h 465"/>
                  <a:gd name="T92" fmla="*/ 93 w 621"/>
                  <a:gd name="T93" fmla="*/ 216 h 465"/>
                  <a:gd name="T94" fmla="*/ 62 w 621"/>
                  <a:gd name="T95" fmla="*/ 216 h 465"/>
                  <a:gd name="T96" fmla="*/ 62 w 621"/>
                  <a:gd name="T97" fmla="*/ 216 h 465"/>
                  <a:gd name="T98" fmla="*/ 31 w 621"/>
                  <a:gd name="T99" fmla="*/ 278 h 465"/>
                  <a:gd name="T100" fmla="*/ 0 w 621"/>
                  <a:gd name="T101" fmla="*/ 309 h 465"/>
                  <a:gd name="T102" fmla="*/ 0 w 621"/>
                  <a:gd name="T103" fmla="*/ 340 h 465"/>
                  <a:gd name="T104" fmla="*/ 0 w 621"/>
                  <a:gd name="T105" fmla="*/ 340 h 465"/>
                  <a:gd name="T106" fmla="*/ 31 w 621"/>
                  <a:gd name="T107" fmla="*/ 402 h 465"/>
                  <a:gd name="T108" fmla="*/ 31 w 621"/>
                  <a:gd name="T109" fmla="*/ 402 h 465"/>
                  <a:gd name="T110" fmla="*/ 31 w 621"/>
                  <a:gd name="T111" fmla="*/ 433 h 465"/>
                  <a:gd name="T112" fmla="*/ 62 w 621"/>
                  <a:gd name="T113" fmla="*/ 433 h 465"/>
                  <a:gd name="T114" fmla="*/ 62 w 621"/>
                  <a:gd name="T115" fmla="*/ 4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465">
                    <a:moveTo>
                      <a:pt x="93" y="464"/>
                    </a:moveTo>
                    <a:lnTo>
                      <a:pt x="93" y="464"/>
                    </a:lnTo>
                    <a:cubicBezTo>
                      <a:pt x="93" y="433"/>
                      <a:pt x="93" y="433"/>
                      <a:pt x="93" y="433"/>
                    </a:cubicBezTo>
                    <a:lnTo>
                      <a:pt x="93" y="433"/>
                    </a:lnTo>
                    <a:cubicBezTo>
                      <a:pt x="93" y="433"/>
                      <a:pt x="124" y="402"/>
                      <a:pt x="155" y="402"/>
                    </a:cubicBezTo>
                    <a:cubicBezTo>
                      <a:pt x="155" y="402"/>
                      <a:pt x="155" y="433"/>
                      <a:pt x="186" y="433"/>
                    </a:cubicBezTo>
                    <a:lnTo>
                      <a:pt x="186" y="433"/>
                    </a:lnTo>
                    <a:lnTo>
                      <a:pt x="186" y="433"/>
                    </a:lnTo>
                    <a:lnTo>
                      <a:pt x="186" y="433"/>
                    </a:lnTo>
                    <a:cubicBezTo>
                      <a:pt x="186" y="402"/>
                      <a:pt x="186" y="371"/>
                      <a:pt x="217" y="371"/>
                    </a:cubicBezTo>
                    <a:cubicBezTo>
                      <a:pt x="217" y="371"/>
                      <a:pt x="217" y="371"/>
                      <a:pt x="217" y="340"/>
                    </a:cubicBezTo>
                    <a:lnTo>
                      <a:pt x="217" y="340"/>
                    </a:lnTo>
                    <a:cubicBezTo>
                      <a:pt x="217" y="340"/>
                      <a:pt x="217" y="340"/>
                      <a:pt x="248" y="340"/>
                    </a:cubicBezTo>
                    <a:lnTo>
                      <a:pt x="248" y="340"/>
                    </a:lnTo>
                    <a:cubicBezTo>
                      <a:pt x="248" y="340"/>
                      <a:pt x="248" y="309"/>
                      <a:pt x="279" y="309"/>
                    </a:cubicBezTo>
                    <a:lnTo>
                      <a:pt x="279" y="309"/>
                    </a:lnTo>
                    <a:lnTo>
                      <a:pt x="279" y="309"/>
                    </a:lnTo>
                    <a:cubicBezTo>
                      <a:pt x="310" y="309"/>
                      <a:pt x="310" y="340"/>
                      <a:pt x="341" y="371"/>
                    </a:cubicBezTo>
                    <a:lnTo>
                      <a:pt x="341" y="371"/>
                    </a:lnTo>
                    <a:lnTo>
                      <a:pt x="341" y="371"/>
                    </a:lnTo>
                    <a:cubicBezTo>
                      <a:pt x="341" y="371"/>
                      <a:pt x="341" y="371"/>
                      <a:pt x="372" y="371"/>
                    </a:cubicBezTo>
                    <a:lnTo>
                      <a:pt x="372" y="371"/>
                    </a:lnTo>
                    <a:cubicBezTo>
                      <a:pt x="403" y="371"/>
                      <a:pt x="403" y="402"/>
                      <a:pt x="403" y="402"/>
                    </a:cubicBezTo>
                    <a:cubicBezTo>
                      <a:pt x="403" y="371"/>
                      <a:pt x="403" y="371"/>
                      <a:pt x="403" y="371"/>
                    </a:cubicBezTo>
                    <a:lnTo>
                      <a:pt x="403" y="371"/>
                    </a:lnTo>
                    <a:lnTo>
                      <a:pt x="403" y="371"/>
                    </a:lnTo>
                    <a:cubicBezTo>
                      <a:pt x="434" y="371"/>
                      <a:pt x="434" y="340"/>
                      <a:pt x="434" y="340"/>
                    </a:cubicBezTo>
                    <a:lnTo>
                      <a:pt x="434" y="340"/>
                    </a:lnTo>
                    <a:lnTo>
                      <a:pt x="434" y="340"/>
                    </a:lnTo>
                    <a:lnTo>
                      <a:pt x="434" y="340"/>
                    </a:lnTo>
                    <a:cubicBezTo>
                      <a:pt x="465" y="340"/>
                      <a:pt x="465" y="340"/>
                      <a:pt x="465" y="340"/>
                    </a:cubicBezTo>
                    <a:cubicBezTo>
                      <a:pt x="465" y="371"/>
                      <a:pt x="465" y="371"/>
                      <a:pt x="465" y="371"/>
                    </a:cubicBezTo>
                    <a:cubicBezTo>
                      <a:pt x="465" y="340"/>
                      <a:pt x="496" y="340"/>
                      <a:pt x="496" y="340"/>
                    </a:cubicBezTo>
                    <a:lnTo>
                      <a:pt x="526" y="340"/>
                    </a:lnTo>
                    <a:lnTo>
                      <a:pt x="526" y="340"/>
                    </a:lnTo>
                    <a:lnTo>
                      <a:pt x="558" y="340"/>
                    </a:lnTo>
                    <a:lnTo>
                      <a:pt x="558" y="340"/>
                    </a:lnTo>
                    <a:lnTo>
                      <a:pt x="558" y="340"/>
                    </a:lnTo>
                    <a:lnTo>
                      <a:pt x="558" y="340"/>
                    </a:lnTo>
                    <a:cubicBezTo>
                      <a:pt x="558" y="309"/>
                      <a:pt x="589" y="309"/>
                      <a:pt x="589" y="309"/>
                    </a:cubicBezTo>
                    <a:lnTo>
                      <a:pt x="589" y="309"/>
                    </a:lnTo>
                    <a:lnTo>
                      <a:pt x="589" y="309"/>
                    </a:lnTo>
                    <a:cubicBezTo>
                      <a:pt x="620" y="309"/>
                      <a:pt x="620" y="309"/>
                      <a:pt x="620" y="309"/>
                    </a:cubicBezTo>
                    <a:cubicBezTo>
                      <a:pt x="620" y="309"/>
                      <a:pt x="620" y="309"/>
                      <a:pt x="620" y="278"/>
                    </a:cubicBezTo>
                    <a:lnTo>
                      <a:pt x="620" y="278"/>
                    </a:lnTo>
                    <a:lnTo>
                      <a:pt x="620" y="278"/>
                    </a:lnTo>
                    <a:cubicBezTo>
                      <a:pt x="620" y="278"/>
                      <a:pt x="620" y="278"/>
                      <a:pt x="620" y="248"/>
                    </a:cubicBezTo>
                    <a:lnTo>
                      <a:pt x="620" y="248"/>
                    </a:lnTo>
                    <a:lnTo>
                      <a:pt x="620" y="248"/>
                    </a:lnTo>
                    <a:cubicBezTo>
                      <a:pt x="620" y="248"/>
                      <a:pt x="620" y="248"/>
                      <a:pt x="589" y="248"/>
                    </a:cubicBezTo>
                    <a:lnTo>
                      <a:pt x="589" y="248"/>
                    </a:lnTo>
                    <a:lnTo>
                      <a:pt x="589" y="248"/>
                    </a:lnTo>
                    <a:lnTo>
                      <a:pt x="589" y="248"/>
                    </a:lnTo>
                    <a:cubicBezTo>
                      <a:pt x="589" y="248"/>
                      <a:pt x="589" y="248"/>
                      <a:pt x="558" y="248"/>
                    </a:cubicBezTo>
                    <a:cubicBezTo>
                      <a:pt x="558" y="216"/>
                      <a:pt x="558" y="216"/>
                      <a:pt x="558" y="185"/>
                    </a:cubicBezTo>
                    <a:lnTo>
                      <a:pt x="558" y="185"/>
                    </a:lnTo>
                    <a:cubicBezTo>
                      <a:pt x="526" y="185"/>
                      <a:pt x="526" y="185"/>
                      <a:pt x="526" y="185"/>
                    </a:cubicBezTo>
                    <a:cubicBezTo>
                      <a:pt x="496" y="185"/>
                      <a:pt x="496" y="154"/>
                      <a:pt x="496" y="154"/>
                    </a:cubicBezTo>
                    <a:lnTo>
                      <a:pt x="496" y="154"/>
                    </a:lnTo>
                    <a:cubicBezTo>
                      <a:pt x="465" y="154"/>
                      <a:pt x="465" y="154"/>
                      <a:pt x="465" y="154"/>
                    </a:cubicBezTo>
                    <a:cubicBezTo>
                      <a:pt x="465" y="124"/>
                      <a:pt x="465" y="124"/>
                      <a:pt x="465" y="124"/>
                    </a:cubicBezTo>
                    <a:cubicBezTo>
                      <a:pt x="465" y="92"/>
                      <a:pt x="465" y="92"/>
                      <a:pt x="465" y="92"/>
                    </a:cubicBezTo>
                    <a:lnTo>
                      <a:pt x="465" y="92"/>
                    </a:lnTo>
                    <a:lnTo>
                      <a:pt x="465" y="92"/>
                    </a:lnTo>
                    <a:cubicBezTo>
                      <a:pt x="465" y="61"/>
                      <a:pt x="465" y="61"/>
                      <a:pt x="465" y="61"/>
                    </a:cubicBezTo>
                    <a:cubicBezTo>
                      <a:pt x="465" y="61"/>
                      <a:pt x="465" y="61"/>
                      <a:pt x="465" y="30"/>
                    </a:cubicBezTo>
                    <a:lnTo>
                      <a:pt x="465" y="30"/>
                    </a:lnTo>
                    <a:lnTo>
                      <a:pt x="434" y="30"/>
                    </a:lnTo>
                    <a:lnTo>
                      <a:pt x="434" y="30"/>
                    </a:lnTo>
                    <a:lnTo>
                      <a:pt x="434" y="0"/>
                    </a:lnTo>
                    <a:cubicBezTo>
                      <a:pt x="403" y="30"/>
                      <a:pt x="403" y="30"/>
                      <a:pt x="403" y="30"/>
                    </a:cubicBezTo>
                    <a:cubicBezTo>
                      <a:pt x="403" y="30"/>
                      <a:pt x="403" y="30"/>
                      <a:pt x="372" y="61"/>
                    </a:cubicBezTo>
                    <a:lnTo>
                      <a:pt x="372" y="61"/>
                    </a:lnTo>
                    <a:cubicBezTo>
                      <a:pt x="372" y="92"/>
                      <a:pt x="341" y="92"/>
                      <a:pt x="341" y="124"/>
                    </a:cubicBezTo>
                    <a:lnTo>
                      <a:pt x="310" y="124"/>
                    </a:lnTo>
                    <a:lnTo>
                      <a:pt x="310" y="124"/>
                    </a:lnTo>
                    <a:cubicBezTo>
                      <a:pt x="279" y="124"/>
                      <a:pt x="279" y="124"/>
                      <a:pt x="279" y="124"/>
                    </a:cubicBezTo>
                    <a:lnTo>
                      <a:pt x="248" y="124"/>
                    </a:lnTo>
                    <a:lnTo>
                      <a:pt x="248" y="124"/>
                    </a:lnTo>
                    <a:cubicBezTo>
                      <a:pt x="248" y="154"/>
                      <a:pt x="248" y="154"/>
                      <a:pt x="248" y="185"/>
                    </a:cubicBezTo>
                    <a:cubicBezTo>
                      <a:pt x="248" y="185"/>
                      <a:pt x="248" y="185"/>
                      <a:pt x="217" y="185"/>
                    </a:cubicBezTo>
                    <a:lnTo>
                      <a:pt x="217" y="185"/>
                    </a:lnTo>
                    <a:lnTo>
                      <a:pt x="217" y="185"/>
                    </a:lnTo>
                    <a:lnTo>
                      <a:pt x="217" y="185"/>
                    </a:lnTo>
                    <a:lnTo>
                      <a:pt x="217" y="185"/>
                    </a:lnTo>
                    <a:lnTo>
                      <a:pt x="186" y="185"/>
                    </a:lnTo>
                    <a:lnTo>
                      <a:pt x="186" y="185"/>
                    </a:lnTo>
                    <a:lnTo>
                      <a:pt x="155" y="185"/>
                    </a:lnTo>
                    <a:cubicBezTo>
                      <a:pt x="155" y="216"/>
                      <a:pt x="155" y="216"/>
                      <a:pt x="124" y="216"/>
                    </a:cubicBezTo>
                    <a:lnTo>
                      <a:pt x="124" y="216"/>
                    </a:lnTo>
                    <a:lnTo>
                      <a:pt x="124" y="216"/>
                    </a:lnTo>
                    <a:cubicBezTo>
                      <a:pt x="124" y="216"/>
                      <a:pt x="124" y="216"/>
                      <a:pt x="93" y="216"/>
                    </a:cubicBezTo>
                    <a:lnTo>
                      <a:pt x="93" y="216"/>
                    </a:lnTo>
                    <a:lnTo>
                      <a:pt x="93" y="216"/>
                    </a:lnTo>
                    <a:lnTo>
                      <a:pt x="62" y="216"/>
                    </a:lnTo>
                    <a:lnTo>
                      <a:pt x="62" y="216"/>
                    </a:lnTo>
                    <a:lnTo>
                      <a:pt x="62" y="216"/>
                    </a:lnTo>
                    <a:lnTo>
                      <a:pt x="62" y="216"/>
                    </a:lnTo>
                    <a:cubicBezTo>
                      <a:pt x="62" y="248"/>
                      <a:pt x="31" y="248"/>
                      <a:pt x="31" y="248"/>
                    </a:cubicBezTo>
                    <a:cubicBezTo>
                      <a:pt x="31" y="278"/>
                      <a:pt x="31" y="278"/>
                      <a:pt x="31" y="278"/>
                    </a:cubicBezTo>
                    <a:lnTo>
                      <a:pt x="0" y="278"/>
                    </a:lnTo>
                    <a:lnTo>
                      <a:pt x="0" y="309"/>
                    </a:lnTo>
                    <a:cubicBezTo>
                      <a:pt x="0" y="309"/>
                      <a:pt x="0" y="309"/>
                      <a:pt x="0" y="340"/>
                    </a:cubicBezTo>
                    <a:lnTo>
                      <a:pt x="0" y="340"/>
                    </a:lnTo>
                    <a:lnTo>
                      <a:pt x="0" y="340"/>
                    </a:lnTo>
                    <a:lnTo>
                      <a:pt x="0" y="340"/>
                    </a:lnTo>
                    <a:lnTo>
                      <a:pt x="0" y="340"/>
                    </a:lnTo>
                    <a:cubicBezTo>
                      <a:pt x="31" y="371"/>
                      <a:pt x="31" y="402"/>
                      <a:pt x="31" y="402"/>
                    </a:cubicBezTo>
                    <a:lnTo>
                      <a:pt x="31" y="402"/>
                    </a:lnTo>
                    <a:lnTo>
                      <a:pt x="31" y="402"/>
                    </a:lnTo>
                    <a:lnTo>
                      <a:pt x="31" y="433"/>
                    </a:lnTo>
                    <a:lnTo>
                      <a:pt x="31" y="433"/>
                    </a:lnTo>
                    <a:lnTo>
                      <a:pt x="62" y="433"/>
                    </a:lnTo>
                    <a:lnTo>
                      <a:pt x="62" y="433"/>
                    </a:lnTo>
                    <a:lnTo>
                      <a:pt x="62" y="433"/>
                    </a:lnTo>
                    <a:cubicBezTo>
                      <a:pt x="62" y="464"/>
                      <a:pt x="62" y="464"/>
                      <a:pt x="62" y="464"/>
                    </a:cubicBezTo>
                    <a:cubicBezTo>
                      <a:pt x="62" y="464"/>
                      <a:pt x="62" y="464"/>
                      <a:pt x="93" y="46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6" name="Freeform 25"/>
              <p:cNvSpPr>
                <a:spLocks noChangeArrowheads="1"/>
              </p:cNvSpPr>
              <p:nvPr/>
            </p:nvSpPr>
            <p:spPr bwMode="auto">
              <a:xfrm>
                <a:off x="3924300" y="2538413"/>
                <a:ext cx="357188" cy="390525"/>
              </a:xfrm>
              <a:custGeom>
                <a:avLst/>
                <a:gdLst>
                  <a:gd name="T0" fmla="*/ 868 w 993"/>
                  <a:gd name="T1" fmla="*/ 682 h 1086"/>
                  <a:gd name="T2" fmla="*/ 868 w 993"/>
                  <a:gd name="T3" fmla="*/ 620 h 1086"/>
                  <a:gd name="T4" fmla="*/ 868 w 993"/>
                  <a:gd name="T5" fmla="*/ 589 h 1086"/>
                  <a:gd name="T6" fmla="*/ 868 w 993"/>
                  <a:gd name="T7" fmla="*/ 527 h 1086"/>
                  <a:gd name="T8" fmla="*/ 868 w 993"/>
                  <a:gd name="T9" fmla="*/ 496 h 1086"/>
                  <a:gd name="T10" fmla="*/ 868 w 993"/>
                  <a:gd name="T11" fmla="*/ 496 h 1086"/>
                  <a:gd name="T12" fmla="*/ 868 w 993"/>
                  <a:gd name="T13" fmla="*/ 434 h 1086"/>
                  <a:gd name="T14" fmla="*/ 868 w 993"/>
                  <a:gd name="T15" fmla="*/ 403 h 1086"/>
                  <a:gd name="T16" fmla="*/ 899 w 993"/>
                  <a:gd name="T17" fmla="*/ 372 h 1086"/>
                  <a:gd name="T18" fmla="*/ 961 w 993"/>
                  <a:gd name="T19" fmla="*/ 186 h 1086"/>
                  <a:gd name="T20" fmla="*/ 961 w 993"/>
                  <a:gd name="T21" fmla="*/ 124 h 1086"/>
                  <a:gd name="T22" fmla="*/ 868 w 993"/>
                  <a:gd name="T23" fmla="*/ 62 h 1086"/>
                  <a:gd name="T24" fmla="*/ 837 w 993"/>
                  <a:gd name="T25" fmla="*/ 62 h 1086"/>
                  <a:gd name="T26" fmla="*/ 744 w 993"/>
                  <a:gd name="T27" fmla="*/ 0 h 1086"/>
                  <a:gd name="T28" fmla="*/ 651 w 993"/>
                  <a:gd name="T29" fmla="*/ 31 h 1086"/>
                  <a:gd name="T30" fmla="*/ 619 w 993"/>
                  <a:gd name="T31" fmla="*/ 31 h 1086"/>
                  <a:gd name="T32" fmla="*/ 527 w 993"/>
                  <a:gd name="T33" fmla="*/ 62 h 1086"/>
                  <a:gd name="T34" fmla="*/ 434 w 993"/>
                  <a:gd name="T35" fmla="*/ 62 h 1086"/>
                  <a:gd name="T36" fmla="*/ 372 w 993"/>
                  <a:gd name="T37" fmla="*/ 31 h 1086"/>
                  <a:gd name="T38" fmla="*/ 341 w 993"/>
                  <a:gd name="T39" fmla="*/ 31 h 1086"/>
                  <a:gd name="T40" fmla="*/ 341 w 993"/>
                  <a:gd name="T41" fmla="*/ 62 h 1086"/>
                  <a:gd name="T42" fmla="*/ 310 w 993"/>
                  <a:gd name="T43" fmla="*/ 155 h 1086"/>
                  <a:gd name="T44" fmla="*/ 248 w 993"/>
                  <a:gd name="T45" fmla="*/ 372 h 1086"/>
                  <a:gd name="T46" fmla="*/ 217 w 993"/>
                  <a:gd name="T47" fmla="*/ 403 h 1086"/>
                  <a:gd name="T48" fmla="*/ 186 w 993"/>
                  <a:gd name="T49" fmla="*/ 496 h 1086"/>
                  <a:gd name="T50" fmla="*/ 124 w 993"/>
                  <a:gd name="T51" fmla="*/ 620 h 1086"/>
                  <a:gd name="T52" fmla="*/ 93 w 993"/>
                  <a:gd name="T53" fmla="*/ 651 h 1086"/>
                  <a:gd name="T54" fmla="*/ 62 w 993"/>
                  <a:gd name="T55" fmla="*/ 620 h 1086"/>
                  <a:gd name="T56" fmla="*/ 31 w 993"/>
                  <a:gd name="T57" fmla="*/ 651 h 1086"/>
                  <a:gd name="T58" fmla="*/ 0 w 993"/>
                  <a:gd name="T59" fmla="*/ 651 h 1086"/>
                  <a:gd name="T60" fmla="*/ 217 w 993"/>
                  <a:gd name="T61" fmla="*/ 744 h 1086"/>
                  <a:gd name="T62" fmla="*/ 310 w 993"/>
                  <a:gd name="T63" fmla="*/ 806 h 1086"/>
                  <a:gd name="T64" fmla="*/ 341 w 993"/>
                  <a:gd name="T65" fmla="*/ 775 h 1086"/>
                  <a:gd name="T66" fmla="*/ 434 w 993"/>
                  <a:gd name="T67" fmla="*/ 744 h 1086"/>
                  <a:gd name="T68" fmla="*/ 496 w 993"/>
                  <a:gd name="T69" fmla="*/ 806 h 1086"/>
                  <a:gd name="T70" fmla="*/ 496 w 993"/>
                  <a:gd name="T71" fmla="*/ 930 h 1086"/>
                  <a:gd name="T72" fmla="*/ 527 w 993"/>
                  <a:gd name="T73" fmla="*/ 961 h 1086"/>
                  <a:gd name="T74" fmla="*/ 589 w 993"/>
                  <a:gd name="T75" fmla="*/ 992 h 1086"/>
                  <a:gd name="T76" fmla="*/ 589 w 993"/>
                  <a:gd name="T77" fmla="*/ 992 h 1086"/>
                  <a:gd name="T78" fmla="*/ 619 w 993"/>
                  <a:gd name="T79" fmla="*/ 992 h 1086"/>
                  <a:gd name="T80" fmla="*/ 651 w 993"/>
                  <a:gd name="T81" fmla="*/ 992 h 1086"/>
                  <a:gd name="T82" fmla="*/ 713 w 993"/>
                  <a:gd name="T83" fmla="*/ 1054 h 1086"/>
                  <a:gd name="T84" fmla="*/ 775 w 993"/>
                  <a:gd name="T85" fmla="*/ 1023 h 1086"/>
                  <a:gd name="T86" fmla="*/ 806 w 993"/>
                  <a:gd name="T87" fmla="*/ 1054 h 1086"/>
                  <a:gd name="T88" fmla="*/ 837 w 993"/>
                  <a:gd name="T89" fmla="*/ 992 h 1086"/>
                  <a:gd name="T90" fmla="*/ 837 w 993"/>
                  <a:gd name="T91" fmla="*/ 930 h 1086"/>
                  <a:gd name="T92" fmla="*/ 868 w 993"/>
                  <a:gd name="T93" fmla="*/ 837 h 1086"/>
                  <a:gd name="T94" fmla="*/ 899 w 993"/>
                  <a:gd name="T95" fmla="*/ 77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3" h="1086">
                    <a:moveTo>
                      <a:pt x="899" y="744"/>
                    </a:moveTo>
                    <a:lnTo>
                      <a:pt x="899" y="744"/>
                    </a:lnTo>
                    <a:lnTo>
                      <a:pt x="868" y="713"/>
                    </a:lnTo>
                    <a:lnTo>
                      <a:pt x="868" y="682"/>
                    </a:lnTo>
                    <a:lnTo>
                      <a:pt x="868" y="682"/>
                    </a:lnTo>
                    <a:cubicBezTo>
                      <a:pt x="868" y="682"/>
                      <a:pt x="868" y="682"/>
                      <a:pt x="868" y="651"/>
                    </a:cubicBezTo>
                    <a:lnTo>
                      <a:pt x="868" y="651"/>
                    </a:lnTo>
                    <a:cubicBezTo>
                      <a:pt x="868" y="620"/>
                      <a:pt x="868" y="620"/>
                      <a:pt x="868" y="620"/>
                    </a:cubicBezTo>
                    <a:lnTo>
                      <a:pt x="868" y="620"/>
                    </a:lnTo>
                    <a:cubicBezTo>
                      <a:pt x="868" y="589"/>
                      <a:pt x="868" y="589"/>
                      <a:pt x="868" y="589"/>
                    </a:cubicBezTo>
                    <a:lnTo>
                      <a:pt x="868" y="589"/>
                    </a:lnTo>
                    <a:lnTo>
                      <a:pt x="868" y="589"/>
                    </a:lnTo>
                    <a:cubicBezTo>
                      <a:pt x="868" y="558"/>
                      <a:pt x="868" y="558"/>
                      <a:pt x="868" y="558"/>
                    </a:cubicBezTo>
                    <a:cubicBezTo>
                      <a:pt x="868" y="527"/>
                      <a:pt x="868" y="527"/>
                      <a:pt x="868" y="527"/>
                    </a:cubicBezTo>
                    <a:lnTo>
                      <a:pt x="868" y="527"/>
                    </a:lnTo>
                    <a:lnTo>
                      <a:pt x="868" y="527"/>
                    </a:lnTo>
                    <a:lnTo>
                      <a:pt x="868" y="527"/>
                    </a:lnTo>
                    <a:lnTo>
                      <a:pt x="868" y="527"/>
                    </a:lnTo>
                    <a:lnTo>
                      <a:pt x="868" y="527"/>
                    </a:lnTo>
                    <a:cubicBezTo>
                      <a:pt x="868" y="496"/>
                      <a:pt x="868" y="496"/>
                      <a:pt x="868" y="496"/>
                    </a:cubicBezTo>
                    <a:lnTo>
                      <a:pt x="868" y="496"/>
                    </a:lnTo>
                    <a:lnTo>
                      <a:pt x="868" y="496"/>
                    </a:lnTo>
                    <a:lnTo>
                      <a:pt x="868" y="496"/>
                    </a:lnTo>
                    <a:lnTo>
                      <a:pt x="868" y="496"/>
                    </a:lnTo>
                    <a:lnTo>
                      <a:pt x="868" y="496"/>
                    </a:lnTo>
                    <a:cubicBezTo>
                      <a:pt x="837" y="496"/>
                      <a:pt x="837" y="496"/>
                      <a:pt x="837" y="465"/>
                    </a:cubicBezTo>
                    <a:lnTo>
                      <a:pt x="837" y="465"/>
                    </a:lnTo>
                    <a:lnTo>
                      <a:pt x="868" y="434"/>
                    </a:lnTo>
                    <a:lnTo>
                      <a:pt x="868" y="434"/>
                    </a:lnTo>
                    <a:lnTo>
                      <a:pt x="868" y="434"/>
                    </a:lnTo>
                    <a:lnTo>
                      <a:pt x="868" y="403"/>
                    </a:lnTo>
                    <a:lnTo>
                      <a:pt x="868" y="403"/>
                    </a:lnTo>
                    <a:lnTo>
                      <a:pt x="868" y="403"/>
                    </a:lnTo>
                    <a:lnTo>
                      <a:pt x="868" y="403"/>
                    </a:lnTo>
                    <a:cubicBezTo>
                      <a:pt x="868" y="372"/>
                      <a:pt x="868" y="372"/>
                      <a:pt x="899" y="372"/>
                    </a:cubicBezTo>
                    <a:lnTo>
                      <a:pt x="899" y="372"/>
                    </a:lnTo>
                    <a:cubicBezTo>
                      <a:pt x="899" y="372"/>
                      <a:pt x="899" y="341"/>
                      <a:pt x="899" y="310"/>
                    </a:cubicBezTo>
                    <a:lnTo>
                      <a:pt x="899" y="310"/>
                    </a:lnTo>
                    <a:cubicBezTo>
                      <a:pt x="899" y="279"/>
                      <a:pt x="899" y="248"/>
                      <a:pt x="930" y="217"/>
                    </a:cubicBezTo>
                    <a:cubicBezTo>
                      <a:pt x="930" y="217"/>
                      <a:pt x="961" y="217"/>
                      <a:pt x="961" y="186"/>
                    </a:cubicBezTo>
                    <a:lnTo>
                      <a:pt x="961" y="186"/>
                    </a:lnTo>
                    <a:lnTo>
                      <a:pt x="992" y="186"/>
                    </a:lnTo>
                    <a:cubicBezTo>
                      <a:pt x="961" y="186"/>
                      <a:pt x="961" y="155"/>
                      <a:pt x="961" y="124"/>
                    </a:cubicBezTo>
                    <a:lnTo>
                      <a:pt x="961" y="124"/>
                    </a:lnTo>
                    <a:cubicBezTo>
                      <a:pt x="961" y="124"/>
                      <a:pt x="961" y="124"/>
                      <a:pt x="961" y="93"/>
                    </a:cubicBezTo>
                    <a:cubicBezTo>
                      <a:pt x="930" y="93"/>
                      <a:pt x="930" y="62"/>
                      <a:pt x="930" y="62"/>
                    </a:cubicBezTo>
                    <a:cubicBezTo>
                      <a:pt x="930" y="62"/>
                      <a:pt x="930" y="62"/>
                      <a:pt x="899" y="62"/>
                    </a:cubicBezTo>
                    <a:cubicBezTo>
                      <a:pt x="868" y="62"/>
                      <a:pt x="868" y="62"/>
                      <a:pt x="868" y="62"/>
                    </a:cubicBezTo>
                    <a:lnTo>
                      <a:pt x="868" y="62"/>
                    </a:lnTo>
                    <a:cubicBezTo>
                      <a:pt x="837" y="62"/>
                      <a:pt x="837" y="62"/>
                      <a:pt x="837" y="62"/>
                    </a:cubicBezTo>
                    <a:lnTo>
                      <a:pt x="837" y="62"/>
                    </a:lnTo>
                    <a:lnTo>
                      <a:pt x="837" y="62"/>
                    </a:lnTo>
                    <a:cubicBezTo>
                      <a:pt x="806" y="31"/>
                      <a:pt x="806" y="31"/>
                      <a:pt x="806" y="31"/>
                    </a:cubicBezTo>
                    <a:cubicBezTo>
                      <a:pt x="806" y="31"/>
                      <a:pt x="775" y="31"/>
                      <a:pt x="775" y="0"/>
                    </a:cubicBezTo>
                    <a:cubicBezTo>
                      <a:pt x="775" y="0"/>
                      <a:pt x="775" y="0"/>
                      <a:pt x="744" y="0"/>
                    </a:cubicBezTo>
                    <a:lnTo>
                      <a:pt x="744" y="0"/>
                    </a:lnTo>
                    <a:lnTo>
                      <a:pt x="713" y="0"/>
                    </a:lnTo>
                    <a:lnTo>
                      <a:pt x="682" y="0"/>
                    </a:lnTo>
                    <a:lnTo>
                      <a:pt x="682" y="0"/>
                    </a:lnTo>
                    <a:cubicBezTo>
                      <a:pt x="682" y="0"/>
                      <a:pt x="682" y="31"/>
                      <a:pt x="651" y="31"/>
                    </a:cubicBezTo>
                    <a:lnTo>
                      <a:pt x="651" y="31"/>
                    </a:lnTo>
                    <a:cubicBezTo>
                      <a:pt x="619" y="31"/>
                      <a:pt x="619" y="31"/>
                      <a:pt x="619" y="31"/>
                    </a:cubicBezTo>
                    <a:lnTo>
                      <a:pt x="619" y="31"/>
                    </a:lnTo>
                    <a:lnTo>
                      <a:pt x="619" y="31"/>
                    </a:lnTo>
                    <a:cubicBezTo>
                      <a:pt x="589" y="31"/>
                      <a:pt x="589" y="31"/>
                      <a:pt x="558" y="31"/>
                    </a:cubicBezTo>
                    <a:lnTo>
                      <a:pt x="558" y="31"/>
                    </a:lnTo>
                    <a:cubicBezTo>
                      <a:pt x="558" y="62"/>
                      <a:pt x="527" y="62"/>
                      <a:pt x="527" y="62"/>
                    </a:cubicBezTo>
                    <a:lnTo>
                      <a:pt x="527" y="62"/>
                    </a:lnTo>
                    <a:cubicBezTo>
                      <a:pt x="527" y="62"/>
                      <a:pt x="527" y="62"/>
                      <a:pt x="496" y="62"/>
                    </a:cubicBezTo>
                    <a:lnTo>
                      <a:pt x="465" y="62"/>
                    </a:lnTo>
                    <a:lnTo>
                      <a:pt x="434" y="62"/>
                    </a:lnTo>
                    <a:lnTo>
                      <a:pt x="434" y="62"/>
                    </a:lnTo>
                    <a:lnTo>
                      <a:pt x="434" y="62"/>
                    </a:lnTo>
                    <a:cubicBezTo>
                      <a:pt x="403" y="62"/>
                      <a:pt x="403" y="62"/>
                      <a:pt x="372" y="31"/>
                    </a:cubicBezTo>
                    <a:lnTo>
                      <a:pt x="372" y="31"/>
                    </a:lnTo>
                    <a:lnTo>
                      <a:pt x="372" y="31"/>
                    </a:lnTo>
                    <a:lnTo>
                      <a:pt x="372" y="0"/>
                    </a:lnTo>
                    <a:lnTo>
                      <a:pt x="372" y="0"/>
                    </a:lnTo>
                    <a:lnTo>
                      <a:pt x="341" y="0"/>
                    </a:lnTo>
                    <a:lnTo>
                      <a:pt x="341" y="31"/>
                    </a:lnTo>
                    <a:lnTo>
                      <a:pt x="341" y="31"/>
                    </a:lnTo>
                    <a:lnTo>
                      <a:pt x="341" y="31"/>
                    </a:lnTo>
                    <a:cubicBezTo>
                      <a:pt x="341" y="31"/>
                      <a:pt x="341" y="31"/>
                      <a:pt x="341" y="62"/>
                    </a:cubicBezTo>
                    <a:lnTo>
                      <a:pt x="341" y="62"/>
                    </a:lnTo>
                    <a:lnTo>
                      <a:pt x="341" y="62"/>
                    </a:lnTo>
                    <a:lnTo>
                      <a:pt x="341" y="62"/>
                    </a:lnTo>
                    <a:lnTo>
                      <a:pt x="341" y="62"/>
                    </a:lnTo>
                    <a:cubicBezTo>
                      <a:pt x="341" y="93"/>
                      <a:pt x="310" y="124"/>
                      <a:pt x="310" y="155"/>
                    </a:cubicBezTo>
                    <a:cubicBezTo>
                      <a:pt x="310" y="186"/>
                      <a:pt x="279" y="186"/>
                      <a:pt x="279" y="248"/>
                    </a:cubicBezTo>
                    <a:cubicBezTo>
                      <a:pt x="279" y="279"/>
                      <a:pt x="279" y="310"/>
                      <a:pt x="279" y="310"/>
                    </a:cubicBezTo>
                    <a:cubicBezTo>
                      <a:pt x="279" y="341"/>
                      <a:pt x="279" y="372"/>
                      <a:pt x="248" y="372"/>
                    </a:cubicBezTo>
                    <a:lnTo>
                      <a:pt x="248" y="372"/>
                    </a:lnTo>
                    <a:cubicBezTo>
                      <a:pt x="248" y="372"/>
                      <a:pt x="248" y="372"/>
                      <a:pt x="248" y="403"/>
                    </a:cubicBezTo>
                    <a:cubicBezTo>
                      <a:pt x="248" y="403"/>
                      <a:pt x="248" y="403"/>
                      <a:pt x="217" y="403"/>
                    </a:cubicBezTo>
                    <a:lnTo>
                      <a:pt x="217" y="403"/>
                    </a:lnTo>
                    <a:lnTo>
                      <a:pt x="217" y="403"/>
                    </a:lnTo>
                    <a:lnTo>
                      <a:pt x="217" y="434"/>
                    </a:lnTo>
                    <a:cubicBezTo>
                      <a:pt x="186" y="465"/>
                      <a:pt x="186" y="465"/>
                      <a:pt x="186" y="465"/>
                    </a:cubicBezTo>
                    <a:lnTo>
                      <a:pt x="186" y="465"/>
                    </a:lnTo>
                    <a:lnTo>
                      <a:pt x="186" y="496"/>
                    </a:lnTo>
                    <a:cubicBezTo>
                      <a:pt x="186" y="527"/>
                      <a:pt x="186" y="527"/>
                      <a:pt x="186" y="558"/>
                    </a:cubicBezTo>
                    <a:lnTo>
                      <a:pt x="186" y="558"/>
                    </a:lnTo>
                    <a:lnTo>
                      <a:pt x="186" y="558"/>
                    </a:lnTo>
                    <a:cubicBezTo>
                      <a:pt x="186" y="589"/>
                      <a:pt x="155" y="589"/>
                      <a:pt x="124" y="620"/>
                    </a:cubicBezTo>
                    <a:lnTo>
                      <a:pt x="124" y="620"/>
                    </a:lnTo>
                    <a:lnTo>
                      <a:pt x="124" y="620"/>
                    </a:lnTo>
                    <a:lnTo>
                      <a:pt x="124" y="620"/>
                    </a:lnTo>
                    <a:cubicBezTo>
                      <a:pt x="93" y="651"/>
                      <a:pt x="93" y="651"/>
                      <a:pt x="93" y="651"/>
                    </a:cubicBezTo>
                    <a:lnTo>
                      <a:pt x="93" y="651"/>
                    </a:lnTo>
                    <a:cubicBezTo>
                      <a:pt x="62" y="651"/>
                      <a:pt x="62" y="651"/>
                      <a:pt x="62" y="620"/>
                    </a:cubicBezTo>
                    <a:lnTo>
                      <a:pt x="62" y="620"/>
                    </a:lnTo>
                    <a:lnTo>
                      <a:pt x="62" y="620"/>
                    </a:lnTo>
                    <a:lnTo>
                      <a:pt x="62" y="620"/>
                    </a:lnTo>
                    <a:lnTo>
                      <a:pt x="62" y="620"/>
                    </a:lnTo>
                    <a:cubicBezTo>
                      <a:pt x="62" y="620"/>
                      <a:pt x="31" y="620"/>
                      <a:pt x="31" y="651"/>
                    </a:cubicBezTo>
                    <a:lnTo>
                      <a:pt x="31" y="651"/>
                    </a:lnTo>
                    <a:cubicBezTo>
                      <a:pt x="0" y="651"/>
                      <a:pt x="0" y="651"/>
                      <a:pt x="0" y="651"/>
                    </a:cubicBezTo>
                    <a:lnTo>
                      <a:pt x="0" y="651"/>
                    </a:lnTo>
                    <a:lnTo>
                      <a:pt x="0" y="651"/>
                    </a:lnTo>
                    <a:lnTo>
                      <a:pt x="0" y="651"/>
                    </a:lnTo>
                    <a:cubicBezTo>
                      <a:pt x="217" y="651"/>
                      <a:pt x="217" y="651"/>
                      <a:pt x="217" y="651"/>
                    </a:cubicBezTo>
                    <a:cubicBezTo>
                      <a:pt x="217" y="682"/>
                      <a:pt x="217" y="682"/>
                      <a:pt x="217" y="682"/>
                    </a:cubicBezTo>
                    <a:lnTo>
                      <a:pt x="217" y="713"/>
                    </a:lnTo>
                    <a:cubicBezTo>
                      <a:pt x="217" y="744"/>
                      <a:pt x="217" y="744"/>
                      <a:pt x="217" y="744"/>
                    </a:cubicBezTo>
                    <a:cubicBezTo>
                      <a:pt x="217" y="744"/>
                      <a:pt x="248" y="744"/>
                      <a:pt x="248" y="775"/>
                    </a:cubicBezTo>
                    <a:lnTo>
                      <a:pt x="248" y="775"/>
                    </a:lnTo>
                    <a:lnTo>
                      <a:pt x="248" y="806"/>
                    </a:lnTo>
                    <a:cubicBezTo>
                      <a:pt x="279" y="806"/>
                      <a:pt x="279" y="806"/>
                      <a:pt x="310" y="806"/>
                    </a:cubicBezTo>
                    <a:lnTo>
                      <a:pt x="310" y="806"/>
                    </a:lnTo>
                    <a:lnTo>
                      <a:pt x="310" y="806"/>
                    </a:lnTo>
                    <a:cubicBezTo>
                      <a:pt x="341" y="775"/>
                      <a:pt x="341" y="775"/>
                      <a:pt x="341" y="775"/>
                    </a:cubicBezTo>
                    <a:lnTo>
                      <a:pt x="341" y="775"/>
                    </a:lnTo>
                    <a:lnTo>
                      <a:pt x="341" y="775"/>
                    </a:lnTo>
                    <a:cubicBezTo>
                      <a:pt x="310" y="744"/>
                      <a:pt x="310" y="744"/>
                      <a:pt x="310" y="744"/>
                    </a:cubicBezTo>
                    <a:cubicBezTo>
                      <a:pt x="434" y="744"/>
                      <a:pt x="434" y="744"/>
                      <a:pt x="434" y="744"/>
                    </a:cubicBezTo>
                    <a:lnTo>
                      <a:pt x="434" y="744"/>
                    </a:lnTo>
                    <a:cubicBezTo>
                      <a:pt x="527" y="744"/>
                      <a:pt x="527" y="744"/>
                      <a:pt x="527" y="744"/>
                    </a:cubicBezTo>
                    <a:cubicBezTo>
                      <a:pt x="496" y="775"/>
                      <a:pt x="496" y="775"/>
                      <a:pt x="496" y="775"/>
                    </a:cubicBezTo>
                    <a:cubicBezTo>
                      <a:pt x="496" y="806"/>
                      <a:pt x="496" y="806"/>
                      <a:pt x="496" y="806"/>
                    </a:cubicBezTo>
                    <a:lnTo>
                      <a:pt x="496" y="806"/>
                    </a:lnTo>
                    <a:lnTo>
                      <a:pt x="496" y="806"/>
                    </a:lnTo>
                    <a:lnTo>
                      <a:pt x="496" y="837"/>
                    </a:lnTo>
                    <a:cubicBezTo>
                      <a:pt x="496" y="837"/>
                      <a:pt x="496" y="837"/>
                      <a:pt x="496" y="868"/>
                    </a:cubicBezTo>
                    <a:cubicBezTo>
                      <a:pt x="496" y="868"/>
                      <a:pt x="496" y="899"/>
                      <a:pt x="496" y="930"/>
                    </a:cubicBezTo>
                    <a:lnTo>
                      <a:pt x="496" y="930"/>
                    </a:lnTo>
                    <a:lnTo>
                      <a:pt x="496" y="930"/>
                    </a:lnTo>
                    <a:cubicBezTo>
                      <a:pt x="527" y="930"/>
                      <a:pt x="527" y="930"/>
                      <a:pt x="527" y="961"/>
                    </a:cubicBezTo>
                    <a:lnTo>
                      <a:pt x="527" y="961"/>
                    </a:lnTo>
                    <a:lnTo>
                      <a:pt x="527" y="961"/>
                    </a:lnTo>
                    <a:lnTo>
                      <a:pt x="527" y="961"/>
                    </a:lnTo>
                    <a:cubicBezTo>
                      <a:pt x="527" y="992"/>
                      <a:pt x="527" y="992"/>
                      <a:pt x="527" y="992"/>
                    </a:cubicBezTo>
                    <a:cubicBezTo>
                      <a:pt x="558" y="992"/>
                      <a:pt x="558" y="992"/>
                      <a:pt x="589" y="992"/>
                    </a:cubicBezTo>
                    <a:lnTo>
                      <a:pt x="589" y="992"/>
                    </a:lnTo>
                    <a:lnTo>
                      <a:pt x="589" y="992"/>
                    </a:lnTo>
                    <a:lnTo>
                      <a:pt x="589" y="992"/>
                    </a:lnTo>
                    <a:lnTo>
                      <a:pt x="589" y="992"/>
                    </a:lnTo>
                    <a:lnTo>
                      <a:pt x="619" y="992"/>
                    </a:lnTo>
                    <a:lnTo>
                      <a:pt x="619" y="992"/>
                    </a:lnTo>
                    <a:lnTo>
                      <a:pt x="619" y="992"/>
                    </a:lnTo>
                    <a:lnTo>
                      <a:pt x="619" y="992"/>
                    </a:lnTo>
                    <a:lnTo>
                      <a:pt x="619" y="992"/>
                    </a:lnTo>
                    <a:lnTo>
                      <a:pt x="651" y="1023"/>
                    </a:lnTo>
                    <a:lnTo>
                      <a:pt x="651" y="992"/>
                    </a:lnTo>
                    <a:lnTo>
                      <a:pt x="651" y="992"/>
                    </a:lnTo>
                    <a:cubicBezTo>
                      <a:pt x="682" y="992"/>
                      <a:pt x="682" y="1023"/>
                      <a:pt x="682" y="1023"/>
                    </a:cubicBezTo>
                    <a:lnTo>
                      <a:pt x="682" y="1023"/>
                    </a:lnTo>
                    <a:lnTo>
                      <a:pt x="682" y="1023"/>
                    </a:lnTo>
                    <a:cubicBezTo>
                      <a:pt x="713" y="1054"/>
                      <a:pt x="713" y="1054"/>
                      <a:pt x="713" y="1054"/>
                    </a:cubicBezTo>
                    <a:lnTo>
                      <a:pt x="744" y="1054"/>
                    </a:lnTo>
                    <a:lnTo>
                      <a:pt x="744" y="1054"/>
                    </a:lnTo>
                    <a:cubicBezTo>
                      <a:pt x="744" y="1054"/>
                      <a:pt x="744" y="1054"/>
                      <a:pt x="775" y="1023"/>
                    </a:cubicBezTo>
                    <a:lnTo>
                      <a:pt x="775" y="1023"/>
                    </a:lnTo>
                    <a:lnTo>
                      <a:pt x="775" y="1023"/>
                    </a:lnTo>
                    <a:lnTo>
                      <a:pt x="806" y="1054"/>
                    </a:lnTo>
                    <a:lnTo>
                      <a:pt x="806" y="1054"/>
                    </a:lnTo>
                    <a:lnTo>
                      <a:pt x="806" y="1054"/>
                    </a:lnTo>
                    <a:cubicBezTo>
                      <a:pt x="806" y="1054"/>
                      <a:pt x="806" y="1054"/>
                      <a:pt x="837" y="1085"/>
                    </a:cubicBezTo>
                    <a:cubicBezTo>
                      <a:pt x="806" y="1054"/>
                      <a:pt x="806" y="1054"/>
                      <a:pt x="806" y="1054"/>
                    </a:cubicBezTo>
                    <a:cubicBezTo>
                      <a:pt x="806" y="1023"/>
                      <a:pt x="837" y="1023"/>
                      <a:pt x="837" y="1023"/>
                    </a:cubicBezTo>
                    <a:cubicBezTo>
                      <a:pt x="837" y="992"/>
                      <a:pt x="837" y="992"/>
                      <a:pt x="837" y="992"/>
                    </a:cubicBezTo>
                    <a:cubicBezTo>
                      <a:pt x="837" y="992"/>
                      <a:pt x="837" y="992"/>
                      <a:pt x="837" y="961"/>
                    </a:cubicBezTo>
                    <a:cubicBezTo>
                      <a:pt x="837" y="961"/>
                      <a:pt x="837" y="961"/>
                      <a:pt x="837" y="930"/>
                    </a:cubicBezTo>
                    <a:lnTo>
                      <a:pt x="837" y="930"/>
                    </a:lnTo>
                    <a:lnTo>
                      <a:pt x="837" y="930"/>
                    </a:lnTo>
                    <a:cubicBezTo>
                      <a:pt x="837" y="930"/>
                      <a:pt x="806" y="930"/>
                      <a:pt x="806" y="899"/>
                    </a:cubicBezTo>
                    <a:lnTo>
                      <a:pt x="837" y="868"/>
                    </a:lnTo>
                    <a:lnTo>
                      <a:pt x="837" y="868"/>
                    </a:lnTo>
                    <a:cubicBezTo>
                      <a:pt x="837" y="837"/>
                      <a:pt x="868" y="837"/>
                      <a:pt x="868" y="837"/>
                    </a:cubicBezTo>
                    <a:cubicBezTo>
                      <a:pt x="868" y="837"/>
                      <a:pt x="868" y="837"/>
                      <a:pt x="899" y="837"/>
                    </a:cubicBezTo>
                    <a:cubicBezTo>
                      <a:pt x="899" y="806"/>
                      <a:pt x="930" y="806"/>
                      <a:pt x="930" y="806"/>
                    </a:cubicBezTo>
                    <a:lnTo>
                      <a:pt x="930" y="806"/>
                    </a:lnTo>
                    <a:cubicBezTo>
                      <a:pt x="930" y="775"/>
                      <a:pt x="930" y="775"/>
                      <a:pt x="899" y="775"/>
                    </a:cubicBezTo>
                    <a:cubicBezTo>
                      <a:pt x="899" y="744"/>
                      <a:pt x="899" y="744"/>
                      <a:pt x="899" y="7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7" name="Freeform 26"/>
              <p:cNvSpPr>
                <a:spLocks noChangeArrowheads="1"/>
              </p:cNvSpPr>
              <p:nvPr/>
            </p:nvSpPr>
            <p:spPr bwMode="auto">
              <a:xfrm>
                <a:off x="4248150" y="2695575"/>
                <a:ext cx="22225" cy="11113"/>
              </a:xfrm>
              <a:custGeom>
                <a:avLst/>
                <a:gdLst>
                  <a:gd name="T0" fmla="*/ 31 w 63"/>
                  <a:gd name="T1" fmla="*/ 0 h 32"/>
                  <a:gd name="T2" fmla="*/ 31 w 63"/>
                  <a:gd name="T3" fmla="*/ 0 h 32"/>
                  <a:gd name="T4" fmla="*/ 31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31 h 32"/>
                  <a:gd name="T18" fmla="*/ 0 w 63"/>
                  <a:gd name="T19" fmla="*/ 31 h 32"/>
                  <a:gd name="T20" fmla="*/ 31 w 63"/>
                  <a:gd name="T21" fmla="*/ 0 h 32"/>
                  <a:gd name="T22" fmla="*/ 62 w 63"/>
                  <a:gd name="T23" fmla="*/ 0 h 32"/>
                  <a:gd name="T24" fmla="*/ 62 w 63"/>
                  <a:gd name="T25" fmla="*/ 0 h 32"/>
                  <a:gd name="T26" fmla="*/ 62 w 63"/>
                  <a:gd name="T27" fmla="*/ 0 h 32"/>
                  <a:gd name="T28" fmla="*/ 62 w 63"/>
                  <a:gd name="T29" fmla="*/ 0 h 32"/>
                  <a:gd name="T30" fmla="*/ 62 w 63"/>
                  <a:gd name="T31" fmla="*/ 0 h 32"/>
                  <a:gd name="T32" fmla="*/ 31 w 63"/>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2">
                    <a:moveTo>
                      <a:pt x="31" y="0"/>
                    </a:moveTo>
                    <a:lnTo>
                      <a:pt x="31" y="0"/>
                    </a:lnTo>
                    <a:lnTo>
                      <a:pt x="31" y="0"/>
                    </a:lnTo>
                    <a:cubicBezTo>
                      <a:pt x="31" y="0"/>
                      <a:pt x="31" y="0"/>
                      <a:pt x="0" y="0"/>
                    </a:cubicBezTo>
                    <a:lnTo>
                      <a:pt x="0" y="0"/>
                    </a:lnTo>
                    <a:lnTo>
                      <a:pt x="0" y="0"/>
                    </a:lnTo>
                    <a:lnTo>
                      <a:pt x="0" y="0"/>
                    </a:lnTo>
                    <a:lnTo>
                      <a:pt x="0" y="0"/>
                    </a:lnTo>
                    <a:cubicBezTo>
                      <a:pt x="0" y="31"/>
                      <a:pt x="0" y="31"/>
                      <a:pt x="0" y="31"/>
                    </a:cubicBezTo>
                    <a:lnTo>
                      <a:pt x="0" y="31"/>
                    </a:lnTo>
                    <a:cubicBezTo>
                      <a:pt x="31" y="0"/>
                      <a:pt x="31" y="0"/>
                      <a:pt x="31" y="0"/>
                    </a:cubicBezTo>
                    <a:cubicBezTo>
                      <a:pt x="62" y="0"/>
                      <a:pt x="62" y="0"/>
                      <a:pt x="62" y="0"/>
                    </a:cubicBezTo>
                    <a:lnTo>
                      <a:pt x="62" y="0"/>
                    </a:lnTo>
                    <a:lnTo>
                      <a:pt x="62" y="0"/>
                    </a:lnTo>
                    <a:lnTo>
                      <a:pt x="62" y="0"/>
                    </a:lnTo>
                    <a:lnTo>
                      <a:pt x="62" y="0"/>
                    </a:lnTo>
                    <a:cubicBezTo>
                      <a:pt x="31" y="0"/>
                      <a:pt x="31" y="0"/>
                      <a:pt x="3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8" name="Freeform 27"/>
              <p:cNvSpPr>
                <a:spLocks noChangeArrowheads="1"/>
              </p:cNvSpPr>
              <p:nvPr/>
            </p:nvSpPr>
            <p:spPr bwMode="auto">
              <a:xfrm>
                <a:off x="4248150" y="2717800"/>
                <a:ext cx="11113" cy="22225"/>
              </a:xfrm>
              <a:custGeom>
                <a:avLst/>
                <a:gdLst>
                  <a:gd name="T0" fmla="*/ 31 w 32"/>
                  <a:gd name="T1" fmla="*/ 62 h 63"/>
                  <a:gd name="T2" fmla="*/ 31 w 32"/>
                  <a:gd name="T3" fmla="*/ 62 h 63"/>
                  <a:gd name="T4" fmla="*/ 31 w 32"/>
                  <a:gd name="T5" fmla="*/ 31 h 63"/>
                  <a:gd name="T6" fmla="*/ 31 w 32"/>
                  <a:gd name="T7" fmla="*/ 31 h 63"/>
                  <a:gd name="T8" fmla="*/ 31 w 32"/>
                  <a:gd name="T9" fmla="*/ 31 h 63"/>
                  <a:gd name="T10" fmla="*/ 31 w 32"/>
                  <a:gd name="T11" fmla="*/ 31 h 63"/>
                  <a:gd name="T12" fmla="*/ 31 w 32"/>
                  <a:gd name="T13" fmla="*/ 31 h 63"/>
                  <a:gd name="T14" fmla="*/ 31 w 32"/>
                  <a:gd name="T15" fmla="*/ 0 h 63"/>
                  <a:gd name="T16" fmla="*/ 31 w 32"/>
                  <a:gd name="T17" fmla="*/ 0 h 63"/>
                  <a:gd name="T18" fmla="*/ 31 w 32"/>
                  <a:gd name="T19" fmla="*/ 0 h 63"/>
                  <a:gd name="T20" fmla="*/ 0 w 32"/>
                  <a:gd name="T21" fmla="*/ 31 h 63"/>
                  <a:gd name="T22" fmla="*/ 0 w 32"/>
                  <a:gd name="T23" fmla="*/ 31 h 63"/>
                  <a:gd name="T24" fmla="*/ 0 w 32"/>
                  <a:gd name="T25" fmla="*/ 31 h 63"/>
                  <a:gd name="T26" fmla="*/ 0 w 32"/>
                  <a:gd name="T27" fmla="*/ 31 h 63"/>
                  <a:gd name="T28" fmla="*/ 0 w 32"/>
                  <a:gd name="T29" fmla="*/ 62 h 63"/>
                  <a:gd name="T30" fmla="*/ 0 w 32"/>
                  <a:gd name="T31" fmla="*/ 62 h 63"/>
                  <a:gd name="T32" fmla="*/ 31 w 32"/>
                  <a:gd name="T3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3">
                    <a:moveTo>
                      <a:pt x="31" y="62"/>
                    </a:moveTo>
                    <a:lnTo>
                      <a:pt x="31" y="62"/>
                    </a:lnTo>
                    <a:lnTo>
                      <a:pt x="31" y="31"/>
                    </a:lnTo>
                    <a:lnTo>
                      <a:pt x="31" y="31"/>
                    </a:lnTo>
                    <a:lnTo>
                      <a:pt x="31" y="31"/>
                    </a:lnTo>
                    <a:lnTo>
                      <a:pt x="31" y="31"/>
                    </a:lnTo>
                    <a:lnTo>
                      <a:pt x="31" y="31"/>
                    </a:lnTo>
                    <a:cubicBezTo>
                      <a:pt x="31" y="31"/>
                      <a:pt x="31" y="31"/>
                      <a:pt x="31" y="0"/>
                    </a:cubicBezTo>
                    <a:lnTo>
                      <a:pt x="31" y="0"/>
                    </a:lnTo>
                    <a:lnTo>
                      <a:pt x="31" y="0"/>
                    </a:lnTo>
                    <a:cubicBezTo>
                      <a:pt x="31" y="31"/>
                      <a:pt x="31" y="31"/>
                      <a:pt x="0" y="31"/>
                    </a:cubicBezTo>
                    <a:lnTo>
                      <a:pt x="0" y="31"/>
                    </a:lnTo>
                    <a:lnTo>
                      <a:pt x="0" y="31"/>
                    </a:lnTo>
                    <a:lnTo>
                      <a:pt x="0" y="31"/>
                    </a:lnTo>
                    <a:cubicBezTo>
                      <a:pt x="0" y="62"/>
                      <a:pt x="0" y="62"/>
                      <a:pt x="0" y="62"/>
                    </a:cubicBezTo>
                    <a:lnTo>
                      <a:pt x="0" y="62"/>
                    </a:lnTo>
                    <a:cubicBezTo>
                      <a:pt x="0" y="62"/>
                      <a:pt x="0" y="62"/>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39" name="Freeform 28"/>
              <p:cNvSpPr>
                <a:spLocks noChangeArrowheads="1"/>
              </p:cNvSpPr>
              <p:nvPr/>
            </p:nvSpPr>
            <p:spPr bwMode="auto">
              <a:xfrm>
                <a:off x="4259263" y="2571750"/>
                <a:ext cx="88900" cy="100013"/>
              </a:xfrm>
              <a:custGeom>
                <a:avLst/>
                <a:gdLst>
                  <a:gd name="T0" fmla="*/ 186 w 249"/>
                  <a:gd name="T1" fmla="*/ 186 h 280"/>
                  <a:gd name="T2" fmla="*/ 186 w 249"/>
                  <a:gd name="T3" fmla="*/ 186 h 280"/>
                  <a:gd name="T4" fmla="*/ 186 w 249"/>
                  <a:gd name="T5" fmla="*/ 186 h 280"/>
                  <a:gd name="T6" fmla="*/ 217 w 249"/>
                  <a:gd name="T7" fmla="*/ 124 h 280"/>
                  <a:gd name="T8" fmla="*/ 248 w 249"/>
                  <a:gd name="T9" fmla="*/ 124 h 280"/>
                  <a:gd name="T10" fmla="*/ 248 w 249"/>
                  <a:gd name="T11" fmla="*/ 93 h 280"/>
                  <a:gd name="T12" fmla="*/ 248 w 249"/>
                  <a:gd name="T13" fmla="*/ 62 h 280"/>
                  <a:gd name="T14" fmla="*/ 217 w 249"/>
                  <a:gd name="T15" fmla="*/ 0 h 280"/>
                  <a:gd name="T16" fmla="*/ 217 w 249"/>
                  <a:gd name="T17" fmla="*/ 0 h 280"/>
                  <a:gd name="T18" fmla="*/ 217 w 249"/>
                  <a:gd name="T19" fmla="*/ 0 h 280"/>
                  <a:gd name="T20" fmla="*/ 186 w 249"/>
                  <a:gd name="T21" fmla="*/ 0 h 280"/>
                  <a:gd name="T22" fmla="*/ 186 w 249"/>
                  <a:gd name="T23" fmla="*/ 0 h 280"/>
                  <a:gd name="T24" fmla="*/ 155 w 249"/>
                  <a:gd name="T25" fmla="*/ 0 h 280"/>
                  <a:gd name="T26" fmla="*/ 155 w 249"/>
                  <a:gd name="T27" fmla="*/ 0 h 280"/>
                  <a:gd name="T28" fmla="*/ 155 w 249"/>
                  <a:gd name="T29" fmla="*/ 0 h 280"/>
                  <a:gd name="T30" fmla="*/ 155 w 249"/>
                  <a:gd name="T31" fmla="*/ 0 h 280"/>
                  <a:gd name="T32" fmla="*/ 124 w 249"/>
                  <a:gd name="T33" fmla="*/ 0 h 280"/>
                  <a:gd name="T34" fmla="*/ 124 w 249"/>
                  <a:gd name="T35" fmla="*/ 0 h 280"/>
                  <a:gd name="T36" fmla="*/ 93 w 249"/>
                  <a:gd name="T37" fmla="*/ 0 h 280"/>
                  <a:gd name="T38" fmla="*/ 62 w 249"/>
                  <a:gd name="T39" fmla="*/ 0 h 280"/>
                  <a:gd name="T40" fmla="*/ 62 w 249"/>
                  <a:gd name="T41" fmla="*/ 0 h 280"/>
                  <a:gd name="T42" fmla="*/ 62 w 249"/>
                  <a:gd name="T43" fmla="*/ 0 h 280"/>
                  <a:gd name="T44" fmla="*/ 62 w 249"/>
                  <a:gd name="T45" fmla="*/ 31 h 280"/>
                  <a:gd name="T46" fmla="*/ 93 w 249"/>
                  <a:gd name="T47" fmla="*/ 62 h 280"/>
                  <a:gd name="T48" fmla="*/ 93 w 249"/>
                  <a:gd name="T49" fmla="*/ 62 h 280"/>
                  <a:gd name="T50" fmla="*/ 93 w 249"/>
                  <a:gd name="T51" fmla="*/ 93 h 280"/>
                  <a:gd name="T52" fmla="*/ 93 w 249"/>
                  <a:gd name="T53" fmla="*/ 93 h 280"/>
                  <a:gd name="T54" fmla="*/ 62 w 249"/>
                  <a:gd name="T55" fmla="*/ 155 h 280"/>
                  <a:gd name="T56" fmla="*/ 62 w 249"/>
                  <a:gd name="T57" fmla="*/ 155 h 280"/>
                  <a:gd name="T58" fmla="*/ 31 w 249"/>
                  <a:gd name="T59" fmla="*/ 186 h 280"/>
                  <a:gd name="T60" fmla="*/ 0 w 249"/>
                  <a:gd name="T61" fmla="*/ 217 h 280"/>
                  <a:gd name="T62" fmla="*/ 0 w 249"/>
                  <a:gd name="T63" fmla="*/ 248 h 280"/>
                  <a:gd name="T64" fmla="*/ 0 w 249"/>
                  <a:gd name="T65" fmla="*/ 279 h 280"/>
                  <a:gd name="T66" fmla="*/ 0 w 249"/>
                  <a:gd name="T67" fmla="*/ 279 h 280"/>
                  <a:gd name="T68" fmla="*/ 0 w 249"/>
                  <a:gd name="T69" fmla="*/ 279 h 280"/>
                  <a:gd name="T70" fmla="*/ 31 w 249"/>
                  <a:gd name="T71" fmla="*/ 248 h 280"/>
                  <a:gd name="T72" fmla="*/ 31 w 249"/>
                  <a:gd name="T73" fmla="*/ 248 h 280"/>
                  <a:gd name="T74" fmla="*/ 186 w 249"/>
                  <a:gd name="T75" fmla="*/ 248 h 280"/>
                  <a:gd name="T76" fmla="*/ 186 w 249"/>
                  <a:gd name="T77" fmla="*/ 18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280">
                    <a:moveTo>
                      <a:pt x="186" y="186"/>
                    </a:moveTo>
                    <a:lnTo>
                      <a:pt x="186" y="186"/>
                    </a:lnTo>
                    <a:lnTo>
                      <a:pt x="186" y="186"/>
                    </a:lnTo>
                    <a:cubicBezTo>
                      <a:pt x="186" y="186"/>
                      <a:pt x="217" y="155"/>
                      <a:pt x="217" y="124"/>
                    </a:cubicBezTo>
                    <a:cubicBezTo>
                      <a:pt x="248" y="124"/>
                      <a:pt x="248" y="124"/>
                      <a:pt x="248" y="124"/>
                    </a:cubicBezTo>
                    <a:lnTo>
                      <a:pt x="248" y="93"/>
                    </a:lnTo>
                    <a:lnTo>
                      <a:pt x="248" y="62"/>
                    </a:lnTo>
                    <a:cubicBezTo>
                      <a:pt x="217" y="31"/>
                      <a:pt x="217" y="0"/>
                      <a:pt x="217" y="0"/>
                    </a:cubicBezTo>
                    <a:lnTo>
                      <a:pt x="217" y="0"/>
                    </a:lnTo>
                    <a:lnTo>
                      <a:pt x="217" y="0"/>
                    </a:lnTo>
                    <a:cubicBezTo>
                      <a:pt x="217" y="0"/>
                      <a:pt x="217" y="0"/>
                      <a:pt x="186" y="0"/>
                    </a:cubicBezTo>
                    <a:lnTo>
                      <a:pt x="186" y="0"/>
                    </a:lnTo>
                    <a:cubicBezTo>
                      <a:pt x="186" y="0"/>
                      <a:pt x="186" y="0"/>
                      <a:pt x="155" y="0"/>
                    </a:cubicBezTo>
                    <a:lnTo>
                      <a:pt x="155" y="0"/>
                    </a:lnTo>
                    <a:lnTo>
                      <a:pt x="155" y="0"/>
                    </a:lnTo>
                    <a:lnTo>
                      <a:pt x="155" y="0"/>
                    </a:lnTo>
                    <a:lnTo>
                      <a:pt x="124" y="0"/>
                    </a:lnTo>
                    <a:lnTo>
                      <a:pt x="124" y="0"/>
                    </a:lnTo>
                    <a:cubicBezTo>
                      <a:pt x="93" y="0"/>
                      <a:pt x="93" y="0"/>
                      <a:pt x="93" y="0"/>
                    </a:cubicBezTo>
                    <a:cubicBezTo>
                      <a:pt x="93" y="0"/>
                      <a:pt x="93" y="0"/>
                      <a:pt x="62" y="0"/>
                    </a:cubicBezTo>
                    <a:lnTo>
                      <a:pt x="62" y="0"/>
                    </a:lnTo>
                    <a:lnTo>
                      <a:pt x="62" y="0"/>
                    </a:lnTo>
                    <a:cubicBezTo>
                      <a:pt x="62" y="31"/>
                      <a:pt x="62" y="31"/>
                      <a:pt x="62" y="31"/>
                    </a:cubicBezTo>
                    <a:cubicBezTo>
                      <a:pt x="93" y="31"/>
                      <a:pt x="93" y="62"/>
                      <a:pt x="93" y="62"/>
                    </a:cubicBezTo>
                    <a:lnTo>
                      <a:pt x="93" y="62"/>
                    </a:lnTo>
                    <a:lnTo>
                      <a:pt x="93" y="93"/>
                    </a:lnTo>
                    <a:lnTo>
                      <a:pt x="93" y="93"/>
                    </a:lnTo>
                    <a:cubicBezTo>
                      <a:pt x="93" y="93"/>
                      <a:pt x="93" y="124"/>
                      <a:pt x="62" y="155"/>
                    </a:cubicBezTo>
                    <a:lnTo>
                      <a:pt x="62" y="155"/>
                    </a:lnTo>
                    <a:cubicBezTo>
                      <a:pt x="31" y="155"/>
                      <a:pt x="31" y="155"/>
                      <a:pt x="31" y="186"/>
                    </a:cubicBezTo>
                    <a:lnTo>
                      <a:pt x="0" y="217"/>
                    </a:lnTo>
                    <a:lnTo>
                      <a:pt x="0" y="248"/>
                    </a:lnTo>
                    <a:cubicBezTo>
                      <a:pt x="0" y="248"/>
                      <a:pt x="0" y="248"/>
                      <a:pt x="0" y="279"/>
                    </a:cubicBezTo>
                    <a:lnTo>
                      <a:pt x="0" y="279"/>
                    </a:lnTo>
                    <a:lnTo>
                      <a:pt x="0" y="279"/>
                    </a:lnTo>
                    <a:cubicBezTo>
                      <a:pt x="31" y="248"/>
                      <a:pt x="31" y="248"/>
                      <a:pt x="31" y="248"/>
                    </a:cubicBezTo>
                    <a:lnTo>
                      <a:pt x="31" y="248"/>
                    </a:lnTo>
                    <a:cubicBezTo>
                      <a:pt x="186" y="248"/>
                      <a:pt x="186" y="248"/>
                      <a:pt x="186" y="248"/>
                    </a:cubicBezTo>
                    <a:cubicBezTo>
                      <a:pt x="186" y="217"/>
                      <a:pt x="186" y="217"/>
                      <a:pt x="186"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0" name="Freeform 29"/>
              <p:cNvSpPr>
                <a:spLocks noChangeArrowheads="1"/>
              </p:cNvSpPr>
              <p:nvPr/>
            </p:nvSpPr>
            <p:spPr bwMode="auto">
              <a:xfrm>
                <a:off x="4159250" y="1925638"/>
                <a:ext cx="201613" cy="212725"/>
              </a:xfrm>
              <a:custGeom>
                <a:avLst/>
                <a:gdLst>
                  <a:gd name="T0" fmla="*/ 434 w 559"/>
                  <a:gd name="T1" fmla="*/ 93 h 590"/>
                  <a:gd name="T2" fmla="*/ 496 w 559"/>
                  <a:gd name="T3" fmla="*/ 185 h 590"/>
                  <a:gd name="T4" fmla="*/ 496 w 559"/>
                  <a:gd name="T5" fmla="*/ 185 h 590"/>
                  <a:gd name="T6" fmla="*/ 527 w 559"/>
                  <a:gd name="T7" fmla="*/ 185 h 590"/>
                  <a:gd name="T8" fmla="*/ 527 w 559"/>
                  <a:gd name="T9" fmla="*/ 124 h 590"/>
                  <a:gd name="T10" fmla="*/ 496 w 559"/>
                  <a:gd name="T11" fmla="*/ 61 h 590"/>
                  <a:gd name="T12" fmla="*/ 496 w 559"/>
                  <a:gd name="T13" fmla="*/ 30 h 590"/>
                  <a:gd name="T14" fmla="*/ 465 w 559"/>
                  <a:gd name="T15" fmla="*/ 30 h 590"/>
                  <a:gd name="T16" fmla="*/ 403 w 559"/>
                  <a:gd name="T17" fmla="*/ 30 h 590"/>
                  <a:gd name="T18" fmla="*/ 341 w 559"/>
                  <a:gd name="T19" fmla="*/ 0 h 590"/>
                  <a:gd name="T20" fmla="*/ 310 w 559"/>
                  <a:gd name="T21" fmla="*/ 30 h 590"/>
                  <a:gd name="T22" fmla="*/ 217 w 559"/>
                  <a:gd name="T23" fmla="*/ 61 h 590"/>
                  <a:gd name="T24" fmla="*/ 62 w 559"/>
                  <a:gd name="T25" fmla="*/ 30 h 590"/>
                  <a:gd name="T26" fmla="*/ 62 w 559"/>
                  <a:gd name="T27" fmla="*/ 30 h 590"/>
                  <a:gd name="T28" fmla="*/ 31 w 559"/>
                  <a:gd name="T29" fmla="*/ 30 h 590"/>
                  <a:gd name="T30" fmla="*/ 31 w 559"/>
                  <a:gd name="T31" fmla="*/ 30 h 590"/>
                  <a:gd name="T32" fmla="*/ 31 w 559"/>
                  <a:gd name="T33" fmla="*/ 93 h 590"/>
                  <a:gd name="T34" fmla="*/ 0 w 559"/>
                  <a:gd name="T35" fmla="*/ 93 h 590"/>
                  <a:gd name="T36" fmla="*/ 31 w 559"/>
                  <a:gd name="T37" fmla="*/ 124 h 590"/>
                  <a:gd name="T38" fmla="*/ 31 w 559"/>
                  <a:gd name="T39" fmla="*/ 185 h 590"/>
                  <a:gd name="T40" fmla="*/ 31 w 559"/>
                  <a:gd name="T41" fmla="*/ 341 h 590"/>
                  <a:gd name="T42" fmla="*/ 341 w 559"/>
                  <a:gd name="T43" fmla="*/ 589 h 590"/>
                  <a:gd name="T44" fmla="*/ 372 w 559"/>
                  <a:gd name="T45" fmla="*/ 557 h 590"/>
                  <a:gd name="T46" fmla="*/ 403 w 559"/>
                  <a:gd name="T47" fmla="*/ 589 h 590"/>
                  <a:gd name="T48" fmla="*/ 496 w 559"/>
                  <a:gd name="T49" fmla="*/ 589 h 590"/>
                  <a:gd name="T50" fmla="*/ 527 w 559"/>
                  <a:gd name="T51" fmla="*/ 557 h 590"/>
                  <a:gd name="T52" fmla="*/ 527 w 559"/>
                  <a:gd name="T53" fmla="*/ 557 h 590"/>
                  <a:gd name="T54" fmla="*/ 558 w 559"/>
                  <a:gd name="T55" fmla="*/ 526 h 590"/>
                  <a:gd name="T56" fmla="*/ 558 w 559"/>
                  <a:gd name="T57" fmla="*/ 526 h 590"/>
                  <a:gd name="T58" fmla="*/ 465 w 559"/>
                  <a:gd name="T59" fmla="*/ 309 h 590"/>
                  <a:gd name="T60" fmla="*/ 465 w 559"/>
                  <a:gd name="T61" fmla="*/ 217 h 590"/>
                  <a:gd name="T62" fmla="*/ 372 w 559"/>
                  <a:gd name="T63" fmla="*/ 154 h 590"/>
                  <a:gd name="T64" fmla="*/ 434 w 559"/>
                  <a:gd name="T65" fmla="*/ 9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9" h="590">
                    <a:moveTo>
                      <a:pt x="434" y="93"/>
                    </a:moveTo>
                    <a:lnTo>
                      <a:pt x="434" y="93"/>
                    </a:lnTo>
                    <a:cubicBezTo>
                      <a:pt x="434" y="93"/>
                      <a:pt x="465" y="124"/>
                      <a:pt x="465" y="154"/>
                    </a:cubicBezTo>
                    <a:cubicBezTo>
                      <a:pt x="465" y="185"/>
                      <a:pt x="496" y="185"/>
                      <a:pt x="496" y="185"/>
                    </a:cubicBezTo>
                    <a:lnTo>
                      <a:pt x="496" y="185"/>
                    </a:lnTo>
                    <a:lnTo>
                      <a:pt x="496" y="185"/>
                    </a:lnTo>
                    <a:lnTo>
                      <a:pt x="496" y="185"/>
                    </a:lnTo>
                    <a:lnTo>
                      <a:pt x="527" y="185"/>
                    </a:lnTo>
                    <a:cubicBezTo>
                      <a:pt x="527" y="154"/>
                      <a:pt x="527" y="154"/>
                      <a:pt x="527" y="124"/>
                    </a:cubicBezTo>
                    <a:lnTo>
                      <a:pt x="527" y="124"/>
                    </a:lnTo>
                    <a:cubicBezTo>
                      <a:pt x="527" y="93"/>
                      <a:pt x="527" y="93"/>
                      <a:pt x="527" y="93"/>
                    </a:cubicBezTo>
                    <a:cubicBezTo>
                      <a:pt x="496" y="93"/>
                      <a:pt x="496" y="61"/>
                      <a:pt x="496" y="61"/>
                    </a:cubicBezTo>
                    <a:cubicBezTo>
                      <a:pt x="496" y="61"/>
                      <a:pt x="496" y="61"/>
                      <a:pt x="496" y="30"/>
                    </a:cubicBezTo>
                    <a:lnTo>
                      <a:pt x="496" y="30"/>
                    </a:lnTo>
                    <a:lnTo>
                      <a:pt x="496" y="30"/>
                    </a:lnTo>
                    <a:lnTo>
                      <a:pt x="465" y="30"/>
                    </a:lnTo>
                    <a:lnTo>
                      <a:pt x="465" y="30"/>
                    </a:lnTo>
                    <a:cubicBezTo>
                      <a:pt x="434" y="30"/>
                      <a:pt x="403" y="30"/>
                      <a:pt x="403" y="30"/>
                    </a:cubicBezTo>
                    <a:lnTo>
                      <a:pt x="372" y="30"/>
                    </a:lnTo>
                    <a:cubicBezTo>
                      <a:pt x="372" y="30"/>
                      <a:pt x="341" y="30"/>
                      <a:pt x="341" y="0"/>
                    </a:cubicBezTo>
                    <a:lnTo>
                      <a:pt x="341" y="0"/>
                    </a:lnTo>
                    <a:cubicBezTo>
                      <a:pt x="341" y="0"/>
                      <a:pt x="341" y="30"/>
                      <a:pt x="310" y="30"/>
                    </a:cubicBezTo>
                    <a:lnTo>
                      <a:pt x="310" y="30"/>
                    </a:lnTo>
                    <a:cubicBezTo>
                      <a:pt x="279" y="30"/>
                      <a:pt x="248" y="61"/>
                      <a:pt x="217" y="61"/>
                    </a:cubicBezTo>
                    <a:lnTo>
                      <a:pt x="217" y="61"/>
                    </a:lnTo>
                    <a:lnTo>
                      <a:pt x="62" y="30"/>
                    </a:lnTo>
                    <a:lnTo>
                      <a:pt x="62" y="30"/>
                    </a:lnTo>
                    <a:lnTo>
                      <a:pt x="62" y="30"/>
                    </a:lnTo>
                    <a:lnTo>
                      <a:pt x="31" y="30"/>
                    </a:lnTo>
                    <a:lnTo>
                      <a:pt x="31" y="30"/>
                    </a:lnTo>
                    <a:lnTo>
                      <a:pt x="31" y="30"/>
                    </a:lnTo>
                    <a:lnTo>
                      <a:pt x="31" y="30"/>
                    </a:lnTo>
                    <a:lnTo>
                      <a:pt x="31" y="30"/>
                    </a:lnTo>
                    <a:cubicBezTo>
                      <a:pt x="31" y="61"/>
                      <a:pt x="31" y="61"/>
                      <a:pt x="31" y="93"/>
                    </a:cubicBezTo>
                    <a:lnTo>
                      <a:pt x="31" y="93"/>
                    </a:lnTo>
                    <a:cubicBezTo>
                      <a:pt x="0" y="93"/>
                      <a:pt x="0" y="93"/>
                      <a:pt x="0" y="93"/>
                    </a:cubicBezTo>
                    <a:cubicBezTo>
                      <a:pt x="0" y="93"/>
                      <a:pt x="31" y="93"/>
                      <a:pt x="31" y="124"/>
                    </a:cubicBezTo>
                    <a:lnTo>
                      <a:pt x="31" y="124"/>
                    </a:lnTo>
                    <a:lnTo>
                      <a:pt x="31" y="124"/>
                    </a:lnTo>
                    <a:cubicBezTo>
                      <a:pt x="31" y="154"/>
                      <a:pt x="31" y="154"/>
                      <a:pt x="31" y="185"/>
                    </a:cubicBezTo>
                    <a:lnTo>
                      <a:pt x="31" y="185"/>
                    </a:lnTo>
                    <a:cubicBezTo>
                      <a:pt x="31" y="217"/>
                      <a:pt x="31" y="248"/>
                      <a:pt x="31" y="341"/>
                    </a:cubicBezTo>
                    <a:cubicBezTo>
                      <a:pt x="31" y="433"/>
                      <a:pt x="31" y="526"/>
                      <a:pt x="31" y="589"/>
                    </a:cubicBezTo>
                    <a:cubicBezTo>
                      <a:pt x="341" y="589"/>
                      <a:pt x="341" y="589"/>
                      <a:pt x="341" y="589"/>
                    </a:cubicBezTo>
                    <a:cubicBezTo>
                      <a:pt x="341" y="557"/>
                      <a:pt x="341" y="557"/>
                      <a:pt x="372" y="557"/>
                    </a:cubicBezTo>
                    <a:lnTo>
                      <a:pt x="372" y="557"/>
                    </a:lnTo>
                    <a:lnTo>
                      <a:pt x="372" y="557"/>
                    </a:lnTo>
                    <a:cubicBezTo>
                      <a:pt x="372" y="557"/>
                      <a:pt x="372" y="589"/>
                      <a:pt x="403" y="589"/>
                    </a:cubicBezTo>
                    <a:cubicBezTo>
                      <a:pt x="496" y="589"/>
                      <a:pt x="496" y="589"/>
                      <a:pt x="496" y="589"/>
                    </a:cubicBezTo>
                    <a:lnTo>
                      <a:pt x="496" y="589"/>
                    </a:lnTo>
                    <a:lnTo>
                      <a:pt x="496" y="589"/>
                    </a:lnTo>
                    <a:cubicBezTo>
                      <a:pt x="496" y="557"/>
                      <a:pt x="496" y="557"/>
                      <a:pt x="527" y="557"/>
                    </a:cubicBezTo>
                    <a:lnTo>
                      <a:pt x="527" y="557"/>
                    </a:lnTo>
                    <a:lnTo>
                      <a:pt x="527" y="557"/>
                    </a:lnTo>
                    <a:cubicBezTo>
                      <a:pt x="527" y="557"/>
                      <a:pt x="527" y="557"/>
                      <a:pt x="527" y="526"/>
                    </a:cubicBezTo>
                    <a:cubicBezTo>
                      <a:pt x="527" y="526"/>
                      <a:pt x="527" y="526"/>
                      <a:pt x="558" y="526"/>
                    </a:cubicBezTo>
                    <a:lnTo>
                      <a:pt x="558" y="526"/>
                    </a:lnTo>
                    <a:lnTo>
                      <a:pt x="558" y="526"/>
                    </a:lnTo>
                    <a:cubicBezTo>
                      <a:pt x="527" y="465"/>
                      <a:pt x="496" y="372"/>
                      <a:pt x="496" y="372"/>
                    </a:cubicBezTo>
                    <a:cubicBezTo>
                      <a:pt x="496" y="341"/>
                      <a:pt x="496" y="341"/>
                      <a:pt x="465" y="309"/>
                    </a:cubicBezTo>
                    <a:lnTo>
                      <a:pt x="465" y="309"/>
                    </a:lnTo>
                    <a:cubicBezTo>
                      <a:pt x="465" y="278"/>
                      <a:pt x="465" y="248"/>
                      <a:pt x="465" y="217"/>
                    </a:cubicBezTo>
                    <a:cubicBezTo>
                      <a:pt x="434" y="217"/>
                      <a:pt x="403" y="185"/>
                      <a:pt x="403" y="154"/>
                    </a:cubicBezTo>
                    <a:cubicBezTo>
                      <a:pt x="372" y="154"/>
                      <a:pt x="372" y="154"/>
                      <a:pt x="372" y="154"/>
                    </a:cubicBezTo>
                    <a:cubicBezTo>
                      <a:pt x="403" y="30"/>
                      <a:pt x="403" y="30"/>
                      <a:pt x="403" y="30"/>
                    </a:cubicBezTo>
                    <a:lnTo>
                      <a:pt x="434"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1" name="Freeform 30"/>
              <p:cNvSpPr>
                <a:spLocks noChangeArrowheads="1"/>
              </p:cNvSpPr>
              <p:nvPr/>
            </p:nvSpPr>
            <p:spPr bwMode="auto">
              <a:xfrm>
                <a:off x="3859213" y="1903413"/>
                <a:ext cx="290512" cy="279400"/>
              </a:xfrm>
              <a:custGeom>
                <a:avLst/>
                <a:gdLst>
                  <a:gd name="T0" fmla="*/ 804 w 805"/>
                  <a:gd name="T1" fmla="*/ 187 h 777"/>
                  <a:gd name="T2" fmla="*/ 804 w 805"/>
                  <a:gd name="T3" fmla="*/ 156 h 777"/>
                  <a:gd name="T4" fmla="*/ 804 w 805"/>
                  <a:gd name="T5" fmla="*/ 124 h 777"/>
                  <a:gd name="T6" fmla="*/ 804 w 805"/>
                  <a:gd name="T7" fmla="*/ 93 h 777"/>
                  <a:gd name="T8" fmla="*/ 804 w 805"/>
                  <a:gd name="T9" fmla="*/ 93 h 777"/>
                  <a:gd name="T10" fmla="*/ 774 w 805"/>
                  <a:gd name="T11" fmla="*/ 32 h 777"/>
                  <a:gd name="T12" fmla="*/ 743 w 805"/>
                  <a:gd name="T13" fmla="*/ 32 h 777"/>
                  <a:gd name="T14" fmla="*/ 712 w 805"/>
                  <a:gd name="T15" fmla="*/ 0 h 777"/>
                  <a:gd name="T16" fmla="*/ 650 w 805"/>
                  <a:gd name="T17" fmla="*/ 0 h 777"/>
                  <a:gd name="T18" fmla="*/ 588 w 805"/>
                  <a:gd name="T19" fmla="*/ 32 h 777"/>
                  <a:gd name="T20" fmla="*/ 588 w 805"/>
                  <a:gd name="T21" fmla="*/ 63 h 777"/>
                  <a:gd name="T22" fmla="*/ 495 w 805"/>
                  <a:gd name="T23" fmla="*/ 156 h 777"/>
                  <a:gd name="T24" fmla="*/ 433 w 805"/>
                  <a:gd name="T25" fmla="*/ 124 h 777"/>
                  <a:gd name="T26" fmla="*/ 371 w 805"/>
                  <a:gd name="T27" fmla="*/ 93 h 777"/>
                  <a:gd name="T28" fmla="*/ 309 w 805"/>
                  <a:gd name="T29" fmla="*/ 63 h 777"/>
                  <a:gd name="T30" fmla="*/ 278 w 805"/>
                  <a:gd name="T31" fmla="*/ 32 h 777"/>
                  <a:gd name="T32" fmla="*/ 278 w 805"/>
                  <a:gd name="T33" fmla="*/ 32 h 777"/>
                  <a:gd name="T34" fmla="*/ 247 w 805"/>
                  <a:gd name="T35" fmla="*/ 0 h 777"/>
                  <a:gd name="T36" fmla="*/ 216 w 805"/>
                  <a:gd name="T37" fmla="*/ 0 h 777"/>
                  <a:gd name="T38" fmla="*/ 185 w 805"/>
                  <a:gd name="T39" fmla="*/ 0 h 777"/>
                  <a:gd name="T40" fmla="*/ 154 w 805"/>
                  <a:gd name="T41" fmla="*/ 0 h 777"/>
                  <a:gd name="T42" fmla="*/ 123 w 805"/>
                  <a:gd name="T43" fmla="*/ 0 h 777"/>
                  <a:gd name="T44" fmla="*/ 31 w 805"/>
                  <a:gd name="T45" fmla="*/ 63 h 777"/>
                  <a:gd name="T46" fmla="*/ 31 w 805"/>
                  <a:gd name="T47" fmla="*/ 93 h 777"/>
                  <a:gd name="T48" fmla="*/ 31 w 805"/>
                  <a:gd name="T49" fmla="*/ 124 h 777"/>
                  <a:gd name="T50" fmla="*/ 31 w 805"/>
                  <a:gd name="T51" fmla="*/ 187 h 777"/>
                  <a:gd name="T52" fmla="*/ 31 w 805"/>
                  <a:gd name="T53" fmla="*/ 187 h 777"/>
                  <a:gd name="T54" fmla="*/ 31 w 805"/>
                  <a:gd name="T55" fmla="*/ 248 h 777"/>
                  <a:gd name="T56" fmla="*/ 31 w 805"/>
                  <a:gd name="T57" fmla="*/ 311 h 777"/>
                  <a:gd name="T58" fmla="*/ 31 w 805"/>
                  <a:gd name="T59" fmla="*/ 341 h 777"/>
                  <a:gd name="T60" fmla="*/ 31 w 805"/>
                  <a:gd name="T61" fmla="*/ 372 h 777"/>
                  <a:gd name="T62" fmla="*/ 31 w 805"/>
                  <a:gd name="T63" fmla="*/ 372 h 777"/>
                  <a:gd name="T64" fmla="*/ 0 w 805"/>
                  <a:gd name="T65" fmla="*/ 404 h 777"/>
                  <a:gd name="T66" fmla="*/ 31 w 805"/>
                  <a:gd name="T67" fmla="*/ 465 h 777"/>
                  <a:gd name="T68" fmla="*/ 63 w 805"/>
                  <a:gd name="T69" fmla="*/ 465 h 777"/>
                  <a:gd name="T70" fmla="*/ 123 w 805"/>
                  <a:gd name="T71" fmla="*/ 496 h 777"/>
                  <a:gd name="T72" fmla="*/ 216 w 805"/>
                  <a:gd name="T73" fmla="*/ 558 h 777"/>
                  <a:gd name="T74" fmla="*/ 278 w 805"/>
                  <a:gd name="T75" fmla="*/ 589 h 777"/>
                  <a:gd name="T76" fmla="*/ 278 w 805"/>
                  <a:gd name="T77" fmla="*/ 589 h 777"/>
                  <a:gd name="T78" fmla="*/ 309 w 805"/>
                  <a:gd name="T79" fmla="*/ 558 h 777"/>
                  <a:gd name="T80" fmla="*/ 340 w 805"/>
                  <a:gd name="T81" fmla="*/ 528 h 777"/>
                  <a:gd name="T82" fmla="*/ 743 w 805"/>
                  <a:gd name="T83" fmla="*/ 776 h 777"/>
                  <a:gd name="T84" fmla="*/ 804 w 805"/>
                  <a:gd name="T85" fmla="*/ 682 h 777"/>
                  <a:gd name="T86" fmla="*/ 804 w 805"/>
                  <a:gd name="T87" fmla="*/ 404 h 777"/>
                  <a:gd name="T88" fmla="*/ 804 w 805"/>
                  <a:gd name="T89" fmla="*/ 248 h 777"/>
                  <a:gd name="T90" fmla="*/ 804 w 805"/>
                  <a:gd name="T91" fmla="*/ 18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777">
                    <a:moveTo>
                      <a:pt x="804" y="187"/>
                    </a:moveTo>
                    <a:lnTo>
                      <a:pt x="804" y="187"/>
                    </a:lnTo>
                    <a:lnTo>
                      <a:pt x="804" y="187"/>
                    </a:lnTo>
                    <a:cubicBezTo>
                      <a:pt x="804" y="187"/>
                      <a:pt x="804" y="187"/>
                      <a:pt x="804" y="156"/>
                    </a:cubicBezTo>
                    <a:cubicBezTo>
                      <a:pt x="804" y="156"/>
                      <a:pt x="804" y="156"/>
                      <a:pt x="804" y="124"/>
                    </a:cubicBezTo>
                    <a:lnTo>
                      <a:pt x="804" y="124"/>
                    </a:lnTo>
                    <a:lnTo>
                      <a:pt x="804" y="93"/>
                    </a:lnTo>
                    <a:lnTo>
                      <a:pt x="804" y="93"/>
                    </a:lnTo>
                    <a:lnTo>
                      <a:pt x="804" y="93"/>
                    </a:lnTo>
                    <a:lnTo>
                      <a:pt x="804" y="93"/>
                    </a:lnTo>
                    <a:cubicBezTo>
                      <a:pt x="804" y="63"/>
                      <a:pt x="804" y="63"/>
                      <a:pt x="804" y="63"/>
                    </a:cubicBezTo>
                    <a:cubicBezTo>
                      <a:pt x="804" y="63"/>
                      <a:pt x="774" y="63"/>
                      <a:pt x="774" y="32"/>
                    </a:cubicBezTo>
                    <a:cubicBezTo>
                      <a:pt x="774" y="32"/>
                      <a:pt x="774" y="32"/>
                      <a:pt x="743" y="32"/>
                    </a:cubicBezTo>
                    <a:lnTo>
                      <a:pt x="743" y="32"/>
                    </a:lnTo>
                    <a:cubicBezTo>
                      <a:pt x="743" y="32"/>
                      <a:pt x="712" y="32"/>
                      <a:pt x="712" y="0"/>
                    </a:cubicBezTo>
                    <a:lnTo>
                      <a:pt x="712" y="0"/>
                    </a:lnTo>
                    <a:lnTo>
                      <a:pt x="681" y="0"/>
                    </a:lnTo>
                    <a:lnTo>
                      <a:pt x="650" y="0"/>
                    </a:lnTo>
                    <a:cubicBezTo>
                      <a:pt x="650" y="0"/>
                      <a:pt x="588" y="0"/>
                      <a:pt x="588" y="32"/>
                    </a:cubicBezTo>
                    <a:lnTo>
                      <a:pt x="588" y="32"/>
                    </a:lnTo>
                    <a:cubicBezTo>
                      <a:pt x="588" y="32"/>
                      <a:pt x="588" y="32"/>
                      <a:pt x="588" y="63"/>
                    </a:cubicBezTo>
                    <a:lnTo>
                      <a:pt x="588" y="63"/>
                    </a:lnTo>
                    <a:cubicBezTo>
                      <a:pt x="588" y="93"/>
                      <a:pt x="557" y="156"/>
                      <a:pt x="526" y="156"/>
                    </a:cubicBezTo>
                    <a:cubicBezTo>
                      <a:pt x="526" y="156"/>
                      <a:pt x="526" y="156"/>
                      <a:pt x="495" y="156"/>
                    </a:cubicBezTo>
                    <a:lnTo>
                      <a:pt x="495" y="156"/>
                    </a:lnTo>
                    <a:cubicBezTo>
                      <a:pt x="495" y="156"/>
                      <a:pt x="464" y="156"/>
                      <a:pt x="433" y="124"/>
                    </a:cubicBezTo>
                    <a:lnTo>
                      <a:pt x="433" y="124"/>
                    </a:lnTo>
                    <a:cubicBezTo>
                      <a:pt x="402" y="93"/>
                      <a:pt x="402" y="93"/>
                      <a:pt x="371" y="93"/>
                    </a:cubicBezTo>
                    <a:lnTo>
                      <a:pt x="371" y="93"/>
                    </a:lnTo>
                    <a:cubicBezTo>
                      <a:pt x="340" y="93"/>
                      <a:pt x="309" y="93"/>
                      <a:pt x="309" y="63"/>
                    </a:cubicBezTo>
                    <a:lnTo>
                      <a:pt x="309" y="63"/>
                    </a:lnTo>
                    <a:lnTo>
                      <a:pt x="278" y="32"/>
                    </a:lnTo>
                    <a:lnTo>
                      <a:pt x="278" y="32"/>
                    </a:lnTo>
                    <a:lnTo>
                      <a:pt x="278" y="32"/>
                    </a:lnTo>
                    <a:lnTo>
                      <a:pt x="247" y="0"/>
                    </a:lnTo>
                    <a:lnTo>
                      <a:pt x="247" y="0"/>
                    </a:lnTo>
                    <a:cubicBezTo>
                      <a:pt x="216" y="0"/>
                      <a:pt x="216" y="0"/>
                      <a:pt x="216" y="0"/>
                    </a:cubicBezTo>
                    <a:lnTo>
                      <a:pt x="216" y="0"/>
                    </a:lnTo>
                    <a:lnTo>
                      <a:pt x="216" y="0"/>
                    </a:lnTo>
                    <a:cubicBezTo>
                      <a:pt x="185" y="0"/>
                      <a:pt x="185" y="0"/>
                      <a:pt x="185" y="0"/>
                    </a:cubicBezTo>
                    <a:lnTo>
                      <a:pt x="185" y="0"/>
                    </a:lnTo>
                    <a:cubicBezTo>
                      <a:pt x="154" y="0"/>
                      <a:pt x="154" y="0"/>
                      <a:pt x="154" y="0"/>
                    </a:cubicBezTo>
                    <a:cubicBezTo>
                      <a:pt x="123" y="0"/>
                      <a:pt x="123" y="0"/>
                      <a:pt x="123" y="0"/>
                    </a:cubicBezTo>
                    <a:lnTo>
                      <a:pt x="123" y="0"/>
                    </a:lnTo>
                    <a:cubicBezTo>
                      <a:pt x="123" y="32"/>
                      <a:pt x="92" y="32"/>
                      <a:pt x="92" y="32"/>
                    </a:cubicBezTo>
                    <a:cubicBezTo>
                      <a:pt x="62" y="32"/>
                      <a:pt x="63" y="63"/>
                      <a:pt x="31" y="63"/>
                    </a:cubicBezTo>
                    <a:cubicBezTo>
                      <a:pt x="31" y="63"/>
                      <a:pt x="31" y="63"/>
                      <a:pt x="31" y="93"/>
                    </a:cubicBezTo>
                    <a:lnTo>
                      <a:pt x="31" y="93"/>
                    </a:lnTo>
                    <a:cubicBezTo>
                      <a:pt x="31" y="124"/>
                      <a:pt x="31" y="124"/>
                      <a:pt x="31" y="124"/>
                    </a:cubicBezTo>
                    <a:lnTo>
                      <a:pt x="31" y="124"/>
                    </a:lnTo>
                    <a:cubicBezTo>
                      <a:pt x="31" y="156"/>
                      <a:pt x="31" y="156"/>
                      <a:pt x="0" y="156"/>
                    </a:cubicBezTo>
                    <a:lnTo>
                      <a:pt x="31" y="187"/>
                    </a:lnTo>
                    <a:lnTo>
                      <a:pt x="31" y="187"/>
                    </a:lnTo>
                    <a:lnTo>
                      <a:pt x="31" y="187"/>
                    </a:lnTo>
                    <a:cubicBezTo>
                      <a:pt x="31" y="217"/>
                      <a:pt x="31" y="217"/>
                      <a:pt x="31" y="217"/>
                    </a:cubicBezTo>
                    <a:lnTo>
                      <a:pt x="31" y="248"/>
                    </a:lnTo>
                    <a:lnTo>
                      <a:pt x="31" y="280"/>
                    </a:lnTo>
                    <a:cubicBezTo>
                      <a:pt x="31" y="311"/>
                      <a:pt x="31" y="311"/>
                      <a:pt x="31" y="311"/>
                    </a:cubicBezTo>
                    <a:lnTo>
                      <a:pt x="31" y="311"/>
                    </a:lnTo>
                    <a:cubicBezTo>
                      <a:pt x="31" y="311"/>
                      <a:pt x="31" y="311"/>
                      <a:pt x="31" y="341"/>
                    </a:cubicBezTo>
                    <a:cubicBezTo>
                      <a:pt x="31" y="341"/>
                      <a:pt x="31" y="341"/>
                      <a:pt x="31" y="372"/>
                    </a:cubicBezTo>
                    <a:lnTo>
                      <a:pt x="31" y="372"/>
                    </a:lnTo>
                    <a:lnTo>
                      <a:pt x="31" y="372"/>
                    </a:lnTo>
                    <a:lnTo>
                      <a:pt x="31" y="372"/>
                    </a:lnTo>
                    <a:lnTo>
                      <a:pt x="31" y="372"/>
                    </a:lnTo>
                    <a:cubicBezTo>
                      <a:pt x="31" y="372"/>
                      <a:pt x="31" y="404"/>
                      <a:pt x="0" y="404"/>
                    </a:cubicBezTo>
                    <a:cubicBezTo>
                      <a:pt x="31" y="404"/>
                      <a:pt x="31" y="404"/>
                      <a:pt x="31" y="435"/>
                    </a:cubicBezTo>
                    <a:cubicBezTo>
                      <a:pt x="31" y="435"/>
                      <a:pt x="31" y="435"/>
                      <a:pt x="31" y="465"/>
                    </a:cubicBezTo>
                    <a:lnTo>
                      <a:pt x="31" y="465"/>
                    </a:lnTo>
                    <a:lnTo>
                      <a:pt x="63" y="465"/>
                    </a:lnTo>
                    <a:cubicBezTo>
                      <a:pt x="63" y="465"/>
                      <a:pt x="92" y="496"/>
                      <a:pt x="123" y="496"/>
                    </a:cubicBezTo>
                    <a:lnTo>
                      <a:pt x="123" y="496"/>
                    </a:lnTo>
                    <a:cubicBezTo>
                      <a:pt x="123" y="496"/>
                      <a:pt x="123" y="528"/>
                      <a:pt x="154" y="558"/>
                    </a:cubicBezTo>
                    <a:cubicBezTo>
                      <a:pt x="185" y="558"/>
                      <a:pt x="185" y="558"/>
                      <a:pt x="216" y="558"/>
                    </a:cubicBezTo>
                    <a:lnTo>
                      <a:pt x="247" y="589"/>
                    </a:lnTo>
                    <a:cubicBezTo>
                      <a:pt x="247" y="589"/>
                      <a:pt x="247" y="589"/>
                      <a:pt x="278" y="589"/>
                    </a:cubicBezTo>
                    <a:lnTo>
                      <a:pt x="278" y="589"/>
                    </a:lnTo>
                    <a:lnTo>
                      <a:pt x="278" y="589"/>
                    </a:lnTo>
                    <a:lnTo>
                      <a:pt x="278" y="589"/>
                    </a:lnTo>
                    <a:cubicBezTo>
                      <a:pt x="278" y="558"/>
                      <a:pt x="278" y="558"/>
                      <a:pt x="309" y="558"/>
                    </a:cubicBezTo>
                    <a:lnTo>
                      <a:pt x="340" y="558"/>
                    </a:lnTo>
                    <a:cubicBezTo>
                      <a:pt x="340" y="528"/>
                      <a:pt x="340" y="528"/>
                      <a:pt x="340" y="528"/>
                    </a:cubicBezTo>
                    <a:cubicBezTo>
                      <a:pt x="743" y="776"/>
                      <a:pt x="743" y="776"/>
                      <a:pt x="743" y="776"/>
                    </a:cubicBezTo>
                    <a:lnTo>
                      <a:pt x="743" y="776"/>
                    </a:lnTo>
                    <a:cubicBezTo>
                      <a:pt x="804" y="776"/>
                      <a:pt x="804" y="776"/>
                      <a:pt x="804" y="776"/>
                    </a:cubicBezTo>
                    <a:cubicBezTo>
                      <a:pt x="804" y="744"/>
                      <a:pt x="804" y="713"/>
                      <a:pt x="804" y="682"/>
                    </a:cubicBezTo>
                    <a:lnTo>
                      <a:pt x="804" y="682"/>
                    </a:lnTo>
                    <a:cubicBezTo>
                      <a:pt x="804" y="589"/>
                      <a:pt x="804" y="496"/>
                      <a:pt x="804" y="404"/>
                    </a:cubicBezTo>
                    <a:cubicBezTo>
                      <a:pt x="804" y="311"/>
                      <a:pt x="804" y="280"/>
                      <a:pt x="804" y="248"/>
                    </a:cubicBezTo>
                    <a:lnTo>
                      <a:pt x="804" y="248"/>
                    </a:lnTo>
                    <a:cubicBezTo>
                      <a:pt x="804" y="217"/>
                      <a:pt x="804" y="217"/>
                      <a:pt x="804" y="217"/>
                    </a:cubicBezTo>
                    <a:lnTo>
                      <a:pt x="804" y="18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2" name="Freeform 31"/>
              <p:cNvSpPr>
                <a:spLocks noChangeArrowheads="1"/>
              </p:cNvSpPr>
              <p:nvPr/>
            </p:nvSpPr>
            <p:spPr bwMode="auto">
              <a:xfrm>
                <a:off x="4114800" y="2138363"/>
                <a:ext cx="301625" cy="423862"/>
              </a:xfrm>
              <a:custGeom>
                <a:avLst/>
                <a:gdLst>
                  <a:gd name="T0" fmla="*/ 651 w 838"/>
                  <a:gd name="T1" fmla="*/ 1083 h 1177"/>
                  <a:gd name="T2" fmla="*/ 651 w 838"/>
                  <a:gd name="T3" fmla="*/ 1083 h 1177"/>
                  <a:gd name="T4" fmla="*/ 682 w 838"/>
                  <a:gd name="T5" fmla="*/ 1083 h 1177"/>
                  <a:gd name="T6" fmla="*/ 651 w 838"/>
                  <a:gd name="T7" fmla="*/ 1052 h 1177"/>
                  <a:gd name="T8" fmla="*/ 651 w 838"/>
                  <a:gd name="T9" fmla="*/ 1021 h 1177"/>
                  <a:gd name="T10" fmla="*/ 620 w 838"/>
                  <a:gd name="T11" fmla="*/ 959 h 1177"/>
                  <a:gd name="T12" fmla="*/ 589 w 838"/>
                  <a:gd name="T13" fmla="*/ 959 h 1177"/>
                  <a:gd name="T14" fmla="*/ 558 w 838"/>
                  <a:gd name="T15" fmla="*/ 928 h 1177"/>
                  <a:gd name="T16" fmla="*/ 558 w 838"/>
                  <a:gd name="T17" fmla="*/ 867 h 1177"/>
                  <a:gd name="T18" fmla="*/ 589 w 838"/>
                  <a:gd name="T19" fmla="*/ 835 h 1177"/>
                  <a:gd name="T20" fmla="*/ 620 w 838"/>
                  <a:gd name="T21" fmla="*/ 835 h 1177"/>
                  <a:gd name="T22" fmla="*/ 620 w 838"/>
                  <a:gd name="T23" fmla="*/ 773 h 1177"/>
                  <a:gd name="T24" fmla="*/ 620 w 838"/>
                  <a:gd name="T25" fmla="*/ 743 h 1177"/>
                  <a:gd name="T26" fmla="*/ 651 w 838"/>
                  <a:gd name="T27" fmla="*/ 711 h 1177"/>
                  <a:gd name="T28" fmla="*/ 682 w 838"/>
                  <a:gd name="T29" fmla="*/ 619 h 1177"/>
                  <a:gd name="T30" fmla="*/ 713 w 838"/>
                  <a:gd name="T31" fmla="*/ 587 h 1177"/>
                  <a:gd name="T32" fmla="*/ 744 w 838"/>
                  <a:gd name="T33" fmla="*/ 495 h 1177"/>
                  <a:gd name="T34" fmla="*/ 744 w 838"/>
                  <a:gd name="T35" fmla="*/ 402 h 1177"/>
                  <a:gd name="T36" fmla="*/ 775 w 838"/>
                  <a:gd name="T37" fmla="*/ 372 h 1177"/>
                  <a:gd name="T38" fmla="*/ 775 w 838"/>
                  <a:gd name="T39" fmla="*/ 340 h 1177"/>
                  <a:gd name="T40" fmla="*/ 837 w 838"/>
                  <a:gd name="T41" fmla="*/ 278 h 1177"/>
                  <a:gd name="T42" fmla="*/ 775 w 838"/>
                  <a:gd name="T43" fmla="*/ 124 h 1177"/>
                  <a:gd name="T44" fmla="*/ 775 w 838"/>
                  <a:gd name="T45" fmla="*/ 61 h 1177"/>
                  <a:gd name="T46" fmla="*/ 775 w 838"/>
                  <a:gd name="T47" fmla="*/ 30 h 1177"/>
                  <a:gd name="T48" fmla="*/ 713 w 838"/>
                  <a:gd name="T49" fmla="*/ 0 h 1177"/>
                  <a:gd name="T50" fmla="*/ 682 w 838"/>
                  <a:gd name="T51" fmla="*/ 0 h 1177"/>
                  <a:gd name="T52" fmla="*/ 651 w 838"/>
                  <a:gd name="T53" fmla="*/ 30 h 1177"/>
                  <a:gd name="T54" fmla="*/ 651 w 838"/>
                  <a:gd name="T55" fmla="*/ 61 h 1177"/>
                  <a:gd name="T56" fmla="*/ 620 w 838"/>
                  <a:gd name="T57" fmla="*/ 61 h 1177"/>
                  <a:gd name="T58" fmla="*/ 589 w 838"/>
                  <a:gd name="T59" fmla="*/ 61 h 1177"/>
                  <a:gd name="T60" fmla="*/ 496 w 838"/>
                  <a:gd name="T61" fmla="*/ 61 h 1177"/>
                  <a:gd name="T62" fmla="*/ 155 w 838"/>
                  <a:gd name="T63" fmla="*/ 185 h 1177"/>
                  <a:gd name="T64" fmla="*/ 31 w 838"/>
                  <a:gd name="T65" fmla="*/ 433 h 1177"/>
                  <a:gd name="T66" fmla="*/ 0 w 838"/>
                  <a:gd name="T67" fmla="*/ 525 h 1177"/>
                  <a:gd name="T68" fmla="*/ 0 w 838"/>
                  <a:gd name="T69" fmla="*/ 525 h 1177"/>
                  <a:gd name="T70" fmla="*/ 0 w 838"/>
                  <a:gd name="T71" fmla="*/ 556 h 1177"/>
                  <a:gd name="T72" fmla="*/ 0 w 838"/>
                  <a:gd name="T73" fmla="*/ 619 h 1177"/>
                  <a:gd name="T74" fmla="*/ 31 w 838"/>
                  <a:gd name="T75" fmla="*/ 649 h 1177"/>
                  <a:gd name="T76" fmla="*/ 31 w 838"/>
                  <a:gd name="T77" fmla="*/ 649 h 1177"/>
                  <a:gd name="T78" fmla="*/ 31 w 838"/>
                  <a:gd name="T79" fmla="*/ 680 h 1177"/>
                  <a:gd name="T80" fmla="*/ 62 w 838"/>
                  <a:gd name="T81" fmla="*/ 743 h 1177"/>
                  <a:gd name="T82" fmla="*/ 92 w 838"/>
                  <a:gd name="T83" fmla="*/ 804 h 1177"/>
                  <a:gd name="T84" fmla="*/ 62 w 838"/>
                  <a:gd name="T85" fmla="*/ 835 h 1177"/>
                  <a:gd name="T86" fmla="*/ 92 w 838"/>
                  <a:gd name="T87" fmla="*/ 867 h 1177"/>
                  <a:gd name="T88" fmla="*/ 124 w 838"/>
                  <a:gd name="T89" fmla="*/ 897 h 1177"/>
                  <a:gd name="T90" fmla="*/ 155 w 838"/>
                  <a:gd name="T91" fmla="*/ 928 h 1177"/>
                  <a:gd name="T92" fmla="*/ 186 w 838"/>
                  <a:gd name="T93" fmla="*/ 928 h 1177"/>
                  <a:gd name="T94" fmla="*/ 217 w 838"/>
                  <a:gd name="T95" fmla="*/ 959 h 1177"/>
                  <a:gd name="T96" fmla="*/ 248 w 838"/>
                  <a:gd name="T97" fmla="*/ 1021 h 1177"/>
                  <a:gd name="T98" fmla="*/ 279 w 838"/>
                  <a:gd name="T99" fmla="*/ 1021 h 1177"/>
                  <a:gd name="T100" fmla="*/ 279 w 838"/>
                  <a:gd name="T101" fmla="*/ 1083 h 1177"/>
                  <a:gd name="T102" fmla="*/ 279 w 838"/>
                  <a:gd name="T103" fmla="*/ 1083 h 1177"/>
                  <a:gd name="T104" fmla="*/ 310 w 838"/>
                  <a:gd name="T105" fmla="*/ 1114 h 1177"/>
                  <a:gd name="T106" fmla="*/ 403 w 838"/>
                  <a:gd name="T107" fmla="*/ 1083 h 1177"/>
                  <a:gd name="T108" fmla="*/ 465 w 838"/>
                  <a:gd name="T109" fmla="*/ 1176 h 1177"/>
                  <a:gd name="T110" fmla="*/ 465 w 838"/>
                  <a:gd name="T111" fmla="*/ 1145 h 1177"/>
                  <a:gd name="T112" fmla="*/ 527 w 838"/>
                  <a:gd name="T113" fmla="*/ 1145 h 1177"/>
                  <a:gd name="T114" fmla="*/ 589 w 838"/>
                  <a:gd name="T115" fmla="*/ 1145 h 1177"/>
                  <a:gd name="T116" fmla="*/ 589 w 838"/>
                  <a:gd name="T117" fmla="*/ 1145 h 1177"/>
                  <a:gd name="T118" fmla="*/ 620 w 838"/>
                  <a:gd name="T119" fmla="*/ 111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8" h="1177">
                    <a:moveTo>
                      <a:pt x="651" y="1083"/>
                    </a:moveTo>
                    <a:lnTo>
                      <a:pt x="651" y="1083"/>
                    </a:lnTo>
                    <a:lnTo>
                      <a:pt x="651" y="1083"/>
                    </a:lnTo>
                    <a:lnTo>
                      <a:pt x="651" y="1083"/>
                    </a:lnTo>
                    <a:lnTo>
                      <a:pt x="651" y="1083"/>
                    </a:lnTo>
                    <a:lnTo>
                      <a:pt x="651" y="1083"/>
                    </a:lnTo>
                    <a:cubicBezTo>
                      <a:pt x="682" y="1083"/>
                      <a:pt x="682" y="1083"/>
                      <a:pt x="682" y="1083"/>
                    </a:cubicBezTo>
                    <a:lnTo>
                      <a:pt x="682" y="1083"/>
                    </a:lnTo>
                    <a:lnTo>
                      <a:pt x="682" y="1083"/>
                    </a:lnTo>
                    <a:cubicBezTo>
                      <a:pt x="682" y="1083"/>
                      <a:pt x="682" y="1083"/>
                      <a:pt x="682" y="1052"/>
                    </a:cubicBezTo>
                    <a:cubicBezTo>
                      <a:pt x="682" y="1052"/>
                      <a:pt x="682" y="1052"/>
                      <a:pt x="651" y="1052"/>
                    </a:cubicBezTo>
                    <a:lnTo>
                      <a:pt x="651" y="1052"/>
                    </a:lnTo>
                    <a:lnTo>
                      <a:pt x="651" y="1052"/>
                    </a:lnTo>
                    <a:lnTo>
                      <a:pt x="651" y="1021"/>
                    </a:lnTo>
                    <a:lnTo>
                      <a:pt x="651" y="1021"/>
                    </a:lnTo>
                    <a:cubicBezTo>
                      <a:pt x="651" y="1021"/>
                      <a:pt x="651" y="1021"/>
                      <a:pt x="651" y="991"/>
                    </a:cubicBezTo>
                    <a:lnTo>
                      <a:pt x="620" y="991"/>
                    </a:lnTo>
                    <a:lnTo>
                      <a:pt x="620" y="959"/>
                    </a:lnTo>
                    <a:cubicBezTo>
                      <a:pt x="589" y="959"/>
                      <a:pt x="589" y="959"/>
                      <a:pt x="589" y="959"/>
                    </a:cubicBezTo>
                    <a:lnTo>
                      <a:pt x="589" y="959"/>
                    </a:lnTo>
                    <a:lnTo>
                      <a:pt x="589" y="959"/>
                    </a:lnTo>
                    <a:cubicBezTo>
                      <a:pt x="558" y="959"/>
                      <a:pt x="558" y="959"/>
                      <a:pt x="558" y="928"/>
                    </a:cubicBezTo>
                    <a:lnTo>
                      <a:pt x="558" y="928"/>
                    </a:lnTo>
                    <a:lnTo>
                      <a:pt x="558" y="928"/>
                    </a:lnTo>
                    <a:lnTo>
                      <a:pt x="558" y="928"/>
                    </a:lnTo>
                    <a:cubicBezTo>
                      <a:pt x="558" y="897"/>
                      <a:pt x="558" y="897"/>
                      <a:pt x="558" y="897"/>
                    </a:cubicBezTo>
                    <a:cubicBezTo>
                      <a:pt x="558" y="867"/>
                      <a:pt x="558" y="867"/>
                      <a:pt x="558" y="867"/>
                    </a:cubicBezTo>
                    <a:lnTo>
                      <a:pt x="558" y="867"/>
                    </a:lnTo>
                    <a:cubicBezTo>
                      <a:pt x="558" y="867"/>
                      <a:pt x="558" y="835"/>
                      <a:pt x="589" y="835"/>
                    </a:cubicBezTo>
                    <a:lnTo>
                      <a:pt x="589" y="835"/>
                    </a:lnTo>
                    <a:cubicBezTo>
                      <a:pt x="589" y="835"/>
                      <a:pt x="589" y="867"/>
                      <a:pt x="620" y="867"/>
                    </a:cubicBezTo>
                    <a:cubicBezTo>
                      <a:pt x="620" y="835"/>
                      <a:pt x="620" y="835"/>
                      <a:pt x="620" y="835"/>
                    </a:cubicBezTo>
                    <a:lnTo>
                      <a:pt x="620" y="835"/>
                    </a:lnTo>
                    <a:cubicBezTo>
                      <a:pt x="620" y="835"/>
                      <a:pt x="620" y="835"/>
                      <a:pt x="620" y="804"/>
                    </a:cubicBezTo>
                    <a:lnTo>
                      <a:pt x="620" y="804"/>
                    </a:lnTo>
                    <a:lnTo>
                      <a:pt x="620" y="773"/>
                    </a:lnTo>
                    <a:lnTo>
                      <a:pt x="620" y="773"/>
                    </a:lnTo>
                    <a:lnTo>
                      <a:pt x="620" y="743"/>
                    </a:lnTo>
                    <a:lnTo>
                      <a:pt x="620" y="743"/>
                    </a:lnTo>
                    <a:cubicBezTo>
                      <a:pt x="620" y="743"/>
                      <a:pt x="620" y="711"/>
                      <a:pt x="651" y="711"/>
                    </a:cubicBezTo>
                    <a:lnTo>
                      <a:pt x="651" y="711"/>
                    </a:lnTo>
                    <a:lnTo>
                      <a:pt x="651" y="711"/>
                    </a:lnTo>
                    <a:cubicBezTo>
                      <a:pt x="651" y="680"/>
                      <a:pt x="651" y="680"/>
                      <a:pt x="651" y="649"/>
                    </a:cubicBezTo>
                    <a:lnTo>
                      <a:pt x="651" y="649"/>
                    </a:lnTo>
                    <a:lnTo>
                      <a:pt x="682" y="619"/>
                    </a:lnTo>
                    <a:cubicBezTo>
                      <a:pt x="682" y="619"/>
                      <a:pt x="682" y="619"/>
                      <a:pt x="713" y="587"/>
                    </a:cubicBezTo>
                    <a:lnTo>
                      <a:pt x="713" y="587"/>
                    </a:lnTo>
                    <a:lnTo>
                      <a:pt x="713" y="587"/>
                    </a:lnTo>
                    <a:lnTo>
                      <a:pt x="713" y="556"/>
                    </a:lnTo>
                    <a:cubicBezTo>
                      <a:pt x="713" y="556"/>
                      <a:pt x="744" y="556"/>
                      <a:pt x="744" y="525"/>
                    </a:cubicBezTo>
                    <a:cubicBezTo>
                      <a:pt x="744" y="525"/>
                      <a:pt x="744" y="525"/>
                      <a:pt x="744" y="495"/>
                    </a:cubicBezTo>
                    <a:lnTo>
                      <a:pt x="744" y="463"/>
                    </a:lnTo>
                    <a:cubicBezTo>
                      <a:pt x="744" y="433"/>
                      <a:pt x="744" y="433"/>
                      <a:pt x="744" y="402"/>
                    </a:cubicBezTo>
                    <a:lnTo>
                      <a:pt x="744" y="402"/>
                    </a:lnTo>
                    <a:lnTo>
                      <a:pt x="744" y="402"/>
                    </a:lnTo>
                    <a:cubicBezTo>
                      <a:pt x="775" y="402"/>
                      <a:pt x="775" y="402"/>
                      <a:pt x="775" y="372"/>
                    </a:cubicBezTo>
                    <a:lnTo>
                      <a:pt x="775" y="372"/>
                    </a:lnTo>
                    <a:lnTo>
                      <a:pt x="775" y="372"/>
                    </a:lnTo>
                    <a:cubicBezTo>
                      <a:pt x="775" y="372"/>
                      <a:pt x="775" y="372"/>
                      <a:pt x="775" y="340"/>
                    </a:cubicBezTo>
                    <a:lnTo>
                      <a:pt x="775" y="340"/>
                    </a:lnTo>
                    <a:cubicBezTo>
                      <a:pt x="775" y="309"/>
                      <a:pt x="775" y="309"/>
                      <a:pt x="806" y="309"/>
                    </a:cubicBezTo>
                    <a:cubicBezTo>
                      <a:pt x="806" y="278"/>
                      <a:pt x="837" y="278"/>
                      <a:pt x="837" y="278"/>
                    </a:cubicBezTo>
                    <a:lnTo>
                      <a:pt x="837" y="278"/>
                    </a:lnTo>
                    <a:lnTo>
                      <a:pt x="837" y="278"/>
                    </a:lnTo>
                    <a:lnTo>
                      <a:pt x="806" y="248"/>
                    </a:lnTo>
                    <a:cubicBezTo>
                      <a:pt x="806" y="216"/>
                      <a:pt x="775" y="154"/>
                      <a:pt x="775" y="124"/>
                    </a:cubicBezTo>
                    <a:lnTo>
                      <a:pt x="775" y="92"/>
                    </a:lnTo>
                    <a:lnTo>
                      <a:pt x="775" y="92"/>
                    </a:lnTo>
                    <a:cubicBezTo>
                      <a:pt x="775" y="92"/>
                      <a:pt x="775" y="92"/>
                      <a:pt x="775" y="61"/>
                    </a:cubicBezTo>
                    <a:lnTo>
                      <a:pt x="775" y="61"/>
                    </a:lnTo>
                    <a:cubicBezTo>
                      <a:pt x="775" y="30"/>
                      <a:pt x="775" y="30"/>
                      <a:pt x="775" y="30"/>
                    </a:cubicBezTo>
                    <a:lnTo>
                      <a:pt x="775" y="30"/>
                    </a:lnTo>
                    <a:lnTo>
                      <a:pt x="744" y="30"/>
                    </a:lnTo>
                    <a:lnTo>
                      <a:pt x="744" y="30"/>
                    </a:lnTo>
                    <a:cubicBezTo>
                      <a:pt x="744" y="0"/>
                      <a:pt x="713" y="0"/>
                      <a:pt x="713" y="0"/>
                    </a:cubicBezTo>
                    <a:cubicBezTo>
                      <a:pt x="713" y="0"/>
                      <a:pt x="713" y="0"/>
                      <a:pt x="682" y="0"/>
                    </a:cubicBezTo>
                    <a:lnTo>
                      <a:pt x="682" y="0"/>
                    </a:lnTo>
                    <a:lnTo>
                      <a:pt x="682" y="0"/>
                    </a:lnTo>
                    <a:lnTo>
                      <a:pt x="682" y="0"/>
                    </a:lnTo>
                    <a:cubicBezTo>
                      <a:pt x="682" y="0"/>
                      <a:pt x="682" y="30"/>
                      <a:pt x="651" y="30"/>
                    </a:cubicBezTo>
                    <a:lnTo>
                      <a:pt x="651" y="30"/>
                    </a:lnTo>
                    <a:lnTo>
                      <a:pt x="651" y="30"/>
                    </a:lnTo>
                    <a:lnTo>
                      <a:pt x="651" y="30"/>
                    </a:lnTo>
                    <a:lnTo>
                      <a:pt x="651" y="61"/>
                    </a:lnTo>
                    <a:cubicBezTo>
                      <a:pt x="620" y="61"/>
                      <a:pt x="620" y="61"/>
                      <a:pt x="620" y="61"/>
                    </a:cubicBezTo>
                    <a:lnTo>
                      <a:pt x="620" y="61"/>
                    </a:lnTo>
                    <a:lnTo>
                      <a:pt x="620" y="61"/>
                    </a:lnTo>
                    <a:lnTo>
                      <a:pt x="620" y="61"/>
                    </a:lnTo>
                    <a:cubicBezTo>
                      <a:pt x="589" y="61"/>
                      <a:pt x="589" y="61"/>
                      <a:pt x="589" y="61"/>
                    </a:cubicBezTo>
                    <a:lnTo>
                      <a:pt x="589" y="61"/>
                    </a:lnTo>
                    <a:lnTo>
                      <a:pt x="589" y="61"/>
                    </a:lnTo>
                    <a:cubicBezTo>
                      <a:pt x="496" y="61"/>
                      <a:pt x="496" y="61"/>
                      <a:pt x="496" y="61"/>
                    </a:cubicBezTo>
                    <a:lnTo>
                      <a:pt x="496" y="61"/>
                    </a:lnTo>
                    <a:cubicBezTo>
                      <a:pt x="155" y="61"/>
                      <a:pt x="155" y="61"/>
                      <a:pt x="155" y="61"/>
                    </a:cubicBezTo>
                    <a:cubicBezTo>
                      <a:pt x="155" y="61"/>
                      <a:pt x="155" y="92"/>
                      <a:pt x="155" y="124"/>
                    </a:cubicBezTo>
                    <a:cubicBezTo>
                      <a:pt x="155" y="185"/>
                      <a:pt x="155" y="185"/>
                      <a:pt x="155" y="185"/>
                    </a:cubicBezTo>
                    <a:cubicBezTo>
                      <a:pt x="92" y="185"/>
                      <a:pt x="92" y="185"/>
                      <a:pt x="92" y="185"/>
                    </a:cubicBezTo>
                    <a:cubicBezTo>
                      <a:pt x="92" y="433"/>
                      <a:pt x="92" y="433"/>
                      <a:pt x="92" y="433"/>
                    </a:cubicBezTo>
                    <a:cubicBezTo>
                      <a:pt x="31" y="433"/>
                      <a:pt x="31" y="433"/>
                      <a:pt x="31" y="433"/>
                    </a:cubicBezTo>
                    <a:cubicBezTo>
                      <a:pt x="31" y="463"/>
                      <a:pt x="31" y="463"/>
                      <a:pt x="31" y="463"/>
                    </a:cubicBezTo>
                    <a:cubicBezTo>
                      <a:pt x="31" y="463"/>
                      <a:pt x="31" y="463"/>
                      <a:pt x="31" y="495"/>
                    </a:cubicBezTo>
                    <a:cubicBezTo>
                      <a:pt x="31" y="495"/>
                      <a:pt x="31" y="495"/>
                      <a:pt x="0" y="525"/>
                    </a:cubicBezTo>
                    <a:lnTo>
                      <a:pt x="0" y="525"/>
                    </a:lnTo>
                    <a:lnTo>
                      <a:pt x="0" y="525"/>
                    </a:lnTo>
                    <a:lnTo>
                      <a:pt x="0" y="525"/>
                    </a:lnTo>
                    <a:lnTo>
                      <a:pt x="0" y="556"/>
                    </a:lnTo>
                    <a:lnTo>
                      <a:pt x="0" y="556"/>
                    </a:lnTo>
                    <a:lnTo>
                      <a:pt x="0" y="556"/>
                    </a:lnTo>
                    <a:lnTo>
                      <a:pt x="0" y="556"/>
                    </a:lnTo>
                    <a:cubicBezTo>
                      <a:pt x="0" y="587"/>
                      <a:pt x="0" y="587"/>
                      <a:pt x="0" y="587"/>
                    </a:cubicBezTo>
                    <a:lnTo>
                      <a:pt x="0" y="619"/>
                    </a:lnTo>
                    <a:lnTo>
                      <a:pt x="0" y="619"/>
                    </a:lnTo>
                    <a:cubicBezTo>
                      <a:pt x="0" y="619"/>
                      <a:pt x="31" y="619"/>
                      <a:pt x="31" y="649"/>
                    </a:cubicBezTo>
                    <a:lnTo>
                      <a:pt x="31" y="649"/>
                    </a:lnTo>
                    <a:lnTo>
                      <a:pt x="31" y="649"/>
                    </a:lnTo>
                    <a:lnTo>
                      <a:pt x="31" y="649"/>
                    </a:lnTo>
                    <a:lnTo>
                      <a:pt x="31" y="649"/>
                    </a:lnTo>
                    <a:lnTo>
                      <a:pt x="31" y="680"/>
                    </a:lnTo>
                    <a:lnTo>
                      <a:pt x="31" y="680"/>
                    </a:lnTo>
                    <a:lnTo>
                      <a:pt x="31" y="680"/>
                    </a:lnTo>
                    <a:lnTo>
                      <a:pt x="31" y="711"/>
                    </a:lnTo>
                    <a:lnTo>
                      <a:pt x="31" y="711"/>
                    </a:lnTo>
                    <a:cubicBezTo>
                      <a:pt x="31" y="711"/>
                      <a:pt x="62" y="711"/>
                      <a:pt x="62" y="743"/>
                    </a:cubicBezTo>
                    <a:lnTo>
                      <a:pt x="62" y="743"/>
                    </a:lnTo>
                    <a:lnTo>
                      <a:pt x="62" y="743"/>
                    </a:lnTo>
                    <a:cubicBezTo>
                      <a:pt x="62" y="773"/>
                      <a:pt x="92" y="773"/>
                      <a:pt x="92" y="804"/>
                    </a:cubicBezTo>
                    <a:lnTo>
                      <a:pt x="92" y="804"/>
                    </a:lnTo>
                    <a:cubicBezTo>
                      <a:pt x="62" y="804"/>
                      <a:pt x="62" y="835"/>
                      <a:pt x="62" y="835"/>
                    </a:cubicBezTo>
                    <a:lnTo>
                      <a:pt x="62" y="835"/>
                    </a:lnTo>
                    <a:cubicBezTo>
                      <a:pt x="92" y="835"/>
                      <a:pt x="92" y="835"/>
                      <a:pt x="92" y="835"/>
                    </a:cubicBezTo>
                    <a:lnTo>
                      <a:pt x="92" y="835"/>
                    </a:lnTo>
                    <a:lnTo>
                      <a:pt x="92" y="867"/>
                    </a:lnTo>
                    <a:cubicBezTo>
                      <a:pt x="124" y="867"/>
                      <a:pt x="124" y="867"/>
                      <a:pt x="124" y="867"/>
                    </a:cubicBezTo>
                    <a:lnTo>
                      <a:pt x="124" y="897"/>
                    </a:lnTo>
                    <a:lnTo>
                      <a:pt x="124" y="897"/>
                    </a:lnTo>
                    <a:cubicBezTo>
                      <a:pt x="124" y="897"/>
                      <a:pt x="124" y="897"/>
                      <a:pt x="155" y="897"/>
                    </a:cubicBezTo>
                    <a:lnTo>
                      <a:pt x="155" y="897"/>
                    </a:lnTo>
                    <a:cubicBezTo>
                      <a:pt x="155" y="897"/>
                      <a:pt x="155" y="897"/>
                      <a:pt x="155" y="928"/>
                    </a:cubicBezTo>
                    <a:lnTo>
                      <a:pt x="186" y="928"/>
                    </a:lnTo>
                    <a:lnTo>
                      <a:pt x="186" y="928"/>
                    </a:lnTo>
                    <a:lnTo>
                      <a:pt x="186" y="928"/>
                    </a:lnTo>
                    <a:lnTo>
                      <a:pt x="186" y="928"/>
                    </a:lnTo>
                    <a:lnTo>
                      <a:pt x="186" y="928"/>
                    </a:lnTo>
                    <a:cubicBezTo>
                      <a:pt x="217" y="959"/>
                      <a:pt x="217" y="959"/>
                      <a:pt x="217" y="959"/>
                    </a:cubicBezTo>
                    <a:cubicBezTo>
                      <a:pt x="217" y="991"/>
                      <a:pt x="248" y="991"/>
                      <a:pt x="248" y="1021"/>
                    </a:cubicBezTo>
                    <a:lnTo>
                      <a:pt x="248" y="1021"/>
                    </a:lnTo>
                    <a:lnTo>
                      <a:pt x="248" y="1021"/>
                    </a:lnTo>
                    <a:lnTo>
                      <a:pt x="248" y="1021"/>
                    </a:lnTo>
                    <a:lnTo>
                      <a:pt x="248" y="1021"/>
                    </a:lnTo>
                    <a:cubicBezTo>
                      <a:pt x="279" y="1021"/>
                      <a:pt x="279" y="1021"/>
                      <a:pt x="279" y="1021"/>
                    </a:cubicBezTo>
                    <a:cubicBezTo>
                      <a:pt x="279" y="1052"/>
                      <a:pt x="279" y="1052"/>
                      <a:pt x="279" y="1052"/>
                    </a:cubicBezTo>
                    <a:lnTo>
                      <a:pt x="279" y="1052"/>
                    </a:lnTo>
                    <a:cubicBezTo>
                      <a:pt x="279" y="1083"/>
                      <a:pt x="279" y="1083"/>
                      <a:pt x="279" y="1083"/>
                    </a:cubicBezTo>
                    <a:lnTo>
                      <a:pt x="279" y="1083"/>
                    </a:lnTo>
                    <a:lnTo>
                      <a:pt x="279" y="1083"/>
                    </a:lnTo>
                    <a:lnTo>
                      <a:pt x="279" y="1083"/>
                    </a:lnTo>
                    <a:lnTo>
                      <a:pt x="279" y="1083"/>
                    </a:lnTo>
                    <a:cubicBezTo>
                      <a:pt x="279" y="1083"/>
                      <a:pt x="279" y="1083"/>
                      <a:pt x="279" y="1114"/>
                    </a:cubicBezTo>
                    <a:cubicBezTo>
                      <a:pt x="310" y="1114"/>
                      <a:pt x="310" y="1114"/>
                      <a:pt x="310" y="1114"/>
                    </a:cubicBezTo>
                    <a:cubicBezTo>
                      <a:pt x="341" y="1114"/>
                      <a:pt x="341" y="1114"/>
                      <a:pt x="341" y="1114"/>
                    </a:cubicBezTo>
                    <a:cubicBezTo>
                      <a:pt x="372" y="1114"/>
                      <a:pt x="372" y="1114"/>
                      <a:pt x="372" y="1114"/>
                    </a:cubicBezTo>
                    <a:cubicBezTo>
                      <a:pt x="403" y="1083"/>
                      <a:pt x="403" y="1083"/>
                      <a:pt x="403" y="1083"/>
                    </a:cubicBezTo>
                    <a:cubicBezTo>
                      <a:pt x="403" y="1114"/>
                      <a:pt x="403" y="1114"/>
                      <a:pt x="403" y="1114"/>
                    </a:cubicBezTo>
                    <a:lnTo>
                      <a:pt x="434" y="1145"/>
                    </a:lnTo>
                    <a:cubicBezTo>
                      <a:pt x="434" y="1145"/>
                      <a:pt x="434" y="1145"/>
                      <a:pt x="465" y="1176"/>
                    </a:cubicBezTo>
                    <a:cubicBezTo>
                      <a:pt x="465" y="1176"/>
                      <a:pt x="465" y="1176"/>
                      <a:pt x="465" y="1145"/>
                    </a:cubicBezTo>
                    <a:lnTo>
                      <a:pt x="465" y="1145"/>
                    </a:lnTo>
                    <a:lnTo>
                      <a:pt x="465" y="1145"/>
                    </a:lnTo>
                    <a:lnTo>
                      <a:pt x="465" y="1145"/>
                    </a:lnTo>
                    <a:cubicBezTo>
                      <a:pt x="496" y="1145"/>
                      <a:pt x="496" y="1145"/>
                      <a:pt x="496" y="1145"/>
                    </a:cubicBezTo>
                    <a:lnTo>
                      <a:pt x="527" y="1145"/>
                    </a:lnTo>
                    <a:lnTo>
                      <a:pt x="558" y="1145"/>
                    </a:lnTo>
                    <a:lnTo>
                      <a:pt x="558" y="1145"/>
                    </a:lnTo>
                    <a:cubicBezTo>
                      <a:pt x="589" y="1145"/>
                      <a:pt x="589" y="1145"/>
                      <a:pt x="589" y="1145"/>
                    </a:cubicBezTo>
                    <a:lnTo>
                      <a:pt x="589" y="1145"/>
                    </a:lnTo>
                    <a:lnTo>
                      <a:pt x="589" y="1145"/>
                    </a:lnTo>
                    <a:lnTo>
                      <a:pt x="589" y="1145"/>
                    </a:lnTo>
                    <a:cubicBezTo>
                      <a:pt x="620" y="1145"/>
                      <a:pt x="620" y="1145"/>
                      <a:pt x="620" y="1145"/>
                    </a:cubicBezTo>
                    <a:lnTo>
                      <a:pt x="620" y="1145"/>
                    </a:lnTo>
                    <a:cubicBezTo>
                      <a:pt x="620" y="1114"/>
                      <a:pt x="620" y="1114"/>
                      <a:pt x="620" y="1114"/>
                    </a:cubicBezTo>
                    <a:lnTo>
                      <a:pt x="620" y="1114"/>
                    </a:lnTo>
                    <a:cubicBezTo>
                      <a:pt x="620" y="1114"/>
                      <a:pt x="620" y="1114"/>
                      <a:pt x="651" y="108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3" name="Freeform 32"/>
              <p:cNvSpPr>
                <a:spLocks noChangeArrowheads="1"/>
              </p:cNvSpPr>
              <p:nvPr/>
            </p:nvSpPr>
            <p:spPr bwMode="auto">
              <a:xfrm>
                <a:off x="3824288" y="1801813"/>
                <a:ext cx="57150" cy="123825"/>
              </a:xfrm>
              <a:custGeom>
                <a:avLst/>
                <a:gdLst>
                  <a:gd name="T0" fmla="*/ 32 w 157"/>
                  <a:gd name="T1" fmla="*/ 248 h 343"/>
                  <a:gd name="T2" fmla="*/ 32 w 157"/>
                  <a:gd name="T3" fmla="*/ 248 h 343"/>
                  <a:gd name="T4" fmla="*/ 32 w 157"/>
                  <a:gd name="T5" fmla="*/ 248 h 343"/>
                  <a:gd name="T6" fmla="*/ 32 w 157"/>
                  <a:gd name="T7" fmla="*/ 248 h 343"/>
                  <a:gd name="T8" fmla="*/ 32 w 157"/>
                  <a:gd name="T9" fmla="*/ 279 h 343"/>
                  <a:gd name="T10" fmla="*/ 62 w 157"/>
                  <a:gd name="T11" fmla="*/ 279 h 343"/>
                  <a:gd name="T12" fmla="*/ 93 w 157"/>
                  <a:gd name="T13" fmla="*/ 342 h 343"/>
                  <a:gd name="T14" fmla="*/ 93 w 157"/>
                  <a:gd name="T15" fmla="*/ 311 h 343"/>
                  <a:gd name="T16" fmla="*/ 156 w 157"/>
                  <a:gd name="T17" fmla="*/ 279 h 343"/>
                  <a:gd name="T18" fmla="*/ 156 w 157"/>
                  <a:gd name="T19" fmla="*/ 279 h 343"/>
                  <a:gd name="T20" fmla="*/ 156 w 157"/>
                  <a:gd name="T21" fmla="*/ 248 h 343"/>
                  <a:gd name="T22" fmla="*/ 156 w 157"/>
                  <a:gd name="T23" fmla="*/ 218 h 343"/>
                  <a:gd name="T24" fmla="*/ 124 w 157"/>
                  <a:gd name="T25" fmla="*/ 218 h 343"/>
                  <a:gd name="T26" fmla="*/ 124 w 157"/>
                  <a:gd name="T27" fmla="*/ 218 h 343"/>
                  <a:gd name="T28" fmla="*/ 93 w 157"/>
                  <a:gd name="T29" fmla="*/ 187 h 343"/>
                  <a:gd name="T30" fmla="*/ 124 w 157"/>
                  <a:gd name="T31" fmla="*/ 94 h 343"/>
                  <a:gd name="T32" fmla="*/ 156 w 157"/>
                  <a:gd name="T33" fmla="*/ 94 h 343"/>
                  <a:gd name="T34" fmla="*/ 156 w 157"/>
                  <a:gd name="T35" fmla="*/ 94 h 343"/>
                  <a:gd name="T36" fmla="*/ 156 w 157"/>
                  <a:gd name="T37" fmla="*/ 94 h 343"/>
                  <a:gd name="T38" fmla="*/ 124 w 157"/>
                  <a:gd name="T39" fmla="*/ 63 h 343"/>
                  <a:gd name="T40" fmla="*/ 124 w 157"/>
                  <a:gd name="T41" fmla="*/ 63 h 343"/>
                  <a:gd name="T42" fmla="*/ 124 w 157"/>
                  <a:gd name="T43" fmla="*/ 63 h 343"/>
                  <a:gd name="T44" fmla="*/ 124 w 157"/>
                  <a:gd name="T45" fmla="*/ 31 h 343"/>
                  <a:gd name="T46" fmla="*/ 93 w 157"/>
                  <a:gd name="T47" fmla="*/ 0 h 343"/>
                  <a:gd name="T48" fmla="*/ 62 w 157"/>
                  <a:gd name="T49" fmla="*/ 0 h 343"/>
                  <a:gd name="T50" fmla="*/ 32 w 157"/>
                  <a:gd name="T51" fmla="*/ 0 h 343"/>
                  <a:gd name="T52" fmla="*/ 32 w 157"/>
                  <a:gd name="T53" fmla="*/ 31 h 343"/>
                  <a:gd name="T54" fmla="*/ 32 w 157"/>
                  <a:gd name="T55" fmla="*/ 31 h 343"/>
                  <a:gd name="T56" fmla="*/ 32 w 157"/>
                  <a:gd name="T57" fmla="*/ 31 h 343"/>
                  <a:gd name="T58" fmla="*/ 32 w 157"/>
                  <a:gd name="T59" fmla="*/ 63 h 343"/>
                  <a:gd name="T60" fmla="*/ 32 w 157"/>
                  <a:gd name="T61" fmla="*/ 94 h 343"/>
                  <a:gd name="T62" fmla="*/ 32 w 157"/>
                  <a:gd name="T63" fmla="*/ 94 h 343"/>
                  <a:gd name="T64" fmla="*/ 32 w 157"/>
                  <a:gd name="T65" fmla="*/ 94 h 343"/>
                  <a:gd name="T66" fmla="*/ 32 w 157"/>
                  <a:gd name="T67" fmla="*/ 94 h 343"/>
                  <a:gd name="T68" fmla="*/ 32 w 157"/>
                  <a:gd name="T69" fmla="*/ 94 h 343"/>
                  <a:gd name="T70" fmla="*/ 32 w 157"/>
                  <a:gd name="T71" fmla="*/ 94 h 343"/>
                  <a:gd name="T72" fmla="*/ 32 w 157"/>
                  <a:gd name="T73" fmla="*/ 94 h 343"/>
                  <a:gd name="T74" fmla="*/ 0 w 157"/>
                  <a:gd name="T75" fmla="*/ 187 h 343"/>
                  <a:gd name="T76" fmla="*/ 0 w 157"/>
                  <a:gd name="T77" fmla="*/ 187 h 343"/>
                  <a:gd name="T78" fmla="*/ 0 w 157"/>
                  <a:gd name="T79" fmla="*/ 187 h 343"/>
                  <a:gd name="T80" fmla="*/ 0 w 157"/>
                  <a:gd name="T81" fmla="*/ 218 h 343"/>
                  <a:gd name="T82" fmla="*/ 0 w 157"/>
                  <a:gd name="T83" fmla="*/ 218 h 343"/>
                  <a:gd name="T84" fmla="*/ 0 w 157"/>
                  <a:gd name="T85" fmla="*/ 218 h 343"/>
                  <a:gd name="T86" fmla="*/ 32 w 157"/>
                  <a:gd name="T87" fmla="*/ 2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3">
                    <a:moveTo>
                      <a:pt x="32" y="248"/>
                    </a:moveTo>
                    <a:lnTo>
                      <a:pt x="32" y="248"/>
                    </a:lnTo>
                    <a:lnTo>
                      <a:pt x="32" y="248"/>
                    </a:lnTo>
                    <a:lnTo>
                      <a:pt x="32" y="248"/>
                    </a:lnTo>
                    <a:cubicBezTo>
                      <a:pt x="32" y="279"/>
                      <a:pt x="32" y="279"/>
                      <a:pt x="32" y="279"/>
                    </a:cubicBezTo>
                    <a:cubicBezTo>
                      <a:pt x="62" y="279"/>
                      <a:pt x="62" y="279"/>
                      <a:pt x="62" y="279"/>
                    </a:cubicBezTo>
                    <a:cubicBezTo>
                      <a:pt x="93" y="311"/>
                      <a:pt x="93" y="311"/>
                      <a:pt x="93" y="342"/>
                    </a:cubicBezTo>
                    <a:cubicBezTo>
                      <a:pt x="93" y="311"/>
                      <a:pt x="93" y="311"/>
                      <a:pt x="93" y="311"/>
                    </a:cubicBezTo>
                    <a:cubicBezTo>
                      <a:pt x="124" y="311"/>
                      <a:pt x="156" y="279"/>
                      <a:pt x="156" y="279"/>
                    </a:cubicBezTo>
                    <a:lnTo>
                      <a:pt x="156" y="279"/>
                    </a:lnTo>
                    <a:cubicBezTo>
                      <a:pt x="156" y="248"/>
                      <a:pt x="156" y="248"/>
                      <a:pt x="156" y="248"/>
                    </a:cubicBezTo>
                    <a:lnTo>
                      <a:pt x="156" y="218"/>
                    </a:lnTo>
                    <a:lnTo>
                      <a:pt x="124" y="218"/>
                    </a:lnTo>
                    <a:lnTo>
                      <a:pt x="124" y="218"/>
                    </a:lnTo>
                    <a:cubicBezTo>
                      <a:pt x="124" y="218"/>
                      <a:pt x="93" y="218"/>
                      <a:pt x="93" y="187"/>
                    </a:cubicBezTo>
                    <a:cubicBezTo>
                      <a:pt x="93" y="155"/>
                      <a:pt x="93" y="124"/>
                      <a:pt x="124" y="94"/>
                    </a:cubicBezTo>
                    <a:cubicBezTo>
                      <a:pt x="124" y="94"/>
                      <a:pt x="124" y="94"/>
                      <a:pt x="156" y="94"/>
                    </a:cubicBezTo>
                    <a:lnTo>
                      <a:pt x="156" y="94"/>
                    </a:lnTo>
                    <a:lnTo>
                      <a:pt x="156" y="94"/>
                    </a:lnTo>
                    <a:cubicBezTo>
                      <a:pt x="124" y="94"/>
                      <a:pt x="124" y="63"/>
                      <a:pt x="124" y="63"/>
                    </a:cubicBezTo>
                    <a:lnTo>
                      <a:pt x="124" y="63"/>
                    </a:lnTo>
                    <a:lnTo>
                      <a:pt x="124" y="63"/>
                    </a:lnTo>
                    <a:cubicBezTo>
                      <a:pt x="124" y="31"/>
                      <a:pt x="124" y="31"/>
                      <a:pt x="124" y="31"/>
                    </a:cubicBezTo>
                    <a:cubicBezTo>
                      <a:pt x="124" y="0"/>
                      <a:pt x="93" y="0"/>
                      <a:pt x="93" y="0"/>
                    </a:cubicBezTo>
                    <a:lnTo>
                      <a:pt x="62" y="0"/>
                    </a:lnTo>
                    <a:lnTo>
                      <a:pt x="32" y="0"/>
                    </a:lnTo>
                    <a:lnTo>
                      <a:pt x="32" y="31"/>
                    </a:lnTo>
                    <a:lnTo>
                      <a:pt x="32" y="31"/>
                    </a:lnTo>
                    <a:lnTo>
                      <a:pt x="32" y="31"/>
                    </a:lnTo>
                    <a:lnTo>
                      <a:pt x="32" y="63"/>
                    </a:lnTo>
                    <a:cubicBezTo>
                      <a:pt x="32" y="63"/>
                      <a:pt x="32" y="63"/>
                      <a:pt x="32" y="94"/>
                    </a:cubicBezTo>
                    <a:lnTo>
                      <a:pt x="32" y="94"/>
                    </a:lnTo>
                    <a:lnTo>
                      <a:pt x="32" y="94"/>
                    </a:lnTo>
                    <a:lnTo>
                      <a:pt x="32" y="94"/>
                    </a:lnTo>
                    <a:lnTo>
                      <a:pt x="32" y="94"/>
                    </a:lnTo>
                    <a:lnTo>
                      <a:pt x="32" y="94"/>
                    </a:lnTo>
                    <a:lnTo>
                      <a:pt x="32" y="94"/>
                    </a:lnTo>
                    <a:cubicBezTo>
                      <a:pt x="32" y="124"/>
                      <a:pt x="0" y="155"/>
                      <a:pt x="0" y="187"/>
                    </a:cubicBezTo>
                    <a:lnTo>
                      <a:pt x="0" y="187"/>
                    </a:lnTo>
                    <a:lnTo>
                      <a:pt x="0" y="187"/>
                    </a:lnTo>
                    <a:cubicBezTo>
                      <a:pt x="0" y="187"/>
                      <a:pt x="0" y="187"/>
                      <a:pt x="0" y="218"/>
                    </a:cubicBezTo>
                    <a:lnTo>
                      <a:pt x="0" y="218"/>
                    </a:lnTo>
                    <a:lnTo>
                      <a:pt x="0" y="218"/>
                    </a:lnTo>
                    <a:cubicBezTo>
                      <a:pt x="0" y="218"/>
                      <a:pt x="32" y="218"/>
                      <a:pt x="32"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4" name="Freeform 33"/>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5" name="Freeform 34"/>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6" name="Freeform 35"/>
              <p:cNvSpPr>
                <a:spLocks noChangeArrowheads="1"/>
              </p:cNvSpPr>
              <p:nvPr/>
            </p:nvSpPr>
            <p:spPr bwMode="auto">
              <a:xfrm>
                <a:off x="4706938" y="2092325"/>
                <a:ext cx="134937" cy="155575"/>
              </a:xfrm>
              <a:custGeom>
                <a:avLst/>
                <a:gdLst>
                  <a:gd name="T0" fmla="*/ 217 w 373"/>
                  <a:gd name="T1" fmla="*/ 0 h 434"/>
                  <a:gd name="T2" fmla="*/ 217 w 373"/>
                  <a:gd name="T3" fmla="*/ 0 h 434"/>
                  <a:gd name="T4" fmla="*/ 217 w 373"/>
                  <a:gd name="T5" fmla="*/ 30 h 434"/>
                  <a:gd name="T6" fmla="*/ 217 w 373"/>
                  <a:gd name="T7" fmla="*/ 30 h 434"/>
                  <a:gd name="T8" fmla="*/ 217 w 373"/>
                  <a:gd name="T9" fmla="*/ 30 h 434"/>
                  <a:gd name="T10" fmla="*/ 186 w 373"/>
                  <a:gd name="T11" fmla="*/ 30 h 434"/>
                  <a:gd name="T12" fmla="*/ 186 w 373"/>
                  <a:gd name="T13" fmla="*/ 61 h 434"/>
                  <a:gd name="T14" fmla="*/ 186 w 373"/>
                  <a:gd name="T15" fmla="*/ 92 h 434"/>
                  <a:gd name="T16" fmla="*/ 186 w 373"/>
                  <a:gd name="T17" fmla="*/ 92 h 434"/>
                  <a:gd name="T18" fmla="*/ 186 w 373"/>
                  <a:gd name="T19" fmla="*/ 92 h 434"/>
                  <a:gd name="T20" fmla="*/ 217 w 373"/>
                  <a:gd name="T21" fmla="*/ 92 h 434"/>
                  <a:gd name="T22" fmla="*/ 154 w 373"/>
                  <a:gd name="T23" fmla="*/ 278 h 434"/>
                  <a:gd name="T24" fmla="*/ 154 w 373"/>
                  <a:gd name="T25" fmla="*/ 309 h 434"/>
                  <a:gd name="T26" fmla="*/ 124 w 373"/>
                  <a:gd name="T27" fmla="*/ 309 h 434"/>
                  <a:gd name="T28" fmla="*/ 62 w 373"/>
                  <a:gd name="T29" fmla="*/ 309 h 434"/>
                  <a:gd name="T30" fmla="*/ 30 w 373"/>
                  <a:gd name="T31" fmla="*/ 340 h 434"/>
                  <a:gd name="T32" fmla="*/ 0 w 373"/>
                  <a:gd name="T33" fmla="*/ 372 h 434"/>
                  <a:gd name="T34" fmla="*/ 0 w 373"/>
                  <a:gd name="T35" fmla="*/ 372 h 434"/>
                  <a:gd name="T36" fmla="*/ 0 w 373"/>
                  <a:gd name="T37" fmla="*/ 372 h 434"/>
                  <a:gd name="T38" fmla="*/ 0 w 373"/>
                  <a:gd name="T39" fmla="*/ 372 h 434"/>
                  <a:gd name="T40" fmla="*/ 30 w 373"/>
                  <a:gd name="T41" fmla="*/ 433 h 434"/>
                  <a:gd name="T42" fmla="*/ 30 w 373"/>
                  <a:gd name="T43" fmla="*/ 433 h 434"/>
                  <a:gd name="T44" fmla="*/ 30 w 373"/>
                  <a:gd name="T45" fmla="*/ 433 h 434"/>
                  <a:gd name="T46" fmla="*/ 30 w 373"/>
                  <a:gd name="T47" fmla="*/ 433 h 434"/>
                  <a:gd name="T48" fmla="*/ 30 w 373"/>
                  <a:gd name="T49" fmla="*/ 433 h 434"/>
                  <a:gd name="T50" fmla="*/ 124 w 373"/>
                  <a:gd name="T51" fmla="*/ 433 h 434"/>
                  <a:gd name="T52" fmla="*/ 124 w 373"/>
                  <a:gd name="T53" fmla="*/ 433 h 434"/>
                  <a:gd name="T54" fmla="*/ 124 w 373"/>
                  <a:gd name="T55" fmla="*/ 433 h 434"/>
                  <a:gd name="T56" fmla="*/ 124 w 373"/>
                  <a:gd name="T57" fmla="*/ 433 h 434"/>
                  <a:gd name="T58" fmla="*/ 124 w 373"/>
                  <a:gd name="T59" fmla="*/ 433 h 434"/>
                  <a:gd name="T60" fmla="*/ 186 w 373"/>
                  <a:gd name="T61" fmla="*/ 372 h 434"/>
                  <a:gd name="T62" fmla="*/ 217 w 373"/>
                  <a:gd name="T63" fmla="*/ 372 h 434"/>
                  <a:gd name="T64" fmla="*/ 217 w 373"/>
                  <a:gd name="T65" fmla="*/ 372 h 434"/>
                  <a:gd name="T66" fmla="*/ 217 w 373"/>
                  <a:gd name="T67" fmla="*/ 372 h 434"/>
                  <a:gd name="T68" fmla="*/ 248 w 373"/>
                  <a:gd name="T69" fmla="*/ 309 h 434"/>
                  <a:gd name="T70" fmla="*/ 248 w 373"/>
                  <a:gd name="T71" fmla="*/ 309 h 434"/>
                  <a:gd name="T72" fmla="*/ 278 w 373"/>
                  <a:gd name="T73" fmla="*/ 309 h 434"/>
                  <a:gd name="T74" fmla="*/ 278 w 373"/>
                  <a:gd name="T75" fmla="*/ 309 h 434"/>
                  <a:gd name="T76" fmla="*/ 278 w 373"/>
                  <a:gd name="T77" fmla="*/ 248 h 434"/>
                  <a:gd name="T78" fmla="*/ 310 w 373"/>
                  <a:gd name="T79" fmla="*/ 216 h 434"/>
                  <a:gd name="T80" fmla="*/ 341 w 373"/>
                  <a:gd name="T81" fmla="*/ 216 h 434"/>
                  <a:gd name="T82" fmla="*/ 341 w 373"/>
                  <a:gd name="T83" fmla="*/ 185 h 434"/>
                  <a:gd name="T84" fmla="*/ 372 w 373"/>
                  <a:gd name="T85" fmla="*/ 124 h 434"/>
                  <a:gd name="T86" fmla="*/ 372 w 373"/>
                  <a:gd name="T87" fmla="*/ 124 h 434"/>
                  <a:gd name="T88" fmla="*/ 372 w 373"/>
                  <a:gd name="T89" fmla="*/ 92 h 434"/>
                  <a:gd name="T90" fmla="*/ 341 w 373"/>
                  <a:gd name="T91" fmla="*/ 61 h 434"/>
                  <a:gd name="T92" fmla="*/ 310 w 373"/>
                  <a:gd name="T93" fmla="*/ 61 h 434"/>
                  <a:gd name="T94" fmla="*/ 310 w 373"/>
                  <a:gd name="T95" fmla="*/ 61 h 434"/>
                  <a:gd name="T96" fmla="*/ 248 w 373"/>
                  <a:gd name="T97" fmla="*/ 30 h 434"/>
                  <a:gd name="T98" fmla="*/ 217 w 373"/>
                  <a:gd name="T99" fmla="*/ 30 h 434"/>
                  <a:gd name="T100" fmla="*/ 217 w 373"/>
                  <a:gd name="T10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434">
                    <a:moveTo>
                      <a:pt x="217" y="0"/>
                    </a:moveTo>
                    <a:lnTo>
                      <a:pt x="217" y="0"/>
                    </a:lnTo>
                    <a:cubicBezTo>
                      <a:pt x="217" y="0"/>
                      <a:pt x="217" y="0"/>
                      <a:pt x="217" y="30"/>
                    </a:cubicBezTo>
                    <a:lnTo>
                      <a:pt x="217" y="30"/>
                    </a:lnTo>
                    <a:lnTo>
                      <a:pt x="217" y="30"/>
                    </a:lnTo>
                    <a:cubicBezTo>
                      <a:pt x="186" y="30"/>
                      <a:pt x="186" y="30"/>
                      <a:pt x="186" y="30"/>
                    </a:cubicBezTo>
                    <a:lnTo>
                      <a:pt x="186" y="61"/>
                    </a:lnTo>
                    <a:cubicBezTo>
                      <a:pt x="186" y="61"/>
                      <a:pt x="186" y="61"/>
                      <a:pt x="186" y="92"/>
                    </a:cubicBezTo>
                    <a:lnTo>
                      <a:pt x="186" y="92"/>
                    </a:lnTo>
                    <a:lnTo>
                      <a:pt x="186" y="92"/>
                    </a:lnTo>
                    <a:cubicBezTo>
                      <a:pt x="217" y="92"/>
                      <a:pt x="217" y="92"/>
                      <a:pt x="217" y="92"/>
                    </a:cubicBezTo>
                    <a:cubicBezTo>
                      <a:pt x="154" y="278"/>
                      <a:pt x="154" y="278"/>
                      <a:pt x="154" y="278"/>
                    </a:cubicBezTo>
                    <a:cubicBezTo>
                      <a:pt x="154" y="309"/>
                      <a:pt x="154" y="309"/>
                      <a:pt x="154" y="309"/>
                    </a:cubicBezTo>
                    <a:lnTo>
                      <a:pt x="124" y="309"/>
                    </a:lnTo>
                    <a:cubicBezTo>
                      <a:pt x="93" y="309"/>
                      <a:pt x="93" y="309"/>
                      <a:pt x="62" y="309"/>
                    </a:cubicBezTo>
                    <a:cubicBezTo>
                      <a:pt x="62" y="309"/>
                      <a:pt x="62" y="340"/>
                      <a:pt x="30" y="340"/>
                    </a:cubicBezTo>
                    <a:cubicBezTo>
                      <a:pt x="0" y="340"/>
                      <a:pt x="0" y="340"/>
                      <a:pt x="0" y="372"/>
                    </a:cubicBezTo>
                    <a:lnTo>
                      <a:pt x="0" y="372"/>
                    </a:lnTo>
                    <a:lnTo>
                      <a:pt x="0" y="372"/>
                    </a:lnTo>
                    <a:lnTo>
                      <a:pt x="0" y="372"/>
                    </a:lnTo>
                    <a:cubicBezTo>
                      <a:pt x="30" y="402"/>
                      <a:pt x="30" y="402"/>
                      <a:pt x="30" y="433"/>
                    </a:cubicBezTo>
                    <a:lnTo>
                      <a:pt x="30" y="433"/>
                    </a:lnTo>
                    <a:lnTo>
                      <a:pt x="30" y="433"/>
                    </a:lnTo>
                    <a:lnTo>
                      <a:pt x="30" y="433"/>
                    </a:lnTo>
                    <a:lnTo>
                      <a:pt x="30" y="433"/>
                    </a:lnTo>
                    <a:cubicBezTo>
                      <a:pt x="62" y="433"/>
                      <a:pt x="93" y="433"/>
                      <a:pt x="124" y="433"/>
                    </a:cubicBezTo>
                    <a:lnTo>
                      <a:pt x="124" y="433"/>
                    </a:lnTo>
                    <a:lnTo>
                      <a:pt x="124" y="433"/>
                    </a:lnTo>
                    <a:lnTo>
                      <a:pt x="124" y="433"/>
                    </a:lnTo>
                    <a:lnTo>
                      <a:pt x="124" y="433"/>
                    </a:lnTo>
                    <a:cubicBezTo>
                      <a:pt x="154" y="372"/>
                      <a:pt x="186" y="372"/>
                      <a:pt x="186" y="372"/>
                    </a:cubicBezTo>
                    <a:lnTo>
                      <a:pt x="217" y="372"/>
                    </a:lnTo>
                    <a:lnTo>
                      <a:pt x="217" y="372"/>
                    </a:lnTo>
                    <a:lnTo>
                      <a:pt x="217" y="372"/>
                    </a:lnTo>
                    <a:cubicBezTo>
                      <a:pt x="217" y="340"/>
                      <a:pt x="217" y="340"/>
                      <a:pt x="248" y="309"/>
                    </a:cubicBezTo>
                    <a:lnTo>
                      <a:pt x="248" y="309"/>
                    </a:lnTo>
                    <a:cubicBezTo>
                      <a:pt x="278" y="309"/>
                      <a:pt x="278" y="309"/>
                      <a:pt x="278" y="309"/>
                    </a:cubicBezTo>
                    <a:lnTo>
                      <a:pt x="278" y="309"/>
                    </a:lnTo>
                    <a:cubicBezTo>
                      <a:pt x="278" y="309"/>
                      <a:pt x="278" y="278"/>
                      <a:pt x="278" y="248"/>
                    </a:cubicBezTo>
                    <a:cubicBezTo>
                      <a:pt x="310" y="248"/>
                      <a:pt x="310" y="216"/>
                      <a:pt x="310" y="216"/>
                    </a:cubicBezTo>
                    <a:cubicBezTo>
                      <a:pt x="310" y="216"/>
                      <a:pt x="310" y="216"/>
                      <a:pt x="341" y="216"/>
                    </a:cubicBezTo>
                    <a:cubicBezTo>
                      <a:pt x="341" y="185"/>
                      <a:pt x="341" y="185"/>
                      <a:pt x="341" y="185"/>
                    </a:cubicBezTo>
                    <a:cubicBezTo>
                      <a:pt x="372" y="154"/>
                      <a:pt x="372" y="124"/>
                      <a:pt x="372" y="124"/>
                    </a:cubicBezTo>
                    <a:lnTo>
                      <a:pt x="372" y="124"/>
                    </a:lnTo>
                    <a:cubicBezTo>
                      <a:pt x="372" y="92"/>
                      <a:pt x="372" y="92"/>
                      <a:pt x="372" y="92"/>
                    </a:cubicBezTo>
                    <a:cubicBezTo>
                      <a:pt x="341" y="61"/>
                      <a:pt x="341" y="61"/>
                      <a:pt x="341" y="61"/>
                    </a:cubicBezTo>
                    <a:cubicBezTo>
                      <a:pt x="310" y="61"/>
                      <a:pt x="310" y="61"/>
                      <a:pt x="310" y="61"/>
                    </a:cubicBezTo>
                    <a:lnTo>
                      <a:pt x="310" y="61"/>
                    </a:lnTo>
                    <a:cubicBezTo>
                      <a:pt x="278" y="61"/>
                      <a:pt x="248" y="30"/>
                      <a:pt x="248" y="30"/>
                    </a:cubicBezTo>
                    <a:lnTo>
                      <a:pt x="217" y="30"/>
                    </a:lnTo>
                    <a:cubicBezTo>
                      <a:pt x="217" y="30"/>
                      <a:pt x="217" y="3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7" name="Freeform 36"/>
              <p:cNvSpPr>
                <a:spLocks noChangeArrowheads="1"/>
              </p:cNvSpPr>
              <p:nvPr/>
            </p:nvSpPr>
            <p:spPr bwMode="auto">
              <a:xfrm>
                <a:off x="4483100" y="2382838"/>
                <a:ext cx="201613" cy="290512"/>
              </a:xfrm>
              <a:custGeom>
                <a:avLst/>
                <a:gdLst>
                  <a:gd name="T0" fmla="*/ 124 w 559"/>
                  <a:gd name="T1" fmla="*/ 93 h 807"/>
                  <a:gd name="T2" fmla="*/ 154 w 559"/>
                  <a:gd name="T3" fmla="*/ 155 h 807"/>
                  <a:gd name="T4" fmla="*/ 217 w 559"/>
                  <a:gd name="T5" fmla="*/ 155 h 807"/>
                  <a:gd name="T6" fmla="*/ 310 w 559"/>
                  <a:gd name="T7" fmla="*/ 217 h 807"/>
                  <a:gd name="T8" fmla="*/ 341 w 559"/>
                  <a:gd name="T9" fmla="*/ 217 h 807"/>
                  <a:gd name="T10" fmla="*/ 372 w 559"/>
                  <a:gd name="T11" fmla="*/ 217 h 807"/>
                  <a:gd name="T12" fmla="*/ 402 w 559"/>
                  <a:gd name="T13" fmla="*/ 217 h 807"/>
                  <a:gd name="T14" fmla="*/ 402 w 559"/>
                  <a:gd name="T15" fmla="*/ 248 h 807"/>
                  <a:gd name="T16" fmla="*/ 372 w 559"/>
                  <a:gd name="T17" fmla="*/ 279 h 807"/>
                  <a:gd name="T18" fmla="*/ 341 w 559"/>
                  <a:gd name="T19" fmla="*/ 279 h 807"/>
                  <a:gd name="T20" fmla="*/ 217 w 559"/>
                  <a:gd name="T21" fmla="*/ 465 h 807"/>
                  <a:gd name="T22" fmla="*/ 154 w 559"/>
                  <a:gd name="T23" fmla="*/ 465 h 807"/>
                  <a:gd name="T24" fmla="*/ 124 w 559"/>
                  <a:gd name="T25" fmla="*/ 465 h 807"/>
                  <a:gd name="T26" fmla="*/ 62 w 559"/>
                  <a:gd name="T27" fmla="*/ 496 h 807"/>
                  <a:gd name="T28" fmla="*/ 30 w 559"/>
                  <a:gd name="T29" fmla="*/ 558 h 807"/>
                  <a:gd name="T30" fmla="*/ 30 w 559"/>
                  <a:gd name="T31" fmla="*/ 589 h 807"/>
                  <a:gd name="T32" fmla="*/ 0 w 559"/>
                  <a:gd name="T33" fmla="*/ 620 h 807"/>
                  <a:gd name="T34" fmla="*/ 0 w 559"/>
                  <a:gd name="T35" fmla="*/ 775 h 807"/>
                  <a:gd name="T36" fmla="*/ 30 w 559"/>
                  <a:gd name="T37" fmla="*/ 775 h 807"/>
                  <a:gd name="T38" fmla="*/ 62 w 559"/>
                  <a:gd name="T39" fmla="*/ 744 h 807"/>
                  <a:gd name="T40" fmla="*/ 278 w 559"/>
                  <a:gd name="T41" fmla="*/ 558 h 807"/>
                  <a:gd name="T42" fmla="*/ 372 w 559"/>
                  <a:gd name="T43" fmla="*/ 434 h 807"/>
                  <a:gd name="T44" fmla="*/ 465 w 559"/>
                  <a:gd name="T45" fmla="*/ 248 h 807"/>
                  <a:gd name="T46" fmla="*/ 526 w 559"/>
                  <a:gd name="T47" fmla="*/ 124 h 807"/>
                  <a:gd name="T48" fmla="*/ 526 w 559"/>
                  <a:gd name="T49" fmla="*/ 0 h 807"/>
                  <a:gd name="T50" fmla="*/ 496 w 559"/>
                  <a:gd name="T51" fmla="*/ 31 h 807"/>
                  <a:gd name="T52" fmla="*/ 434 w 559"/>
                  <a:gd name="T53" fmla="*/ 31 h 807"/>
                  <a:gd name="T54" fmla="*/ 434 w 559"/>
                  <a:gd name="T55" fmla="*/ 31 h 807"/>
                  <a:gd name="T56" fmla="*/ 402 w 559"/>
                  <a:gd name="T57" fmla="*/ 63 h 807"/>
                  <a:gd name="T58" fmla="*/ 341 w 559"/>
                  <a:gd name="T59" fmla="*/ 63 h 807"/>
                  <a:gd name="T60" fmla="*/ 310 w 559"/>
                  <a:gd name="T61" fmla="*/ 93 h 807"/>
                  <a:gd name="T62" fmla="*/ 248 w 559"/>
                  <a:gd name="T63" fmla="*/ 93 h 807"/>
                  <a:gd name="T64" fmla="*/ 248 w 559"/>
                  <a:gd name="T65" fmla="*/ 93 h 807"/>
                  <a:gd name="T66" fmla="*/ 124 w 559"/>
                  <a:gd name="T67" fmla="*/ 63 h 807"/>
                  <a:gd name="T68" fmla="*/ 124 w 559"/>
                  <a:gd name="T69" fmla="*/ 6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807">
                    <a:moveTo>
                      <a:pt x="124" y="93"/>
                    </a:moveTo>
                    <a:lnTo>
                      <a:pt x="124" y="93"/>
                    </a:lnTo>
                    <a:cubicBezTo>
                      <a:pt x="124" y="124"/>
                      <a:pt x="154" y="124"/>
                      <a:pt x="154" y="155"/>
                    </a:cubicBezTo>
                    <a:lnTo>
                      <a:pt x="154" y="155"/>
                    </a:lnTo>
                    <a:lnTo>
                      <a:pt x="186" y="155"/>
                    </a:lnTo>
                    <a:lnTo>
                      <a:pt x="217" y="155"/>
                    </a:lnTo>
                    <a:cubicBezTo>
                      <a:pt x="248" y="155"/>
                      <a:pt x="278" y="187"/>
                      <a:pt x="278" y="187"/>
                    </a:cubicBezTo>
                    <a:cubicBezTo>
                      <a:pt x="310" y="187"/>
                      <a:pt x="310" y="217"/>
                      <a:pt x="310" y="217"/>
                    </a:cubicBezTo>
                    <a:lnTo>
                      <a:pt x="310" y="217"/>
                    </a:lnTo>
                    <a:cubicBezTo>
                      <a:pt x="341" y="217"/>
                      <a:pt x="341" y="217"/>
                      <a:pt x="341" y="217"/>
                    </a:cubicBezTo>
                    <a:cubicBezTo>
                      <a:pt x="341" y="217"/>
                      <a:pt x="341" y="217"/>
                      <a:pt x="372" y="217"/>
                    </a:cubicBezTo>
                    <a:lnTo>
                      <a:pt x="372" y="217"/>
                    </a:lnTo>
                    <a:lnTo>
                      <a:pt x="402" y="217"/>
                    </a:lnTo>
                    <a:lnTo>
                      <a:pt x="402" y="217"/>
                    </a:lnTo>
                    <a:lnTo>
                      <a:pt x="402" y="248"/>
                    </a:lnTo>
                    <a:lnTo>
                      <a:pt x="402" y="248"/>
                    </a:lnTo>
                    <a:cubicBezTo>
                      <a:pt x="402" y="248"/>
                      <a:pt x="402" y="248"/>
                      <a:pt x="372" y="279"/>
                    </a:cubicBezTo>
                    <a:lnTo>
                      <a:pt x="372" y="279"/>
                    </a:lnTo>
                    <a:lnTo>
                      <a:pt x="372" y="279"/>
                    </a:lnTo>
                    <a:cubicBezTo>
                      <a:pt x="372" y="279"/>
                      <a:pt x="372" y="279"/>
                      <a:pt x="341" y="279"/>
                    </a:cubicBezTo>
                    <a:cubicBezTo>
                      <a:pt x="217" y="465"/>
                      <a:pt x="217" y="465"/>
                      <a:pt x="217" y="465"/>
                    </a:cubicBezTo>
                    <a:lnTo>
                      <a:pt x="217" y="465"/>
                    </a:lnTo>
                    <a:lnTo>
                      <a:pt x="154" y="465"/>
                    </a:lnTo>
                    <a:lnTo>
                      <a:pt x="154" y="465"/>
                    </a:lnTo>
                    <a:lnTo>
                      <a:pt x="124" y="465"/>
                    </a:lnTo>
                    <a:lnTo>
                      <a:pt x="124" y="465"/>
                    </a:lnTo>
                    <a:cubicBezTo>
                      <a:pt x="124" y="496"/>
                      <a:pt x="124" y="496"/>
                      <a:pt x="93" y="496"/>
                    </a:cubicBezTo>
                    <a:cubicBezTo>
                      <a:pt x="93" y="496"/>
                      <a:pt x="93" y="496"/>
                      <a:pt x="62" y="496"/>
                    </a:cubicBezTo>
                    <a:lnTo>
                      <a:pt x="62" y="496"/>
                    </a:lnTo>
                    <a:cubicBezTo>
                      <a:pt x="30" y="558"/>
                      <a:pt x="30" y="558"/>
                      <a:pt x="30" y="558"/>
                    </a:cubicBezTo>
                    <a:lnTo>
                      <a:pt x="30" y="558"/>
                    </a:lnTo>
                    <a:cubicBezTo>
                      <a:pt x="30" y="558"/>
                      <a:pt x="30" y="558"/>
                      <a:pt x="30" y="589"/>
                    </a:cubicBezTo>
                    <a:cubicBezTo>
                      <a:pt x="0" y="589"/>
                      <a:pt x="0" y="589"/>
                      <a:pt x="0" y="589"/>
                    </a:cubicBezTo>
                    <a:cubicBezTo>
                      <a:pt x="0" y="589"/>
                      <a:pt x="0" y="589"/>
                      <a:pt x="0" y="620"/>
                    </a:cubicBezTo>
                    <a:cubicBezTo>
                      <a:pt x="0" y="651"/>
                      <a:pt x="0" y="682"/>
                      <a:pt x="0" y="744"/>
                    </a:cubicBezTo>
                    <a:lnTo>
                      <a:pt x="0" y="775"/>
                    </a:lnTo>
                    <a:cubicBezTo>
                      <a:pt x="30" y="806"/>
                      <a:pt x="30" y="806"/>
                      <a:pt x="30" y="806"/>
                    </a:cubicBezTo>
                    <a:lnTo>
                      <a:pt x="30" y="775"/>
                    </a:lnTo>
                    <a:cubicBezTo>
                      <a:pt x="62" y="775"/>
                      <a:pt x="62" y="775"/>
                      <a:pt x="62" y="744"/>
                    </a:cubicBezTo>
                    <a:lnTo>
                      <a:pt x="62" y="744"/>
                    </a:lnTo>
                    <a:cubicBezTo>
                      <a:pt x="93" y="713"/>
                      <a:pt x="154" y="651"/>
                      <a:pt x="154" y="620"/>
                    </a:cubicBezTo>
                    <a:cubicBezTo>
                      <a:pt x="186" y="620"/>
                      <a:pt x="248" y="558"/>
                      <a:pt x="278" y="558"/>
                    </a:cubicBezTo>
                    <a:cubicBezTo>
                      <a:pt x="278" y="558"/>
                      <a:pt x="310" y="527"/>
                      <a:pt x="310" y="496"/>
                    </a:cubicBezTo>
                    <a:cubicBezTo>
                      <a:pt x="341" y="465"/>
                      <a:pt x="341" y="434"/>
                      <a:pt x="372" y="434"/>
                    </a:cubicBezTo>
                    <a:cubicBezTo>
                      <a:pt x="372" y="434"/>
                      <a:pt x="372" y="403"/>
                      <a:pt x="402" y="403"/>
                    </a:cubicBezTo>
                    <a:cubicBezTo>
                      <a:pt x="402" y="372"/>
                      <a:pt x="434" y="311"/>
                      <a:pt x="465" y="248"/>
                    </a:cubicBezTo>
                    <a:cubicBezTo>
                      <a:pt x="526" y="155"/>
                      <a:pt x="526" y="124"/>
                      <a:pt x="526" y="124"/>
                    </a:cubicBezTo>
                    <a:lnTo>
                      <a:pt x="526" y="124"/>
                    </a:lnTo>
                    <a:cubicBezTo>
                      <a:pt x="526" y="63"/>
                      <a:pt x="526" y="63"/>
                      <a:pt x="558" y="63"/>
                    </a:cubicBezTo>
                    <a:cubicBezTo>
                      <a:pt x="558" y="31"/>
                      <a:pt x="526" y="0"/>
                      <a:pt x="526" y="0"/>
                    </a:cubicBezTo>
                    <a:lnTo>
                      <a:pt x="526" y="0"/>
                    </a:lnTo>
                    <a:cubicBezTo>
                      <a:pt x="526" y="0"/>
                      <a:pt x="526" y="0"/>
                      <a:pt x="496" y="31"/>
                    </a:cubicBezTo>
                    <a:lnTo>
                      <a:pt x="496" y="31"/>
                    </a:lnTo>
                    <a:cubicBezTo>
                      <a:pt x="465" y="31"/>
                      <a:pt x="434" y="31"/>
                      <a:pt x="434" y="31"/>
                    </a:cubicBezTo>
                    <a:lnTo>
                      <a:pt x="434" y="31"/>
                    </a:lnTo>
                    <a:lnTo>
                      <a:pt x="434" y="31"/>
                    </a:lnTo>
                    <a:cubicBezTo>
                      <a:pt x="402" y="63"/>
                      <a:pt x="402" y="63"/>
                      <a:pt x="402" y="63"/>
                    </a:cubicBezTo>
                    <a:lnTo>
                      <a:pt x="402" y="63"/>
                    </a:lnTo>
                    <a:cubicBezTo>
                      <a:pt x="372" y="63"/>
                      <a:pt x="372" y="63"/>
                      <a:pt x="341" y="63"/>
                    </a:cubicBezTo>
                    <a:lnTo>
                      <a:pt x="341" y="63"/>
                    </a:lnTo>
                    <a:lnTo>
                      <a:pt x="310" y="63"/>
                    </a:lnTo>
                    <a:cubicBezTo>
                      <a:pt x="310" y="93"/>
                      <a:pt x="310" y="93"/>
                      <a:pt x="310" y="93"/>
                    </a:cubicBezTo>
                    <a:cubicBezTo>
                      <a:pt x="278" y="93"/>
                      <a:pt x="278" y="93"/>
                      <a:pt x="278" y="93"/>
                    </a:cubicBezTo>
                    <a:lnTo>
                      <a:pt x="248" y="93"/>
                    </a:lnTo>
                    <a:lnTo>
                      <a:pt x="248" y="93"/>
                    </a:lnTo>
                    <a:lnTo>
                      <a:pt x="248" y="93"/>
                    </a:lnTo>
                    <a:cubicBezTo>
                      <a:pt x="217" y="93"/>
                      <a:pt x="217" y="93"/>
                      <a:pt x="186" y="93"/>
                    </a:cubicBezTo>
                    <a:cubicBezTo>
                      <a:pt x="154" y="93"/>
                      <a:pt x="154" y="93"/>
                      <a:pt x="124" y="63"/>
                    </a:cubicBezTo>
                    <a:lnTo>
                      <a:pt x="124" y="63"/>
                    </a:lnTo>
                    <a:lnTo>
                      <a:pt x="124" y="63"/>
                    </a:lnTo>
                    <a:lnTo>
                      <a:pt x="124"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8" name="Freeform 37"/>
              <p:cNvSpPr>
                <a:spLocks noChangeArrowheads="1"/>
              </p:cNvSpPr>
              <p:nvPr/>
            </p:nvSpPr>
            <p:spPr bwMode="auto">
              <a:xfrm>
                <a:off x="4527550" y="2227263"/>
                <a:ext cx="179388" cy="122237"/>
              </a:xfrm>
              <a:custGeom>
                <a:avLst/>
                <a:gdLst>
                  <a:gd name="T0" fmla="*/ 496 w 497"/>
                  <a:gd name="T1" fmla="*/ 61 h 340"/>
                  <a:gd name="T2" fmla="*/ 496 w 497"/>
                  <a:gd name="T3" fmla="*/ 61 h 340"/>
                  <a:gd name="T4" fmla="*/ 465 w 497"/>
                  <a:gd name="T5" fmla="*/ 30 h 340"/>
                  <a:gd name="T6" fmla="*/ 465 w 497"/>
                  <a:gd name="T7" fmla="*/ 0 h 340"/>
                  <a:gd name="T8" fmla="*/ 402 w 497"/>
                  <a:gd name="T9" fmla="*/ 0 h 340"/>
                  <a:gd name="T10" fmla="*/ 341 w 497"/>
                  <a:gd name="T11" fmla="*/ 30 h 340"/>
                  <a:gd name="T12" fmla="*/ 341 w 497"/>
                  <a:gd name="T13" fmla="*/ 30 h 340"/>
                  <a:gd name="T14" fmla="*/ 310 w 497"/>
                  <a:gd name="T15" fmla="*/ 30 h 340"/>
                  <a:gd name="T16" fmla="*/ 248 w 497"/>
                  <a:gd name="T17" fmla="*/ 92 h 340"/>
                  <a:gd name="T18" fmla="*/ 217 w 497"/>
                  <a:gd name="T19" fmla="*/ 124 h 340"/>
                  <a:gd name="T20" fmla="*/ 186 w 497"/>
                  <a:gd name="T21" fmla="*/ 154 h 340"/>
                  <a:gd name="T22" fmla="*/ 186 w 497"/>
                  <a:gd name="T23" fmla="*/ 154 h 340"/>
                  <a:gd name="T24" fmla="*/ 124 w 497"/>
                  <a:gd name="T25" fmla="*/ 124 h 340"/>
                  <a:gd name="T26" fmla="*/ 62 w 497"/>
                  <a:gd name="T27" fmla="*/ 92 h 340"/>
                  <a:gd name="T28" fmla="*/ 0 w 497"/>
                  <a:gd name="T29" fmla="*/ 92 h 340"/>
                  <a:gd name="T30" fmla="*/ 0 w 497"/>
                  <a:gd name="T31" fmla="*/ 92 h 340"/>
                  <a:gd name="T32" fmla="*/ 0 w 497"/>
                  <a:gd name="T33" fmla="*/ 124 h 340"/>
                  <a:gd name="T34" fmla="*/ 0 w 497"/>
                  <a:gd name="T35" fmla="*/ 154 h 340"/>
                  <a:gd name="T36" fmla="*/ 0 w 497"/>
                  <a:gd name="T37" fmla="*/ 185 h 340"/>
                  <a:gd name="T38" fmla="*/ 0 w 497"/>
                  <a:gd name="T39" fmla="*/ 308 h 340"/>
                  <a:gd name="T40" fmla="*/ 30 w 497"/>
                  <a:gd name="T41" fmla="*/ 339 h 340"/>
                  <a:gd name="T42" fmla="*/ 93 w 497"/>
                  <a:gd name="T43" fmla="*/ 339 h 340"/>
                  <a:gd name="T44" fmla="*/ 93 w 497"/>
                  <a:gd name="T45" fmla="*/ 308 h 340"/>
                  <a:gd name="T46" fmla="*/ 124 w 497"/>
                  <a:gd name="T47" fmla="*/ 308 h 340"/>
                  <a:gd name="T48" fmla="*/ 154 w 497"/>
                  <a:gd name="T49" fmla="*/ 277 h 340"/>
                  <a:gd name="T50" fmla="*/ 248 w 497"/>
                  <a:gd name="T51" fmla="*/ 247 h 340"/>
                  <a:gd name="T52" fmla="*/ 278 w 497"/>
                  <a:gd name="T53" fmla="*/ 247 h 340"/>
                  <a:gd name="T54" fmla="*/ 372 w 497"/>
                  <a:gd name="T55" fmla="*/ 185 h 340"/>
                  <a:gd name="T56" fmla="*/ 402 w 497"/>
                  <a:gd name="T57" fmla="*/ 185 h 340"/>
                  <a:gd name="T58" fmla="*/ 465 w 497"/>
                  <a:gd name="T59" fmla="*/ 154 h 340"/>
                  <a:gd name="T60" fmla="*/ 465 w 497"/>
                  <a:gd name="T61" fmla="*/ 154 h 340"/>
                  <a:gd name="T62" fmla="*/ 496 w 497"/>
                  <a:gd name="T63" fmla="*/ 92 h 340"/>
                  <a:gd name="T64" fmla="*/ 496 w 497"/>
                  <a:gd name="T6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340">
                    <a:moveTo>
                      <a:pt x="496" y="61"/>
                    </a:moveTo>
                    <a:lnTo>
                      <a:pt x="496" y="61"/>
                    </a:lnTo>
                    <a:lnTo>
                      <a:pt x="496" y="61"/>
                    </a:lnTo>
                    <a:lnTo>
                      <a:pt x="496" y="61"/>
                    </a:lnTo>
                    <a:cubicBezTo>
                      <a:pt x="496" y="61"/>
                      <a:pt x="496" y="61"/>
                      <a:pt x="465" y="61"/>
                    </a:cubicBezTo>
                    <a:cubicBezTo>
                      <a:pt x="465" y="30"/>
                      <a:pt x="465" y="30"/>
                      <a:pt x="465" y="30"/>
                    </a:cubicBezTo>
                    <a:cubicBezTo>
                      <a:pt x="465" y="30"/>
                      <a:pt x="465" y="30"/>
                      <a:pt x="465" y="0"/>
                    </a:cubicBezTo>
                    <a:lnTo>
                      <a:pt x="465" y="0"/>
                    </a:lnTo>
                    <a:cubicBezTo>
                      <a:pt x="434" y="0"/>
                      <a:pt x="434" y="0"/>
                      <a:pt x="434" y="0"/>
                    </a:cubicBezTo>
                    <a:cubicBezTo>
                      <a:pt x="434" y="0"/>
                      <a:pt x="434" y="0"/>
                      <a:pt x="402" y="0"/>
                    </a:cubicBezTo>
                    <a:lnTo>
                      <a:pt x="402" y="0"/>
                    </a:lnTo>
                    <a:cubicBezTo>
                      <a:pt x="372" y="30"/>
                      <a:pt x="372" y="30"/>
                      <a:pt x="341" y="30"/>
                    </a:cubicBezTo>
                    <a:lnTo>
                      <a:pt x="341" y="30"/>
                    </a:lnTo>
                    <a:lnTo>
                      <a:pt x="341" y="30"/>
                    </a:lnTo>
                    <a:cubicBezTo>
                      <a:pt x="310" y="30"/>
                      <a:pt x="310" y="30"/>
                      <a:pt x="310" y="30"/>
                    </a:cubicBezTo>
                    <a:lnTo>
                      <a:pt x="310" y="30"/>
                    </a:lnTo>
                    <a:cubicBezTo>
                      <a:pt x="310" y="61"/>
                      <a:pt x="278" y="61"/>
                      <a:pt x="248" y="61"/>
                    </a:cubicBezTo>
                    <a:cubicBezTo>
                      <a:pt x="248" y="92"/>
                      <a:pt x="248" y="92"/>
                      <a:pt x="248" y="92"/>
                    </a:cubicBezTo>
                    <a:cubicBezTo>
                      <a:pt x="248" y="92"/>
                      <a:pt x="248" y="92"/>
                      <a:pt x="248" y="124"/>
                    </a:cubicBezTo>
                    <a:cubicBezTo>
                      <a:pt x="217" y="124"/>
                      <a:pt x="217" y="124"/>
                      <a:pt x="217" y="124"/>
                    </a:cubicBezTo>
                    <a:lnTo>
                      <a:pt x="217" y="124"/>
                    </a:lnTo>
                    <a:cubicBezTo>
                      <a:pt x="217" y="154"/>
                      <a:pt x="217" y="154"/>
                      <a:pt x="186" y="154"/>
                    </a:cubicBezTo>
                    <a:lnTo>
                      <a:pt x="186" y="154"/>
                    </a:lnTo>
                    <a:lnTo>
                      <a:pt x="186" y="154"/>
                    </a:lnTo>
                    <a:cubicBezTo>
                      <a:pt x="154" y="154"/>
                      <a:pt x="154" y="154"/>
                      <a:pt x="154" y="154"/>
                    </a:cubicBezTo>
                    <a:cubicBezTo>
                      <a:pt x="154" y="124"/>
                      <a:pt x="124" y="124"/>
                      <a:pt x="124" y="124"/>
                    </a:cubicBezTo>
                    <a:cubicBezTo>
                      <a:pt x="93" y="124"/>
                      <a:pt x="93" y="92"/>
                      <a:pt x="93" y="92"/>
                    </a:cubicBezTo>
                    <a:lnTo>
                      <a:pt x="62" y="92"/>
                    </a:lnTo>
                    <a:cubicBezTo>
                      <a:pt x="62" y="92"/>
                      <a:pt x="62" y="92"/>
                      <a:pt x="30" y="92"/>
                    </a:cubicBezTo>
                    <a:cubicBezTo>
                      <a:pt x="30" y="92"/>
                      <a:pt x="30" y="92"/>
                      <a:pt x="0" y="92"/>
                    </a:cubicBezTo>
                    <a:lnTo>
                      <a:pt x="0" y="92"/>
                    </a:lnTo>
                    <a:lnTo>
                      <a:pt x="0" y="92"/>
                    </a:lnTo>
                    <a:lnTo>
                      <a:pt x="0" y="92"/>
                    </a:lnTo>
                    <a:cubicBezTo>
                      <a:pt x="0" y="124"/>
                      <a:pt x="0" y="124"/>
                      <a:pt x="0" y="124"/>
                    </a:cubicBezTo>
                    <a:lnTo>
                      <a:pt x="0" y="124"/>
                    </a:lnTo>
                    <a:cubicBezTo>
                      <a:pt x="0" y="124"/>
                      <a:pt x="0" y="124"/>
                      <a:pt x="0" y="154"/>
                    </a:cubicBezTo>
                    <a:lnTo>
                      <a:pt x="0" y="185"/>
                    </a:lnTo>
                    <a:lnTo>
                      <a:pt x="0" y="185"/>
                    </a:lnTo>
                    <a:cubicBezTo>
                      <a:pt x="0" y="215"/>
                      <a:pt x="0" y="215"/>
                      <a:pt x="0" y="215"/>
                    </a:cubicBezTo>
                    <a:cubicBezTo>
                      <a:pt x="0" y="247"/>
                      <a:pt x="0" y="277"/>
                      <a:pt x="0" y="308"/>
                    </a:cubicBezTo>
                    <a:cubicBezTo>
                      <a:pt x="0" y="308"/>
                      <a:pt x="0" y="308"/>
                      <a:pt x="0" y="339"/>
                    </a:cubicBezTo>
                    <a:lnTo>
                      <a:pt x="30" y="339"/>
                    </a:lnTo>
                    <a:lnTo>
                      <a:pt x="30" y="339"/>
                    </a:lnTo>
                    <a:cubicBezTo>
                      <a:pt x="62" y="339"/>
                      <a:pt x="62" y="339"/>
                      <a:pt x="93" y="339"/>
                    </a:cubicBezTo>
                    <a:lnTo>
                      <a:pt x="93" y="339"/>
                    </a:lnTo>
                    <a:lnTo>
                      <a:pt x="93" y="308"/>
                    </a:lnTo>
                    <a:cubicBezTo>
                      <a:pt x="124" y="277"/>
                      <a:pt x="124" y="277"/>
                      <a:pt x="124" y="277"/>
                    </a:cubicBezTo>
                    <a:cubicBezTo>
                      <a:pt x="124" y="308"/>
                      <a:pt x="124" y="308"/>
                      <a:pt x="124" y="308"/>
                    </a:cubicBezTo>
                    <a:lnTo>
                      <a:pt x="124" y="308"/>
                    </a:lnTo>
                    <a:cubicBezTo>
                      <a:pt x="124" y="308"/>
                      <a:pt x="154" y="308"/>
                      <a:pt x="154" y="277"/>
                    </a:cubicBezTo>
                    <a:cubicBezTo>
                      <a:pt x="186" y="277"/>
                      <a:pt x="186" y="277"/>
                      <a:pt x="217" y="277"/>
                    </a:cubicBezTo>
                    <a:cubicBezTo>
                      <a:pt x="217" y="247"/>
                      <a:pt x="248" y="247"/>
                      <a:pt x="248" y="247"/>
                    </a:cubicBezTo>
                    <a:cubicBezTo>
                      <a:pt x="278" y="247"/>
                      <a:pt x="278" y="247"/>
                      <a:pt x="278" y="247"/>
                    </a:cubicBezTo>
                    <a:lnTo>
                      <a:pt x="278" y="247"/>
                    </a:lnTo>
                    <a:cubicBezTo>
                      <a:pt x="278" y="247"/>
                      <a:pt x="310" y="215"/>
                      <a:pt x="341" y="215"/>
                    </a:cubicBezTo>
                    <a:lnTo>
                      <a:pt x="372" y="185"/>
                    </a:lnTo>
                    <a:cubicBezTo>
                      <a:pt x="372" y="185"/>
                      <a:pt x="372" y="185"/>
                      <a:pt x="402" y="185"/>
                    </a:cubicBezTo>
                    <a:lnTo>
                      <a:pt x="402" y="185"/>
                    </a:lnTo>
                    <a:lnTo>
                      <a:pt x="402" y="185"/>
                    </a:lnTo>
                    <a:cubicBezTo>
                      <a:pt x="402" y="185"/>
                      <a:pt x="434" y="185"/>
                      <a:pt x="465" y="154"/>
                    </a:cubicBezTo>
                    <a:lnTo>
                      <a:pt x="465" y="154"/>
                    </a:lnTo>
                    <a:lnTo>
                      <a:pt x="465" y="154"/>
                    </a:lnTo>
                    <a:lnTo>
                      <a:pt x="465" y="124"/>
                    </a:lnTo>
                    <a:cubicBezTo>
                      <a:pt x="496" y="124"/>
                      <a:pt x="496" y="124"/>
                      <a:pt x="496" y="92"/>
                    </a:cubicBezTo>
                    <a:lnTo>
                      <a:pt x="496" y="92"/>
                    </a:lnTo>
                    <a:lnTo>
                      <a:pt x="496" y="6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49" name="Freeform 38"/>
              <p:cNvSpPr>
                <a:spLocks noChangeArrowheads="1"/>
              </p:cNvSpPr>
              <p:nvPr/>
            </p:nvSpPr>
            <p:spPr bwMode="auto">
              <a:xfrm>
                <a:off x="3322638" y="2271713"/>
                <a:ext cx="112712" cy="88900"/>
              </a:xfrm>
              <a:custGeom>
                <a:avLst/>
                <a:gdLst>
                  <a:gd name="T0" fmla="*/ 63 w 312"/>
                  <a:gd name="T1" fmla="*/ 153 h 248"/>
                  <a:gd name="T2" fmla="*/ 63 w 312"/>
                  <a:gd name="T3" fmla="*/ 153 h 248"/>
                  <a:gd name="T4" fmla="*/ 63 w 312"/>
                  <a:gd name="T5" fmla="*/ 153 h 248"/>
                  <a:gd name="T6" fmla="*/ 63 w 312"/>
                  <a:gd name="T7" fmla="*/ 153 h 248"/>
                  <a:gd name="T8" fmla="*/ 63 w 312"/>
                  <a:gd name="T9" fmla="*/ 153 h 248"/>
                  <a:gd name="T10" fmla="*/ 93 w 312"/>
                  <a:gd name="T11" fmla="*/ 123 h 248"/>
                  <a:gd name="T12" fmla="*/ 93 w 312"/>
                  <a:gd name="T13" fmla="*/ 123 h 248"/>
                  <a:gd name="T14" fmla="*/ 124 w 312"/>
                  <a:gd name="T15" fmla="*/ 123 h 248"/>
                  <a:gd name="T16" fmla="*/ 124 w 312"/>
                  <a:gd name="T17" fmla="*/ 123 h 248"/>
                  <a:gd name="T18" fmla="*/ 124 w 312"/>
                  <a:gd name="T19" fmla="*/ 123 h 248"/>
                  <a:gd name="T20" fmla="*/ 155 w 312"/>
                  <a:gd name="T21" fmla="*/ 153 h 248"/>
                  <a:gd name="T22" fmla="*/ 187 w 312"/>
                  <a:gd name="T23" fmla="*/ 153 h 248"/>
                  <a:gd name="T24" fmla="*/ 187 w 312"/>
                  <a:gd name="T25" fmla="*/ 153 h 248"/>
                  <a:gd name="T26" fmla="*/ 217 w 312"/>
                  <a:gd name="T27" fmla="*/ 184 h 248"/>
                  <a:gd name="T28" fmla="*/ 217 w 312"/>
                  <a:gd name="T29" fmla="*/ 184 h 248"/>
                  <a:gd name="T30" fmla="*/ 217 w 312"/>
                  <a:gd name="T31" fmla="*/ 184 h 248"/>
                  <a:gd name="T32" fmla="*/ 217 w 312"/>
                  <a:gd name="T33" fmla="*/ 184 h 248"/>
                  <a:gd name="T34" fmla="*/ 217 w 312"/>
                  <a:gd name="T35" fmla="*/ 184 h 248"/>
                  <a:gd name="T36" fmla="*/ 217 w 312"/>
                  <a:gd name="T37" fmla="*/ 184 h 248"/>
                  <a:gd name="T38" fmla="*/ 187 w 312"/>
                  <a:gd name="T39" fmla="*/ 215 h 248"/>
                  <a:gd name="T40" fmla="*/ 187 w 312"/>
                  <a:gd name="T41" fmla="*/ 215 h 248"/>
                  <a:gd name="T42" fmla="*/ 187 w 312"/>
                  <a:gd name="T43" fmla="*/ 215 h 248"/>
                  <a:gd name="T44" fmla="*/ 187 w 312"/>
                  <a:gd name="T45" fmla="*/ 215 h 248"/>
                  <a:gd name="T46" fmla="*/ 248 w 312"/>
                  <a:gd name="T47" fmla="*/ 215 h 248"/>
                  <a:gd name="T48" fmla="*/ 248 w 312"/>
                  <a:gd name="T49" fmla="*/ 247 h 248"/>
                  <a:gd name="T50" fmla="*/ 279 w 312"/>
                  <a:gd name="T51" fmla="*/ 247 h 248"/>
                  <a:gd name="T52" fmla="*/ 311 w 312"/>
                  <a:gd name="T53" fmla="*/ 247 h 248"/>
                  <a:gd name="T54" fmla="*/ 279 w 312"/>
                  <a:gd name="T55" fmla="*/ 215 h 248"/>
                  <a:gd name="T56" fmla="*/ 279 w 312"/>
                  <a:gd name="T57" fmla="*/ 215 h 248"/>
                  <a:gd name="T58" fmla="*/ 248 w 312"/>
                  <a:gd name="T59" fmla="*/ 184 h 248"/>
                  <a:gd name="T60" fmla="*/ 248 w 312"/>
                  <a:gd name="T61" fmla="*/ 184 h 248"/>
                  <a:gd name="T62" fmla="*/ 248 w 312"/>
                  <a:gd name="T63" fmla="*/ 153 h 248"/>
                  <a:gd name="T64" fmla="*/ 248 w 312"/>
                  <a:gd name="T65" fmla="*/ 153 h 248"/>
                  <a:gd name="T66" fmla="*/ 248 w 312"/>
                  <a:gd name="T67" fmla="*/ 153 h 248"/>
                  <a:gd name="T68" fmla="*/ 248 w 312"/>
                  <a:gd name="T69" fmla="*/ 123 h 248"/>
                  <a:gd name="T70" fmla="*/ 248 w 312"/>
                  <a:gd name="T71" fmla="*/ 123 h 248"/>
                  <a:gd name="T72" fmla="*/ 217 w 312"/>
                  <a:gd name="T73" fmla="*/ 91 h 248"/>
                  <a:gd name="T74" fmla="*/ 187 w 312"/>
                  <a:gd name="T75" fmla="*/ 61 h 248"/>
                  <a:gd name="T76" fmla="*/ 155 w 312"/>
                  <a:gd name="T77" fmla="*/ 30 h 248"/>
                  <a:gd name="T78" fmla="*/ 155 w 312"/>
                  <a:gd name="T79" fmla="*/ 30 h 248"/>
                  <a:gd name="T80" fmla="*/ 155 w 312"/>
                  <a:gd name="T81" fmla="*/ 30 h 248"/>
                  <a:gd name="T82" fmla="*/ 124 w 312"/>
                  <a:gd name="T83" fmla="*/ 0 h 248"/>
                  <a:gd name="T84" fmla="*/ 124 w 312"/>
                  <a:gd name="T85" fmla="*/ 30 h 248"/>
                  <a:gd name="T86" fmla="*/ 63 w 312"/>
                  <a:gd name="T87" fmla="*/ 30 h 248"/>
                  <a:gd name="T88" fmla="*/ 63 w 312"/>
                  <a:gd name="T89" fmla="*/ 30 h 248"/>
                  <a:gd name="T90" fmla="*/ 31 w 312"/>
                  <a:gd name="T91" fmla="*/ 61 h 248"/>
                  <a:gd name="T92" fmla="*/ 31 w 312"/>
                  <a:gd name="T93" fmla="*/ 61 h 248"/>
                  <a:gd name="T94" fmla="*/ 0 w 312"/>
                  <a:gd name="T95" fmla="*/ 123 h 248"/>
                  <a:gd name="T96" fmla="*/ 31 w 312"/>
                  <a:gd name="T97" fmla="*/ 123 h 248"/>
                  <a:gd name="T98" fmla="*/ 31 w 312"/>
                  <a:gd name="T99" fmla="*/ 123 h 248"/>
                  <a:gd name="T100" fmla="*/ 63 w 312"/>
                  <a:gd name="T101"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248">
                    <a:moveTo>
                      <a:pt x="63" y="153"/>
                    </a:moveTo>
                    <a:lnTo>
                      <a:pt x="63" y="153"/>
                    </a:lnTo>
                    <a:lnTo>
                      <a:pt x="63" y="153"/>
                    </a:lnTo>
                    <a:lnTo>
                      <a:pt x="63" y="153"/>
                    </a:lnTo>
                    <a:lnTo>
                      <a:pt x="63" y="153"/>
                    </a:lnTo>
                    <a:cubicBezTo>
                      <a:pt x="93" y="153"/>
                      <a:pt x="93" y="123"/>
                      <a:pt x="93" y="123"/>
                    </a:cubicBezTo>
                    <a:lnTo>
                      <a:pt x="93" y="123"/>
                    </a:lnTo>
                    <a:lnTo>
                      <a:pt x="124" y="123"/>
                    </a:lnTo>
                    <a:lnTo>
                      <a:pt x="124" y="123"/>
                    </a:lnTo>
                    <a:lnTo>
                      <a:pt x="124" y="123"/>
                    </a:lnTo>
                    <a:cubicBezTo>
                      <a:pt x="155" y="123"/>
                      <a:pt x="155" y="153"/>
                      <a:pt x="155" y="153"/>
                    </a:cubicBezTo>
                    <a:cubicBezTo>
                      <a:pt x="187" y="153"/>
                      <a:pt x="187" y="153"/>
                      <a:pt x="187" y="153"/>
                    </a:cubicBezTo>
                    <a:lnTo>
                      <a:pt x="187" y="153"/>
                    </a:lnTo>
                    <a:cubicBezTo>
                      <a:pt x="187" y="153"/>
                      <a:pt x="187" y="184"/>
                      <a:pt x="217" y="184"/>
                    </a:cubicBezTo>
                    <a:lnTo>
                      <a:pt x="217" y="184"/>
                    </a:lnTo>
                    <a:lnTo>
                      <a:pt x="217" y="184"/>
                    </a:lnTo>
                    <a:lnTo>
                      <a:pt x="217" y="184"/>
                    </a:lnTo>
                    <a:lnTo>
                      <a:pt x="217" y="184"/>
                    </a:lnTo>
                    <a:lnTo>
                      <a:pt x="217" y="184"/>
                    </a:lnTo>
                    <a:cubicBezTo>
                      <a:pt x="217" y="184"/>
                      <a:pt x="217" y="215"/>
                      <a:pt x="187" y="215"/>
                    </a:cubicBezTo>
                    <a:lnTo>
                      <a:pt x="187" y="215"/>
                    </a:lnTo>
                    <a:lnTo>
                      <a:pt x="187" y="215"/>
                    </a:lnTo>
                    <a:lnTo>
                      <a:pt x="187" y="215"/>
                    </a:lnTo>
                    <a:cubicBezTo>
                      <a:pt x="217" y="215"/>
                      <a:pt x="217" y="215"/>
                      <a:pt x="248" y="215"/>
                    </a:cubicBezTo>
                    <a:cubicBezTo>
                      <a:pt x="248" y="247"/>
                      <a:pt x="248" y="247"/>
                      <a:pt x="248" y="247"/>
                    </a:cubicBezTo>
                    <a:lnTo>
                      <a:pt x="279" y="247"/>
                    </a:lnTo>
                    <a:cubicBezTo>
                      <a:pt x="279" y="247"/>
                      <a:pt x="279" y="247"/>
                      <a:pt x="311" y="247"/>
                    </a:cubicBezTo>
                    <a:cubicBezTo>
                      <a:pt x="279" y="247"/>
                      <a:pt x="279" y="247"/>
                      <a:pt x="279" y="215"/>
                    </a:cubicBezTo>
                    <a:lnTo>
                      <a:pt x="279" y="215"/>
                    </a:lnTo>
                    <a:cubicBezTo>
                      <a:pt x="279" y="215"/>
                      <a:pt x="248" y="215"/>
                      <a:pt x="248" y="184"/>
                    </a:cubicBezTo>
                    <a:lnTo>
                      <a:pt x="248" y="184"/>
                    </a:lnTo>
                    <a:lnTo>
                      <a:pt x="248" y="153"/>
                    </a:lnTo>
                    <a:lnTo>
                      <a:pt x="248" y="153"/>
                    </a:lnTo>
                    <a:lnTo>
                      <a:pt x="248" y="153"/>
                    </a:lnTo>
                    <a:lnTo>
                      <a:pt x="248" y="123"/>
                    </a:lnTo>
                    <a:lnTo>
                      <a:pt x="248" y="123"/>
                    </a:lnTo>
                    <a:cubicBezTo>
                      <a:pt x="248" y="123"/>
                      <a:pt x="217" y="123"/>
                      <a:pt x="217" y="91"/>
                    </a:cubicBezTo>
                    <a:lnTo>
                      <a:pt x="187" y="61"/>
                    </a:lnTo>
                    <a:cubicBezTo>
                      <a:pt x="187" y="61"/>
                      <a:pt x="187" y="61"/>
                      <a:pt x="155" y="30"/>
                    </a:cubicBezTo>
                    <a:lnTo>
                      <a:pt x="155" y="30"/>
                    </a:lnTo>
                    <a:lnTo>
                      <a:pt x="155" y="30"/>
                    </a:lnTo>
                    <a:lnTo>
                      <a:pt x="124" y="0"/>
                    </a:lnTo>
                    <a:cubicBezTo>
                      <a:pt x="124" y="0"/>
                      <a:pt x="124" y="0"/>
                      <a:pt x="124" y="30"/>
                    </a:cubicBezTo>
                    <a:cubicBezTo>
                      <a:pt x="93" y="30"/>
                      <a:pt x="93" y="30"/>
                      <a:pt x="63" y="30"/>
                    </a:cubicBezTo>
                    <a:lnTo>
                      <a:pt x="63" y="30"/>
                    </a:lnTo>
                    <a:lnTo>
                      <a:pt x="31" y="61"/>
                    </a:lnTo>
                    <a:lnTo>
                      <a:pt x="31" y="61"/>
                    </a:lnTo>
                    <a:cubicBezTo>
                      <a:pt x="31" y="91"/>
                      <a:pt x="31" y="91"/>
                      <a:pt x="0" y="123"/>
                    </a:cubicBezTo>
                    <a:cubicBezTo>
                      <a:pt x="31" y="123"/>
                      <a:pt x="31" y="123"/>
                      <a:pt x="31" y="123"/>
                    </a:cubicBezTo>
                    <a:lnTo>
                      <a:pt x="31" y="123"/>
                    </a:lnTo>
                    <a:cubicBezTo>
                      <a:pt x="31" y="123"/>
                      <a:pt x="31" y="153"/>
                      <a:pt x="63" y="1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0" name="Freeform 39"/>
              <p:cNvSpPr>
                <a:spLocks noChangeArrowheads="1"/>
              </p:cNvSpPr>
              <p:nvPr/>
            </p:nvSpPr>
            <p:spPr bwMode="auto">
              <a:xfrm>
                <a:off x="3411538" y="2427288"/>
                <a:ext cx="33337" cy="55562"/>
              </a:xfrm>
              <a:custGeom>
                <a:avLst/>
                <a:gdLst>
                  <a:gd name="T0" fmla="*/ 93 w 94"/>
                  <a:gd name="T1" fmla="*/ 93 h 156"/>
                  <a:gd name="T2" fmla="*/ 93 w 94"/>
                  <a:gd name="T3" fmla="*/ 93 h 156"/>
                  <a:gd name="T4" fmla="*/ 93 w 94"/>
                  <a:gd name="T5" fmla="*/ 93 h 156"/>
                  <a:gd name="T6" fmla="*/ 93 w 94"/>
                  <a:gd name="T7" fmla="*/ 63 h 156"/>
                  <a:gd name="T8" fmla="*/ 93 w 94"/>
                  <a:gd name="T9" fmla="*/ 63 h 156"/>
                  <a:gd name="T10" fmla="*/ 63 w 94"/>
                  <a:gd name="T11" fmla="*/ 0 h 156"/>
                  <a:gd name="T12" fmla="*/ 63 w 94"/>
                  <a:gd name="T13" fmla="*/ 0 h 156"/>
                  <a:gd name="T14" fmla="*/ 63 w 94"/>
                  <a:gd name="T15" fmla="*/ 0 h 156"/>
                  <a:gd name="T16" fmla="*/ 63 w 94"/>
                  <a:gd name="T17" fmla="*/ 0 h 156"/>
                  <a:gd name="T18" fmla="*/ 31 w 94"/>
                  <a:gd name="T19" fmla="*/ 31 h 156"/>
                  <a:gd name="T20" fmla="*/ 0 w 94"/>
                  <a:gd name="T21" fmla="*/ 63 h 156"/>
                  <a:gd name="T22" fmla="*/ 0 w 94"/>
                  <a:gd name="T23" fmla="*/ 63 h 156"/>
                  <a:gd name="T24" fmla="*/ 0 w 94"/>
                  <a:gd name="T25" fmla="*/ 93 h 156"/>
                  <a:gd name="T26" fmla="*/ 0 w 94"/>
                  <a:gd name="T27" fmla="*/ 93 h 156"/>
                  <a:gd name="T28" fmla="*/ 0 w 94"/>
                  <a:gd name="T29" fmla="*/ 93 h 156"/>
                  <a:gd name="T30" fmla="*/ 31 w 94"/>
                  <a:gd name="T31" fmla="*/ 124 h 156"/>
                  <a:gd name="T32" fmla="*/ 31 w 94"/>
                  <a:gd name="T33" fmla="*/ 124 h 156"/>
                  <a:gd name="T34" fmla="*/ 31 w 94"/>
                  <a:gd name="T35" fmla="*/ 155 h 156"/>
                  <a:gd name="T36" fmla="*/ 93 w 94"/>
                  <a:gd name="T37" fmla="*/ 124 h 156"/>
                  <a:gd name="T38" fmla="*/ 93 w 94"/>
                  <a:gd name="T39"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6">
                    <a:moveTo>
                      <a:pt x="93" y="93"/>
                    </a:moveTo>
                    <a:lnTo>
                      <a:pt x="93" y="93"/>
                    </a:lnTo>
                    <a:lnTo>
                      <a:pt x="93" y="93"/>
                    </a:lnTo>
                    <a:cubicBezTo>
                      <a:pt x="93" y="63"/>
                      <a:pt x="93" y="63"/>
                      <a:pt x="93" y="63"/>
                    </a:cubicBezTo>
                    <a:lnTo>
                      <a:pt x="93" y="63"/>
                    </a:lnTo>
                    <a:cubicBezTo>
                      <a:pt x="93" y="63"/>
                      <a:pt x="63" y="31"/>
                      <a:pt x="63" y="0"/>
                    </a:cubicBezTo>
                    <a:lnTo>
                      <a:pt x="63" y="0"/>
                    </a:lnTo>
                    <a:lnTo>
                      <a:pt x="63" y="0"/>
                    </a:lnTo>
                    <a:lnTo>
                      <a:pt x="63" y="0"/>
                    </a:lnTo>
                    <a:cubicBezTo>
                      <a:pt x="31" y="0"/>
                      <a:pt x="31" y="31"/>
                      <a:pt x="31" y="31"/>
                    </a:cubicBezTo>
                    <a:cubicBezTo>
                      <a:pt x="31" y="31"/>
                      <a:pt x="0" y="31"/>
                      <a:pt x="0" y="63"/>
                    </a:cubicBezTo>
                    <a:lnTo>
                      <a:pt x="0" y="63"/>
                    </a:lnTo>
                    <a:cubicBezTo>
                      <a:pt x="0" y="63"/>
                      <a:pt x="0" y="63"/>
                      <a:pt x="0" y="93"/>
                    </a:cubicBezTo>
                    <a:lnTo>
                      <a:pt x="0" y="93"/>
                    </a:lnTo>
                    <a:lnTo>
                      <a:pt x="0" y="93"/>
                    </a:lnTo>
                    <a:lnTo>
                      <a:pt x="31" y="124"/>
                    </a:lnTo>
                    <a:lnTo>
                      <a:pt x="31" y="124"/>
                    </a:lnTo>
                    <a:cubicBezTo>
                      <a:pt x="31" y="124"/>
                      <a:pt x="31" y="124"/>
                      <a:pt x="31" y="155"/>
                    </a:cubicBezTo>
                    <a:cubicBezTo>
                      <a:pt x="63" y="124"/>
                      <a:pt x="63" y="124"/>
                      <a:pt x="93" y="124"/>
                    </a:cubicBezTo>
                    <a:lnTo>
                      <a:pt x="93"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1" name="Freeform 40"/>
              <p:cNvSpPr>
                <a:spLocks noChangeArrowheads="1"/>
              </p:cNvSpPr>
              <p:nvPr/>
            </p:nvSpPr>
            <p:spPr bwMode="auto">
              <a:xfrm>
                <a:off x="3378200" y="2371725"/>
                <a:ext cx="123825" cy="100013"/>
              </a:xfrm>
              <a:custGeom>
                <a:avLst/>
                <a:gdLst>
                  <a:gd name="T0" fmla="*/ 93 w 342"/>
                  <a:gd name="T1" fmla="*/ 124 h 280"/>
                  <a:gd name="T2" fmla="*/ 124 w 342"/>
                  <a:gd name="T3" fmla="*/ 94 h 280"/>
                  <a:gd name="T4" fmla="*/ 156 w 342"/>
                  <a:gd name="T5" fmla="*/ 94 h 280"/>
                  <a:gd name="T6" fmla="*/ 217 w 342"/>
                  <a:gd name="T7" fmla="*/ 155 h 280"/>
                  <a:gd name="T8" fmla="*/ 248 w 342"/>
                  <a:gd name="T9" fmla="*/ 186 h 280"/>
                  <a:gd name="T10" fmla="*/ 280 w 342"/>
                  <a:gd name="T11" fmla="*/ 218 h 280"/>
                  <a:gd name="T12" fmla="*/ 280 w 342"/>
                  <a:gd name="T13" fmla="*/ 248 h 280"/>
                  <a:gd name="T14" fmla="*/ 310 w 342"/>
                  <a:gd name="T15" fmla="*/ 248 h 280"/>
                  <a:gd name="T16" fmla="*/ 310 w 342"/>
                  <a:gd name="T17" fmla="*/ 248 h 280"/>
                  <a:gd name="T18" fmla="*/ 310 w 342"/>
                  <a:gd name="T19" fmla="*/ 248 h 280"/>
                  <a:gd name="T20" fmla="*/ 310 w 342"/>
                  <a:gd name="T21" fmla="*/ 218 h 280"/>
                  <a:gd name="T22" fmla="*/ 341 w 342"/>
                  <a:gd name="T23" fmla="*/ 186 h 280"/>
                  <a:gd name="T24" fmla="*/ 310 w 342"/>
                  <a:gd name="T25" fmla="*/ 155 h 280"/>
                  <a:gd name="T26" fmla="*/ 310 w 342"/>
                  <a:gd name="T27" fmla="*/ 124 h 280"/>
                  <a:gd name="T28" fmla="*/ 310 w 342"/>
                  <a:gd name="T29" fmla="*/ 94 h 280"/>
                  <a:gd name="T30" fmla="*/ 310 w 342"/>
                  <a:gd name="T31" fmla="*/ 62 h 280"/>
                  <a:gd name="T32" fmla="*/ 310 w 342"/>
                  <a:gd name="T33" fmla="*/ 62 h 280"/>
                  <a:gd name="T34" fmla="*/ 280 w 342"/>
                  <a:gd name="T35" fmla="*/ 31 h 280"/>
                  <a:gd name="T36" fmla="*/ 280 w 342"/>
                  <a:gd name="T37" fmla="*/ 31 h 280"/>
                  <a:gd name="T38" fmla="*/ 217 w 342"/>
                  <a:gd name="T39" fmla="*/ 31 h 280"/>
                  <a:gd name="T40" fmla="*/ 217 w 342"/>
                  <a:gd name="T41" fmla="*/ 31 h 280"/>
                  <a:gd name="T42" fmla="*/ 186 w 342"/>
                  <a:gd name="T43" fmla="*/ 31 h 280"/>
                  <a:gd name="T44" fmla="*/ 186 w 342"/>
                  <a:gd name="T45" fmla="*/ 31 h 280"/>
                  <a:gd name="T46" fmla="*/ 156 w 342"/>
                  <a:gd name="T47" fmla="*/ 31 h 280"/>
                  <a:gd name="T48" fmla="*/ 124 w 342"/>
                  <a:gd name="T49" fmla="*/ 31 h 280"/>
                  <a:gd name="T50" fmla="*/ 62 w 342"/>
                  <a:gd name="T51" fmla="*/ 0 h 280"/>
                  <a:gd name="T52" fmla="*/ 62 w 342"/>
                  <a:gd name="T53" fmla="*/ 0 h 280"/>
                  <a:gd name="T54" fmla="*/ 62 w 342"/>
                  <a:gd name="T55" fmla="*/ 31 h 280"/>
                  <a:gd name="T56" fmla="*/ 62 w 342"/>
                  <a:gd name="T57" fmla="*/ 31 h 280"/>
                  <a:gd name="T58" fmla="*/ 32 w 342"/>
                  <a:gd name="T59" fmla="*/ 62 h 280"/>
                  <a:gd name="T60" fmla="*/ 0 w 342"/>
                  <a:gd name="T61" fmla="*/ 62 h 280"/>
                  <a:gd name="T62" fmla="*/ 0 w 342"/>
                  <a:gd name="T63" fmla="*/ 62 h 280"/>
                  <a:gd name="T64" fmla="*/ 62 w 342"/>
                  <a:gd name="T65" fmla="*/ 124 h 280"/>
                  <a:gd name="T66" fmla="*/ 62 w 342"/>
                  <a:gd name="T67" fmla="*/ 124 h 280"/>
                  <a:gd name="T68" fmla="*/ 62 w 342"/>
                  <a:gd name="T69" fmla="*/ 155 h 280"/>
                  <a:gd name="T70" fmla="*/ 62 w 342"/>
                  <a:gd name="T71" fmla="*/ 155 h 280"/>
                  <a:gd name="T72" fmla="*/ 93 w 342"/>
                  <a:gd name="T73"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280">
                    <a:moveTo>
                      <a:pt x="93" y="124"/>
                    </a:moveTo>
                    <a:lnTo>
                      <a:pt x="93" y="124"/>
                    </a:lnTo>
                    <a:cubicBezTo>
                      <a:pt x="93" y="124"/>
                      <a:pt x="93" y="124"/>
                      <a:pt x="124" y="124"/>
                    </a:cubicBezTo>
                    <a:lnTo>
                      <a:pt x="124" y="94"/>
                    </a:lnTo>
                    <a:cubicBezTo>
                      <a:pt x="124" y="94"/>
                      <a:pt x="124" y="94"/>
                      <a:pt x="156" y="94"/>
                    </a:cubicBezTo>
                    <a:lnTo>
                      <a:pt x="156" y="94"/>
                    </a:lnTo>
                    <a:cubicBezTo>
                      <a:pt x="186" y="94"/>
                      <a:pt x="186" y="124"/>
                      <a:pt x="217" y="124"/>
                    </a:cubicBezTo>
                    <a:cubicBezTo>
                      <a:pt x="217" y="155"/>
                      <a:pt x="217" y="155"/>
                      <a:pt x="217" y="155"/>
                    </a:cubicBezTo>
                    <a:cubicBezTo>
                      <a:pt x="217" y="155"/>
                      <a:pt x="217" y="186"/>
                      <a:pt x="217" y="218"/>
                    </a:cubicBezTo>
                    <a:cubicBezTo>
                      <a:pt x="248" y="186"/>
                      <a:pt x="248" y="186"/>
                      <a:pt x="248" y="186"/>
                    </a:cubicBezTo>
                    <a:lnTo>
                      <a:pt x="280" y="218"/>
                    </a:lnTo>
                    <a:lnTo>
                      <a:pt x="280" y="218"/>
                    </a:lnTo>
                    <a:lnTo>
                      <a:pt x="280" y="248"/>
                    </a:lnTo>
                    <a:lnTo>
                      <a:pt x="280" y="248"/>
                    </a:lnTo>
                    <a:lnTo>
                      <a:pt x="280" y="279"/>
                    </a:lnTo>
                    <a:cubicBezTo>
                      <a:pt x="310" y="248"/>
                      <a:pt x="310" y="248"/>
                      <a:pt x="310" y="248"/>
                    </a:cubicBezTo>
                    <a:lnTo>
                      <a:pt x="310" y="248"/>
                    </a:lnTo>
                    <a:lnTo>
                      <a:pt x="310" y="248"/>
                    </a:lnTo>
                    <a:lnTo>
                      <a:pt x="310" y="248"/>
                    </a:lnTo>
                    <a:lnTo>
                      <a:pt x="310" y="248"/>
                    </a:lnTo>
                    <a:cubicBezTo>
                      <a:pt x="310" y="248"/>
                      <a:pt x="310" y="248"/>
                      <a:pt x="310" y="218"/>
                    </a:cubicBezTo>
                    <a:lnTo>
                      <a:pt x="310" y="218"/>
                    </a:lnTo>
                    <a:cubicBezTo>
                      <a:pt x="310" y="218"/>
                      <a:pt x="310" y="218"/>
                      <a:pt x="341" y="218"/>
                    </a:cubicBezTo>
                    <a:cubicBezTo>
                      <a:pt x="341" y="218"/>
                      <a:pt x="341" y="218"/>
                      <a:pt x="341" y="186"/>
                    </a:cubicBezTo>
                    <a:lnTo>
                      <a:pt x="341" y="186"/>
                    </a:lnTo>
                    <a:cubicBezTo>
                      <a:pt x="310" y="186"/>
                      <a:pt x="310" y="155"/>
                      <a:pt x="310" y="155"/>
                    </a:cubicBezTo>
                    <a:lnTo>
                      <a:pt x="310" y="124"/>
                    </a:lnTo>
                    <a:lnTo>
                      <a:pt x="310" y="124"/>
                    </a:lnTo>
                    <a:cubicBezTo>
                      <a:pt x="310" y="94"/>
                      <a:pt x="310" y="94"/>
                      <a:pt x="310" y="94"/>
                    </a:cubicBezTo>
                    <a:lnTo>
                      <a:pt x="310" y="94"/>
                    </a:lnTo>
                    <a:lnTo>
                      <a:pt x="310" y="62"/>
                    </a:lnTo>
                    <a:lnTo>
                      <a:pt x="310" y="62"/>
                    </a:lnTo>
                    <a:lnTo>
                      <a:pt x="310" y="62"/>
                    </a:lnTo>
                    <a:lnTo>
                      <a:pt x="310" y="62"/>
                    </a:lnTo>
                    <a:cubicBezTo>
                      <a:pt x="280" y="31"/>
                      <a:pt x="280" y="31"/>
                      <a:pt x="280" y="0"/>
                    </a:cubicBezTo>
                    <a:cubicBezTo>
                      <a:pt x="280" y="31"/>
                      <a:pt x="280" y="31"/>
                      <a:pt x="280" y="31"/>
                    </a:cubicBezTo>
                    <a:lnTo>
                      <a:pt x="280" y="31"/>
                    </a:lnTo>
                    <a:lnTo>
                      <a:pt x="280" y="31"/>
                    </a:lnTo>
                    <a:cubicBezTo>
                      <a:pt x="248" y="31"/>
                      <a:pt x="248" y="31"/>
                      <a:pt x="248" y="31"/>
                    </a:cubicBezTo>
                    <a:cubicBezTo>
                      <a:pt x="217" y="31"/>
                      <a:pt x="217" y="31"/>
                      <a:pt x="217" y="31"/>
                    </a:cubicBezTo>
                    <a:lnTo>
                      <a:pt x="217" y="31"/>
                    </a:lnTo>
                    <a:lnTo>
                      <a:pt x="217" y="31"/>
                    </a:lnTo>
                    <a:cubicBezTo>
                      <a:pt x="217" y="31"/>
                      <a:pt x="217" y="31"/>
                      <a:pt x="186" y="31"/>
                    </a:cubicBezTo>
                    <a:lnTo>
                      <a:pt x="186" y="31"/>
                    </a:lnTo>
                    <a:lnTo>
                      <a:pt x="186" y="31"/>
                    </a:lnTo>
                    <a:lnTo>
                      <a:pt x="186" y="31"/>
                    </a:lnTo>
                    <a:cubicBezTo>
                      <a:pt x="186" y="31"/>
                      <a:pt x="186" y="31"/>
                      <a:pt x="156" y="31"/>
                    </a:cubicBezTo>
                    <a:lnTo>
                      <a:pt x="156" y="31"/>
                    </a:lnTo>
                    <a:cubicBezTo>
                      <a:pt x="156" y="31"/>
                      <a:pt x="156" y="31"/>
                      <a:pt x="124" y="31"/>
                    </a:cubicBezTo>
                    <a:lnTo>
                      <a:pt x="124" y="31"/>
                    </a:lnTo>
                    <a:cubicBezTo>
                      <a:pt x="124" y="31"/>
                      <a:pt x="93" y="31"/>
                      <a:pt x="93" y="0"/>
                    </a:cubicBezTo>
                    <a:cubicBezTo>
                      <a:pt x="93" y="0"/>
                      <a:pt x="93" y="0"/>
                      <a:pt x="62" y="0"/>
                    </a:cubicBezTo>
                    <a:lnTo>
                      <a:pt x="62" y="0"/>
                    </a:lnTo>
                    <a:lnTo>
                      <a:pt x="62" y="0"/>
                    </a:lnTo>
                    <a:lnTo>
                      <a:pt x="62" y="0"/>
                    </a:lnTo>
                    <a:cubicBezTo>
                      <a:pt x="62" y="0"/>
                      <a:pt x="62" y="0"/>
                      <a:pt x="62" y="31"/>
                    </a:cubicBezTo>
                    <a:lnTo>
                      <a:pt x="62" y="31"/>
                    </a:lnTo>
                    <a:lnTo>
                      <a:pt x="62" y="31"/>
                    </a:lnTo>
                    <a:cubicBezTo>
                      <a:pt x="62" y="62"/>
                      <a:pt x="32" y="62"/>
                      <a:pt x="32" y="62"/>
                    </a:cubicBezTo>
                    <a:lnTo>
                      <a:pt x="32" y="62"/>
                    </a:lnTo>
                    <a:lnTo>
                      <a:pt x="0" y="62"/>
                    </a:lnTo>
                    <a:lnTo>
                      <a:pt x="0" y="62"/>
                    </a:lnTo>
                    <a:lnTo>
                      <a:pt x="0" y="62"/>
                    </a:lnTo>
                    <a:lnTo>
                      <a:pt x="0" y="62"/>
                    </a:lnTo>
                    <a:lnTo>
                      <a:pt x="0" y="62"/>
                    </a:lnTo>
                    <a:cubicBezTo>
                      <a:pt x="32" y="94"/>
                      <a:pt x="32" y="94"/>
                      <a:pt x="62" y="124"/>
                    </a:cubicBezTo>
                    <a:lnTo>
                      <a:pt x="62" y="124"/>
                    </a:lnTo>
                    <a:lnTo>
                      <a:pt x="62" y="124"/>
                    </a:lnTo>
                    <a:cubicBezTo>
                      <a:pt x="62" y="155"/>
                      <a:pt x="62" y="155"/>
                      <a:pt x="62" y="155"/>
                    </a:cubicBezTo>
                    <a:lnTo>
                      <a:pt x="62" y="155"/>
                    </a:lnTo>
                    <a:lnTo>
                      <a:pt x="62" y="155"/>
                    </a:lnTo>
                    <a:lnTo>
                      <a:pt x="62" y="155"/>
                    </a:lnTo>
                    <a:lnTo>
                      <a:pt x="62" y="124"/>
                    </a:lnTo>
                    <a:lnTo>
                      <a:pt x="93"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2" name="Freeform 41"/>
              <p:cNvSpPr>
                <a:spLocks noChangeArrowheads="1"/>
              </p:cNvSpPr>
              <p:nvPr/>
            </p:nvSpPr>
            <p:spPr bwMode="auto">
              <a:xfrm>
                <a:off x="3344863" y="2371725"/>
                <a:ext cx="33337" cy="11113"/>
              </a:xfrm>
              <a:custGeom>
                <a:avLst/>
                <a:gdLst>
                  <a:gd name="T0" fmla="*/ 92 w 93"/>
                  <a:gd name="T1" fmla="*/ 0 h 32"/>
                  <a:gd name="T2" fmla="*/ 92 w 93"/>
                  <a:gd name="T3" fmla="*/ 0 h 32"/>
                  <a:gd name="T4" fmla="*/ 92 w 93"/>
                  <a:gd name="T5" fmla="*/ 0 h 32"/>
                  <a:gd name="T6" fmla="*/ 92 w 93"/>
                  <a:gd name="T7" fmla="*/ 0 h 32"/>
                  <a:gd name="T8" fmla="*/ 30 w 93"/>
                  <a:gd name="T9" fmla="*/ 0 h 32"/>
                  <a:gd name="T10" fmla="*/ 0 w 93"/>
                  <a:gd name="T11" fmla="*/ 0 h 32"/>
                  <a:gd name="T12" fmla="*/ 30 w 93"/>
                  <a:gd name="T13" fmla="*/ 0 h 32"/>
                  <a:gd name="T14" fmla="*/ 30 w 93"/>
                  <a:gd name="T15" fmla="*/ 31 h 32"/>
                  <a:gd name="T16" fmla="*/ 30 w 93"/>
                  <a:gd name="T17" fmla="*/ 31 h 32"/>
                  <a:gd name="T18" fmla="*/ 61 w 93"/>
                  <a:gd name="T19" fmla="*/ 31 h 32"/>
                  <a:gd name="T20" fmla="*/ 61 w 93"/>
                  <a:gd name="T21" fmla="*/ 31 h 32"/>
                  <a:gd name="T22" fmla="*/ 92 w 9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92" y="0"/>
                    </a:moveTo>
                    <a:lnTo>
                      <a:pt x="92" y="0"/>
                    </a:lnTo>
                    <a:lnTo>
                      <a:pt x="92" y="0"/>
                    </a:lnTo>
                    <a:lnTo>
                      <a:pt x="92" y="0"/>
                    </a:lnTo>
                    <a:cubicBezTo>
                      <a:pt x="61" y="0"/>
                      <a:pt x="30" y="0"/>
                      <a:pt x="30" y="0"/>
                    </a:cubicBezTo>
                    <a:lnTo>
                      <a:pt x="0" y="0"/>
                    </a:lnTo>
                    <a:lnTo>
                      <a:pt x="30" y="0"/>
                    </a:lnTo>
                    <a:lnTo>
                      <a:pt x="30" y="31"/>
                    </a:lnTo>
                    <a:lnTo>
                      <a:pt x="30" y="31"/>
                    </a:lnTo>
                    <a:cubicBezTo>
                      <a:pt x="61" y="31"/>
                      <a:pt x="61" y="31"/>
                      <a:pt x="61" y="31"/>
                    </a:cubicBezTo>
                    <a:lnTo>
                      <a:pt x="61" y="31"/>
                    </a:lnTo>
                    <a:cubicBezTo>
                      <a:pt x="61" y="0"/>
                      <a:pt x="92" y="0"/>
                      <a:pt x="9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3" name="Freeform 42"/>
              <p:cNvSpPr>
                <a:spLocks noChangeArrowheads="1"/>
              </p:cNvSpPr>
              <p:nvPr/>
            </p:nvSpPr>
            <p:spPr bwMode="auto">
              <a:xfrm>
                <a:off x="3602038" y="2405063"/>
                <a:ext cx="66675" cy="133350"/>
              </a:xfrm>
              <a:custGeom>
                <a:avLst/>
                <a:gdLst>
                  <a:gd name="T0" fmla="*/ 186 w 187"/>
                  <a:gd name="T1" fmla="*/ 248 h 372"/>
                  <a:gd name="T2" fmla="*/ 186 w 187"/>
                  <a:gd name="T3" fmla="*/ 248 h 372"/>
                  <a:gd name="T4" fmla="*/ 186 w 187"/>
                  <a:gd name="T5" fmla="*/ 248 h 372"/>
                  <a:gd name="T6" fmla="*/ 186 w 187"/>
                  <a:gd name="T7" fmla="*/ 216 h 372"/>
                  <a:gd name="T8" fmla="*/ 186 w 187"/>
                  <a:gd name="T9" fmla="*/ 216 h 372"/>
                  <a:gd name="T10" fmla="*/ 186 w 187"/>
                  <a:gd name="T11" fmla="*/ 185 h 372"/>
                  <a:gd name="T12" fmla="*/ 186 w 187"/>
                  <a:gd name="T13" fmla="*/ 185 h 372"/>
                  <a:gd name="T14" fmla="*/ 186 w 187"/>
                  <a:gd name="T15" fmla="*/ 154 h 372"/>
                  <a:gd name="T16" fmla="*/ 186 w 187"/>
                  <a:gd name="T17" fmla="*/ 154 h 372"/>
                  <a:gd name="T18" fmla="*/ 186 w 187"/>
                  <a:gd name="T19" fmla="*/ 92 h 372"/>
                  <a:gd name="T20" fmla="*/ 156 w 187"/>
                  <a:gd name="T21" fmla="*/ 92 h 372"/>
                  <a:gd name="T22" fmla="*/ 156 w 187"/>
                  <a:gd name="T23" fmla="*/ 92 h 372"/>
                  <a:gd name="T24" fmla="*/ 156 w 187"/>
                  <a:gd name="T25" fmla="*/ 61 h 372"/>
                  <a:gd name="T26" fmla="*/ 156 w 187"/>
                  <a:gd name="T27" fmla="*/ 30 h 372"/>
                  <a:gd name="T28" fmla="*/ 156 w 187"/>
                  <a:gd name="T29" fmla="*/ 0 h 372"/>
                  <a:gd name="T30" fmla="*/ 62 w 187"/>
                  <a:gd name="T31" fmla="*/ 0 h 372"/>
                  <a:gd name="T32" fmla="*/ 32 w 187"/>
                  <a:gd name="T33" fmla="*/ 0 h 372"/>
                  <a:gd name="T34" fmla="*/ 62 w 187"/>
                  <a:gd name="T35" fmla="*/ 30 h 372"/>
                  <a:gd name="T36" fmla="*/ 62 w 187"/>
                  <a:gd name="T37" fmla="*/ 30 h 372"/>
                  <a:gd name="T38" fmla="*/ 62 w 187"/>
                  <a:gd name="T39" fmla="*/ 61 h 372"/>
                  <a:gd name="T40" fmla="*/ 32 w 187"/>
                  <a:gd name="T41" fmla="*/ 61 h 372"/>
                  <a:gd name="T42" fmla="*/ 32 w 187"/>
                  <a:gd name="T43" fmla="*/ 92 h 372"/>
                  <a:gd name="T44" fmla="*/ 32 w 187"/>
                  <a:gd name="T45" fmla="*/ 92 h 372"/>
                  <a:gd name="T46" fmla="*/ 62 w 187"/>
                  <a:gd name="T47" fmla="*/ 124 h 372"/>
                  <a:gd name="T48" fmla="*/ 62 w 187"/>
                  <a:gd name="T49" fmla="*/ 124 h 372"/>
                  <a:gd name="T50" fmla="*/ 62 w 187"/>
                  <a:gd name="T51" fmla="*/ 124 h 372"/>
                  <a:gd name="T52" fmla="*/ 62 w 187"/>
                  <a:gd name="T53" fmla="*/ 154 h 372"/>
                  <a:gd name="T54" fmla="*/ 62 w 187"/>
                  <a:gd name="T55" fmla="*/ 154 h 372"/>
                  <a:gd name="T56" fmla="*/ 32 w 187"/>
                  <a:gd name="T57" fmla="*/ 216 h 372"/>
                  <a:gd name="T58" fmla="*/ 32 w 187"/>
                  <a:gd name="T59" fmla="*/ 216 h 372"/>
                  <a:gd name="T60" fmla="*/ 32 w 187"/>
                  <a:gd name="T61" fmla="*/ 216 h 372"/>
                  <a:gd name="T62" fmla="*/ 32 w 187"/>
                  <a:gd name="T63" fmla="*/ 216 h 372"/>
                  <a:gd name="T64" fmla="*/ 32 w 187"/>
                  <a:gd name="T65" fmla="*/ 216 h 372"/>
                  <a:gd name="T66" fmla="*/ 32 w 187"/>
                  <a:gd name="T67" fmla="*/ 216 h 372"/>
                  <a:gd name="T68" fmla="*/ 0 w 187"/>
                  <a:gd name="T69" fmla="*/ 278 h 372"/>
                  <a:gd name="T70" fmla="*/ 0 w 187"/>
                  <a:gd name="T71" fmla="*/ 278 h 372"/>
                  <a:gd name="T72" fmla="*/ 32 w 187"/>
                  <a:gd name="T73" fmla="*/ 278 h 372"/>
                  <a:gd name="T74" fmla="*/ 32 w 187"/>
                  <a:gd name="T75" fmla="*/ 309 h 372"/>
                  <a:gd name="T76" fmla="*/ 32 w 187"/>
                  <a:gd name="T77" fmla="*/ 309 h 372"/>
                  <a:gd name="T78" fmla="*/ 32 w 187"/>
                  <a:gd name="T79" fmla="*/ 340 h 372"/>
                  <a:gd name="T80" fmla="*/ 32 w 187"/>
                  <a:gd name="T81" fmla="*/ 340 h 372"/>
                  <a:gd name="T82" fmla="*/ 62 w 187"/>
                  <a:gd name="T83" fmla="*/ 371 h 372"/>
                  <a:gd name="T84" fmla="*/ 62 w 187"/>
                  <a:gd name="T85" fmla="*/ 371 h 372"/>
                  <a:gd name="T86" fmla="*/ 62 w 187"/>
                  <a:gd name="T87" fmla="*/ 340 h 372"/>
                  <a:gd name="T88" fmla="*/ 156 w 187"/>
                  <a:gd name="T89" fmla="*/ 309 h 372"/>
                  <a:gd name="T90" fmla="*/ 156 w 187"/>
                  <a:gd name="T91" fmla="*/ 309 h 372"/>
                  <a:gd name="T92" fmla="*/ 186 w 187"/>
                  <a:gd name="T93" fmla="*/ 278 h 372"/>
                  <a:gd name="T94" fmla="*/ 186 w 187"/>
                  <a:gd name="T95" fmla="*/ 2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372">
                    <a:moveTo>
                      <a:pt x="186" y="248"/>
                    </a:moveTo>
                    <a:lnTo>
                      <a:pt x="186" y="248"/>
                    </a:lnTo>
                    <a:lnTo>
                      <a:pt x="186" y="248"/>
                    </a:lnTo>
                    <a:lnTo>
                      <a:pt x="186" y="216"/>
                    </a:lnTo>
                    <a:lnTo>
                      <a:pt x="186" y="216"/>
                    </a:lnTo>
                    <a:cubicBezTo>
                      <a:pt x="186" y="216"/>
                      <a:pt x="186" y="216"/>
                      <a:pt x="186" y="185"/>
                    </a:cubicBezTo>
                    <a:lnTo>
                      <a:pt x="186" y="185"/>
                    </a:lnTo>
                    <a:lnTo>
                      <a:pt x="186" y="154"/>
                    </a:lnTo>
                    <a:lnTo>
                      <a:pt x="186" y="154"/>
                    </a:lnTo>
                    <a:cubicBezTo>
                      <a:pt x="186" y="124"/>
                      <a:pt x="186" y="124"/>
                      <a:pt x="186" y="92"/>
                    </a:cubicBezTo>
                    <a:cubicBezTo>
                      <a:pt x="186" y="92"/>
                      <a:pt x="186" y="92"/>
                      <a:pt x="156" y="92"/>
                    </a:cubicBezTo>
                    <a:lnTo>
                      <a:pt x="156" y="92"/>
                    </a:lnTo>
                    <a:cubicBezTo>
                      <a:pt x="156" y="61"/>
                      <a:pt x="156" y="61"/>
                      <a:pt x="156" y="61"/>
                    </a:cubicBezTo>
                    <a:cubicBezTo>
                      <a:pt x="156" y="30"/>
                      <a:pt x="156" y="30"/>
                      <a:pt x="156" y="30"/>
                    </a:cubicBezTo>
                    <a:cubicBezTo>
                      <a:pt x="156" y="0"/>
                      <a:pt x="156" y="0"/>
                      <a:pt x="156" y="0"/>
                    </a:cubicBezTo>
                    <a:cubicBezTo>
                      <a:pt x="156" y="0"/>
                      <a:pt x="124" y="0"/>
                      <a:pt x="62" y="0"/>
                    </a:cubicBezTo>
                    <a:lnTo>
                      <a:pt x="32" y="0"/>
                    </a:lnTo>
                    <a:cubicBezTo>
                      <a:pt x="32" y="30"/>
                      <a:pt x="62" y="30"/>
                      <a:pt x="62" y="30"/>
                    </a:cubicBezTo>
                    <a:lnTo>
                      <a:pt x="62" y="30"/>
                    </a:lnTo>
                    <a:cubicBezTo>
                      <a:pt x="62" y="30"/>
                      <a:pt x="62" y="30"/>
                      <a:pt x="62" y="61"/>
                    </a:cubicBezTo>
                    <a:cubicBezTo>
                      <a:pt x="62" y="61"/>
                      <a:pt x="62" y="61"/>
                      <a:pt x="32" y="61"/>
                    </a:cubicBezTo>
                    <a:cubicBezTo>
                      <a:pt x="32" y="92"/>
                      <a:pt x="32" y="92"/>
                      <a:pt x="32" y="92"/>
                    </a:cubicBezTo>
                    <a:lnTo>
                      <a:pt x="32" y="92"/>
                    </a:lnTo>
                    <a:cubicBezTo>
                      <a:pt x="62" y="92"/>
                      <a:pt x="62" y="124"/>
                      <a:pt x="62" y="124"/>
                    </a:cubicBezTo>
                    <a:lnTo>
                      <a:pt x="62" y="124"/>
                    </a:lnTo>
                    <a:lnTo>
                      <a:pt x="62" y="124"/>
                    </a:lnTo>
                    <a:cubicBezTo>
                      <a:pt x="62" y="124"/>
                      <a:pt x="62" y="124"/>
                      <a:pt x="62" y="154"/>
                    </a:cubicBezTo>
                    <a:lnTo>
                      <a:pt x="62" y="154"/>
                    </a:lnTo>
                    <a:cubicBezTo>
                      <a:pt x="62" y="185"/>
                      <a:pt x="62" y="185"/>
                      <a:pt x="32" y="216"/>
                    </a:cubicBezTo>
                    <a:lnTo>
                      <a:pt x="32" y="216"/>
                    </a:lnTo>
                    <a:lnTo>
                      <a:pt x="32" y="216"/>
                    </a:lnTo>
                    <a:lnTo>
                      <a:pt x="32" y="216"/>
                    </a:lnTo>
                    <a:lnTo>
                      <a:pt x="32" y="216"/>
                    </a:lnTo>
                    <a:lnTo>
                      <a:pt x="32" y="216"/>
                    </a:lnTo>
                    <a:cubicBezTo>
                      <a:pt x="32" y="248"/>
                      <a:pt x="32" y="248"/>
                      <a:pt x="0" y="278"/>
                    </a:cubicBezTo>
                    <a:lnTo>
                      <a:pt x="0" y="278"/>
                    </a:lnTo>
                    <a:lnTo>
                      <a:pt x="32" y="278"/>
                    </a:lnTo>
                    <a:cubicBezTo>
                      <a:pt x="32" y="309"/>
                      <a:pt x="32" y="309"/>
                      <a:pt x="32" y="309"/>
                    </a:cubicBezTo>
                    <a:lnTo>
                      <a:pt x="32" y="309"/>
                    </a:lnTo>
                    <a:lnTo>
                      <a:pt x="32" y="340"/>
                    </a:lnTo>
                    <a:lnTo>
                      <a:pt x="32" y="340"/>
                    </a:lnTo>
                    <a:cubicBezTo>
                      <a:pt x="32" y="340"/>
                      <a:pt x="62" y="340"/>
                      <a:pt x="62" y="371"/>
                    </a:cubicBezTo>
                    <a:lnTo>
                      <a:pt x="62" y="371"/>
                    </a:lnTo>
                    <a:lnTo>
                      <a:pt x="62" y="340"/>
                    </a:lnTo>
                    <a:cubicBezTo>
                      <a:pt x="93" y="340"/>
                      <a:pt x="124" y="309"/>
                      <a:pt x="156" y="309"/>
                    </a:cubicBezTo>
                    <a:lnTo>
                      <a:pt x="156" y="309"/>
                    </a:lnTo>
                    <a:lnTo>
                      <a:pt x="186" y="278"/>
                    </a:lnTo>
                    <a:cubicBezTo>
                      <a:pt x="186" y="278"/>
                      <a:pt x="186" y="278"/>
                      <a:pt x="186"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4" name="Freeform 43"/>
              <p:cNvSpPr>
                <a:spLocks noChangeArrowheads="1"/>
              </p:cNvSpPr>
              <p:nvPr/>
            </p:nvSpPr>
            <p:spPr bwMode="auto">
              <a:xfrm>
                <a:off x="4270375" y="2906713"/>
                <a:ext cx="190500" cy="334962"/>
              </a:xfrm>
              <a:custGeom>
                <a:avLst/>
                <a:gdLst>
                  <a:gd name="T0" fmla="*/ 526 w 527"/>
                  <a:gd name="T1" fmla="*/ 186 h 930"/>
                  <a:gd name="T2" fmla="*/ 496 w 527"/>
                  <a:gd name="T3" fmla="*/ 31 h 930"/>
                  <a:gd name="T4" fmla="*/ 434 w 527"/>
                  <a:gd name="T5" fmla="*/ 62 h 930"/>
                  <a:gd name="T6" fmla="*/ 434 w 527"/>
                  <a:gd name="T7" fmla="*/ 31 h 930"/>
                  <a:gd name="T8" fmla="*/ 372 w 527"/>
                  <a:gd name="T9" fmla="*/ 62 h 930"/>
                  <a:gd name="T10" fmla="*/ 310 w 527"/>
                  <a:gd name="T11" fmla="*/ 62 h 930"/>
                  <a:gd name="T12" fmla="*/ 279 w 527"/>
                  <a:gd name="T13" fmla="*/ 62 h 930"/>
                  <a:gd name="T14" fmla="*/ 279 w 527"/>
                  <a:gd name="T15" fmla="*/ 62 h 930"/>
                  <a:gd name="T16" fmla="*/ 248 w 527"/>
                  <a:gd name="T17" fmla="*/ 62 h 930"/>
                  <a:gd name="T18" fmla="*/ 248 w 527"/>
                  <a:gd name="T19" fmla="*/ 124 h 930"/>
                  <a:gd name="T20" fmla="*/ 248 w 527"/>
                  <a:gd name="T21" fmla="*/ 124 h 930"/>
                  <a:gd name="T22" fmla="*/ 310 w 527"/>
                  <a:gd name="T23" fmla="*/ 217 h 930"/>
                  <a:gd name="T24" fmla="*/ 310 w 527"/>
                  <a:gd name="T25" fmla="*/ 217 h 930"/>
                  <a:gd name="T26" fmla="*/ 310 w 527"/>
                  <a:gd name="T27" fmla="*/ 279 h 930"/>
                  <a:gd name="T28" fmla="*/ 279 w 527"/>
                  <a:gd name="T29" fmla="*/ 341 h 930"/>
                  <a:gd name="T30" fmla="*/ 248 w 527"/>
                  <a:gd name="T31" fmla="*/ 403 h 930"/>
                  <a:gd name="T32" fmla="*/ 217 w 527"/>
                  <a:gd name="T33" fmla="*/ 372 h 930"/>
                  <a:gd name="T34" fmla="*/ 186 w 527"/>
                  <a:gd name="T35" fmla="*/ 279 h 930"/>
                  <a:gd name="T36" fmla="*/ 186 w 527"/>
                  <a:gd name="T37" fmla="*/ 248 h 930"/>
                  <a:gd name="T38" fmla="*/ 155 w 527"/>
                  <a:gd name="T39" fmla="*/ 248 h 930"/>
                  <a:gd name="T40" fmla="*/ 93 w 527"/>
                  <a:gd name="T41" fmla="*/ 248 h 930"/>
                  <a:gd name="T42" fmla="*/ 31 w 527"/>
                  <a:gd name="T43" fmla="*/ 279 h 930"/>
                  <a:gd name="T44" fmla="*/ 31 w 527"/>
                  <a:gd name="T45" fmla="*/ 279 h 930"/>
                  <a:gd name="T46" fmla="*/ 62 w 527"/>
                  <a:gd name="T47" fmla="*/ 309 h 930"/>
                  <a:gd name="T48" fmla="*/ 155 w 527"/>
                  <a:gd name="T49" fmla="*/ 341 h 930"/>
                  <a:gd name="T50" fmla="*/ 155 w 527"/>
                  <a:gd name="T51" fmla="*/ 403 h 930"/>
                  <a:gd name="T52" fmla="*/ 155 w 527"/>
                  <a:gd name="T53" fmla="*/ 465 h 930"/>
                  <a:gd name="T54" fmla="*/ 155 w 527"/>
                  <a:gd name="T55" fmla="*/ 496 h 930"/>
                  <a:gd name="T56" fmla="*/ 155 w 527"/>
                  <a:gd name="T57" fmla="*/ 557 h 930"/>
                  <a:gd name="T58" fmla="*/ 124 w 527"/>
                  <a:gd name="T59" fmla="*/ 620 h 930"/>
                  <a:gd name="T60" fmla="*/ 124 w 527"/>
                  <a:gd name="T61" fmla="*/ 651 h 930"/>
                  <a:gd name="T62" fmla="*/ 62 w 527"/>
                  <a:gd name="T63" fmla="*/ 713 h 930"/>
                  <a:gd name="T64" fmla="*/ 62 w 527"/>
                  <a:gd name="T65" fmla="*/ 744 h 930"/>
                  <a:gd name="T66" fmla="*/ 93 w 527"/>
                  <a:gd name="T67" fmla="*/ 868 h 930"/>
                  <a:gd name="T68" fmla="*/ 124 w 527"/>
                  <a:gd name="T69" fmla="*/ 929 h 930"/>
                  <a:gd name="T70" fmla="*/ 217 w 527"/>
                  <a:gd name="T71" fmla="*/ 868 h 930"/>
                  <a:gd name="T72" fmla="*/ 248 w 527"/>
                  <a:gd name="T73" fmla="*/ 805 h 930"/>
                  <a:gd name="T74" fmla="*/ 217 w 527"/>
                  <a:gd name="T75" fmla="*/ 651 h 930"/>
                  <a:gd name="T76" fmla="*/ 217 w 527"/>
                  <a:gd name="T77" fmla="*/ 557 h 930"/>
                  <a:gd name="T78" fmla="*/ 310 w 527"/>
                  <a:gd name="T79" fmla="*/ 465 h 930"/>
                  <a:gd name="T80" fmla="*/ 341 w 527"/>
                  <a:gd name="T81" fmla="*/ 433 h 930"/>
                  <a:gd name="T82" fmla="*/ 465 w 527"/>
                  <a:gd name="T83" fmla="*/ 341 h 930"/>
                  <a:gd name="T84" fmla="*/ 526 w 527"/>
                  <a:gd name="T85" fmla="*/ 27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930">
                    <a:moveTo>
                      <a:pt x="526" y="217"/>
                    </a:moveTo>
                    <a:lnTo>
                      <a:pt x="526" y="217"/>
                    </a:lnTo>
                    <a:lnTo>
                      <a:pt x="526" y="186"/>
                    </a:lnTo>
                    <a:lnTo>
                      <a:pt x="526" y="186"/>
                    </a:lnTo>
                    <a:cubicBezTo>
                      <a:pt x="526" y="92"/>
                      <a:pt x="526" y="31"/>
                      <a:pt x="526" y="0"/>
                    </a:cubicBezTo>
                    <a:cubicBezTo>
                      <a:pt x="526" y="31"/>
                      <a:pt x="496" y="31"/>
                      <a:pt x="496" y="31"/>
                    </a:cubicBezTo>
                    <a:cubicBezTo>
                      <a:pt x="496" y="31"/>
                      <a:pt x="496" y="31"/>
                      <a:pt x="465" y="31"/>
                    </a:cubicBezTo>
                    <a:lnTo>
                      <a:pt x="465" y="31"/>
                    </a:lnTo>
                    <a:cubicBezTo>
                      <a:pt x="465" y="31"/>
                      <a:pt x="465" y="62"/>
                      <a:pt x="434" y="62"/>
                    </a:cubicBezTo>
                    <a:lnTo>
                      <a:pt x="434" y="62"/>
                    </a:lnTo>
                    <a:cubicBezTo>
                      <a:pt x="434" y="62"/>
                      <a:pt x="434" y="62"/>
                      <a:pt x="434" y="31"/>
                    </a:cubicBezTo>
                    <a:lnTo>
                      <a:pt x="434" y="31"/>
                    </a:lnTo>
                    <a:cubicBezTo>
                      <a:pt x="403" y="31"/>
                      <a:pt x="403" y="62"/>
                      <a:pt x="403" y="62"/>
                    </a:cubicBezTo>
                    <a:lnTo>
                      <a:pt x="403" y="62"/>
                    </a:lnTo>
                    <a:lnTo>
                      <a:pt x="372" y="62"/>
                    </a:lnTo>
                    <a:lnTo>
                      <a:pt x="372" y="62"/>
                    </a:lnTo>
                    <a:cubicBezTo>
                      <a:pt x="341" y="62"/>
                      <a:pt x="341" y="62"/>
                      <a:pt x="341" y="62"/>
                    </a:cubicBezTo>
                    <a:cubicBezTo>
                      <a:pt x="310" y="62"/>
                      <a:pt x="310" y="62"/>
                      <a:pt x="310" y="62"/>
                    </a:cubicBezTo>
                    <a:lnTo>
                      <a:pt x="310" y="62"/>
                    </a:lnTo>
                    <a:cubicBezTo>
                      <a:pt x="310" y="62"/>
                      <a:pt x="310" y="62"/>
                      <a:pt x="279" y="62"/>
                    </a:cubicBezTo>
                    <a:lnTo>
                      <a:pt x="279" y="62"/>
                    </a:lnTo>
                    <a:lnTo>
                      <a:pt x="279" y="62"/>
                    </a:lnTo>
                    <a:lnTo>
                      <a:pt x="279" y="62"/>
                    </a:lnTo>
                    <a:lnTo>
                      <a:pt x="279" y="62"/>
                    </a:lnTo>
                    <a:lnTo>
                      <a:pt x="279" y="62"/>
                    </a:lnTo>
                    <a:cubicBezTo>
                      <a:pt x="248" y="62"/>
                      <a:pt x="248" y="62"/>
                      <a:pt x="248" y="62"/>
                    </a:cubicBezTo>
                    <a:lnTo>
                      <a:pt x="248" y="62"/>
                    </a:lnTo>
                    <a:lnTo>
                      <a:pt x="248" y="92"/>
                    </a:lnTo>
                    <a:lnTo>
                      <a:pt x="248" y="92"/>
                    </a:lnTo>
                    <a:cubicBezTo>
                      <a:pt x="248" y="92"/>
                      <a:pt x="248" y="92"/>
                      <a:pt x="248" y="124"/>
                    </a:cubicBezTo>
                    <a:lnTo>
                      <a:pt x="248" y="124"/>
                    </a:lnTo>
                    <a:lnTo>
                      <a:pt x="248" y="124"/>
                    </a:lnTo>
                    <a:lnTo>
                      <a:pt x="248" y="124"/>
                    </a:lnTo>
                    <a:cubicBezTo>
                      <a:pt x="248" y="124"/>
                      <a:pt x="248" y="124"/>
                      <a:pt x="279" y="124"/>
                    </a:cubicBezTo>
                    <a:cubicBezTo>
                      <a:pt x="279" y="155"/>
                      <a:pt x="279" y="186"/>
                      <a:pt x="310" y="186"/>
                    </a:cubicBezTo>
                    <a:cubicBezTo>
                      <a:pt x="310" y="217"/>
                      <a:pt x="310" y="217"/>
                      <a:pt x="310" y="217"/>
                    </a:cubicBezTo>
                    <a:lnTo>
                      <a:pt x="310" y="217"/>
                    </a:lnTo>
                    <a:lnTo>
                      <a:pt x="310" y="217"/>
                    </a:lnTo>
                    <a:lnTo>
                      <a:pt x="310" y="217"/>
                    </a:lnTo>
                    <a:lnTo>
                      <a:pt x="310" y="217"/>
                    </a:lnTo>
                    <a:cubicBezTo>
                      <a:pt x="310" y="248"/>
                      <a:pt x="310" y="248"/>
                      <a:pt x="310" y="248"/>
                    </a:cubicBezTo>
                    <a:lnTo>
                      <a:pt x="310" y="279"/>
                    </a:lnTo>
                    <a:lnTo>
                      <a:pt x="310" y="279"/>
                    </a:lnTo>
                    <a:lnTo>
                      <a:pt x="310" y="279"/>
                    </a:lnTo>
                    <a:cubicBezTo>
                      <a:pt x="310" y="309"/>
                      <a:pt x="310" y="341"/>
                      <a:pt x="279" y="341"/>
                    </a:cubicBezTo>
                    <a:lnTo>
                      <a:pt x="279" y="372"/>
                    </a:lnTo>
                    <a:cubicBezTo>
                      <a:pt x="279" y="403"/>
                      <a:pt x="279" y="403"/>
                      <a:pt x="248" y="403"/>
                    </a:cubicBezTo>
                    <a:lnTo>
                      <a:pt x="248" y="403"/>
                    </a:lnTo>
                    <a:lnTo>
                      <a:pt x="248" y="403"/>
                    </a:lnTo>
                    <a:lnTo>
                      <a:pt x="248" y="403"/>
                    </a:lnTo>
                    <a:lnTo>
                      <a:pt x="217" y="372"/>
                    </a:lnTo>
                    <a:cubicBezTo>
                      <a:pt x="217" y="372"/>
                      <a:pt x="217" y="372"/>
                      <a:pt x="217" y="341"/>
                    </a:cubicBezTo>
                    <a:cubicBezTo>
                      <a:pt x="186" y="341"/>
                      <a:pt x="186" y="341"/>
                      <a:pt x="186" y="309"/>
                    </a:cubicBezTo>
                    <a:lnTo>
                      <a:pt x="186" y="279"/>
                    </a:lnTo>
                    <a:cubicBezTo>
                      <a:pt x="186" y="279"/>
                      <a:pt x="186" y="279"/>
                      <a:pt x="186" y="248"/>
                    </a:cubicBezTo>
                    <a:lnTo>
                      <a:pt x="186" y="248"/>
                    </a:lnTo>
                    <a:lnTo>
                      <a:pt x="186" y="248"/>
                    </a:lnTo>
                    <a:lnTo>
                      <a:pt x="186" y="248"/>
                    </a:lnTo>
                    <a:lnTo>
                      <a:pt x="186" y="248"/>
                    </a:lnTo>
                    <a:cubicBezTo>
                      <a:pt x="186" y="248"/>
                      <a:pt x="186" y="248"/>
                      <a:pt x="155" y="248"/>
                    </a:cubicBezTo>
                    <a:cubicBezTo>
                      <a:pt x="155" y="248"/>
                      <a:pt x="155" y="248"/>
                      <a:pt x="155" y="217"/>
                    </a:cubicBezTo>
                    <a:cubicBezTo>
                      <a:pt x="155" y="217"/>
                      <a:pt x="155" y="217"/>
                      <a:pt x="124" y="217"/>
                    </a:cubicBezTo>
                    <a:cubicBezTo>
                      <a:pt x="124" y="217"/>
                      <a:pt x="124" y="248"/>
                      <a:pt x="93" y="248"/>
                    </a:cubicBezTo>
                    <a:cubicBezTo>
                      <a:pt x="93" y="248"/>
                      <a:pt x="31" y="248"/>
                      <a:pt x="0" y="248"/>
                    </a:cubicBezTo>
                    <a:cubicBezTo>
                      <a:pt x="0" y="279"/>
                      <a:pt x="0" y="279"/>
                      <a:pt x="0" y="279"/>
                    </a:cubicBezTo>
                    <a:cubicBezTo>
                      <a:pt x="0" y="279"/>
                      <a:pt x="0" y="279"/>
                      <a:pt x="31" y="279"/>
                    </a:cubicBezTo>
                    <a:lnTo>
                      <a:pt x="31" y="279"/>
                    </a:lnTo>
                    <a:lnTo>
                      <a:pt x="31" y="279"/>
                    </a:lnTo>
                    <a:lnTo>
                      <a:pt x="31" y="279"/>
                    </a:lnTo>
                    <a:lnTo>
                      <a:pt x="31" y="279"/>
                    </a:lnTo>
                    <a:cubicBezTo>
                      <a:pt x="31" y="279"/>
                      <a:pt x="31" y="279"/>
                      <a:pt x="62" y="279"/>
                    </a:cubicBezTo>
                    <a:cubicBezTo>
                      <a:pt x="62" y="279"/>
                      <a:pt x="62" y="279"/>
                      <a:pt x="62" y="309"/>
                    </a:cubicBezTo>
                    <a:cubicBezTo>
                      <a:pt x="93" y="309"/>
                      <a:pt x="93" y="309"/>
                      <a:pt x="124" y="309"/>
                    </a:cubicBezTo>
                    <a:cubicBezTo>
                      <a:pt x="124" y="341"/>
                      <a:pt x="155" y="341"/>
                      <a:pt x="155" y="341"/>
                    </a:cubicBezTo>
                    <a:lnTo>
                      <a:pt x="155" y="341"/>
                    </a:lnTo>
                    <a:cubicBezTo>
                      <a:pt x="155" y="372"/>
                      <a:pt x="155" y="372"/>
                      <a:pt x="155" y="403"/>
                    </a:cubicBezTo>
                    <a:lnTo>
                      <a:pt x="155" y="403"/>
                    </a:lnTo>
                    <a:lnTo>
                      <a:pt x="155" y="403"/>
                    </a:lnTo>
                    <a:lnTo>
                      <a:pt x="155" y="433"/>
                    </a:lnTo>
                    <a:lnTo>
                      <a:pt x="155" y="433"/>
                    </a:lnTo>
                    <a:lnTo>
                      <a:pt x="155" y="465"/>
                    </a:lnTo>
                    <a:lnTo>
                      <a:pt x="155" y="496"/>
                    </a:lnTo>
                    <a:lnTo>
                      <a:pt x="155" y="496"/>
                    </a:lnTo>
                    <a:lnTo>
                      <a:pt x="155" y="496"/>
                    </a:lnTo>
                    <a:cubicBezTo>
                      <a:pt x="155" y="527"/>
                      <a:pt x="155" y="527"/>
                      <a:pt x="155" y="557"/>
                    </a:cubicBezTo>
                    <a:lnTo>
                      <a:pt x="155" y="557"/>
                    </a:lnTo>
                    <a:lnTo>
                      <a:pt x="155" y="557"/>
                    </a:lnTo>
                    <a:cubicBezTo>
                      <a:pt x="155" y="589"/>
                      <a:pt x="155" y="620"/>
                      <a:pt x="124" y="620"/>
                    </a:cubicBezTo>
                    <a:lnTo>
                      <a:pt x="124" y="620"/>
                    </a:lnTo>
                    <a:lnTo>
                      <a:pt x="124" y="620"/>
                    </a:lnTo>
                    <a:lnTo>
                      <a:pt x="124" y="620"/>
                    </a:lnTo>
                    <a:lnTo>
                      <a:pt x="124" y="620"/>
                    </a:lnTo>
                    <a:cubicBezTo>
                      <a:pt x="124" y="651"/>
                      <a:pt x="124" y="651"/>
                      <a:pt x="124" y="651"/>
                    </a:cubicBezTo>
                    <a:cubicBezTo>
                      <a:pt x="124" y="681"/>
                      <a:pt x="124" y="681"/>
                      <a:pt x="93" y="681"/>
                    </a:cubicBezTo>
                    <a:cubicBezTo>
                      <a:pt x="93" y="681"/>
                      <a:pt x="93" y="681"/>
                      <a:pt x="93" y="713"/>
                    </a:cubicBezTo>
                    <a:cubicBezTo>
                      <a:pt x="93" y="713"/>
                      <a:pt x="93" y="713"/>
                      <a:pt x="62" y="713"/>
                    </a:cubicBezTo>
                    <a:lnTo>
                      <a:pt x="62" y="744"/>
                    </a:lnTo>
                    <a:cubicBezTo>
                      <a:pt x="93" y="744"/>
                      <a:pt x="93" y="744"/>
                      <a:pt x="93" y="744"/>
                    </a:cubicBezTo>
                    <a:cubicBezTo>
                      <a:pt x="62" y="744"/>
                      <a:pt x="62" y="744"/>
                      <a:pt x="62" y="744"/>
                    </a:cubicBezTo>
                    <a:lnTo>
                      <a:pt x="62" y="744"/>
                    </a:lnTo>
                    <a:cubicBezTo>
                      <a:pt x="62" y="775"/>
                      <a:pt x="62" y="775"/>
                      <a:pt x="62" y="775"/>
                    </a:cubicBezTo>
                    <a:cubicBezTo>
                      <a:pt x="93" y="805"/>
                      <a:pt x="93" y="837"/>
                      <a:pt x="93" y="868"/>
                    </a:cubicBezTo>
                    <a:cubicBezTo>
                      <a:pt x="93" y="899"/>
                      <a:pt x="93" y="899"/>
                      <a:pt x="93" y="929"/>
                    </a:cubicBezTo>
                    <a:lnTo>
                      <a:pt x="93" y="929"/>
                    </a:lnTo>
                    <a:cubicBezTo>
                      <a:pt x="124" y="929"/>
                      <a:pt x="124" y="929"/>
                      <a:pt x="124" y="929"/>
                    </a:cubicBezTo>
                    <a:lnTo>
                      <a:pt x="124" y="929"/>
                    </a:lnTo>
                    <a:cubicBezTo>
                      <a:pt x="124" y="899"/>
                      <a:pt x="124" y="899"/>
                      <a:pt x="155" y="868"/>
                    </a:cubicBezTo>
                    <a:cubicBezTo>
                      <a:pt x="186" y="868"/>
                      <a:pt x="217" y="868"/>
                      <a:pt x="217" y="868"/>
                    </a:cubicBezTo>
                    <a:lnTo>
                      <a:pt x="217" y="868"/>
                    </a:lnTo>
                    <a:lnTo>
                      <a:pt x="217" y="868"/>
                    </a:lnTo>
                    <a:cubicBezTo>
                      <a:pt x="248" y="837"/>
                      <a:pt x="248" y="837"/>
                      <a:pt x="248" y="805"/>
                    </a:cubicBezTo>
                    <a:cubicBezTo>
                      <a:pt x="248" y="805"/>
                      <a:pt x="248" y="775"/>
                      <a:pt x="248" y="744"/>
                    </a:cubicBezTo>
                    <a:cubicBezTo>
                      <a:pt x="248" y="713"/>
                      <a:pt x="248" y="713"/>
                      <a:pt x="248" y="713"/>
                    </a:cubicBezTo>
                    <a:cubicBezTo>
                      <a:pt x="248" y="713"/>
                      <a:pt x="248" y="681"/>
                      <a:pt x="217" y="651"/>
                    </a:cubicBezTo>
                    <a:cubicBezTo>
                      <a:pt x="217" y="651"/>
                      <a:pt x="217" y="620"/>
                      <a:pt x="217" y="589"/>
                    </a:cubicBezTo>
                    <a:cubicBezTo>
                      <a:pt x="217" y="589"/>
                      <a:pt x="217" y="589"/>
                      <a:pt x="217" y="557"/>
                    </a:cubicBezTo>
                    <a:lnTo>
                      <a:pt x="217" y="557"/>
                    </a:lnTo>
                    <a:cubicBezTo>
                      <a:pt x="217" y="527"/>
                      <a:pt x="217" y="527"/>
                      <a:pt x="217" y="527"/>
                    </a:cubicBezTo>
                    <a:lnTo>
                      <a:pt x="217" y="527"/>
                    </a:lnTo>
                    <a:cubicBezTo>
                      <a:pt x="248" y="496"/>
                      <a:pt x="310" y="465"/>
                      <a:pt x="310" y="465"/>
                    </a:cubicBezTo>
                    <a:lnTo>
                      <a:pt x="310" y="465"/>
                    </a:lnTo>
                    <a:cubicBezTo>
                      <a:pt x="310" y="465"/>
                      <a:pt x="310" y="433"/>
                      <a:pt x="341" y="433"/>
                    </a:cubicBezTo>
                    <a:lnTo>
                      <a:pt x="341" y="433"/>
                    </a:lnTo>
                    <a:cubicBezTo>
                      <a:pt x="341" y="403"/>
                      <a:pt x="372" y="403"/>
                      <a:pt x="372" y="403"/>
                    </a:cubicBezTo>
                    <a:cubicBezTo>
                      <a:pt x="372" y="372"/>
                      <a:pt x="403" y="372"/>
                      <a:pt x="434" y="372"/>
                    </a:cubicBezTo>
                    <a:lnTo>
                      <a:pt x="465" y="341"/>
                    </a:lnTo>
                    <a:lnTo>
                      <a:pt x="465" y="341"/>
                    </a:lnTo>
                    <a:cubicBezTo>
                      <a:pt x="465" y="341"/>
                      <a:pt x="496" y="309"/>
                      <a:pt x="526" y="309"/>
                    </a:cubicBezTo>
                    <a:lnTo>
                      <a:pt x="526" y="279"/>
                    </a:lnTo>
                    <a:cubicBezTo>
                      <a:pt x="526" y="248"/>
                      <a:pt x="526" y="248"/>
                      <a:pt x="526" y="248"/>
                    </a:cubicBezTo>
                    <a:lnTo>
                      <a:pt x="526" y="2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5" name="Freeform 44"/>
              <p:cNvSpPr>
                <a:spLocks noChangeArrowheads="1"/>
              </p:cNvSpPr>
              <p:nvPr/>
            </p:nvSpPr>
            <p:spPr bwMode="auto">
              <a:xfrm>
                <a:off x="4292600" y="30067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6" name="Freeform 45"/>
              <p:cNvSpPr>
                <a:spLocks noChangeArrowheads="1"/>
              </p:cNvSpPr>
              <p:nvPr/>
            </p:nvSpPr>
            <p:spPr bwMode="auto">
              <a:xfrm>
                <a:off x="4003675" y="3308350"/>
                <a:ext cx="1588" cy="11113"/>
              </a:xfrm>
              <a:custGeom>
                <a:avLst/>
                <a:gdLst>
                  <a:gd name="T0" fmla="*/ 0 w 1"/>
                  <a:gd name="T1" fmla="*/ 31 h 32"/>
                  <a:gd name="T2" fmla="*/ 0 w 1"/>
                  <a:gd name="T3" fmla="*/ 31 h 32"/>
                  <a:gd name="T4" fmla="*/ 0 w 1"/>
                  <a:gd name="T5" fmla="*/ 0 h 32"/>
                  <a:gd name="T6" fmla="*/ 0 w 1"/>
                  <a:gd name="T7" fmla="*/ 31 h 32"/>
                </a:gdLst>
                <a:ahLst/>
                <a:cxnLst>
                  <a:cxn ang="0">
                    <a:pos x="T0" y="T1"/>
                  </a:cxn>
                  <a:cxn ang="0">
                    <a:pos x="T2" y="T3"/>
                  </a:cxn>
                  <a:cxn ang="0">
                    <a:pos x="T4" y="T5"/>
                  </a:cxn>
                  <a:cxn ang="0">
                    <a:pos x="T6" y="T7"/>
                  </a:cxn>
                </a:cxnLst>
                <a:rect l="0" t="0" r="r" b="b"/>
                <a:pathLst>
                  <a:path w="1" h="32">
                    <a:moveTo>
                      <a:pt x="0" y="31"/>
                    </a:moveTo>
                    <a:lnTo>
                      <a:pt x="0" y="31"/>
                    </a:lnTo>
                    <a:cubicBezTo>
                      <a:pt x="0" y="31"/>
                      <a:pt x="0" y="31"/>
                      <a:pt x="0" y="0"/>
                    </a:cubicBezTo>
                    <a:lnTo>
                      <a:pt x="0"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7" name="Freeform 46"/>
              <p:cNvSpPr>
                <a:spLocks noChangeArrowheads="1"/>
              </p:cNvSpPr>
              <p:nvPr/>
            </p:nvSpPr>
            <p:spPr bwMode="auto">
              <a:xfrm>
                <a:off x="4003675" y="3175000"/>
                <a:ext cx="301625" cy="268288"/>
              </a:xfrm>
              <a:custGeom>
                <a:avLst/>
                <a:gdLst>
                  <a:gd name="T0" fmla="*/ 806 w 838"/>
                  <a:gd name="T1" fmla="*/ 341 h 745"/>
                  <a:gd name="T2" fmla="*/ 775 w 838"/>
                  <a:gd name="T3" fmla="*/ 309 h 745"/>
                  <a:gd name="T4" fmla="*/ 744 w 838"/>
                  <a:gd name="T5" fmla="*/ 279 h 745"/>
                  <a:gd name="T6" fmla="*/ 744 w 838"/>
                  <a:gd name="T7" fmla="*/ 248 h 745"/>
                  <a:gd name="T8" fmla="*/ 775 w 838"/>
                  <a:gd name="T9" fmla="*/ 185 h 745"/>
                  <a:gd name="T10" fmla="*/ 806 w 838"/>
                  <a:gd name="T11" fmla="*/ 155 h 745"/>
                  <a:gd name="T12" fmla="*/ 775 w 838"/>
                  <a:gd name="T13" fmla="*/ 61 h 745"/>
                  <a:gd name="T14" fmla="*/ 713 w 838"/>
                  <a:gd name="T15" fmla="*/ 0 h 745"/>
                  <a:gd name="T16" fmla="*/ 682 w 838"/>
                  <a:gd name="T17" fmla="*/ 0 h 745"/>
                  <a:gd name="T18" fmla="*/ 651 w 838"/>
                  <a:gd name="T19" fmla="*/ 31 h 745"/>
                  <a:gd name="T20" fmla="*/ 651 w 838"/>
                  <a:gd name="T21" fmla="*/ 31 h 745"/>
                  <a:gd name="T22" fmla="*/ 620 w 838"/>
                  <a:gd name="T23" fmla="*/ 61 h 745"/>
                  <a:gd name="T24" fmla="*/ 558 w 838"/>
                  <a:gd name="T25" fmla="*/ 93 h 745"/>
                  <a:gd name="T26" fmla="*/ 527 w 838"/>
                  <a:gd name="T27" fmla="*/ 155 h 745"/>
                  <a:gd name="T28" fmla="*/ 496 w 838"/>
                  <a:gd name="T29" fmla="*/ 185 h 745"/>
                  <a:gd name="T30" fmla="*/ 402 w 838"/>
                  <a:gd name="T31" fmla="*/ 217 h 745"/>
                  <a:gd name="T32" fmla="*/ 341 w 838"/>
                  <a:gd name="T33" fmla="*/ 217 h 745"/>
                  <a:gd name="T34" fmla="*/ 310 w 838"/>
                  <a:gd name="T35" fmla="*/ 248 h 745"/>
                  <a:gd name="T36" fmla="*/ 279 w 838"/>
                  <a:gd name="T37" fmla="*/ 279 h 745"/>
                  <a:gd name="T38" fmla="*/ 186 w 838"/>
                  <a:gd name="T39" fmla="*/ 403 h 745"/>
                  <a:gd name="T40" fmla="*/ 155 w 838"/>
                  <a:gd name="T41" fmla="*/ 403 h 745"/>
                  <a:gd name="T42" fmla="*/ 93 w 838"/>
                  <a:gd name="T43" fmla="*/ 433 h 745"/>
                  <a:gd name="T44" fmla="*/ 31 w 838"/>
                  <a:gd name="T45" fmla="*/ 433 h 745"/>
                  <a:gd name="T46" fmla="*/ 31 w 838"/>
                  <a:gd name="T47" fmla="*/ 433 h 745"/>
                  <a:gd name="T48" fmla="*/ 31 w 838"/>
                  <a:gd name="T49" fmla="*/ 465 h 745"/>
                  <a:gd name="T50" fmla="*/ 93 w 838"/>
                  <a:gd name="T51" fmla="*/ 589 h 745"/>
                  <a:gd name="T52" fmla="*/ 62 w 838"/>
                  <a:gd name="T53" fmla="*/ 651 h 745"/>
                  <a:gd name="T54" fmla="*/ 93 w 838"/>
                  <a:gd name="T55" fmla="*/ 744 h 745"/>
                  <a:gd name="T56" fmla="*/ 155 w 838"/>
                  <a:gd name="T57" fmla="*/ 744 h 745"/>
                  <a:gd name="T58" fmla="*/ 248 w 838"/>
                  <a:gd name="T59" fmla="*/ 713 h 745"/>
                  <a:gd name="T60" fmla="*/ 310 w 838"/>
                  <a:gd name="T61" fmla="*/ 713 h 745"/>
                  <a:gd name="T62" fmla="*/ 434 w 838"/>
                  <a:gd name="T63" fmla="*/ 713 h 745"/>
                  <a:gd name="T64" fmla="*/ 496 w 838"/>
                  <a:gd name="T65" fmla="*/ 681 h 745"/>
                  <a:gd name="T66" fmla="*/ 589 w 838"/>
                  <a:gd name="T67" fmla="*/ 620 h 745"/>
                  <a:gd name="T68" fmla="*/ 744 w 838"/>
                  <a:gd name="T69" fmla="*/ 433 h 745"/>
                  <a:gd name="T70" fmla="*/ 806 w 838"/>
                  <a:gd name="T71" fmla="*/ 341 h 745"/>
                  <a:gd name="T72" fmla="*/ 682 w 838"/>
                  <a:gd name="T73" fmla="*/ 465 h 745"/>
                  <a:gd name="T74" fmla="*/ 620 w 838"/>
                  <a:gd name="T75" fmla="*/ 527 h 745"/>
                  <a:gd name="T76" fmla="*/ 589 w 838"/>
                  <a:gd name="T77" fmla="*/ 527 h 745"/>
                  <a:gd name="T78" fmla="*/ 558 w 838"/>
                  <a:gd name="T79" fmla="*/ 527 h 745"/>
                  <a:gd name="T80" fmla="*/ 527 w 838"/>
                  <a:gd name="T81" fmla="*/ 465 h 745"/>
                  <a:gd name="T82" fmla="*/ 527 w 838"/>
                  <a:gd name="T83" fmla="*/ 465 h 745"/>
                  <a:gd name="T84" fmla="*/ 527 w 838"/>
                  <a:gd name="T85" fmla="*/ 433 h 745"/>
                  <a:gd name="T86" fmla="*/ 558 w 838"/>
                  <a:gd name="T87" fmla="*/ 403 h 745"/>
                  <a:gd name="T88" fmla="*/ 620 w 838"/>
                  <a:gd name="T89" fmla="*/ 341 h 745"/>
                  <a:gd name="T90" fmla="*/ 682 w 838"/>
                  <a:gd name="T91" fmla="*/ 37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745">
                    <a:moveTo>
                      <a:pt x="806" y="341"/>
                    </a:moveTo>
                    <a:lnTo>
                      <a:pt x="806" y="341"/>
                    </a:lnTo>
                    <a:lnTo>
                      <a:pt x="806" y="341"/>
                    </a:lnTo>
                    <a:lnTo>
                      <a:pt x="806" y="341"/>
                    </a:lnTo>
                    <a:cubicBezTo>
                      <a:pt x="806" y="309"/>
                      <a:pt x="806" y="309"/>
                      <a:pt x="806" y="309"/>
                    </a:cubicBezTo>
                    <a:cubicBezTo>
                      <a:pt x="775" y="309"/>
                      <a:pt x="775" y="309"/>
                      <a:pt x="775" y="309"/>
                    </a:cubicBezTo>
                    <a:lnTo>
                      <a:pt x="775" y="309"/>
                    </a:lnTo>
                    <a:lnTo>
                      <a:pt x="775" y="309"/>
                    </a:lnTo>
                    <a:cubicBezTo>
                      <a:pt x="744" y="309"/>
                      <a:pt x="744" y="279"/>
                      <a:pt x="744" y="279"/>
                    </a:cubicBezTo>
                    <a:lnTo>
                      <a:pt x="744" y="279"/>
                    </a:lnTo>
                    <a:lnTo>
                      <a:pt x="744" y="248"/>
                    </a:lnTo>
                    <a:lnTo>
                      <a:pt x="744" y="248"/>
                    </a:lnTo>
                    <a:lnTo>
                      <a:pt x="744" y="248"/>
                    </a:lnTo>
                    <a:cubicBezTo>
                      <a:pt x="744" y="217"/>
                      <a:pt x="744" y="217"/>
                      <a:pt x="744" y="217"/>
                    </a:cubicBezTo>
                    <a:cubicBezTo>
                      <a:pt x="744" y="185"/>
                      <a:pt x="775" y="185"/>
                      <a:pt x="775" y="185"/>
                    </a:cubicBezTo>
                    <a:cubicBezTo>
                      <a:pt x="775" y="185"/>
                      <a:pt x="775" y="155"/>
                      <a:pt x="806" y="155"/>
                    </a:cubicBezTo>
                    <a:lnTo>
                      <a:pt x="806" y="155"/>
                    </a:lnTo>
                    <a:lnTo>
                      <a:pt x="806" y="155"/>
                    </a:lnTo>
                    <a:lnTo>
                      <a:pt x="806" y="124"/>
                    </a:lnTo>
                    <a:cubicBezTo>
                      <a:pt x="806" y="124"/>
                      <a:pt x="775" y="93"/>
                      <a:pt x="775" y="61"/>
                    </a:cubicBezTo>
                    <a:lnTo>
                      <a:pt x="775" y="61"/>
                    </a:lnTo>
                    <a:cubicBezTo>
                      <a:pt x="775" y="61"/>
                      <a:pt x="775" y="31"/>
                      <a:pt x="775" y="0"/>
                    </a:cubicBezTo>
                    <a:lnTo>
                      <a:pt x="775" y="0"/>
                    </a:lnTo>
                    <a:cubicBezTo>
                      <a:pt x="744" y="0"/>
                      <a:pt x="744" y="0"/>
                      <a:pt x="713" y="0"/>
                    </a:cubicBezTo>
                    <a:lnTo>
                      <a:pt x="713" y="0"/>
                    </a:lnTo>
                    <a:lnTo>
                      <a:pt x="682" y="0"/>
                    </a:lnTo>
                    <a:lnTo>
                      <a:pt x="682" y="0"/>
                    </a:lnTo>
                    <a:lnTo>
                      <a:pt x="682" y="0"/>
                    </a:lnTo>
                    <a:cubicBezTo>
                      <a:pt x="682" y="0"/>
                      <a:pt x="682" y="31"/>
                      <a:pt x="651" y="31"/>
                    </a:cubicBezTo>
                    <a:lnTo>
                      <a:pt x="651" y="31"/>
                    </a:lnTo>
                    <a:lnTo>
                      <a:pt x="651" y="31"/>
                    </a:lnTo>
                    <a:lnTo>
                      <a:pt x="651" y="31"/>
                    </a:lnTo>
                    <a:lnTo>
                      <a:pt x="651" y="31"/>
                    </a:lnTo>
                    <a:lnTo>
                      <a:pt x="651" y="31"/>
                    </a:lnTo>
                    <a:cubicBezTo>
                      <a:pt x="651" y="31"/>
                      <a:pt x="651" y="31"/>
                      <a:pt x="620" y="31"/>
                    </a:cubicBezTo>
                    <a:lnTo>
                      <a:pt x="620" y="61"/>
                    </a:lnTo>
                    <a:cubicBezTo>
                      <a:pt x="589" y="61"/>
                      <a:pt x="589" y="93"/>
                      <a:pt x="589" y="93"/>
                    </a:cubicBezTo>
                    <a:lnTo>
                      <a:pt x="589" y="93"/>
                    </a:lnTo>
                    <a:lnTo>
                      <a:pt x="558" y="93"/>
                    </a:lnTo>
                    <a:cubicBezTo>
                      <a:pt x="558" y="124"/>
                      <a:pt x="558" y="124"/>
                      <a:pt x="527" y="155"/>
                    </a:cubicBezTo>
                    <a:lnTo>
                      <a:pt x="527" y="155"/>
                    </a:lnTo>
                    <a:lnTo>
                      <a:pt x="527" y="155"/>
                    </a:lnTo>
                    <a:lnTo>
                      <a:pt x="527" y="155"/>
                    </a:lnTo>
                    <a:lnTo>
                      <a:pt x="527" y="155"/>
                    </a:lnTo>
                    <a:cubicBezTo>
                      <a:pt x="496" y="155"/>
                      <a:pt x="496" y="185"/>
                      <a:pt x="496" y="185"/>
                    </a:cubicBezTo>
                    <a:cubicBezTo>
                      <a:pt x="496" y="217"/>
                      <a:pt x="496" y="217"/>
                      <a:pt x="465" y="217"/>
                    </a:cubicBezTo>
                    <a:cubicBezTo>
                      <a:pt x="434" y="217"/>
                      <a:pt x="402" y="217"/>
                      <a:pt x="402" y="217"/>
                    </a:cubicBezTo>
                    <a:lnTo>
                      <a:pt x="402" y="217"/>
                    </a:lnTo>
                    <a:cubicBezTo>
                      <a:pt x="372" y="217"/>
                      <a:pt x="372" y="217"/>
                      <a:pt x="372" y="217"/>
                    </a:cubicBezTo>
                    <a:lnTo>
                      <a:pt x="372" y="217"/>
                    </a:lnTo>
                    <a:lnTo>
                      <a:pt x="341" y="217"/>
                    </a:lnTo>
                    <a:lnTo>
                      <a:pt x="341" y="217"/>
                    </a:lnTo>
                    <a:lnTo>
                      <a:pt x="341" y="248"/>
                    </a:lnTo>
                    <a:cubicBezTo>
                      <a:pt x="310" y="248"/>
                      <a:pt x="310" y="248"/>
                      <a:pt x="310" y="248"/>
                    </a:cubicBezTo>
                    <a:lnTo>
                      <a:pt x="310" y="248"/>
                    </a:lnTo>
                    <a:lnTo>
                      <a:pt x="279" y="279"/>
                    </a:lnTo>
                    <a:lnTo>
                      <a:pt x="279" y="279"/>
                    </a:lnTo>
                    <a:cubicBezTo>
                      <a:pt x="248" y="279"/>
                      <a:pt x="248" y="279"/>
                      <a:pt x="248" y="279"/>
                    </a:cubicBezTo>
                    <a:cubicBezTo>
                      <a:pt x="186" y="309"/>
                      <a:pt x="186" y="309"/>
                      <a:pt x="186" y="309"/>
                    </a:cubicBezTo>
                    <a:cubicBezTo>
                      <a:pt x="186" y="403"/>
                      <a:pt x="186" y="403"/>
                      <a:pt x="186" y="403"/>
                    </a:cubicBezTo>
                    <a:cubicBezTo>
                      <a:pt x="155" y="403"/>
                      <a:pt x="155" y="403"/>
                      <a:pt x="155" y="403"/>
                    </a:cubicBezTo>
                    <a:lnTo>
                      <a:pt x="155" y="403"/>
                    </a:lnTo>
                    <a:lnTo>
                      <a:pt x="155" y="403"/>
                    </a:lnTo>
                    <a:cubicBezTo>
                      <a:pt x="124" y="433"/>
                      <a:pt x="124" y="433"/>
                      <a:pt x="93" y="433"/>
                    </a:cubicBezTo>
                    <a:lnTo>
                      <a:pt x="93" y="433"/>
                    </a:lnTo>
                    <a:lnTo>
                      <a:pt x="93" y="433"/>
                    </a:lnTo>
                    <a:lnTo>
                      <a:pt x="62" y="433"/>
                    </a:lnTo>
                    <a:cubicBezTo>
                      <a:pt x="62" y="433"/>
                      <a:pt x="62" y="433"/>
                      <a:pt x="31" y="433"/>
                    </a:cubicBezTo>
                    <a:lnTo>
                      <a:pt x="31" y="433"/>
                    </a:lnTo>
                    <a:lnTo>
                      <a:pt x="31" y="433"/>
                    </a:lnTo>
                    <a:lnTo>
                      <a:pt x="31" y="433"/>
                    </a:lnTo>
                    <a:lnTo>
                      <a:pt x="31" y="433"/>
                    </a:lnTo>
                    <a:lnTo>
                      <a:pt x="0" y="403"/>
                    </a:lnTo>
                    <a:lnTo>
                      <a:pt x="0" y="403"/>
                    </a:lnTo>
                    <a:cubicBezTo>
                      <a:pt x="0" y="433"/>
                      <a:pt x="0" y="433"/>
                      <a:pt x="31" y="465"/>
                    </a:cubicBezTo>
                    <a:lnTo>
                      <a:pt x="31" y="465"/>
                    </a:lnTo>
                    <a:cubicBezTo>
                      <a:pt x="31" y="496"/>
                      <a:pt x="62" y="557"/>
                      <a:pt x="93" y="557"/>
                    </a:cubicBezTo>
                    <a:cubicBezTo>
                      <a:pt x="93" y="589"/>
                      <a:pt x="93" y="589"/>
                      <a:pt x="93" y="589"/>
                    </a:cubicBezTo>
                    <a:lnTo>
                      <a:pt x="93" y="589"/>
                    </a:lnTo>
                    <a:lnTo>
                      <a:pt x="93" y="620"/>
                    </a:lnTo>
                    <a:cubicBezTo>
                      <a:pt x="93" y="651"/>
                      <a:pt x="93" y="651"/>
                      <a:pt x="62" y="651"/>
                    </a:cubicBezTo>
                    <a:cubicBezTo>
                      <a:pt x="62" y="651"/>
                      <a:pt x="62" y="651"/>
                      <a:pt x="93" y="681"/>
                    </a:cubicBezTo>
                    <a:lnTo>
                      <a:pt x="93" y="713"/>
                    </a:lnTo>
                    <a:cubicBezTo>
                      <a:pt x="93" y="713"/>
                      <a:pt x="93" y="713"/>
                      <a:pt x="93" y="744"/>
                    </a:cubicBezTo>
                    <a:cubicBezTo>
                      <a:pt x="93" y="744"/>
                      <a:pt x="124" y="744"/>
                      <a:pt x="155" y="744"/>
                    </a:cubicBezTo>
                    <a:lnTo>
                      <a:pt x="155" y="744"/>
                    </a:lnTo>
                    <a:lnTo>
                      <a:pt x="155" y="744"/>
                    </a:lnTo>
                    <a:lnTo>
                      <a:pt x="186" y="744"/>
                    </a:lnTo>
                    <a:lnTo>
                      <a:pt x="217" y="713"/>
                    </a:lnTo>
                    <a:lnTo>
                      <a:pt x="248" y="713"/>
                    </a:lnTo>
                    <a:lnTo>
                      <a:pt x="248" y="713"/>
                    </a:lnTo>
                    <a:lnTo>
                      <a:pt x="279" y="713"/>
                    </a:lnTo>
                    <a:cubicBezTo>
                      <a:pt x="279" y="713"/>
                      <a:pt x="279" y="713"/>
                      <a:pt x="310" y="713"/>
                    </a:cubicBezTo>
                    <a:lnTo>
                      <a:pt x="310" y="713"/>
                    </a:lnTo>
                    <a:cubicBezTo>
                      <a:pt x="341" y="713"/>
                      <a:pt x="402" y="713"/>
                      <a:pt x="402" y="713"/>
                    </a:cubicBezTo>
                    <a:cubicBezTo>
                      <a:pt x="434" y="713"/>
                      <a:pt x="434" y="713"/>
                      <a:pt x="434" y="713"/>
                    </a:cubicBezTo>
                    <a:cubicBezTo>
                      <a:pt x="434" y="681"/>
                      <a:pt x="434" y="681"/>
                      <a:pt x="434" y="681"/>
                    </a:cubicBezTo>
                    <a:cubicBezTo>
                      <a:pt x="465" y="681"/>
                      <a:pt x="465" y="681"/>
                      <a:pt x="465" y="681"/>
                    </a:cubicBezTo>
                    <a:lnTo>
                      <a:pt x="496" y="681"/>
                    </a:lnTo>
                    <a:lnTo>
                      <a:pt x="496" y="681"/>
                    </a:lnTo>
                    <a:lnTo>
                      <a:pt x="496" y="681"/>
                    </a:lnTo>
                    <a:cubicBezTo>
                      <a:pt x="527" y="681"/>
                      <a:pt x="558" y="651"/>
                      <a:pt x="589" y="620"/>
                    </a:cubicBezTo>
                    <a:lnTo>
                      <a:pt x="620" y="620"/>
                    </a:lnTo>
                    <a:cubicBezTo>
                      <a:pt x="651" y="589"/>
                      <a:pt x="713" y="527"/>
                      <a:pt x="744" y="465"/>
                    </a:cubicBezTo>
                    <a:cubicBezTo>
                      <a:pt x="744" y="465"/>
                      <a:pt x="744" y="465"/>
                      <a:pt x="744" y="433"/>
                    </a:cubicBezTo>
                    <a:cubicBezTo>
                      <a:pt x="775" y="433"/>
                      <a:pt x="806" y="372"/>
                      <a:pt x="837" y="341"/>
                    </a:cubicBezTo>
                    <a:cubicBezTo>
                      <a:pt x="837" y="341"/>
                      <a:pt x="837" y="341"/>
                      <a:pt x="837" y="309"/>
                    </a:cubicBezTo>
                    <a:cubicBezTo>
                      <a:pt x="837" y="309"/>
                      <a:pt x="837" y="341"/>
                      <a:pt x="806" y="341"/>
                    </a:cubicBezTo>
                    <a:close/>
                    <a:moveTo>
                      <a:pt x="713" y="403"/>
                    </a:moveTo>
                    <a:lnTo>
                      <a:pt x="713" y="403"/>
                    </a:lnTo>
                    <a:cubicBezTo>
                      <a:pt x="682" y="433"/>
                      <a:pt x="682" y="465"/>
                      <a:pt x="682" y="465"/>
                    </a:cubicBezTo>
                    <a:cubicBezTo>
                      <a:pt x="682" y="496"/>
                      <a:pt x="651" y="496"/>
                      <a:pt x="651" y="496"/>
                    </a:cubicBezTo>
                    <a:lnTo>
                      <a:pt x="651" y="496"/>
                    </a:lnTo>
                    <a:lnTo>
                      <a:pt x="620" y="527"/>
                    </a:lnTo>
                    <a:cubicBezTo>
                      <a:pt x="620" y="527"/>
                      <a:pt x="620" y="527"/>
                      <a:pt x="589" y="527"/>
                    </a:cubicBezTo>
                    <a:lnTo>
                      <a:pt x="589" y="527"/>
                    </a:lnTo>
                    <a:lnTo>
                      <a:pt x="589" y="527"/>
                    </a:lnTo>
                    <a:lnTo>
                      <a:pt x="589" y="527"/>
                    </a:lnTo>
                    <a:lnTo>
                      <a:pt x="589" y="527"/>
                    </a:lnTo>
                    <a:cubicBezTo>
                      <a:pt x="558" y="527"/>
                      <a:pt x="558" y="527"/>
                      <a:pt x="558" y="527"/>
                    </a:cubicBezTo>
                    <a:cubicBezTo>
                      <a:pt x="558" y="496"/>
                      <a:pt x="558" y="496"/>
                      <a:pt x="527" y="496"/>
                    </a:cubicBezTo>
                    <a:cubicBezTo>
                      <a:pt x="527" y="465"/>
                      <a:pt x="527" y="465"/>
                      <a:pt x="527" y="465"/>
                    </a:cubicBezTo>
                    <a:lnTo>
                      <a:pt x="527" y="465"/>
                    </a:lnTo>
                    <a:lnTo>
                      <a:pt x="527" y="465"/>
                    </a:lnTo>
                    <a:lnTo>
                      <a:pt x="527" y="465"/>
                    </a:lnTo>
                    <a:lnTo>
                      <a:pt x="527" y="465"/>
                    </a:lnTo>
                    <a:lnTo>
                      <a:pt x="527" y="433"/>
                    </a:lnTo>
                    <a:lnTo>
                      <a:pt x="527" y="433"/>
                    </a:lnTo>
                    <a:lnTo>
                      <a:pt x="527" y="433"/>
                    </a:lnTo>
                    <a:lnTo>
                      <a:pt x="527" y="433"/>
                    </a:lnTo>
                    <a:lnTo>
                      <a:pt x="527" y="433"/>
                    </a:lnTo>
                    <a:cubicBezTo>
                      <a:pt x="558" y="403"/>
                      <a:pt x="558" y="403"/>
                      <a:pt x="558" y="403"/>
                    </a:cubicBezTo>
                    <a:lnTo>
                      <a:pt x="589" y="372"/>
                    </a:lnTo>
                    <a:lnTo>
                      <a:pt x="620" y="372"/>
                    </a:lnTo>
                    <a:cubicBezTo>
                      <a:pt x="620" y="372"/>
                      <a:pt x="620" y="372"/>
                      <a:pt x="620" y="341"/>
                    </a:cubicBezTo>
                    <a:cubicBezTo>
                      <a:pt x="651" y="341"/>
                      <a:pt x="651" y="341"/>
                      <a:pt x="651" y="341"/>
                    </a:cubicBezTo>
                    <a:lnTo>
                      <a:pt x="651" y="341"/>
                    </a:lnTo>
                    <a:lnTo>
                      <a:pt x="682" y="372"/>
                    </a:lnTo>
                    <a:lnTo>
                      <a:pt x="682" y="372"/>
                    </a:lnTo>
                    <a:cubicBezTo>
                      <a:pt x="713" y="403"/>
                      <a:pt x="713" y="403"/>
                      <a:pt x="713" y="40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8" name="Freeform 47"/>
              <p:cNvSpPr>
                <a:spLocks noChangeArrowheads="1"/>
              </p:cNvSpPr>
              <p:nvPr/>
            </p:nvSpPr>
            <p:spPr bwMode="auto">
              <a:xfrm>
                <a:off x="4281488" y="3252788"/>
                <a:ext cx="11112" cy="22225"/>
              </a:xfrm>
              <a:custGeom>
                <a:avLst/>
                <a:gdLst>
                  <a:gd name="T0" fmla="*/ 31 w 32"/>
                  <a:gd name="T1" fmla="*/ 0 h 63"/>
                  <a:gd name="T2" fmla="*/ 31 w 32"/>
                  <a:gd name="T3" fmla="*/ 0 h 63"/>
                  <a:gd name="T4" fmla="*/ 31 w 32"/>
                  <a:gd name="T5" fmla="*/ 0 h 63"/>
                  <a:gd name="T6" fmla="*/ 31 w 32"/>
                  <a:gd name="T7" fmla="*/ 0 h 63"/>
                  <a:gd name="T8" fmla="*/ 31 w 32"/>
                  <a:gd name="T9" fmla="*/ 0 h 63"/>
                  <a:gd name="T10" fmla="*/ 0 w 32"/>
                  <a:gd name="T11" fmla="*/ 31 h 63"/>
                  <a:gd name="T12" fmla="*/ 0 w 32"/>
                  <a:gd name="T13" fmla="*/ 31 h 63"/>
                  <a:gd name="T14" fmla="*/ 0 w 32"/>
                  <a:gd name="T15" fmla="*/ 31 h 63"/>
                  <a:gd name="T16" fmla="*/ 0 w 32"/>
                  <a:gd name="T17" fmla="*/ 31 h 63"/>
                  <a:gd name="T18" fmla="*/ 0 w 32"/>
                  <a:gd name="T19" fmla="*/ 31 h 63"/>
                  <a:gd name="T20" fmla="*/ 31 w 32"/>
                  <a:gd name="T21" fmla="*/ 62 h 63"/>
                  <a:gd name="T22" fmla="*/ 31 w 32"/>
                  <a:gd name="T23" fmla="*/ 62 h 63"/>
                  <a:gd name="T24" fmla="*/ 31 w 32"/>
                  <a:gd name="T25" fmla="*/ 31 h 63"/>
                  <a:gd name="T26" fmla="*/ 31 w 32"/>
                  <a:gd name="T27" fmla="*/ 31 h 63"/>
                  <a:gd name="T28" fmla="*/ 31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31" y="0"/>
                    </a:moveTo>
                    <a:lnTo>
                      <a:pt x="31" y="0"/>
                    </a:lnTo>
                    <a:lnTo>
                      <a:pt x="31" y="0"/>
                    </a:lnTo>
                    <a:lnTo>
                      <a:pt x="31" y="0"/>
                    </a:lnTo>
                    <a:lnTo>
                      <a:pt x="31" y="0"/>
                    </a:lnTo>
                    <a:cubicBezTo>
                      <a:pt x="31" y="31"/>
                      <a:pt x="31" y="31"/>
                      <a:pt x="0" y="31"/>
                    </a:cubicBezTo>
                    <a:lnTo>
                      <a:pt x="0" y="31"/>
                    </a:lnTo>
                    <a:lnTo>
                      <a:pt x="0" y="31"/>
                    </a:lnTo>
                    <a:lnTo>
                      <a:pt x="0" y="31"/>
                    </a:lnTo>
                    <a:lnTo>
                      <a:pt x="0" y="31"/>
                    </a:lnTo>
                    <a:cubicBezTo>
                      <a:pt x="31" y="31"/>
                      <a:pt x="31" y="62"/>
                      <a:pt x="31" y="62"/>
                    </a:cubicBezTo>
                    <a:lnTo>
                      <a:pt x="31" y="62"/>
                    </a:lnTo>
                    <a:cubicBezTo>
                      <a:pt x="31" y="31"/>
                      <a:pt x="31" y="31"/>
                      <a:pt x="31" y="31"/>
                    </a:cubicBezTo>
                    <a:lnTo>
                      <a:pt x="31" y="31"/>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59" name="Freeform 48"/>
              <p:cNvSpPr>
                <a:spLocks noChangeArrowheads="1"/>
              </p:cNvSpPr>
              <p:nvPr/>
            </p:nvSpPr>
            <p:spPr bwMode="auto">
              <a:xfrm>
                <a:off x="4527550" y="2951163"/>
                <a:ext cx="134938" cy="279400"/>
              </a:xfrm>
              <a:custGeom>
                <a:avLst/>
                <a:gdLst>
                  <a:gd name="T0" fmla="*/ 341 w 373"/>
                  <a:gd name="T1" fmla="*/ 93 h 776"/>
                  <a:gd name="T2" fmla="*/ 341 w 373"/>
                  <a:gd name="T3" fmla="*/ 93 h 776"/>
                  <a:gd name="T4" fmla="*/ 341 w 373"/>
                  <a:gd name="T5" fmla="*/ 31 h 776"/>
                  <a:gd name="T6" fmla="*/ 341 w 373"/>
                  <a:gd name="T7" fmla="*/ 0 h 776"/>
                  <a:gd name="T8" fmla="*/ 310 w 373"/>
                  <a:gd name="T9" fmla="*/ 62 h 776"/>
                  <a:gd name="T10" fmla="*/ 278 w 373"/>
                  <a:gd name="T11" fmla="*/ 62 h 776"/>
                  <a:gd name="T12" fmla="*/ 278 w 373"/>
                  <a:gd name="T13" fmla="*/ 62 h 776"/>
                  <a:gd name="T14" fmla="*/ 278 w 373"/>
                  <a:gd name="T15" fmla="*/ 93 h 776"/>
                  <a:gd name="T16" fmla="*/ 278 w 373"/>
                  <a:gd name="T17" fmla="*/ 93 h 776"/>
                  <a:gd name="T18" fmla="*/ 278 w 373"/>
                  <a:gd name="T19" fmla="*/ 124 h 776"/>
                  <a:gd name="T20" fmla="*/ 217 w 373"/>
                  <a:gd name="T21" fmla="*/ 155 h 776"/>
                  <a:gd name="T22" fmla="*/ 186 w 373"/>
                  <a:gd name="T23" fmla="*/ 155 h 776"/>
                  <a:gd name="T24" fmla="*/ 186 w 373"/>
                  <a:gd name="T25" fmla="*/ 155 h 776"/>
                  <a:gd name="T26" fmla="*/ 186 w 373"/>
                  <a:gd name="T27" fmla="*/ 217 h 776"/>
                  <a:gd name="T28" fmla="*/ 154 w 373"/>
                  <a:gd name="T29" fmla="*/ 217 h 776"/>
                  <a:gd name="T30" fmla="*/ 154 w 373"/>
                  <a:gd name="T31" fmla="*/ 217 h 776"/>
                  <a:gd name="T32" fmla="*/ 154 w 373"/>
                  <a:gd name="T33" fmla="*/ 217 h 776"/>
                  <a:gd name="T34" fmla="*/ 154 w 373"/>
                  <a:gd name="T35" fmla="*/ 217 h 776"/>
                  <a:gd name="T36" fmla="*/ 124 w 373"/>
                  <a:gd name="T37" fmla="*/ 217 h 776"/>
                  <a:gd name="T38" fmla="*/ 93 w 373"/>
                  <a:gd name="T39" fmla="*/ 217 h 776"/>
                  <a:gd name="T40" fmla="*/ 93 w 373"/>
                  <a:gd name="T41" fmla="*/ 217 h 776"/>
                  <a:gd name="T42" fmla="*/ 62 w 373"/>
                  <a:gd name="T43" fmla="*/ 217 h 776"/>
                  <a:gd name="T44" fmla="*/ 62 w 373"/>
                  <a:gd name="T45" fmla="*/ 217 h 776"/>
                  <a:gd name="T46" fmla="*/ 62 w 373"/>
                  <a:gd name="T47" fmla="*/ 217 h 776"/>
                  <a:gd name="T48" fmla="*/ 62 w 373"/>
                  <a:gd name="T49" fmla="*/ 248 h 776"/>
                  <a:gd name="T50" fmla="*/ 62 w 373"/>
                  <a:gd name="T51" fmla="*/ 309 h 776"/>
                  <a:gd name="T52" fmla="*/ 62 w 373"/>
                  <a:gd name="T53" fmla="*/ 309 h 776"/>
                  <a:gd name="T54" fmla="*/ 93 w 373"/>
                  <a:gd name="T55" fmla="*/ 465 h 776"/>
                  <a:gd name="T56" fmla="*/ 62 w 373"/>
                  <a:gd name="T57" fmla="*/ 465 h 776"/>
                  <a:gd name="T58" fmla="*/ 30 w 373"/>
                  <a:gd name="T59" fmla="*/ 589 h 776"/>
                  <a:gd name="T60" fmla="*/ 30 w 373"/>
                  <a:gd name="T61" fmla="*/ 589 h 776"/>
                  <a:gd name="T62" fmla="*/ 30 w 373"/>
                  <a:gd name="T63" fmla="*/ 620 h 776"/>
                  <a:gd name="T64" fmla="*/ 30 w 373"/>
                  <a:gd name="T65" fmla="*/ 651 h 776"/>
                  <a:gd name="T66" fmla="*/ 30 w 373"/>
                  <a:gd name="T67" fmla="*/ 713 h 776"/>
                  <a:gd name="T68" fmla="*/ 30 w 373"/>
                  <a:gd name="T69" fmla="*/ 744 h 776"/>
                  <a:gd name="T70" fmla="*/ 93 w 373"/>
                  <a:gd name="T71" fmla="*/ 775 h 776"/>
                  <a:gd name="T72" fmla="*/ 154 w 373"/>
                  <a:gd name="T73" fmla="*/ 775 h 776"/>
                  <a:gd name="T74" fmla="*/ 186 w 373"/>
                  <a:gd name="T75" fmla="*/ 744 h 776"/>
                  <a:gd name="T76" fmla="*/ 186 w 373"/>
                  <a:gd name="T77" fmla="*/ 744 h 776"/>
                  <a:gd name="T78" fmla="*/ 186 w 373"/>
                  <a:gd name="T79" fmla="*/ 744 h 776"/>
                  <a:gd name="T80" fmla="*/ 186 w 373"/>
                  <a:gd name="T81" fmla="*/ 744 h 776"/>
                  <a:gd name="T82" fmla="*/ 278 w 373"/>
                  <a:gd name="T83" fmla="*/ 372 h 776"/>
                  <a:gd name="T84" fmla="*/ 310 w 373"/>
                  <a:gd name="T85" fmla="*/ 309 h 776"/>
                  <a:gd name="T86" fmla="*/ 341 w 373"/>
                  <a:gd name="T87" fmla="*/ 248 h 776"/>
                  <a:gd name="T88" fmla="*/ 341 w 373"/>
                  <a:gd name="T89" fmla="*/ 248 h 776"/>
                  <a:gd name="T90" fmla="*/ 310 w 373"/>
                  <a:gd name="T91" fmla="*/ 217 h 776"/>
                  <a:gd name="T92" fmla="*/ 310 w 373"/>
                  <a:gd name="T93" fmla="*/ 155 h 776"/>
                  <a:gd name="T94" fmla="*/ 310 w 373"/>
                  <a:gd name="T95" fmla="*/ 155 h 776"/>
                  <a:gd name="T96" fmla="*/ 341 w 373"/>
                  <a:gd name="T97" fmla="*/ 155 h 776"/>
                  <a:gd name="T98" fmla="*/ 372 w 373"/>
                  <a:gd name="T99" fmla="*/ 124 h 776"/>
                  <a:gd name="T100" fmla="*/ 341 w 373"/>
                  <a:gd name="T101" fmla="*/ 124 h 776"/>
                  <a:gd name="T102" fmla="*/ 341 w 373"/>
                  <a:gd name="T103" fmla="*/ 93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776">
                    <a:moveTo>
                      <a:pt x="341" y="93"/>
                    </a:moveTo>
                    <a:lnTo>
                      <a:pt x="341" y="93"/>
                    </a:lnTo>
                    <a:cubicBezTo>
                      <a:pt x="341" y="62"/>
                      <a:pt x="341" y="31"/>
                      <a:pt x="341" y="31"/>
                    </a:cubicBezTo>
                    <a:lnTo>
                      <a:pt x="341" y="0"/>
                    </a:lnTo>
                    <a:cubicBezTo>
                      <a:pt x="341" y="31"/>
                      <a:pt x="310" y="62"/>
                      <a:pt x="310" y="62"/>
                    </a:cubicBezTo>
                    <a:lnTo>
                      <a:pt x="278" y="62"/>
                    </a:lnTo>
                    <a:lnTo>
                      <a:pt x="278" y="62"/>
                    </a:lnTo>
                    <a:cubicBezTo>
                      <a:pt x="278" y="93"/>
                      <a:pt x="278" y="93"/>
                      <a:pt x="278" y="93"/>
                    </a:cubicBezTo>
                    <a:lnTo>
                      <a:pt x="278" y="93"/>
                    </a:lnTo>
                    <a:lnTo>
                      <a:pt x="278" y="124"/>
                    </a:lnTo>
                    <a:cubicBezTo>
                      <a:pt x="248" y="155"/>
                      <a:pt x="248" y="155"/>
                      <a:pt x="217" y="155"/>
                    </a:cubicBezTo>
                    <a:lnTo>
                      <a:pt x="186" y="155"/>
                    </a:lnTo>
                    <a:lnTo>
                      <a:pt x="186" y="155"/>
                    </a:lnTo>
                    <a:cubicBezTo>
                      <a:pt x="186" y="185"/>
                      <a:pt x="186" y="185"/>
                      <a:pt x="186" y="217"/>
                    </a:cubicBezTo>
                    <a:cubicBezTo>
                      <a:pt x="186" y="217"/>
                      <a:pt x="186" y="217"/>
                      <a:pt x="154" y="217"/>
                    </a:cubicBezTo>
                    <a:lnTo>
                      <a:pt x="154" y="217"/>
                    </a:lnTo>
                    <a:lnTo>
                      <a:pt x="154" y="217"/>
                    </a:lnTo>
                    <a:lnTo>
                      <a:pt x="154" y="217"/>
                    </a:lnTo>
                    <a:lnTo>
                      <a:pt x="124" y="217"/>
                    </a:lnTo>
                    <a:cubicBezTo>
                      <a:pt x="124" y="217"/>
                      <a:pt x="124" y="217"/>
                      <a:pt x="93" y="217"/>
                    </a:cubicBezTo>
                    <a:lnTo>
                      <a:pt x="93" y="217"/>
                    </a:lnTo>
                    <a:lnTo>
                      <a:pt x="62" y="217"/>
                    </a:lnTo>
                    <a:lnTo>
                      <a:pt x="62" y="217"/>
                    </a:lnTo>
                    <a:lnTo>
                      <a:pt x="62" y="217"/>
                    </a:lnTo>
                    <a:cubicBezTo>
                      <a:pt x="62" y="248"/>
                      <a:pt x="62" y="248"/>
                      <a:pt x="62" y="248"/>
                    </a:cubicBezTo>
                    <a:cubicBezTo>
                      <a:pt x="62" y="279"/>
                      <a:pt x="62" y="279"/>
                      <a:pt x="62" y="309"/>
                    </a:cubicBezTo>
                    <a:lnTo>
                      <a:pt x="62" y="309"/>
                    </a:lnTo>
                    <a:cubicBezTo>
                      <a:pt x="93" y="372"/>
                      <a:pt x="93" y="433"/>
                      <a:pt x="93" y="465"/>
                    </a:cubicBezTo>
                    <a:cubicBezTo>
                      <a:pt x="62" y="465"/>
                      <a:pt x="62" y="465"/>
                      <a:pt x="62" y="465"/>
                    </a:cubicBezTo>
                    <a:cubicBezTo>
                      <a:pt x="62" y="496"/>
                      <a:pt x="30" y="557"/>
                      <a:pt x="30" y="589"/>
                    </a:cubicBezTo>
                    <a:cubicBezTo>
                      <a:pt x="0" y="589"/>
                      <a:pt x="0" y="589"/>
                      <a:pt x="30" y="589"/>
                    </a:cubicBezTo>
                    <a:cubicBezTo>
                      <a:pt x="30" y="620"/>
                      <a:pt x="30" y="620"/>
                      <a:pt x="30" y="620"/>
                    </a:cubicBezTo>
                    <a:cubicBezTo>
                      <a:pt x="30" y="651"/>
                      <a:pt x="30" y="651"/>
                      <a:pt x="30" y="651"/>
                    </a:cubicBezTo>
                    <a:cubicBezTo>
                      <a:pt x="30" y="681"/>
                      <a:pt x="30" y="681"/>
                      <a:pt x="30" y="713"/>
                    </a:cubicBezTo>
                    <a:cubicBezTo>
                      <a:pt x="30" y="713"/>
                      <a:pt x="30" y="713"/>
                      <a:pt x="30" y="744"/>
                    </a:cubicBezTo>
                    <a:cubicBezTo>
                      <a:pt x="62" y="744"/>
                      <a:pt x="93" y="775"/>
                      <a:pt x="93" y="775"/>
                    </a:cubicBezTo>
                    <a:cubicBezTo>
                      <a:pt x="93" y="775"/>
                      <a:pt x="124" y="775"/>
                      <a:pt x="154" y="775"/>
                    </a:cubicBezTo>
                    <a:cubicBezTo>
                      <a:pt x="154" y="744"/>
                      <a:pt x="186" y="744"/>
                      <a:pt x="186" y="744"/>
                    </a:cubicBezTo>
                    <a:lnTo>
                      <a:pt x="186" y="744"/>
                    </a:lnTo>
                    <a:lnTo>
                      <a:pt x="186" y="744"/>
                    </a:lnTo>
                    <a:lnTo>
                      <a:pt x="186" y="744"/>
                    </a:lnTo>
                    <a:cubicBezTo>
                      <a:pt x="186" y="713"/>
                      <a:pt x="278" y="433"/>
                      <a:pt x="278" y="372"/>
                    </a:cubicBezTo>
                    <a:cubicBezTo>
                      <a:pt x="310" y="341"/>
                      <a:pt x="310" y="341"/>
                      <a:pt x="310" y="309"/>
                    </a:cubicBezTo>
                    <a:cubicBezTo>
                      <a:pt x="310" y="279"/>
                      <a:pt x="310" y="279"/>
                      <a:pt x="341" y="248"/>
                    </a:cubicBezTo>
                    <a:lnTo>
                      <a:pt x="341" y="248"/>
                    </a:lnTo>
                    <a:lnTo>
                      <a:pt x="310" y="217"/>
                    </a:lnTo>
                    <a:cubicBezTo>
                      <a:pt x="310" y="185"/>
                      <a:pt x="310" y="155"/>
                      <a:pt x="310" y="155"/>
                    </a:cubicBezTo>
                    <a:lnTo>
                      <a:pt x="310" y="155"/>
                    </a:lnTo>
                    <a:cubicBezTo>
                      <a:pt x="341" y="155"/>
                      <a:pt x="341" y="155"/>
                      <a:pt x="341" y="155"/>
                    </a:cubicBezTo>
                    <a:cubicBezTo>
                      <a:pt x="341" y="155"/>
                      <a:pt x="341" y="124"/>
                      <a:pt x="372" y="124"/>
                    </a:cubicBezTo>
                    <a:cubicBezTo>
                      <a:pt x="372" y="124"/>
                      <a:pt x="372" y="124"/>
                      <a:pt x="341" y="124"/>
                    </a:cubicBezTo>
                    <a:lnTo>
                      <a:pt x="341"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0" name="Freeform 49"/>
              <p:cNvSpPr>
                <a:spLocks noChangeArrowheads="1"/>
              </p:cNvSpPr>
              <p:nvPr/>
            </p:nvSpPr>
            <p:spPr bwMode="auto">
              <a:xfrm>
                <a:off x="3902075" y="3052763"/>
                <a:ext cx="168275" cy="257175"/>
              </a:xfrm>
              <a:custGeom>
                <a:avLst/>
                <a:gdLst>
                  <a:gd name="T0" fmla="*/ 279 w 466"/>
                  <a:gd name="T1" fmla="*/ 650 h 714"/>
                  <a:gd name="T2" fmla="*/ 279 w 466"/>
                  <a:gd name="T3" fmla="*/ 650 h 714"/>
                  <a:gd name="T4" fmla="*/ 310 w 466"/>
                  <a:gd name="T5" fmla="*/ 682 h 714"/>
                  <a:gd name="T6" fmla="*/ 310 w 466"/>
                  <a:gd name="T7" fmla="*/ 713 h 714"/>
                  <a:gd name="T8" fmla="*/ 310 w 466"/>
                  <a:gd name="T9" fmla="*/ 713 h 714"/>
                  <a:gd name="T10" fmla="*/ 310 w 466"/>
                  <a:gd name="T11" fmla="*/ 713 h 714"/>
                  <a:gd name="T12" fmla="*/ 341 w 466"/>
                  <a:gd name="T13" fmla="*/ 713 h 714"/>
                  <a:gd name="T14" fmla="*/ 341 w 466"/>
                  <a:gd name="T15" fmla="*/ 713 h 714"/>
                  <a:gd name="T16" fmla="*/ 372 w 466"/>
                  <a:gd name="T17" fmla="*/ 713 h 714"/>
                  <a:gd name="T18" fmla="*/ 372 w 466"/>
                  <a:gd name="T19" fmla="*/ 713 h 714"/>
                  <a:gd name="T20" fmla="*/ 372 w 466"/>
                  <a:gd name="T21" fmla="*/ 713 h 714"/>
                  <a:gd name="T22" fmla="*/ 372 w 466"/>
                  <a:gd name="T23" fmla="*/ 713 h 714"/>
                  <a:gd name="T24" fmla="*/ 403 w 466"/>
                  <a:gd name="T25" fmla="*/ 682 h 714"/>
                  <a:gd name="T26" fmla="*/ 403 w 466"/>
                  <a:gd name="T27" fmla="*/ 248 h 714"/>
                  <a:gd name="T28" fmla="*/ 465 w 466"/>
                  <a:gd name="T29" fmla="*/ 248 h 714"/>
                  <a:gd name="T30" fmla="*/ 465 w 466"/>
                  <a:gd name="T31" fmla="*/ 62 h 714"/>
                  <a:gd name="T32" fmla="*/ 372 w 466"/>
                  <a:gd name="T33" fmla="*/ 62 h 714"/>
                  <a:gd name="T34" fmla="*/ 341 w 466"/>
                  <a:gd name="T35" fmla="*/ 30 h 714"/>
                  <a:gd name="T36" fmla="*/ 279 w 466"/>
                  <a:gd name="T37" fmla="*/ 30 h 714"/>
                  <a:gd name="T38" fmla="*/ 279 w 466"/>
                  <a:gd name="T39" fmla="*/ 30 h 714"/>
                  <a:gd name="T40" fmla="*/ 155 w 466"/>
                  <a:gd name="T41" fmla="*/ 30 h 714"/>
                  <a:gd name="T42" fmla="*/ 124 w 466"/>
                  <a:gd name="T43" fmla="*/ 30 h 714"/>
                  <a:gd name="T44" fmla="*/ 124 w 466"/>
                  <a:gd name="T45" fmla="*/ 30 h 714"/>
                  <a:gd name="T46" fmla="*/ 93 w 466"/>
                  <a:gd name="T47" fmla="*/ 30 h 714"/>
                  <a:gd name="T48" fmla="*/ 93 w 466"/>
                  <a:gd name="T49" fmla="*/ 30 h 714"/>
                  <a:gd name="T50" fmla="*/ 62 w 466"/>
                  <a:gd name="T51" fmla="*/ 0 h 714"/>
                  <a:gd name="T52" fmla="*/ 62 w 466"/>
                  <a:gd name="T53" fmla="*/ 0 h 714"/>
                  <a:gd name="T54" fmla="*/ 62 w 466"/>
                  <a:gd name="T55" fmla="*/ 0 h 714"/>
                  <a:gd name="T56" fmla="*/ 62 w 466"/>
                  <a:gd name="T57" fmla="*/ 0 h 714"/>
                  <a:gd name="T58" fmla="*/ 62 w 466"/>
                  <a:gd name="T59" fmla="*/ 0 h 714"/>
                  <a:gd name="T60" fmla="*/ 62 w 466"/>
                  <a:gd name="T61" fmla="*/ 0 h 714"/>
                  <a:gd name="T62" fmla="*/ 62 w 466"/>
                  <a:gd name="T63" fmla="*/ 0 h 714"/>
                  <a:gd name="T64" fmla="*/ 31 w 466"/>
                  <a:gd name="T65" fmla="*/ 30 h 714"/>
                  <a:gd name="T66" fmla="*/ 0 w 466"/>
                  <a:gd name="T67" fmla="*/ 30 h 714"/>
                  <a:gd name="T68" fmla="*/ 0 w 466"/>
                  <a:gd name="T69" fmla="*/ 30 h 714"/>
                  <a:gd name="T70" fmla="*/ 0 w 466"/>
                  <a:gd name="T71" fmla="*/ 30 h 714"/>
                  <a:gd name="T72" fmla="*/ 62 w 466"/>
                  <a:gd name="T73" fmla="*/ 124 h 714"/>
                  <a:gd name="T74" fmla="*/ 93 w 466"/>
                  <a:gd name="T75" fmla="*/ 217 h 714"/>
                  <a:gd name="T76" fmla="*/ 124 w 466"/>
                  <a:gd name="T77" fmla="*/ 278 h 714"/>
                  <a:gd name="T78" fmla="*/ 155 w 466"/>
                  <a:gd name="T79" fmla="*/ 310 h 714"/>
                  <a:gd name="T80" fmla="*/ 155 w 466"/>
                  <a:gd name="T81" fmla="*/ 402 h 714"/>
                  <a:gd name="T82" fmla="*/ 155 w 466"/>
                  <a:gd name="T83" fmla="*/ 402 h 714"/>
                  <a:gd name="T84" fmla="*/ 155 w 466"/>
                  <a:gd name="T85" fmla="*/ 434 h 714"/>
                  <a:gd name="T86" fmla="*/ 186 w 466"/>
                  <a:gd name="T87" fmla="*/ 465 h 714"/>
                  <a:gd name="T88" fmla="*/ 186 w 466"/>
                  <a:gd name="T89" fmla="*/ 526 h 714"/>
                  <a:gd name="T90" fmla="*/ 186 w 466"/>
                  <a:gd name="T91" fmla="*/ 526 h 714"/>
                  <a:gd name="T92" fmla="*/ 186 w 466"/>
                  <a:gd name="T93" fmla="*/ 620 h 714"/>
                  <a:gd name="T94" fmla="*/ 186 w 466"/>
                  <a:gd name="T95" fmla="*/ 620 h 714"/>
                  <a:gd name="T96" fmla="*/ 248 w 466"/>
                  <a:gd name="T97" fmla="*/ 682 h 714"/>
                  <a:gd name="T98" fmla="*/ 248 w 466"/>
                  <a:gd name="T99" fmla="*/ 650 h 714"/>
                  <a:gd name="T100" fmla="*/ 279 w 466"/>
                  <a:gd name="T101" fmla="*/ 65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714">
                    <a:moveTo>
                      <a:pt x="279" y="650"/>
                    </a:moveTo>
                    <a:lnTo>
                      <a:pt x="279" y="650"/>
                    </a:lnTo>
                    <a:cubicBezTo>
                      <a:pt x="279" y="650"/>
                      <a:pt x="310" y="650"/>
                      <a:pt x="310" y="682"/>
                    </a:cubicBezTo>
                    <a:cubicBezTo>
                      <a:pt x="310" y="682"/>
                      <a:pt x="310" y="682"/>
                      <a:pt x="310" y="713"/>
                    </a:cubicBezTo>
                    <a:lnTo>
                      <a:pt x="310" y="713"/>
                    </a:lnTo>
                    <a:lnTo>
                      <a:pt x="310" y="713"/>
                    </a:lnTo>
                    <a:lnTo>
                      <a:pt x="341" y="713"/>
                    </a:lnTo>
                    <a:lnTo>
                      <a:pt x="341" y="713"/>
                    </a:lnTo>
                    <a:lnTo>
                      <a:pt x="372" y="713"/>
                    </a:lnTo>
                    <a:lnTo>
                      <a:pt x="372" y="713"/>
                    </a:lnTo>
                    <a:lnTo>
                      <a:pt x="372" y="713"/>
                    </a:lnTo>
                    <a:lnTo>
                      <a:pt x="372" y="713"/>
                    </a:lnTo>
                    <a:cubicBezTo>
                      <a:pt x="403" y="713"/>
                      <a:pt x="403" y="713"/>
                      <a:pt x="403" y="682"/>
                    </a:cubicBezTo>
                    <a:cubicBezTo>
                      <a:pt x="403" y="248"/>
                      <a:pt x="403" y="248"/>
                      <a:pt x="403" y="248"/>
                    </a:cubicBezTo>
                    <a:cubicBezTo>
                      <a:pt x="465" y="248"/>
                      <a:pt x="465" y="248"/>
                      <a:pt x="465" y="248"/>
                    </a:cubicBezTo>
                    <a:cubicBezTo>
                      <a:pt x="465" y="62"/>
                      <a:pt x="465" y="62"/>
                      <a:pt x="465" y="62"/>
                    </a:cubicBezTo>
                    <a:cubicBezTo>
                      <a:pt x="372" y="62"/>
                      <a:pt x="372" y="62"/>
                      <a:pt x="372" y="62"/>
                    </a:cubicBezTo>
                    <a:cubicBezTo>
                      <a:pt x="341" y="30"/>
                      <a:pt x="341" y="30"/>
                      <a:pt x="341" y="30"/>
                    </a:cubicBezTo>
                    <a:cubicBezTo>
                      <a:pt x="341" y="30"/>
                      <a:pt x="310" y="30"/>
                      <a:pt x="279" y="30"/>
                    </a:cubicBezTo>
                    <a:lnTo>
                      <a:pt x="279" y="30"/>
                    </a:lnTo>
                    <a:cubicBezTo>
                      <a:pt x="248" y="30"/>
                      <a:pt x="155" y="30"/>
                      <a:pt x="155" y="30"/>
                    </a:cubicBezTo>
                    <a:lnTo>
                      <a:pt x="124" y="30"/>
                    </a:lnTo>
                    <a:lnTo>
                      <a:pt x="124" y="30"/>
                    </a:lnTo>
                    <a:cubicBezTo>
                      <a:pt x="93" y="30"/>
                      <a:pt x="93" y="30"/>
                      <a:pt x="93" y="30"/>
                    </a:cubicBezTo>
                    <a:lnTo>
                      <a:pt x="93" y="30"/>
                    </a:lnTo>
                    <a:cubicBezTo>
                      <a:pt x="93" y="30"/>
                      <a:pt x="62" y="30"/>
                      <a:pt x="62" y="0"/>
                    </a:cubicBezTo>
                    <a:lnTo>
                      <a:pt x="62" y="0"/>
                    </a:lnTo>
                    <a:lnTo>
                      <a:pt x="62" y="0"/>
                    </a:lnTo>
                    <a:lnTo>
                      <a:pt x="62" y="0"/>
                    </a:lnTo>
                    <a:lnTo>
                      <a:pt x="62" y="0"/>
                    </a:lnTo>
                    <a:lnTo>
                      <a:pt x="62" y="0"/>
                    </a:lnTo>
                    <a:lnTo>
                      <a:pt x="62" y="0"/>
                    </a:lnTo>
                    <a:lnTo>
                      <a:pt x="31" y="30"/>
                    </a:lnTo>
                    <a:cubicBezTo>
                      <a:pt x="31" y="30"/>
                      <a:pt x="31" y="30"/>
                      <a:pt x="0" y="30"/>
                    </a:cubicBezTo>
                    <a:lnTo>
                      <a:pt x="0" y="30"/>
                    </a:lnTo>
                    <a:lnTo>
                      <a:pt x="0" y="30"/>
                    </a:lnTo>
                    <a:cubicBezTo>
                      <a:pt x="0" y="30"/>
                      <a:pt x="31" y="93"/>
                      <a:pt x="62" y="124"/>
                    </a:cubicBezTo>
                    <a:cubicBezTo>
                      <a:pt x="93" y="154"/>
                      <a:pt x="93" y="186"/>
                      <a:pt x="93" y="217"/>
                    </a:cubicBezTo>
                    <a:cubicBezTo>
                      <a:pt x="93" y="217"/>
                      <a:pt x="124" y="248"/>
                      <a:pt x="124" y="278"/>
                    </a:cubicBezTo>
                    <a:cubicBezTo>
                      <a:pt x="155" y="310"/>
                      <a:pt x="155" y="310"/>
                      <a:pt x="155" y="310"/>
                    </a:cubicBezTo>
                    <a:cubicBezTo>
                      <a:pt x="155" y="310"/>
                      <a:pt x="155" y="341"/>
                      <a:pt x="155" y="402"/>
                    </a:cubicBezTo>
                    <a:lnTo>
                      <a:pt x="155" y="402"/>
                    </a:lnTo>
                    <a:cubicBezTo>
                      <a:pt x="155" y="434"/>
                      <a:pt x="155" y="434"/>
                      <a:pt x="155" y="434"/>
                    </a:cubicBezTo>
                    <a:lnTo>
                      <a:pt x="186" y="465"/>
                    </a:lnTo>
                    <a:cubicBezTo>
                      <a:pt x="186" y="496"/>
                      <a:pt x="186" y="496"/>
                      <a:pt x="186" y="526"/>
                    </a:cubicBezTo>
                    <a:lnTo>
                      <a:pt x="186" y="526"/>
                    </a:lnTo>
                    <a:cubicBezTo>
                      <a:pt x="186" y="558"/>
                      <a:pt x="186" y="589"/>
                      <a:pt x="186" y="620"/>
                    </a:cubicBezTo>
                    <a:lnTo>
                      <a:pt x="186" y="620"/>
                    </a:lnTo>
                    <a:cubicBezTo>
                      <a:pt x="217" y="650"/>
                      <a:pt x="217" y="650"/>
                      <a:pt x="248" y="682"/>
                    </a:cubicBezTo>
                    <a:lnTo>
                      <a:pt x="248" y="650"/>
                    </a:lnTo>
                    <a:cubicBezTo>
                      <a:pt x="279" y="650"/>
                      <a:pt x="279" y="650"/>
                      <a:pt x="279" y="65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1" name="Freeform 50"/>
              <p:cNvSpPr>
                <a:spLocks noChangeArrowheads="1"/>
              </p:cNvSpPr>
              <p:nvPr/>
            </p:nvSpPr>
            <p:spPr bwMode="auto">
              <a:xfrm>
                <a:off x="3502025" y="2416175"/>
                <a:ext cx="100013" cy="123825"/>
              </a:xfrm>
              <a:custGeom>
                <a:avLst/>
                <a:gdLst>
                  <a:gd name="T0" fmla="*/ 279 w 280"/>
                  <a:gd name="T1" fmla="*/ 124 h 342"/>
                  <a:gd name="T2" fmla="*/ 279 w 280"/>
                  <a:gd name="T3" fmla="*/ 94 h 342"/>
                  <a:gd name="T4" fmla="*/ 279 w 280"/>
                  <a:gd name="T5" fmla="*/ 62 h 342"/>
                  <a:gd name="T6" fmla="*/ 279 w 280"/>
                  <a:gd name="T7" fmla="*/ 62 h 342"/>
                  <a:gd name="T8" fmla="*/ 248 w 280"/>
                  <a:gd name="T9" fmla="*/ 62 h 342"/>
                  <a:gd name="T10" fmla="*/ 186 w 280"/>
                  <a:gd name="T11" fmla="*/ 62 h 342"/>
                  <a:gd name="T12" fmla="*/ 155 w 280"/>
                  <a:gd name="T13" fmla="*/ 31 h 342"/>
                  <a:gd name="T14" fmla="*/ 155 w 280"/>
                  <a:gd name="T15" fmla="*/ 31 h 342"/>
                  <a:gd name="T16" fmla="*/ 124 w 280"/>
                  <a:gd name="T17" fmla="*/ 31 h 342"/>
                  <a:gd name="T18" fmla="*/ 93 w 280"/>
                  <a:gd name="T19" fmla="*/ 0 h 342"/>
                  <a:gd name="T20" fmla="*/ 63 w 280"/>
                  <a:gd name="T21" fmla="*/ 31 h 342"/>
                  <a:gd name="T22" fmla="*/ 31 w 280"/>
                  <a:gd name="T23" fmla="*/ 31 h 342"/>
                  <a:gd name="T24" fmla="*/ 31 w 280"/>
                  <a:gd name="T25" fmla="*/ 0 h 342"/>
                  <a:gd name="T26" fmla="*/ 31 w 280"/>
                  <a:gd name="T27" fmla="*/ 31 h 342"/>
                  <a:gd name="T28" fmla="*/ 31 w 280"/>
                  <a:gd name="T29" fmla="*/ 31 h 342"/>
                  <a:gd name="T30" fmla="*/ 31 w 280"/>
                  <a:gd name="T31" fmla="*/ 31 h 342"/>
                  <a:gd name="T32" fmla="*/ 63 w 280"/>
                  <a:gd name="T33" fmla="*/ 62 h 342"/>
                  <a:gd name="T34" fmla="*/ 63 w 280"/>
                  <a:gd name="T35" fmla="*/ 94 h 342"/>
                  <a:gd name="T36" fmla="*/ 31 w 280"/>
                  <a:gd name="T37" fmla="*/ 124 h 342"/>
                  <a:gd name="T38" fmla="*/ 31 w 280"/>
                  <a:gd name="T39" fmla="*/ 155 h 342"/>
                  <a:gd name="T40" fmla="*/ 31 w 280"/>
                  <a:gd name="T41" fmla="*/ 155 h 342"/>
                  <a:gd name="T42" fmla="*/ 31 w 280"/>
                  <a:gd name="T43" fmla="*/ 186 h 342"/>
                  <a:gd name="T44" fmla="*/ 31 w 280"/>
                  <a:gd name="T45" fmla="*/ 186 h 342"/>
                  <a:gd name="T46" fmla="*/ 0 w 280"/>
                  <a:gd name="T47" fmla="*/ 186 h 342"/>
                  <a:gd name="T48" fmla="*/ 0 w 280"/>
                  <a:gd name="T49" fmla="*/ 218 h 342"/>
                  <a:gd name="T50" fmla="*/ 31 w 280"/>
                  <a:gd name="T51" fmla="*/ 218 h 342"/>
                  <a:gd name="T52" fmla="*/ 31 w 280"/>
                  <a:gd name="T53" fmla="*/ 248 h 342"/>
                  <a:gd name="T54" fmla="*/ 63 w 280"/>
                  <a:gd name="T55" fmla="*/ 279 h 342"/>
                  <a:gd name="T56" fmla="*/ 63 w 280"/>
                  <a:gd name="T57" fmla="*/ 310 h 342"/>
                  <a:gd name="T58" fmla="*/ 155 w 280"/>
                  <a:gd name="T59" fmla="*/ 310 h 342"/>
                  <a:gd name="T60" fmla="*/ 217 w 280"/>
                  <a:gd name="T61" fmla="*/ 279 h 342"/>
                  <a:gd name="T62" fmla="*/ 248 w 280"/>
                  <a:gd name="T63" fmla="*/ 279 h 342"/>
                  <a:gd name="T64" fmla="*/ 248 w 280"/>
                  <a:gd name="T65" fmla="*/ 279 h 342"/>
                  <a:gd name="T66" fmla="*/ 248 w 280"/>
                  <a:gd name="T67" fmla="*/ 186 h 342"/>
                  <a:gd name="T68" fmla="*/ 248 w 280"/>
                  <a:gd name="T69" fmla="*/ 186 h 342"/>
                  <a:gd name="T70" fmla="*/ 248 w 280"/>
                  <a:gd name="T71" fmla="*/ 186 h 342"/>
                  <a:gd name="T72" fmla="*/ 248 w 280"/>
                  <a:gd name="T73" fmla="*/ 155 h 342"/>
                  <a:gd name="T74" fmla="*/ 279 w 280"/>
                  <a:gd name="T75"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42">
                    <a:moveTo>
                      <a:pt x="279" y="124"/>
                    </a:moveTo>
                    <a:lnTo>
                      <a:pt x="279" y="124"/>
                    </a:lnTo>
                    <a:lnTo>
                      <a:pt x="279" y="124"/>
                    </a:lnTo>
                    <a:cubicBezTo>
                      <a:pt x="279" y="124"/>
                      <a:pt x="279" y="124"/>
                      <a:pt x="279" y="94"/>
                    </a:cubicBezTo>
                    <a:cubicBezTo>
                      <a:pt x="279" y="94"/>
                      <a:pt x="279" y="94"/>
                      <a:pt x="279" y="62"/>
                    </a:cubicBezTo>
                    <a:lnTo>
                      <a:pt x="279" y="62"/>
                    </a:lnTo>
                    <a:lnTo>
                      <a:pt x="279" y="62"/>
                    </a:lnTo>
                    <a:lnTo>
                      <a:pt x="279" y="62"/>
                    </a:lnTo>
                    <a:lnTo>
                      <a:pt x="248" y="62"/>
                    </a:lnTo>
                    <a:lnTo>
                      <a:pt x="248" y="62"/>
                    </a:lnTo>
                    <a:cubicBezTo>
                      <a:pt x="248" y="62"/>
                      <a:pt x="248" y="62"/>
                      <a:pt x="217" y="62"/>
                    </a:cubicBezTo>
                    <a:cubicBezTo>
                      <a:pt x="217" y="62"/>
                      <a:pt x="217" y="62"/>
                      <a:pt x="186" y="62"/>
                    </a:cubicBezTo>
                    <a:cubicBezTo>
                      <a:pt x="186" y="62"/>
                      <a:pt x="155" y="62"/>
                      <a:pt x="155" y="31"/>
                    </a:cubicBezTo>
                    <a:lnTo>
                      <a:pt x="155" y="31"/>
                    </a:lnTo>
                    <a:lnTo>
                      <a:pt x="155" y="31"/>
                    </a:lnTo>
                    <a:lnTo>
                      <a:pt x="155" y="31"/>
                    </a:lnTo>
                    <a:cubicBezTo>
                      <a:pt x="124" y="31"/>
                      <a:pt x="124" y="31"/>
                      <a:pt x="124" y="31"/>
                    </a:cubicBezTo>
                    <a:lnTo>
                      <a:pt x="124" y="31"/>
                    </a:lnTo>
                    <a:lnTo>
                      <a:pt x="124" y="31"/>
                    </a:lnTo>
                    <a:cubicBezTo>
                      <a:pt x="124" y="31"/>
                      <a:pt x="93" y="31"/>
                      <a:pt x="93" y="0"/>
                    </a:cubicBezTo>
                    <a:lnTo>
                      <a:pt x="93" y="0"/>
                    </a:lnTo>
                    <a:cubicBezTo>
                      <a:pt x="93" y="31"/>
                      <a:pt x="63" y="31"/>
                      <a:pt x="63" y="31"/>
                    </a:cubicBezTo>
                    <a:lnTo>
                      <a:pt x="63" y="31"/>
                    </a:lnTo>
                    <a:lnTo>
                      <a:pt x="31" y="31"/>
                    </a:lnTo>
                    <a:lnTo>
                      <a:pt x="31" y="31"/>
                    </a:lnTo>
                    <a:lnTo>
                      <a:pt x="31" y="0"/>
                    </a:lnTo>
                    <a:lnTo>
                      <a:pt x="31" y="0"/>
                    </a:lnTo>
                    <a:cubicBezTo>
                      <a:pt x="31" y="31"/>
                      <a:pt x="31" y="31"/>
                      <a:pt x="31" y="31"/>
                    </a:cubicBezTo>
                    <a:lnTo>
                      <a:pt x="31" y="31"/>
                    </a:lnTo>
                    <a:lnTo>
                      <a:pt x="31" y="31"/>
                    </a:lnTo>
                    <a:lnTo>
                      <a:pt x="31" y="31"/>
                    </a:lnTo>
                    <a:lnTo>
                      <a:pt x="31" y="31"/>
                    </a:lnTo>
                    <a:cubicBezTo>
                      <a:pt x="31" y="62"/>
                      <a:pt x="63" y="62"/>
                      <a:pt x="63" y="62"/>
                    </a:cubicBezTo>
                    <a:lnTo>
                      <a:pt x="63" y="62"/>
                    </a:lnTo>
                    <a:cubicBezTo>
                      <a:pt x="63" y="94"/>
                      <a:pt x="63" y="94"/>
                      <a:pt x="31" y="94"/>
                    </a:cubicBezTo>
                    <a:cubicBezTo>
                      <a:pt x="63" y="94"/>
                      <a:pt x="63" y="94"/>
                      <a:pt x="63" y="94"/>
                    </a:cubicBezTo>
                    <a:cubicBezTo>
                      <a:pt x="93" y="124"/>
                      <a:pt x="93" y="124"/>
                      <a:pt x="93" y="124"/>
                    </a:cubicBezTo>
                    <a:cubicBezTo>
                      <a:pt x="31" y="124"/>
                      <a:pt x="31" y="124"/>
                      <a:pt x="31" y="124"/>
                    </a:cubicBezTo>
                    <a:lnTo>
                      <a:pt x="31" y="124"/>
                    </a:lnTo>
                    <a:lnTo>
                      <a:pt x="31" y="155"/>
                    </a:lnTo>
                    <a:lnTo>
                      <a:pt x="31" y="155"/>
                    </a:lnTo>
                    <a:lnTo>
                      <a:pt x="31" y="155"/>
                    </a:lnTo>
                    <a:lnTo>
                      <a:pt x="31" y="155"/>
                    </a:lnTo>
                    <a:cubicBezTo>
                      <a:pt x="31" y="155"/>
                      <a:pt x="31" y="155"/>
                      <a:pt x="31" y="186"/>
                    </a:cubicBezTo>
                    <a:lnTo>
                      <a:pt x="31" y="186"/>
                    </a:lnTo>
                    <a:lnTo>
                      <a:pt x="31" y="186"/>
                    </a:lnTo>
                    <a:lnTo>
                      <a:pt x="31" y="186"/>
                    </a:lnTo>
                    <a:cubicBezTo>
                      <a:pt x="0" y="186"/>
                      <a:pt x="0" y="186"/>
                      <a:pt x="0" y="186"/>
                    </a:cubicBezTo>
                    <a:cubicBezTo>
                      <a:pt x="0" y="186"/>
                      <a:pt x="0" y="186"/>
                      <a:pt x="0" y="218"/>
                    </a:cubicBezTo>
                    <a:lnTo>
                      <a:pt x="0" y="218"/>
                    </a:lnTo>
                    <a:lnTo>
                      <a:pt x="0" y="218"/>
                    </a:lnTo>
                    <a:cubicBezTo>
                      <a:pt x="31" y="218"/>
                      <a:pt x="31" y="218"/>
                      <a:pt x="31" y="218"/>
                    </a:cubicBezTo>
                    <a:lnTo>
                      <a:pt x="31" y="218"/>
                    </a:lnTo>
                    <a:cubicBezTo>
                      <a:pt x="31" y="248"/>
                      <a:pt x="31" y="248"/>
                      <a:pt x="31" y="248"/>
                    </a:cubicBezTo>
                    <a:cubicBezTo>
                      <a:pt x="63" y="248"/>
                      <a:pt x="63" y="248"/>
                      <a:pt x="63" y="248"/>
                    </a:cubicBezTo>
                    <a:cubicBezTo>
                      <a:pt x="63" y="279"/>
                      <a:pt x="63" y="279"/>
                      <a:pt x="63" y="279"/>
                    </a:cubicBezTo>
                    <a:cubicBezTo>
                      <a:pt x="63" y="279"/>
                      <a:pt x="63" y="279"/>
                      <a:pt x="63" y="310"/>
                    </a:cubicBezTo>
                    <a:lnTo>
                      <a:pt x="63" y="310"/>
                    </a:lnTo>
                    <a:lnTo>
                      <a:pt x="63" y="341"/>
                    </a:lnTo>
                    <a:cubicBezTo>
                      <a:pt x="93" y="341"/>
                      <a:pt x="124" y="310"/>
                      <a:pt x="155" y="310"/>
                    </a:cubicBezTo>
                    <a:cubicBezTo>
                      <a:pt x="155" y="279"/>
                      <a:pt x="155" y="279"/>
                      <a:pt x="186" y="279"/>
                    </a:cubicBezTo>
                    <a:lnTo>
                      <a:pt x="217" y="279"/>
                    </a:lnTo>
                    <a:lnTo>
                      <a:pt x="248" y="279"/>
                    </a:lnTo>
                    <a:lnTo>
                      <a:pt x="248" y="279"/>
                    </a:lnTo>
                    <a:lnTo>
                      <a:pt x="248" y="279"/>
                    </a:lnTo>
                    <a:lnTo>
                      <a:pt x="248" y="279"/>
                    </a:lnTo>
                    <a:cubicBezTo>
                      <a:pt x="248" y="248"/>
                      <a:pt x="248" y="248"/>
                      <a:pt x="248" y="248"/>
                    </a:cubicBezTo>
                    <a:cubicBezTo>
                      <a:pt x="248" y="218"/>
                      <a:pt x="248" y="218"/>
                      <a:pt x="248" y="186"/>
                    </a:cubicBezTo>
                    <a:lnTo>
                      <a:pt x="248" y="186"/>
                    </a:lnTo>
                    <a:lnTo>
                      <a:pt x="248" y="186"/>
                    </a:lnTo>
                    <a:lnTo>
                      <a:pt x="248" y="186"/>
                    </a:lnTo>
                    <a:lnTo>
                      <a:pt x="248" y="186"/>
                    </a:lnTo>
                    <a:cubicBezTo>
                      <a:pt x="248" y="186"/>
                      <a:pt x="248" y="186"/>
                      <a:pt x="248" y="155"/>
                    </a:cubicBezTo>
                    <a:lnTo>
                      <a:pt x="248" y="155"/>
                    </a:lnTo>
                    <a:cubicBezTo>
                      <a:pt x="279" y="155"/>
                      <a:pt x="279" y="155"/>
                      <a:pt x="279" y="155"/>
                    </a:cubicBezTo>
                    <a:lnTo>
                      <a:pt x="279"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2" name="Freeform 51"/>
              <p:cNvSpPr>
                <a:spLocks noChangeArrowheads="1"/>
              </p:cNvSpPr>
              <p:nvPr/>
            </p:nvSpPr>
            <p:spPr bwMode="auto">
              <a:xfrm>
                <a:off x="3444875" y="2460625"/>
                <a:ext cx="66675" cy="77788"/>
              </a:xfrm>
              <a:custGeom>
                <a:avLst/>
                <a:gdLst>
                  <a:gd name="T0" fmla="*/ 155 w 187"/>
                  <a:gd name="T1" fmla="*/ 155 h 218"/>
                  <a:gd name="T2" fmla="*/ 155 w 187"/>
                  <a:gd name="T3" fmla="*/ 155 h 218"/>
                  <a:gd name="T4" fmla="*/ 155 w 187"/>
                  <a:gd name="T5" fmla="*/ 155 h 218"/>
                  <a:gd name="T6" fmla="*/ 155 w 187"/>
                  <a:gd name="T7" fmla="*/ 155 h 218"/>
                  <a:gd name="T8" fmla="*/ 155 w 187"/>
                  <a:gd name="T9" fmla="*/ 155 h 218"/>
                  <a:gd name="T10" fmla="*/ 124 w 187"/>
                  <a:gd name="T11" fmla="*/ 155 h 218"/>
                  <a:gd name="T12" fmla="*/ 124 w 187"/>
                  <a:gd name="T13" fmla="*/ 124 h 218"/>
                  <a:gd name="T14" fmla="*/ 124 w 187"/>
                  <a:gd name="T15" fmla="*/ 124 h 218"/>
                  <a:gd name="T16" fmla="*/ 124 w 187"/>
                  <a:gd name="T17" fmla="*/ 124 h 218"/>
                  <a:gd name="T18" fmla="*/ 124 w 187"/>
                  <a:gd name="T19" fmla="*/ 94 h 218"/>
                  <a:gd name="T20" fmla="*/ 94 w 187"/>
                  <a:gd name="T21" fmla="*/ 94 h 218"/>
                  <a:gd name="T22" fmla="*/ 62 w 187"/>
                  <a:gd name="T23" fmla="*/ 62 h 218"/>
                  <a:gd name="T24" fmla="*/ 62 w 187"/>
                  <a:gd name="T25" fmla="*/ 31 h 218"/>
                  <a:gd name="T26" fmla="*/ 62 w 187"/>
                  <a:gd name="T27" fmla="*/ 31 h 218"/>
                  <a:gd name="T28" fmla="*/ 62 w 187"/>
                  <a:gd name="T29" fmla="*/ 0 h 218"/>
                  <a:gd name="T30" fmla="*/ 62 w 187"/>
                  <a:gd name="T31" fmla="*/ 0 h 218"/>
                  <a:gd name="T32" fmla="*/ 62 w 187"/>
                  <a:gd name="T33" fmla="*/ 31 h 218"/>
                  <a:gd name="T34" fmla="*/ 31 w 187"/>
                  <a:gd name="T35" fmla="*/ 31 h 218"/>
                  <a:gd name="T36" fmla="*/ 0 w 187"/>
                  <a:gd name="T37" fmla="*/ 62 h 218"/>
                  <a:gd name="T38" fmla="*/ 0 w 187"/>
                  <a:gd name="T39" fmla="*/ 94 h 218"/>
                  <a:gd name="T40" fmla="*/ 0 w 187"/>
                  <a:gd name="T41" fmla="*/ 94 h 218"/>
                  <a:gd name="T42" fmla="*/ 62 w 187"/>
                  <a:gd name="T43" fmla="*/ 124 h 218"/>
                  <a:gd name="T44" fmla="*/ 124 w 187"/>
                  <a:gd name="T45" fmla="*/ 186 h 218"/>
                  <a:gd name="T46" fmla="*/ 155 w 187"/>
                  <a:gd name="T47" fmla="*/ 217 h 218"/>
                  <a:gd name="T48" fmla="*/ 155 w 187"/>
                  <a:gd name="T49" fmla="*/ 186 h 218"/>
                  <a:gd name="T50" fmla="*/ 186 w 187"/>
                  <a:gd name="T51" fmla="*/ 186 h 218"/>
                  <a:gd name="T52" fmla="*/ 155 w 187"/>
                  <a:gd name="T53" fmla="*/ 1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18">
                    <a:moveTo>
                      <a:pt x="155" y="155"/>
                    </a:moveTo>
                    <a:lnTo>
                      <a:pt x="155" y="155"/>
                    </a:lnTo>
                    <a:lnTo>
                      <a:pt x="155" y="155"/>
                    </a:lnTo>
                    <a:lnTo>
                      <a:pt x="155" y="155"/>
                    </a:lnTo>
                    <a:lnTo>
                      <a:pt x="155" y="155"/>
                    </a:lnTo>
                    <a:lnTo>
                      <a:pt x="124" y="155"/>
                    </a:lnTo>
                    <a:cubicBezTo>
                      <a:pt x="124" y="124"/>
                      <a:pt x="124" y="124"/>
                      <a:pt x="124" y="124"/>
                    </a:cubicBezTo>
                    <a:lnTo>
                      <a:pt x="124" y="124"/>
                    </a:lnTo>
                    <a:lnTo>
                      <a:pt x="124" y="124"/>
                    </a:lnTo>
                    <a:cubicBezTo>
                      <a:pt x="124" y="94"/>
                      <a:pt x="124" y="94"/>
                      <a:pt x="124" y="94"/>
                    </a:cubicBezTo>
                    <a:cubicBezTo>
                      <a:pt x="124" y="94"/>
                      <a:pt x="124" y="94"/>
                      <a:pt x="94" y="94"/>
                    </a:cubicBezTo>
                    <a:lnTo>
                      <a:pt x="62" y="62"/>
                    </a:lnTo>
                    <a:cubicBezTo>
                      <a:pt x="62" y="31"/>
                      <a:pt x="62" y="31"/>
                      <a:pt x="62" y="31"/>
                    </a:cubicBezTo>
                    <a:lnTo>
                      <a:pt x="62" y="31"/>
                    </a:lnTo>
                    <a:cubicBezTo>
                      <a:pt x="62" y="0"/>
                      <a:pt x="62" y="0"/>
                      <a:pt x="62" y="0"/>
                    </a:cubicBezTo>
                    <a:lnTo>
                      <a:pt x="62" y="0"/>
                    </a:lnTo>
                    <a:cubicBezTo>
                      <a:pt x="62" y="0"/>
                      <a:pt x="62" y="0"/>
                      <a:pt x="62" y="31"/>
                    </a:cubicBezTo>
                    <a:cubicBezTo>
                      <a:pt x="31" y="31"/>
                      <a:pt x="31" y="31"/>
                      <a:pt x="31" y="31"/>
                    </a:cubicBezTo>
                    <a:cubicBezTo>
                      <a:pt x="31" y="62"/>
                      <a:pt x="31" y="62"/>
                      <a:pt x="0" y="62"/>
                    </a:cubicBezTo>
                    <a:cubicBezTo>
                      <a:pt x="0" y="62"/>
                      <a:pt x="0" y="62"/>
                      <a:pt x="0" y="94"/>
                    </a:cubicBezTo>
                    <a:lnTo>
                      <a:pt x="0" y="94"/>
                    </a:lnTo>
                    <a:cubicBezTo>
                      <a:pt x="0" y="94"/>
                      <a:pt x="31" y="124"/>
                      <a:pt x="62" y="124"/>
                    </a:cubicBezTo>
                    <a:cubicBezTo>
                      <a:pt x="94" y="155"/>
                      <a:pt x="94" y="186"/>
                      <a:pt x="124" y="186"/>
                    </a:cubicBezTo>
                    <a:lnTo>
                      <a:pt x="155" y="217"/>
                    </a:lnTo>
                    <a:lnTo>
                      <a:pt x="155" y="186"/>
                    </a:lnTo>
                    <a:cubicBezTo>
                      <a:pt x="155" y="186"/>
                      <a:pt x="155" y="186"/>
                      <a:pt x="186" y="186"/>
                    </a:cubicBezTo>
                    <a:cubicBezTo>
                      <a:pt x="155" y="155"/>
                      <a:pt x="155" y="155"/>
                      <a:pt x="155"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3" name="Freeform 52"/>
              <p:cNvSpPr>
                <a:spLocks noChangeArrowheads="1"/>
              </p:cNvSpPr>
              <p:nvPr/>
            </p:nvSpPr>
            <p:spPr bwMode="auto">
              <a:xfrm>
                <a:off x="3679825" y="2427288"/>
                <a:ext cx="11113" cy="68262"/>
              </a:xfrm>
              <a:custGeom>
                <a:avLst/>
                <a:gdLst>
                  <a:gd name="T0" fmla="*/ 31 w 32"/>
                  <a:gd name="T1" fmla="*/ 63 h 188"/>
                  <a:gd name="T2" fmla="*/ 31 w 32"/>
                  <a:gd name="T3" fmla="*/ 63 h 188"/>
                  <a:gd name="T4" fmla="*/ 0 w 32"/>
                  <a:gd name="T5" fmla="*/ 31 h 188"/>
                  <a:gd name="T6" fmla="*/ 0 w 32"/>
                  <a:gd name="T7" fmla="*/ 31 h 188"/>
                  <a:gd name="T8" fmla="*/ 0 w 32"/>
                  <a:gd name="T9" fmla="*/ 0 h 188"/>
                  <a:gd name="T10" fmla="*/ 0 w 32"/>
                  <a:gd name="T11" fmla="*/ 0 h 188"/>
                  <a:gd name="T12" fmla="*/ 0 w 32"/>
                  <a:gd name="T13" fmla="*/ 0 h 188"/>
                  <a:gd name="T14" fmla="*/ 0 w 32"/>
                  <a:gd name="T15" fmla="*/ 0 h 188"/>
                  <a:gd name="T16" fmla="*/ 0 w 32"/>
                  <a:gd name="T17" fmla="*/ 31 h 188"/>
                  <a:gd name="T18" fmla="*/ 0 w 32"/>
                  <a:gd name="T19" fmla="*/ 63 h 188"/>
                  <a:gd name="T20" fmla="*/ 31 w 32"/>
                  <a:gd name="T21" fmla="*/ 93 h 188"/>
                  <a:gd name="T22" fmla="*/ 31 w 32"/>
                  <a:gd name="T23" fmla="*/ 93 h 188"/>
                  <a:gd name="T24" fmla="*/ 0 w 32"/>
                  <a:gd name="T25" fmla="*/ 93 h 188"/>
                  <a:gd name="T26" fmla="*/ 0 w 32"/>
                  <a:gd name="T27" fmla="*/ 124 h 188"/>
                  <a:gd name="T28" fmla="*/ 0 w 32"/>
                  <a:gd name="T29" fmla="*/ 124 h 188"/>
                  <a:gd name="T30" fmla="*/ 0 w 32"/>
                  <a:gd name="T31" fmla="*/ 124 h 188"/>
                  <a:gd name="T32" fmla="*/ 0 w 32"/>
                  <a:gd name="T33" fmla="*/ 155 h 188"/>
                  <a:gd name="T34" fmla="*/ 0 w 32"/>
                  <a:gd name="T35" fmla="*/ 155 h 188"/>
                  <a:gd name="T36" fmla="*/ 0 w 32"/>
                  <a:gd name="T37" fmla="*/ 187 h 188"/>
                  <a:gd name="T38" fmla="*/ 0 w 32"/>
                  <a:gd name="T39" fmla="*/ 187 h 188"/>
                  <a:gd name="T40" fmla="*/ 0 w 32"/>
                  <a:gd name="T41" fmla="*/ 187 h 188"/>
                  <a:gd name="T42" fmla="*/ 0 w 32"/>
                  <a:gd name="T43" fmla="*/ 187 h 188"/>
                  <a:gd name="T44" fmla="*/ 31 w 32"/>
                  <a:gd name="T45" fmla="*/ 155 h 188"/>
                  <a:gd name="T46" fmla="*/ 31 w 32"/>
                  <a:gd name="T47" fmla="*/ 124 h 188"/>
                  <a:gd name="T48" fmla="*/ 31 w 32"/>
                  <a:gd name="T49"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88">
                    <a:moveTo>
                      <a:pt x="31" y="63"/>
                    </a:moveTo>
                    <a:lnTo>
                      <a:pt x="31" y="63"/>
                    </a:lnTo>
                    <a:cubicBezTo>
                      <a:pt x="31" y="31"/>
                      <a:pt x="0" y="31"/>
                      <a:pt x="0" y="31"/>
                    </a:cubicBezTo>
                    <a:lnTo>
                      <a:pt x="0" y="31"/>
                    </a:lnTo>
                    <a:lnTo>
                      <a:pt x="0" y="0"/>
                    </a:lnTo>
                    <a:lnTo>
                      <a:pt x="0" y="0"/>
                    </a:lnTo>
                    <a:lnTo>
                      <a:pt x="0" y="0"/>
                    </a:lnTo>
                    <a:lnTo>
                      <a:pt x="0" y="0"/>
                    </a:lnTo>
                    <a:cubicBezTo>
                      <a:pt x="0" y="31"/>
                      <a:pt x="0" y="31"/>
                      <a:pt x="0" y="31"/>
                    </a:cubicBezTo>
                    <a:cubicBezTo>
                      <a:pt x="0" y="63"/>
                      <a:pt x="0" y="63"/>
                      <a:pt x="0" y="63"/>
                    </a:cubicBezTo>
                    <a:cubicBezTo>
                      <a:pt x="0" y="63"/>
                      <a:pt x="31" y="63"/>
                      <a:pt x="31" y="93"/>
                    </a:cubicBezTo>
                    <a:lnTo>
                      <a:pt x="31" y="93"/>
                    </a:lnTo>
                    <a:cubicBezTo>
                      <a:pt x="31" y="93"/>
                      <a:pt x="31" y="93"/>
                      <a:pt x="0" y="93"/>
                    </a:cubicBezTo>
                    <a:cubicBezTo>
                      <a:pt x="0" y="124"/>
                      <a:pt x="0" y="124"/>
                      <a:pt x="0" y="124"/>
                    </a:cubicBezTo>
                    <a:lnTo>
                      <a:pt x="0" y="124"/>
                    </a:lnTo>
                    <a:lnTo>
                      <a:pt x="0" y="124"/>
                    </a:lnTo>
                    <a:cubicBezTo>
                      <a:pt x="0" y="124"/>
                      <a:pt x="0" y="124"/>
                      <a:pt x="0" y="155"/>
                    </a:cubicBezTo>
                    <a:lnTo>
                      <a:pt x="0" y="155"/>
                    </a:lnTo>
                    <a:lnTo>
                      <a:pt x="0" y="187"/>
                    </a:lnTo>
                    <a:lnTo>
                      <a:pt x="0" y="187"/>
                    </a:lnTo>
                    <a:lnTo>
                      <a:pt x="0" y="187"/>
                    </a:lnTo>
                    <a:lnTo>
                      <a:pt x="0" y="187"/>
                    </a:lnTo>
                    <a:lnTo>
                      <a:pt x="31" y="155"/>
                    </a:lnTo>
                    <a:cubicBezTo>
                      <a:pt x="31" y="155"/>
                      <a:pt x="31" y="155"/>
                      <a:pt x="31" y="124"/>
                    </a:cubicBezTo>
                    <a:cubicBezTo>
                      <a:pt x="31" y="93"/>
                      <a:pt x="31" y="63"/>
                      <a:pt x="31"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4" name="Freeform 53"/>
              <p:cNvSpPr>
                <a:spLocks noChangeArrowheads="1"/>
              </p:cNvSpPr>
              <p:nvPr/>
            </p:nvSpPr>
            <p:spPr bwMode="auto">
              <a:xfrm>
                <a:off x="3724275" y="2338388"/>
                <a:ext cx="223838" cy="201612"/>
              </a:xfrm>
              <a:custGeom>
                <a:avLst/>
                <a:gdLst>
                  <a:gd name="T0" fmla="*/ 372 w 620"/>
                  <a:gd name="T1" fmla="*/ 403 h 559"/>
                  <a:gd name="T2" fmla="*/ 435 w 620"/>
                  <a:gd name="T3" fmla="*/ 403 h 559"/>
                  <a:gd name="T4" fmla="*/ 464 w 620"/>
                  <a:gd name="T5" fmla="*/ 403 h 559"/>
                  <a:gd name="T6" fmla="*/ 464 w 620"/>
                  <a:gd name="T7" fmla="*/ 403 h 559"/>
                  <a:gd name="T8" fmla="*/ 464 w 620"/>
                  <a:gd name="T9" fmla="*/ 372 h 559"/>
                  <a:gd name="T10" fmla="*/ 526 w 620"/>
                  <a:gd name="T11" fmla="*/ 279 h 559"/>
                  <a:gd name="T12" fmla="*/ 526 w 620"/>
                  <a:gd name="T13" fmla="*/ 279 h 559"/>
                  <a:gd name="T14" fmla="*/ 526 w 620"/>
                  <a:gd name="T15" fmla="*/ 217 h 559"/>
                  <a:gd name="T16" fmla="*/ 557 w 620"/>
                  <a:gd name="T17" fmla="*/ 187 h 559"/>
                  <a:gd name="T18" fmla="*/ 557 w 620"/>
                  <a:gd name="T19" fmla="*/ 124 h 559"/>
                  <a:gd name="T20" fmla="*/ 619 w 620"/>
                  <a:gd name="T21" fmla="*/ 124 h 559"/>
                  <a:gd name="T22" fmla="*/ 619 w 620"/>
                  <a:gd name="T23" fmla="*/ 124 h 559"/>
                  <a:gd name="T24" fmla="*/ 619 w 620"/>
                  <a:gd name="T25" fmla="*/ 124 h 559"/>
                  <a:gd name="T26" fmla="*/ 588 w 620"/>
                  <a:gd name="T27" fmla="*/ 63 h 559"/>
                  <a:gd name="T28" fmla="*/ 588 w 620"/>
                  <a:gd name="T29" fmla="*/ 63 h 559"/>
                  <a:gd name="T30" fmla="*/ 557 w 620"/>
                  <a:gd name="T31" fmla="*/ 31 h 559"/>
                  <a:gd name="T32" fmla="*/ 495 w 620"/>
                  <a:gd name="T33" fmla="*/ 63 h 559"/>
                  <a:gd name="T34" fmla="*/ 464 w 620"/>
                  <a:gd name="T35" fmla="*/ 31 h 559"/>
                  <a:gd name="T36" fmla="*/ 403 w 620"/>
                  <a:gd name="T37" fmla="*/ 31 h 559"/>
                  <a:gd name="T38" fmla="*/ 403 w 620"/>
                  <a:gd name="T39" fmla="*/ 63 h 559"/>
                  <a:gd name="T40" fmla="*/ 341 w 620"/>
                  <a:gd name="T41" fmla="*/ 93 h 559"/>
                  <a:gd name="T42" fmla="*/ 279 w 620"/>
                  <a:gd name="T43" fmla="*/ 63 h 559"/>
                  <a:gd name="T44" fmla="*/ 279 w 620"/>
                  <a:gd name="T45" fmla="*/ 31 h 559"/>
                  <a:gd name="T46" fmla="*/ 217 w 620"/>
                  <a:gd name="T47" fmla="*/ 63 h 559"/>
                  <a:gd name="T48" fmla="*/ 187 w 620"/>
                  <a:gd name="T49" fmla="*/ 63 h 559"/>
                  <a:gd name="T50" fmla="*/ 155 w 620"/>
                  <a:gd name="T51" fmla="*/ 31 h 559"/>
                  <a:gd name="T52" fmla="*/ 124 w 620"/>
                  <a:gd name="T53" fmla="*/ 0 h 559"/>
                  <a:gd name="T54" fmla="*/ 124 w 620"/>
                  <a:gd name="T55" fmla="*/ 31 h 559"/>
                  <a:gd name="T56" fmla="*/ 93 w 620"/>
                  <a:gd name="T57" fmla="*/ 31 h 559"/>
                  <a:gd name="T58" fmla="*/ 63 w 620"/>
                  <a:gd name="T59" fmla="*/ 93 h 559"/>
                  <a:gd name="T60" fmla="*/ 63 w 620"/>
                  <a:gd name="T61" fmla="*/ 93 h 559"/>
                  <a:gd name="T62" fmla="*/ 63 w 620"/>
                  <a:gd name="T63" fmla="*/ 124 h 559"/>
                  <a:gd name="T64" fmla="*/ 63 w 620"/>
                  <a:gd name="T65" fmla="*/ 155 h 559"/>
                  <a:gd name="T66" fmla="*/ 63 w 620"/>
                  <a:gd name="T67" fmla="*/ 217 h 559"/>
                  <a:gd name="T68" fmla="*/ 63 w 620"/>
                  <a:gd name="T69" fmla="*/ 248 h 559"/>
                  <a:gd name="T70" fmla="*/ 31 w 620"/>
                  <a:gd name="T71" fmla="*/ 279 h 559"/>
                  <a:gd name="T72" fmla="*/ 31 w 620"/>
                  <a:gd name="T73" fmla="*/ 279 h 559"/>
                  <a:gd name="T74" fmla="*/ 0 w 620"/>
                  <a:gd name="T75" fmla="*/ 341 h 559"/>
                  <a:gd name="T76" fmla="*/ 0 w 620"/>
                  <a:gd name="T77" fmla="*/ 435 h 559"/>
                  <a:gd name="T78" fmla="*/ 31 w 620"/>
                  <a:gd name="T79" fmla="*/ 435 h 559"/>
                  <a:gd name="T80" fmla="*/ 124 w 620"/>
                  <a:gd name="T81" fmla="*/ 465 h 559"/>
                  <a:gd name="T82" fmla="*/ 155 w 620"/>
                  <a:gd name="T83" fmla="*/ 558 h 559"/>
                  <a:gd name="T84" fmla="*/ 187 w 620"/>
                  <a:gd name="T85" fmla="*/ 558 h 559"/>
                  <a:gd name="T86" fmla="*/ 279 w 620"/>
                  <a:gd name="T87" fmla="*/ 558 h 559"/>
                  <a:gd name="T88" fmla="*/ 279 w 620"/>
                  <a:gd name="T89" fmla="*/ 527 h 559"/>
                  <a:gd name="T90" fmla="*/ 311 w 620"/>
                  <a:gd name="T91" fmla="*/ 4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559">
                    <a:moveTo>
                      <a:pt x="372" y="403"/>
                    </a:moveTo>
                    <a:lnTo>
                      <a:pt x="372" y="403"/>
                    </a:lnTo>
                    <a:cubicBezTo>
                      <a:pt x="372" y="403"/>
                      <a:pt x="403" y="403"/>
                      <a:pt x="435" y="403"/>
                    </a:cubicBezTo>
                    <a:lnTo>
                      <a:pt x="435" y="403"/>
                    </a:lnTo>
                    <a:cubicBezTo>
                      <a:pt x="435" y="403"/>
                      <a:pt x="434" y="403"/>
                      <a:pt x="464" y="403"/>
                    </a:cubicBezTo>
                    <a:lnTo>
                      <a:pt x="464" y="403"/>
                    </a:lnTo>
                    <a:lnTo>
                      <a:pt x="464" y="403"/>
                    </a:lnTo>
                    <a:lnTo>
                      <a:pt x="464" y="403"/>
                    </a:lnTo>
                    <a:cubicBezTo>
                      <a:pt x="464" y="403"/>
                      <a:pt x="464" y="403"/>
                      <a:pt x="464" y="372"/>
                    </a:cubicBezTo>
                    <a:lnTo>
                      <a:pt x="464" y="372"/>
                    </a:lnTo>
                    <a:cubicBezTo>
                      <a:pt x="464" y="372"/>
                      <a:pt x="495" y="341"/>
                      <a:pt x="495" y="311"/>
                    </a:cubicBezTo>
                    <a:cubicBezTo>
                      <a:pt x="495" y="279"/>
                      <a:pt x="495" y="279"/>
                      <a:pt x="526" y="279"/>
                    </a:cubicBezTo>
                    <a:lnTo>
                      <a:pt x="526" y="279"/>
                    </a:lnTo>
                    <a:lnTo>
                      <a:pt x="526" y="279"/>
                    </a:lnTo>
                    <a:cubicBezTo>
                      <a:pt x="526" y="248"/>
                      <a:pt x="526" y="248"/>
                      <a:pt x="526" y="217"/>
                    </a:cubicBezTo>
                    <a:lnTo>
                      <a:pt x="526" y="217"/>
                    </a:lnTo>
                    <a:lnTo>
                      <a:pt x="557" y="217"/>
                    </a:lnTo>
                    <a:cubicBezTo>
                      <a:pt x="557" y="187"/>
                      <a:pt x="557" y="187"/>
                      <a:pt x="557" y="187"/>
                    </a:cubicBezTo>
                    <a:lnTo>
                      <a:pt x="557" y="187"/>
                    </a:lnTo>
                    <a:cubicBezTo>
                      <a:pt x="557" y="155"/>
                      <a:pt x="557" y="155"/>
                      <a:pt x="557" y="124"/>
                    </a:cubicBezTo>
                    <a:lnTo>
                      <a:pt x="557" y="124"/>
                    </a:lnTo>
                    <a:cubicBezTo>
                      <a:pt x="588" y="124"/>
                      <a:pt x="588" y="124"/>
                      <a:pt x="619" y="124"/>
                    </a:cubicBezTo>
                    <a:lnTo>
                      <a:pt x="619" y="124"/>
                    </a:lnTo>
                    <a:lnTo>
                      <a:pt x="619" y="124"/>
                    </a:lnTo>
                    <a:lnTo>
                      <a:pt x="619" y="124"/>
                    </a:lnTo>
                    <a:lnTo>
                      <a:pt x="619" y="124"/>
                    </a:lnTo>
                    <a:cubicBezTo>
                      <a:pt x="619" y="93"/>
                      <a:pt x="619" y="93"/>
                      <a:pt x="619" y="93"/>
                    </a:cubicBezTo>
                    <a:cubicBezTo>
                      <a:pt x="588" y="93"/>
                      <a:pt x="588" y="63"/>
                      <a:pt x="588" y="63"/>
                    </a:cubicBezTo>
                    <a:lnTo>
                      <a:pt x="588" y="63"/>
                    </a:lnTo>
                    <a:lnTo>
                      <a:pt x="588" y="63"/>
                    </a:lnTo>
                    <a:cubicBezTo>
                      <a:pt x="588" y="31"/>
                      <a:pt x="588" y="31"/>
                      <a:pt x="557" y="31"/>
                    </a:cubicBezTo>
                    <a:lnTo>
                      <a:pt x="557" y="31"/>
                    </a:lnTo>
                    <a:cubicBezTo>
                      <a:pt x="557" y="63"/>
                      <a:pt x="526" y="63"/>
                      <a:pt x="495" y="63"/>
                    </a:cubicBezTo>
                    <a:lnTo>
                      <a:pt x="495" y="63"/>
                    </a:lnTo>
                    <a:lnTo>
                      <a:pt x="495" y="63"/>
                    </a:lnTo>
                    <a:cubicBezTo>
                      <a:pt x="495" y="63"/>
                      <a:pt x="464" y="63"/>
                      <a:pt x="464" y="31"/>
                    </a:cubicBezTo>
                    <a:cubicBezTo>
                      <a:pt x="434" y="31"/>
                      <a:pt x="435" y="31"/>
                      <a:pt x="435" y="31"/>
                    </a:cubicBezTo>
                    <a:lnTo>
                      <a:pt x="403" y="31"/>
                    </a:lnTo>
                    <a:lnTo>
                      <a:pt x="403" y="63"/>
                    </a:lnTo>
                    <a:lnTo>
                      <a:pt x="403" y="63"/>
                    </a:lnTo>
                    <a:cubicBezTo>
                      <a:pt x="372" y="63"/>
                      <a:pt x="372" y="63"/>
                      <a:pt x="372" y="93"/>
                    </a:cubicBezTo>
                    <a:lnTo>
                      <a:pt x="341" y="93"/>
                    </a:lnTo>
                    <a:cubicBezTo>
                      <a:pt x="311" y="93"/>
                      <a:pt x="279" y="63"/>
                      <a:pt x="279" y="63"/>
                    </a:cubicBezTo>
                    <a:lnTo>
                      <a:pt x="279" y="63"/>
                    </a:lnTo>
                    <a:lnTo>
                      <a:pt x="279" y="63"/>
                    </a:lnTo>
                    <a:lnTo>
                      <a:pt x="279" y="31"/>
                    </a:lnTo>
                    <a:lnTo>
                      <a:pt x="248" y="63"/>
                    </a:lnTo>
                    <a:cubicBezTo>
                      <a:pt x="248" y="63"/>
                      <a:pt x="248" y="63"/>
                      <a:pt x="217" y="63"/>
                    </a:cubicBezTo>
                    <a:lnTo>
                      <a:pt x="187" y="63"/>
                    </a:lnTo>
                    <a:lnTo>
                      <a:pt x="187" y="63"/>
                    </a:lnTo>
                    <a:cubicBezTo>
                      <a:pt x="187" y="63"/>
                      <a:pt x="187" y="31"/>
                      <a:pt x="155" y="31"/>
                    </a:cubicBezTo>
                    <a:lnTo>
                      <a:pt x="155" y="31"/>
                    </a:lnTo>
                    <a:lnTo>
                      <a:pt x="155" y="31"/>
                    </a:lnTo>
                    <a:cubicBezTo>
                      <a:pt x="155" y="31"/>
                      <a:pt x="155" y="31"/>
                      <a:pt x="124" y="0"/>
                    </a:cubicBezTo>
                    <a:lnTo>
                      <a:pt x="124" y="0"/>
                    </a:lnTo>
                    <a:cubicBezTo>
                      <a:pt x="124" y="0"/>
                      <a:pt x="124" y="0"/>
                      <a:pt x="124" y="31"/>
                    </a:cubicBezTo>
                    <a:lnTo>
                      <a:pt x="93" y="31"/>
                    </a:lnTo>
                    <a:lnTo>
                      <a:pt x="93" y="31"/>
                    </a:lnTo>
                    <a:cubicBezTo>
                      <a:pt x="93" y="63"/>
                      <a:pt x="63" y="63"/>
                      <a:pt x="63" y="93"/>
                    </a:cubicBezTo>
                    <a:lnTo>
                      <a:pt x="63" y="93"/>
                    </a:lnTo>
                    <a:lnTo>
                      <a:pt x="63" y="93"/>
                    </a:lnTo>
                    <a:lnTo>
                      <a:pt x="63" y="93"/>
                    </a:lnTo>
                    <a:cubicBezTo>
                      <a:pt x="63" y="124"/>
                      <a:pt x="63" y="124"/>
                      <a:pt x="63" y="124"/>
                    </a:cubicBezTo>
                    <a:lnTo>
                      <a:pt x="63" y="124"/>
                    </a:lnTo>
                    <a:lnTo>
                      <a:pt x="63" y="155"/>
                    </a:lnTo>
                    <a:lnTo>
                      <a:pt x="63" y="155"/>
                    </a:lnTo>
                    <a:lnTo>
                      <a:pt x="63" y="187"/>
                    </a:lnTo>
                    <a:cubicBezTo>
                      <a:pt x="63" y="217"/>
                      <a:pt x="63" y="217"/>
                      <a:pt x="63" y="217"/>
                    </a:cubicBezTo>
                    <a:lnTo>
                      <a:pt x="63" y="217"/>
                    </a:lnTo>
                    <a:cubicBezTo>
                      <a:pt x="63" y="248"/>
                      <a:pt x="63" y="248"/>
                      <a:pt x="63" y="248"/>
                    </a:cubicBezTo>
                    <a:lnTo>
                      <a:pt x="31" y="279"/>
                    </a:lnTo>
                    <a:lnTo>
                      <a:pt x="31" y="279"/>
                    </a:lnTo>
                    <a:lnTo>
                      <a:pt x="31" y="279"/>
                    </a:lnTo>
                    <a:lnTo>
                      <a:pt x="31" y="279"/>
                    </a:lnTo>
                    <a:cubicBezTo>
                      <a:pt x="31" y="311"/>
                      <a:pt x="0" y="311"/>
                      <a:pt x="0" y="311"/>
                    </a:cubicBezTo>
                    <a:lnTo>
                      <a:pt x="0" y="341"/>
                    </a:lnTo>
                    <a:cubicBezTo>
                      <a:pt x="0" y="372"/>
                      <a:pt x="0" y="372"/>
                      <a:pt x="0" y="403"/>
                    </a:cubicBezTo>
                    <a:cubicBezTo>
                      <a:pt x="0" y="403"/>
                      <a:pt x="0" y="403"/>
                      <a:pt x="0" y="435"/>
                    </a:cubicBezTo>
                    <a:lnTo>
                      <a:pt x="0" y="435"/>
                    </a:lnTo>
                    <a:cubicBezTo>
                      <a:pt x="31" y="435"/>
                      <a:pt x="31" y="435"/>
                      <a:pt x="31" y="435"/>
                    </a:cubicBezTo>
                    <a:cubicBezTo>
                      <a:pt x="31" y="435"/>
                      <a:pt x="31" y="435"/>
                      <a:pt x="63" y="435"/>
                    </a:cubicBezTo>
                    <a:cubicBezTo>
                      <a:pt x="93" y="435"/>
                      <a:pt x="93" y="465"/>
                      <a:pt x="124" y="465"/>
                    </a:cubicBezTo>
                    <a:lnTo>
                      <a:pt x="124" y="465"/>
                    </a:lnTo>
                    <a:cubicBezTo>
                      <a:pt x="155" y="496"/>
                      <a:pt x="155" y="527"/>
                      <a:pt x="155" y="558"/>
                    </a:cubicBezTo>
                    <a:lnTo>
                      <a:pt x="155" y="558"/>
                    </a:lnTo>
                    <a:cubicBezTo>
                      <a:pt x="155" y="558"/>
                      <a:pt x="155" y="558"/>
                      <a:pt x="187" y="558"/>
                    </a:cubicBezTo>
                    <a:lnTo>
                      <a:pt x="187" y="558"/>
                    </a:lnTo>
                    <a:cubicBezTo>
                      <a:pt x="187" y="558"/>
                      <a:pt x="248" y="558"/>
                      <a:pt x="279" y="558"/>
                    </a:cubicBezTo>
                    <a:cubicBezTo>
                      <a:pt x="279" y="527"/>
                      <a:pt x="279" y="527"/>
                      <a:pt x="279" y="527"/>
                    </a:cubicBezTo>
                    <a:lnTo>
                      <a:pt x="279" y="527"/>
                    </a:lnTo>
                    <a:cubicBezTo>
                      <a:pt x="279" y="527"/>
                      <a:pt x="279" y="496"/>
                      <a:pt x="311" y="465"/>
                    </a:cubicBezTo>
                    <a:lnTo>
                      <a:pt x="311" y="465"/>
                    </a:lnTo>
                    <a:lnTo>
                      <a:pt x="372" y="4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5" name="Freeform 54"/>
              <p:cNvSpPr>
                <a:spLocks noChangeArrowheads="1"/>
              </p:cNvSpPr>
              <p:nvPr/>
            </p:nvSpPr>
            <p:spPr bwMode="auto">
              <a:xfrm>
                <a:off x="3848100" y="2605088"/>
                <a:ext cx="100013" cy="123825"/>
              </a:xfrm>
              <a:custGeom>
                <a:avLst/>
                <a:gdLst>
                  <a:gd name="T0" fmla="*/ 94 w 279"/>
                  <a:gd name="T1" fmla="*/ 248 h 342"/>
                  <a:gd name="T2" fmla="*/ 94 w 279"/>
                  <a:gd name="T3" fmla="*/ 248 h 342"/>
                  <a:gd name="T4" fmla="*/ 154 w 279"/>
                  <a:gd name="T5" fmla="*/ 248 h 342"/>
                  <a:gd name="T6" fmla="*/ 154 w 279"/>
                  <a:gd name="T7" fmla="*/ 217 h 342"/>
                  <a:gd name="T8" fmla="*/ 216 w 279"/>
                  <a:gd name="T9" fmla="*/ 217 h 342"/>
                  <a:gd name="T10" fmla="*/ 216 w 279"/>
                  <a:gd name="T11" fmla="*/ 248 h 342"/>
                  <a:gd name="T12" fmla="*/ 216 w 279"/>
                  <a:gd name="T13" fmla="*/ 248 h 342"/>
                  <a:gd name="T14" fmla="*/ 216 w 279"/>
                  <a:gd name="T15" fmla="*/ 248 h 342"/>
                  <a:gd name="T16" fmla="*/ 247 w 279"/>
                  <a:gd name="T17" fmla="*/ 217 h 342"/>
                  <a:gd name="T18" fmla="*/ 247 w 279"/>
                  <a:gd name="T19" fmla="*/ 248 h 342"/>
                  <a:gd name="T20" fmla="*/ 278 w 279"/>
                  <a:gd name="T21" fmla="*/ 248 h 342"/>
                  <a:gd name="T22" fmla="*/ 278 w 279"/>
                  <a:gd name="T23" fmla="*/ 217 h 342"/>
                  <a:gd name="T24" fmla="*/ 247 w 279"/>
                  <a:gd name="T25" fmla="*/ 186 h 342"/>
                  <a:gd name="T26" fmla="*/ 247 w 279"/>
                  <a:gd name="T27" fmla="*/ 155 h 342"/>
                  <a:gd name="T28" fmla="*/ 247 w 279"/>
                  <a:gd name="T29" fmla="*/ 155 h 342"/>
                  <a:gd name="T30" fmla="*/ 247 w 279"/>
                  <a:gd name="T31" fmla="*/ 155 h 342"/>
                  <a:gd name="T32" fmla="*/ 247 w 279"/>
                  <a:gd name="T33" fmla="*/ 155 h 342"/>
                  <a:gd name="T34" fmla="*/ 216 w 279"/>
                  <a:gd name="T35" fmla="*/ 124 h 342"/>
                  <a:gd name="T36" fmla="*/ 247 w 279"/>
                  <a:gd name="T37" fmla="*/ 93 h 342"/>
                  <a:gd name="T38" fmla="*/ 247 w 279"/>
                  <a:gd name="T39" fmla="*/ 93 h 342"/>
                  <a:gd name="T40" fmla="*/ 247 w 279"/>
                  <a:gd name="T41" fmla="*/ 62 h 342"/>
                  <a:gd name="T42" fmla="*/ 247 w 279"/>
                  <a:gd name="T43" fmla="*/ 62 h 342"/>
                  <a:gd name="T44" fmla="*/ 247 w 279"/>
                  <a:gd name="T45" fmla="*/ 62 h 342"/>
                  <a:gd name="T46" fmla="*/ 216 w 279"/>
                  <a:gd name="T47" fmla="*/ 62 h 342"/>
                  <a:gd name="T48" fmla="*/ 216 w 279"/>
                  <a:gd name="T49" fmla="*/ 62 h 342"/>
                  <a:gd name="T50" fmla="*/ 216 w 279"/>
                  <a:gd name="T51" fmla="*/ 93 h 342"/>
                  <a:gd name="T52" fmla="*/ 185 w 279"/>
                  <a:gd name="T53" fmla="*/ 62 h 342"/>
                  <a:gd name="T54" fmla="*/ 185 w 279"/>
                  <a:gd name="T55" fmla="*/ 62 h 342"/>
                  <a:gd name="T56" fmla="*/ 185 w 279"/>
                  <a:gd name="T57" fmla="*/ 31 h 342"/>
                  <a:gd name="T58" fmla="*/ 185 w 279"/>
                  <a:gd name="T59" fmla="*/ 31 h 342"/>
                  <a:gd name="T60" fmla="*/ 185 w 279"/>
                  <a:gd name="T61" fmla="*/ 0 h 342"/>
                  <a:gd name="T62" fmla="*/ 154 w 279"/>
                  <a:gd name="T63" fmla="*/ 0 h 342"/>
                  <a:gd name="T64" fmla="*/ 154 w 279"/>
                  <a:gd name="T65" fmla="*/ 0 h 342"/>
                  <a:gd name="T66" fmla="*/ 154 w 279"/>
                  <a:gd name="T67" fmla="*/ 0 h 342"/>
                  <a:gd name="T68" fmla="*/ 154 w 279"/>
                  <a:gd name="T69" fmla="*/ 93 h 342"/>
                  <a:gd name="T70" fmla="*/ 31 w 279"/>
                  <a:gd name="T71" fmla="*/ 93 h 342"/>
                  <a:gd name="T72" fmla="*/ 0 w 279"/>
                  <a:gd name="T73" fmla="*/ 155 h 342"/>
                  <a:gd name="T74" fmla="*/ 0 w 279"/>
                  <a:gd name="T75" fmla="*/ 155 h 342"/>
                  <a:gd name="T76" fmla="*/ 0 w 279"/>
                  <a:gd name="T77" fmla="*/ 186 h 342"/>
                  <a:gd name="T78" fmla="*/ 0 w 279"/>
                  <a:gd name="T79" fmla="*/ 186 h 342"/>
                  <a:gd name="T80" fmla="*/ 0 w 279"/>
                  <a:gd name="T81" fmla="*/ 217 h 342"/>
                  <a:gd name="T82" fmla="*/ 31 w 279"/>
                  <a:gd name="T83" fmla="*/ 217 h 342"/>
                  <a:gd name="T84" fmla="*/ 31 w 279"/>
                  <a:gd name="T85" fmla="*/ 248 h 342"/>
                  <a:gd name="T86" fmla="*/ 94 w 279"/>
                  <a:gd name="T87" fmla="*/ 341 h 342"/>
                  <a:gd name="T88" fmla="*/ 123 w 279"/>
                  <a:gd name="T89" fmla="*/ 341 h 342"/>
                  <a:gd name="T90" fmla="*/ 94 w 279"/>
                  <a:gd name="T91" fmla="*/ 310 h 342"/>
                  <a:gd name="T92" fmla="*/ 94 w 279"/>
                  <a:gd name="T93" fmla="*/ 2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342">
                    <a:moveTo>
                      <a:pt x="94" y="248"/>
                    </a:moveTo>
                    <a:lnTo>
                      <a:pt x="94" y="248"/>
                    </a:lnTo>
                    <a:cubicBezTo>
                      <a:pt x="154" y="248"/>
                      <a:pt x="154" y="248"/>
                      <a:pt x="154" y="248"/>
                    </a:cubicBezTo>
                    <a:cubicBezTo>
                      <a:pt x="154" y="217"/>
                      <a:pt x="154" y="217"/>
                      <a:pt x="154" y="217"/>
                    </a:cubicBezTo>
                    <a:cubicBezTo>
                      <a:pt x="216" y="217"/>
                      <a:pt x="216" y="217"/>
                      <a:pt x="216" y="217"/>
                    </a:cubicBezTo>
                    <a:cubicBezTo>
                      <a:pt x="216" y="248"/>
                      <a:pt x="216" y="248"/>
                      <a:pt x="216" y="248"/>
                    </a:cubicBezTo>
                    <a:lnTo>
                      <a:pt x="216" y="248"/>
                    </a:lnTo>
                    <a:lnTo>
                      <a:pt x="216" y="248"/>
                    </a:lnTo>
                    <a:cubicBezTo>
                      <a:pt x="247" y="217"/>
                      <a:pt x="247" y="217"/>
                      <a:pt x="247" y="217"/>
                    </a:cubicBezTo>
                    <a:cubicBezTo>
                      <a:pt x="247" y="248"/>
                      <a:pt x="247" y="248"/>
                      <a:pt x="247" y="248"/>
                    </a:cubicBezTo>
                    <a:lnTo>
                      <a:pt x="278" y="248"/>
                    </a:lnTo>
                    <a:lnTo>
                      <a:pt x="278" y="217"/>
                    </a:lnTo>
                    <a:cubicBezTo>
                      <a:pt x="278" y="217"/>
                      <a:pt x="278" y="186"/>
                      <a:pt x="247" y="186"/>
                    </a:cubicBezTo>
                    <a:cubicBezTo>
                      <a:pt x="247" y="186"/>
                      <a:pt x="247" y="186"/>
                      <a:pt x="247" y="155"/>
                    </a:cubicBezTo>
                    <a:lnTo>
                      <a:pt x="247" y="155"/>
                    </a:lnTo>
                    <a:lnTo>
                      <a:pt x="247" y="155"/>
                    </a:lnTo>
                    <a:lnTo>
                      <a:pt x="247" y="155"/>
                    </a:lnTo>
                    <a:lnTo>
                      <a:pt x="216" y="124"/>
                    </a:lnTo>
                    <a:lnTo>
                      <a:pt x="247" y="93"/>
                    </a:lnTo>
                    <a:lnTo>
                      <a:pt x="247" y="93"/>
                    </a:lnTo>
                    <a:cubicBezTo>
                      <a:pt x="247" y="62"/>
                      <a:pt x="247" y="62"/>
                      <a:pt x="247" y="62"/>
                    </a:cubicBezTo>
                    <a:lnTo>
                      <a:pt x="247" y="62"/>
                    </a:lnTo>
                    <a:lnTo>
                      <a:pt x="247" y="62"/>
                    </a:lnTo>
                    <a:cubicBezTo>
                      <a:pt x="247" y="62"/>
                      <a:pt x="247" y="62"/>
                      <a:pt x="216" y="62"/>
                    </a:cubicBezTo>
                    <a:lnTo>
                      <a:pt x="216" y="62"/>
                    </a:lnTo>
                    <a:cubicBezTo>
                      <a:pt x="216" y="93"/>
                      <a:pt x="216" y="93"/>
                      <a:pt x="216" y="93"/>
                    </a:cubicBezTo>
                    <a:lnTo>
                      <a:pt x="185" y="62"/>
                    </a:lnTo>
                    <a:lnTo>
                      <a:pt x="185" y="62"/>
                    </a:lnTo>
                    <a:cubicBezTo>
                      <a:pt x="185" y="31"/>
                      <a:pt x="185" y="31"/>
                      <a:pt x="185" y="31"/>
                    </a:cubicBezTo>
                    <a:lnTo>
                      <a:pt x="185" y="31"/>
                    </a:lnTo>
                    <a:cubicBezTo>
                      <a:pt x="185" y="31"/>
                      <a:pt x="185" y="31"/>
                      <a:pt x="185" y="0"/>
                    </a:cubicBezTo>
                    <a:lnTo>
                      <a:pt x="154" y="0"/>
                    </a:lnTo>
                    <a:lnTo>
                      <a:pt x="154" y="0"/>
                    </a:lnTo>
                    <a:lnTo>
                      <a:pt x="154" y="0"/>
                    </a:lnTo>
                    <a:cubicBezTo>
                      <a:pt x="154" y="93"/>
                      <a:pt x="154" y="93"/>
                      <a:pt x="154" y="93"/>
                    </a:cubicBezTo>
                    <a:cubicBezTo>
                      <a:pt x="31" y="93"/>
                      <a:pt x="31" y="93"/>
                      <a:pt x="31" y="93"/>
                    </a:cubicBezTo>
                    <a:cubicBezTo>
                      <a:pt x="31" y="124"/>
                      <a:pt x="0" y="155"/>
                      <a:pt x="0" y="155"/>
                    </a:cubicBezTo>
                    <a:lnTo>
                      <a:pt x="0" y="155"/>
                    </a:lnTo>
                    <a:lnTo>
                      <a:pt x="0" y="186"/>
                    </a:lnTo>
                    <a:lnTo>
                      <a:pt x="0" y="186"/>
                    </a:lnTo>
                    <a:cubicBezTo>
                      <a:pt x="0" y="186"/>
                      <a:pt x="0" y="186"/>
                      <a:pt x="0" y="217"/>
                    </a:cubicBezTo>
                    <a:cubicBezTo>
                      <a:pt x="31" y="217"/>
                      <a:pt x="31" y="217"/>
                      <a:pt x="31" y="217"/>
                    </a:cubicBezTo>
                    <a:cubicBezTo>
                      <a:pt x="31" y="248"/>
                      <a:pt x="31" y="248"/>
                      <a:pt x="31" y="248"/>
                    </a:cubicBezTo>
                    <a:cubicBezTo>
                      <a:pt x="31" y="248"/>
                      <a:pt x="62" y="279"/>
                      <a:pt x="94" y="341"/>
                    </a:cubicBezTo>
                    <a:cubicBezTo>
                      <a:pt x="123" y="341"/>
                      <a:pt x="123" y="341"/>
                      <a:pt x="123" y="341"/>
                    </a:cubicBezTo>
                    <a:cubicBezTo>
                      <a:pt x="93" y="310"/>
                      <a:pt x="94" y="310"/>
                      <a:pt x="94" y="310"/>
                    </a:cubicBezTo>
                    <a:lnTo>
                      <a:pt x="94" y="2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6" name="Freeform 55"/>
              <p:cNvSpPr>
                <a:spLocks noChangeArrowheads="1"/>
              </p:cNvSpPr>
              <p:nvPr/>
            </p:nvSpPr>
            <p:spPr bwMode="auto">
              <a:xfrm>
                <a:off x="3444875" y="1836738"/>
                <a:ext cx="179388" cy="168275"/>
              </a:xfrm>
              <a:custGeom>
                <a:avLst/>
                <a:gdLst>
                  <a:gd name="T0" fmla="*/ 155 w 497"/>
                  <a:gd name="T1" fmla="*/ 372 h 466"/>
                  <a:gd name="T2" fmla="*/ 218 w 497"/>
                  <a:gd name="T3" fmla="*/ 341 h 466"/>
                  <a:gd name="T4" fmla="*/ 218 w 497"/>
                  <a:gd name="T5" fmla="*/ 341 h 466"/>
                  <a:gd name="T6" fmla="*/ 218 w 497"/>
                  <a:gd name="T7" fmla="*/ 341 h 466"/>
                  <a:gd name="T8" fmla="*/ 279 w 497"/>
                  <a:gd name="T9" fmla="*/ 309 h 466"/>
                  <a:gd name="T10" fmla="*/ 310 w 497"/>
                  <a:gd name="T11" fmla="*/ 309 h 466"/>
                  <a:gd name="T12" fmla="*/ 310 w 497"/>
                  <a:gd name="T13" fmla="*/ 309 h 466"/>
                  <a:gd name="T14" fmla="*/ 310 w 497"/>
                  <a:gd name="T15" fmla="*/ 309 h 466"/>
                  <a:gd name="T16" fmla="*/ 341 w 497"/>
                  <a:gd name="T17" fmla="*/ 278 h 466"/>
                  <a:gd name="T18" fmla="*/ 372 w 497"/>
                  <a:gd name="T19" fmla="*/ 278 h 466"/>
                  <a:gd name="T20" fmla="*/ 372 w 497"/>
                  <a:gd name="T21" fmla="*/ 248 h 466"/>
                  <a:gd name="T22" fmla="*/ 372 w 497"/>
                  <a:gd name="T23" fmla="*/ 248 h 466"/>
                  <a:gd name="T24" fmla="*/ 372 w 497"/>
                  <a:gd name="T25" fmla="*/ 217 h 466"/>
                  <a:gd name="T26" fmla="*/ 403 w 497"/>
                  <a:gd name="T27" fmla="*/ 185 h 466"/>
                  <a:gd name="T28" fmla="*/ 434 w 497"/>
                  <a:gd name="T29" fmla="*/ 217 h 466"/>
                  <a:gd name="T30" fmla="*/ 434 w 497"/>
                  <a:gd name="T31" fmla="*/ 217 h 466"/>
                  <a:gd name="T32" fmla="*/ 434 w 497"/>
                  <a:gd name="T33" fmla="*/ 185 h 466"/>
                  <a:gd name="T34" fmla="*/ 466 w 497"/>
                  <a:gd name="T35" fmla="*/ 185 h 466"/>
                  <a:gd name="T36" fmla="*/ 496 w 497"/>
                  <a:gd name="T37" fmla="*/ 185 h 466"/>
                  <a:gd name="T38" fmla="*/ 496 w 497"/>
                  <a:gd name="T39" fmla="*/ 93 h 466"/>
                  <a:gd name="T40" fmla="*/ 466 w 497"/>
                  <a:gd name="T41" fmla="*/ 30 h 466"/>
                  <a:gd name="T42" fmla="*/ 466 w 497"/>
                  <a:gd name="T43" fmla="*/ 30 h 466"/>
                  <a:gd name="T44" fmla="*/ 434 w 497"/>
                  <a:gd name="T45" fmla="*/ 30 h 466"/>
                  <a:gd name="T46" fmla="*/ 403 w 497"/>
                  <a:gd name="T47" fmla="*/ 30 h 466"/>
                  <a:gd name="T48" fmla="*/ 310 w 497"/>
                  <a:gd name="T49" fmla="*/ 0 h 466"/>
                  <a:gd name="T50" fmla="*/ 279 w 497"/>
                  <a:gd name="T51" fmla="*/ 0 h 466"/>
                  <a:gd name="T52" fmla="*/ 279 w 497"/>
                  <a:gd name="T53" fmla="*/ 30 h 466"/>
                  <a:gd name="T54" fmla="*/ 155 w 497"/>
                  <a:gd name="T55" fmla="*/ 154 h 466"/>
                  <a:gd name="T56" fmla="*/ 94 w 497"/>
                  <a:gd name="T57" fmla="*/ 248 h 466"/>
                  <a:gd name="T58" fmla="*/ 94 w 497"/>
                  <a:gd name="T59" fmla="*/ 278 h 466"/>
                  <a:gd name="T60" fmla="*/ 94 w 497"/>
                  <a:gd name="T61" fmla="*/ 341 h 466"/>
                  <a:gd name="T62" fmla="*/ 0 w 497"/>
                  <a:gd name="T63" fmla="*/ 465 h 466"/>
                  <a:gd name="T64" fmla="*/ 94 w 497"/>
                  <a:gd name="T65" fmla="*/ 402 h 466"/>
                  <a:gd name="T66" fmla="*/ 155 w 497"/>
                  <a:gd name="T67" fmla="*/ 3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66">
                    <a:moveTo>
                      <a:pt x="155" y="372"/>
                    </a:moveTo>
                    <a:lnTo>
                      <a:pt x="155" y="372"/>
                    </a:lnTo>
                    <a:lnTo>
                      <a:pt x="186" y="341"/>
                    </a:lnTo>
                    <a:lnTo>
                      <a:pt x="218" y="341"/>
                    </a:lnTo>
                    <a:lnTo>
                      <a:pt x="218" y="341"/>
                    </a:lnTo>
                    <a:lnTo>
                      <a:pt x="218" y="341"/>
                    </a:lnTo>
                    <a:lnTo>
                      <a:pt x="218" y="341"/>
                    </a:lnTo>
                    <a:lnTo>
                      <a:pt x="218" y="341"/>
                    </a:lnTo>
                    <a:cubicBezTo>
                      <a:pt x="218" y="341"/>
                      <a:pt x="218" y="341"/>
                      <a:pt x="248" y="341"/>
                    </a:cubicBezTo>
                    <a:cubicBezTo>
                      <a:pt x="248" y="309"/>
                      <a:pt x="248" y="309"/>
                      <a:pt x="279" y="309"/>
                    </a:cubicBezTo>
                    <a:lnTo>
                      <a:pt x="279" y="309"/>
                    </a:lnTo>
                    <a:cubicBezTo>
                      <a:pt x="279" y="309"/>
                      <a:pt x="279" y="309"/>
                      <a:pt x="310" y="309"/>
                    </a:cubicBezTo>
                    <a:lnTo>
                      <a:pt x="310" y="309"/>
                    </a:lnTo>
                    <a:lnTo>
                      <a:pt x="310" y="309"/>
                    </a:lnTo>
                    <a:lnTo>
                      <a:pt x="310" y="309"/>
                    </a:lnTo>
                    <a:lnTo>
                      <a:pt x="310" y="309"/>
                    </a:lnTo>
                    <a:lnTo>
                      <a:pt x="310" y="309"/>
                    </a:lnTo>
                    <a:cubicBezTo>
                      <a:pt x="310" y="278"/>
                      <a:pt x="341" y="278"/>
                      <a:pt x="341" y="278"/>
                    </a:cubicBezTo>
                    <a:lnTo>
                      <a:pt x="341" y="278"/>
                    </a:lnTo>
                    <a:lnTo>
                      <a:pt x="372" y="278"/>
                    </a:lnTo>
                    <a:lnTo>
                      <a:pt x="372" y="278"/>
                    </a:lnTo>
                    <a:cubicBezTo>
                      <a:pt x="372" y="278"/>
                      <a:pt x="372" y="278"/>
                      <a:pt x="372" y="248"/>
                    </a:cubicBezTo>
                    <a:lnTo>
                      <a:pt x="372" y="248"/>
                    </a:lnTo>
                    <a:lnTo>
                      <a:pt x="372" y="248"/>
                    </a:lnTo>
                    <a:cubicBezTo>
                      <a:pt x="372" y="248"/>
                      <a:pt x="372" y="248"/>
                      <a:pt x="372" y="217"/>
                    </a:cubicBezTo>
                    <a:lnTo>
                      <a:pt x="372" y="217"/>
                    </a:lnTo>
                    <a:cubicBezTo>
                      <a:pt x="372" y="185"/>
                      <a:pt x="403" y="185"/>
                      <a:pt x="403" y="185"/>
                    </a:cubicBezTo>
                    <a:lnTo>
                      <a:pt x="403" y="185"/>
                    </a:lnTo>
                    <a:cubicBezTo>
                      <a:pt x="403" y="185"/>
                      <a:pt x="403" y="217"/>
                      <a:pt x="434" y="217"/>
                    </a:cubicBezTo>
                    <a:lnTo>
                      <a:pt x="434" y="217"/>
                    </a:lnTo>
                    <a:lnTo>
                      <a:pt x="434" y="217"/>
                    </a:lnTo>
                    <a:lnTo>
                      <a:pt x="434" y="217"/>
                    </a:lnTo>
                    <a:cubicBezTo>
                      <a:pt x="434" y="185"/>
                      <a:pt x="434" y="185"/>
                      <a:pt x="434" y="185"/>
                    </a:cubicBezTo>
                    <a:lnTo>
                      <a:pt x="434" y="185"/>
                    </a:lnTo>
                    <a:cubicBezTo>
                      <a:pt x="466" y="185"/>
                      <a:pt x="466" y="185"/>
                      <a:pt x="466" y="185"/>
                    </a:cubicBezTo>
                    <a:lnTo>
                      <a:pt x="466" y="185"/>
                    </a:lnTo>
                    <a:lnTo>
                      <a:pt x="496" y="185"/>
                    </a:lnTo>
                    <a:lnTo>
                      <a:pt x="496" y="185"/>
                    </a:lnTo>
                    <a:lnTo>
                      <a:pt x="496" y="185"/>
                    </a:lnTo>
                    <a:cubicBezTo>
                      <a:pt x="496" y="154"/>
                      <a:pt x="496" y="124"/>
                      <a:pt x="496" y="93"/>
                    </a:cubicBezTo>
                    <a:lnTo>
                      <a:pt x="496" y="93"/>
                    </a:lnTo>
                    <a:cubicBezTo>
                      <a:pt x="496" y="61"/>
                      <a:pt x="496" y="61"/>
                      <a:pt x="466" y="30"/>
                    </a:cubicBezTo>
                    <a:lnTo>
                      <a:pt x="466" y="30"/>
                    </a:lnTo>
                    <a:lnTo>
                      <a:pt x="466" y="30"/>
                    </a:lnTo>
                    <a:lnTo>
                      <a:pt x="434" y="30"/>
                    </a:lnTo>
                    <a:lnTo>
                      <a:pt x="434" y="30"/>
                    </a:lnTo>
                    <a:lnTo>
                      <a:pt x="434" y="30"/>
                    </a:lnTo>
                    <a:cubicBezTo>
                      <a:pt x="403" y="30"/>
                      <a:pt x="403" y="30"/>
                      <a:pt x="403" y="30"/>
                    </a:cubicBezTo>
                    <a:cubicBezTo>
                      <a:pt x="403" y="30"/>
                      <a:pt x="372" y="30"/>
                      <a:pt x="341" y="30"/>
                    </a:cubicBezTo>
                    <a:lnTo>
                      <a:pt x="310" y="0"/>
                    </a:lnTo>
                    <a:lnTo>
                      <a:pt x="310" y="0"/>
                    </a:lnTo>
                    <a:cubicBezTo>
                      <a:pt x="279" y="0"/>
                      <a:pt x="279" y="0"/>
                      <a:pt x="279" y="0"/>
                    </a:cubicBezTo>
                    <a:cubicBezTo>
                      <a:pt x="279" y="0"/>
                      <a:pt x="279" y="0"/>
                      <a:pt x="279" y="30"/>
                    </a:cubicBezTo>
                    <a:lnTo>
                      <a:pt x="279" y="30"/>
                    </a:lnTo>
                    <a:cubicBezTo>
                      <a:pt x="279" y="61"/>
                      <a:pt x="248" y="93"/>
                      <a:pt x="248" y="93"/>
                    </a:cubicBezTo>
                    <a:cubicBezTo>
                      <a:pt x="218" y="124"/>
                      <a:pt x="155" y="154"/>
                      <a:pt x="155" y="154"/>
                    </a:cubicBezTo>
                    <a:cubicBezTo>
                      <a:pt x="155" y="154"/>
                      <a:pt x="124" y="185"/>
                      <a:pt x="94" y="185"/>
                    </a:cubicBezTo>
                    <a:cubicBezTo>
                      <a:pt x="94" y="217"/>
                      <a:pt x="124" y="217"/>
                      <a:pt x="94" y="248"/>
                    </a:cubicBezTo>
                    <a:lnTo>
                      <a:pt x="94" y="248"/>
                    </a:lnTo>
                    <a:lnTo>
                      <a:pt x="94" y="278"/>
                    </a:lnTo>
                    <a:cubicBezTo>
                      <a:pt x="94" y="309"/>
                      <a:pt x="94" y="341"/>
                      <a:pt x="94" y="341"/>
                    </a:cubicBezTo>
                    <a:lnTo>
                      <a:pt x="94" y="341"/>
                    </a:lnTo>
                    <a:cubicBezTo>
                      <a:pt x="94" y="372"/>
                      <a:pt x="94" y="372"/>
                      <a:pt x="62" y="402"/>
                    </a:cubicBezTo>
                    <a:cubicBezTo>
                      <a:pt x="31" y="433"/>
                      <a:pt x="0" y="433"/>
                      <a:pt x="0" y="465"/>
                    </a:cubicBezTo>
                    <a:cubicBezTo>
                      <a:pt x="94" y="465"/>
                      <a:pt x="94" y="465"/>
                      <a:pt x="94" y="465"/>
                    </a:cubicBezTo>
                    <a:cubicBezTo>
                      <a:pt x="94" y="402"/>
                      <a:pt x="94" y="402"/>
                      <a:pt x="94" y="402"/>
                    </a:cubicBezTo>
                    <a:lnTo>
                      <a:pt x="94" y="402"/>
                    </a:lnTo>
                    <a:cubicBezTo>
                      <a:pt x="124" y="402"/>
                      <a:pt x="124" y="372"/>
                      <a:pt x="155" y="3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7" name="Freeform 56"/>
              <p:cNvSpPr>
                <a:spLocks noChangeArrowheads="1"/>
              </p:cNvSpPr>
              <p:nvPr/>
            </p:nvSpPr>
            <p:spPr bwMode="auto">
              <a:xfrm>
                <a:off x="3824288" y="1333500"/>
                <a:ext cx="33337" cy="44450"/>
              </a:xfrm>
              <a:custGeom>
                <a:avLst/>
                <a:gdLst>
                  <a:gd name="T0" fmla="*/ 32 w 94"/>
                  <a:gd name="T1" fmla="*/ 92 h 124"/>
                  <a:gd name="T2" fmla="*/ 32 w 94"/>
                  <a:gd name="T3" fmla="*/ 92 h 124"/>
                  <a:gd name="T4" fmla="*/ 32 w 94"/>
                  <a:gd name="T5" fmla="*/ 92 h 124"/>
                  <a:gd name="T6" fmla="*/ 62 w 94"/>
                  <a:gd name="T7" fmla="*/ 123 h 124"/>
                  <a:gd name="T8" fmla="*/ 62 w 94"/>
                  <a:gd name="T9" fmla="*/ 92 h 124"/>
                  <a:gd name="T10" fmla="*/ 62 w 94"/>
                  <a:gd name="T11" fmla="*/ 92 h 124"/>
                  <a:gd name="T12" fmla="*/ 93 w 94"/>
                  <a:gd name="T13" fmla="*/ 31 h 124"/>
                  <a:gd name="T14" fmla="*/ 93 w 94"/>
                  <a:gd name="T15" fmla="*/ 31 h 124"/>
                  <a:gd name="T16" fmla="*/ 93 w 94"/>
                  <a:gd name="T17" fmla="*/ 0 h 124"/>
                  <a:gd name="T18" fmla="*/ 93 w 94"/>
                  <a:gd name="T19" fmla="*/ 0 h 124"/>
                  <a:gd name="T20" fmla="*/ 62 w 94"/>
                  <a:gd name="T21" fmla="*/ 31 h 124"/>
                  <a:gd name="T22" fmla="*/ 62 w 94"/>
                  <a:gd name="T23" fmla="*/ 0 h 124"/>
                  <a:gd name="T24" fmla="*/ 32 w 94"/>
                  <a:gd name="T25" fmla="*/ 0 h 124"/>
                  <a:gd name="T26" fmla="*/ 32 w 94"/>
                  <a:gd name="T27" fmla="*/ 0 h 124"/>
                  <a:gd name="T28" fmla="*/ 32 w 94"/>
                  <a:gd name="T29" fmla="*/ 31 h 124"/>
                  <a:gd name="T30" fmla="*/ 32 w 94"/>
                  <a:gd name="T31" fmla="*/ 62 h 124"/>
                  <a:gd name="T32" fmla="*/ 0 w 94"/>
                  <a:gd name="T33" fmla="*/ 62 h 124"/>
                  <a:gd name="T34" fmla="*/ 0 w 94"/>
                  <a:gd name="T35" fmla="*/ 62 h 124"/>
                  <a:gd name="T36" fmla="*/ 32 w 94"/>
                  <a:gd name="T37" fmla="*/ 62 h 124"/>
                  <a:gd name="T38" fmla="*/ 32 w 94"/>
                  <a:gd name="T39"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24">
                    <a:moveTo>
                      <a:pt x="32" y="92"/>
                    </a:moveTo>
                    <a:lnTo>
                      <a:pt x="32" y="92"/>
                    </a:lnTo>
                    <a:lnTo>
                      <a:pt x="32" y="92"/>
                    </a:lnTo>
                    <a:cubicBezTo>
                      <a:pt x="62" y="123"/>
                      <a:pt x="62" y="123"/>
                      <a:pt x="62" y="123"/>
                    </a:cubicBezTo>
                    <a:lnTo>
                      <a:pt x="62" y="92"/>
                    </a:lnTo>
                    <a:lnTo>
                      <a:pt x="62" y="92"/>
                    </a:lnTo>
                    <a:cubicBezTo>
                      <a:pt x="62" y="62"/>
                      <a:pt x="93" y="31"/>
                      <a:pt x="93" y="31"/>
                    </a:cubicBezTo>
                    <a:lnTo>
                      <a:pt x="93" y="31"/>
                    </a:lnTo>
                    <a:lnTo>
                      <a:pt x="93" y="0"/>
                    </a:lnTo>
                    <a:lnTo>
                      <a:pt x="93" y="0"/>
                    </a:lnTo>
                    <a:cubicBezTo>
                      <a:pt x="93" y="0"/>
                      <a:pt x="93" y="31"/>
                      <a:pt x="62" y="31"/>
                    </a:cubicBezTo>
                    <a:lnTo>
                      <a:pt x="62" y="0"/>
                    </a:lnTo>
                    <a:lnTo>
                      <a:pt x="32" y="0"/>
                    </a:lnTo>
                    <a:lnTo>
                      <a:pt x="32" y="0"/>
                    </a:lnTo>
                    <a:cubicBezTo>
                      <a:pt x="32" y="31"/>
                      <a:pt x="32" y="31"/>
                      <a:pt x="32" y="31"/>
                    </a:cubicBezTo>
                    <a:cubicBezTo>
                      <a:pt x="32" y="62"/>
                      <a:pt x="32" y="62"/>
                      <a:pt x="32" y="62"/>
                    </a:cubicBezTo>
                    <a:cubicBezTo>
                      <a:pt x="0" y="62"/>
                      <a:pt x="0" y="62"/>
                      <a:pt x="0" y="62"/>
                    </a:cubicBezTo>
                    <a:lnTo>
                      <a:pt x="0" y="62"/>
                    </a:lnTo>
                    <a:lnTo>
                      <a:pt x="32" y="62"/>
                    </a:lnTo>
                    <a:cubicBezTo>
                      <a:pt x="32" y="62"/>
                      <a:pt x="32" y="62"/>
                      <a:pt x="32" y="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8" name="Freeform 57"/>
              <p:cNvSpPr>
                <a:spLocks noChangeArrowheads="1"/>
              </p:cNvSpPr>
              <p:nvPr/>
            </p:nvSpPr>
            <p:spPr bwMode="auto">
              <a:xfrm>
                <a:off x="3902075" y="1066800"/>
                <a:ext cx="223838" cy="301625"/>
              </a:xfrm>
              <a:custGeom>
                <a:avLst/>
                <a:gdLst>
                  <a:gd name="T0" fmla="*/ 62 w 621"/>
                  <a:gd name="T1" fmla="*/ 806 h 837"/>
                  <a:gd name="T2" fmla="*/ 93 w 621"/>
                  <a:gd name="T3" fmla="*/ 836 h 837"/>
                  <a:gd name="T4" fmla="*/ 124 w 621"/>
                  <a:gd name="T5" fmla="*/ 836 h 837"/>
                  <a:gd name="T6" fmla="*/ 155 w 621"/>
                  <a:gd name="T7" fmla="*/ 775 h 837"/>
                  <a:gd name="T8" fmla="*/ 217 w 621"/>
                  <a:gd name="T9" fmla="*/ 744 h 837"/>
                  <a:gd name="T10" fmla="*/ 248 w 621"/>
                  <a:gd name="T11" fmla="*/ 682 h 837"/>
                  <a:gd name="T12" fmla="*/ 279 w 621"/>
                  <a:gd name="T13" fmla="*/ 620 h 837"/>
                  <a:gd name="T14" fmla="*/ 310 w 621"/>
                  <a:gd name="T15" fmla="*/ 588 h 837"/>
                  <a:gd name="T16" fmla="*/ 341 w 621"/>
                  <a:gd name="T17" fmla="*/ 558 h 837"/>
                  <a:gd name="T18" fmla="*/ 279 w 621"/>
                  <a:gd name="T19" fmla="*/ 527 h 837"/>
                  <a:gd name="T20" fmla="*/ 248 w 621"/>
                  <a:gd name="T21" fmla="*/ 434 h 837"/>
                  <a:gd name="T22" fmla="*/ 279 w 621"/>
                  <a:gd name="T23" fmla="*/ 403 h 837"/>
                  <a:gd name="T24" fmla="*/ 434 w 621"/>
                  <a:gd name="T25" fmla="*/ 310 h 837"/>
                  <a:gd name="T26" fmla="*/ 496 w 621"/>
                  <a:gd name="T27" fmla="*/ 217 h 837"/>
                  <a:gd name="T28" fmla="*/ 527 w 621"/>
                  <a:gd name="T29" fmla="*/ 186 h 837"/>
                  <a:gd name="T30" fmla="*/ 589 w 621"/>
                  <a:gd name="T31" fmla="*/ 155 h 837"/>
                  <a:gd name="T32" fmla="*/ 620 w 621"/>
                  <a:gd name="T33" fmla="*/ 155 h 837"/>
                  <a:gd name="T34" fmla="*/ 620 w 621"/>
                  <a:gd name="T35" fmla="*/ 93 h 837"/>
                  <a:gd name="T36" fmla="*/ 620 w 621"/>
                  <a:gd name="T37" fmla="*/ 62 h 837"/>
                  <a:gd name="T38" fmla="*/ 589 w 621"/>
                  <a:gd name="T39" fmla="*/ 31 h 837"/>
                  <a:gd name="T40" fmla="*/ 558 w 621"/>
                  <a:gd name="T41" fmla="*/ 31 h 837"/>
                  <a:gd name="T42" fmla="*/ 496 w 621"/>
                  <a:gd name="T43" fmla="*/ 0 h 837"/>
                  <a:gd name="T44" fmla="*/ 496 w 621"/>
                  <a:gd name="T45" fmla="*/ 0 h 837"/>
                  <a:gd name="T46" fmla="*/ 434 w 621"/>
                  <a:gd name="T47" fmla="*/ 62 h 837"/>
                  <a:gd name="T48" fmla="*/ 403 w 621"/>
                  <a:gd name="T49" fmla="*/ 31 h 837"/>
                  <a:gd name="T50" fmla="*/ 310 w 621"/>
                  <a:gd name="T51" fmla="*/ 62 h 837"/>
                  <a:gd name="T52" fmla="*/ 279 w 621"/>
                  <a:gd name="T53" fmla="*/ 62 h 837"/>
                  <a:gd name="T54" fmla="*/ 279 w 621"/>
                  <a:gd name="T55" fmla="*/ 93 h 837"/>
                  <a:gd name="T56" fmla="*/ 217 w 621"/>
                  <a:gd name="T57" fmla="*/ 124 h 837"/>
                  <a:gd name="T58" fmla="*/ 186 w 621"/>
                  <a:gd name="T59" fmla="*/ 186 h 837"/>
                  <a:gd name="T60" fmla="*/ 155 w 621"/>
                  <a:gd name="T61" fmla="*/ 217 h 837"/>
                  <a:gd name="T62" fmla="*/ 124 w 621"/>
                  <a:gd name="T63" fmla="*/ 248 h 837"/>
                  <a:gd name="T64" fmla="*/ 93 w 621"/>
                  <a:gd name="T65" fmla="*/ 340 h 837"/>
                  <a:gd name="T66" fmla="*/ 31 w 621"/>
                  <a:gd name="T67" fmla="*/ 340 h 837"/>
                  <a:gd name="T68" fmla="*/ 31 w 621"/>
                  <a:gd name="T69" fmla="*/ 372 h 837"/>
                  <a:gd name="T70" fmla="*/ 31 w 621"/>
                  <a:gd name="T71" fmla="*/ 403 h 837"/>
                  <a:gd name="T72" fmla="*/ 62 w 621"/>
                  <a:gd name="T73" fmla="*/ 434 h 837"/>
                  <a:gd name="T74" fmla="*/ 62 w 621"/>
                  <a:gd name="T75" fmla="*/ 464 h 837"/>
                  <a:gd name="T76" fmla="*/ 62 w 621"/>
                  <a:gd name="T77" fmla="*/ 464 h 837"/>
                  <a:gd name="T78" fmla="*/ 62 w 621"/>
                  <a:gd name="T79" fmla="*/ 496 h 837"/>
                  <a:gd name="T80" fmla="*/ 62 w 621"/>
                  <a:gd name="T81" fmla="*/ 527 h 837"/>
                  <a:gd name="T82" fmla="*/ 62 w 621"/>
                  <a:gd name="T83" fmla="*/ 558 h 837"/>
                  <a:gd name="T84" fmla="*/ 0 w 621"/>
                  <a:gd name="T85" fmla="*/ 620 h 837"/>
                  <a:gd name="T86" fmla="*/ 0 w 621"/>
                  <a:gd name="T87" fmla="*/ 620 h 837"/>
                  <a:gd name="T88" fmla="*/ 0 w 621"/>
                  <a:gd name="T89" fmla="*/ 682 h 837"/>
                  <a:gd name="T90" fmla="*/ 62 w 621"/>
                  <a:gd name="T91" fmla="*/ 80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 h="837">
                    <a:moveTo>
                      <a:pt x="62" y="806"/>
                    </a:moveTo>
                    <a:lnTo>
                      <a:pt x="62" y="806"/>
                    </a:lnTo>
                    <a:lnTo>
                      <a:pt x="62" y="806"/>
                    </a:lnTo>
                    <a:cubicBezTo>
                      <a:pt x="62" y="806"/>
                      <a:pt x="62" y="806"/>
                      <a:pt x="62" y="836"/>
                    </a:cubicBezTo>
                    <a:lnTo>
                      <a:pt x="62" y="836"/>
                    </a:lnTo>
                    <a:lnTo>
                      <a:pt x="93" y="836"/>
                    </a:lnTo>
                    <a:lnTo>
                      <a:pt x="93" y="836"/>
                    </a:lnTo>
                    <a:lnTo>
                      <a:pt x="93" y="836"/>
                    </a:lnTo>
                    <a:cubicBezTo>
                      <a:pt x="93" y="836"/>
                      <a:pt x="93" y="836"/>
                      <a:pt x="124" y="836"/>
                    </a:cubicBezTo>
                    <a:cubicBezTo>
                      <a:pt x="124" y="806"/>
                      <a:pt x="124" y="775"/>
                      <a:pt x="155" y="775"/>
                    </a:cubicBezTo>
                    <a:lnTo>
                      <a:pt x="155" y="775"/>
                    </a:lnTo>
                    <a:lnTo>
                      <a:pt x="155" y="775"/>
                    </a:lnTo>
                    <a:cubicBezTo>
                      <a:pt x="155" y="775"/>
                      <a:pt x="155" y="775"/>
                      <a:pt x="186" y="775"/>
                    </a:cubicBezTo>
                    <a:lnTo>
                      <a:pt x="186" y="775"/>
                    </a:lnTo>
                    <a:cubicBezTo>
                      <a:pt x="217" y="775"/>
                      <a:pt x="217" y="775"/>
                      <a:pt x="217" y="744"/>
                    </a:cubicBezTo>
                    <a:cubicBezTo>
                      <a:pt x="217" y="712"/>
                      <a:pt x="217" y="712"/>
                      <a:pt x="217" y="712"/>
                    </a:cubicBezTo>
                    <a:cubicBezTo>
                      <a:pt x="217" y="682"/>
                      <a:pt x="248" y="682"/>
                      <a:pt x="248" y="682"/>
                    </a:cubicBezTo>
                    <a:lnTo>
                      <a:pt x="248" y="682"/>
                    </a:lnTo>
                    <a:cubicBezTo>
                      <a:pt x="217" y="620"/>
                      <a:pt x="217" y="620"/>
                      <a:pt x="217" y="620"/>
                    </a:cubicBezTo>
                    <a:cubicBezTo>
                      <a:pt x="279" y="620"/>
                      <a:pt x="279" y="620"/>
                      <a:pt x="279" y="620"/>
                    </a:cubicBezTo>
                    <a:lnTo>
                      <a:pt x="279" y="620"/>
                    </a:lnTo>
                    <a:lnTo>
                      <a:pt x="279" y="588"/>
                    </a:lnTo>
                    <a:cubicBezTo>
                      <a:pt x="310" y="588"/>
                      <a:pt x="310" y="588"/>
                      <a:pt x="310" y="588"/>
                    </a:cubicBezTo>
                    <a:lnTo>
                      <a:pt x="310" y="588"/>
                    </a:lnTo>
                    <a:cubicBezTo>
                      <a:pt x="310" y="558"/>
                      <a:pt x="310" y="558"/>
                      <a:pt x="310" y="558"/>
                    </a:cubicBezTo>
                    <a:cubicBezTo>
                      <a:pt x="341" y="558"/>
                      <a:pt x="341" y="558"/>
                      <a:pt x="341" y="558"/>
                    </a:cubicBezTo>
                    <a:lnTo>
                      <a:pt x="341" y="558"/>
                    </a:lnTo>
                    <a:cubicBezTo>
                      <a:pt x="341" y="558"/>
                      <a:pt x="341" y="558"/>
                      <a:pt x="310" y="527"/>
                    </a:cubicBezTo>
                    <a:lnTo>
                      <a:pt x="310" y="527"/>
                    </a:lnTo>
                    <a:cubicBezTo>
                      <a:pt x="279" y="527"/>
                      <a:pt x="279" y="527"/>
                      <a:pt x="279" y="527"/>
                    </a:cubicBezTo>
                    <a:cubicBezTo>
                      <a:pt x="279" y="527"/>
                      <a:pt x="248" y="496"/>
                      <a:pt x="248" y="464"/>
                    </a:cubicBezTo>
                    <a:lnTo>
                      <a:pt x="248" y="464"/>
                    </a:lnTo>
                    <a:cubicBezTo>
                      <a:pt x="248" y="434"/>
                      <a:pt x="248" y="434"/>
                      <a:pt x="248" y="434"/>
                    </a:cubicBezTo>
                    <a:lnTo>
                      <a:pt x="279" y="434"/>
                    </a:lnTo>
                    <a:lnTo>
                      <a:pt x="279" y="434"/>
                    </a:lnTo>
                    <a:lnTo>
                      <a:pt x="279" y="403"/>
                    </a:lnTo>
                    <a:cubicBezTo>
                      <a:pt x="279" y="372"/>
                      <a:pt x="310" y="372"/>
                      <a:pt x="310" y="372"/>
                    </a:cubicBezTo>
                    <a:cubicBezTo>
                      <a:pt x="310" y="372"/>
                      <a:pt x="310" y="372"/>
                      <a:pt x="341" y="340"/>
                    </a:cubicBezTo>
                    <a:cubicBezTo>
                      <a:pt x="341" y="340"/>
                      <a:pt x="372" y="310"/>
                      <a:pt x="434" y="310"/>
                    </a:cubicBezTo>
                    <a:cubicBezTo>
                      <a:pt x="434" y="310"/>
                      <a:pt x="465" y="279"/>
                      <a:pt x="496" y="248"/>
                    </a:cubicBezTo>
                    <a:lnTo>
                      <a:pt x="496" y="248"/>
                    </a:lnTo>
                    <a:cubicBezTo>
                      <a:pt x="496" y="217"/>
                      <a:pt x="496" y="217"/>
                      <a:pt x="496" y="217"/>
                    </a:cubicBezTo>
                    <a:lnTo>
                      <a:pt x="496" y="217"/>
                    </a:lnTo>
                    <a:cubicBezTo>
                      <a:pt x="465" y="124"/>
                      <a:pt x="465" y="124"/>
                      <a:pt x="465" y="124"/>
                    </a:cubicBezTo>
                    <a:cubicBezTo>
                      <a:pt x="527" y="186"/>
                      <a:pt x="527" y="186"/>
                      <a:pt x="527" y="186"/>
                    </a:cubicBezTo>
                    <a:cubicBezTo>
                      <a:pt x="558" y="155"/>
                      <a:pt x="589" y="155"/>
                      <a:pt x="589" y="155"/>
                    </a:cubicBezTo>
                    <a:lnTo>
                      <a:pt x="589" y="155"/>
                    </a:lnTo>
                    <a:lnTo>
                      <a:pt x="589" y="155"/>
                    </a:lnTo>
                    <a:lnTo>
                      <a:pt x="620" y="155"/>
                    </a:lnTo>
                    <a:lnTo>
                      <a:pt x="620" y="155"/>
                    </a:lnTo>
                    <a:lnTo>
                      <a:pt x="620" y="155"/>
                    </a:lnTo>
                    <a:cubicBezTo>
                      <a:pt x="620" y="155"/>
                      <a:pt x="620" y="155"/>
                      <a:pt x="620" y="124"/>
                    </a:cubicBezTo>
                    <a:lnTo>
                      <a:pt x="620" y="124"/>
                    </a:lnTo>
                    <a:lnTo>
                      <a:pt x="620" y="93"/>
                    </a:lnTo>
                    <a:lnTo>
                      <a:pt x="620" y="93"/>
                    </a:lnTo>
                    <a:lnTo>
                      <a:pt x="620" y="93"/>
                    </a:lnTo>
                    <a:cubicBezTo>
                      <a:pt x="620" y="93"/>
                      <a:pt x="620" y="93"/>
                      <a:pt x="620" y="62"/>
                    </a:cubicBezTo>
                    <a:lnTo>
                      <a:pt x="620" y="62"/>
                    </a:lnTo>
                    <a:lnTo>
                      <a:pt x="620" y="62"/>
                    </a:lnTo>
                    <a:lnTo>
                      <a:pt x="589" y="31"/>
                    </a:lnTo>
                    <a:lnTo>
                      <a:pt x="589" y="31"/>
                    </a:lnTo>
                    <a:lnTo>
                      <a:pt x="589" y="31"/>
                    </a:lnTo>
                    <a:cubicBezTo>
                      <a:pt x="558" y="31"/>
                      <a:pt x="558" y="31"/>
                      <a:pt x="558" y="31"/>
                    </a:cubicBezTo>
                    <a:cubicBezTo>
                      <a:pt x="558" y="31"/>
                      <a:pt x="527" y="31"/>
                      <a:pt x="527" y="0"/>
                    </a:cubicBezTo>
                    <a:lnTo>
                      <a:pt x="527" y="0"/>
                    </a:lnTo>
                    <a:lnTo>
                      <a:pt x="496" y="0"/>
                    </a:lnTo>
                    <a:lnTo>
                      <a:pt x="496" y="0"/>
                    </a:lnTo>
                    <a:lnTo>
                      <a:pt x="496" y="0"/>
                    </a:lnTo>
                    <a:lnTo>
                      <a:pt x="496" y="0"/>
                    </a:lnTo>
                    <a:lnTo>
                      <a:pt x="496" y="31"/>
                    </a:lnTo>
                    <a:cubicBezTo>
                      <a:pt x="496" y="31"/>
                      <a:pt x="496" y="31"/>
                      <a:pt x="465" y="31"/>
                    </a:cubicBezTo>
                    <a:cubicBezTo>
                      <a:pt x="465" y="62"/>
                      <a:pt x="465" y="62"/>
                      <a:pt x="434" y="62"/>
                    </a:cubicBezTo>
                    <a:lnTo>
                      <a:pt x="434" y="62"/>
                    </a:lnTo>
                    <a:cubicBezTo>
                      <a:pt x="434" y="62"/>
                      <a:pt x="434" y="62"/>
                      <a:pt x="403" y="62"/>
                    </a:cubicBezTo>
                    <a:cubicBezTo>
                      <a:pt x="403" y="31"/>
                      <a:pt x="403" y="31"/>
                      <a:pt x="403" y="31"/>
                    </a:cubicBezTo>
                    <a:cubicBezTo>
                      <a:pt x="372" y="31"/>
                      <a:pt x="372" y="31"/>
                      <a:pt x="372" y="31"/>
                    </a:cubicBezTo>
                    <a:cubicBezTo>
                      <a:pt x="372" y="62"/>
                      <a:pt x="372" y="62"/>
                      <a:pt x="341" y="62"/>
                    </a:cubicBezTo>
                    <a:cubicBezTo>
                      <a:pt x="341" y="62"/>
                      <a:pt x="341" y="62"/>
                      <a:pt x="310" y="62"/>
                    </a:cubicBezTo>
                    <a:lnTo>
                      <a:pt x="310" y="62"/>
                    </a:lnTo>
                    <a:cubicBezTo>
                      <a:pt x="310" y="62"/>
                      <a:pt x="310" y="62"/>
                      <a:pt x="279" y="62"/>
                    </a:cubicBezTo>
                    <a:lnTo>
                      <a:pt x="279" y="62"/>
                    </a:lnTo>
                    <a:lnTo>
                      <a:pt x="279" y="62"/>
                    </a:lnTo>
                    <a:cubicBezTo>
                      <a:pt x="279" y="93"/>
                      <a:pt x="279" y="93"/>
                      <a:pt x="279" y="93"/>
                    </a:cubicBezTo>
                    <a:lnTo>
                      <a:pt x="279" y="93"/>
                    </a:lnTo>
                    <a:lnTo>
                      <a:pt x="279" y="93"/>
                    </a:lnTo>
                    <a:cubicBezTo>
                      <a:pt x="279" y="124"/>
                      <a:pt x="248" y="124"/>
                      <a:pt x="248" y="124"/>
                    </a:cubicBezTo>
                    <a:cubicBezTo>
                      <a:pt x="248" y="124"/>
                      <a:pt x="248" y="124"/>
                      <a:pt x="217" y="124"/>
                    </a:cubicBezTo>
                    <a:cubicBezTo>
                      <a:pt x="217" y="155"/>
                      <a:pt x="217" y="155"/>
                      <a:pt x="217" y="155"/>
                    </a:cubicBezTo>
                    <a:lnTo>
                      <a:pt x="217" y="155"/>
                    </a:lnTo>
                    <a:lnTo>
                      <a:pt x="186" y="186"/>
                    </a:lnTo>
                    <a:cubicBezTo>
                      <a:pt x="155" y="186"/>
                      <a:pt x="155" y="186"/>
                      <a:pt x="155" y="186"/>
                    </a:cubicBezTo>
                    <a:lnTo>
                      <a:pt x="155" y="186"/>
                    </a:lnTo>
                    <a:lnTo>
                      <a:pt x="155" y="217"/>
                    </a:lnTo>
                    <a:lnTo>
                      <a:pt x="155" y="217"/>
                    </a:lnTo>
                    <a:lnTo>
                      <a:pt x="155" y="217"/>
                    </a:lnTo>
                    <a:cubicBezTo>
                      <a:pt x="155" y="248"/>
                      <a:pt x="155" y="248"/>
                      <a:pt x="124" y="248"/>
                    </a:cubicBezTo>
                    <a:cubicBezTo>
                      <a:pt x="124" y="279"/>
                      <a:pt x="155" y="279"/>
                      <a:pt x="155" y="279"/>
                    </a:cubicBezTo>
                    <a:cubicBezTo>
                      <a:pt x="155" y="310"/>
                      <a:pt x="124" y="310"/>
                      <a:pt x="124" y="340"/>
                    </a:cubicBezTo>
                    <a:lnTo>
                      <a:pt x="93" y="340"/>
                    </a:lnTo>
                    <a:cubicBezTo>
                      <a:pt x="62" y="340"/>
                      <a:pt x="62" y="340"/>
                      <a:pt x="62" y="340"/>
                    </a:cubicBezTo>
                    <a:lnTo>
                      <a:pt x="62" y="340"/>
                    </a:lnTo>
                    <a:lnTo>
                      <a:pt x="31" y="340"/>
                    </a:lnTo>
                    <a:lnTo>
                      <a:pt x="31" y="340"/>
                    </a:lnTo>
                    <a:lnTo>
                      <a:pt x="31" y="340"/>
                    </a:lnTo>
                    <a:cubicBezTo>
                      <a:pt x="31" y="340"/>
                      <a:pt x="31" y="340"/>
                      <a:pt x="31" y="372"/>
                    </a:cubicBezTo>
                    <a:lnTo>
                      <a:pt x="31" y="372"/>
                    </a:lnTo>
                    <a:lnTo>
                      <a:pt x="31" y="372"/>
                    </a:lnTo>
                    <a:cubicBezTo>
                      <a:pt x="31" y="403"/>
                      <a:pt x="31" y="403"/>
                      <a:pt x="31" y="403"/>
                    </a:cubicBezTo>
                    <a:lnTo>
                      <a:pt x="31" y="403"/>
                    </a:lnTo>
                    <a:lnTo>
                      <a:pt x="31" y="434"/>
                    </a:lnTo>
                    <a:cubicBezTo>
                      <a:pt x="62" y="434"/>
                      <a:pt x="62" y="434"/>
                      <a:pt x="62" y="434"/>
                    </a:cubicBezTo>
                    <a:lnTo>
                      <a:pt x="62" y="434"/>
                    </a:lnTo>
                    <a:lnTo>
                      <a:pt x="62" y="464"/>
                    </a:lnTo>
                    <a:lnTo>
                      <a:pt x="62" y="464"/>
                    </a:lnTo>
                    <a:lnTo>
                      <a:pt x="62" y="464"/>
                    </a:lnTo>
                    <a:lnTo>
                      <a:pt x="62" y="464"/>
                    </a:lnTo>
                    <a:lnTo>
                      <a:pt x="62" y="464"/>
                    </a:lnTo>
                    <a:lnTo>
                      <a:pt x="62" y="496"/>
                    </a:lnTo>
                    <a:lnTo>
                      <a:pt x="62" y="496"/>
                    </a:lnTo>
                    <a:lnTo>
                      <a:pt x="62" y="496"/>
                    </a:lnTo>
                    <a:lnTo>
                      <a:pt x="62" y="496"/>
                    </a:lnTo>
                    <a:cubicBezTo>
                      <a:pt x="62" y="496"/>
                      <a:pt x="62" y="496"/>
                      <a:pt x="62" y="527"/>
                    </a:cubicBezTo>
                    <a:lnTo>
                      <a:pt x="62" y="527"/>
                    </a:lnTo>
                    <a:cubicBezTo>
                      <a:pt x="62" y="527"/>
                      <a:pt x="62" y="527"/>
                      <a:pt x="62" y="558"/>
                    </a:cubicBezTo>
                    <a:lnTo>
                      <a:pt x="62" y="558"/>
                    </a:lnTo>
                    <a:lnTo>
                      <a:pt x="62" y="558"/>
                    </a:lnTo>
                    <a:cubicBezTo>
                      <a:pt x="31" y="558"/>
                      <a:pt x="31" y="588"/>
                      <a:pt x="31" y="588"/>
                    </a:cubicBezTo>
                    <a:lnTo>
                      <a:pt x="0" y="588"/>
                    </a:lnTo>
                    <a:lnTo>
                      <a:pt x="0" y="620"/>
                    </a:lnTo>
                    <a:lnTo>
                      <a:pt x="0" y="620"/>
                    </a:lnTo>
                    <a:lnTo>
                      <a:pt x="0" y="620"/>
                    </a:lnTo>
                    <a:lnTo>
                      <a:pt x="0" y="620"/>
                    </a:lnTo>
                    <a:lnTo>
                      <a:pt x="0" y="620"/>
                    </a:lnTo>
                    <a:cubicBezTo>
                      <a:pt x="0" y="651"/>
                      <a:pt x="0" y="651"/>
                      <a:pt x="0" y="651"/>
                    </a:cubicBezTo>
                    <a:lnTo>
                      <a:pt x="0" y="682"/>
                    </a:lnTo>
                    <a:cubicBezTo>
                      <a:pt x="0" y="712"/>
                      <a:pt x="0" y="712"/>
                      <a:pt x="31" y="744"/>
                    </a:cubicBezTo>
                    <a:lnTo>
                      <a:pt x="31" y="744"/>
                    </a:lnTo>
                    <a:cubicBezTo>
                      <a:pt x="62" y="744"/>
                      <a:pt x="62" y="775"/>
                      <a:pt x="62" y="8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69" name="Freeform 58"/>
              <p:cNvSpPr>
                <a:spLocks noChangeArrowheads="1"/>
              </p:cNvSpPr>
              <p:nvPr/>
            </p:nvSpPr>
            <p:spPr bwMode="auto">
              <a:xfrm>
                <a:off x="3792538" y="1390650"/>
                <a:ext cx="155575" cy="155575"/>
              </a:xfrm>
              <a:custGeom>
                <a:avLst/>
                <a:gdLst>
                  <a:gd name="T0" fmla="*/ 61 w 433"/>
                  <a:gd name="T1" fmla="*/ 155 h 434"/>
                  <a:gd name="T2" fmla="*/ 30 w 433"/>
                  <a:gd name="T3" fmla="*/ 185 h 434"/>
                  <a:gd name="T4" fmla="*/ 0 w 433"/>
                  <a:gd name="T5" fmla="*/ 217 h 434"/>
                  <a:gd name="T6" fmla="*/ 0 w 433"/>
                  <a:gd name="T7" fmla="*/ 248 h 434"/>
                  <a:gd name="T8" fmla="*/ 30 w 433"/>
                  <a:gd name="T9" fmla="*/ 248 h 434"/>
                  <a:gd name="T10" fmla="*/ 30 w 433"/>
                  <a:gd name="T11" fmla="*/ 279 h 434"/>
                  <a:gd name="T12" fmla="*/ 30 w 433"/>
                  <a:gd name="T13" fmla="*/ 309 h 434"/>
                  <a:gd name="T14" fmla="*/ 30 w 433"/>
                  <a:gd name="T15" fmla="*/ 341 h 434"/>
                  <a:gd name="T16" fmla="*/ 92 w 433"/>
                  <a:gd name="T17" fmla="*/ 309 h 434"/>
                  <a:gd name="T18" fmla="*/ 124 w 433"/>
                  <a:gd name="T19" fmla="*/ 372 h 434"/>
                  <a:gd name="T20" fmla="*/ 92 w 433"/>
                  <a:gd name="T21" fmla="*/ 403 h 434"/>
                  <a:gd name="T22" fmla="*/ 92 w 433"/>
                  <a:gd name="T23" fmla="*/ 433 h 434"/>
                  <a:gd name="T24" fmla="*/ 92 w 433"/>
                  <a:gd name="T25" fmla="*/ 433 h 434"/>
                  <a:gd name="T26" fmla="*/ 124 w 433"/>
                  <a:gd name="T27" fmla="*/ 403 h 434"/>
                  <a:gd name="T28" fmla="*/ 124 w 433"/>
                  <a:gd name="T29" fmla="*/ 403 h 434"/>
                  <a:gd name="T30" fmla="*/ 154 w 433"/>
                  <a:gd name="T31" fmla="*/ 433 h 434"/>
                  <a:gd name="T32" fmla="*/ 154 w 433"/>
                  <a:gd name="T33" fmla="*/ 433 h 434"/>
                  <a:gd name="T34" fmla="*/ 154 w 433"/>
                  <a:gd name="T35" fmla="*/ 433 h 434"/>
                  <a:gd name="T36" fmla="*/ 185 w 433"/>
                  <a:gd name="T37" fmla="*/ 433 h 434"/>
                  <a:gd name="T38" fmla="*/ 185 w 433"/>
                  <a:gd name="T39" fmla="*/ 433 h 434"/>
                  <a:gd name="T40" fmla="*/ 185 w 433"/>
                  <a:gd name="T41" fmla="*/ 433 h 434"/>
                  <a:gd name="T42" fmla="*/ 185 w 433"/>
                  <a:gd name="T43" fmla="*/ 433 h 434"/>
                  <a:gd name="T44" fmla="*/ 248 w 433"/>
                  <a:gd name="T45" fmla="*/ 433 h 434"/>
                  <a:gd name="T46" fmla="*/ 277 w 433"/>
                  <a:gd name="T47" fmla="*/ 433 h 434"/>
                  <a:gd name="T48" fmla="*/ 308 w 433"/>
                  <a:gd name="T49" fmla="*/ 433 h 434"/>
                  <a:gd name="T50" fmla="*/ 339 w 433"/>
                  <a:gd name="T51" fmla="*/ 403 h 434"/>
                  <a:gd name="T52" fmla="*/ 370 w 433"/>
                  <a:gd name="T53" fmla="*/ 372 h 434"/>
                  <a:gd name="T54" fmla="*/ 339 w 433"/>
                  <a:gd name="T55" fmla="*/ 372 h 434"/>
                  <a:gd name="T56" fmla="*/ 308 w 433"/>
                  <a:gd name="T57" fmla="*/ 341 h 434"/>
                  <a:gd name="T58" fmla="*/ 308 w 433"/>
                  <a:gd name="T59" fmla="*/ 309 h 434"/>
                  <a:gd name="T60" fmla="*/ 308 w 433"/>
                  <a:gd name="T61" fmla="*/ 279 h 434"/>
                  <a:gd name="T62" fmla="*/ 308 w 433"/>
                  <a:gd name="T63" fmla="*/ 248 h 434"/>
                  <a:gd name="T64" fmla="*/ 339 w 433"/>
                  <a:gd name="T65" fmla="*/ 248 h 434"/>
                  <a:gd name="T66" fmla="*/ 339 w 433"/>
                  <a:gd name="T67" fmla="*/ 248 h 434"/>
                  <a:gd name="T68" fmla="*/ 401 w 433"/>
                  <a:gd name="T69" fmla="*/ 217 h 434"/>
                  <a:gd name="T70" fmla="*/ 432 w 433"/>
                  <a:gd name="T71" fmla="*/ 217 h 434"/>
                  <a:gd name="T72" fmla="*/ 432 w 433"/>
                  <a:gd name="T73" fmla="*/ 185 h 434"/>
                  <a:gd name="T74" fmla="*/ 432 w 433"/>
                  <a:gd name="T75" fmla="*/ 155 h 434"/>
                  <a:gd name="T76" fmla="*/ 401 w 433"/>
                  <a:gd name="T77" fmla="*/ 124 h 434"/>
                  <a:gd name="T78" fmla="*/ 401 w 433"/>
                  <a:gd name="T79" fmla="*/ 93 h 434"/>
                  <a:gd name="T80" fmla="*/ 401 w 433"/>
                  <a:gd name="T81" fmla="*/ 61 h 434"/>
                  <a:gd name="T82" fmla="*/ 370 w 433"/>
                  <a:gd name="T83" fmla="*/ 31 h 434"/>
                  <a:gd name="T84" fmla="*/ 339 w 433"/>
                  <a:gd name="T85" fmla="*/ 31 h 434"/>
                  <a:gd name="T86" fmla="*/ 308 w 433"/>
                  <a:gd name="T87" fmla="*/ 61 h 434"/>
                  <a:gd name="T88" fmla="*/ 248 w 433"/>
                  <a:gd name="T89" fmla="*/ 31 h 434"/>
                  <a:gd name="T90" fmla="*/ 185 w 433"/>
                  <a:gd name="T91" fmla="*/ 0 h 434"/>
                  <a:gd name="T92" fmla="*/ 154 w 433"/>
                  <a:gd name="T93" fmla="*/ 0 h 434"/>
                  <a:gd name="T94" fmla="*/ 154 w 433"/>
                  <a:gd name="T95" fmla="*/ 61 h 434"/>
                  <a:gd name="T96" fmla="*/ 124 w 433"/>
                  <a:gd name="T97" fmla="*/ 61 h 434"/>
                  <a:gd name="T98" fmla="*/ 61 w 433"/>
                  <a:gd name="T99" fmla="*/ 61 h 434"/>
                  <a:gd name="T100" fmla="*/ 61 w 433"/>
                  <a:gd name="T101" fmla="*/ 9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434">
                    <a:moveTo>
                      <a:pt x="61" y="155"/>
                    </a:moveTo>
                    <a:lnTo>
                      <a:pt x="61" y="155"/>
                    </a:lnTo>
                    <a:lnTo>
                      <a:pt x="30" y="185"/>
                    </a:lnTo>
                    <a:lnTo>
                      <a:pt x="30" y="185"/>
                    </a:lnTo>
                    <a:cubicBezTo>
                      <a:pt x="30" y="185"/>
                      <a:pt x="30" y="185"/>
                      <a:pt x="0" y="185"/>
                    </a:cubicBezTo>
                    <a:cubicBezTo>
                      <a:pt x="0" y="217"/>
                      <a:pt x="0" y="217"/>
                      <a:pt x="0" y="217"/>
                    </a:cubicBezTo>
                    <a:lnTo>
                      <a:pt x="0" y="217"/>
                    </a:lnTo>
                    <a:cubicBezTo>
                      <a:pt x="0" y="217"/>
                      <a:pt x="0" y="217"/>
                      <a:pt x="0" y="248"/>
                    </a:cubicBezTo>
                    <a:lnTo>
                      <a:pt x="30" y="248"/>
                    </a:lnTo>
                    <a:lnTo>
                      <a:pt x="30" y="248"/>
                    </a:lnTo>
                    <a:lnTo>
                      <a:pt x="30" y="279"/>
                    </a:lnTo>
                    <a:lnTo>
                      <a:pt x="30" y="279"/>
                    </a:lnTo>
                    <a:cubicBezTo>
                      <a:pt x="30" y="279"/>
                      <a:pt x="30" y="279"/>
                      <a:pt x="30" y="309"/>
                    </a:cubicBezTo>
                    <a:lnTo>
                      <a:pt x="30" y="309"/>
                    </a:lnTo>
                    <a:lnTo>
                      <a:pt x="30" y="309"/>
                    </a:lnTo>
                    <a:cubicBezTo>
                      <a:pt x="30" y="309"/>
                      <a:pt x="30" y="309"/>
                      <a:pt x="30" y="341"/>
                    </a:cubicBezTo>
                    <a:lnTo>
                      <a:pt x="61" y="309"/>
                    </a:lnTo>
                    <a:cubicBezTo>
                      <a:pt x="61" y="309"/>
                      <a:pt x="61" y="309"/>
                      <a:pt x="92" y="309"/>
                    </a:cubicBezTo>
                    <a:lnTo>
                      <a:pt x="92" y="309"/>
                    </a:lnTo>
                    <a:cubicBezTo>
                      <a:pt x="124" y="341"/>
                      <a:pt x="124" y="341"/>
                      <a:pt x="124" y="372"/>
                    </a:cubicBezTo>
                    <a:cubicBezTo>
                      <a:pt x="124" y="372"/>
                      <a:pt x="124" y="372"/>
                      <a:pt x="92" y="403"/>
                    </a:cubicBezTo>
                    <a:lnTo>
                      <a:pt x="92" y="403"/>
                    </a:lnTo>
                    <a:cubicBezTo>
                      <a:pt x="92" y="403"/>
                      <a:pt x="92" y="403"/>
                      <a:pt x="92" y="433"/>
                    </a:cubicBezTo>
                    <a:lnTo>
                      <a:pt x="92" y="433"/>
                    </a:lnTo>
                    <a:lnTo>
                      <a:pt x="92" y="433"/>
                    </a:lnTo>
                    <a:lnTo>
                      <a:pt x="92" y="433"/>
                    </a:lnTo>
                    <a:lnTo>
                      <a:pt x="92" y="433"/>
                    </a:lnTo>
                    <a:cubicBezTo>
                      <a:pt x="92" y="403"/>
                      <a:pt x="124" y="403"/>
                      <a:pt x="124" y="403"/>
                    </a:cubicBezTo>
                    <a:lnTo>
                      <a:pt x="124" y="403"/>
                    </a:lnTo>
                    <a:lnTo>
                      <a:pt x="124" y="403"/>
                    </a:lnTo>
                    <a:cubicBezTo>
                      <a:pt x="154" y="403"/>
                      <a:pt x="154" y="403"/>
                      <a:pt x="154" y="433"/>
                    </a:cubicBezTo>
                    <a:lnTo>
                      <a:pt x="154" y="433"/>
                    </a:lnTo>
                    <a:lnTo>
                      <a:pt x="154" y="433"/>
                    </a:lnTo>
                    <a:lnTo>
                      <a:pt x="154" y="433"/>
                    </a:lnTo>
                    <a:lnTo>
                      <a:pt x="154" y="433"/>
                    </a:lnTo>
                    <a:lnTo>
                      <a:pt x="154" y="433"/>
                    </a:lnTo>
                    <a:lnTo>
                      <a:pt x="154" y="433"/>
                    </a:lnTo>
                    <a:cubicBezTo>
                      <a:pt x="185" y="433"/>
                      <a:pt x="185" y="433"/>
                      <a:pt x="185" y="433"/>
                    </a:cubicBezTo>
                    <a:lnTo>
                      <a:pt x="185" y="433"/>
                    </a:lnTo>
                    <a:lnTo>
                      <a:pt x="185" y="433"/>
                    </a:lnTo>
                    <a:lnTo>
                      <a:pt x="185" y="433"/>
                    </a:lnTo>
                    <a:lnTo>
                      <a:pt x="185" y="433"/>
                    </a:lnTo>
                    <a:lnTo>
                      <a:pt x="185" y="433"/>
                    </a:lnTo>
                    <a:lnTo>
                      <a:pt x="185" y="433"/>
                    </a:lnTo>
                    <a:cubicBezTo>
                      <a:pt x="185" y="433"/>
                      <a:pt x="185" y="433"/>
                      <a:pt x="216" y="433"/>
                    </a:cubicBezTo>
                    <a:lnTo>
                      <a:pt x="248" y="433"/>
                    </a:lnTo>
                    <a:cubicBezTo>
                      <a:pt x="248" y="433"/>
                      <a:pt x="247" y="433"/>
                      <a:pt x="277" y="433"/>
                    </a:cubicBezTo>
                    <a:lnTo>
                      <a:pt x="277" y="433"/>
                    </a:lnTo>
                    <a:cubicBezTo>
                      <a:pt x="308" y="433"/>
                      <a:pt x="308" y="433"/>
                      <a:pt x="308" y="433"/>
                    </a:cubicBezTo>
                    <a:lnTo>
                      <a:pt x="308" y="433"/>
                    </a:lnTo>
                    <a:lnTo>
                      <a:pt x="339" y="403"/>
                    </a:lnTo>
                    <a:lnTo>
                      <a:pt x="339" y="403"/>
                    </a:lnTo>
                    <a:lnTo>
                      <a:pt x="339" y="403"/>
                    </a:lnTo>
                    <a:cubicBezTo>
                      <a:pt x="339" y="403"/>
                      <a:pt x="339" y="372"/>
                      <a:pt x="370" y="372"/>
                    </a:cubicBezTo>
                    <a:lnTo>
                      <a:pt x="370" y="372"/>
                    </a:lnTo>
                    <a:cubicBezTo>
                      <a:pt x="339" y="372"/>
                      <a:pt x="339" y="372"/>
                      <a:pt x="339" y="372"/>
                    </a:cubicBezTo>
                    <a:lnTo>
                      <a:pt x="339" y="372"/>
                    </a:lnTo>
                    <a:cubicBezTo>
                      <a:pt x="308" y="341"/>
                      <a:pt x="308" y="341"/>
                      <a:pt x="308" y="341"/>
                    </a:cubicBezTo>
                    <a:lnTo>
                      <a:pt x="308" y="309"/>
                    </a:lnTo>
                    <a:lnTo>
                      <a:pt x="308" y="309"/>
                    </a:lnTo>
                    <a:lnTo>
                      <a:pt x="308" y="309"/>
                    </a:lnTo>
                    <a:lnTo>
                      <a:pt x="308" y="279"/>
                    </a:lnTo>
                    <a:lnTo>
                      <a:pt x="308" y="279"/>
                    </a:lnTo>
                    <a:lnTo>
                      <a:pt x="308" y="248"/>
                    </a:lnTo>
                    <a:lnTo>
                      <a:pt x="308" y="248"/>
                    </a:lnTo>
                    <a:lnTo>
                      <a:pt x="339" y="248"/>
                    </a:lnTo>
                    <a:lnTo>
                      <a:pt x="339" y="248"/>
                    </a:lnTo>
                    <a:lnTo>
                      <a:pt x="339" y="248"/>
                    </a:lnTo>
                    <a:cubicBezTo>
                      <a:pt x="370" y="217"/>
                      <a:pt x="370" y="217"/>
                      <a:pt x="401" y="217"/>
                    </a:cubicBezTo>
                    <a:lnTo>
                      <a:pt x="401" y="217"/>
                    </a:lnTo>
                    <a:cubicBezTo>
                      <a:pt x="401" y="217"/>
                      <a:pt x="401" y="217"/>
                      <a:pt x="432" y="217"/>
                    </a:cubicBezTo>
                    <a:lnTo>
                      <a:pt x="432" y="217"/>
                    </a:lnTo>
                    <a:cubicBezTo>
                      <a:pt x="432" y="185"/>
                      <a:pt x="432" y="185"/>
                      <a:pt x="432" y="185"/>
                    </a:cubicBezTo>
                    <a:lnTo>
                      <a:pt x="432" y="185"/>
                    </a:lnTo>
                    <a:lnTo>
                      <a:pt x="432" y="155"/>
                    </a:lnTo>
                    <a:lnTo>
                      <a:pt x="432" y="155"/>
                    </a:lnTo>
                    <a:lnTo>
                      <a:pt x="432" y="155"/>
                    </a:lnTo>
                    <a:cubicBezTo>
                      <a:pt x="401" y="155"/>
                      <a:pt x="401" y="124"/>
                      <a:pt x="401" y="124"/>
                    </a:cubicBezTo>
                    <a:lnTo>
                      <a:pt x="401" y="124"/>
                    </a:lnTo>
                    <a:cubicBezTo>
                      <a:pt x="401" y="93"/>
                      <a:pt x="401" y="93"/>
                      <a:pt x="401" y="93"/>
                    </a:cubicBezTo>
                    <a:lnTo>
                      <a:pt x="401" y="93"/>
                    </a:lnTo>
                    <a:lnTo>
                      <a:pt x="401" y="61"/>
                    </a:lnTo>
                    <a:lnTo>
                      <a:pt x="401" y="61"/>
                    </a:lnTo>
                    <a:cubicBezTo>
                      <a:pt x="401" y="61"/>
                      <a:pt x="370" y="61"/>
                      <a:pt x="370" y="31"/>
                    </a:cubicBezTo>
                    <a:lnTo>
                      <a:pt x="370" y="31"/>
                    </a:lnTo>
                    <a:lnTo>
                      <a:pt x="339" y="31"/>
                    </a:lnTo>
                    <a:lnTo>
                      <a:pt x="339" y="31"/>
                    </a:lnTo>
                    <a:cubicBezTo>
                      <a:pt x="339" y="31"/>
                      <a:pt x="339" y="31"/>
                      <a:pt x="308" y="61"/>
                    </a:cubicBezTo>
                    <a:cubicBezTo>
                      <a:pt x="277" y="61"/>
                      <a:pt x="277" y="61"/>
                      <a:pt x="248" y="61"/>
                    </a:cubicBezTo>
                    <a:cubicBezTo>
                      <a:pt x="248" y="61"/>
                      <a:pt x="248" y="61"/>
                      <a:pt x="248" y="31"/>
                    </a:cubicBezTo>
                    <a:cubicBezTo>
                      <a:pt x="216" y="31"/>
                      <a:pt x="216" y="31"/>
                      <a:pt x="216" y="31"/>
                    </a:cubicBezTo>
                    <a:cubicBezTo>
                      <a:pt x="216" y="31"/>
                      <a:pt x="185" y="31"/>
                      <a:pt x="185" y="0"/>
                    </a:cubicBezTo>
                    <a:cubicBezTo>
                      <a:pt x="185" y="0"/>
                      <a:pt x="185" y="0"/>
                      <a:pt x="154" y="0"/>
                    </a:cubicBezTo>
                    <a:lnTo>
                      <a:pt x="154" y="0"/>
                    </a:lnTo>
                    <a:cubicBezTo>
                      <a:pt x="154" y="31"/>
                      <a:pt x="154" y="31"/>
                      <a:pt x="154" y="61"/>
                    </a:cubicBezTo>
                    <a:lnTo>
                      <a:pt x="154" y="61"/>
                    </a:lnTo>
                    <a:cubicBezTo>
                      <a:pt x="124" y="61"/>
                      <a:pt x="124" y="61"/>
                      <a:pt x="124" y="61"/>
                    </a:cubicBezTo>
                    <a:lnTo>
                      <a:pt x="124" y="61"/>
                    </a:lnTo>
                    <a:cubicBezTo>
                      <a:pt x="124" y="93"/>
                      <a:pt x="124" y="93"/>
                      <a:pt x="92" y="93"/>
                    </a:cubicBezTo>
                    <a:cubicBezTo>
                      <a:pt x="92" y="93"/>
                      <a:pt x="92" y="93"/>
                      <a:pt x="61" y="61"/>
                    </a:cubicBezTo>
                    <a:lnTo>
                      <a:pt x="61" y="61"/>
                    </a:lnTo>
                    <a:cubicBezTo>
                      <a:pt x="61" y="93"/>
                      <a:pt x="61" y="93"/>
                      <a:pt x="61" y="93"/>
                    </a:cubicBezTo>
                    <a:cubicBezTo>
                      <a:pt x="61" y="124"/>
                      <a:pt x="61" y="124"/>
                      <a:pt x="61"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0" name="Freeform 59"/>
              <p:cNvSpPr>
                <a:spLocks noChangeArrowheads="1"/>
              </p:cNvSpPr>
              <p:nvPr/>
            </p:nvSpPr>
            <p:spPr bwMode="auto">
              <a:xfrm>
                <a:off x="3959225" y="1390650"/>
                <a:ext cx="179388" cy="111125"/>
              </a:xfrm>
              <a:custGeom>
                <a:avLst/>
                <a:gdLst>
                  <a:gd name="T0" fmla="*/ 0 w 497"/>
                  <a:gd name="T1" fmla="*/ 124 h 310"/>
                  <a:gd name="T2" fmla="*/ 31 w 497"/>
                  <a:gd name="T3" fmla="*/ 155 h 310"/>
                  <a:gd name="T4" fmla="*/ 31 w 497"/>
                  <a:gd name="T5" fmla="*/ 185 h 310"/>
                  <a:gd name="T6" fmla="*/ 31 w 497"/>
                  <a:gd name="T7" fmla="*/ 185 h 310"/>
                  <a:gd name="T8" fmla="*/ 31 w 497"/>
                  <a:gd name="T9" fmla="*/ 185 h 310"/>
                  <a:gd name="T10" fmla="*/ 31 w 497"/>
                  <a:gd name="T11" fmla="*/ 217 h 310"/>
                  <a:gd name="T12" fmla="*/ 31 w 497"/>
                  <a:gd name="T13" fmla="*/ 217 h 310"/>
                  <a:gd name="T14" fmla="*/ 62 w 497"/>
                  <a:gd name="T15" fmla="*/ 217 h 310"/>
                  <a:gd name="T16" fmla="*/ 93 w 497"/>
                  <a:gd name="T17" fmla="*/ 217 h 310"/>
                  <a:gd name="T18" fmla="*/ 124 w 497"/>
                  <a:gd name="T19" fmla="*/ 248 h 310"/>
                  <a:gd name="T20" fmla="*/ 155 w 497"/>
                  <a:gd name="T21" fmla="*/ 248 h 310"/>
                  <a:gd name="T22" fmla="*/ 155 w 497"/>
                  <a:gd name="T23" fmla="*/ 248 h 310"/>
                  <a:gd name="T24" fmla="*/ 217 w 497"/>
                  <a:gd name="T25" fmla="*/ 279 h 310"/>
                  <a:gd name="T26" fmla="*/ 248 w 497"/>
                  <a:gd name="T27" fmla="*/ 309 h 310"/>
                  <a:gd name="T28" fmla="*/ 248 w 497"/>
                  <a:gd name="T29" fmla="*/ 309 h 310"/>
                  <a:gd name="T30" fmla="*/ 279 w 497"/>
                  <a:gd name="T31" fmla="*/ 309 h 310"/>
                  <a:gd name="T32" fmla="*/ 310 w 497"/>
                  <a:gd name="T33" fmla="*/ 309 h 310"/>
                  <a:gd name="T34" fmla="*/ 372 w 497"/>
                  <a:gd name="T35" fmla="*/ 309 h 310"/>
                  <a:gd name="T36" fmla="*/ 403 w 497"/>
                  <a:gd name="T37" fmla="*/ 309 h 310"/>
                  <a:gd name="T38" fmla="*/ 434 w 497"/>
                  <a:gd name="T39" fmla="*/ 279 h 310"/>
                  <a:gd name="T40" fmla="*/ 465 w 497"/>
                  <a:gd name="T41" fmla="*/ 248 h 310"/>
                  <a:gd name="T42" fmla="*/ 465 w 497"/>
                  <a:gd name="T43" fmla="*/ 248 h 310"/>
                  <a:gd name="T44" fmla="*/ 465 w 497"/>
                  <a:gd name="T45" fmla="*/ 217 h 310"/>
                  <a:gd name="T46" fmla="*/ 465 w 497"/>
                  <a:gd name="T47" fmla="*/ 185 h 310"/>
                  <a:gd name="T48" fmla="*/ 465 w 497"/>
                  <a:gd name="T49" fmla="*/ 185 h 310"/>
                  <a:gd name="T50" fmla="*/ 465 w 497"/>
                  <a:gd name="T51" fmla="*/ 185 h 310"/>
                  <a:gd name="T52" fmla="*/ 465 w 497"/>
                  <a:gd name="T53" fmla="*/ 155 h 310"/>
                  <a:gd name="T54" fmla="*/ 434 w 497"/>
                  <a:gd name="T55" fmla="*/ 155 h 310"/>
                  <a:gd name="T56" fmla="*/ 465 w 497"/>
                  <a:gd name="T57" fmla="*/ 124 h 310"/>
                  <a:gd name="T58" fmla="*/ 465 w 497"/>
                  <a:gd name="T59" fmla="*/ 93 h 310"/>
                  <a:gd name="T60" fmla="*/ 465 w 497"/>
                  <a:gd name="T61" fmla="*/ 93 h 310"/>
                  <a:gd name="T62" fmla="*/ 465 w 497"/>
                  <a:gd name="T63" fmla="*/ 61 h 310"/>
                  <a:gd name="T64" fmla="*/ 434 w 497"/>
                  <a:gd name="T65" fmla="*/ 31 h 310"/>
                  <a:gd name="T66" fmla="*/ 341 w 497"/>
                  <a:gd name="T67" fmla="*/ 31 h 310"/>
                  <a:gd name="T68" fmla="*/ 279 w 497"/>
                  <a:gd name="T69" fmla="*/ 31 h 310"/>
                  <a:gd name="T70" fmla="*/ 279 w 497"/>
                  <a:gd name="T71" fmla="*/ 31 h 310"/>
                  <a:gd name="T72" fmla="*/ 217 w 497"/>
                  <a:gd name="T73" fmla="*/ 0 h 310"/>
                  <a:gd name="T74" fmla="*/ 124 w 497"/>
                  <a:gd name="T75" fmla="*/ 31 h 310"/>
                  <a:gd name="T76" fmla="*/ 124 w 497"/>
                  <a:gd name="T77" fmla="*/ 0 h 310"/>
                  <a:gd name="T78" fmla="*/ 62 w 497"/>
                  <a:gd name="T79" fmla="*/ 61 h 310"/>
                  <a:gd name="T80" fmla="*/ 0 w 497"/>
                  <a:gd name="T81" fmla="*/ 61 h 310"/>
                  <a:gd name="T82" fmla="*/ 0 w 497"/>
                  <a:gd name="T83" fmla="*/ 93 h 310"/>
                  <a:gd name="T84" fmla="*/ 0 w 497"/>
                  <a:gd name="T85"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310">
                    <a:moveTo>
                      <a:pt x="0" y="124"/>
                    </a:moveTo>
                    <a:lnTo>
                      <a:pt x="0" y="124"/>
                    </a:lnTo>
                    <a:lnTo>
                      <a:pt x="0" y="124"/>
                    </a:lnTo>
                    <a:lnTo>
                      <a:pt x="31" y="155"/>
                    </a:lnTo>
                    <a:lnTo>
                      <a:pt x="31" y="185"/>
                    </a:lnTo>
                    <a:lnTo>
                      <a:pt x="31" y="185"/>
                    </a:lnTo>
                    <a:lnTo>
                      <a:pt x="31" y="185"/>
                    </a:lnTo>
                    <a:lnTo>
                      <a:pt x="31" y="185"/>
                    </a:lnTo>
                    <a:lnTo>
                      <a:pt x="31" y="185"/>
                    </a:lnTo>
                    <a:lnTo>
                      <a:pt x="31" y="185"/>
                    </a:lnTo>
                    <a:lnTo>
                      <a:pt x="31" y="185"/>
                    </a:lnTo>
                    <a:cubicBezTo>
                      <a:pt x="31" y="217"/>
                      <a:pt x="31" y="217"/>
                      <a:pt x="31" y="217"/>
                    </a:cubicBezTo>
                    <a:lnTo>
                      <a:pt x="31" y="217"/>
                    </a:lnTo>
                    <a:lnTo>
                      <a:pt x="31" y="217"/>
                    </a:lnTo>
                    <a:lnTo>
                      <a:pt x="31" y="217"/>
                    </a:lnTo>
                    <a:cubicBezTo>
                      <a:pt x="31" y="217"/>
                      <a:pt x="31" y="217"/>
                      <a:pt x="62" y="217"/>
                    </a:cubicBezTo>
                    <a:lnTo>
                      <a:pt x="62" y="217"/>
                    </a:lnTo>
                    <a:lnTo>
                      <a:pt x="93" y="217"/>
                    </a:lnTo>
                    <a:lnTo>
                      <a:pt x="93" y="248"/>
                    </a:lnTo>
                    <a:cubicBezTo>
                      <a:pt x="124" y="248"/>
                      <a:pt x="124" y="248"/>
                      <a:pt x="124" y="248"/>
                    </a:cubicBezTo>
                    <a:lnTo>
                      <a:pt x="124" y="248"/>
                    </a:lnTo>
                    <a:lnTo>
                      <a:pt x="155" y="248"/>
                    </a:lnTo>
                    <a:lnTo>
                      <a:pt x="155" y="248"/>
                    </a:lnTo>
                    <a:lnTo>
                      <a:pt x="155" y="248"/>
                    </a:lnTo>
                    <a:cubicBezTo>
                      <a:pt x="186" y="248"/>
                      <a:pt x="186" y="248"/>
                      <a:pt x="186" y="248"/>
                    </a:cubicBezTo>
                    <a:lnTo>
                      <a:pt x="217" y="279"/>
                    </a:lnTo>
                    <a:cubicBezTo>
                      <a:pt x="217" y="309"/>
                      <a:pt x="217" y="309"/>
                      <a:pt x="217" y="309"/>
                    </a:cubicBezTo>
                    <a:cubicBezTo>
                      <a:pt x="248" y="309"/>
                      <a:pt x="248" y="309"/>
                      <a:pt x="248" y="309"/>
                    </a:cubicBezTo>
                    <a:lnTo>
                      <a:pt x="248" y="309"/>
                    </a:lnTo>
                    <a:lnTo>
                      <a:pt x="248" y="309"/>
                    </a:lnTo>
                    <a:lnTo>
                      <a:pt x="279" y="309"/>
                    </a:lnTo>
                    <a:lnTo>
                      <a:pt x="279" y="309"/>
                    </a:lnTo>
                    <a:cubicBezTo>
                      <a:pt x="279" y="309"/>
                      <a:pt x="279" y="309"/>
                      <a:pt x="310" y="309"/>
                    </a:cubicBezTo>
                    <a:lnTo>
                      <a:pt x="310" y="309"/>
                    </a:lnTo>
                    <a:cubicBezTo>
                      <a:pt x="341" y="309"/>
                      <a:pt x="341" y="309"/>
                      <a:pt x="341" y="309"/>
                    </a:cubicBezTo>
                    <a:lnTo>
                      <a:pt x="372" y="309"/>
                    </a:lnTo>
                    <a:lnTo>
                      <a:pt x="372" y="309"/>
                    </a:lnTo>
                    <a:cubicBezTo>
                      <a:pt x="403" y="309"/>
                      <a:pt x="403" y="309"/>
                      <a:pt x="403" y="309"/>
                    </a:cubicBezTo>
                    <a:lnTo>
                      <a:pt x="403" y="309"/>
                    </a:lnTo>
                    <a:lnTo>
                      <a:pt x="434" y="279"/>
                    </a:lnTo>
                    <a:cubicBezTo>
                      <a:pt x="465" y="248"/>
                      <a:pt x="465" y="248"/>
                      <a:pt x="465" y="248"/>
                    </a:cubicBezTo>
                    <a:lnTo>
                      <a:pt x="465" y="248"/>
                    </a:lnTo>
                    <a:lnTo>
                      <a:pt x="496" y="248"/>
                    </a:lnTo>
                    <a:cubicBezTo>
                      <a:pt x="465" y="248"/>
                      <a:pt x="465" y="248"/>
                      <a:pt x="465" y="248"/>
                    </a:cubicBezTo>
                    <a:cubicBezTo>
                      <a:pt x="465" y="217"/>
                      <a:pt x="465" y="217"/>
                      <a:pt x="465" y="217"/>
                    </a:cubicBezTo>
                    <a:lnTo>
                      <a:pt x="465" y="217"/>
                    </a:lnTo>
                    <a:lnTo>
                      <a:pt x="465" y="217"/>
                    </a:lnTo>
                    <a:lnTo>
                      <a:pt x="465" y="185"/>
                    </a:lnTo>
                    <a:lnTo>
                      <a:pt x="465" y="185"/>
                    </a:lnTo>
                    <a:lnTo>
                      <a:pt x="465" y="185"/>
                    </a:lnTo>
                    <a:lnTo>
                      <a:pt x="465" y="185"/>
                    </a:lnTo>
                    <a:lnTo>
                      <a:pt x="465" y="185"/>
                    </a:lnTo>
                    <a:lnTo>
                      <a:pt x="465" y="185"/>
                    </a:lnTo>
                    <a:cubicBezTo>
                      <a:pt x="465" y="185"/>
                      <a:pt x="465" y="185"/>
                      <a:pt x="465" y="155"/>
                    </a:cubicBezTo>
                    <a:cubicBezTo>
                      <a:pt x="434" y="155"/>
                      <a:pt x="434" y="155"/>
                      <a:pt x="434" y="155"/>
                    </a:cubicBezTo>
                    <a:lnTo>
                      <a:pt x="434" y="155"/>
                    </a:lnTo>
                    <a:cubicBezTo>
                      <a:pt x="434" y="124"/>
                      <a:pt x="434" y="124"/>
                      <a:pt x="465" y="124"/>
                    </a:cubicBezTo>
                    <a:lnTo>
                      <a:pt x="465" y="124"/>
                    </a:lnTo>
                    <a:lnTo>
                      <a:pt x="465" y="124"/>
                    </a:lnTo>
                    <a:cubicBezTo>
                      <a:pt x="465" y="93"/>
                      <a:pt x="465" y="93"/>
                      <a:pt x="465" y="93"/>
                    </a:cubicBezTo>
                    <a:lnTo>
                      <a:pt x="465" y="93"/>
                    </a:lnTo>
                    <a:lnTo>
                      <a:pt x="465" y="93"/>
                    </a:lnTo>
                    <a:lnTo>
                      <a:pt x="465" y="93"/>
                    </a:lnTo>
                    <a:cubicBezTo>
                      <a:pt x="465" y="61"/>
                      <a:pt x="465" y="61"/>
                      <a:pt x="465" y="61"/>
                    </a:cubicBezTo>
                    <a:cubicBezTo>
                      <a:pt x="465" y="61"/>
                      <a:pt x="465" y="61"/>
                      <a:pt x="434" y="61"/>
                    </a:cubicBezTo>
                    <a:lnTo>
                      <a:pt x="434" y="31"/>
                    </a:lnTo>
                    <a:cubicBezTo>
                      <a:pt x="403" y="31"/>
                      <a:pt x="403" y="31"/>
                      <a:pt x="372" y="31"/>
                    </a:cubicBezTo>
                    <a:cubicBezTo>
                      <a:pt x="372" y="31"/>
                      <a:pt x="372" y="31"/>
                      <a:pt x="341" y="31"/>
                    </a:cubicBezTo>
                    <a:lnTo>
                      <a:pt x="310" y="31"/>
                    </a:lnTo>
                    <a:lnTo>
                      <a:pt x="279" y="31"/>
                    </a:lnTo>
                    <a:lnTo>
                      <a:pt x="279" y="31"/>
                    </a:lnTo>
                    <a:lnTo>
                      <a:pt x="279" y="31"/>
                    </a:lnTo>
                    <a:cubicBezTo>
                      <a:pt x="248" y="31"/>
                      <a:pt x="248" y="31"/>
                      <a:pt x="217" y="0"/>
                    </a:cubicBezTo>
                    <a:lnTo>
                      <a:pt x="217" y="0"/>
                    </a:lnTo>
                    <a:cubicBezTo>
                      <a:pt x="217" y="0"/>
                      <a:pt x="217" y="0"/>
                      <a:pt x="186" y="0"/>
                    </a:cubicBezTo>
                    <a:cubicBezTo>
                      <a:pt x="186" y="0"/>
                      <a:pt x="155" y="31"/>
                      <a:pt x="124" y="31"/>
                    </a:cubicBezTo>
                    <a:cubicBezTo>
                      <a:pt x="124" y="31"/>
                      <a:pt x="124" y="31"/>
                      <a:pt x="124" y="0"/>
                    </a:cubicBezTo>
                    <a:lnTo>
                      <a:pt x="124" y="0"/>
                    </a:lnTo>
                    <a:cubicBezTo>
                      <a:pt x="93" y="0"/>
                      <a:pt x="93" y="0"/>
                      <a:pt x="93" y="31"/>
                    </a:cubicBezTo>
                    <a:cubicBezTo>
                      <a:pt x="93" y="61"/>
                      <a:pt x="62" y="61"/>
                      <a:pt x="62" y="61"/>
                    </a:cubicBezTo>
                    <a:cubicBezTo>
                      <a:pt x="31" y="61"/>
                      <a:pt x="31" y="61"/>
                      <a:pt x="31" y="61"/>
                    </a:cubicBezTo>
                    <a:lnTo>
                      <a:pt x="0" y="61"/>
                    </a:lnTo>
                    <a:lnTo>
                      <a:pt x="0" y="61"/>
                    </a:lnTo>
                    <a:cubicBezTo>
                      <a:pt x="0" y="61"/>
                      <a:pt x="0" y="61"/>
                      <a:pt x="0" y="93"/>
                    </a:cubicBezTo>
                    <a:lnTo>
                      <a:pt x="0" y="93"/>
                    </a:lnTo>
                    <a:lnTo>
                      <a:pt x="0"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1" name="Freeform 60"/>
              <p:cNvSpPr>
                <a:spLocks noChangeArrowheads="1"/>
              </p:cNvSpPr>
              <p:nvPr/>
            </p:nvSpPr>
            <p:spPr bwMode="auto">
              <a:xfrm>
                <a:off x="4081463" y="1546225"/>
                <a:ext cx="157162" cy="88900"/>
              </a:xfrm>
              <a:custGeom>
                <a:avLst/>
                <a:gdLst>
                  <a:gd name="T0" fmla="*/ 310 w 435"/>
                  <a:gd name="T1" fmla="*/ 0 h 249"/>
                  <a:gd name="T2" fmla="*/ 248 w 435"/>
                  <a:gd name="T3" fmla="*/ 32 h 249"/>
                  <a:gd name="T4" fmla="*/ 248 w 435"/>
                  <a:gd name="T5" fmla="*/ 32 h 249"/>
                  <a:gd name="T6" fmla="*/ 217 w 435"/>
                  <a:gd name="T7" fmla="*/ 32 h 249"/>
                  <a:gd name="T8" fmla="*/ 185 w 435"/>
                  <a:gd name="T9" fmla="*/ 32 h 249"/>
                  <a:gd name="T10" fmla="*/ 155 w 435"/>
                  <a:gd name="T11" fmla="*/ 32 h 249"/>
                  <a:gd name="T12" fmla="*/ 124 w 435"/>
                  <a:gd name="T13" fmla="*/ 0 h 249"/>
                  <a:gd name="T14" fmla="*/ 93 w 435"/>
                  <a:gd name="T15" fmla="*/ 32 h 249"/>
                  <a:gd name="T16" fmla="*/ 62 w 435"/>
                  <a:gd name="T17" fmla="*/ 63 h 249"/>
                  <a:gd name="T18" fmla="*/ 0 w 435"/>
                  <a:gd name="T19" fmla="*/ 124 h 249"/>
                  <a:gd name="T20" fmla="*/ 62 w 435"/>
                  <a:gd name="T21" fmla="*/ 187 h 249"/>
                  <a:gd name="T22" fmla="*/ 62 w 435"/>
                  <a:gd name="T23" fmla="*/ 187 h 249"/>
                  <a:gd name="T24" fmla="*/ 93 w 435"/>
                  <a:gd name="T25" fmla="*/ 187 h 249"/>
                  <a:gd name="T26" fmla="*/ 93 w 435"/>
                  <a:gd name="T27" fmla="*/ 187 h 249"/>
                  <a:gd name="T28" fmla="*/ 124 w 435"/>
                  <a:gd name="T29" fmla="*/ 187 h 249"/>
                  <a:gd name="T30" fmla="*/ 124 w 435"/>
                  <a:gd name="T31" fmla="*/ 218 h 249"/>
                  <a:gd name="T32" fmla="*/ 124 w 435"/>
                  <a:gd name="T33" fmla="*/ 248 h 249"/>
                  <a:gd name="T34" fmla="*/ 185 w 435"/>
                  <a:gd name="T35" fmla="*/ 248 h 249"/>
                  <a:gd name="T36" fmla="*/ 185 w 435"/>
                  <a:gd name="T37" fmla="*/ 248 h 249"/>
                  <a:gd name="T38" fmla="*/ 217 w 435"/>
                  <a:gd name="T39" fmla="*/ 248 h 249"/>
                  <a:gd name="T40" fmla="*/ 248 w 435"/>
                  <a:gd name="T41" fmla="*/ 248 h 249"/>
                  <a:gd name="T42" fmla="*/ 248 w 435"/>
                  <a:gd name="T43" fmla="*/ 248 h 249"/>
                  <a:gd name="T44" fmla="*/ 279 w 435"/>
                  <a:gd name="T45" fmla="*/ 218 h 249"/>
                  <a:gd name="T46" fmla="*/ 341 w 435"/>
                  <a:gd name="T47" fmla="*/ 218 h 249"/>
                  <a:gd name="T48" fmla="*/ 403 w 435"/>
                  <a:gd name="T49" fmla="*/ 248 h 249"/>
                  <a:gd name="T50" fmla="*/ 434 w 435"/>
                  <a:gd name="T51" fmla="*/ 187 h 249"/>
                  <a:gd name="T52" fmla="*/ 372 w 435"/>
                  <a:gd name="T53" fmla="*/ 156 h 249"/>
                  <a:gd name="T54" fmla="*/ 372 w 435"/>
                  <a:gd name="T55" fmla="*/ 124 h 249"/>
                  <a:gd name="T56" fmla="*/ 372 w 435"/>
                  <a:gd name="T57" fmla="*/ 94 h 249"/>
                  <a:gd name="T58" fmla="*/ 372 w 435"/>
                  <a:gd name="T59" fmla="*/ 63 h 249"/>
                  <a:gd name="T60" fmla="*/ 372 w 435"/>
                  <a:gd name="T61" fmla="*/ 63 h 249"/>
                  <a:gd name="T62" fmla="*/ 310 w 435"/>
                  <a:gd name="T6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249">
                    <a:moveTo>
                      <a:pt x="310" y="0"/>
                    </a:moveTo>
                    <a:lnTo>
                      <a:pt x="310" y="0"/>
                    </a:lnTo>
                    <a:cubicBezTo>
                      <a:pt x="310" y="32"/>
                      <a:pt x="279" y="32"/>
                      <a:pt x="279" y="32"/>
                    </a:cubicBezTo>
                    <a:cubicBezTo>
                      <a:pt x="248" y="32"/>
                      <a:pt x="248" y="32"/>
                      <a:pt x="248" y="32"/>
                    </a:cubicBezTo>
                    <a:lnTo>
                      <a:pt x="248" y="32"/>
                    </a:lnTo>
                    <a:lnTo>
                      <a:pt x="248" y="32"/>
                    </a:lnTo>
                    <a:lnTo>
                      <a:pt x="217" y="32"/>
                    </a:lnTo>
                    <a:lnTo>
                      <a:pt x="217" y="32"/>
                    </a:lnTo>
                    <a:cubicBezTo>
                      <a:pt x="217" y="32"/>
                      <a:pt x="217" y="32"/>
                      <a:pt x="185" y="32"/>
                    </a:cubicBezTo>
                    <a:lnTo>
                      <a:pt x="185" y="32"/>
                    </a:lnTo>
                    <a:lnTo>
                      <a:pt x="185" y="32"/>
                    </a:lnTo>
                    <a:cubicBezTo>
                      <a:pt x="155" y="32"/>
                      <a:pt x="155" y="32"/>
                      <a:pt x="155" y="32"/>
                    </a:cubicBezTo>
                    <a:cubicBezTo>
                      <a:pt x="124" y="32"/>
                      <a:pt x="124" y="0"/>
                      <a:pt x="124" y="0"/>
                    </a:cubicBezTo>
                    <a:lnTo>
                      <a:pt x="124" y="0"/>
                    </a:lnTo>
                    <a:cubicBezTo>
                      <a:pt x="93" y="32"/>
                      <a:pt x="93" y="32"/>
                      <a:pt x="93" y="32"/>
                    </a:cubicBezTo>
                    <a:lnTo>
                      <a:pt x="93" y="32"/>
                    </a:lnTo>
                    <a:lnTo>
                      <a:pt x="62" y="63"/>
                    </a:lnTo>
                    <a:lnTo>
                      <a:pt x="62" y="63"/>
                    </a:lnTo>
                    <a:cubicBezTo>
                      <a:pt x="31" y="94"/>
                      <a:pt x="31" y="124"/>
                      <a:pt x="0" y="124"/>
                    </a:cubicBezTo>
                    <a:lnTo>
                      <a:pt x="0" y="124"/>
                    </a:lnTo>
                    <a:cubicBezTo>
                      <a:pt x="31" y="124"/>
                      <a:pt x="31" y="156"/>
                      <a:pt x="31" y="156"/>
                    </a:cubicBezTo>
                    <a:lnTo>
                      <a:pt x="62" y="187"/>
                    </a:lnTo>
                    <a:lnTo>
                      <a:pt x="62" y="187"/>
                    </a:lnTo>
                    <a:lnTo>
                      <a:pt x="62" y="187"/>
                    </a:lnTo>
                    <a:cubicBezTo>
                      <a:pt x="62" y="124"/>
                      <a:pt x="62" y="124"/>
                      <a:pt x="62" y="124"/>
                    </a:cubicBezTo>
                    <a:cubicBezTo>
                      <a:pt x="93" y="187"/>
                      <a:pt x="93" y="187"/>
                      <a:pt x="93" y="187"/>
                    </a:cubicBezTo>
                    <a:lnTo>
                      <a:pt x="93" y="187"/>
                    </a:lnTo>
                    <a:lnTo>
                      <a:pt x="93" y="187"/>
                    </a:lnTo>
                    <a:cubicBezTo>
                      <a:pt x="93" y="187"/>
                      <a:pt x="93" y="187"/>
                      <a:pt x="124" y="187"/>
                    </a:cubicBezTo>
                    <a:lnTo>
                      <a:pt x="124" y="187"/>
                    </a:lnTo>
                    <a:lnTo>
                      <a:pt x="124" y="218"/>
                    </a:lnTo>
                    <a:lnTo>
                      <a:pt x="124" y="218"/>
                    </a:lnTo>
                    <a:cubicBezTo>
                      <a:pt x="124" y="218"/>
                      <a:pt x="124" y="218"/>
                      <a:pt x="124" y="248"/>
                    </a:cubicBezTo>
                    <a:lnTo>
                      <a:pt x="124" y="248"/>
                    </a:lnTo>
                    <a:lnTo>
                      <a:pt x="155" y="248"/>
                    </a:lnTo>
                    <a:lnTo>
                      <a:pt x="185" y="248"/>
                    </a:lnTo>
                    <a:lnTo>
                      <a:pt x="185" y="248"/>
                    </a:lnTo>
                    <a:lnTo>
                      <a:pt x="185" y="248"/>
                    </a:lnTo>
                    <a:lnTo>
                      <a:pt x="185" y="248"/>
                    </a:lnTo>
                    <a:lnTo>
                      <a:pt x="217" y="248"/>
                    </a:lnTo>
                    <a:cubicBezTo>
                      <a:pt x="217" y="248"/>
                      <a:pt x="217" y="248"/>
                      <a:pt x="248" y="248"/>
                    </a:cubicBezTo>
                    <a:lnTo>
                      <a:pt x="248" y="248"/>
                    </a:lnTo>
                    <a:lnTo>
                      <a:pt x="248" y="248"/>
                    </a:lnTo>
                    <a:lnTo>
                      <a:pt x="248" y="248"/>
                    </a:lnTo>
                    <a:cubicBezTo>
                      <a:pt x="248" y="248"/>
                      <a:pt x="248" y="248"/>
                      <a:pt x="248" y="218"/>
                    </a:cubicBezTo>
                    <a:cubicBezTo>
                      <a:pt x="279" y="218"/>
                      <a:pt x="279" y="218"/>
                      <a:pt x="279" y="218"/>
                    </a:cubicBezTo>
                    <a:lnTo>
                      <a:pt x="279" y="218"/>
                    </a:lnTo>
                    <a:cubicBezTo>
                      <a:pt x="279" y="218"/>
                      <a:pt x="310" y="218"/>
                      <a:pt x="341" y="218"/>
                    </a:cubicBezTo>
                    <a:cubicBezTo>
                      <a:pt x="372" y="218"/>
                      <a:pt x="372" y="218"/>
                      <a:pt x="403" y="218"/>
                    </a:cubicBezTo>
                    <a:cubicBezTo>
                      <a:pt x="403" y="248"/>
                      <a:pt x="403" y="248"/>
                      <a:pt x="403" y="248"/>
                    </a:cubicBezTo>
                    <a:cubicBezTo>
                      <a:pt x="403" y="218"/>
                      <a:pt x="403" y="218"/>
                      <a:pt x="434" y="218"/>
                    </a:cubicBezTo>
                    <a:cubicBezTo>
                      <a:pt x="434" y="187"/>
                      <a:pt x="434" y="187"/>
                      <a:pt x="434" y="187"/>
                    </a:cubicBezTo>
                    <a:cubicBezTo>
                      <a:pt x="403" y="187"/>
                      <a:pt x="403" y="187"/>
                      <a:pt x="403" y="187"/>
                    </a:cubicBezTo>
                    <a:cubicBezTo>
                      <a:pt x="372" y="187"/>
                      <a:pt x="372" y="187"/>
                      <a:pt x="372" y="156"/>
                    </a:cubicBezTo>
                    <a:lnTo>
                      <a:pt x="372" y="124"/>
                    </a:lnTo>
                    <a:lnTo>
                      <a:pt x="372" y="124"/>
                    </a:lnTo>
                    <a:lnTo>
                      <a:pt x="372" y="94"/>
                    </a:lnTo>
                    <a:lnTo>
                      <a:pt x="372" y="94"/>
                    </a:lnTo>
                    <a:lnTo>
                      <a:pt x="372" y="63"/>
                    </a:lnTo>
                    <a:lnTo>
                      <a:pt x="372" y="63"/>
                    </a:lnTo>
                    <a:lnTo>
                      <a:pt x="372" y="63"/>
                    </a:lnTo>
                    <a:lnTo>
                      <a:pt x="372" y="63"/>
                    </a:lnTo>
                    <a:cubicBezTo>
                      <a:pt x="341" y="63"/>
                      <a:pt x="341" y="63"/>
                      <a:pt x="341" y="32"/>
                    </a:cubicBezTo>
                    <a:cubicBezTo>
                      <a:pt x="341" y="32"/>
                      <a:pt x="341" y="32"/>
                      <a:pt x="31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2" name="Freeform 61"/>
              <p:cNvSpPr>
                <a:spLocks noChangeArrowheads="1"/>
              </p:cNvSpPr>
              <p:nvPr/>
            </p:nvSpPr>
            <p:spPr bwMode="auto">
              <a:xfrm>
                <a:off x="3490913" y="1646238"/>
                <a:ext cx="223837" cy="155575"/>
              </a:xfrm>
              <a:custGeom>
                <a:avLst/>
                <a:gdLst>
                  <a:gd name="T0" fmla="*/ 217 w 621"/>
                  <a:gd name="T1" fmla="*/ 403 h 434"/>
                  <a:gd name="T2" fmla="*/ 342 w 621"/>
                  <a:gd name="T3" fmla="*/ 403 h 434"/>
                  <a:gd name="T4" fmla="*/ 342 w 621"/>
                  <a:gd name="T5" fmla="*/ 403 h 434"/>
                  <a:gd name="T6" fmla="*/ 403 w 621"/>
                  <a:gd name="T7" fmla="*/ 372 h 434"/>
                  <a:gd name="T8" fmla="*/ 466 w 621"/>
                  <a:gd name="T9" fmla="*/ 309 h 434"/>
                  <a:gd name="T10" fmla="*/ 466 w 621"/>
                  <a:gd name="T11" fmla="*/ 216 h 434"/>
                  <a:gd name="T12" fmla="*/ 558 w 621"/>
                  <a:gd name="T13" fmla="*/ 124 h 434"/>
                  <a:gd name="T14" fmla="*/ 620 w 621"/>
                  <a:gd name="T15" fmla="*/ 92 h 434"/>
                  <a:gd name="T16" fmla="*/ 590 w 621"/>
                  <a:gd name="T17" fmla="*/ 92 h 434"/>
                  <a:gd name="T18" fmla="*/ 590 w 621"/>
                  <a:gd name="T19" fmla="*/ 92 h 434"/>
                  <a:gd name="T20" fmla="*/ 558 w 621"/>
                  <a:gd name="T21" fmla="*/ 61 h 434"/>
                  <a:gd name="T22" fmla="*/ 466 w 621"/>
                  <a:gd name="T23" fmla="*/ 61 h 434"/>
                  <a:gd name="T24" fmla="*/ 434 w 621"/>
                  <a:gd name="T25" fmla="*/ 61 h 434"/>
                  <a:gd name="T26" fmla="*/ 403 w 621"/>
                  <a:gd name="T27" fmla="*/ 61 h 434"/>
                  <a:gd name="T28" fmla="*/ 403 w 621"/>
                  <a:gd name="T29" fmla="*/ 31 h 434"/>
                  <a:gd name="T30" fmla="*/ 342 w 621"/>
                  <a:gd name="T31" fmla="*/ 31 h 434"/>
                  <a:gd name="T32" fmla="*/ 279 w 621"/>
                  <a:gd name="T33" fmla="*/ 31 h 434"/>
                  <a:gd name="T34" fmla="*/ 248 w 621"/>
                  <a:gd name="T35" fmla="*/ 31 h 434"/>
                  <a:gd name="T36" fmla="*/ 186 w 621"/>
                  <a:gd name="T37" fmla="*/ 31 h 434"/>
                  <a:gd name="T38" fmla="*/ 186 w 621"/>
                  <a:gd name="T39" fmla="*/ 0 h 434"/>
                  <a:gd name="T40" fmla="*/ 94 w 621"/>
                  <a:gd name="T41" fmla="*/ 31 h 434"/>
                  <a:gd name="T42" fmla="*/ 31 w 621"/>
                  <a:gd name="T43" fmla="*/ 0 h 434"/>
                  <a:gd name="T44" fmla="*/ 0 w 621"/>
                  <a:gd name="T45" fmla="*/ 31 h 434"/>
                  <a:gd name="T46" fmla="*/ 31 w 621"/>
                  <a:gd name="T47" fmla="*/ 61 h 434"/>
                  <a:gd name="T48" fmla="*/ 31 w 621"/>
                  <a:gd name="T49" fmla="*/ 61 h 434"/>
                  <a:gd name="T50" fmla="*/ 62 w 621"/>
                  <a:gd name="T51" fmla="*/ 61 h 434"/>
                  <a:gd name="T52" fmla="*/ 94 w 621"/>
                  <a:gd name="T53" fmla="*/ 61 h 434"/>
                  <a:gd name="T54" fmla="*/ 124 w 621"/>
                  <a:gd name="T55" fmla="*/ 61 h 434"/>
                  <a:gd name="T56" fmla="*/ 124 w 621"/>
                  <a:gd name="T57" fmla="*/ 61 h 434"/>
                  <a:gd name="T58" fmla="*/ 124 w 621"/>
                  <a:gd name="T59" fmla="*/ 92 h 434"/>
                  <a:gd name="T60" fmla="*/ 155 w 621"/>
                  <a:gd name="T61" fmla="*/ 124 h 434"/>
                  <a:gd name="T62" fmla="*/ 124 w 621"/>
                  <a:gd name="T63" fmla="*/ 155 h 434"/>
                  <a:gd name="T64" fmla="*/ 124 w 621"/>
                  <a:gd name="T65" fmla="*/ 155 h 434"/>
                  <a:gd name="T66" fmla="*/ 124 w 621"/>
                  <a:gd name="T67" fmla="*/ 185 h 434"/>
                  <a:gd name="T68" fmla="*/ 124 w 621"/>
                  <a:gd name="T69" fmla="*/ 248 h 434"/>
                  <a:gd name="T70" fmla="*/ 124 w 621"/>
                  <a:gd name="T71" fmla="*/ 279 h 434"/>
                  <a:gd name="T72" fmla="*/ 94 w 621"/>
                  <a:gd name="T73" fmla="*/ 309 h 434"/>
                  <a:gd name="T74" fmla="*/ 124 w 621"/>
                  <a:gd name="T75" fmla="*/ 340 h 434"/>
                  <a:gd name="T76" fmla="*/ 94 w 621"/>
                  <a:gd name="T77" fmla="*/ 372 h 434"/>
                  <a:gd name="T78" fmla="*/ 186 w 621"/>
                  <a:gd name="T79" fmla="*/ 433 h 434"/>
                  <a:gd name="T80" fmla="*/ 217 w 621"/>
                  <a:gd name="T81" fmla="*/ 40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1" h="434">
                    <a:moveTo>
                      <a:pt x="217" y="403"/>
                    </a:moveTo>
                    <a:lnTo>
                      <a:pt x="217" y="403"/>
                    </a:lnTo>
                    <a:cubicBezTo>
                      <a:pt x="248" y="403"/>
                      <a:pt x="248" y="403"/>
                      <a:pt x="279" y="403"/>
                    </a:cubicBezTo>
                    <a:cubicBezTo>
                      <a:pt x="310" y="403"/>
                      <a:pt x="310" y="403"/>
                      <a:pt x="342" y="403"/>
                    </a:cubicBezTo>
                    <a:lnTo>
                      <a:pt x="342" y="403"/>
                    </a:lnTo>
                    <a:lnTo>
                      <a:pt x="342" y="403"/>
                    </a:lnTo>
                    <a:cubicBezTo>
                      <a:pt x="372" y="372"/>
                      <a:pt x="403" y="372"/>
                      <a:pt x="403" y="372"/>
                    </a:cubicBezTo>
                    <a:lnTo>
                      <a:pt x="403" y="372"/>
                    </a:lnTo>
                    <a:cubicBezTo>
                      <a:pt x="434" y="340"/>
                      <a:pt x="434" y="340"/>
                      <a:pt x="434" y="309"/>
                    </a:cubicBezTo>
                    <a:cubicBezTo>
                      <a:pt x="466" y="309"/>
                      <a:pt x="466" y="309"/>
                      <a:pt x="466" y="309"/>
                    </a:cubicBezTo>
                    <a:lnTo>
                      <a:pt x="466" y="279"/>
                    </a:lnTo>
                    <a:cubicBezTo>
                      <a:pt x="434" y="248"/>
                      <a:pt x="434" y="216"/>
                      <a:pt x="466" y="216"/>
                    </a:cubicBezTo>
                    <a:cubicBezTo>
                      <a:pt x="496" y="185"/>
                      <a:pt x="496" y="155"/>
                      <a:pt x="496" y="155"/>
                    </a:cubicBezTo>
                    <a:cubicBezTo>
                      <a:pt x="527" y="124"/>
                      <a:pt x="558" y="124"/>
                      <a:pt x="558" y="124"/>
                    </a:cubicBezTo>
                    <a:cubicBezTo>
                      <a:pt x="590" y="124"/>
                      <a:pt x="590" y="124"/>
                      <a:pt x="590" y="124"/>
                    </a:cubicBezTo>
                    <a:cubicBezTo>
                      <a:pt x="620" y="92"/>
                      <a:pt x="620" y="92"/>
                      <a:pt x="620" y="92"/>
                    </a:cubicBezTo>
                    <a:lnTo>
                      <a:pt x="620" y="92"/>
                    </a:lnTo>
                    <a:cubicBezTo>
                      <a:pt x="590" y="92"/>
                      <a:pt x="590" y="92"/>
                      <a:pt x="590" y="92"/>
                    </a:cubicBezTo>
                    <a:lnTo>
                      <a:pt x="590" y="92"/>
                    </a:lnTo>
                    <a:lnTo>
                      <a:pt x="590" y="92"/>
                    </a:lnTo>
                    <a:cubicBezTo>
                      <a:pt x="558" y="92"/>
                      <a:pt x="558" y="92"/>
                      <a:pt x="558" y="61"/>
                    </a:cubicBezTo>
                    <a:lnTo>
                      <a:pt x="558" y="61"/>
                    </a:lnTo>
                    <a:cubicBezTo>
                      <a:pt x="527" y="92"/>
                      <a:pt x="527" y="92"/>
                      <a:pt x="496" y="92"/>
                    </a:cubicBezTo>
                    <a:cubicBezTo>
                      <a:pt x="496" y="92"/>
                      <a:pt x="466" y="92"/>
                      <a:pt x="466" y="61"/>
                    </a:cubicBezTo>
                    <a:cubicBezTo>
                      <a:pt x="466" y="61"/>
                      <a:pt x="466" y="61"/>
                      <a:pt x="434" y="61"/>
                    </a:cubicBezTo>
                    <a:lnTo>
                      <a:pt x="434" y="61"/>
                    </a:lnTo>
                    <a:lnTo>
                      <a:pt x="434" y="61"/>
                    </a:lnTo>
                    <a:lnTo>
                      <a:pt x="403" y="61"/>
                    </a:lnTo>
                    <a:lnTo>
                      <a:pt x="403" y="61"/>
                    </a:lnTo>
                    <a:cubicBezTo>
                      <a:pt x="403" y="31"/>
                      <a:pt x="403" y="31"/>
                      <a:pt x="403" y="31"/>
                    </a:cubicBezTo>
                    <a:lnTo>
                      <a:pt x="372" y="31"/>
                    </a:lnTo>
                    <a:cubicBezTo>
                      <a:pt x="372" y="31"/>
                      <a:pt x="372" y="31"/>
                      <a:pt x="342" y="31"/>
                    </a:cubicBezTo>
                    <a:lnTo>
                      <a:pt x="342" y="31"/>
                    </a:lnTo>
                    <a:cubicBezTo>
                      <a:pt x="310" y="31"/>
                      <a:pt x="310" y="31"/>
                      <a:pt x="279" y="31"/>
                    </a:cubicBezTo>
                    <a:lnTo>
                      <a:pt x="279" y="31"/>
                    </a:lnTo>
                    <a:lnTo>
                      <a:pt x="248" y="31"/>
                    </a:lnTo>
                    <a:cubicBezTo>
                      <a:pt x="248" y="31"/>
                      <a:pt x="248" y="31"/>
                      <a:pt x="217" y="31"/>
                    </a:cubicBezTo>
                    <a:lnTo>
                      <a:pt x="186" y="31"/>
                    </a:lnTo>
                    <a:cubicBezTo>
                      <a:pt x="186" y="31"/>
                      <a:pt x="186" y="31"/>
                      <a:pt x="186" y="0"/>
                    </a:cubicBezTo>
                    <a:lnTo>
                      <a:pt x="186" y="0"/>
                    </a:lnTo>
                    <a:cubicBezTo>
                      <a:pt x="155" y="0"/>
                      <a:pt x="155" y="31"/>
                      <a:pt x="124" y="31"/>
                    </a:cubicBezTo>
                    <a:cubicBezTo>
                      <a:pt x="124" y="31"/>
                      <a:pt x="124" y="31"/>
                      <a:pt x="94" y="31"/>
                    </a:cubicBezTo>
                    <a:cubicBezTo>
                      <a:pt x="94" y="31"/>
                      <a:pt x="62" y="0"/>
                      <a:pt x="31" y="0"/>
                    </a:cubicBezTo>
                    <a:lnTo>
                      <a:pt x="31" y="0"/>
                    </a:lnTo>
                    <a:cubicBezTo>
                      <a:pt x="31" y="31"/>
                      <a:pt x="31" y="31"/>
                      <a:pt x="31" y="31"/>
                    </a:cubicBezTo>
                    <a:cubicBezTo>
                      <a:pt x="0" y="31"/>
                      <a:pt x="0" y="31"/>
                      <a:pt x="0" y="31"/>
                    </a:cubicBezTo>
                    <a:lnTo>
                      <a:pt x="0" y="31"/>
                    </a:lnTo>
                    <a:cubicBezTo>
                      <a:pt x="0" y="31"/>
                      <a:pt x="0" y="61"/>
                      <a:pt x="31" y="61"/>
                    </a:cubicBezTo>
                    <a:lnTo>
                      <a:pt x="31" y="61"/>
                    </a:lnTo>
                    <a:lnTo>
                      <a:pt x="31" y="61"/>
                    </a:lnTo>
                    <a:cubicBezTo>
                      <a:pt x="62" y="61"/>
                      <a:pt x="62" y="92"/>
                      <a:pt x="62" y="92"/>
                    </a:cubicBezTo>
                    <a:lnTo>
                      <a:pt x="62" y="61"/>
                    </a:lnTo>
                    <a:cubicBezTo>
                      <a:pt x="94" y="61"/>
                      <a:pt x="94" y="61"/>
                      <a:pt x="94" y="61"/>
                    </a:cubicBezTo>
                    <a:lnTo>
                      <a:pt x="94" y="61"/>
                    </a:lnTo>
                    <a:lnTo>
                      <a:pt x="94" y="61"/>
                    </a:lnTo>
                    <a:cubicBezTo>
                      <a:pt x="124" y="61"/>
                      <a:pt x="124" y="61"/>
                      <a:pt x="124" y="61"/>
                    </a:cubicBezTo>
                    <a:lnTo>
                      <a:pt x="124" y="61"/>
                    </a:lnTo>
                    <a:lnTo>
                      <a:pt x="124" y="61"/>
                    </a:lnTo>
                    <a:cubicBezTo>
                      <a:pt x="124" y="92"/>
                      <a:pt x="124" y="92"/>
                      <a:pt x="124" y="92"/>
                    </a:cubicBezTo>
                    <a:lnTo>
                      <a:pt x="124" y="92"/>
                    </a:lnTo>
                    <a:cubicBezTo>
                      <a:pt x="155" y="92"/>
                      <a:pt x="155" y="124"/>
                      <a:pt x="155" y="124"/>
                    </a:cubicBezTo>
                    <a:lnTo>
                      <a:pt x="155" y="124"/>
                    </a:lnTo>
                    <a:lnTo>
                      <a:pt x="155" y="124"/>
                    </a:lnTo>
                    <a:cubicBezTo>
                      <a:pt x="155" y="155"/>
                      <a:pt x="155" y="155"/>
                      <a:pt x="124" y="155"/>
                    </a:cubicBezTo>
                    <a:lnTo>
                      <a:pt x="124" y="155"/>
                    </a:lnTo>
                    <a:lnTo>
                      <a:pt x="124" y="155"/>
                    </a:lnTo>
                    <a:lnTo>
                      <a:pt x="124" y="155"/>
                    </a:lnTo>
                    <a:lnTo>
                      <a:pt x="124" y="185"/>
                    </a:lnTo>
                    <a:cubicBezTo>
                      <a:pt x="124" y="185"/>
                      <a:pt x="124" y="216"/>
                      <a:pt x="124" y="248"/>
                    </a:cubicBezTo>
                    <a:lnTo>
                      <a:pt x="124" y="248"/>
                    </a:lnTo>
                    <a:cubicBezTo>
                      <a:pt x="124" y="248"/>
                      <a:pt x="124" y="248"/>
                      <a:pt x="94" y="248"/>
                    </a:cubicBezTo>
                    <a:cubicBezTo>
                      <a:pt x="124" y="279"/>
                      <a:pt x="124" y="279"/>
                      <a:pt x="124" y="279"/>
                    </a:cubicBezTo>
                    <a:lnTo>
                      <a:pt x="124" y="309"/>
                    </a:lnTo>
                    <a:cubicBezTo>
                      <a:pt x="94" y="309"/>
                      <a:pt x="94" y="309"/>
                      <a:pt x="94" y="309"/>
                    </a:cubicBezTo>
                    <a:cubicBezTo>
                      <a:pt x="124" y="309"/>
                      <a:pt x="124" y="340"/>
                      <a:pt x="124" y="340"/>
                    </a:cubicBezTo>
                    <a:lnTo>
                      <a:pt x="124" y="340"/>
                    </a:lnTo>
                    <a:cubicBezTo>
                      <a:pt x="124" y="340"/>
                      <a:pt x="124" y="340"/>
                      <a:pt x="94" y="372"/>
                    </a:cubicBezTo>
                    <a:lnTo>
                      <a:pt x="94" y="372"/>
                    </a:lnTo>
                    <a:cubicBezTo>
                      <a:pt x="124" y="403"/>
                      <a:pt x="124" y="403"/>
                      <a:pt x="155" y="433"/>
                    </a:cubicBezTo>
                    <a:lnTo>
                      <a:pt x="186" y="433"/>
                    </a:lnTo>
                    <a:lnTo>
                      <a:pt x="186" y="433"/>
                    </a:lnTo>
                    <a:cubicBezTo>
                      <a:pt x="186" y="433"/>
                      <a:pt x="186" y="433"/>
                      <a:pt x="217" y="4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3" name="Freeform 62"/>
              <p:cNvSpPr>
                <a:spLocks noChangeArrowheads="1"/>
              </p:cNvSpPr>
              <p:nvPr/>
            </p:nvSpPr>
            <p:spPr bwMode="auto">
              <a:xfrm>
                <a:off x="4449763" y="1801813"/>
                <a:ext cx="168275" cy="168275"/>
              </a:xfrm>
              <a:custGeom>
                <a:avLst/>
                <a:gdLst>
                  <a:gd name="T0" fmla="*/ 310 w 466"/>
                  <a:gd name="T1" fmla="*/ 63 h 467"/>
                  <a:gd name="T2" fmla="*/ 310 w 466"/>
                  <a:gd name="T3" fmla="*/ 63 h 467"/>
                  <a:gd name="T4" fmla="*/ 310 w 466"/>
                  <a:gd name="T5" fmla="*/ 63 h 467"/>
                  <a:gd name="T6" fmla="*/ 279 w 466"/>
                  <a:gd name="T7" fmla="*/ 0 h 467"/>
                  <a:gd name="T8" fmla="*/ 279 w 466"/>
                  <a:gd name="T9" fmla="*/ 0 h 467"/>
                  <a:gd name="T10" fmla="*/ 217 w 466"/>
                  <a:gd name="T11" fmla="*/ 0 h 467"/>
                  <a:gd name="T12" fmla="*/ 186 w 466"/>
                  <a:gd name="T13" fmla="*/ 0 h 467"/>
                  <a:gd name="T14" fmla="*/ 155 w 466"/>
                  <a:gd name="T15" fmla="*/ 31 h 467"/>
                  <a:gd name="T16" fmla="*/ 123 w 466"/>
                  <a:gd name="T17" fmla="*/ 63 h 467"/>
                  <a:gd name="T18" fmla="*/ 123 w 466"/>
                  <a:gd name="T19" fmla="*/ 63 h 467"/>
                  <a:gd name="T20" fmla="*/ 123 w 466"/>
                  <a:gd name="T21" fmla="*/ 124 h 467"/>
                  <a:gd name="T22" fmla="*/ 0 w 466"/>
                  <a:gd name="T23" fmla="*/ 218 h 467"/>
                  <a:gd name="T24" fmla="*/ 0 w 466"/>
                  <a:gd name="T25" fmla="*/ 248 h 467"/>
                  <a:gd name="T26" fmla="*/ 0 w 466"/>
                  <a:gd name="T27" fmla="*/ 279 h 467"/>
                  <a:gd name="T28" fmla="*/ 0 w 466"/>
                  <a:gd name="T29" fmla="*/ 279 h 467"/>
                  <a:gd name="T30" fmla="*/ 30 w 466"/>
                  <a:gd name="T31" fmla="*/ 279 h 467"/>
                  <a:gd name="T32" fmla="*/ 62 w 466"/>
                  <a:gd name="T33" fmla="*/ 311 h 467"/>
                  <a:gd name="T34" fmla="*/ 93 w 466"/>
                  <a:gd name="T35" fmla="*/ 311 h 467"/>
                  <a:gd name="T36" fmla="*/ 123 w 466"/>
                  <a:gd name="T37" fmla="*/ 311 h 467"/>
                  <a:gd name="T38" fmla="*/ 186 w 466"/>
                  <a:gd name="T39" fmla="*/ 342 h 467"/>
                  <a:gd name="T40" fmla="*/ 247 w 466"/>
                  <a:gd name="T41" fmla="*/ 403 h 467"/>
                  <a:gd name="T42" fmla="*/ 371 w 466"/>
                  <a:gd name="T43" fmla="*/ 466 h 467"/>
                  <a:gd name="T44" fmla="*/ 403 w 466"/>
                  <a:gd name="T45" fmla="*/ 435 h 467"/>
                  <a:gd name="T46" fmla="*/ 403 w 466"/>
                  <a:gd name="T47" fmla="*/ 435 h 467"/>
                  <a:gd name="T48" fmla="*/ 465 w 466"/>
                  <a:gd name="T49" fmla="*/ 403 h 467"/>
                  <a:gd name="T50" fmla="*/ 434 w 466"/>
                  <a:gd name="T51" fmla="*/ 372 h 467"/>
                  <a:gd name="T52" fmla="*/ 434 w 466"/>
                  <a:gd name="T53" fmla="*/ 372 h 467"/>
                  <a:gd name="T54" fmla="*/ 434 w 466"/>
                  <a:gd name="T55" fmla="*/ 342 h 467"/>
                  <a:gd name="T56" fmla="*/ 434 w 466"/>
                  <a:gd name="T57" fmla="*/ 311 h 467"/>
                  <a:gd name="T58" fmla="*/ 371 w 466"/>
                  <a:gd name="T59" fmla="*/ 279 h 467"/>
                  <a:gd name="T60" fmla="*/ 371 w 466"/>
                  <a:gd name="T61" fmla="*/ 279 h 467"/>
                  <a:gd name="T62" fmla="*/ 341 w 466"/>
                  <a:gd name="T63" fmla="*/ 218 h 467"/>
                  <a:gd name="T64" fmla="*/ 310 w 466"/>
                  <a:gd name="T65" fmla="*/ 218 h 467"/>
                  <a:gd name="T66" fmla="*/ 310 w 466"/>
                  <a:gd name="T67" fmla="*/ 187 h 467"/>
                  <a:gd name="T68" fmla="*/ 310 w 466"/>
                  <a:gd name="T69" fmla="*/ 155 h 467"/>
                  <a:gd name="T70" fmla="*/ 310 w 466"/>
                  <a:gd name="T71" fmla="*/ 155 h 467"/>
                  <a:gd name="T72" fmla="*/ 310 w 466"/>
                  <a:gd name="T73" fmla="*/ 124 h 467"/>
                  <a:gd name="T74" fmla="*/ 341 w 466"/>
                  <a:gd name="T75" fmla="*/ 94 h 467"/>
                  <a:gd name="T76" fmla="*/ 310 w 466"/>
                  <a:gd name="T77" fmla="*/ 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7">
                    <a:moveTo>
                      <a:pt x="310" y="63"/>
                    </a:moveTo>
                    <a:lnTo>
                      <a:pt x="310" y="63"/>
                    </a:lnTo>
                    <a:lnTo>
                      <a:pt x="310" y="63"/>
                    </a:lnTo>
                    <a:lnTo>
                      <a:pt x="310" y="63"/>
                    </a:lnTo>
                    <a:lnTo>
                      <a:pt x="310" y="63"/>
                    </a:lnTo>
                    <a:lnTo>
                      <a:pt x="310" y="63"/>
                    </a:lnTo>
                    <a:lnTo>
                      <a:pt x="279" y="31"/>
                    </a:lnTo>
                    <a:lnTo>
                      <a:pt x="279" y="0"/>
                    </a:lnTo>
                    <a:lnTo>
                      <a:pt x="279" y="0"/>
                    </a:lnTo>
                    <a:lnTo>
                      <a:pt x="279" y="0"/>
                    </a:lnTo>
                    <a:cubicBezTo>
                      <a:pt x="247" y="0"/>
                      <a:pt x="247" y="0"/>
                      <a:pt x="247" y="0"/>
                    </a:cubicBezTo>
                    <a:lnTo>
                      <a:pt x="217" y="0"/>
                    </a:lnTo>
                    <a:lnTo>
                      <a:pt x="217" y="0"/>
                    </a:lnTo>
                    <a:cubicBezTo>
                      <a:pt x="186" y="0"/>
                      <a:pt x="186" y="0"/>
                      <a:pt x="186" y="0"/>
                    </a:cubicBezTo>
                    <a:lnTo>
                      <a:pt x="186" y="0"/>
                    </a:lnTo>
                    <a:cubicBezTo>
                      <a:pt x="155" y="0"/>
                      <a:pt x="155" y="31"/>
                      <a:pt x="155" y="31"/>
                    </a:cubicBezTo>
                    <a:lnTo>
                      <a:pt x="123" y="31"/>
                    </a:lnTo>
                    <a:cubicBezTo>
                      <a:pt x="123" y="31"/>
                      <a:pt x="123" y="31"/>
                      <a:pt x="123" y="63"/>
                    </a:cubicBezTo>
                    <a:lnTo>
                      <a:pt x="123" y="63"/>
                    </a:lnTo>
                    <a:lnTo>
                      <a:pt x="123" y="63"/>
                    </a:lnTo>
                    <a:cubicBezTo>
                      <a:pt x="123" y="63"/>
                      <a:pt x="123" y="63"/>
                      <a:pt x="123" y="94"/>
                    </a:cubicBezTo>
                    <a:lnTo>
                      <a:pt x="123" y="124"/>
                    </a:lnTo>
                    <a:cubicBezTo>
                      <a:pt x="93" y="187"/>
                      <a:pt x="62" y="187"/>
                      <a:pt x="62" y="187"/>
                    </a:cubicBezTo>
                    <a:cubicBezTo>
                      <a:pt x="62" y="187"/>
                      <a:pt x="30" y="218"/>
                      <a:pt x="0" y="218"/>
                    </a:cubicBezTo>
                    <a:cubicBezTo>
                      <a:pt x="0" y="248"/>
                      <a:pt x="0" y="248"/>
                      <a:pt x="0" y="248"/>
                    </a:cubicBezTo>
                    <a:lnTo>
                      <a:pt x="0" y="248"/>
                    </a:lnTo>
                    <a:lnTo>
                      <a:pt x="0" y="248"/>
                    </a:lnTo>
                    <a:lnTo>
                      <a:pt x="0" y="279"/>
                    </a:lnTo>
                    <a:lnTo>
                      <a:pt x="0" y="279"/>
                    </a:lnTo>
                    <a:lnTo>
                      <a:pt x="0" y="279"/>
                    </a:lnTo>
                    <a:lnTo>
                      <a:pt x="0" y="279"/>
                    </a:lnTo>
                    <a:cubicBezTo>
                      <a:pt x="30" y="279"/>
                      <a:pt x="30" y="279"/>
                      <a:pt x="30" y="279"/>
                    </a:cubicBezTo>
                    <a:cubicBezTo>
                      <a:pt x="30" y="279"/>
                      <a:pt x="62" y="279"/>
                      <a:pt x="62" y="311"/>
                    </a:cubicBezTo>
                    <a:lnTo>
                      <a:pt x="62" y="311"/>
                    </a:lnTo>
                    <a:cubicBezTo>
                      <a:pt x="93" y="311"/>
                      <a:pt x="93" y="311"/>
                      <a:pt x="93" y="311"/>
                    </a:cubicBezTo>
                    <a:lnTo>
                      <a:pt x="93" y="311"/>
                    </a:lnTo>
                    <a:lnTo>
                      <a:pt x="123" y="311"/>
                    </a:lnTo>
                    <a:lnTo>
                      <a:pt x="123" y="311"/>
                    </a:lnTo>
                    <a:cubicBezTo>
                      <a:pt x="123" y="311"/>
                      <a:pt x="123" y="311"/>
                      <a:pt x="155" y="342"/>
                    </a:cubicBezTo>
                    <a:lnTo>
                      <a:pt x="186" y="342"/>
                    </a:lnTo>
                    <a:cubicBezTo>
                      <a:pt x="186" y="372"/>
                      <a:pt x="217" y="403"/>
                      <a:pt x="247" y="403"/>
                    </a:cubicBezTo>
                    <a:lnTo>
                      <a:pt x="247" y="403"/>
                    </a:lnTo>
                    <a:cubicBezTo>
                      <a:pt x="279" y="435"/>
                      <a:pt x="279" y="466"/>
                      <a:pt x="279" y="466"/>
                    </a:cubicBezTo>
                    <a:cubicBezTo>
                      <a:pt x="310" y="466"/>
                      <a:pt x="341" y="466"/>
                      <a:pt x="371" y="466"/>
                    </a:cubicBezTo>
                    <a:lnTo>
                      <a:pt x="371" y="466"/>
                    </a:lnTo>
                    <a:cubicBezTo>
                      <a:pt x="371" y="466"/>
                      <a:pt x="371" y="466"/>
                      <a:pt x="403" y="435"/>
                    </a:cubicBezTo>
                    <a:cubicBezTo>
                      <a:pt x="403" y="403"/>
                      <a:pt x="403" y="403"/>
                      <a:pt x="403" y="403"/>
                    </a:cubicBezTo>
                    <a:cubicBezTo>
                      <a:pt x="403" y="435"/>
                      <a:pt x="403" y="435"/>
                      <a:pt x="403" y="435"/>
                    </a:cubicBezTo>
                    <a:lnTo>
                      <a:pt x="403" y="403"/>
                    </a:lnTo>
                    <a:cubicBezTo>
                      <a:pt x="434" y="403"/>
                      <a:pt x="434" y="403"/>
                      <a:pt x="465" y="403"/>
                    </a:cubicBezTo>
                    <a:lnTo>
                      <a:pt x="465" y="403"/>
                    </a:lnTo>
                    <a:cubicBezTo>
                      <a:pt x="434" y="403"/>
                      <a:pt x="434" y="403"/>
                      <a:pt x="434" y="372"/>
                    </a:cubicBezTo>
                    <a:lnTo>
                      <a:pt x="434" y="372"/>
                    </a:lnTo>
                    <a:lnTo>
                      <a:pt x="434" y="372"/>
                    </a:lnTo>
                    <a:cubicBezTo>
                      <a:pt x="434" y="342"/>
                      <a:pt x="434" y="342"/>
                      <a:pt x="434" y="342"/>
                    </a:cubicBezTo>
                    <a:lnTo>
                      <a:pt x="434" y="342"/>
                    </a:lnTo>
                    <a:lnTo>
                      <a:pt x="434" y="342"/>
                    </a:lnTo>
                    <a:cubicBezTo>
                      <a:pt x="434" y="311"/>
                      <a:pt x="434" y="311"/>
                      <a:pt x="434" y="311"/>
                    </a:cubicBezTo>
                    <a:lnTo>
                      <a:pt x="434" y="311"/>
                    </a:lnTo>
                    <a:cubicBezTo>
                      <a:pt x="403" y="279"/>
                      <a:pt x="403" y="279"/>
                      <a:pt x="371" y="279"/>
                    </a:cubicBezTo>
                    <a:lnTo>
                      <a:pt x="371" y="279"/>
                    </a:lnTo>
                    <a:lnTo>
                      <a:pt x="371" y="279"/>
                    </a:lnTo>
                    <a:cubicBezTo>
                      <a:pt x="310" y="248"/>
                      <a:pt x="310" y="248"/>
                      <a:pt x="310" y="248"/>
                    </a:cubicBezTo>
                    <a:cubicBezTo>
                      <a:pt x="341" y="218"/>
                      <a:pt x="341" y="218"/>
                      <a:pt x="341" y="218"/>
                    </a:cubicBezTo>
                    <a:cubicBezTo>
                      <a:pt x="341" y="218"/>
                      <a:pt x="341" y="218"/>
                      <a:pt x="310" y="218"/>
                    </a:cubicBezTo>
                    <a:lnTo>
                      <a:pt x="310" y="218"/>
                    </a:lnTo>
                    <a:lnTo>
                      <a:pt x="310" y="187"/>
                    </a:lnTo>
                    <a:lnTo>
                      <a:pt x="310" y="187"/>
                    </a:lnTo>
                    <a:lnTo>
                      <a:pt x="310" y="187"/>
                    </a:lnTo>
                    <a:cubicBezTo>
                      <a:pt x="310" y="187"/>
                      <a:pt x="310" y="187"/>
                      <a:pt x="310" y="155"/>
                    </a:cubicBezTo>
                    <a:lnTo>
                      <a:pt x="310" y="155"/>
                    </a:lnTo>
                    <a:lnTo>
                      <a:pt x="310" y="155"/>
                    </a:lnTo>
                    <a:cubicBezTo>
                      <a:pt x="310" y="155"/>
                      <a:pt x="310" y="155"/>
                      <a:pt x="310" y="124"/>
                    </a:cubicBezTo>
                    <a:lnTo>
                      <a:pt x="310" y="124"/>
                    </a:lnTo>
                    <a:cubicBezTo>
                      <a:pt x="341" y="124"/>
                      <a:pt x="341" y="94"/>
                      <a:pt x="341" y="94"/>
                    </a:cubicBezTo>
                    <a:lnTo>
                      <a:pt x="341" y="94"/>
                    </a:lnTo>
                    <a:lnTo>
                      <a:pt x="341" y="94"/>
                    </a:lnTo>
                    <a:cubicBezTo>
                      <a:pt x="341" y="94"/>
                      <a:pt x="310" y="94"/>
                      <a:pt x="310"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4" name="Freeform 63"/>
              <p:cNvSpPr>
                <a:spLocks noChangeArrowheads="1"/>
              </p:cNvSpPr>
              <p:nvPr/>
            </p:nvSpPr>
            <p:spPr bwMode="auto">
              <a:xfrm>
                <a:off x="3479800" y="1690688"/>
                <a:ext cx="44450" cy="100012"/>
              </a:xfrm>
              <a:custGeom>
                <a:avLst/>
                <a:gdLst>
                  <a:gd name="T0" fmla="*/ 92 w 125"/>
                  <a:gd name="T1" fmla="*/ 155 h 280"/>
                  <a:gd name="T2" fmla="*/ 92 w 125"/>
                  <a:gd name="T3" fmla="*/ 155 h 280"/>
                  <a:gd name="T4" fmla="*/ 61 w 125"/>
                  <a:gd name="T5" fmla="*/ 124 h 280"/>
                  <a:gd name="T6" fmla="*/ 92 w 125"/>
                  <a:gd name="T7" fmla="*/ 124 h 280"/>
                  <a:gd name="T8" fmla="*/ 92 w 125"/>
                  <a:gd name="T9" fmla="*/ 124 h 280"/>
                  <a:gd name="T10" fmla="*/ 92 w 125"/>
                  <a:gd name="T11" fmla="*/ 92 h 280"/>
                  <a:gd name="T12" fmla="*/ 92 w 125"/>
                  <a:gd name="T13" fmla="*/ 61 h 280"/>
                  <a:gd name="T14" fmla="*/ 124 w 125"/>
                  <a:gd name="T15" fmla="*/ 0 h 280"/>
                  <a:gd name="T16" fmla="*/ 124 w 125"/>
                  <a:gd name="T17" fmla="*/ 0 h 280"/>
                  <a:gd name="T18" fmla="*/ 92 w 125"/>
                  <a:gd name="T19" fmla="*/ 0 h 280"/>
                  <a:gd name="T20" fmla="*/ 92 w 125"/>
                  <a:gd name="T21" fmla="*/ 0 h 280"/>
                  <a:gd name="T22" fmla="*/ 61 w 125"/>
                  <a:gd name="T23" fmla="*/ 0 h 280"/>
                  <a:gd name="T24" fmla="*/ 61 w 125"/>
                  <a:gd name="T25" fmla="*/ 0 h 280"/>
                  <a:gd name="T26" fmla="*/ 61 w 125"/>
                  <a:gd name="T27" fmla="*/ 0 h 280"/>
                  <a:gd name="T28" fmla="*/ 61 w 125"/>
                  <a:gd name="T29" fmla="*/ 0 h 280"/>
                  <a:gd name="T30" fmla="*/ 61 w 125"/>
                  <a:gd name="T31" fmla="*/ 31 h 280"/>
                  <a:gd name="T32" fmla="*/ 61 w 125"/>
                  <a:gd name="T33" fmla="*/ 92 h 280"/>
                  <a:gd name="T34" fmla="*/ 30 w 125"/>
                  <a:gd name="T35" fmla="*/ 155 h 280"/>
                  <a:gd name="T36" fmla="*/ 0 w 125"/>
                  <a:gd name="T37" fmla="*/ 155 h 280"/>
                  <a:gd name="T38" fmla="*/ 30 w 125"/>
                  <a:gd name="T39" fmla="*/ 155 h 280"/>
                  <a:gd name="T40" fmla="*/ 30 w 125"/>
                  <a:gd name="T41" fmla="*/ 185 h 280"/>
                  <a:gd name="T42" fmla="*/ 61 w 125"/>
                  <a:gd name="T43" fmla="*/ 216 h 280"/>
                  <a:gd name="T44" fmla="*/ 61 w 125"/>
                  <a:gd name="T45" fmla="*/ 248 h 280"/>
                  <a:gd name="T46" fmla="*/ 61 w 125"/>
                  <a:gd name="T47" fmla="*/ 248 h 280"/>
                  <a:gd name="T48" fmla="*/ 61 w 125"/>
                  <a:gd name="T49" fmla="*/ 279 h 280"/>
                  <a:gd name="T50" fmla="*/ 61 w 125"/>
                  <a:gd name="T51" fmla="*/ 248 h 280"/>
                  <a:gd name="T52" fmla="*/ 61 w 125"/>
                  <a:gd name="T53" fmla="*/ 248 h 280"/>
                  <a:gd name="T54" fmla="*/ 61 w 125"/>
                  <a:gd name="T55" fmla="*/ 248 h 280"/>
                  <a:gd name="T56" fmla="*/ 92 w 125"/>
                  <a:gd name="T57" fmla="*/ 248 h 280"/>
                  <a:gd name="T58" fmla="*/ 92 w 125"/>
                  <a:gd name="T59" fmla="*/ 248 h 280"/>
                  <a:gd name="T60" fmla="*/ 92 w 125"/>
                  <a:gd name="T61" fmla="*/ 216 h 280"/>
                  <a:gd name="T62" fmla="*/ 92 w 125"/>
                  <a:gd name="T63" fmla="*/ 216 h 280"/>
                  <a:gd name="T64" fmla="*/ 92 w 125"/>
                  <a:gd name="T65" fmla="*/ 216 h 280"/>
                  <a:gd name="T66" fmla="*/ 92 w 125"/>
                  <a:gd name="T67" fmla="*/ 185 h 280"/>
                  <a:gd name="T68" fmla="*/ 92 w 125"/>
                  <a:gd name="T69" fmla="*/ 185 h 280"/>
                  <a:gd name="T70" fmla="*/ 92 w 125"/>
                  <a:gd name="T71" fmla="*/ 15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280">
                    <a:moveTo>
                      <a:pt x="92" y="155"/>
                    </a:moveTo>
                    <a:lnTo>
                      <a:pt x="92" y="155"/>
                    </a:lnTo>
                    <a:cubicBezTo>
                      <a:pt x="92" y="155"/>
                      <a:pt x="61" y="155"/>
                      <a:pt x="61" y="124"/>
                    </a:cubicBezTo>
                    <a:lnTo>
                      <a:pt x="92" y="124"/>
                    </a:lnTo>
                    <a:lnTo>
                      <a:pt x="92" y="124"/>
                    </a:lnTo>
                    <a:cubicBezTo>
                      <a:pt x="92" y="92"/>
                      <a:pt x="92" y="92"/>
                      <a:pt x="92" y="92"/>
                    </a:cubicBezTo>
                    <a:cubicBezTo>
                      <a:pt x="92" y="61"/>
                      <a:pt x="92" y="61"/>
                      <a:pt x="92" y="61"/>
                    </a:cubicBezTo>
                    <a:cubicBezTo>
                      <a:pt x="92" y="31"/>
                      <a:pt x="124" y="31"/>
                      <a:pt x="124" y="0"/>
                    </a:cubicBezTo>
                    <a:lnTo>
                      <a:pt x="124" y="0"/>
                    </a:lnTo>
                    <a:cubicBezTo>
                      <a:pt x="92" y="0"/>
                      <a:pt x="92" y="0"/>
                      <a:pt x="92" y="0"/>
                    </a:cubicBezTo>
                    <a:lnTo>
                      <a:pt x="92" y="0"/>
                    </a:lnTo>
                    <a:cubicBezTo>
                      <a:pt x="61" y="0"/>
                      <a:pt x="61" y="0"/>
                      <a:pt x="61" y="0"/>
                    </a:cubicBezTo>
                    <a:lnTo>
                      <a:pt x="61" y="0"/>
                    </a:lnTo>
                    <a:lnTo>
                      <a:pt x="61" y="0"/>
                    </a:lnTo>
                    <a:lnTo>
                      <a:pt x="61" y="0"/>
                    </a:lnTo>
                    <a:cubicBezTo>
                      <a:pt x="61" y="0"/>
                      <a:pt x="61" y="0"/>
                      <a:pt x="61" y="31"/>
                    </a:cubicBezTo>
                    <a:cubicBezTo>
                      <a:pt x="61" y="31"/>
                      <a:pt x="61" y="61"/>
                      <a:pt x="61" y="92"/>
                    </a:cubicBezTo>
                    <a:cubicBezTo>
                      <a:pt x="30" y="124"/>
                      <a:pt x="30" y="124"/>
                      <a:pt x="30" y="155"/>
                    </a:cubicBezTo>
                    <a:lnTo>
                      <a:pt x="0" y="155"/>
                    </a:lnTo>
                    <a:cubicBezTo>
                      <a:pt x="0" y="155"/>
                      <a:pt x="0" y="155"/>
                      <a:pt x="30" y="155"/>
                    </a:cubicBezTo>
                    <a:lnTo>
                      <a:pt x="30" y="185"/>
                    </a:lnTo>
                    <a:cubicBezTo>
                      <a:pt x="30" y="185"/>
                      <a:pt x="61" y="185"/>
                      <a:pt x="61" y="216"/>
                    </a:cubicBezTo>
                    <a:cubicBezTo>
                      <a:pt x="61" y="248"/>
                      <a:pt x="61" y="248"/>
                      <a:pt x="61" y="248"/>
                    </a:cubicBezTo>
                    <a:lnTo>
                      <a:pt x="61" y="248"/>
                    </a:lnTo>
                    <a:cubicBezTo>
                      <a:pt x="61" y="248"/>
                      <a:pt x="61" y="248"/>
                      <a:pt x="61" y="279"/>
                    </a:cubicBezTo>
                    <a:cubicBezTo>
                      <a:pt x="61" y="248"/>
                      <a:pt x="61" y="248"/>
                      <a:pt x="61" y="248"/>
                    </a:cubicBezTo>
                    <a:lnTo>
                      <a:pt x="61" y="248"/>
                    </a:lnTo>
                    <a:lnTo>
                      <a:pt x="61" y="248"/>
                    </a:lnTo>
                    <a:cubicBezTo>
                      <a:pt x="61" y="248"/>
                      <a:pt x="61" y="248"/>
                      <a:pt x="92" y="248"/>
                    </a:cubicBezTo>
                    <a:lnTo>
                      <a:pt x="92" y="248"/>
                    </a:lnTo>
                    <a:cubicBezTo>
                      <a:pt x="92" y="216"/>
                      <a:pt x="92" y="216"/>
                      <a:pt x="92" y="216"/>
                    </a:cubicBezTo>
                    <a:lnTo>
                      <a:pt x="92" y="216"/>
                    </a:lnTo>
                    <a:lnTo>
                      <a:pt x="92" y="216"/>
                    </a:lnTo>
                    <a:cubicBezTo>
                      <a:pt x="92" y="216"/>
                      <a:pt x="92" y="216"/>
                      <a:pt x="92" y="185"/>
                    </a:cubicBezTo>
                    <a:lnTo>
                      <a:pt x="92" y="185"/>
                    </a:lnTo>
                    <a:cubicBezTo>
                      <a:pt x="92" y="185"/>
                      <a:pt x="92" y="185"/>
                      <a:pt x="92"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5" name="Freeform 64"/>
              <p:cNvSpPr>
                <a:spLocks noChangeArrowheads="1"/>
              </p:cNvSpPr>
              <p:nvPr/>
            </p:nvSpPr>
            <p:spPr bwMode="auto">
              <a:xfrm>
                <a:off x="4114800" y="1646238"/>
                <a:ext cx="100013" cy="44450"/>
              </a:xfrm>
              <a:custGeom>
                <a:avLst/>
                <a:gdLst>
                  <a:gd name="T0" fmla="*/ 248 w 280"/>
                  <a:gd name="T1" fmla="*/ 0 h 125"/>
                  <a:gd name="T2" fmla="*/ 248 w 280"/>
                  <a:gd name="T3" fmla="*/ 0 h 125"/>
                  <a:gd name="T4" fmla="*/ 186 w 280"/>
                  <a:gd name="T5" fmla="*/ 0 h 125"/>
                  <a:gd name="T6" fmla="*/ 186 w 280"/>
                  <a:gd name="T7" fmla="*/ 0 h 125"/>
                  <a:gd name="T8" fmla="*/ 186 w 280"/>
                  <a:gd name="T9" fmla="*/ 0 h 125"/>
                  <a:gd name="T10" fmla="*/ 155 w 280"/>
                  <a:gd name="T11" fmla="*/ 31 h 125"/>
                  <a:gd name="T12" fmla="*/ 155 w 280"/>
                  <a:gd name="T13" fmla="*/ 31 h 125"/>
                  <a:gd name="T14" fmla="*/ 155 w 280"/>
                  <a:gd name="T15" fmla="*/ 31 h 125"/>
                  <a:gd name="T16" fmla="*/ 124 w 280"/>
                  <a:gd name="T17" fmla="*/ 31 h 125"/>
                  <a:gd name="T18" fmla="*/ 124 w 280"/>
                  <a:gd name="T19" fmla="*/ 31 h 125"/>
                  <a:gd name="T20" fmla="*/ 124 w 280"/>
                  <a:gd name="T21" fmla="*/ 0 h 125"/>
                  <a:gd name="T22" fmla="*/ 124 w 280"/>
                  <a:gd name="T23" fmla="*/ 0 h 125"/>
                  <a:gd name="T24" fmla="*/ 124 w 280"/>
                  <a:gd name="T25" fmla="*/ 0 h 125"/>
                  <a:gd name="T26" fmla="*/ 124 w 280"/>
                  <a:gd name="T27" fmla="*/ 31 h 125"/>
                  <a:gd name="T28" fmla="*/ 92 w 280"/>
                  <a:gd name="T29" fmla="*/ 31 h 125"/>
                  <a:gd name="T30" fmla="*/ 31 w 280"/>
                  <a:gd name="T31" fmla="*/ 0 h 125"/>
                  <a:gd name="T32" fmla="*/ 31 w 280"/>
                  <a:gd name="T33" fmla="*/ 0 h 125"/>
                  <a:gd name="T34" fmla="*/ 31 w 280"/>
                  <a:gd name="T35" fmla="*/ 31 h 125"/>
                  <a:gd name="T36" fmla="*/ 31 w 280"/>
                  <a:gd name="T37" fmla="*/ 31 h 125"/>
                  <a:gd name="T38" fmla="*/ 31 w 280"/>
                  <a:gd name="T39" fmla="*/ 31 h 125"/>
                  <a:gd name="T40" fmla="*/ 0 w 280"/>
                  <a:gd name="T41" fmla="*/ 61 h 125"/>
                  <a:gd name="T42" fmla="*/ 0 w 280"/>
                  <a:gd name="T43" fmla="*/ 61 h 125"/>
                  <a:gd name="T44" fmla="*/ 0 w 280"/>
                  <a:gd name="T45" fmla="*/ 61 h 125"/>
                  <a:gd name="T46" fmla="*/ 31 w 280"/>
                  <a:gd name="T47" fmla="*/ 92 h 125"/>
                  <a:gd name="T48" fmla="*/ 31 w 280"/>
                  <a:gd name="T49" fmla="*/ 124 h 125"/>
                  <a:gd name="T50" fmla="*/ 31 w 280"/>
                  <a:gd name="T51" fmla="*/ 92 h 125"/>
                  <a:gd name="T52" fmla="*/ 92 w 280"/>
                  <a:gd name="T53" fmla="*/ 92 h 125"/>
                  <a:gd name="T54" fmla="*/ 92 w 280"/>
                  <a:gd name="T55" fmla="*/ 92 h 125"/>
                  <a:gd name="T56" fmla="*/ 124 w 280"/>
                  <a:gd name="T57" fmla="*/ 92 h 125"/>
                  <a:gd name="T58" fmla="*/ 124 w 280"/>
                  <a:gd name="T59" fmla="*/ 92 h 125"/>
                  <a:gd name="T60" fmla="*/ 124 w 280"/>
                  <a:gd name="T61" fmla="*/ 92 h 125"/>
                  <a:gd name="T62" fmla="*/ 124 w 280"/>
                  <a:gd name="T63" fmla="*/ 92 h 125"/>
                  <a:gd name="T64" fmla="*/ 124 w 280"/>
                  <a:gd name="T65" fmla="*/ 92 h 125"/>
                  <a:gd name="T66" fmla="*/ 155 w 280"/>
                  <a:gd name="T67" fmla="*/ 124 h 125"/>
                  <a:gd name="T68" fmla="*/ 155 w 280"/>
                  <a:gd name="T69" fmla="*/ 124 h 125"/>
                  <a:gd name="T70" fmla="*/ 155 w 280"/>
                  <a:gd name="T71" fmla="*/ 124 h 125"/>
                  <a:gd name="T72" fmla="*/ 186 w 280"/>
                  <a:gd name="T73" fmla="*/ 124 h 125"/>
                  <a:gd name="T74" fmla="*/ 186 w 280"/>
                  <a:gd name="T75" fmla="*/ 124 h 125"/>
                  <a:gd name="T76" fmla="*/ 186 w 280"/>
                  <a:gd name="T77" fmla="*/ 124 h 125"/>
                  <a:gd name="T78" fmla="*/ 186 w 280"/>
                  <a:gd name="T79" fmla="*/ 124 h 125"/>
                  <a:gd name="T80" fmla="*/ 186 w 280"/>
                  <a:gd name="T81" fmla="*/ 31 h 125"/>
                  <a:gd name="T82" fmla="*/ 217 w 280"/>
                  <a:gd name="T83" fmla="*/ 61 h 125"/>
                  <a:gd name="T84" fmla="*/ 248 w 280"/>
                  <a:gd name="T85" fmla="*/ 61 h 125"/>
                  <a:gd name="T86" fmla="*/ 248 w 280"/>
                  <a:gd name="T87" fmla="*/ 61 h 125"/>
                  <a:gd name="T88" fmla="*/ 248 w 280"/>
                  <a:gd name="T89" fmla="*/ 61 h 125"/>
                  <a:gd name="T90" fmla="*/ 248 w 280"/>
                  <a:gd name="T91" fmla="*/ 61 h 125"/>
                  <a:gd name="T92" fmla="*/ 279 w 280"/>
                  <a:gd name="T93" fmla="*/ 31 h 125"/>
                  <a:gd name="T94" fmla="*/ 279 w 280"/>
                  <a:gd name="T95" fmla="*/ 0 h 125"/>
                  <a:gd name="T96" fmla="*/ 279 w 280"/>
                  <a:gd name="T97" fmla="*/ 0 h 125"/>
                  <a:gd name="T98" fmla="*/ 279 w 280"/>
                  <a:gd name="T99" fmla="*/ 0 h 125"/>
                  <a:gd name="T100" fmla="*/ 248 w 280"/>
                  <a:gd name="T10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125">
                    <a:moveTo>
                      <a:pt x="248" y="0"/>
                    </a:moveTo>
                    <a:lnTo>
                      <a:pt x="248" y="0"/>
                    </a:lnTo>
                    <a:cubicBezTo>
                      <a:pt x="217" y="0"/>
                      <a:pt x="217" y="0"/>
                      <a:pt x="186" y="0"/>
                    </a:cubicBezTo>
                    <a:lnTo>
                      <a:pt x="186" y="0"/>
                    </a:lnTo>
                    <a:lnTo>
                      <a:pt x="186" y="0"/>
                    </a:lnTo>
                    <a:cubicBezTo>
                      <a:pt x="186" y="0"/>
                      <a:pt x="186" y="31"/>
                      <a:pt x="155" y="31"/>
                    </a:cubicBezTo>
                    <a:lnTo>
                      <a:pt x="155" y="31"/>
                    </a:lnTo>
                    <a:lnTo>
                      <a:pt x="155" y="31"/>
                    </a:lnTo>
                    <a:cubicBezTo>
                      <a:pt x="155" y="31"/>
                      <a:pt x="155" y="31"/>
                      <a:pt x="124" y="31"/>
                    </a:cubicBezTo>
                    <a:lnTo>
                      <a:pt x="124" y="31"/>
                    </a:lnTo>
                    <a:cubicBezTo>
                      <a:pt x="124" y="31"/>
                      <a:pt x="124" y="31"/>
                      <a:pt x="124" y="0"/>
                    </a:cubicBezTo>
                    <a:lnTo>
                      <a:pt x="124" y="0"/>
                    </a:lnTo>
                    <a:lnTo>
                      <a:pt x="124" y="0"/>
                    </a:lnTo>
                    <a:cubicBezTo>
                      <a:pt x="124" y="31"/>
                      <a:pt x="124" y="31"/>
                      <a:pt x="124" y="31"/>
                    </a:cubicBezTo>
                    <a:lnTo>
                      <a:pt x="92" y="31"/>
                    </a:lnTo>
                    <a:cubicBezTo>
                      <a:pt x="92" y="31"/>
                      <a:pt x="62" y="31"/>
                      <a:pt x="31" y="0"/>
                    </a:cubicBezTo>
                    <a:lnTo>
                      <a:pt x="31" y="0"/>
                    </a:lnTo>
                    <a:cubicBezTo>
                      <a:pt x="31" y="31"/>
                      <a:pt x="31" y="31"/>
                      <a:pt x="31" y="31"/>
                    </a:cubicBezTo>
                    <a:lnTo>
                      <a:pt x="31" y="31"/>
                    </a:lnTo>
                    <a:lnTo>
                      <a:pt x="31" y="31"/>
                    </a:lnTo>
                    <a:cubicBezTo>
                      <a:pt x="31" y="61"/>
                      <a:pt x="31" y="61"/>
                      <a:pt x="0" y="61"/>
                    </a:cubicBezTo>
                    <a:lnTo>
                      <a:pt x="0" y="61"/>
                    </a:lnTo>
                    <a:lnTo>
                      <a:pt x="0" y="61"/>
                    </a:lnTo>
                    <a:cubicBezTo>
                      <a:pt x="31" y="61"/>
                      <a:pt x="31" y="92"/>
                      <a:pt x="31" y="92"/>
                    </a:cubicBezTo>
                    <a:lnTo>
                      <a:pt x="31" y="124"/>
                    </a:lnTo>
                    <a:cubicBezTo>
                      <a:pt x="31" y="124"/>
                      <a:pt x="31" y="124"/>
                      <a:pt x="31" y="92"/>
                    </a:cubicBezTo>
                    <a:cubicBezTo>
                      <a:pt x="62" y="92"/>
                      <a:pt x="62" y="92"/>
                      <a:pt x="92" y="92"/>
                    </a:cubicBezTo>
                    <a:lnTo>
                      <a:pt x="92" y="92"/>
                    </a:lnTo>
                    <a:lnTo>
                      <a:pt x="124" y="92"/>
                    </a:lnTo>
                    <a:lnTo>
                      <a:pt x="124" y="92"/>
                    </a:lnTo>
                    <a:lnTo>
                      <a:pt x="124" y="92"/>
                    </a:lnTo>
                    <a:lnTo>
                      <a:pt x="124" y="92"/>
                    </a:lnTo>
                    <a:lnTo>
                      <a:pt x="124" y="92"/>
                    </a:lnTo>
                    <a:cubicBezTo>
                      <a:pt x="124" y="92"/>
                      <a:pt x="124" y="92"/>
                      <a:pt x="155" y="124"/>
                    </a:cubicBezTo>
                    <a:lnTo>
                      <a:pt x="155" y="124"/>
                    </a:lnTo>
                    <a:lnTo>
                      <a:pt x="155" y="124"/>
                    </a:lnTo>
                    <a:cubicBezTo>
                      <a:pt x="186" y="124"/>
                      <a:pt x="186" y="124"/>
                      <a:pt x="186" y="124"/>
                    </a:cubicBezTo>
                    <a:lnTo>
                      <a:pt x="186" y="124"/>
                    </a:lnTo>
                    <a:lnTo>
                      <a:pt x="186" y="124"/>
                    </a:lnTo>
                    <a:lnTo>
                      <a:pt x="186" y="124"/>
                    </a:lnTo>
                    <a:cubicBezTo>
                      <a:pt x="186" y="31"/>
                      <a:pt x="186" y="31"/>
                      <a:pt x="186" y="31"/>
                    </a:cubicBezTo>
                    <a:cubicBezTo>
                      <a:pt x="217" y="61"/>
                      <a:pt x="217" y="61"/>
                      <a:pt x="217" y="61"/>
                    </a:cubicBezTo>
                    <a:cubicBezTo>
                      <a:pt x="217" y="61"/>
                      <a:pt x="217" y="61"/>
                      <a:pt x="248" y="61"/>
                    </a:cubicBezTo>
                    <a:lnTo>
                      <a:pt x="248" y="61"/>
                    </a:lnTo>
                    <a:lnTo>
                      <a:pt x="248" y="61"/>
                    </a:lnTo>
                    <a:lnTo>
                      <a:pt x="248" y="61"/>
                    </a:lnTo>
                    <a:cubicBezTo>
                      <a:pt x="248" y="31"/>
                      <a:pt x="279" y="31"/>
                      <a:pt x="279" y="31"/>
                    </a:cubicBezTo>
                    <a:cubicBezTo>
                      <a:pt x="279" y="31"/>
                      <a:pt x="279" y="31"/>
                      <a:pt x="279" y="0"/>
                    </a:cubicBezTo>
                    <a:lnTo>
                      <a:pt x="279" y="0"/>
                    </a:lnTo>
                    <a:lnTo>
                      <a:pt x="279" y="0"/>
                    </a:lnTo>
                    <a:cubicBezTo>
                      <a:pt x="248" y="0"/>
                      <a:pt x="248" y="0"/>
                      <a:pt x="2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6" name="Freeform 65"/>
              <p:cNvSpPr>
                <a:spLocks noChangeArrowheads="1"/>
              </p:cNvSpPr>
              <p:nvPr/>
            </p:nvSpPr>
            <p:spPr bwMode="auto">
              <a:xfrm>
                <a:off x="4192588" y="1690688"/>
                <a:ext cx="346075" cy="122237"/>
              </a:xfrm>
              <a:custGeom>
                <a:avLst/>
                <a:gdLst>
                  <a:gd name="T0" fmla="*/ 930 w 961"/>
                  <a:gd name="T1" fmla="*/ 155 h 341"/>
                  <a:gd name="T2" fmla="*/ 960 w 961"/>
                  <a:gd name="T3" fmla="*/ 124 h 341"/>
                  <a:gd name="T4" fmla="*/ 930 w 961"/>
                  <a:gd name="T5" fmla="*/ 92 h 341"/>
                  <a:gd name="T6" fmla="*/ 899 w 961"/>
                  <a:gd name="T7" fmla="*/ 61 h 341"/>
                  <a:gd name="T8" fmla="*/ 899 w 961"/>
                  <a:gd name="T9" fmla="*/ 31 h 341"/>
                  <a:gd name="T10" fmla="*/ 836 w 961"/>
                  <a:gd name="T11" fmla="*/ 31 h 341"/>
                  <a:gd name="T12" fmla="*/ 775 w 961"/>
                  <a:gd name="T13" fmla="*/ 61 h 341"/>
                  <a:gd name="T14" fmla="*/ 713 w 961"/>
                  <a:gd name="T15" fmla="*/ 61 h 341"/>
                  <a:gd name="T16" fmla="*/ 651 w 961"/>
                  <a:gd name="T17" fmla="*/ 61 h 341"/>
                  <a:gd name="T18" fmla="*/ 558 w 961"/>
                  <a:gd name="T19" fmla="*/ 31 h 341"/>
                  <a:gd name="T20" fmla="*/ 527 w 961"/>
                  <a:gd name="T21" fmla="*/ 31 h 341"/>
                  <a:gd name="T22" fmla="*/ 465 w 961"/>
                  <a:gd name="T23" fmla="*/ 0 h 341"/>
                  <a:gd name="T24" fmla="*/ 403 w 961"/>
                  <a:gd name="T25" fmla="*/ 0 h 341"/>
                  <a:gd name="T26" fmla="*/ 279 w 961"/>
                  <a:gd name="T27" fmla="*/ 31 h 341"/>
                  <a:gd name="T28" fmla="*/ 217 w 961"/>
                  <a:gd name="T29" fmla="*/ 61 h 341"/>
                  <a:gd name="T30" fmla="*/ 62 w 961"/>
                  <a:gd name="T31" fmla="*/ 0 h 341"/>
                  <a:gd name="T32" fmla="*/ 0 w 961"/>
                  <a:gd name="T33" fmla="*/ 0 h 341"/>
                  <a:gd name="T34" fmla="*/ 0 w 961"/>
                  <a:gd name="T35" fmla="*/ 31 h 341"/>
                  <a:gd name="T36" fmla="*/ 0 w 961"/>
                  <a:gd name="T37" fmla="*/ 92 h 341"/>
                  <a:gd name="T38" fmla="*/ 31 w 961"/>
                  <a:gd name="T39" fmla="*/ 155 h 341"/>
                  <a:gd name="T40" fmla="*/ 31 w 961"/>
                  <a:gd name="T41" fmla="*/ 216 h 341"/>
                  <a:gd name="T42" fmla="*/ 62 w 961"/>
                  <a:gd name="T43" fmla="*/ 309 h 341"/>
                  <a:gd name="T44" fmla="*/ 62 w 961"/>
                  <a:gd name="T45" fmla="*/ 309 h 341"/>
                  <a:gd name="T46" fmla="*/ 155 w 961"/>
                  <a:gd name="T47" fmla="*/ 309 h 341"/>
                  <a:gd name="T48" fmla="*/ 186 w 961"/>
                  <a:gd name="T49" fmla="*/ 309 h 341"/>
                  <a:gd name="T50" fmla="*/ 310 w 961"/>
                  <a:gd name="T51" fmla="*/ 309 h 341"/>
                  <a:gd name="T52" fmla="*/ 372 w 961"/>
                  <a:gd name="T53" fmla="*/ 309 h 341"/>
                  <a:gd name="T54" fmla="*/ 434 w 961"/>
                  <a:gd name="T55" fmla="*/ 279 h 341"/>
                  <a:gd name="T56" fmla="*/ 496 w 961"/>
                  <a:gd name="T57" fmla="*/ 279 h 341"/>
                  <a:gd name="T58" fmla="*/ 496 w 961"/>
                  <a:gd name="T59" fmla="*/ 279 h 341"/>
                  <a:gd name="T60" fmla="*/ 558 w 961"/>
                  <a:gd name="T61" fmla="*/ 279 h 341"/>
                  <a:gd name="T62" fmla="*/ 589 w 961"/>
                  <a:gd name="T63" fmla="*/ 279 h 341"/>
                  <a:gd name="T64" fmla="*/ 589 w 961"/>
                  <a:gd name="T65" fmla="*/ 279 h 341"/>
                  <a:gd name="T66" fmla="*/ 620 w 961"/>
                  <a:gd name="T67" fmla="*/ 279 h 341"/>
                  <a:gd name="T68" fmla="*/ 651 w 961"/>
                  <a:gd name="T69" fmla="*/ 279 h 341"/>
                  <a:gd name="T70" fmla="*/ 713 w 961"/>
                  <a:gd name="T71" fmla="*/ 279 h 341"/>
                  <a:gd name="T72" fmla="*/ 743 w 961"/>
                  <a:gd name="T73" fmla="*/ 279 h 341"/>
                  <a:gd name="T74" fmla="*/ 836 w 961"/>
                  <a:gd name="T75" fmla="*/ 248 h 341"/>
                  <a:gd name="T76" fmla="*/ 868 w 961"/>
                  <a:gd name="T77" fmla="*/ 248 h 341"/>
                  <a:gd name="T78" fmla="*/ 868 w 961"/>
                  <a:gd name="T79" fmla="*/ 248 h 341"/>
                  <a:gd name="T80" fmla="*/ 899 w 961"/>
                  <a:gd name="T81" fmla="*/ 248 h 341"/>
                  <a:gd name="T82" fmla="*/ 930 w 961"/>
                  <a:gd name="T83" fmla="*/ 248 h 341"/>
                  <a:gd name="T84" fmla="*/ 960 w 961"/>
                  <a:gd name="T85" fmla="*/ 216 h 341"/>
                  <a:gd name="T86" fmla="*/ 960 w 961"/>
                  <a:gd name="T87" fmla="*/ 18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1" h="341">
                    <a:moveTo>
                      <a:pt x="960" y="155"/>
                    </a:moveTo>
                    <a:lnTo>
                      <a:pt x="960" y="155"/>
                    </a:lnTo>
                    <a:cubicBezTo>
                      <a:pt x="930" y="155"/>
                      <a:pt x="930" y="155"/>
                      <a:pt x="930" y="155"/>
                    </a:cubicBezTo>
                    <a:lnTo>
                      <a:pt x="930" y="155"/>
                    </a:lnTo>
                    <a:cubicBezTo>
                      <a:pt x="930" y="124"/>
                      <a:pt x="930" y="124"/>
                      <a:pt x="960" y="124"/>
                    </a:cubicBezTo>
                    <a:lnTo>
                      <a:pt x="960" y="124"/>
                    </a:lnTo>
                    <a:lnTo>
                      <a:pt x="960" y="124"/>
                    </a:lnTo>
                    <a:cubicBezTo>
                      <a:pt x="930" y="124"/>
                      <a:pt x="930" y="124"/>
                      <a:pt x="930" y="92"/>
                    </a:cubicBezTo>
                    <a:lnTo>
                      <a:pt x="930" y="92"/>
                    </a:lnTo>
                    <a:lnTo>
                      <a:pt x="930" y="92"/>
                    </a:lnTo>
                    <a:cubicBezTo>
                      <a:pt x="930" y="92"/>
                      <a:pt x="899" y="92"/>
                      <a:pt x="899" y="61"/>
                    </a:cubicBezTo>
                    <a:lnTo>
                      <a:pt x="899" y="61"/>
                    </a:lnTo>
                    <a:lnTo>
                      <a:pt x="899" y="61"/>
                    </a:lnTo>
                    <a:lnTo>
                      <a:pt x="899" y="61"/>
                    </a:lnTo>
                    <a:cubicBezTo>
                      <a:pt x="899" y="31"/>
                      <a:pt x="899" y="31"/>
                      <a:pt x="899" y="31"/>
                    </a:cubicBezTo>
                    <a:lnTo>
                      <a:pt x="868" y="31"/>
                    </a:lnTo>
                    <a:cubicBezTo>
                      <a:pt x="868" y="31"/>
                      <a:pt x="868" y="31"/>
                      <a:pt x="836" y="31"/>
                    </a:cubicBezTo>
                    <a:lnTo>
                      <a:pt x="836" y="31"/>
                    </a:lnTo>
                    <a:lnTo>
                      <a:pt x="836" y="31"/>
                    </a:lnTo>
                    <a:cubicBezTo>
                      <a:pt x="806" y="31"/>
                      <a:pt x="806" y="61"/>
                      <a:pt x="806" y="61"/>
                    </a:cubicBezTo>
                    <a:cubicBezTo>
                      <a:pt x="775" y="61"/>
                      <a:pt x="775" y="61"/>
                      <a:pt x="775" y="61"/>
                    </a:cubicBezTo>
                    <a:lnTo>
                      <a:pt x="743" y="61"/>
                    </a:lnTo>
                    <a:lnTo>
                      <a:pt x="743" y="61"/>
                    </a:lnTo>
                    <a:cubicBezTo>
                      <a:pt x="713" y="61"/>
                      <a:pt x="713" y="61"/>
                      <a:pt x="713" y="61"/>
                    </a:cubicBezTo>
                    <a:cubicBezTo>
                      <a:pt x="682" y="61"/>
                      <a:pt x="682" y="61"/>
                      <a:pt x="682" y="61"/>
                    </a:cubicBezTo>
                    <a:lnTo>
                      <a:pt x="651" y="61"/>
                    </a:lnTo>
                    <a:lnTo>
                      <a:pt x="651" y="61"/>
                    </a:lnTo>
                    <a:lnTo>
                      <a:pt x="651" y="61"/>
                    </a:lnTo>
                    <a:cubicBezTo>
                      <a:pt x="620" y="61"/>
                      <a:pt x="589" y="61"/>
                      <a:pt x="558" y="31"/>
                    </a:cubicBezTo>
                    <a:lnTo>
                      <a:pt x="558" y="31"/>
                    </a:lnTo>
                    <a:lnTo>
                      <a:pt x="558" y="31"/>
                    </a:lnTo>
                    <a:lnTo>
                      <a:pt x="558" y="31"/>
                    </a:lnTo>
                    <a:lnTo>
                      <a:pt x="527" y="31"/>
                    </a:lnTo>
                    <a:cubicBezTo>
                      <a:pt x="527" y="31"/>
                      <a:pt x="527" y="31"/>
                      <a:pt x="496" y="0"/>
                    </a:cubicBezTo>
                    <a:lnTo>
                      <a:pt x="496" y="31"/>
                    </a:lnTo>
                    <a:cubicBezTo>
                      <a:pt x="465" y="31"/>
                      <a:pt x="465" y="31"/>
                      <a:pt x="465" y="0"/>
                    </a:cubicBezTo>
                    <a:lnTo>
                      <a:pt x="465" y="0"/>
                    </a:lnTo>
                    <a:cubicBezTo>
                      <a:pt x="434" y="0"/>
                      <a:pt x="434" y="0"/>
                      <a:pt x="403" y="0"/>
                    </a:cubicBezTo>
                    <a:lnTo>
                      <a:pt x="403" y="0"/>
                    </a:lnTo>
                    <a:lnTo>
                      <a:pt x="403" y="0"/>
                    </a:lnTo>
                    <a:cubicBezTo>
                      <a:pt x="372" y="0"/>
                      <a:pt x="372" y="0"/>
                      <a:pt x="341" y="0"/>
                    </a:cubicBezTo>
                    <a:cubicBezTo>
                      <a:pt x="341" y="0"/>
                      <a:pt x="310" y="31"/>
                      <a:pt x="279" y="31"/>
                    </a:cubicBezTo>
                    <a:cubicBezTo>
                      <a:pt x="279" y="31"/>
                      <a:pt x="279" y="31"/>
                      <a:pt x="248" y="31"/>
                    </a:cubicBezTo>
                    <a:cubicBezTo>
                      <a:pt x="248" y="61"/>
                      <a:pt x="248" y="61"/>
                      <a:pt x="217" y="61"/>
                    </a:cubicBezTo>
                    <a:lnTo>
                      <a:pt x="217" y="61"/>
                    </a:lnTo>
                    <a:cubicBezTo>
                      <a:pt x="217" y="61"/>
                      <a:pt x="186" y="61"/>
                      <a:pt x="155" y="61"/>
                    </a:cubicBezTo>
                    <a:cubicBezTo>
                      <a:pt x="155" y="31"/>
                      <a:pt x="124" y="31"/>
                      <a:pt x="93" y="31"/>
                    </a:cubicBezTo>
                    <a:cubicBezTo>
                      <a:pt x="93" y="31"/>
                      <a:pt x="62" y="31"/>
                      <a:pt x="62" y="0"/>
                    </a:cubicBezTo>
                    <a:lnTo>
                      <a:pt x="62" y="0"/>
                    </a:lnTo>
                    <a:cubicBezTo>
                      <a:pt x="31" y="0"/>
                      <a:pt x="31" y="0"/>
                      <a:pt x="31" y="0"/>
                    </a:cubicBezTo>
                    <a:lnTo>
                      <a:pt x="0" y="0"/>
                    </a:lnTo>
                    <a:cubicBezTo>
                      <a:pt x="31" y="0"/>
                      <a:pt x="31" y="0"/>
                      <a:pt x="31" y="0"/>
                    </a:cubicBezTo>
                    <a:lnTo>
                      <a:pt x="31" y="0"/>
                    </a:lnTo>
                    <a:cubicBezTo>
                      <a:pt x="31" y="31"/>
                      <a:pt x="0" y="31"/>
                      <a:pt x="0" y="31"/>
                    </a:cubicBezTo>
                    <a:lnTo>
                      <a:pt x="0" y="61"/>
                    </a:lnTo>
                    <a:cubicBezTo>
                      <a:pt x="31" y="61"/>
                      <a:pt x="31" y="61"/>
                      <a:pt x="31" y="61"/>
                    </a:cubicBezTo>
                    <a:cubicBezTo>
                      <a:pt x="0" y="92"/>
                      <a:pt x="0" y="92"/>
                      <a:pt x="0" y="92"/>
                    </a:cubicBezTo>
                    <a:cubicBezTo>
                      <a:pt x="31" y="124"/>
                      <a:pt x="31" y="124"/>
                      <a:pt x="31" y="124"/>
                    </a:cubicBezTo>
                    <a:lnTo>
                      <a:pt x="31" y="124"/>
                    </a:lnTo>
                    <a:lnTo>
                      <a:pt x="31" y="155"/>
                    </a:lnTo>
                    <a:cubicBezTo>
                      <a:pt x="31" y="185"/>
                      <a:pt x="31" y="185"/>
                      <a:pt x="31" y="185"/>
                    </a:cubicBezTo>
                    <a:lnTo>
                      <a:pt x="31" y="185"/>
                    </a:lnTo>
                    <a:lnTo>
                      <a:pt x="31" y="216"/>
                    </a:lnTo>
                    <a:cubicBezTo>
                      <a:pt x="31" y="216"/>
                      <a:pt x="62" y="216"/>
                      <a:pt x="62" y="248"/>
                    </a:cubicBezTo>
                    <a:cubicBezTo>
                      <a:pt x="62" y="279"/>
                      <a:pt x="62" y="279"/>
                      <a:pt x="62" y="309"/>
                    </a:cubicBezTo>
                    <a:lnTo>
                      <a:pt x="62" y="309"/>
                    </a:lnTo>
                    <a:lnTo>
                      <a:pt x="62" y="309"/>
                    </a:lnTo>
                    <a:lnTo>
                      <a:pt x="62" y="309"/>
                    </a:lnTo>
                    <a:lnTo>
                      <a:pt x="62" y="309"/>
                    </a:lnTo>
                    <a:cubicBezTo>
                      <a:pt x="62" y="279"/>
                      <a:pt x="93" y="279"/>
                      <a:pt x="93" y="279"/>
                    </a:cubicBezTo>
                    <a:lnTo>
                      <a:pt x="93" y="279"/>
                    </a:lnTo>
                    <a:cubicBezTo>
                      <a:pt x="124" y="279"/>
                      <a:pt x="124" y="279"/>
                      <a:pt x="155" y="309"/>
                    </a:cubicBezTo>
                    <a:cubicBezTo>
                      <a:pt x="155" y="309"/>
                      <a:pt x="155" y="309"/>
                      <a:pt x="186" y="309"/>
                    </a:cubicBezTo>
                    <a:lnTo>
                      <a:pt x="186" y="309"/>
                    </a:lnTo>
                    <a:lnTo>
                      <a:pt x="186" y="309"/>
                    </a:lnTo>
                    <a:lnTo>
                      <a:pt x="186" y="309"/>
                    </a:lnTo>
                    <a:cubicBezTo>
                      <a:pt x="217" y="309"/>
                      <a:pt x="217" y="279"/>
                      <a:pt x="248" y="279"/>
                    </a:cubicBezTo>
                    <a:cubicBezTo>
                      <a:pt x="279" y="279"/>
                      <a:pt x="310" y="309"/>
                      <a:pt x="310" y="309"/>
                    </a:cubicBezTo>
                    <a:cubicBezTo>
                      <a:pt x="310" y="309"/>
                      <a:pt x="341" y="309"/>
                      <a:pt x="341" y="340"/>
                    </a:cubicBezTo>
                    <a:lnTo>
                      <a:pt x="341" y="340"/>
                    </a:lnTo>
                    <a:cubicBezTo>
                      <a:pt x="341" y="340"/>
                      <a:pt x="372" y="340"/>
                      <a:pt x="372" y="309"/>
                    </a:cubicBezTo>
                    <a:lnTo>
                      <a:pt x="403" y="309"/>
                    </a:lnTo>
                    <a:lnTo>
                      <a:pt x="403" y="309"/>
                    </a:lnTo>
                    <a:cubicBezTo>
                      <a:pt x="434" y="279"/>
                      <a:pt x="434" y="279"/>
                      <a:pt x="434" y="279"/>
                    </a:cubicBezTo>
                    <a:cubicBezTo>
                      <a:pt x="434" y="279"/>
                      <a:pt x="434" y="279"/>
                      <a:pt x="465" y="279"/>
                    </a:cubicBezTo>
                    <a:lnTo>
                      <a:pt x="465" y="279"/>
                    </a:lnTo>
                    <a:cubicBezTo>
                      <a:pt x="496" y="279"/>
                      <a:pt x="496" y="279"/>
                      <a:pt x="496" y="279"/>
                    </a:cubicBezTo>
                    <a:lnTo>
                      <a:pt x="496" y="279"/>
                    </a:lnTo>
                    <a:lnTo>
                      <a:pt x="496" y="279"/>
                    </a:lnTo>
                    <a:lnTo>
                      <a:pt x="496" y="279"/>
                    </a:lnTo>
                    <a:lnTo>
                      <a:pt x="496" y="279"/>
                    </a:lnTo>
                    <a:lnTo>
                      <a:pt x="527" y="279"/>
                    </a:lnTo>
                    <a:lnTo>
                      <a:pt x="558" y="279"/>
                    </a:lnTo>
                    <a:lnTo>
                      <a:pt x="558" y="279"/>
                    </a:lnTo>
                    <a:lnTo>
                      <a:pt x="558" y="279"/>
                    </a:lnTo>
                    <a:cubicBezTo>
                      <a:pt x="558" y="279"/>
                      <a:pt x="558" y="279"/>
                      <a:pt x="589" y="279"/>
                    </a:cubicBezTo>
                    <a:lnTo>
                      <a:pt x="589" y="279"/>
                    </a:lnTo>
                    <a:lnTo>
                      <a:pt x="589" y="279"/>
                    </a:lnTo>
                    <a:lnTo>
                      <a:pt x="589" y="279"/>
                    </a:lnTo>
                    <a:lnTo>
                      <a:pt x="620" y="279"/>
                    </a:lnTo>
                    <a:lnTo>
                      <a:pt x="620" y="279"/>
                    </a:lnTo>
                    <a:lnTo>
                      <a:pt x="620" y="279"/>
                    </a:lnTo>
                    <a:lnTo>
                      <a:pt x="620" y="279"/>
                    </a:lnTo>
                    <a:cubicBezTo>
                      <a:pt x="620" y="279"/>
                      <a:pt x="620" y="279"/>
                      <a:pt x="651" y="279"/>
                    </a:cubicBezTo>
                    <a:lnTo>
                      <a:pt x="651" y="279"/>
                    </a:lnTo>
                    <a:cubicBezTo>
                      <a:pt x="682" y="279"/>
                      <a:pt x="682" y="279"/>
                      <a:pt x="682" y="279"/>
                    </a:cubicBezTo>
                    <a:lnTo>
                      <a:pt x="682" y="279"/>
                    </a:lnTo>
                    <a:cubicBezTo>
                      <a:pt x="682" y="279"/>
                      <a:pt x="682" y="279"/>
                      <a:pt x="713" y="279"/>
                    </a:cubicBezTo>
                    <a:lnTo>
                      <a:pt x="713" y="279"/>
                    </a:lnTo>
                    <a:cubicBezTo>
                      <a:pt x="713" y="279"/>
                      <a:pt x="713" y="279"/>
                      <a:pt x="743" y="279"/>
                    </a:cubicBezTo>
                    <a:lnTo>
                      <a:pt x="743" y="279"/>
                    </a:lnTo>
                    <a:cubicBezTo>
                      <a:pt x="775" y="248"/>
                      <a:pt x="775" y="248"/>
                      <a:pt x="775" y="248"/>
                    </a:cubicBezTo>
                    <a:cubicBezTo>
                      <a:pt x="806" y="248"/>
                      <a:pt x="806" y="248"/>
                      <a:pt x="806" y="248"/>
                    </a:cubicBezTo>
                    <a:lnTo>
                      <a:pt x="836" y="248"/>
                    </a:lnTo>
                    <a:lnTo>
                      <a:pt x="836" y="248"/>
                    </a:lnTo>
                    <a:lnTo>
                      <a:pt x="836" y="248"/>
                    </a:lnTo>
                    <a:lnTo>
                      <a:pt x="868" y="248"/>
                    </a:lnTo>
                    <a:lnTo>
                      <a:pt x="868" y="248"/>
                    </a:lnTo>
                    <a:lnTo>
                      <a:pt x="868" y="248"/>
                    </a:lnTo>
                    <a:lnTo>
                      <a:pt x="868" y="248"/>
                    </a:lnTo>
                    <a:lnTo>
                      <a:pt x="868" y="248"/>
                    </a:lnTo>
                    <a:cubicBezTo>
                      <a:pt x="868" y="248"/>
                      <a:pt x="868" y="248"/>
                      <a:pt x="899" y="248"/>
                    </a:cubicBezTo>
                    <a:lnTo>
                      <a:pt x="899" y="248"/>
                    </a:lnTo>
                    <a:lnTo>
                      <a:pt x="899" y="248"/>
                    </a:lnTo>
                    <a:lnTo>
                      <a:pt x="930" y="248"/>
                    </a:lnTo>
                    <a:lnTo>
                      <a:pt x="930" y="248"/>
                    </a:lnTo>
                    <a:lnTo>
                      <a:pt x="960" y="248"/>
                    </a:lnTo>
                    <a:cubicBezTo>
                      <a:pt x="960" y="248"/>
                      <a:pt x="960" y="248"/>
                      <a:pt x="960" y="216"/>
                    </a:cubicBezTo>
                    <a:lnTo>
                      <a:pt x="960" y="216"/>
                    </a:lnTo>
                    <a:lnTo>
                      <a:pt x="960" y="216"/>
                    </a:lnTo>
                    <a:lnTo>
                      <a:pt x="960" y="216"/>
                    </a:lnTo>
                    <a:cubicBezTo>
                      <a:pt x="960" y="185"/>
                      <a:pt x="960" y="185"/>
                      <a:pt x="960" y="185"/>
                    </a:cubicBezTo>
                    <a:lnTo>
                      <a:pt x="960"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7" name="Freeform 66"/>
              <p:cNvSpPr>
                <a:spLocks noChangeArrowheads="1"/>
              </p:cNvSpPr>
              <p:nvPr/>
            </p:nvSpPr>
            <p:spPr bwMode="auto">
              <a:xfrm>
                <a:off x="5275263" y="1958975"/>
                <a:ext cx="134937" cy="77788"/>
              </a:xfrm>
              <a:custGeom>
                <a:avLst/>
                <a:gdLst>
                  <a:gd name="T0" fmla="*/ 124 w 373"/>
                  <a:gd name="T1" fmla="*/ 61 h 217"/>
                  <a:gd name="T2" fmla="*/ 124 w 373"/>
                  <a:gd name="T3" fmla="*/ 61 h 217"/>
                  <a:gd name="T4" fmla="*/ 93 w 373"/>
                  <a:gd name="T5" fmla="*/ 31 h 217"/>
                  <a:gd name="T6" fmla="*/ 61 w 373"/>
                  <a:gd name="T7" fmla="*/ 0 h 217"/>
                  <a:gd name="T8" fmla="*/ 0 w 373"/>
                  <a:gd name="T9" fmla="*/ 0 h 217"/>
                  <a:gd name="T10" fmla="*/ 0 w 373"/>
                  <a:gd name="T11" fmla="*/ 31 h 217"/>
                  <a:gd name="T12" fmla="*/ 0 w 373"/>
                  <a:gd name="T13" fmla="*/ 31 h 217"/>
                  <a:gd name="T14" fmla="*/ 0 w 373"/>
                  <a:gd name="T15" fmla="*/ 61 h 217"/>
                  <a:gd name="T16" fmla="*/ 30 w 373"/>
                  <a:gd name="T17" fmla="*/ 92 h 217"/>
                  <a:gd name="T18" fmla="*/ 61 w 373"/>
                  <a:gd name="T19" fmla="*/ 92 h 217"/>
                  <a:gd name="T20" fmla="*/ 93 w 373"/>
                  <a:gd name="T21" fmla="*/ 92 h 217"/>
                  <a:gd name="T22" fmla="*/ 124 w 373"/>
                  <a:gd name="T23" fmla="*/ 124 h 217"/>
                  <a:gd name="T24" fmla="*/ 124 w 373"/>
                  <a:gd name="T25" fmla="*/ 155 h 217"/>
                  <a:gd name="T26" fmla="*/ 124 w 373"/>
                  <a:gd name="T27" fmla="*/ 124 h 217"/>
                  <a:gd name="T28" fmla="*/ 185 w 373"/>
                  <a:gd name="T29" fmla="*/ 124 h 217"/>
                  <a:gd name="T30" fmla="*/ 217 w 373"/>
                  <a:gd name="T31" fmla="*/ 185 h 217"/>
                  <a:gd name="T32" fmla="*/ 248 w 373"/>
                  <a:gd name="T33" fmla="*/ 185 h 217"/>
                  <a:gd name="T34" fmla="*/ 248 w 373"/>
                  <a:gd name="T35" fmla="*/ 185 h 217"/>
                  <a:gd name="T36" fmla="*/ 278 w 373"/>
                  <a:gd name="T37" fmla="*/ 185 h 217"/>
                  <a:gd name="T38" fmla="*/ 278 w 373"/>
                  <a:gd name="T39" fmla="*/ 185 h 217"/>
                  <a:gd name="T40" fmla="*/ 341 w 373"/>
                  <a:gd name="T41" fmla="*/ 185 h 217"/>
                  <a:gd name="T42" fmla="*/ 341 w 373"/>
                  <a:gd name="T43" fmla="*/ 216 h 217"/>
                  <a:gd name="T44" fmla="*/ 372 w 373"/>
                  <a:gd name="T45" fmla="*/ 185 h 217"/>
                  <a:gd name="T46" fmla="*/ 372 w 373"/>
                  <a:gd name="T47" fmla="*/ 155 h 217"/>
                  <a:gd name="T48" fmla="*/ 309 w 373"/>
                  <a:gd name="T49" fmla="*/ 155 h 217"/>
                  <a:gd name="T50" fmla="*/ 309 w 373"/>
                  <a:gd name="T51" fmla="*/ 155 h 217"/>
                  <a:gd name="T52" fmla="*/ 278 w 373"/>
                  <a:gd name="T53" fmla="*/ 155 h 217"/>
                  <a:gd name="T54" fmla="*/ 278 w 373"/>
                  <a:gd name="T55" fmla="*/ 155 h 217"/>
                  <a:gd name="T56" fmla="*/ 248 w 373"/>
                  <a:gd name="T57" fmla="*/ 124 h 217"/>
                  <a:gd name="T58" fmla="*/ 217 w 373"/>
                  <a:gd name="T59" fmla="*/ 124 h 217"/>
                  <a:gd name="T60" fmla="*/ 185 w 373"/>
                  <a:gd name="T61" fmla="*/ 92 h 217"/>
                  <a:gd name="T62" fmla="*/ 154 w 373"/>
                  <a:gd name="T63" fmla="*/ 92 h 217"/>
                  <a:gd name="T64" fmla="*/ 154 w 373"/>
                  <a:gd name="T65" fmla="*/ 9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17">
                    <a:moveTo>
                      <a:pt x="124" y="61"/>
                    </a:moveTo>
                    <a:lnTo>
                      <a:pt x="124" y="61"/>
                    </a:lnTo>
                    <a:lnTo>
                      <a:pt x="124" y="61"/>
                    </a:lnTo>
                    <a:lnTo>
                      <a:pt x="124" y="61"/>
                    </a:lnTo>
                    <a:lnTo>
                      <a:pt x="124" y="61"/>
                    </a:lnTo>
                    <a:cubicBezTo>
                      <a:pt x="93" y="61"/>
                      <a:pt x="93" y="61"/>
                      <a:pt x="93" y="31"/>
                    </a:cubicBezTo>
                    <a:cubicBezTo>
                      <a:pt x="61" y="31"/>
                      <a:pt x="61" y="31"/>
                      <a:pt x="61" y="0"/>
                    </a:cubicBezTo>
                    <a:lnTo>
                      <a:pt x="61" y="0"/>
                    </a:lnTo>
                    <a:cubicBezTo>
                      <a:pt x="30" y="0"/>
                      <a:pt x="30" y="0"/>
                      <a:pt x="30" y="0"/>
                    </a:cubicBezTo>
                    <a:cubicBezTo>
                      <a:pt x="30" y="0"/>
                      <a:pt x="30" y="0"/>
                      <a:pt x="0" y="0"/>
                    </a:cubicBezTo>
                    <a:cubicBezTo>
                      <a:pt x="0" y="0"/>
                      <a:pt x="0" y="0"/>
                      <a:pt x="0" y="31"/>
                    </a:cubicBezTo>
                    <a:lnTo>
                      <a:pt x="0" y="31"/>
                    </a:lnTo>
                    <a:lnTo>
                      <a:pt x="0" y="31"/>
                    </a:lnTo>
                    <a:lnTo>
                      <a:pt x="0" y="31"/>
                    </a:lnTo>
                    <a:cubicBezTo>
                      <a:pt x="0" y="61"/>
                      <a:pt x="0" y="61"/>
                      <a:pt x="0" y="61"/>
                    </a:cubicBezTo>
                    <a:lnTo>
                      <a:pt x="0" y="61"/>
                    </a:lnTo>
                    <a:lnTo>
                      <a:pt x="0" y="61"/>
                    </a:lnTo>
                    <a:cubicBezTo>
                      <a:pt x="30" y="61"/>
                      <a:pt x="30" y="92"/>
                      <a:pt x="30" y="92"/>
                    </a:cubicBezTo>
                    <a:lnTo>
                      <a:pt x="30" y="92"/>
                    </a:lnTo>
                    <a:lnTo>
                      <a:pt x="61" y="92"/>
                    </a:lnTo>
                    <a:cubicBezTo>
                      <a:pt x="61" y="92"/>
                      <a:pt x="61" y="92"/>
                      <a:pt x="93" y="92"/>
                    </a:cubicBezTo>
                    <a:lnTo>
                      <a:pt x="93" y="92"/>
                    </a:lnTo>
                    <a:cubicBezTo>
                      <a:pt x="93" y="124"/>
                      <a:pt x="93" y="124"/>
                      <a:pt x="93" y="124"/>
                    </a:cubicBezTo>
                    <a:lnTo>
                      <a:pt x="124" y="124"/>
                    </a:lnTo>
                    <a:lnTo>
                      <a:pt x="124" y="124"/>
                    </a:lnTo>
                    <a:lnTo>
                      <a:pt x="124" y="155"/>
                    </a:lnTo>
                    <a:cubicBezTo>
                      <a:pt x="124" y="155"/>
                      <a:pt x="124" y="155"/>
                      <a:pt x="124" y="124"/>
                    </a:cubicBezTo>
                    <a:lnTo>
                      <a:pt x="124" y="124"/>
                    </a:lnTo>
                    <a:cubicBezTo>
                      <a:pt x="154" y="124"/>
                      <a:pt x="154" y="124"/>
                      <a:pt x="154" y="124"/>
                    </a:cubicBezTo>
                    <a:lnTo>
                      <a:pt x="185" y="124"/>
                    </a:lnTo>
                    <a:cubicBezTo>
                      <a:pt x="185" y="124"/>
                      <a:pt x="217" y="124"/>
                      <a:pt x="217" y="155"/>
                    </a:cubicBezTo>
                    <a:cubicBezTo>
                      <a:pt x="217" y="155"/>
                      <a:pt x="217" y="155"/>
                      <a:pt x="217" y="185"/>
                    </a:cubicBezTo>
                    <a:cubicBezTo>
                      <a:pt x="217" y="185"/>
                      <a:pt x="217" y="185"/>
                      <a:pt x="248" y="185"/>
                    </a:cubicBezTo>
                    <a:lnTo>
                      <a:pt x="248" y="185"/>
                    </a:lnTo>
                    <a:lnTo>
                      <a:pt x="248" y="185"/>
                    </a:lnTo>
                    <a:lnTo>
                      <a:pt x="248" y="185"/>
                    </a:lnTo>
                    <a:cubicBezTo>
                      <a:pt x="278" y="185"/>
                      <a:pt x="278" y="185"/>
                      <a:pt x="278" y="185"/>
                    </a:cubicBezTo>
                    <a:lnTo>
                      <a:pt x="278" y="185"/>
                    </a:lnTo>
                    <a:lnTo>
                      <a:pt x="278" y="185"/>
                    </a:lnTo>
                    <a:lnTo>
                      <a:pt x="278" y="185"/>
                    </a:lnTo>
                    <a:cubicBezTo>
                      <a:pt x="309" y="185"/>
                      <a:pt x="309" y="185"/>
                      <a:pt x="309" y="185"/>
                    </a:cubicBezTo>
                    <a:lnTo>
                      <a:pt x="341" y="185"/>
                    </a:lnTo>
                    <a:cubicBezTo>
                      <a:pt x="341" y="216"/>
                      <a:pt x="341" y="216"/>
                      <a:pt x="341" y="216"/>
                    </a:cubicBezTo>
                    <a:lnTo>
                      <a:pt x="341" y="216"/>
                    </a:lnTo>
                    <a:lnTo>
                      <a:pt x="372" y="185"/>
                    </a:lnTo>
                    <a:lnTo>
                      <a:pt x="372" y="185"/>
                    </a:lnTo>
                    <a:lnTo>
                      <a:pt x="372" y="185"/>
                    </a:lnTo>
                    <a:lnTo>
                      <a:pt x="372" y="155"/>
                    </a:lnTo>
                    <a:cubicBezTo>
                      <a:pt x="341" y="155"/>
                      <a:pt x="341" y="155"/>
                      <a:pt x="341" y="155"/>
                    </a:cubicBezTo>
                    <a:lnTo>
                      <a:pt x="309" y="155"/>
                    </a:lnTo>
                    <a:lnTo>
                      <a:pt x="309" y="155"/>
                    </a:lnTo>
                    <a:lnTo>
                      <a:pt x="309" y="155"/>
                    </a:lnTo>
                    <a:lnTo>
                      <a:pt x="309" y="155"/>
                    </a:lnTo>
                    <a:cubicBezTo>
                      <a:pt x="309" y="155"/>
                      <a:pt x="309" y="155"/>
                      <a:pt x="278" y="155"/>
                    </a:cubicBezTo>
                    <a:lnTo>
                      <a:pt x="278" y="155"/>
                    </a:lnTo>
                    <a:lnTo>
                      <a:pt x="278" y="155"/>
                    </a:lnTo>
                    <a:lnTo>
                      <a:pt x="278" y="155"/>
                    </a:lnTo>
                    <a:cubicBezTo>
                      <a:pt x="248" y="155"/>
                      <a:pt x="248" y="155"/>
                      <a:pt x="248" y="124"/>
                    </a:cubicBezTo>
                    <a:lnTo>
                      <a:pt x="217" y="124"/>
                    </a:lnTo>
                    <a:lnTo>
                      <a:pt x="217" y="124"/>
                    </a:lnTo>
                    <a:lnTo>
                      <a:pt x="217" y="124"/>
                    </a:lnTo>
                    <a:lnTo>
                      <a:pt x="185" y="92"/>
                    </a:lnTo>
                    <a:cubicBezTo>
                      <a:pt x="154" y="92"/>
                      <a:pt x="154" y="92"/>
                      <a:pt x="154" y="61"/>
                    </a:cubicBezTo>
                    <a:cubicBezTo>
                      <a:pt x="154" y="92"/>
                      <a:pt x="154" y="92"/>
                      <a:pt x="154" y="92"/>
                    </a:cubicBezTo>
                    <a:lnTo>
                      <a:pt x="154" y="92"/>
                    </a:lnTo>
                    <a:lnTo>
                      <a:pt x="154" y="92"/>
                    </a:lnTo>
                    <a:cubicBezTo>
                      <a:pt x="124" y="92"/>
                      <a:pt x="124" y="92"/>
                      <a:pt x="124" y="6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8" name="Freeform 67"/>
              <p:cNvSpPr>
                <a:spLocks noChangeArrowheads="1"/>
              </p:cNvSpPr>
              <p:nvPr/>
            </p:nvSpPr>
            <p:spPr bwMode="auto">
              <a:xfrm>
                <a:off x="4729163" y="1679575"/>
                <a:ext cx="234950" cy="146050"/>
              </a:xfrm>
              <a:custGeom>
                <a:avLst/>
                <a:gdLst>
                  <a:gd name="T0" fmla="*/ 62 w 652"/>
                  <a:gd name="T1" fmla="*/ 217 h 405"/>
                  <a:gd name="T2" fmla="*/ 62 w 652"/>
                  <a:gd name="T3" fmla="*/ 248 h 405"/>
                  <a:gd name="T4" fmla="*/ 92 w 652"/>
                  <a:gd name="T5" fmla="*/ 217 h 405"/>
                  <a:gd name="T6" fmla="*/ 124 w 652"/>
                  <a:gd name="T7" fmla="*/ 217 h 405"/>
                  <a:gd name="T8" fmla="*/ 155 w 652"/>
                  <a:gd name="T9" fmla="*/ 217 h 405"/>
                  <a:gd name="T10" fmla="*/ 155 w 652"/>
                  <a:gd name="T11" fmla="*/ 217 h 405"/>
                  <a:gd name="T12" fmla="*/ 155 w 652"/>
                  <a:gd name="T13" fmla="*/ 217 h 405"/>
                  <a:gd name="T14" fmla="*/ 216 w 652"/>
                  <a:gd name="T15" fmla="*/ 217 h 405"/>
                  <a:gd name="T16" fmla="*/ 279 w 652"/>
                  <a:gd name="T17" fmla="*/ 248 h 405"/>
                  <a:gd name="T18" fmla="*/ 310 w 652"/>
                  <a:gd name="T19" fmla="*/ 248 h 405"/>
                  <a:gd name="T20" fmla="*/ 340 w 652"/>
                  <a:gd name="T21" fmla="*/ 280 h 405"/>
                  <a:gd name="T22" fmla="*/ 372 w 652"/>
                  <a:gd name="T23" fmla="*/ 311 h 405"/>
                  <a:gd name="T24" fmla="*/ 372 w 652"/>
                  <a:gd name="T25" fmla="*/ 311 h 405"/>
                  <a:gd name="T26" fmla="*/ 403 w 652"/>
                  <a:gd name="T27" fmla="*/ 311 h 405"/>
                  <a:gd name="T28" fmla="*/ 403 w 652"/>
                  <a:gd name="T29" fmla="*/ 311 h 405"/>
                  <a:gd name="T30" fmla="*/ 403 w 652"/>
                  <a:gd name="T31" fmla="*/ 311 h 405"/>
                  <a:gd name="T32" fmla="*/ 434 w 652"/>
                  <a:gd name="T33" fmla="*/ 341 h 405"/>
                  <a:gd name="T34" fmla="*/ 434 w 652"/>
                  <a:gd name="T35" fmla="*/ 372 h 405"/>
                  <a:gd name="T36" fmla="*/ 464 w 652"/>
                  <a:gd name="T37" fmla="*/ 404 h 405"/>
                  <a:gd name="T38" fmla="*/ 496 w 652"/>
                  <a:gd name="T39" fmla="*/ 404 h 405"/>
                  <a:gd name="T40" fmla="*/ 496 w 652"/>
                  <a:gd name="T41" fmla="*/ 404 h 405"/>
                  <a:gd name="T42" fmla="*/ 527 w 652"/>
                  <a:gd name="T43" fmla="*/ 372 h 405"/>
                  <a:gd name="T44" fmla="*/ 527 w 652"/>
                  <a:gd name="T45" fmla="*/ 372 h 405"/>
                  <a:gd name="T46" fmla="*/ 527 w 652"/>
                  <a:gd name="T47" fmla="*/ 372 h 405"/>
                  <a:gd name="T48" fmla="*/ 558 w 652"/>
                  <a:gd name="T49" fmla="*/ 372 h 405"/>
                  <a:gd name="T50" fmla="*/ 558 w 652"/>
                  <a:gd name="T51" fmla="*/ 372 h 405"/>
                  <a:gd name="T52" fmla="*/ 588 w 652"/>
                  <a:gd name="T53" fmla="*/ 372 h 405"/>
                  <a:gd name="T54" fmla="*/ 588 w 652"/>
                  <a:gd name="T55" fmla="*/ 311 h 405"/>
                  <a:gd name="T56" fmla="*/ 651 w 652"/>
                  <a:gd name="T57" fmla="*/ 280 h 405"/>
                  <a:gd name="T58" fmla="*/ 651 w 652"/>
                  <a:gd name="T59" fmla="*/ 280 h 405"/>
                  <a:gd name="T60" fmla="*/ 651 w 652"/>
                  <a:gd name="T61" fmla="*/ 280 h 405"/>
                  <a:gd name="T62" fmla="*/ 651 w 652"/>
                  <a:gd name="T63" fmla="*/ 280 h 405"/>
                  <a:gd name="T64" fmla="*/ 588 w 652"/>
                  <a:gd name="T65" fmla="*/ 248 h 405"/>
                  <a:gd name="T66" fmla="*/ 558 w 652"/>
                  <a:gd name="T67" fmla="*/ 217 h 405"/>
                  <a:gd name="T68" fmla="*/ 527 w 652"/>
                  <a:gd name="T69" fmla="*/ 187 h 405"/>
                  <a:gd name="T70" fmla="*/ 496 w 652"/>
                  <a:gd name="T71" fmla="*/ 187 h 405"/>
                  <a:gd name="T72" fmla="*/ 496 w 652"/>
                  <a:gd name="T73" fmla="*/ 156 h 405"/>
                  <a:gd name="T74" fmla="*/ 464 w 652"/>
                  <a:gd name="T75" fmla="*/ 124 h 405"/>
                  <a:gd name="T76" fmla="*/ 434 w 652"/>
                  <a:gd name="T77" fmla="*/ 93 h 405"/>
                  <a:gd name="T78" fmla="*/ 434 w 652"/>
                  <a:gd name="T79" fmla="*/ 93 h 405"/>
                  <a:gd name="T80" fmla="*/ 372 w 652"/>
                  <a:gd name="T81" fmla="*/ 93 h 405"/>
                  <a:gd name="T82" fmla="*/ 372 w 652"/>
                  <a:gd name="T83" fmla="*/ 93 h 405"/>
                  <a:gd name="T84" fmla="*/ 340 w 652"/>
                  <a:gd name="T85" fmla="*/ 63 h 405"/>
                  <a:gd name="T86" fmla="*/ 340 w 652"/>
                  <a:gd name="T87" fmla="*/ 32 h 405"/>
                  <a:gd name="T88" fmla="*/ 340 w 652"/>
                  <a:gd name="T89" fmla="*/ 0 h 405"/>
                  <a:gd name="T90" fmla="*/ 340 w 652"/>
                  <a:gd name="T91" fmla="*/ 0 h 405"/>
                  <a:gd name="T92" fmla="*/ 310 w 652"/>
                  <a:gd name="T93" fmla="*/ 0 h 405"/>
                  <a:gd name="T94" fmla="*/ 279 w 652"/>
                  <a:gd name="T95" fmla="*/ 0 h 405"/>
                  <a:gd name="T96" fmla="*/ 248 w 652"/>
                  <a:gd name="T97" fmla="*/ 0 h 405"/>
                  <a:gd name="T98" fmla="*/ 248 w 652"/>
                  <a:gd name="T99" fmla="*/ 32 h 405"/>
                  <a:gd name="T100" fmla="*/ 216 w 652"/>
                  <a:gd name="T101" fmla="*/ 32 h 405"/>
                  <a:gd name="T102" fmla="*/ 216 w 652"/>
                  <a:gd name="T103" fmla="*/ 93 h 405"/>
                  <a:gd name="T104" fmla="*/ 186 w 652"/>
                  <a:gd name="T105" fmla="*/ 93 h 405"/>
                  <a:gd name="T106" fmla="*/ 155 w 652"/>
                  <a:gd name="T107" fmla="*/ 93 h 405"/>
                  <a:gd name="T108" fmla="*/ 124 w 652"/>
                  <a:gd name="T109" fmla="*/ 93 h 405"/>
                  <a:gd name="T110" fmla="*/ 124 w 652"/>
                  <a:gd name="T111" fmla="*/ 93 h 405"/>
                  <a:gd name="T112" fmla="*/ 62 w 652"/>
                  <a:gd name="T113" fmla="*/ 93 h 405"/>
                  <a:gd name="T114" fmla="*/ 31 w 652"/>
                  <a:gd name="T115" fmla="*/ 124 h 405"/>
                  <a:gd name="T116" fmla="*/ 0 w 652"/>
                  <a:gd name="T117" fmla="*/ 124 h 405"/>
                  <a:gd name="T118" fmla="*/ 0 w 652"/>
                  <a:gd name="T119" fmla="*/ 124 h 405"/>
                  <a:gd name="T120" fmla="*/ 31 w 652"/>
                  <a:gd name="T121" fmla="*/ 156 h 405"/>
                  <a:gd name="T122" fmla="*/ 62 w 652"/>
                  <a:gd name="T123" fmla="*/ 2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405">
                    <a:moveTo>
                      <a:pt x="62" y="217"/>
                    </a:moveTo>
                    <a:lnTo>
                      <a:pt x="62" y="217"/>
                    </a:lnTo>
                    <a:cubicBezTo>
                      <a:pt x="62" y="217"/>
                      <a:pt x="62" y="248"/>
                      <a:pt x="62" y="280"/>
                    </a:cubicBezTo>
                    <a:lnTo>
                      <a:pt x="62" y="248"/>
                    </a:lnTo>
                    <a:lnTo>
                      <a:pt x="92" y="217"/>
                    </a:lnTo>
                    <a:lnTo>
                      <a:pt x="92" y="217"/>
                    </a:lnTo>
                    <a:lnTo>
                      <a:pt x="92" y="217"/>
                    </a:lnTo>
                    <a:lnTo>
                      <a:pt x="124" y="217"/>
                    </a:lnTo>
                    <a:lnTo>
                      <a:pt x="124" y="248"/>
                    </a:lnTo>
                    <a:cubicBezTo>
                      <a:pt x="124" y="248"/>
                      <a:pt x="124" y="217"/>
                      <a:pt x="155" y="217"/>
                    </a:cubicBezTo>
                    <a:lnTo>
                      <a:pt x="155" y="217"/>
                    </a:lnTo>
                    <a:lnTo>
                      <a:pt x="155" y="217"/>
                    </a:lnTo>
                    <a:lnTo>
                      <a:pt x="155" y="217"/>
                    </a:lnTo>
                    <a:lnTo>
                      <a:pt x="155" y="217"/>
                    </a:lnTo>
                    <a:cubicBezTo>
                      <a:pt x="186" y="217"/>
                      <a:pt x="186" y="217"/>
                      <a:pt x="186" y="217"/>
                    </a:cubicBezTo>
                    <a:cubicBezTo>
                      <a:pt x="186" y="217"/>
                      <a:pt x="186" y="217"/>
                      <a:pt x="216" y="217"/>
                    </a:cubicBezTo>
                    <a:lnTo>
                      <a:pt x="248" y="248"/>
                    </a:lnTo>
                    <a:cubicBezTo>
                      <a:pt x="279" y="248"/>
                      <a:pt x="279" y="248"/>
                      <a:pt x="279" y="248"/>
                    </a:cubicBezTo>
                    <a:lnTo>
                      <a:pt x="279" y="248"/>
                    </a:lnTo>
                    <a:cubicBezTo>
                      <a:pt x="279" y="248"/>
                      <a:pt x="279" y="248"/>
                      <a:pt x="310" y="248"/>
                    </a:cubicBezTo>
                    <a:cubicBezTo>
                      <a:pt x="310" y="248"/>
                      <a:pt x="310" y="248"/>
                      <a:pt x="310" y="280"/>
                    </a:cubicBezTo>
                    <a:cubicBezTo>
                      <a:pt x="340" y="280"/>
                      <a:pt x="340" y="280"/>
                      <a:pt x="340" y="280"/>
                    </a:cubicBezTo>
                    <a:lnTo>
                      <a:pt x="340" y="280"/>
                    </a:lnTo>
                    <a:cubicBezTo>
                      <a:pt x="340" y="280"/>
                      <a:pt x="340" y="311"/>
                      <a:pt x="372" y="311"/>
                    </a:cubicBezTo>
                    <a:lnTo>
                      <a:pt x="372" y="311"/>
                    </a:lnTo>
                    <a:lnTo>
                      <a:pt x="372" y="311"/>
                    </a:lnTo>
                    <a:lnTo>
                      <a:pt x="403" y="311"/>
                    </a:lnTo>
                    <a:lnTo>
                      <a:pt x="403" y="311"/>
                    </a:lnTo>
                    <a:lnTo>
                      <a:pt x="403" y="311"/>
                    </a:lnTo>
                    <a:lnTo>
                      <a:pt x="403" y="311"/>
                    </a:lnTo>
                    <a:lnTo>
                      <a:pt x="403" y="311"/>
                    </a:lnTo>
                    <a:lnTo>
                      <a:pt x="403" y="311"/>
                    </a:lnTo>
                    <a:lnTo>
                      <a:pt x="403" y="311"/>
                    </a:lnTo>
                    <a:cubicBezTo>
                      <a:pt x="434" y="311"/>
                      <a:pt x="434" y="311"/>
                      <a:pt x="434" y="341"/>
                    </a:cubicBezTo>
                    <a:lnTo>
                      <a:pt x="434" y="341"/>
                    </a:lnTo>
                    <a:cubicBezTo>
                      <a:pt x="434" y="341"/>
                      <a:pt x="434" y="341"/>
                      <a:pt x="434" y="372"/>
                    </a:cubicBezTo>
                    <a:cubicBezTo>
                      <a:pt x="464" y="372"/>
                      <a:pt x="464" y="372"/>
                      <a:pt x="464" y="372"/>
                    </a:cubicBezTo>
                    <a:cubicBezTo>
                      <a:pt x="464" y="404"/>
                      <a:pt x="464" y="404"/>
                      <a:pt x="464" y="404"/>
                    </a:cubicBezTo>
                    <a:cubicBezTo>
                      <a:pt x="464" y="404"/>
                      <a:pt x="464" y="404"/>
                      <a:pt x="496" y="404"/>
                    </a:cubicBezTo>
                    <a:lnTo>
                      <a:pt x="496" y="404"/>
                    </a:lnTo>
                    <a:lnTo>
                      <a:pt x="496" y="404"/>
                    </a:lnTo>
                    <a:lnTo>
                      <a:pt x="496" y="404"/>
                    </a:lnTo>
                    <a:cubicBezTo>
                      <a:pt x="496" y="404"/>
                      <a:pt x="496" y="404"/>
                      <a:pt x="527" y="372"/>
                    </a:cubicBezTo>
                    <a:lnTo>
                      <a:pt x="527" y="372"/>
                    </a:lnTo>
                    <a:lnTo>
                      <a:pt x="527" y="372"/>
                    </a:lnTo>
                    <a:lnTo>
                      <a:pt x="527" y="372"/>
                    </a:lnTo>
                    <a:lnTo>
                      <a:pt x="527" y="372"/>
                    </a:lnTo>
                    <a:lnTo>
                      <a:pt x="527" y="372"/>
                    </a:lnTo>
                    <a:lnTo>
                      <a:pt x="527" y="372"/>
                    </a:lnTo>
                    <a:lnTo>
                      <a:pt x="558" y="372"/>
                    </a:lnTo>
                    <a:lnTo>
                      <a:pt x="558" y="372"/>
                    </a:lnTo>
                    <a:lnTo>
                      <a:pt x="558" y="372"/>
                    </a:lnTo>
                    <a:lnTo>
                      <a:pt x="558" y="372"/>
                    </a:lnTo>
                    <a:lnTo>
                      <a:pt x="588" y="372"/>
                    </a:lnTo>
                    <a:lnTo>
                      <a:pt x="588" y="341"/>
                    </a:lnTo>
                    <a:cubicBezTo>
                      <a:pt x="588" y="341"/>
                      <a:pt x="588" y="341"/>
                      <a:pt x="588" y="311"/>
                    </a:cubicBezTo>
                    <a:cubicBezTo>
                      <a:pt x="620" y="311"/>
                      <a:pt x="620" y="280"/>
                      <a:pt x="651" y="280"/>
                    </a:cubicBezTo>
                    <a:lnTo>
                      <a:pt x="651" y="280"/>
                    </a:lnTo>
                    <a:lnTo>
                      <a:pt x="651" y="280"/>
                    </a:lnTo>
                    <a:lnTo>
                      <a:pt x="651" y="280"/>
                    </a:lnTo>
                    <a:lnTo>
                      <a:pt x="651" y="280"/>
                    </a:lnTo>
                    <a:lnTo>
                      <a:pt x="651" y="280"/>
                    </a:lnTo>
                    <a:lnTo>
                      <a:pt x="651" y="280"/>
                    </a:lnTo>
                    <a:lnTo>
                      <a:pt x="651" y="280"/>
                    </a:lnTo>
                    <a:cubicBezTo>
                      <a:pt x="651" y="280"/>
                      <a:pt x="651" y="248"/>
                      <a:pt x="620" y="248"/>
                    </a:cubicBezTo>
                    <a:cubicBezTo>
                      <a:pt x="620" y="248"/>
                      <a:pt x="620" y="248"/>
                      <a:pt x="588" y="248"/>
                    </a:cubicBezTo>
                    <a:lnTo>
                      <a:pt x="588" y="248"/>
                    </a:lnTo>
                    <a:cubicBezTo>
                      <a:pt x="588" y="217"/>
                      <a:pt x="558" y="217"/>
                      <a:pt x="558" y="217"/>
                    </a:cubicBezTo>
                    <a:cubicBezTo>
                      <a:pt x="558" y="187"/>
                      <a:pt x="558" y="187"/>
                      <a:pt x="527" y="187"/>
                    </a:cubicBezTo>
                    <a:lnTo>
                      <a:pt x="527" y="187"/>
                    </a:lnTo>
                    <a:lnTo>
                      <a:pt x="527" y="187"/>
                    </a:lnTo>
                    <a:cubicBezTo>
                      <a:pt x="527" y="187"/>
                      <a:pt x="527" y="187"/>
                      <a:pt x="496" y="187"/>
                    </a:cubicBezTo>
                    <a:cubicBezTo>
                      <a:pt x="496" y="187"/>
                      <a:pt x="496" y="187"/>
                      <a:pt x="496" y="156"/>
                    </a:cubicBezTo>
                    <a:lnTo>
                      <a:pt x="496" y="156"/>
                    </a:lnTo>
                    <a:cubicBezTo>
                      <a:pt x="464" y="156"/>
                      <a:pt x="464" y="156"/>
                      <a:pt x="464" y="124"/>
                    </a:cubicBezTo>
                    <a:lnTo>
                      <a:pt x="464" y="124"/>
                    </a:lnTo>
                    <a:lnTo>
                      <a:pt x="464" y="124"/>
                    </a:lnTo>
                    <a:cubicBezTo>
                      <a:pt x="434" y="93"/>
                      <a:pt x="434" y="93"/>
                      <a:pt x="434" y="93"/>
                    </a:cubicBezTo>
                    <a:lnTo>
                      <a:pt x="434" y="93"/>
                    </a:lnTo>
                    <a:lnTo>
                      <a:pt x="434" y="93"/>
                    </a:lnTo>
                    <a:lnTo>
                      <a:pt x="403" y="93"/>
                    </a:lnTo>
                    <a:cubicBezTo>
                      <a:pt x="403" y="93"/>
                      <a:pt x="403" y="93"/>
                      <a:pt x="372" y="93"/>
                    </a:cubicBezTo>
                    <a:lnTo>
                      <a:pt x="372" y="93"/>
                    </a:lnTo>
                    <a:lnTo>
                      <a:pt x="372" y="93"/>
                    </a:lnTo>
                    <a:lnTo>
                      <a:pt x="340" y="63"/>
                    </a:lnTo>
                    <a:lnTo>
                      <a:pt x="340" y="63"/>
                    </a:lnTo>
                    <a:lnTo>
                      <a:pt x="340" y="32"/>
                    </a:lnTo>
                    <a:lnTo>
                      <a:pt x="340" y="32"/>
                    </a:lnTo>
                    <a:cubicBezTo>
                      <a:pt x="340" y="32"/>
                      <a:pt x="340" y="32"/>
                      <a:pt x="340" y="0"/>
                    </a:cubicBezTo>
                    <a:lnTo>
                      <a:pt x="340" y="0"/>
                    </a:lnTo>
                    <a:lnTo>
                      <a:pt x="340" y="0"/>
                    </a:lnTo>
                    <a:lnTo>
                      <a:pt x="340" y="0"/>
                    </a:lnTo>
                    <a:lnTo>
                      <a:pt x="340" y="0"/>
                    </a:lnTo>
                    <a:cubicBezTo>
                      <a:pt x="340" y="0"/>
                      <a:pt x="340" y="0"/>
                      <a:pt x="310" y="0"/>
                    </a:cubicBezTo>
                    <a:cubicBezTo>
                      <a:pt x="310" y="0"/>
                      <a:pt x="310" y="0"/>
                      <a:pt x="279" y="0"/>
                    </a:cubicBezTo>
                    <a:lnTo>
                      <a:pt x="279" y="0"/>
                    </a:lnTo>
                    <a:lnTo>
                      <a:pt x="279" y="0"/>
                    </a:lnTo>
                    <a:cubicBezTo>
                      <a:pt x="279" y="0"/>
                      <a:pt x="279" y="0"/>
                      <a:pt x="248" y="0"/>
                    </a:cubicBezTo>
                    <a:lnTo>
                      <a:pt x="248" y="0"/>
                    </a:lnTo>
                    <a:cubicBezTo>
                      <a:pt x="248" y="32"/>
                      <a:pt x="248" y="32"/>
                      <a:pt x="248" y="32"/>
                    </a:cubicBezTo>
                    <a:lnTo>
                      <a:pt x="216" y="32"/>
                    </a:lnTo>
                    <a:lnTo>
                      <a:pt x="216" y="32"/>
                    </a:lnTo>
                    <a:cubicBezTo>
                      <a:pt x="216" y="32"/>
                      <a:pt x="216" y="63"/>
                      <a:pt x="216" y="93"/>
                    </a:cubicBezTo>
                    <a:lnTo>
                      <a:pt x="216" y="93"/>
                    </a:lnTo>
                    <a:cubicBezTo>
                      <a:pt x="186" y="93"/>
                      <a:pt x="186" y="93"/>
                      <a:pt x="186" y="93"/>
                    </a:cubicBezTo>
                    <a:lnTo>
                      <a:pt x="186" y="93"/>
                    </a:lnTo>
                    <a:lnTo>
                      <a:pt x="186" y="93"/>
                    </a:lnTo>
                    <a:cubicBezTo>
                      <a:pt x="186" y="93"/>
                      <a:pt x="186" y="93"/>
                      <a:pt x="155" y="93"/>
                    </a:cubicBezTo>
                    <a:cubicBezTo>
                      <a:pt x="155" y="93"/>
                      <a:pt x="155" y="93"/>
                      <a:pt x="124" y="93"/>
                    </a:cubicBezTo>
                    <a:lnTo>
                      <a:pt x="124" y="93"/>
                    </a:lnTo>
                    <a:lnTo>
                      <a:pt x="124" y="93"/>
                    </a:lnTo>
                    <a:lnTo>
                      <a:pt x="124" y="93"/>
                    </a:lnTo>
                    <a:cubicBezTo>
                      <a:pt x="124" y="93"/>
                      <a:pt x="92" y="93"/>
                      <a:pt x="92" y="63"/>
                    </a:cubicBezTo>
                    <a:cubicBezTo>
                      <a:pt x="92" y="93"/>
                      <a:pt x="62" y="93"/>
                      <a:pt x="62" y="93"/>
                    </a:cubicBezTo>
                    <a:lnTo>
                      <a:pt x="62" y="93"/>
                    </a:lnTo>
                    <a:cubicBezTo>
                      <a:pt x="62" y="93"/>
                      <a:pt x="62" y="124"/>
                      <a:pt x="31" y="124"/>
                    </a:cubicBezTo>
                    <a:cubicBezTo>
                      <a:pt x="31" y="124"/>
                      <a:pt x="31" y="124"/>
                      <a:pt x="0" y="124"/>
                    </a:cubicBezTo>
                    <a:lnTo>
                      <a:pt x="0" y="124"/>
                    </a:lnTo>
                    <a:lnTo>
                      <a:pt x="0" y="124"/>
                    </a:lnTo>
                    <a:lnTo>
                      <a:pt x="0" y="124"/>
                    </a:lnTo>
                    <a:lnTo>
                      <a:pt x="0" y="124"/>
                    </a:lnTo>
                    <a:cubicBezTo>
                      <a:pt x="31" y="124"/>
                      <a:pt x="31" y="156"/>
                      <a:pt x="31" y="156"/>
                    </a:cubicBezTo>
                    <a:lnTo>
                      <a:pt x="31" y="156"/>
                    </a:lnTo>
                    <a:cubicBezTo>
                      <a:pt x="31" y="187"/>
                      <a:pt x="31" y="187"/>
                      <a:pt x="62"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79" name="Freeform 68"/>
              <p:cNvSpPr>
                <a:spLocks noChangeArrowheads="1"/>
              </p:cNvSpPr>
              <p:nvPr/>
            </p:nvSpPr>
            <p:spPr bwMode="auto">
              <a:xfrm>
                <a:off x="4873625" y="1768475"/>
                <a:ext cx="212725" cy="190500"/>
              </a:xfrm>
              <a:custGeom>
                <a:avLst/>
                <a:gdLst>
                  <a:gd name="T0" fmla="*/ 589 w 590"/>
                  <a:gd name="T1" fmla="*/ 187 h 529"/>
                  <a:gd name="T2" fmla="*/ 589 w 590"/>
                  <a:gd name="T3" fmla="*/ 187 h 529"/>
                  <a:gd name="T4" fmla="*/ 557 w 590"/>
                  <a:gd name="T5" fmla="*/ 156 h 529"/>
                  <a:gd name="T6" fmla="*/ 557 w 590"/>
                  <a:gd name="T7" fmla="*/ 93 h 529"/>
                  <a:gd name="T8" fmla="*/ 557 w 590"/>
                  <a:gd name="T9" fmla="*/ 63 h 529"/>
                  <a:gd name="T10" fmla="*/ 557 w 590"/>
                  <a:gd name="T11" fmla="*/ 32 h 529"/>
                  <a:gd name="T12" fmla="*/ 557 w 590"/>
                  <a:gd name="T13" fmla="*/ 32 h 529"/>
                  <a:gd name="T14" fmla="*/ 527 w 590"/>
                  <a:gd name="T15" fmla="*/ 63 h 529"/>
                  <a:gd name="T16" fmla="*/ 496 w 590"/>
                  <a:gd name="T17" fmla="*/ 93 h 529"/>
                  <a:gd name="T18" fmla="*/ 433 w 590"/>
                  <a:gd name="T19" fmla="*/ 93 h 529"/>
                  <a:gd name="T20" fmla="*/ 403 w 590"/>
                  <a:gd name="T21" fmla="*/ 124 h 529"/>
                  <a:gd name="T22" fmla="*/ 372 w 590"/>
                  <a:gd name="T23" fmla="*/ 93 h 529"/>
                  <a:gd name="T24" fmla="*/ 309 w 590"/>
                  <a:gd name="T25" fmla="*/ 93 h 529"/>
                  <a:gd name="T26" fmla="*/ 279 w 590"/>
                  <a:gd name="T27" fmla="*/ 93 h 529"/>
                  <a:gd name="T28" fmla="*/ 248 w 590"/>
                  <a:gd name="T29" fmla="*/ 93 h 529"/>
                  <a:gd name="T30" fmla="*/ 248 w 590"/>
                  <a:gd name="T31" fmla="*/ 124 h 529"/>
                  <a:gd name="T32" fmla="*/ 248 w 590"/>
                  <a:gd name="T33" fmla="*/ 124 h 529"/>
                  <a:gd name="T34" fmla="*/ 217 w 590"/>
                  <a:gd name="T35" fmla="*/ 156 h 529"/>
                  <a:gd name="T36" fmla="*/ 155 w 590"/>
                  <a:gd name="T37" fmla="*/ 187 h 529"/>
                  <a:gd name="T38" fmla="*/ 124 w 590"/>
                  <a:gd name="T39" fmla="*/ 217 h 529"/>
                  <a:gd name="T40" fmla="*/ 93 w 590"/>
                  <a:gd name="T41" fmla="*/ 217 h 529"/>
                  <a:gd name="T42" fmla="*/ 61 w 590"/>
                  <a:gd name="T43" fmla="*/ 187 h 529"/>
                  <a:gd name="T44" fmla="*/ 31 w 590"/>
                  <a:gd name="T45" fmla="*/ 187 h 529"/>
                  <a:gd name="T46" fmla="*/ 31 w 590"/>
                  <a:gd name="T47" fmla="*/ 217 h 529"/>
                  <a:gd name="T48" fmla="*/ 31 w 590"/>
                  <a:gd name="T49" fmla="*/ 280 h 529"/>
                  <a:gd name="T50" fmla="*/ 31 w 590"/>
                  <a:gd name="T51" fmla="*/ 280 h 529"/>
                  <a:gd name="T52" fmla="*/ 31 w 590"/>
                  <a:gd name="T53" fmla="*/ 311 h 529"/>
                  <a:gd name="T54" fmla="*/ 31 w 590"/>
                  <a:gd name="T55" fmla="*/ 311 h 529"/>
                  <a:gd name="T56" fmla="*/ 31 w 590"/>
                  <a:gd name="T57" fmla="*/ 372 h 529"/>
                  <a:gd name="T58" fmla="*/ 31 w 590"/>
                  <a:gd name="T59" fmla="*/ 404 h 529"/>
                  <a:gd name="T60" fmla="*/ 61 w 590"/>
                  <a:gd name="T61" fmla="*/ 435 h 529"/>
                  <a:gd name="T62" fmla="*/ 31 w 590"/>
                  <a:gd name="T63" fmla="*/ 528 h 529"/>
                  <a:gd name="T64" fmla="*/ 93 w 590"/>
                  <a:gd name="T65" fmla="*/ 528 h 529"/>
                  <a:gd name="T66" fmla="*/ 93 w 590"/>
                  <a:gd name="T67" fmla="*/ 528 h 529"/>
                  <a:gd name="T68" fmla="*/ 185 w 590"/>
                  <a:gd name="T69" fmla="*/ 528 h 529"/>
                  <a:gd name="T70" fmla="*/ 217 w 590"/>
                  <a:gd name="T71" fmla="*/ 528 h 529"/>
                  <a:gd name="T72" fmla="*/ 248 w 590"/>
                  <a:gd name="T73" fmla="*/ 528 h 529"/>
                  <a:gd name="T74" fmla="*/ 279 w 590"/>
                  <a:gd name="T75" fmla="*/ 528 h 529"/>
                  <a:gd name="T76" fmla="*/ 341 w 590"/>
                  <a:gd name="T77" fmla="*/ 435 h 529"/>
                  <a:gd name="T78" fmla="*/ 372 w 590"/>
                  <a:gd name="T79" fmla="*/ 435 h 529"/>
                  <a:gd name="T80" fmla="*/ 372 w 590"/>
                  <a:gd name="T81" fmla="*/ 404 h 529"/>
                  <a:gd name="T82" fmla="*/ 433 w 590"/>
                  <a:gd name="T83" fmla="*/ 404 h 529"/>
                  <a:gd name="T84" fmla="*/ 433 w 590"/>
                  <a:gd name="T85" fmla="*/ 404 h 529"/>
                  <a:gd name="T86" fmla="*/ 464 w 590"/>
                  <a:gd name="T87" fmla="*/ 372 h 529"/>
                  <a:gd name="T88" fmla="*/ 496 w 590"/>
                  <a:gd name="T89" fmla="*/ 311 h 529"/>
                  <a:gd name="T90" fmla="*/ 496 w 590"/>
                  <a:gd name="T91" fmla="*/ 311 h 529"/>
                  <a:gd name="T92" fmla="*/ 527 w 590"/>
                  <a:gd name="T93" fmla="*/ 248 h 529"/>
                  <a:gd name="T94" fmla="*/ 527 w 590"/>
                  <a:gd name="T95" fmla="*/ 21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529">
                    <a:moveTo>
                      <a:pt x="589" y="187"/>
                    </a:moveTo>
                    <a:lnTo>
                      <a:pt x="589" y="187"/>
                    </a:lnTo>
                    <a:lnTo>
                      <a:pt x="589" y="187"/>
                    </a:lnTo>
                    <a:lnTo>
                      <a:pt x="589" y="187"/>
                    </a:lnTo>
                    <a:lnTo>
                      <a:pt x="589" y="187"/>
                    </a:lnTo>
                    <a:lnTo>
                      <a:pt x="589" y="187"/>
                    </a:lnTo>
                    <a:lnTo>
                      <a:pt x="557" y="187"/>
                    </a:lnTo>
                    <a:lnTo>
                      <a:pt x="557" y="156"/>
                    </a:lnTo>
                    <a:lnTo>
                      <a:pt x="557" y="156"/>
                    </a:lnTo>
                    <a:lnTo>
                      <a:pt x="557" y="156"/>
                    </a:lnTo>
                    <a:cubicBezTo>
                      <a:pt x="557" y="124"/>
                      <a:pt x="557" y="124"/>
                      <a:pt x="557" y="124"/>
                    </a:cubicBezTo>
                    <a:cubicBezTo>
                      <a:pt x="557" y="124"/>
                      <a:pt x="557" y="124"/>
                      <a:pt x="557" y="93"/>
                    </a:cubicBezTo>
                    <a:lnTo>
                      <a:pt x="557" y="93"/>
                    </a:lnTo>
                    <a:lnTo>
                      <a:pt x="557" y="93"/>
                    </a:lnTo>
                    <a:lnTo>
                      <a:pt x="557" y="63"/>
                    </a:lnTo>
                    <a:lnTo>
                      <a:pt x="557" y="63"/>
                    </a:lnTo>
                    <a:cubicBezTo>
                      <a:pt x="557" y="63"/>
                      <a:pt x="557" y="63"/>
                      <a:pt x="557" y="32"/>
                    </a:cubicBezTo>
                    <a:lnTo>
                      <a:pt x="557" y="32"/>
                    </a:lnTo>
                    <a:lnTo>
                      <a:pt x="557" y="32"/>
                    </a:lnTo>
                    <a:cubicBezTo>
                      <a:pt x="557" y="0"/>
                      <a:pt x="557" y="0"/>
                      <a:pt x="557" y="0"/>
                    </a:cubicBezTo>
                    <a:cubicBezTo>
                      <a:pt x="557" y="32"/>
                      <a:pt x="557" y="32"/>
                      <a:pt x="557" y="32"/>
                    </a:cubicBezTo>
                    <a:lnTo>
                      <a:pt x="557" y="32"/>
                    </a:lnTo>
                    <a:lnTo>
                      <a:pt x="527" y="63"/>
                    </a:lnTo>
                    <a:lnTo>
                      <a:pt x="527" y="63"/>
                    </a:lnTo>
                    <a:lnTo>
                      <a:pt x="496" y="63"/>
                    </a:lnTo>
                    <a:lnTo>
                      <a:pt x="496" y="63"/>
                    </a:lnTo>
                    <a:lnTo>
                      <a:pt x="496" y="93"/>
                    </a:lnTo>
                    <a:cubicBezTo>
                      <a:pt x="496" y="93"/>
                      <a:pt x="496" y="93"/>
                      <a:pt x="464" y="93"/>
                    </a:cubicBezTo>
                    <a:lnTo>
                      <a:pt x="464" y="93"/>
                    </a:lnTo>
                    <a:cubicBezTo>
                      <a:pt x="464" y="93"/>
                      <a:pt x="464" y="93"/>
                      <a:pt x="433" y="93"/>
                    </a:cubicBezTo>
                    <a:lnTo>
                      <a:pt x="433" y="93"/>
                    </a:lnTo>
                    <a:lnTo>
                      <a:pt x="433" y="93"/>
                    </a:lnTo>
                    <a:cubicBezTo>
                      <a:pt x="403" y="93"/>
                      <a:pt x="403" y="124"/>
                      <a:pt x="403" y="124"/>
                    </a:cubicBezTo>
                    <a:lnTo>
                      <a:pt x="403" y="124"/>
                    </a:lnTo>
                    <a:lnTo>
                      <a:pt x="403" y="124"/>
                    </a:lnTo>
                    <a:lnTo>
                      <a:pt x="372" y="93"/>
                    </a:lnTo>
                    <a:lnTo>
                      <a:pt x="372" y="93"/>
                    </a:lnTo>
                    <a:lnTo>
                      <a:pt x="341" y="93"/>
                    </a:lnTo>
                    <a:cubicBezTo>
                      <a:pt x="309" y="93"/>
                      <a:pt x="309" y="93"/>
                      <a:pt x="309" y="93"/>
                    </a:cubicBezTo>
                    <a:lnTo>
                      <a:pt x="309" y="93"/>
                    </a:lnTo>
                    <a:cubicBezTo>
                      <a:pt x="309" y="93"/>
                      <a:pt x="279" y="93"/>
                      <a:pt x="279" y="63"/>
                    </a:cubicBezTo>
                    <a:cubicBezTo>
                      <a:pt x="279" y="93"/>
                      <a:pt x="279" y="93"/>
                      <a:pt x="279" y="93"/>
                    </a:cubicBezTo>
                    <a:lnTo>
                      <a:pt x="279" y="93"/>
                    </a:lnTo>
                    <a:lnTo>
                      <a:pt x="248" y="93"/>
                    </a:lnTo>
                    <a:lnTo>
                      <a:pt x="248" y="93"/>
                    </a:lnTo>
                    <a:lnTo>
                      <a:pt x="248" y="93"/>
                    </a:lnTo>
                    <a:lnTo>
                      <a:pt x="248" y="93"/>
                    </a:lnTo>
                    <a:lnTo>
                      <a:pt x="248" y="124"/>
                    </a:lnTo>
                    <a:lnTo>
                      <a:pt x="248" y="124"/>
                    </a:lnTo>
                    <a:lnTo>
                      <a:pt x="248" y="124"/>
                    </a:lnTo>
                    <a:lnTo>
                      <a:pt x="248" y="124"/>
                    </a:lnTo>
                    <a:lnTo>
                      <a:pt x="217" y="156"/>
                    </a:lnTo>
                    <a:lnTo>
                      <a:pt x="217" y="156"/>
                    </a:lnTo>
                    <a:lnTo>
                      <a:pt x="217" y="156"/>
                    </a:lnTo>
                    <a:lnTo>
                      <a:pt x="185" y="156"/>
                    </a:lnTo>
                    <a:lnTo>
                      <a:pt x="185" y="156"/>
                    </a:lnTo>
                    <a:cubicBezTo>
                      <a:pt x="185" y="187"/>
                      <a:pt x="155" y="187"/>
                      <a:pt x="155" y="187"/>
                    </a:cubicBezTo>
                    <a:lnTo>
                      <a:pt x="155" y="187"/>
                    </a:lnTo>
                    <a:lnTo>
                      <a:pt x="155" y="187"/>
                    </a:lnTo>
                    <a:cubicBezTo>
                      <a:pt x="155" y="217"/>
                      <a:pt x="124" y="217"/>
                      <a:pt x="124" y="217"/>
                    </a:cubicBezTo>
                    <a:lnTo>
                      <a:pt x="124" y="217"/>
                    </a:lnTo>
                    <a:lnTo>
                      <a:pt x="124" y="217"/>
                    </a:lnTo>
                    <a:cubicBezTo>
                      <a:pt x="93" y="217"/>
                      <a:pt x="93" y="217"/>
                      <a:pt x="93" y="217"/>
                    </a:cubicBezTo>
                    <a:lnTo>
                      <a:pt x="93" y="217"/>
                    </a:lnTo>
                    <a:lnTo>
                      <a:pt x="93" y="217"/>
                    </a:lnTo>
                    <a:cubicBezTo>
                      <a:pt x="61" y="217"/>
                      <a:pt x="61" y="217"/>
                      <a:pt x="61" y="187"/>
                    </a:cubicBezTo>
                    <a:cubicBezTo>
                      <a:pt x="61" y="187"/>
                      <a:pt x="61" y="187"/>
                      <a:pt x="31" y="187"/>
                    </a:cubicBezTo>
                    <a:lnTo>
                      <a:pt x="31" y="187"/>
                    </a:lnTo>
                    <a:lnTo>
                      <a:pt x="31" y="187"/>
                    </a:lnTo>
                    <a:lnTo>
                      <a:pt x="31" y="187"/>
                    </a:lnTo>
                    <a:cubicBezTo>
                      <a:pt x="31" y="217"/>
                      <a:pt x="31" y="217"/>
                      <a:pt x="31" y="217"/>
                    </a:cubicBezTo>
                    <a:lnTo>
                      <a:pt x="31" y="217"/>
                    </a:lnTo>
                    <a:lnTo>
                      <a:pt x="31" y="217"/>
                    </a:lnTo>
                    <a:lnTo>
                      <a:pt x="31" y="217"/>
                    </a:lnTo>
                    <a:cubicBezTo>
                      <a:pt x="31" y="248"/>
                      <a:pt x="31" y="248"/>
                      <a:pt x="31" y="280"/>
                    </a:cubicBezTo>
                    <a:lnTo>
                      <a:pt x="31" y="280"/>
                    </a:lnTo>
                    <a:lnTo>
                      <a:pt x="31" y="280"/>
                    </a:lnTo>
                    <a:lnTo>
                      <a:pt x="31" y="280"/>
                    </a:lnTo>
                    <a:lnTo>
                      <a:pt x="31" y="280"/>
                    </a:lnTo>
                    <a:lnTo>
                      <a:pt x="31" y="280"/>
                    </a:lnTo>
                    <a:cubicBezTo>
                      <a:pt x="31" y="311"/>
                      <a:pt x="31" y="311"/>
                      <a:pt x="31" y="311"/>
                    </a:cubicBezTo>
                    <a:lnTo>
                      <a:pt x="31" y="311"/>
                    </a:lnTo>
                    <a:lnTo>
                      <a:pt x="31" y="311"/>
                    </a:lnTo>
                    <a:lnTo>
                      <a:pt x="31" y="311"/>
                    </a:lnTo>
                    <a:lnTo>
                      <a:pt x="31" y="311"/>
                    </a:lnTo>
                    <a:cubicBezTo>
                      <a:pt x="0" y="341"/>
                      <a:pt x="0" y="341"/>
                      <a:pt x="0" y="341"/>
                    </a:cubicBezTo>
                    <a:cubicBezTo>
                      <a:pt x="31" y="341"/>
                      <a:pt x="31" y="372"/>
                      <a:pt x="31" y="372"/>
                    </a:cubicBezTo>
                    <a:lnTo>
                      <a:pt x="31" y="372"/>
                    </a:lnTo>
                    <a:lnTo>
                      <a:pt x="31" y="404"/>
                    </a:lnTo>
                    <a:lnTo>
                      <a:pt x="31" y="404"/>
                    </a:lnTo>
                    <a:lnTo>
                      <a:pt x="31" y="404"/>
                    </a:lnTo>
                    <a:cubicBezTo>
                      <a:pt x="61" y="404"/>
                      <a:pt x="61" y="404"/>
                      <a:pt x="61" y="435"/>
                    </a:cubicBezTo>
                    <a:lnTo>
                      <a:pt x="61" y="435"/>
                    </a:lnTo>
                    <a:lnTo>
                      <a:pt x="93" y="465"/>
                    </a:lnTo>
                    <a:cubicBezTo>
                      <a:pt x="93" y="496"/>
                      <a:pt x="93" y="496"/>
                      <a:pt x="61" y="496"/>
                    </a:cubicBezTo>
                    <a:cubicBezTo>
                      <a:pt x="61" y="496"/>
                      <a:pt x="61" y="528"/>
                      <a:pt x="31" y="528"/>
                    </a:cubicBezTo>
                    <a:cubicBezTo>
                      <a:pt x="61" y="528"/>
                      <a:pt x="61" y="528"/>
                      <a:pt x="61" y="528"/>
                    </a:cubicBezTo>
                    <a:lnTo>
                      <a:pt x="93" y="528"/>
                    </a:lnTo>
                    <a:lnTo>
                      <a:pt x="93" y="528"/>
                    </a:lnTo>
                    <a:lnTo>
                      <a:pt x="93" y="528"/>
                    </a:lnTo>
                    <a:lnTo>
                      <a:pt x="93" y="528"/>
                    </a:lnTo>
                    <a:lnTo>
                      <a:pt x="93" y="528"/>
                    </a:lnTo>
                    <a:cubicBezTo>
                      <a:pt x="124" y="528"/>
                      <a:pt x="155" y="528"/>
                      <a:pt x="155" y="528"/>
                    </a:cubicBezTo>
                    <a:lnTo>
                      <a:pt x="155" y="528"/>
                    </a:lnTo>
                    <a:cubicBezTo>
                      <a:pt x="185" y="528"/>
                      <a:pt x="185" y="528"/>
                      <a:pt x="185" y="528"/>
                    </a:cubicBezTo>
                    <a:lnTo>
                      <a:pt x="185" y="528"/>
                    </a:lnTo>
                    <a:cubicBezTo>
                      <a:pt x="185" y="528"/>
                      <a:pt x="185" y="528"/>
                      <a:pt x="217" y="528"/>
                    </a:cubicBezTo>
                    <a:lnTo>
                      <a:pt x="217" y="528"/>
                    </a:lnTo>
                    <a:lnTo>
                      <a:pt x="217" y="528"/>
                    </a:lnTo>
                    <a:lnTo>
                      <a:pt x="217" y="528"/>
                    </a:lnTo>
                    <a:lnTo>
                      <a:pt x="248" y="528"/>
                    </a:lnTo>
                    <a:lnTo>
                      <a:pt x="279" y="528"/>
                    </a:lnTo>
                    <a:lnTo>
                      <a:pt x="279" y="528"/>
                    </a:lnTo>
                    <a:lnTo>
                      <a:pt x="279" y="528"/>
                    </a:lnTo>
                    <a:cubicBezTo>
                      <a:pt x="279" y="496"/>
                      <a:pt x="279" y="496"/>
                      <a:pt x="279" y="496"/>
                    </a:cubicBezTo>
                    <a:cubicBezTo>
                      <a:pt x="279" y="496"/>
                      <a:pt x="279" y="465"/>
                      <a:pt x="309" y="435"/>
                    </a:cubicBezTo>
                    <a:lnTo>
                      <a:pt x="341" y="435"/>
                    </a:lnTo>
                    <a:lnTo>
                      <a:pt x="341" y="435"/>
                    </a:lnTo>
                    <a:lnTo>
                      <a:pt x="341" y="435"/>
                    </a:lnTo>
                    <a:cubicBezTo>
                      <a:pt x="341" y="435"/>
                      <a:pt x="341" y="435"/>
                      <a:pt x="372" y="435"/>
                    </a:cubicBezTo>
                    <a:lnTo>
                      <a:pt x="372" y="435"/>
                    </a:lnTo>
                    <a:cubicBezTo>
                      <a:pt x="372" y="435"/>
                      <a:pt x="372" y="435"/>
                      <a:pt x="372" y="404"/>
                    </a:cubicBezTo>
                    <a:lnTo>
                      <a:pt x="372" y="404"/>
                    </a:lnTo>
                    <a:cubicBezTo>
                      <a:pt x="403" y="404"/>
                      <a:pt x="403" y="372"/>
                      <a:pt x="403" y="372"/>
                    </a:cubicBezTo>
                    <a:cubicBezTo>
                      <a:pt x="433" y="372"/>
                      <a:pt x="433" y="372"/>
                      <a:pt x="433" y="404"/>
                    </a:cubicBezTo>
                    <a:lnTo>
                      <a:pt x="433" y="404"/>
                    </a:lnTo>
                    <a:lnTo>
                      <a:pt x="433" y="404"/>
                    </a:lnTo>
                    <a:lnTo>
                      <a:pt x="433" y="404"/>
                    </a:lnTo>
                    <a:lnTo>
                      <a:pt x="433" y="404"/>
                    </a:lnTo>
                    <a:lnTo>
                      <a:pt x="464" y="404"/>
                    </a:lnTo>
                    <a:lnTo>
                      <a:pt x="464" y="372"/>
                    </a:lnTo>
                    <a:lnTo>
                      <a:pt x="464" y="372"/>
                    </a:lnTo>
                    <a:cubicBezTo>
                      <a:pt x="433" y="372"/>
                      <a:pt x="433" y="372"/>
                      <a:pt x="433" y="372"/>
                    </a:cubicBezTo>
                    <a:cubicBezTo>
                      <a:pt x="433" y="341"/>
                      <a:pt x="464" y="341"/>
                      <a:pt x="464" y="341"/>
                    </a:cubicBezTo>
                    <a:cubicBezTo>
                      <a:pt x="464" y="311"/>
                      <a:pt x="496" y="311"/>
                      <a:pt x="496" y="311"/>
                    </a:cubicBezTo>
                    <a:lnTo>
                      <a:pt x="496" y="311"/>
                    </a:lnTo>
                    <a:lnTo>
                      <a:pt x="496" y="311"/>
                    </a:lnTo>
                    <a:lnTo>
                      <a:pt x="496" y="311"/>
                    </a:lnTo>
                    <a:cubicBezTo>
                      <a:pt x="496" y="280"/>
                      <a:pt x="496" y="280"/>
                      <a:pt x="496" y="280"/>
                    </a:cubicBezTo>
                    <a:lnTo>
                      <a:pt x="496" y="248"/>
                    </a:lnTo>
                    <a:lnTo>
                      <a:pt x="527" y="248"/>
                    </a:lnTo>
                    <a:lnTo>
                      <a:pt x="527" y="248"/>
                    </a:lnTo>
                    <a:lnTo>
                      <a:pt x="527" y="248"/>
                    </a:lnTo>
                    <a:cubicBezTo>
                      <a:pt x="527" y="217"/>
                      <a:pt x="527" y="217"/>
                      <a:pt x="527" y="217"/>
                    </a:cubicBezTo>
                    <a:cubicBezTo>
                      <a:pt x="557" y="217"/>
                      <a:pt x="557" y="187"/>
                      <a:pt x="557" y="187"/>
                    </a:cubicBezTo>
                    <a:cubicBezTo>
                      <a:pt x="557" y="187"/>
                      <a:pt x="557" y="187"/>
                      <a:pt x="589"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0" name="Freeform 69"/>
              <p:cNvSpPr>
                <a:spLocks noChangeArrowheads="1"/>
              </p:cNvSpPr>
              <p:nvPr/>
            </p:nvSpPr>
            <p:spPr bwMode="auto">
              <a:xfrm>
                <a:off x="4784725" y="1612900"/>
                <a:ext cx="234950" cy="155575"/>
              </a:xfrm>
              <a:custGeom>
                <a:avLst/>
                <a:gdLst>
                  <a:gd name="T0" fmla="*/ 124 w 652"/>
                  <a:gd name="T1" fmla="*/ 0 h 434"/>
                  <a:gd name="T2" fmla="*/ 124 w 652"/>
                  <a:gd name="T3" fmla="*/ 0 h 434"/>
                  <a:gd name="T4" fmla="*/ 0 w 652"/>
                  <a:gd name="T5" fmla="*/ 217 h 434"/>
                  <a:gd name="T6" fmla="*/ 31 w 652"/>
                  <a:gd name="T7" fmla="*/ 217 h 434"/>
                  <a:gd name="T8" fmla="*/ 31 w 652"/>
                  <a:gd name="T9" fmla="*/ 185 h 434"/>
                  <a:gd name="T10" fmla="*/ 61 w 652"/>
                  <a:gd name="T11" fmla="*/ 154 h 434"/>
                  <a:gd name="T12" fmla="*/ 61 w 652"/>
                  <a:gd name="T13" fmla="*/ 154 h 434"/>
                  <a:gd name="T14" fmla="*/ 124 w 652"/>
                  <a:gd name="T15" fmla="*/ 124 h 434"/>
                  <a:gd name="T16" fmla="*/ 155 w 652"/>
                  <a:gd name="T17" fmla="*/ 124 h 434"/>
                  <a:gd name="T18" fmla="*/ 185 w 652"/>
                  <a:gd name="T19" fmla="*/ 124 h 434"/>
                  <a:gd name="T20" fmla="*/ 185 w 652"/>
                  <a:gd name="T21" fmla="*/ 154 h 434"/>
                  <a:gd name="T22" fmla="*/ 217 w 652"/>
                  <a:gd name="T23" fmla="*/ 154 h 434"/>
                  <a:gd name="T24" fmla="*/ 248 w 652"/>
                  <a:gd name="T25" fmla="*/ 185 h 434"/>
                  <a:gd name="T26" fmla="*/ 248 w 652"/>
                  <a:gd name="T27" fmla="*/ 217 h 434"/>
                  <a:gd name="T28" fmla="*/ 248 w 652"/>
                  <a:gd name="T29" fmla="*/ 217 h 434"/>
                  <a:gd name="T30" fmla="*/ 279 w 652"/>
                  <a:gd name="T31" fmla="*/ 217 h 434"/>
                  <a:gd name="T32" fmla="*/ 309 w 652"/>
                  <a:gd name="T33" fmla="*/ 217 h 434"/>
                  <a:gd name="T34" fmla="*/ 341 w 652"/>
                  <a:gd name="T35" fmla="*/ 248 h 434"/>
                  <a:gd name="T36" fmla="*/ 341 w 652"/>
                  <a:gd name="T37" fmla="*/ 278 h 434"/>
                  <a:gd name="T38" fmla="*/ 372 w 652"/>
                  <a:gd name="T39" fmla="*/ 309 h 434"/>
                  <a:gd name="T40" fmla="*/ 372 w 652"/>
                  <a:gd name="T41" fmla="*/ 309 h 434"/>
                  <a:gd name="T42" fmla="*/ 403 w 652"/>
                  <a:gd name="T43" fmla="*/ 309 h 434"/>
                  <a:gd name="T44" fmla="*/ 433 w 652"/>
                  <a:gd name="T45" fmla="*/ 372 h 434"/>
                  <a:gd name="T46" fmla="*/ 465 w 652"/>
                  <a:gd name="T47" fmla="*/ 372 h 434"/>
                  <a:gd name="T48" fmla="*/ 527 w 652"/>
                  <a:gd name="T49" fmla="*/ 402 h 434"/>
                  <a:gd name="T50" fmla="*/ 589 w 652"/>
                  <a:gd name="T51" fmla="*/ 402 h 434"/>
                  <a:gd name="T52" fmla="*/ 589 w 652"/>
                  <a:gd name="T53" fmla="*/ 402 h 434"/>
                  <a:gd name="T54" fmla="*/ 589 w 652"/>
                  <a:gd name="T55" fmla="*/ 402 h 434"/>
                  <a:gd name="T56" fmla="*/ 589 w 652"/>
                  <a:gd name="T57" fmla="*/ 372 h 434"/>
                  <a:gd name="T58" fmla="*/ 589 w 652"/>
                  <a:gd name="T59" fmla="*/ 341 h 434"/>
                  <a:gd name="T60" fmla="*/ 620 w 652"/>
                  <a:gd name="T61" fmla="*/ 309 h 434"/>
                  <a:gd name="T62" fmla="*/ 620 w 652"/>
                  <a:gd name="T63" fmla="*/ 309 h 434"/>
                  <a:gd name="T64" fmla="*/ 651 w 652"/>
                  <a:gd name="T65" fmla="*/ 309 h 434"/>
                  <a:gd name="T66" fmla="*/ 651 w 652"/>
                  <a:gd name="T67" fmla="*/ 309 h 434"/>
                  <a:gd name="T68" fmla="*/ 620 w 652"/>
                  <a:gd name="T69" fmla="*/ 278 h 434"/>
                  <a:gd name="T70" fmla="*/ 620 w 652"/>
                  <a:gd name="T71" fmla="*/ 278 h 434"/>
                  <a:gd name="T72" fmla="*/ 620 w 652"/>
                  <a:gd name="T73" fmla="*/ 278 h 434"/>
                  <a:gd name="T74" fmla="*/ 589 w 652"/>
                  <a:gd name="T75" fmla="*/ 278 h 434"/>
                  <a:gd name="T76" fmla="*/ 557 w 652"/>
                  <a:gd name="T77" fmla="*/ 248 h 434"/>
                  <a:gd name="T78" fmla="*/ 557 w 652"/>
                  <a:gd name="T79" fmla="*/ 248 h 434"/>
                  <a:gd name="T80" fmla="*/ 496 w 652"/>
                  <a:gd name="T81" fmla="*/ 154 h 434"/>
                  <a:gd name="T82" fmla="*/ 496 w 652"/>
                  <a:gd name="T83" fmla="*/ 124 h 434"/>
                  <a:gd name="T84" fmla="*/ 496 w 652"/>
                  <a:gd name="T85" fmla="*/ 124 h 434"/>
                  <a:gd name="T86" fmla="*/ 465 w 652"/>
                  <a:gd name="T87" fmla="*/ 124 h 434"/>
                  <a:gd name="T88" fmla="*/ 433 w 652"/>
                  <a:gd name="T89" fmla="*/ 124 h 434"/>
                  <a:gd name="T90" fmla="*/ 372 w 652"/>
                  <a:gd name="T91" fmla="*/ 124 h 434"/>
                  <a:gd name="T92" fmla="*/ 341 w 652"/>
                  <a:gd name="T93" fmla="*/ 124 h 434"/>
                  <a:gd name="T94" fmla="*/ 309 w 652"/>
                  <a:gd name="T95" fmla="*/ 124 h 434"/>
                  <a:gd name="T96" fmla="*/ 248 w 652"/>
                  <a:gd name="T97" fmla="*/ 61 h 434"/>
                  <a:gd name="T98" fmla="*/ 248 w 652"/>
                  <a:gd name="T99" fmla="*/ 61 h 434"/>
                  <a:gd name="T100" fmla="*/ 185 w 652"/>
                  <a:gd name="T101" fmla="*/ 93 h 434"/>
                  <a:gd name="T102" fmla="*/ 155 w 652"/>
                  <a:gd name="T103" fmla="*/ 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434">
                    <a:moveTo>
                      <a:pt x="124" y="0"/>
                    </a:moveTo>
                    <a:lnTo>
                      <a:pt x="124" y="0"/>
                    </a:lnTo>
                    <a:lnTo>
                      <a:pt x="124" y="0"/>
                    </a:lnTo>
                    <a:lnTo>
                      <a:pt x="124" y="0"/>
                    </a:lnTo>
                    <a:cubicBezTo>
                      <a:pt x="0" y="31"/>
                      <a:pt x="0" y="31"/>
                      <a:pt x="0" y="31"/>
                    </a:cubicBezTo>
                    <a:cubicBezTo>
                      <a:pt x="0" y="217"/>
                      <a:pt x="0" y="217"/>
                      <a:pt x="0" y="217"/>
                    </a:cubicBezTo>
                    <a:lnTo>
                      <a:pt x="0" y="217"/>
                    </a:lnTo>
                    <a:cubicBezTo>
                      <a:pt x="31" y="217"/>
                      <a:pt x="31" y="217"/>
                      <a:pt x="31" y="217"/>
                    </a:cubicBezTo>
                    <a:lnTo>
                      <a:pt x="31" y="217"/>
                    </a:lnTo>
                    <a:cubicBezTo>
                      <a:pt x="31" y="185"/>
                      <a:pt x="31" y="185"/>
                      <a:pt x="31" y="185"/>
                    </a:cubicBezTo>
                    <a:cubicBezTo>
                      <a:pt x="31" y="154"/>
                      <a:pt x="61" y="154"/>
                      <a:pt x="61" y="154"/>
                    </a:cubicBezTo>
                    <a:lnTo>
                      <a:pt x="61" y="154"/>
                    </a:lnTo>
                    <a:lnTo>
                      <a:pt x="61" y="154"/>
                    </a:lnTo>
                    <a:lnTo>
                      <a:pt x="61" y="154"/>
                    </a:lnTo>
                    <a:lnTo>
                      <a:pt x="61" y="154"/>
                    </a:lnTo>
                    <a:cubicBezTo>
                      <a:pt x="93" y="124"/>
                      <a:pt x="93" y="124"/>
                      <a:pt x="124" y="124"/>
                    </a:cubicBezTo>
                    <a:lnTo>
                      <a:pt x="124" y="124"/>
                    </a:lnTo>
                    <a:lnTo>
                      <a:pt x="155" y="124"/>
                    </a:lnTo>
                    <a:lnTo>
                      <a:pt x="185" y="124"/>
                    </a:lnTo>
                    <a:lnTo>
                      <a:pt x="185" y="124"/>
                    </a:lnTo>
                    <a:cubicBezTo>
                      <a:pt x="185" y="124"/>
                      <a:pt x="185" y="124"/>
                      <a:pt x="185" y="154"/>
                    </a:cubicBezTo>
                    <a:lnTo>
                      <a:pt x="185" y="154"/>
                    </a:lnTo>
                    <a:lnTo>
                      <a:pt x="185" y="154"/>
                    </a:lnTo>
                    <a:cubicBezTo>
                      <a:pt x="217" y="154"/>
                      <a:pt x="217" y="154"/>
                      <a:pt x="217" y="154"/>
                    </a:cubicBezTo>
                    <a:lnTo>
                      <a:pt x="217" y="154"/>
                    </a:lnTo>
                    <a:cubicBezTo>
                      <a:pt x="248" y="185"/>
                      <a:pt x="248" y="185"/>
                      <a:pt x="248" y="185"/>
                    </a:cubicBezTo>
                    <a:lnTo>
                      <a:pt x="248" y="185"/>
                    </a:lnTo>
                    <a:cubicBezTo>
                      <a:pt x="248" y="217"/>
                      <a:pt x="248" y="217"/>
                      <a:pt x="248" y="217"/>
                    </a:cubicBezTo>
                    <a:lnTo>
                      <a:pt x="248" y="217"/>
                    </a:lnTo>
                    <a:lnTo>
                      <a:pt x="248" y="217"/>
                    </a:lnTo>
                    <a:cubicBezTo>
                      <a:pt x="248" y="217"/>
                      <a:pt x="248" y="217"/>
                      <a:pt x="279" y="217"/>
                    </a:cubicBezTo>
                    <a:lnTo>
                      <a:pt x="279" y="217"/>
                    </a:lnTo>
                    <a:lnTo>
                      <a:pt x="279" y="217"/>
                    </a:lnTo>
                    <a:lnTo>
                      <a:pt x="309" y="217"/>
                    </a:lnTo>
                    <a:lnTo>
                      <a:pt x="341" y="248"/>
                    </a:lnTo>
                    <a:lnTo>
                      <a:pt x="341" y="248"/>
                    </a:lnTo>
                    <a:lnTo>
                      <a:pt x="341" y="248"/>
                    </a:lnTo>
                    <a:lnTo>
                      <a:pt x="341" y="278"/>
                    </a:lnTo>
                    <a:cubicBezTo>
                      <a:pt x="372" y="278"/>
                      <a:pt x="372" y="309"/>
                      <a:pt x="372" y="309"/>
                    </a:cubicBezTo>
                    <a:lnTo>
                      <a:pt x="372" y="309"/>
                    </a:lnTo>
                    <a:lnTo>
                      <a:pt x="372" y="309"/>
                    </a:lnTo>
                    <a:lnTo>
                      <a:pt x="372" y="309"/>
                    </a:lnTo>
                    <a:lnTo>
                      <a:pt x="372" y="309"/>
                    </a:lnTo>
                    <a:lnTo>
                      <a:pt x="403" y="309"/>
                    </a:lnTo>
                    <a:cubicBezTo>
                      <a:pt x="403" y="341"/>
                      <a:pt x="433" y="341"/>
                      <a:pt x="433" y="341"/>
                    </a:cubicBezTo>
                    <a:cubicBezTo>
                      <a:pt x="433" y="372"/>
                      <a:pt x="433" y="372"/>
                      <a:pt x="433" y="372"/>
                    </a:cubicBezTo>
                    <a:cubicBezTo>
                      <a:pt x="433" y="372"/>
                      <a:pt x="433" y="372"/>
                      <a:pt x="465" y="372"/>
                    </a:cubicBezTo>
                    <a:lnTo>
                      <a:pt x="465" y="372"/>
                    </a:lnTo>
                    <a:lnTo>
                      <a:pt x="496" y="372"/>
                    </a:lnTo>
                    <a:cubicBezTo>
                      <a:pt x="527" y="402"/>
                      <a:pt x="527" y="402"/>
                      <a:pt x="527" y="402"/>
                    </a:cubicBezTo>
                    <a:lnTo>
                      <a:pt x="589" y="402"/>
                    </a:lnTo>
                    <a:lnTo>
                      <a:pt x="589" y="402"/>
                    </a:lnTo>
                    <a:cubicBezTo>
                      <a:pt x="620" y="433"/>
                      <a:pt x="620" y="433"/>
                      <a:pt x="620" y="433"/>
                    </a:cubicBezTo>
                    <a:cubicBezTo>
                      <a:pt x="589" y="402"/>
                      <a:pt x="589" y="402"/>
                      <a:pt x="589" y="402"/>
                    </a:cubicBezTo>
                    <a:lnTo>
                      <a:pt x="589" y="402"/>
                    </a:lnTo>
                    <a:lnTo>
                      <a:pt x="589" y="402"/>
                    </a:lnTo>
                    <a:lnTo>
                      <a:pt x="589" y="402"/>
                    </a:lnTo>
                    <a:lnTo>
                      <a:pt x="589" y="372"/>
                    </a:lnTo>
                    <a:cubicBezTo>
                      <a:pt x="589" y="372"/>
                      <a:pt x="589" y="372"/>
                      <a:pt x="589" y="341"/>
                    </a:cubicBezTo>
                    <a:lnTo>
                      <a:pt x="589" y="341"/>
                    </a:lnTo>
                    <a:lnTo>
                      <a:pt x="589" y="341"/>
                    </a:lnTo>
                    <a:cubicBezTo>
                      <a:pt x="620" y="309"/>
                      <a:pt x="620" y="309"/>
                      <a:pt x="620" y="309"/>
                    </a:cubicBezTo>
                    <a:lnTo>
                      <a:pt x="620" y="309"/>
                    </a:lnTo>
                    <a:lnTo>
                      <a:pt x="620" y="309"/>
                    </a:lnTo>
                    <a:cubicBezTo>
                      <a:pt x="620" y="309"/>
                      <a:pt x="620" y="309"/>
                      <a:pt x="651" y="309"/>
                    </a:cubicBezTo>
                    <a:lnTo>
                      <a:pt x="651" y="309"/>
                    </a:lnTo>
                    <a:lnTo>
                      <a:pt x="651" y="309"/>
                    </a:lnTo>
                    <a:lnTo>
                      <a:pt x="651" y="309"/>
                    </a:lnTo>
                    <a:cubicBezTo>
                      <a:pt x="651" y="309"/>
                      <a:pt x="651" y="278"/>
                      <a:pt x="620" y="278"/>
                    </a:cubicBezTo>
                    <a:lnTo>
                      <a:pt x="620" y="278"/>
                    </a:lnTo>
                    <a:lnTo>
                      <a:pt x="620" y="278"/>
                    </a:lnTo>
                    <a:lnTo>
                      <a:pt x="620" y="278"/>
                    </a:lnTo>
                    <a:lnTo>
                      <a:pt x="620" y="278"/>
                    </a:lnTo>
                    <a:lnTo>
                      <a:pt x="620" y="278"/>
                    </a:lnTo>
                    <a:lnTo>
                      <a:pt x="620" y="278"/>
                    </a:lnTo>
                    <a:lnTo>
                      <a:pt x="589" y="278"/>
                    </a:lnTo>
                    <a:lnTo>
                      <a:pt x="589" y="278"/>
                    </a:lnTo>
                    <a:cubicBezTo>
                      <a:pt x="589" y="278"/>
                      <a:pt x="557" y="278"/>
                      <a:pt x="557" y="248"/>
                    </a:cubicBezTo>
                    <a:lnTo>
                      <a:pt x="557" y="248"/>
                    </a:lnTo>
                    <a:lnTo>
                      <a:pt x="557" y="248"/>
                    </a:lnTo>
                    <a:lnTo>
                      <a:pt x="557" y="217"/>
                    </a:lnTo>
                    <a:cubicBezTo>
                      <a:pt x="527" y="217"/>
                      <a:pt x="496" y="185"/>
                      <a:pt x="496" y="154"/>
                    </a:cubicBezTo>
                    <a:lnTo>
                      <a:pt x="496" y="154"/>
                    </a:lnTo>
                    <a:lnTo>
                      <a:pt x="496" y="124"/>
                    </a:lnTo>
                    <a:lnTo>
                      <a:pt x="496" y="124"/>
                    </a:lnTo>
                    <a:lnTo>
                      <a:pt x="496" y="124"/>
                    </a:lnTo>
                    <a:lnTo>
                      <a:pt x="465" y="124"/>
                    </a:lnTo>
                    <a:lnTo>
                      <a:pt x="465" y="124"/>
                    </a:lnTo>
                    <a:lnTo>
                      <a:pt x="465" y="124"/>
                    </a:lnTo>
                    <a:cubicBezTo>
                      <a:pt x="433" y="124"/>
                      <a:pt x="433" y="124"/>
                      <a:pt x="433" y="124"/>
                    </a:cubicBezTo>
                    <a:lnTo>
                      <a:pt x="433" y="124"/>
                    </a:lnTo>
                    <a:cubicBezTo>
                      <a:pt x="403" y="124"/>
                      <a:pt x="403" y="124"/>
                      <a:pt x="372" y="124"/>
                    </a:cubicBezTo>
                    <a:lnTo>
                      <a:pt x="372" y="124"/>
                    </a:lnTo>
                    <a:lnTo>
                      <a:pt x="341" y="124"/>
                    </a:lnTo>
                    <a:cubicBezTo>
                      <a:pt x="341" y="124"/>
                      <a:pt x="341" y="124"/>
                      <a:pt x="309" y="124"/>
                    </a:cubicBezTo>
                    <a:lnTo>
                      <a:pt x="309" y="124"/>
                    </a:lnTo>
                    <a:cubicBezTo>
                      <a:pt x="279" y="93"/>
                      <a:pt x="279" y="93"/>
                      <a:pt x="248" y="93"/>
                    </a:cubicBezTo>
                    <a:cubicBezTo>
                      <a:pt x="248" y="61"/>
                      <a:pt x="248" y="61"/>
                      <a:pt x="248" y="61"/>
                    </a:cubicBezTo>
                    <a:lnTo>
                      <a:pt x="248" y="61"/>
                    </a:lnTo>
                    <a:lnTo>
                      <a:pt x="248" y="61"/>
                    </a:lnTo>
                    <a:cubicBezTo>
                      <a:pt x="248" y="93"/>
                      <a:pt x="217" y="93"/>
                      <a:pt x="217" y="93"/>
                    </a:cubicBezTo>
                    <a:cubicBezTo>
                      <a:pt x="185" y="93"/>
                      <a:pt x="185" y="93"/>
                      <a:pt x="185" y="93"/>
                    </a:cubicBezTo>
                    <a:lnTo>
                      <a:pt x="185" y="93"/>
                    </a:lnTo>
                    <a:cubicBezTo>
                      <a:pt x="155" y="61"/>
                      <a:pt x="155" y="61"/>
                      <a:pt x="155" y="61"/>
                    </a:cubicBezTo>
                    <a:cubicBezTo>
                      <a:pt x="155" y="61"/>
                      <a:pt x="124" y="61"/>
                      <a:pt x="12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1" name="Freeform 70"/>
              <p:cNvSpPr>
                <a:spLocks noChangeArrowheads="1"/>
              </p:cNvSpPr>
              <p:nvPr/>
            </p:nvSpPr>
            <p:spPr bwMode="auto">
              <a:xfrm>
                <a:off x="5064125" y="1701800"/>
                <a:ext cx="33338" cy="11113"/>
              </a:xfrm>
              <a:custGeom>
                <a:avLst/>
                <a:gdLst>
                  <a:gd name="T0" fmla="*/ 30 w 94"/>
                  <a:gd name="T1" fmla="*/ 30 h 31"/>
                  <a:gd name="T2" fmla="*/ 30 w 94"/>
                  <a:gd name="T3" fmla="*/ 30 h 31"/>
                  <a:gd name="T4" fmla="*/ 30 w 94"/>
                  <a:gd name="T5" fmla="*/ 30 h 31"/>
                  <a:gd name="T6" fmla="*/ 62 w 94"/>
                  <a:gd name="T7" fmla="*/ 30 h 31"/>
                  <a:gd name="T8" fmla="*/ 62 w 94"/>
                  <a:gd name="T9" fmla="*/ 30 h 31"/>
                  <a:gd name="T10" fmla="*/ 62 w 94"/>
                  <a:gd name="T11" fmla="*/ 30 h 31"/>
                  <a:gd name="T12" fmla="*/ 62 w 94"/>
                  <a:gd name="T13" fmla="*/ 30 h 31"/>
                  <a:gd name="T14" fmla="*/ 93 w 94"/>
                  <a:gd name="T15" fmla="*/ 30 h 31"/>
                  <a:gd name="T16" fmla="*/ 62 w 94"/>
                  <a:gd name="T17" fmla="*/ 0 h 31"/>
                  <a:gd name="T18" fmla="*/ 62 w 94"/>
                  <a:gd name="T19" fmla="*/ 30 h 31"/>
                  <a:gd name="T20" fmla="*/ 30 w 94"/>
                  <a:gd name="T21" fmla="*/ 30 h 31"/>
                  <a:gd name="T22" fmla="*/ 30 w 94"/>
                  <a:gd name="T23" fmla="*/ 30 h 31"/>
                  <a:gd name="T24" fmla="*/ 30 w 94"/>
                  <a:gd name="T25" fmla="*/ 30 h 31"/>
                  <a:gd name="T26" fmla="*/ 30 w 94"/>
                  <a:gd name="T27" fmla="*/ 30 h 31"/>
                  <a:gd name="T28" fmla="*/ 30 w 94"/>
                  <a:gd name="T29" fmla="*/ 30 h 31"/>
                  <a:gd name="T30" fmla="*/ 0 w 94"/>
                  <a:gd name="T31" fmla="*/ 30 h 31"/>
                  <a:gd name="T32" fmla="*/ 30 w 94"/>
                  <a:gd name="T33" fmla="*/ 30 h 31"/>
                  <a:gd name="T34" fmla="*/ 0 w 94"/>
                  <a:gd name="T35" fmla="*/ 30 h 31"/>
                  <a:gd name="T36" fmla="*/ 0 w 94"/>
                  <a:gd name="T37" fmla="*/ 30 h 31"/>
                  <a:gd name="T38" fmla="*/ 30 w 94"/>
                  <a:gd name="T3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31">
                    <a:moveTo>
                      <a:pt x="30" y="30"/>
                    </a:moveTo>
                    <a:lnTo>
                      <a:pt x="30" y="30"/>
                    </a:lnTo>
                    <a:lnTo>
                      <a:pt x="30" y="30"/>
                    </a:lnTo>
                    <a:lnTo>
                      <a:pt x="62" y="30"/>
                    </a:lnTo>
                    <a:lnTo>
                      <a:pt x="62" y="30"/>
                    </a:lnTo>
                    <a:lnTo>
                      <a:pt x="62" y="30"/>
                    </a:lnTo>
                    <a:lnTo>
                      <a:pt x="62" y="30"/>
                    </a:lnTo>
                    <a:cubicBezTo>
                      <a:pt x="93" y="30"/>
                      <a:pt x="93" y="30"/>
                      <a:pt x="93" y="30"/>
                    </a:cubicBezTo>
                    <a:cubicBezTo>
                      <a:pt x="93" y="0"/>
                      <a:pt x="93" y="0"/>
                      <a:pt x="62" y="0"/>
                    </a:cubicBezTo>
                    <a:cubicBezTo>
                      <a:pt x="62" y="0"/>
                      <a:pt x="62" y="0"/>
                      <a:pt x="62" y="30"/>
                    </a:cubicBezTo>
                    <a:cubicBezTo>
                      <a:pt x="62" y="30"/>
                      <a:pt x="62" y="30"/>
                      <a:pt x="30" y="30"/>
                    </a:cubicBezTo>
                    <a:lnTo>
                      <a:pt x="30" y="30"/>
                    </a:lnTo>
                    <a:lnTo>
                      <a:pt x="30" y="30"/>
                    </a:lnTo>
                    <a:lnTo>
                      <a:pt x="30" y="30"/>
                    </a:lnTo>
                    <a:lnTo>
                      <a:pt x="30" y="30"/>
                    </a:lnTo>
                    <a:cubicBezTo>
                      <a:pt x="0" y="30"/>
                      <a:pt x="0" y="30"/>
                      <a:pt x="0" y="30"/>
                    </a:cubicBezTo>
                    <a:cubicBezTo>
                      <a:pt x="30" y="30"/>
                      <a:pt x="30" y="30"/>
                      <a:pt x="30" y="30"/>
                    </a:cubicBezTo>
                    <a:cubicBezTo>
                      <a:pt x="0" y="30"/>
                      <a:pt x="0" y="30"/>
                      <a:pt x="0" y="30"/>
                    </a:cubicBezTo>
                    <a:lnTo>
                      <a:pt x="0" y="30"/>
                    </a:lnTo>
                    <a:lnTo>
                      <a:pt x="30"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2" name="Freeform 71"/>
              <p:cNvSpPr>
                <a:spLocks noChangeArrowheads="1"/>
              </p:cNvSpPr>
              <p:nvPr/>
            </p:nvSpPr>
            <p:spPr bwMode="auto">
              <a:xfrm>
                <a:off x="5040313" y="1701800"/>
                <a:ext cx="23812" cy="11113"/>
              </a:xfrm>
              <a:custGeom>
                <a:avLst/>
                <a:gdLst>
                  <a:gd name="T0" fmla="*/ 0 w 64"/>
                  <a:gd name="T1" fmla="*/ 30 h 31"/>
                  <a:gd name="T2" fmla="*/ 0 w 64"/>
                  <a:gd name="T3" fmla="*/ 30 h 31"/>
                  <a:gd name="T4" fmla="*/ 32 w 64"/>
                  <a:gd name="T5" fmla="*/ 30 h 31"/>
                  <a:gd name="T6" fmla="*/ 32 w 64"/>
                  <a:gd name="T7" fmla="*/ 30 h 31"/>
                  <a:gd name="T8" fmla="*/ 32 w 64"/>
                  <a:gd name="T9" fmla="*/ 30 h 31"/>
                  <a:gd name="T10" fmla="*/ 32 w 64"/>
                  <a:gd name="T11" fmla="*/ 30 h 31"/>
                  <a:gd name="T12" fmla="*/ 32 w 64"/>
                  <a:gd name="T13" fmla="*/ 30 h 31"/>
                  <a:gd name="T14" fmla="*/ 32 w 64"/>
                  <a:gd name="T15" fmla="*/ 30 h 31"/>
                  <a:gd name="T16" fmla="*/ 32 w 64"/>
                  <a:gd name="T17" fmla="*/ 30 h 31"/>
                  <a:gd name="T18" fmla="*/ 63 w 64"/>
                  <a:gd name="T19" fmla="*/ 30 h 31"/>
                  <a:gd name="T20" fmla="*/ 63 w 64"/>
                  <a:gd name="T21" fmla="*/ 0 h 31"/>
                  <a:gd name="T22" fmla="*/ 63 w 64"/>
                  <a:gd name="T23" fmla="*/ 0 h 31"/>
                  <a:gd name="T24" fmla="*/ 0 w 64"/>
                  <a:gd name="T25" fmla="*/ 0 h 31"/>
                  <a:gd name="T26" fmla="*/ 0 w 64"/>
                  <a:gd name="T27" fmla="*/ 0 h 31"/>
                  <a:gd name="T28" fmla="*/ 0 w 64"/>
                  <a:gd name="T29" fmla="*/ 0 h 31"/>
                  <a:gd name="T30" fmla="*/ 0 w 64"/>
                  <a:gd name="T3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1">
                    <a:moveTo>
                      <a:pt x="0" y="30"/>
                    </a:moveTo>
                    <a:lnTo>
                      <a:pt x="0" y="30"/>
                    </a:lnTo>
                    <a:cubicBezTo>
                      <a:pt x="0" y="30"/>
                      <a:pt x="0" y="30"/>
                      <a:pt x="32" y="30"/>
                    </a:cubicBezTo>
                    <a:lnTo>
                      <a:pt x="32" y="30"/>
                    </a:lnTo>
                    <a:lnTo>
                      <a:pt x="32" y="30"/>
                    </a:lnTo>
                    <a:lnTo>
                      <a:pt x="32" y="30"/>
                    </a:lnTo>
                    <a:lnTo>
                      <a:pt x="32" y="30"/>
                    </a:lnTo>
                    <a:lnTo>
                      <a:pt x="32" y="30"/>
                    </a:lnTo>
                    <a:lnTo>
                      <a:pt x="32" y="30"/>
                    </a:lnTo>
                    <a:cubicBezTo>
                      <a:pt x="63" y="30"/>
                      <a:pt x="63" y="30"/>
                      <a:pt x="63" y="30"/>
                    </a:cubicBezTo>
                    <a:cubicBezTo>
                      <a:pt x="63" y="0"/>
                      <a:pt x="63" y="0"/>
                      <a:pt x="63" y="0"/>
                    </a:cubicBezTo>
                    <a:lnTo>
                      <a:pt x="63" y="0"/>
                    </a:lnTo>
                    <a:cubicBezTo>
                      <a:pt x="32" y="0"/>
                      <a:pt x="32" y="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3" name="Freeform 72"/>
              <p:cNvSpPr>
                <a:spLocks noChangeArrowheads="1"/>
              </p:cNvSpPr>
              <p:nvPr/>
            </p:nvSpPr>
            <p:spPr bwMode="auto">
              <a:xfrm>
                <a:off x="5097463" y="1747838"/>
                <a:ext cx="55562" cy="44450"/>
              </a:xfrm>
              <a:custGeom>
                <a:avLst/>
                <a:gdLst>
                  <a:gd name="T0" fmla="*/ 0 w 155"/>
                  <a:gd name="T1" fmla="*/ 93 h 125"/>
                  <a:gd name="T2" fmla="*/ 0 w 155"/>
                  <a:gd name="T3" fmla="*/ 93 h 125"/>
                  <a:gd name="T4" fmla="*/ 0 w 155"/>
                  <a:gd name="T5" fmla="*/ 124 h 125"/>
                  <a:gd name="T6" fmla="*/ 0 w 155"/>
                  <a:gd name="T7" fmla="*/ 124 h 125"/>
                  <a:gd name="T8" fmla="*/ 0 w 155"/>
                  <a:gd name="T9" fmla="*/ 124 h 125"/>
                  <a:gd name="T10" fmla="*/ 0 w 155"/>
                  <a:gd name="T11" fmla="*/ 124 h 125"/>
                  <a:gd name="T12" fmla="*/ 0 w 155"/>
                  <a:gd name="T13" fmla="*/ 124 h 125"/>
                  <a:gd name="T14" fmla="*/ 30 w 155"/>
                  <a:gd name="T15" fmla="*/ 124 h 125"/>
                  <a:gd name="T16" fmla="*/ 30 w 155"/>
                  <a:gd name="T17" fmla="*/ 124 h 125"/>
                  <a:gd name="T18" fmla="*/ 30 w 155"/>
                  <a:gd name="T19" fmla="*/ 124 h 125"/>
                  <a:gd name="T20" fmla="*/ 30 w 155"/>
                  <a:gd name="T21" fmla="*/ 124 h 125"/>
                  <a:gd name="T22" fmla="*/ 61 w 155"/>
                  <a:gd name="T23" fmla="*/ 124 h 125"/>
                  <a:gd name="T24" fmla="*/ 61 w 155"/>
                  <a:gd name="T25" fmla="*/ 124 h 125"/>
                  <a:gd name="T26" fmla="*/ 61 w 155"/>
                  <a:gd name="T27" fmla="*/ 124 h 125"/>
                  <a:gd name="T28" fmla="*/ 61 w 155"/>
                  <a:gd name="T29" fmla="*/ 124 h 125"/>
                  <a:gd name="T30" fmla="*/ 61 w 155"/>
                  <a:gd name="T31" fmla="*/ 124 h 125"/>
                  <a:gd name="T32" fmla="*/ 93 w 155"/>
                  <a:gd name="T33" fmla="*/ 124 h 125"/>
                  <a:gd name="T34" fmla="*/ 93 w 155"/>
                  <a:gd name="T35" fmla="*/ 124 h 125"/>
                  <a:gd name="T36" fmla="*/ 124 w 155"/>
                  <a:gd name="T37" fmla="*/ 124 h 125"/>
                  <a:gd name="T38" fmla="*/ 124 w 155"/>
                  <a:gd name="T39" fmla="*/ 124 h 125"/>
                  <a:gd name="T40" fmla="*/ 124 w 155"/>
                  <a:gd name="T41" fmla="*/ 93 h 125"/>
                  <a:gd name="T42" fmla="*/ 124 w 155"/>
                  <a:gd name="T43" fmla="*/ 93 h 125"/>
                  <a:gd name="T44" fmla="*/ 154 w 155"/>
                  <a:gd name="T45" fmla="*/ 93 h 125"/>
                  <a:gd name="T46" fmla="*/ 154 w 155"/>
                  <a:gd name="T47" fmla="*/ 93 h 125"/>
                  <a:gd name="T48" fmla="*/ 154 w 155"/>
                  <a:gd name="T49" fmla="*/ 61 h 125"/>
                  <a:gd name="T50" fmla="*/ 154 w 155"/>
                  <a:gd name="T51" fmla="*/ 61 h 125"/>
                  <a:gd name="T52" fmla="*/ 154 w 155"/>
                  <a:gd name="T53" fmla="*/ 61 h 125"/>
                  <a:gd name="T54" fmla="*/ 154 w 155"/>
                  <a:gd name="T55" fmla="*/ 61 h 125"/>
                  <a:gd name="T56" fmla="*/ 124 w 155"/>
                  <a:gd name="T57" fmla="*/ 61 h 125"/>
                  <a:gd name="T58" fmla="*/ 124 w 155"/>
                  <a:gd name="T59" fmla="*/ 61 h 125"/>
                  <a:gd name="T60" fmla="*/ 124 w 155"/>
                  <a:gd name="T61" fmla="*/ 61 h 125"/>
                  <a:gd name="T62" fmla="*/ 124 w 155"/>
                  <a:gd name="T63" fmla="*/ 61 h 125"/>
                  <a:gd name="T64" fmla="*/ 93 w 155"/>
                  <a:gd name="T65" fmla="*/ 30 h 125"/>
                  <a:gd name="T66" fmla="*/ 93 w 155"/>
                  <a:gd name="T67" fmla="*/ 30 h 125"/>
                  <a:gd name="T68" fmla="*/ 61 w 155"/>
                  <a:gd name="T69" fmla="*/ 30 h 125"/>
                  <a:gd name="T70" fmla="*/ 61 w 155"/>
                  <a:gd name="T71" fmla="*/ 30 h 125"/>
                  <a:gd name="T72" fmla="*/ 61 w 155"/>
                  <a:gd name="T73" fmla="*/ 30 h 125"/>
                  <a:gd name="T74" fmla="*/ 30 w 155"/>
                  <a:gd name="T75" fmla="*/ 0 h 125"/>
                  <a:gd name="T76" fmla="*/ 30 w 155"/>
                  <a:gd name="T77" fmla="*/ 0 h 125"/>
                  <a:gd name="T78" fmla="*/ 30 w 155"/>
                  <a:gd name="T79" fmla="*/ 0 h 125"/>
                  <a:gd name="T80" fmla="*/ 30 w 155"/>
                  <a:gd name="T81" fmla="*/ 0 h 125"/>
                  <a:gd name="T82" fmla="*/ 30 w 155"/>
                  <a:gd name="T83" fmla="*/ 0 h 125"/>
                  <a:gd name="T84" fmla="*/ 0 w 155"/>
                  <a:gd name="T85" fmla="*/ 30 h 125"/>
                  <a:gd name="T86" fmla="*/ 0 w 155"/>
                  <a:gd name="T87" fmla="*/ 61 h 125"/>
                  <a:gd name="T88" fmla="*/ 0 w 155"/>
                  <a:gd name="T89" fmla="*/ 61 h 125"/>
                  <a:gd name="T90" fmla="*/ 0 w 155"/>
                  <a:gd name="T91" fmla="*/ 61 h 125"/>
                  <a:gd name="T92" fmla="*/ 0 w 155"/>
                  <a:gd name="T93" fmla="*/ 61 h 125"/>
                  <a:gd name="T94" fmla="*/ 0 w 155"/>
                  <a:gd name="T9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5">
                    <a:moveTo>
                      <a:pt x="0" y="93"/>
                    </a:moveTo>
                    <a:lnTo>
                      <a:pt x="0" y="93"/>
                    </a:lnTo>
                    <a:cubicBezTo>
                      <a:pt x="0" y="124"/>
                      <a:pt x="0" y="124"/>
                      <a:pt x="0" y="124"/>
                    </a:cubicBezTo>
                    <a:lnTo>
                      <a:pt x="0" y="124"/>
                    </a:lnTo>
                    <a:lnTo>
                      <a:pt x="0" y="124"/>
                    </a:lnTo>
                    <a:lnTo>
                      <a:pt x="0" y="124"/>
                    </a:lnTo>
                    <a:lnTo>
                      <a:pt x="0" y="124"/>
                    </a:lnTo>
                    <a:cubicBezTo>
                      <a:pt x="0" y="124"/>
                      <a:pt x="0" y="124"/>
                      <a:pt x="30" y="124"/>
                    </a:cubicBezTo>
                    <a:lnTo>
                      <a:pt x="30" y="124"/>
                    </a:lnTo>
                    <a:lnTo>
                      <a:pt x="30" y="124"/>
                    </a:lnTo>
                    <a:lnTo>
                      <a:pt x="30" y="124"/>
                    </a:lnTo>
                    <a:lnTo>
                      <a:pt x="61" y="124"/>
                    </a:lnTo>
                    <a:lnTo>
                      <a:pt x="61" y="124"/>
                    </a:lnTo>
                    <a:lnTo>
                      <a:pt x="61" y="124"/>
                    </a:lnTo>
                    <a:lnTo>
                      <a:pt x="61" y="124"/>
                    </a:lnTo>
                    <a:lnTo>
                      <a:pt x="61" y="124"/>
                    </a:lnTo>
                    <a:cubicBezTo>
                      <a:pt x="93" y="124"/>
                      <a:pt x="93" y="124"/>
                      <a:pt x="93" y="124"/>
                    </a:cubicBezTo>
                    <a:lnTo>
                      <a:pt x="93" y="124"/>
                    </a:lnTo>
                    <a:lnTo>
                      <a:pt x="124" y="124"/>
                    </a:lnTo>
                    <a:lnTo>
                      <a:pt x="124" y="124"/>
                    </a:lnTo>
                    <a:cubicBezTo>
                      <a:pt x="124" y="93"/>
                      <a:pt x="124" y="93"/>
                      <a:pt x="124" y="93"/>
                    </a:cubicBezTo>
                    <a:lnTo>
                      <a:pt x="124" y="93"/>
                    </a:lnTo>
                    <a:lnTo>
                      <a:pt x="154" y="93"/>
                    </a:lnTo>
                    <a:lnTo>
                      <a:pt x="154" y="93"/>
                    </a:lnTo>
                    <a:lnTo>
                      <a:pt x="154" y="61"/>
                    </a:lnTo>
                    <a:lnTo>
                      <a:pt x="154" y="61"/>
                    </a:lnTo>
                    <a:lnTo>
                      <a:pt x="154" y="61"/>
                    </a:lnTo>
                    <a:lnTo>
                      <a:pt x="154" y="61"/>
                    </a:lnTo>
                    <a:lnTo>
                      <a:pt x="124" y="61"/>
                    </a:lnTo>
                    <a:lnTo>
                      <a:pt x="124" y="61"/>
                    </a:lnTo>
                    <a:lnTo>
                      <a:pt x="124" y="61"/>
                    </a:lnTo>
                    <a:lnTo>
                      <a:pt x="124" y="61"/>
                    </a:lnTo>
                    <a:cubicBezTo>
                      <a:pt x="93" y="61"/>
                      <a:pt x="93" y="61"/>
                      <a:pt x="93" y="30"/>
                    </a:cubicBezTo>
                    <a:lnTo>
                      <a:pt x="93" y="30"/>
                    </a:lnTo>
                    <a:lnTo>
                      <a:pt x="61" y="30"/>
                    </a:lnTo>
                    <a:lnTo>
                      <a:pt x="61" y="30"/>
                    </a:lnTo>
                    <a:lnTo>
                      <a:pt x="61" y="30"/>
                    </a:lnTo>
                    <a:cubicBezTo>
                      <a:pt x="61" y="30"/>
                      <a:pt x="61" y="0"/>
                      <a:pt x="30" y="0"/>
                    </a:cubicBezTo>
                    <a:lnTo>
                      <a:pt x="30" y="0"/>
                    </a:lnTo>
                    <a:lnTo>
                      <a:pt x="30" y="0"/>
                    </a:lnTo>
                    <a:lnTo>
                      <a:pt x="30" y="0"/>
                    </a:lnTo>
                    <a:lnTo>
                      <a:pt x="30" y="0"/>
                    </a:lnTo>
                    <a:cubicBezTo>
                      <a:pt x="30" y="30"/>
                      <a:pt x="0" y="30"/>
                      <a:pt x="0" y="30"/>
                    </a:cubicBezTo>
                    <a:cubicBezTo>
                      <a:pt x="0" y="30"/>
                      <a:pt x="0" y="30"/>
                      <a:pt x="0" y="61"/>
                    </a:cubicBezTo>
                    <a:lnTo>
                      <a:pt x="0" y="61"/>
                    </a:lnTo>
                    <a:lnTo>
                      <a:pt x="0" y="61"/>
                    </a:lnTo>
                    <a:lnTo>
                      <a:pt x="0" y="61"/>
                    </a:lnTo>
                    <a:cubicBezTo>
                      <a:pt x="0" y="61"/>
                      <a:pt x="0" y="61"/>
                      <a:pt x="0"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4" name="Freeform 73"/>
              <p:cNvSpPr>
                <a:spLocks noChangeArrowheads="1"/>
              </p:cNvSpPr>
              <p:nvPr/>
            </p:nvSpPr>
            <p:spPr bwMode="auto">
              <a:xfrm>
                <a:off x="5029200" y="1735138"/>
                <a:ext cx="44450" cy="44450"/>
              </a:xfrm>
              <a:custGeom>
                <a:avLst/>
                <a:gdLst>
                  <a:gd name="T0" fmla="*/ 94 w 125"/>
                  <a:gd name="T1" fmla="*/ 31 h 125"/>
                  <a:gd name="T2" fmla="*/ 94 w 125"/>
                  <a:gd name="T3" fmla="*/ 31 h 125"/>
                  <a:gd name="T4" fmla="*/ 94 w 125"/>
                  <a:gd name="T5" fmla="*/ 31 h 125"/>
                  <a:gd name="T6" fmla="*/ 63 w 125"/>
                  <a:gd name="T7" fmla="*/ 31 h 125"/>
                  <a:gd name="T8" fmla="*/ 31 w 125"/>
                  <a:gd name="T9" fmla="*/ 31 h 125"/>
                  <a:gd name="T10" fmla="*/ 31 w 125"/>
                  <a:gd name="T11" fmla="*/ 31 h 125"/>
                  <a:gd name="T12" fmla="*/ 31 w 125"/>
                  <a:gd name="T13" fmla="*/ 31 h 125"/>
                  <a:gd name="T14" fmla="*/ 0 w 125"/>
                  <a:gd name="T15" fmla="*/ 0 h 125"/>
                  <a:gd name="T16" fmla="*/ 0 w 125"/>
                  <a:gd name="T17" fmla="*/ 31 h 125"/>
                  <a:gd name="T18" fmla="*/ 0 w 125"/>
                  <a:gd name="T19" fmla="*/ 31 h 125"/>
                  <a:gd name="T20" fmla="*/ 0 w 125"/>
                  <a:gd name="T21" fmla="*/ 31 h 125"/>
                  <a:gd name="T22" fmla="*/ 0 w 125"/>
                  <a:gd name="T23" fmla="*/ 31 h 125"/>
                  <a:gd name="T24" fmla="*/ 0 w 125"/>
                  <a:gd name="T25" fmla="*/ 31 h 125"/>
                  <a:gd name="T26" fmla="*/ 0 w 125"/>
                  <a:gd name="T27" fmla="*/ 31 h 125"/>
                  <a:gd name="T28" fmla="*/ 0 w 125"/>
                  <a:gd name="T29" fmla="*/ 61 h 125"/>
                  <a:gd name="T30" fmla="*/ 0 w 125"/>
                  <a:gd name="T31" fmla="*/ 61 h 125"/>
                  <a:gd name="T32" fmla="*/ 0 w 125"/>
                  <a:gd name="T33" fmla="*/ 61 h 125"/>
                  <a:gd name="T34" fmla="*/ 0 w 125"/>
                  <a:gd name="T35" fmla="*/ 92 h 125"/>
                  <a:gd name="T36" fmla="*/ 0 w 125"/>
                  <a:gd name="T37" fmla="*/ 92 h 125"/>
                  <a:gd name="T38" fmla="*/ 0 w 125"/>
                  <a:gd name="T39" fmla="*/ 92 h 125"/>
                  <a:gd name="T40" fmla="*/ 0 w 125"/>
                  <a:gd name="T41" fmla="*/ 92 h 125"/>
                  <a:gd name="T42" fmla="*/ 0 w 125"/>
                  <a:gd name="T43" fmla="*/ 124 h 125"/>
                  <a:gd name="T44" fmla="*/ 0 w 125"/>
                  <a:gd name="T45" fmla="*/ 124 h 125"/>
                  <a:gd name="T46" fmla="*/ 0 w 125"/>
                  <a:gd name="T47" fmla="*/ 124 h 125"/>
                  <a:gd name="T48" fmla="*/ 31 w 125"/>
                  <a:gd name="T49" fmla="*/ 124 h 125"/>
                  <a:gd name="T50" fmla="*/ 31 w 125"/>
                  <a:gd name="T51" fmla="*/ 124 h 125"/>
                  <a:gd name="T52" fmla="*/ 31 w 125"/>
                  <a:gd name="T53" fmla="*/ 124 h 125"/>
                  <a:gd name="T54" fmla="*/ 31 w 125"/>
                  <a:gd name="T55" fmla="*/ 92 h 125"/>
                  <a:gd name="T56" fmla="*/ 31 w 125"/>
                  <a:gd name="T57" fmla="*/ 92 h 125"/>
                  <a:gd name="T58" fmla="*/ 63 w 125"/>
                  <a:gd name="T59" fmla="*/ 92 h 125"/>
                  <a:gd name="T60" fmla="*/ 63 w 125"/>
                  <a:gd name="T61" fmla="*/ 92 h 125"/>
                  <a:gd name="T62" fmla="*/ 63 w 125"/>
                  <a:gd name="T63" fmla="*/ 92 h 125"/>
                  <a:gd name="T64" fmla="*/ 63 w 125"/>
                  <a:gd name="T65" fmla="*/ 92 h 125"/>
                  <a:gd name="T66" fmla="*/ 94 w 125"/>
                  <a:gd name="T67" fmla="*/ 61 h 125"/>
                  <a:gd name="T68" fmla="*/ 94 w 125"/>
                  <a:gd name="T69" fmla="*/ 61 h 125"/>
                  <a:gd name="T70" fmla="*/ 124 w 125"/>
                  <a:gd name="T71" fmla="*/ 61 h 125"/>
                  <a:gd name="T72" fmla="*/ 94 w 125"/>
                  <a:gd name="T73"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25">
                    <a:moveTo>
                      <a:pt x="94" y="31"/>
                    </a:moveTo>
                    <a:lnTo>
                      <a:pt x="94" y="31"/>
                    </a:lnTo>
                    <a:lnTo>
                      <a:pt x="94" y="31"/>
                    </a:lnTo>
                    <a:lnTo>
                      <a:pt x="63" y="31"/>
                    </a:lnTo>
                    <a:lnTo>
                      <a:pt x="31" y="31"/>
                    </a:lnTo>
                    <a:lnTo>
                      <a:pt x="31" y="31"/>
                    </a:lnTo>
                    <a:lnTo>
                      <a:pt x="31" y="31"/>
                    </a:lnTo>
                    <a:cubicBezTo>
                      <a:pt x="31" y="31"/>
                      <a:pt x="31" y="31"/>
                      <a:pt x="0" y="0"/>
                    </a:cubicBezTo>
                    <a:cubicBezTo>
                      <a:pt x="0" y="31"/>
                      <a:pt x="0" y="31"/>
                      <a:pt x="0" y="31"/>
                    </a:cubicBezTo>
                    <a:lnTo>
                      <a:pt x="0" y="31"/>
                    </a:lnTo>
                    <a:lnTo>
                      <a:pt x="0" y="31"/>
                    </a:lnTo>
                    <a:lnTo>
                      <a:pt x="0" y="31"/>
                    </a:lnTo>
                    <a:lnTo>
                      <a:pt x="0" y="31"/>
                    </a:lnTo>
                    <a:lnTo>
                      <a:pt x="0" y="31"/>
                    </a:lnTo>
                    <a:lnTo>
                      <a:pt x="0" y="61"/>
                    </a:lnTo>
                    <a:lnTo>
                      <a:pt x="0" y="61"/>
                    </a:lnTo>
                    <a:lnTo>
                      <a:pt x="0" y="61"/>
                    </a:lnTo>
                    <a:cubicBezTo>
                      <a:pt x="0" y="92"/>
                      <a:pt x="0" y="92"/>
                      <a:pt x="0" y="92"/>
                    </a:cubicBezTo>
                    <a:lnTo>
                      <a:pt x="0" y="92"/>
                    </a:lnTo>
                    <a:lnTo>
                      <a:pt x="0" y="92"/>
                    </a:lnTo>
                    <a:lnTo>
                      <a:pt x="0" y="92"/>
                    </a:lnTo>
                    <a:lnTo>
                      <a:pt x="0" y="124"/>
                    </a:lnTo>
                    <a:lnTo>
                      <a:pt x="0" y="124"/>
                    </a:lnTo>
                    <a:lnTo>
                      <a:pt x="0" y="124"/>
                    </a:lnTo>
                    <a:cubicBezTo>
                      <a:pt x="31" y="124"/>
                      <a:pt x="31" y="124"/>
                      <a:pt x="31" y="124"/>
                    </a:cubicBezTo>
                    <a:lnTo>
                      <a:pt x="31" y="124"/>
                    </a:lnTo>
                    <a:lnTo>
                      <a:pt x="31" y="124"/>
                    </a:lnTo>
                    <a:lnTo>
                      <a:pt x="31" y="92"/>
                    </a:lnTo>
                    <a:lnTo>
                      <a:pt x="31" y="92"/>
                    </a:lnTo>
                    <a:cubicBezTo>
                      <a:pt x="63" y="92"/>
                      <a:pt x="63" y="92"/>
                      <a:pt x="63" y="92"/>
                    </a:cubicBezTo>
                    <a:lnTo>
                      <a:pt x="63" y="92"/>
                    </a:lnTo>
                    <a:lnTo>
                      <a:pt x="63" y="92"/>
                    </a:lnTo>
                    <a:lnTo>
                      <a:pt x="63" y="92"/>
                    </a:lnTo>
                    <a:lnTo>
                      <a:pt x="94" y="61"/>
                    </a:lnTo>
                    <a:lnTo>
                      <a:pt x="94" y="61"/>
                    </a:lnTo>
                    <a:cubicBezTo>
                      <a:pt x="94" y="61"/>
                      <a:pt x="94" y="61"/>
                      <a:pt x="124" y="61"/>
                    </a:cubicBezTo>
                    <a:cubicBezTo>
                      <a:pt x="94" y="31"/>
                      <a:pt x="94" y="31"/>
                      <a:pt x="9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5" name="Freeform 74"/>
              <p:cNvSpPr>
                <a:spLocks noChangeArrowheads="1"/>
              </p:cNvSpPr>
              <p:nvPr/>
            </p:nvSpPr>
            <p:spPr bwMode="auto">
              <a:xfrm>
                <a:off x="5073650" y="1668463"/>
                <a:ext cx="168275" cy="68262"/>
              </a:xfrm>
              <a:custGeom>
                <a:avLst/>
                <a:gdLst>
                  <a:gd name="T0" fmla="*/ 187 w 466"/>
                  <a:gd name="T1" fmla="*/ 124 h 188"/>
                  <a:gd name="T2" fmla="*/ 187 w 466"/>
                  <a:gd name="T3" fmla="*/ 94 h 188"/>
                  <a:gd name="T4" fmla="*/ 217 w 466"/>
                  <a:gd name="T5" fmla="*/ 94 h 188"/>
                  <a:gd name="T6" fmla="*/ 217 w 466"/>
                  <a:gd name="T7" fmla="*/ 94 h 188"/>
                  <a:gd name="T8" fmla="*/ 248 w 466"/>
                  <a:gd name="T9" fmla="*/ 94 h 188"/>
                  <a:gd name="T10" fmla="*/ 248 w 466"/>
                  <a:gd name="T11" fmla="*/ 94 h 188"/>
                  <a:gd name="T12" fmla="*/ 280 w 466"/>
                  <a:gd name="T13" fmla="*/ 124 h 188"/>
                  <a:gd name="T14" fmla="*/ 311 w 466"/>
                  <a:gd name="T15" fmla="*/ 94 h 188"/>
                  <a:gd name="T16" fmla="*/ 311 w 466"/>
                  <a:gd name="T17" fmla="*/ 63 h 188"/>
                  <a:gd name="T18" fmla="*/ 341 w 466"/>
                  <a:gd name="T19" fmla="*/ 63 h 188"/>
                  <a:gd name="T20" fmla="*/ 341 w 466"/>
                  <a:gd name="T21" fmla="*/ 63 h 188"/>
                  <a:gd name="T22" fmla="*/ 404 w 466"/>
                  <a:gd name="T23" fmla="*/ 63 h 188"/>
                  <a:gd name="T24" fmla="*/ 465 w 466"/>
                  <a:gd name="T25" fmla="*/ 31 h 188"/>
                  <a:gd name="T26" fmla="*/ 465 w 466"/>
                  <a:gd name="T27" fmla="*/ 31 h 188"/>
                  <a:gd name="T28" fmla="*/ 435 w 466"/>
                  <a:gd name="T29" fmla="*/ 0 h 188"/>
                  <a:gd name="T30" fmla="*/ 435 w 466"/>
                  <a:gd name="T31" fmla="*/ 0 h 188"/>
                  <a:gd name="T32" fmla="*/ 372 w 466"/>
                  <a:gd name="T33" fmla="*/ 0 h 188"/>
                  <a:gd name="T34" fmla="*/ 372 w 466"/>
                  <a:gd name="T35" fmla="*/ 0 h 188"/>
                  <a:gd name="T36" fmla="*/ 341 w 466"/>
                  <a:gd name="T37" fmla="*/ 0 h 188"/>
                  <a:gd name="T38" fmla="*/ 311 w 466"/>
                  <a:gd name="T39" fmla="*/ 0 h 188"/>
                  <a:gd name="T40" fmla="*/ 311 w 466"/>
                  <a:gd name="T41" fmla="*/ 0 h 188"/>
                  <a:gd name="T42" fmla="*/ 248 w 466"/>
                  <a:gd name="T43" fmla="*/ 0 h 188"/>
                  <a:gd name="T44" fmla="*/ 217 w 466"/>
                  <a:gd name="T45" fmla="*/ 0 h 188"/>
                  <a:gd name="T46" fmla="*/ 187 w 466"/>
                  <a:gd name="T47" fmla="*/ 0 h 188"/>
                  <a:gd name="T48" fmla="*/ 187 w 466"/>
                  <a:gd name="T49" fmla="*/ 0 h 188"/>
                  <a:gd name="T50" fmla="*/ 187 w 466"/>
                  <a:gd name="T51" fmla="*/ 0 h 188"/>
                  <a:gd name="T52" fmla="*/ 156 w 466"/>
                  <a:gd name="T53" fmla="*/ 31 h 188"/>
                  <a:gd name="T54" fmla="*/ 93 w 466"/>
                  <a:gd name="T55" fmla="*/ 31 h 188"/>
                  <a:gd name="T56" fmla="*/ 63 w 466"/>
                  <a:gd name="T57" fmla="*/ 0 h 188"/>
                  <a:gd name="T58" fmla="*/ 32 w 466"/>
                  <a:gd name="T59" fmla="*/ 31 h 188"/>
                  <a:gd name="T60" fmla="*/ 0 w 466"/>
                  <a:gd name="T61" fmla="*/ 63 h 188"/>
                  <a:gd name="T62" fmla="*/ 0 w 466"/>
                  <a:gd name="T63" fmla="*/ 63 h 188"/>
                  <a:gd name="T64" fmla="*/ 32 w 466"/>
                  <a:gd name="T65" fmla="*/ 63 h 188"/>
                  <a:gd name="T66" fmla="*/ 93 w 466"/>
                  <a:gd name="T67" fmla="*/ 63 h 188"/>
                  <a:gd name="T68" fmla="*/ 124 w 466"/>
                  <a:gd name="T69" fmla="*/ 124 h 188"/>
                  <a:gd name="T70" fmla="*/ 124 w 466"/>
                  <a:gd name="T71" fmla="*/ 124 h 188"/>
                  <a:gd name="T72" fmla="*/ 93 w 466"/>
                  <a:gd name="T73" fmla="*/ 155 h 188"/>
                  <a:gd name="T74" fmla="*/ 63 w 466"/>
                  <a:gd name="T75" fmla="*/ 187 h 188"/>
                  <a:gd name="T76" fmla="*/ 63 w 466"/>
                  <a:gd name="T77" fmla="*/ 187 h 188"/>
                  <a:gd name="T78" fmla="*/ 63 w 466"/>
                  <a:gd name="T79" fmla="*/ 187 h 188"/>
                  <a:gd name="T80" fmla="*/ 93 w 466"/>
                  <a:gd name="T81" fmla="*/ 187 h 188"/>
                  <a:gd name="T82" fmla="*/ 93 w 466"/>
                  <a:gd name="T83" fmla="*/ 187 h 188"/>
                  <a:gd name="T84" fmla="*/ 93 w 466"/>
                  <a:gd name="T85" fmla="*/ 155 h 188"/>
                  <a:gd name="T86" fmla="*/ 124 w 466"/>
                  <a:gd name="T87" fmla="*/ 187 h 188"/>
                  <a:gd name="T88" fmla="*/ 156 w 466"/>
                  <a:gd name="T89" fmla="*/ 155 h 188"/>
                  <a:gd name="T90" fmla="*/ 187 w 466"/>
                  <a:gd name="T91"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188">
                    <a:moveTo>
                      <a:pt x="187" y="124"/>
                    </a:moveTo>
                    <a:lnTo>
                      <a:pt x="187" y="124"/>
                    </a:lnTo>
                    <a:lnTo>
                      <a:pt x="187" y="124"/>
                    </a:lnTo>
                    <a:cubicBezTo>
                      <a:pt x="187" y="124"/>
                      <a:pt x="187" y="124"/>
                      <a:pt x="187" y="94"/>
                    </a:cubicBezTo>
                    <a:lnTo>
                      <a:pt x="187" y="94"/>
                    </a:lnTo>
                    <a:cubicBezTo>
                      <a:pt x="217" y="94"/>
                      <a:pt x="217" y="94"/>
                      <a:pt x="217" y="94"/>
                    </a:cubicBezTo>
                    <a:lnTo>
                      <a:pt x="217" y="94"/>
                    </a:lnTo>
                    <a:lnTo>
                      <a:pt x="217" y="94"/>
                    </a:lnTo>
                    <a:lnTo>
                      <a:pt x="217" y="94"/>
                    </a:lnTo>
                    <a:cubicBezTo>
                      <a:pt x="248" y="94"/>
                      <a:pt x="248" y="94"/>
                      <a:pt x="248" y="94"/>
                    </a:cubicBezTo>
                    <a:lnTo>
                      <a:pt x="248" y="94"/>
                    </a:lnTo>
                    <a:lnTo>
                      <a:pt x="248" y="94"/>
                    </a:lnTo>
                    <a:lnTo>
                      <a:pt x="248" y="94"/>
                    </a:lnTo>
                    <a:cubicBezTo>
                      <a:pt x="280" y="94"/>
                      <a:pt x="280" y="94"/>
                      <a:pt x="280" y="124"/>
                    </a:cubicBezTo>
                    <a:cubicBezTo>
                      <a:pt x="280" y="124"/>
                      <a:pt x="280" y="94"/>
                      <a:pt x="311" y="94"/>
                    </a:cubicBezTo>
                    <a:lnTo>
                      <a:pt x="311" y="94"/>
                    </a:lnTo>
                    <a:cubicBezTo>
                      <a:pt x="311" y="94"/>
                      <a:pt x="311" y="94"/>
                      <a:pt x="311" y="63"/>
                    </a:cubicBezTo>
                    <a:lnTo>
                      <a:pt x="311" y="63"/>
                    </a:lnTo>
                    <a:cubicBezTo>
                      <a:pt x="341" y="63"/>
                      <a:pt x="341" y="63"/>
                      <a:pt x="341" y="63"/>
                    </a:cubicBezTo>
                    <a:lnTo>
                      <a:pt x="341" y="63"/>
                    </a:lnTo>
                    <a:lnTo>
                      <a:pt x="341" y="63"/>
                    </a:lnTo>
                    <a:lnTo>
                      <a:pt x="341" y="63"/>
                    </a:lnTo>
                    <a:cubicBezTo>
                      <a:pt x="341" y="63"/>
                      <a:pt x="372" y="63"/>
                      <a:pt x="404" y="63"/>
                    </a:cubicBezTo>
                    <a:lnTo>
                      <a:pt x="404" y="63"/>
                    </a:lnTo>
                    <a:cubicBezTo>
                      <a:pt x="404" y="31"/>
                      <a:pt x="435" y="31"/>
                      <a:pt x="435" y="31"/>
                    </a:cubicBezTo>
                    <a:cubicBezTo>
                      <a:pt x="435" y="31"/>
                      <a:pt x="435" y="31"/>
                      <a:pt x="465" y="31"/>
                    </a:cubicBezTo>
                    <a:lnTo>
                      <a:pt x="465" y="31"/>
                    </a:lnTo>
                    <a:lnTo>
                      <a:pt x="465" y="31"/>
                    </a:lnTo>
                    <a:cubicBezTo>
                      <a:pt x="435" y="31"/>
                      <a:pt x="435" y="0"/>
                      <a:pt x="435" y="0"/>
                    </a:cubicBezTo>
                    <a:lnTo>
                      <a:pt x="435" y="0"/>
                    </a:lnTo>
                    <a:lnTo>
                      <a:pt x="435" y="0"/>
                    </a:lnTo>
                    <a:lnTo>
                      <a:pt x="435" y="0"/>
                    </a:lnTo>
                    <a:cubicBezTo>
                      <a:pt x="404" y="0"/>
                      <a:pt x="404" y="0"/>
                      <a:pt x="404" y="0"/>
                    </a:cubicBezTo>
                    <a:cubicBezTo>
                      <a:pt x="404" y="0"/>
                      <a:pt x="404" y="0"/>
                      <a:pt x="372" y="0"/>
                    </a:cubicBezTo>
                    <a:lnTo>
                      <a:pt x="372" y="0"/>
                    </a:lnTo>
                    <a:lnTo>
                      <a:pt x="372" y="0"/>
                    </a:lnTo>
                    <a:cubicBezTo>
                      <a:pt x="341" y="0"/>
                      <a:pt x="341" y="0"/>
                      <a:pt x="341" y="0"/>
                    </a:cubicBezTo>
                    <a:lnTo>
                      <a:pt x="341" y="0"/>
                    </a:lnTo>
                    <a:cubicBezTo>
                      <a:pt x="311" y="0"/>
                      <a:pt x="311" y="0"/>
                      <a:pt x="311" y="0"/>
                    </a:cubicBezTo>
                    <a:lnTo>
                      <a:pt x="311" y="0"/>
                    </a:lnTo>
                    <a:lnTo>
                      <a:pt x="311" y="0"/>
                    </a:lnTo>
                    <a:lnTo>
                      <a:pt x="311" y="0"/>
                    </a:lnTo>
                    <a:cubicBezTo>
                      <a:pt x="280" y="0"/>
                      <a:pt x="280" y="0"/>
                      <a:pt x="280" y="0"/>
                    </a:cubicBezTo>
                    <a:cubicBezTo>
                      <a:pt x="280" y="0"/>
                      <a:pt x="280" y="0"/>
                      <a:pt x="248" y="0"/>
                    </a:cubicBezTo>
                    <a:lnTo>
                      <a:pt x="248" y="0"/>
                    </a:lnTo>
                    <a:cubicBezTo>
                      <a:pt x="217" y="0"/>
                      <a:pt x="217" y="0"/>
                      <a:pt x="217" y="0"/>
                    </a:cubicBezTo>
                    <a:cubicBezTo>
                      <a:pt x="217" y="0"/>
                      <a:pt x="217" y="0"/>
                      <a:pt x="187" y="0"/>
                    </a:cubicBezTo>
                    <a:lnTo>
                      <a:pt x="187" y="0"/>
                    </a:lnTo>
                    <a:lnTo>
                      <a:pt x="187" y="0"/>
                    </a:lnTo>
                    <a:lnTo>
                      <a:pt x="187" y="0"/>
                    </a:lnTo>
                    <a:lnTo>
                      <a:pt x="187" y="0"/>
                    </a:lnTo>
                    <a:lnTo>
                      <a:pt x="187" y="0"/>
                    </a:lnTo>
                    <a:cubicBezTo>
                      <a:pt x="187" y="31"/>
                      <a:pt x="187" y="31"/>
                      <a:pt x="156" y="31"/>
                    </a:cubicBezTo>
                    <a:lnTo>
                      <a:pt x="156" y="31"/>
                    </a:lnTo>
                    <a:cubicBezTo>
                      <a:pt x="124" y="31"/>
                      <a:pt x="124" y="31"/>
                      <a:pt x="124" y="31"/>
                    </a:cubicBezTo>
                    <a:cubicBezTo>
                      <a:pt x="93" y="31"/>
                      <a:pt x="93" y="31"/>
                      <a:pt x="93" y="31"/>
                    </a:cubicBezTo>
                    <a:cubicBezTo>
                      <a:pt x="63" y="0"/>
                      <a:pt x="63" y="0"/>
                      <a:pt x="63" y="0"/>
                    </a:cubicBezTo>
                    <a:lnTo>
                      <a:pt x="63" y="0"/>
                    </a:lnTo>
                    <a:cubicBezTo>
                      <a:pt x="32" y="0"/>
                      <a:pt x="32" y="31"/>
                      <a:pt x="32" y="31"/>
                    </a:cubicBezTo>
                    <a:lnTo>
                      <a:pt x="32" y="31"/>
                    </a:lnTo>
                    <a:cubicBezTo>
                      <a:pt x="0" y="31"/>
                      <a:pt x="0" y="63"/>
                      <a:pt x="0" y="63"/>
                    </a:cubicBezTo>
                    <a:lnTo>
                      <a:pt x="0" y="63"/>
                    </a:lnTo>
                    <a:lnTo>
                      <a:pt x="0" y="63"/>
                    </a:lnTo>
                    <a:lnTo>
                      <a:pt x="0" y="63"/>
                    </a:lnTo>
                    <a:lnTo>
                      <a:pt x="0" y="63"/>
                    </a:lnTo>
                    <a:cubicBezTo>
                      <a:pt x="32" y="63"/>
                      <a:pt x="32" y="63"/>
                      <a:pt x="32" y="63"/>
                    </a:cubicBezTo>
                    <a:lnTo>
                      <a:pt x="32" y="63"/>
                    </a:lnTo>
                    <a:cubicBezTo>
                      <a:pt x="63" y="63"/>
                      <a:pt x="93" y="63"/>
                      <a:pt x="93" y="63"/>
                    </a:cubicBezTo>
                    <a:lnTo>
                      <a:pt x="93" y="63"/>
                    </a:lnTo>
                    <a:cubicBezTo>
                      <a:pt x="124" y="94"/>
                      <a:pt x="124" y="94"/>
                      <a:pt x="124" y="124"/>
                    </a:cubicBezTo>
                    <a:lnTo>
                      <a:pt x="124" y="124"/>
                    </a:lnTo>
                    <a:lnTo>
                      <a:pt x="124" y="124"/>
                    </a:lnTo>
                    <a:cubicBezTo>
                      <a:pt x="124" y="155"/>
                      <a:pt x="93" y="155"/>
                      <a:pt x="93" y="155"/>
                    </a:cubicBezTo>
                    <a:lnTo>
                      <a:pt x="93" y="155"/>
                    </a:lnTo>
                    <a:lnTo>
                      <a:pt x="93" y="155"/>
                    </a:lnTo>
                    <a:cubicBezTo>
                      <a:pt x="93" y="155"/>
                      <a:pt x="63" y="155"/>
                      <a:pt x="63" y="187"/>
                    </a:cubicBezTo>
                    <a:lnTo>
                      <a:pt x="63" y="187"/>
                    </a:lnTo>
                    <a:lnTo>
                      <a:pt x="63" y="187"/>
                    </a:lnTo>
                    <a:lnTo>
                      <a:pt x="63" y="187"/>
                    </a:lnTo>
                    <a:lnTo>
                      <a:pt x="63" y="187"/>
                    </a:lnTo>
                    <a:cubicBezTo>
                      <a:pt x="63" y="187"/>
                      <a:pt x="63" y="187"/>
                      <a:pt x="93" y="187"/>
                    </a:cubicBezTo>
                    <a:lnTo>
                      <a:pt x="93" y="187"/>
                    </a:lnTo>
                    <a:lnTo>
                      <a:pt x="93" y="187"/>
                    </a:lnTo>
                    <a:lnTo>
                      <a:pt x="93" y="187"/>
                    </a:lnTo>
                    <a:lnTo>
                      <a:pt x="93" y="155"/>
                    </a:lnTo>
                    <a:lnTo>
                      <a:pt x="93" y="155"/>
                    </a:lnTo>
                    <a:cubicBezTo>
                      <a:pt x="124" y="155"/>
                      <a:pt x="124" y="155"/>
                      <a:pt x="124" y="187"/>
                    </a:cubicBezTo>
                    <a:lnTo>
                      <a:pt x="124" y="187"/>
                    </a:lnTo>
                    <a:lnTo>
                      <a:pt x="124" y="187"/>
                    </a:lnTo>
                    <a:cubicBezTo>
                      <a:pt x="156" y="155"/>
                      <a:pt x="156" y="155"/>
                      <a:pt x="156" y="155"/>
                    </a:cubicBezTo>
                    <a:lnTo>
                      <a:pt x="156" y="124"/>
                    </a:lnTo>
                    <a:cubicBezTo>
                      <a:pt x="156" y="124"/>
                      <a:pt x="156" y="124"/>
                      <a:pt x="187"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6" name="Freeform 75"/>
              <p:cNvSpPr>
                <a:spLocks noChangeArrowheads="1"/>
              </p:cNvSpPr>
              <p:nvPr/>
            </p:nvSpPr>
            <p:spPr bwMode="auto">
              <a:xfrm>
                <a:off x="5443538" y="2003425"/>
                <a:ext cx="33337" cy="22225"/>
              </a:xfrm>
              <a:custGeom>
                <a:avLst/>
                <a:gdLst>
                  <a:gd name="T0" fmla="*/ 31 w 93"/>
                  <a:gd name="T1" fmla="*/ 31 h 62"/>
                  <a:gd name="T2" fmla="*/ 31 w 93"/>
                  <a:gd name="T3" fmla="*/ 31 h 62"/>
                  <a:gd name="T4" fmla="*/ 31 w 93"/>
                  <a:gd name="T5" fmla="*/ 31 h 62"/>
                  <a:gd name="T6" fmla="*/ 31 w 93"/>
                  <a:gd name="T7" fmla="*/ 31 h 62"/>
                  <a:gd name="T8" fmla="*/ 61 w 93"/>
                  <a:gd name="T9" fmla="*/ 31 h 62"/>
                  <a:gd name="T10" fmla="*/ 61 w 93"/>
                  <a:gd name="T11" fmla="*/ 31 h 62"/>
                  <a:gd name="T12" fmla="*/ 61 w 93"/>
                  <a:gd name="T13" fmla="*/ 61 h 62"/>
                  <a:gd name="T14" fmla="*/ 92 w 93"/>
                  <a:gd name="T15" fmla="*/ 61 h 62"/>
                  <a:gd name="T16" fmla="*/ 92 w 93"/>
                  <a:gd name="T17" fmla="*/ 61 h 62"/>
                  <a:gd name="T18" fmla="*/ 92 w 93"/>
                  <a:gd name="T19" fmla="*/ 61 h 62"/>
                  <a:gd name="T20" fmla="*/ 92 w 93"/>
                  <a:gd name="T21" fmla="*/ 61 h 62"/>
                  <a:gd name="T22" fmla="*/ 92 w 93"/>
                  <a:gd name="T23" fmla="*/ 61 h 62"/>
                  <a:gd name="T24" fmla="*/ 92 w 93"/>
                  <a:gd name="T25" fmla="*/ 61 h 62"/>
                  <a:gd name="T26" fmla="*/ 92 w 93"/>
                  <a:gd name="T27" fmla="*/ 31 h 62"/>
                  <a:gd name="T28" fmla="*/ 61 w 93"/>
                  <a:gd name="T29" fmla="*/ 31 h 62"/>
                  <a:gd name="T30" fmla="*/ 61 w 93"/>
                  <a:gd name="T31" fmla="*/ 31 h 62"/>
                  <a:gd name="T32" fmla="*/ 61 w 93"/>
                  <a:gd name="T33" fmla="*/ 31 h 62"/>
                  <a:gd name="T34" fmla="*/ 31 w 93"/>
                  <a:gd name="T35" fmla="*/ 0 h 62"/>
                  <a:gd name="T36" fmla="*/ 0 w 93"/>
                  <a:gd name="T37" fmla="*/ 31 h 62"/>
                  <a:gd name="T38" fmla="*/ 0 w 93"/>
                  <a:gd name="T39" fmla="*/ 31 h 62"/>
                  <a:gd name="T40" fmla="*/ 0 w 93"/>
                  <a:gd name="T41" fmla="*/ 31 h 62"/>
                  <a:gd name="T42" fmla="*/ 0 w 93"/>
                  <a:gd name="T43" fmla="*/ 31 h 62"/>
                  <a:gd name="T44" fmla="*/ 31 w 93"/>
                  <a:gd name="T4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2">
                    <a:moveTo>
                      <a:pt x="31" y="31"/>
                    </a:moveTo>
                    <a:lnTo>
                      <a:pt x="31" y="31"/>
                    </a:lnTo>
                    <a:lnTo>
                      <a:pt x="31" y="31"/>
                    </a:lnTo>
                    <a:lnTo>
                      <a:pt x="31" y="31"/>
                    </a:lnTo>
                    <a:cubicBezTo>
                      <a:pt x="31" y="31"/>
                      <a:pt x="31" y="31"/>
                      <a:pt x="61" y="31"/>
                    </a:cubicBezTo>
                    <a:lnTo>
                      <a:pt x="61" y="31"/>
                    </a:lnTo>
                    <a:lnTo>
                      <a:pt x="61" y="61"/>
                    </a:lnTo>
                    <a:cubicBezTo>
                      <a:pt x="92" y="61"/>
                      <a:pt x="92" y="61"/>
                      <a:pt x="92" y="61"/>
                    </a:cubicBezTo>
                    <a:lnTo>
                      <a:pt x="92" y="61"/>
                    </a:lnTo>
                    <a:lnTo>
                      <a:pt x="92" y="61"/>
                    </a:lnTo>
                    <a:lnTo>
                      <a:pt x="92" y="61"/>
                    </a:lnTo>
                    <a:lnTo>
                      <a:pt x="92" y="61"/>
                    </a:lnTo>
                    <a:lnTo>
                      <a:pt x="92" y="61"/>
                    </a:lnTo>
                    <a:cubicBezTo>
                      <a:pt x="92" y="31"/>
                      <a:pt x="92" y="31"/>
                      <a:pt x="92" y="31"/>
                    </a:cubicBezTo>
                    <a:cubicBezTo>
                      <a:pt x="92" y="31"/>
                      <a:pt x="92" y="31"/>
                      <a:pt x="61" y="31"/>
                    </a:cubicBezTo>
                    <a:lnTo>
                      <a:pt x="61" y="31"/>
                    </a:lnTo>
                    <a:lnTo>
                      <a:pt x="61" y="31"/>
                    </a:lnTo>
                    <a:cubicBezTo>
                      <a:pt x="31" y="31"/>
                      <a:pt x="31" y="31"/>
                      <a:pt x="31" y="0"/>
                    </a:cubicBezTo>
                    <a:cubicBezTo>
                      <a:pt x="31" y="31"/>
                      <a:pt x="31" y="31"/>
                      <a:pt x="0" y="31"/>
                    </a:cubicBezTo>
                    <a:lnTo>
                      <a:pt x="0" y="31"/>
                    </a:lnTo>
                    <a:lnTo>
                      <a:pt x="0" y="31"/>
                    </a:lnTo>
                    <a:lnTo>
                      <a:pt x="0" y="31"/>
                    </a:ln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7" name="Freeform 76"/>
              <p:cNvSpPr>
                <a:spLocks noChangeArrowheads="1"/>
              </p:cNvSpPr>
              <p:nvPr/>
            </p:nvSpPr>
            <p:spPr bwMode="auto">
              <a:xfrm>
                <a:off x="6156325" y="1690688"/>
                <a:ext cx="77788" cy="77787"/>
              </a:xfrm>
              <a:custGeom>
                <a:avLst/>
                <a:gdLst>
                  <a:gd name="T0" fmla="*/ 185 w 217"/>
                  <a:gd name="T1" fmla="*/ 0 h 217"/>
                  <a:gd name="T2" fmla="*/ 185 w 217"/>
                  <a:gd name="T3" fmla="*/ 0 h 217"/>
                  <a:gd name="T4" fmla="*/ 185 w 217"/>
                  <a:gd name="T5" fmla="*/ 0 h 217"/>
                  <a:gd name="T6" fmla="*/ 185 w 217"/>
                  <a:gd name="T7" fmla="*/ 0 h 217"/>
                  <a:gd name="T8" fmla="*/ 185 w 217"/>
                  <a:gd name="T9" fmla="*/ 31 h 217"/>
                  <a:gd name="T10" fmla="*/ 154 w 217"/>
                  <a:gd name="T11" fmla="*/ 61 h 217"/>
                  <a:gd name="T12" fmla="*/ 154 w 217"/>
                  <a:gd name="T13" fmla="*/ 61 h 217"/>
                  <a:gd name="T14" fmla="*/ 92 w 217"/>
                  <a:gd name="T15" fmla="*/ 31 h 217"/>
                  <a:gd name="T16" fmla="*/ 92 w 217"/>
                  <a:gd name="T17" fmla="*/ 31 h 217"/>
                  <a:gd name="T18" fmla="*/ 92 w 217"/>
                  <a:gd name="T19" fmla="*/ 31 h 217"/>
                  <a:gd name="T20" fmla="*/ 61 w 217"/>
                  <a:gd name="T21" fmla="*/ 61 h 217"/>
                  <a:gd name="T22" fmla="*/ 61 w 217"/>
                  <a:gd name="T23" fmla="*/ 61 h 217"/>
                  <a:gd name="T24" fmla="*/ 30 w 217"/>
                  <a:gd name="T25" fmla="*/ 92 h 217"/>
                  <a:gd name="T26" fmla="*/ 0 w 217"/>
                  <a:gd name="T27" fmla="*/ 92 h 217"/>
                  <a:gd name="T28" fmla="*/ 0 w 217"/>
                  <a:gd name="T29" fmla="*/ 92 h 217"/>
                  <a:gd name="T30" fmla="*/ 0 w 217"/>
                  <a:gd name="T31" fmla="*/ 92 h 217"/>
                  <a:gd name="T32" fmla="*/ 30 w 217"/>
                  <a:gd name="T33" fmla="*/ 155 h 217"/>
                  <a:gd name="T34" fmla="*/ 30 w 217"/>
                  <a:gd name="T35" fmla="*/ 155 h 217"/>
                  <a:gd name="T36" fmla="*/ 30 w 217"/>
                  <a:gd name="T37" fmla="*/ 185 h 217"/>
                  <a:gd name="T38" fmla="*/ 30 w 217"/>
                  <a:gd name="T39" fmla="*/ 216 h 217"/>
                  <a:gd name="T40" fmla="*/ 30 w 217"/>
                  <a:gd name="T41" fmla="*/ 216 h 217"/>
                  <a:gd name="T42" fmla="*/ 30 w 217"/>
                  <a:gd name="T43" fmla="*/ 216 h 217"/>
                  <a:gd name="T44" fmla="*/ 61 w 217"/>
                  <a:gd name="T45" fmla="*/ 216 h 217"/>
                  <a:gd name="T46" fmla="*/ 61 w 217"/>
                  <a:gd name="T47" fmla="*/ 216 h 217"/>
                  <a:gd name="T48" fmla="*/ 61 w 217"/>
                  <a:gd name="T49" fmla="*/ 216 h 217"/>
                  <a:gd name="T50" fmla="*/ 92 w 217"/>
                  <a:gd name="T51" fmla="*/ 185 h 217"/>
                  <a:gd name="T52" fmla="*/ 92 w 217"/>
                  <a:gd name="T53" fmla="*/ 185 h 217"/>
                  <a:gd name="T54" fmla="*/ 123 w 217"/>
                  <a:gd name="T55" fmla="*/ 185 h 217"/>
                  <a:gd name="T56" fmla="*/ 154 w 217"/>
                  <a:gd name="T57" fmla="*/ 185 h 217"/>
                  <a:gd name="T58" fmla="*/ 154 w 217"/>
                  <a:gd name="T59" fmla="*/ 185 h 217"/>
                  <a:gd name="T60" fmla="*/ 123 w 217"/>
                  <a:gd name="T61" fmla="*/ 155 h 217"/>
                  <a:gd name="T62" fmla="*/ 123 w 217"/>
                  <a:gd name="T63" fmla="*/ 124 h 217"/>
                  <a:gd name="T64" fmla="*/ 154 w 217"/>
                  <a:gd name="T65" fmla="*/ 92 h 217"/>
                  <a:gd name="T66" fmla="*/ 185 w 217"/>
                  <a:gd name="T67" fmla="*/ 61 h 217"/>
                  <a:gd name="T68" fmla="*/ 185 w 217"/>
                  <a:gd name="T69" fmla="*/ 61 h 217"/>
                  <a:gd name="T70" fmla="*/ 216 w 217"/>
                  <a:gd name="T71" fmla="*/ 31 h 217"/>
                  <a:gd name="T72" fmla="*/ 216 w 217"/>
                  <a:gd name="T73" fmla="*/ 31 h 217"/>
                  <a:gd name="T74" fmla="*/ 216 w 217"/>
                  <a:gd name="T75" fmla="*/ 0 h 217"/>
                  <a:gd name="T76" fmla="*/ 216 w 217"/>
                  <a:gd name="T77" fmla="*/ 0 h 217"/>
                  <a:gd name="T78" fmla="*/ 216 w 217"/>
                  <a:gd name="T79" fmla="*/ 0 h 217"/>
                  <a:gd name="T80" fmla="*/ 216 w 217"/>
                  <a:gd name="T81" fmla="*/ 0 h 217"/>
                  <a:gd name="T82" fmla="*/ 185 w 217"/>
                  <a:gd name="T8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217">
                    <a:moveTo>
                      <a:pt x="185" y="0"/>
                    </a:moveTo>
                    <a:lnTo>
                      <a:pt x="185" y="0"/>
                    </a:lnTo>
                    <a:lnTo>
                      <a:pt x="185" y="0"/>
                    </a:lnTo>
                    <a:lnTo>
                      <a:pt x="185" y="0"/>
                    </a:lnTo>
                    <a:lnTo>
                      <a:pt x="185" y="31"/>
                    </a:lnTo>
                    <a:cubicBezTo>
                      <a:pt x="185" y="31"/>
                      <a:pt x="154" y="31"/>
                      <a:pt x="154" y="61"/>
                    </a:cubicBezTo>
                    <a:lnTo>
                      <a:pt x="154" y="61"/>
                    </a:lnTo>
                    <a:cubicBezTo>
                      <a:pt x="123" y="61"/>
                      <a:pt x="123" y="31"/>
                      <a:pt x="92" y="31"/>
                    </a:cubicBezTo>
                    <a:lnTo>
                      <a:pt x="92" y="31"/>
                    </a:lnTo>
                    <a:lnTo>
                      <a:pt x="92" y="31"/>
                    </a:lnTo>
                    <a:cubicBezTo>
                      <a:pt x="92" y="61"/>
                      <a:pt x="61" y="61"/>
                      <a:pt x="61" y="61"/>
                    </a:cubicBezTo>
                    <a:lnTo>
                      <a:pt x="61" y="61"/>
                    </a:lnTo>
                    <a:cubicBezTo>
                      <a:pt x="30" y="61"/>
                      <a:pt x="30" y="92"/>
                      <a:pt x="30" y="92"/>
                    </a:cubicBezTo>
                    <a:cubicBezTo>
                      <a:pt x="30" y="92"/>
                      <a:pt x="30" y="92"/>
                      <a:pt x="0" y="92"/>
                    </a:cubicBezTo>
                    <a:lnTo>
                      <a:pt x="0" y="92"/>
                    </a:lnTo>
                    <a:lnTo>
                      <a:pt x="0" y="92"/>
                    </a:lnTo>
                    <a:cubicBezTo>
                      <a:pt x="30" y="92"/>
                      <a:pt x="30" y="124"/>
                      <a:pt x="30" y="155"/>
                    </a:cubicBezTo>
                    <a:lnTo>
                      <a:pt x="30" y="155"/>
                    </a:lnTo>
                    <a:lnTo>
                      <a:pt x="30" y="185"/>
                    </a:lnTo>
                    <a:lnTo>
                      <a:pt x="30" y="216"/>
                    </a:lnTo>
                    <a:lnTo>
                      <a:pt x="30" y="216"/>
                    </a:lnTo>
                    <a:lnTo>
                      <a:pt x="30" y="216"/>
                    </a:lnTo>
                    <a:cubicBezTo>
                      <a:pt x="61" y="216"/>
                      <a:pt x="61" y="216"/>
                      <a:pt x="61" y="216"/>
                    </a:cubicBezTo>
                    <a:lnTo>
                      <a:pt x="61" y="216"/>
                    </a:lnTo>
                    <a:lnTo>
                      <a:pt x="61" y="216"/>
                    </a:lnTo>
                    <a:lnTo>
                      <a:pt x="92" y="185"/>
                    </a:lnTo>
                    <a:lnTo>
                      <a:pt x="92" y="185"/>
                    </a:lnTo>
                    <a:cubicBezTo>
                      <a:pt x="123" y="185"/>
                      <a:pt x="123" y="185"/>
                      <a:pt x="123" y="185"/>
                    </a:cubicBezTo>
                    <a:lnTo>
                      <a:pt x="154" y="185"/>
                    </a:lnTo>
                    <a:lnTo>
                      <a:pt x="154" y="185"/>
                    </a:lnTo>
                    <a:lnTo>
                      <a:pt x="123" y="155"/>
                    </a:lnTo>
                    <a:cubicBezTo>
                      <a:pt x="123" y="155"/>
                      <a:pt x="92" y="124"/>
                      <a:pt x="123" y="124"/>
                    </a:cubicBezTo>
                    <a:cubicBezTo>
                      <a:pt x="123" y="92"/>
                      <a:pt x="123" y="92"/>
                      <a:pt x="154" y="92"/>
                    </a:cubicBezTo>
                    <a:cubicBezTo>
                      <a:pt x="154" y="61"/>
                      <a:pt x="154" y="61"/>
                      <a:pt x="185" y="61"/>
                    </a:cubicBezTo>
                    <a:lnTo>
                      <a:pt x="185" y="61"/>
                    </a:lnTo>
                    <a:cubicBezTo>
                      <a:pt x="185" y="61"/>
                      <a:pt x="185" y="31"/>
                      <a:pt x="216" y="31"/>
                    </a:cubicBezTo>
                    <a:lnTo>
                      <a:pt x="216" y="31"/>
                    </a:lnTo>
                    <a:cubicBezTo>
                      <a:pt x="216" y="31"/>
                      <a:pt x="216" y="31"/>
                      <a:pt x="216" y="0"/>
                    </a:cubicBezTo>
                    <a:lnTo>
                      <a:pt x="216" y="0"/>
                    </a:lnTo>
                    <a:lnTo>
                      <a:pt x="216" y="0"/>
                    </a:lnTo>
                    <a:lnTo>
                      <a:pt x="216" y="0"/>
                    </a:lnTo>
                    <a:lnTo>
                      <a:pt x="18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8" name="Freeform 77"/>
              <p:cNvSpPr>
                <a:spLocks noChangeArrowheads="1"/>
              </p:cNvSpPr>
              <p:nvPr/>
            </p:nvSpPr>
            <p:spPr bwMode="auto">
              <a:xfrm>
                <a:off x="4014788" y="1512888"/>
                <a:ext cx="55562" cy="22225"/>
              </a:xfrm>
              <a:custGeom>
                <a:avLst/>
                <a:gdLst>
                  <a:gd name="T0" fmla="*/ 124 w 156"/>
                  <a:gd name="T1" fmla="*/ 31 h 63"/>
                  <a:gd name="T2" fmla="*/ 124 w 156"/>
                  <a:gd name="T3" fmla="*/ 31 h 63"/>
                  <a:gd name="T4" fmla="*/ 93 w 156"/>
                  <a:gd name="T5" fmla="*/ 31 h 63"/>
                  <a:gd name="T6" fmla="*/ 93 w 156"/>
                  <a:gd name="T7" fmla="*/ 31 h 63"/>
                  <a:gd name="T8" fmla="*/ 93 w 156"/>
                  <a:gd name="T9" fmla="*/ 0 h 63"/>
                  <a:gd name="T10" fmla="*/ 62 w 156"/>
                  <a:gd name="T11" fmla="*/ 0 h 63"/>
                  <a:gd name="T12" fmla="*/ 62 w 156"/>
                  <a:gd name="T13" fmla="*/ 0 h 63"/>
                  <a:gd name="T14" fmla="*/ 62 w 156"/>
                  <a:gd name="T15" fmla="*/ 0 h 63"/>
                  <a:gd name="T16" fmla="*/ 62 w 156"/>
                  <a:gd name="T17" fmla="*/ 31 h 63"/>
                  <a:gd name="T18" fmla="*/ 31 w 156"/>
                  <a:gd name="T19" fmla="*/ 31 h 63"/>
                  <a:gd name="T20" fmla="*/ 0 w 156"/>
                  <a:gd name="T21" fmla="*/ 62 h 63"/>
                  <a:gd name="T22" fmla="*/ 0 w 156"/>
                  <a:gd name="T23" fmla="*/ 62 h 63"/>
                  <a:gd name="T24" fmla="*/ 0 w 156"/>
                  <a:gd name="T25" fmla="*/ 62 h 63"/>
                  <a:gd name="T26" fmla="*/ 0 w 156"/>
                  <a:gd name="T27" fmla="*/ 62 h 63"/>
                  <a:gd name="T28" fmla="*/ 0 w 156"/>
                  <a:gd name="T29" fmla="*/ 62 h 63"/>
                  <a:gd name="T30" fmla="*/ 0 w 156"/>
                  <a:gd name="T31" fmla="*/ 62 h 63"/>
                  <a:gd name="T32" fmla="*/ 0 w 156"/>
                  <a:gd name="T33" fmla="*/ 62 h 63"/>
                  <a:gd name="T34" fmla="*/ 31 w 156"/>
                  <a:gd name="T35" fmla="*/ 62 h 63"/>
                  <a:gd name="T36" fmla="*/ 31 w 156"/>
                  <a:gd name="T37" fmla="*/ 62 h 63"/>
                  <a:gd name="T38" fmla="*/ 31 w 156"/>
                  <a:gd name="T39" fmla="*/ 62 h 63"/>
                  <a:gd name="T40" fmla="*/ 31 w 156"/>
                  <a:gd name="T41" fmla="*/ 62 h 63"/>
                  <a:gd name="T42" fmla="*/ 93 w 156"/>
                  <a:gd name="T43" fmla="*/ 31 h 63"/>
                  <a:gd name="T44" fmla="*/ 93 w 156"/>
                  <a:gd name="T45" fmla="*/ 31 h 63"/>
                  <a:gd name="T46" fmla="*/ 93 w 156"/>
                  <a:gd name="T47" fmla="*/ 31 h 63"/>
                  <a:gd name="T48" fmla="*/ 93 w 156"/>
                  <a:gd name="T49" fmla="*/ 62 h 63"/>
                  <a:gd name="T50" fmla="*/ 93 w 156"/>
                  <a:gd name="T51" fmla="*/ 62 h 63"/>
                  <a:gd name="T52" fmla="*/ 124 w 156"/>
                  <a:gd name="T53" fmla="*/ 31 h 63"/>
                  <a:gd name="T54" fmla="*/ 124 w 156"/>
                  <a:gd name="T55" fmla="*/ 31 h 63"/>
                  <a:gd name="T56" fmla="*/ 155 w 156"/>
                  <a:gd name="T57" fmla="*/ 31 h 63"/>
                  <a:gd name="T58" fmla="*/ 155 w 156"/>
                  <a:gd name="T59" fmla="*/ 31 h 63"/>
                  <a:gd name="T60" fmla="*/ 155 w 156"/>
                  <a:gd name="T61" fmla="*/ 31 h 63"/>
                  <a:gd name="T62" fmla="*/ 124 w 156"/>
                  <a:gd name="T6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63">
                    <a:moveTo>
                      <a:pt x="124" y="31"/>
                    </a:moveTo>
                    <a:lnTo>
                      <a:pt x="124" y="31"/>
                    </a:lnTo>
                    <a:cubicBezTo>
                      <a:pt x="124" y="31"/>
                      <a:pt x="124" y="31"/>
                      <a:pt x="93" y="31"/>
                    </a:cubicBezTo>
                    <a:lnTo>
                      <a:pt x="93" y="31"/>
                    </a:lnTo>
                    <a:cubicBezTo>
                      <a:pt x="93" y="0"/>
                      <a:pt x="93" y="0"/>
                      <a:pt x="93" y="0"/>
                    </a:cubicBezTo>
                    <a:lnTo>
                      <a:pt x="62" y="0"/>
                    </a:lnTo>
                    <a:lnTo>
                      <a:pt x="62" y="0"/>
                    </a:lnTo>
                    <a:lnTo>
                      <a:pt x="62" y="0"/>
                    </a:lnTo>
                    <a:cubicBezTo>
                      <a:pt x="62" y="31"/>
                      <a:pt x="62" y="31"/>
                      <a:pt x="62" y="31"/>
                    </a:cubicBezTo>
                    <a:lnTo>
                      <a:pt x="31" y="31"/>
                    </a:lnTo>
                    <a:cubicBezTo>
                      <a:pt x="31" y="62"/>
                      <a:pt x="31" y="62"/>
                      <a:pt x="0" y="62"/>
                    </a:cubicBezTo>
                    <a:lnTo>
                      <a:pt x="0" y="62"/>
                    </a:lnTo>
                    <a:lnTo>
                      <a:pt x="0" y="62"/>
                    </a:lnTo>
                    <a:lnTo>
                      <a:pt x="0" y="62"/>
                    </a:lnTo>
                    <a:lnTo>
                      <a:pt x="0" y="62"/>
                    </a:lnTo>
                    <a:lnTo>
                      <a:pt x="0" y="62"/>
                    </a:lnTo>
                    <a:lnTo>
                      <a:pt x="0" y="62"/>
                    </a:lnTo>
                    <a:lnTo>
                      <a:pt x="31" y="62"/>
                    </a:lnTo>
                    <a:lnTo>
                      <a:pt x="31" y="62"/>
                    </a:lnTo>
                    <a:lnTo>
                      <a:pt x="31" y="62"/>
                    </a:lnTo>
                    <a:lnTo>
                      <a:pt x="31" y="62"/>
                    </a:lnTo>
                    <a:cubicBezTo>
                      <a:pt x="62" y="62"/>
                      <a:pt x="62" y="31"/>
                      <a:pt x="93" y="31"/>
                    </a:cubicBezTo>
                    <a:lnTo>
                      <a:pt x="93" y="31"/>
                    </a:lnTo>
                    <a:lnTo>
                      <a:pt x="93" y="31"/>
                    </a:lnTo>
                    <a:cubicBezTo>
                      <a:pt x="93" y="62"/>
                      <a:pt x="93" y="62"/>
                      <a:pt x="93" y="62"/>
                    </a:cubicBezTo>
                    <a:lnTo>
                      <a:pt x="93" y="62"/>
                    </a:lnTo>
                    <a:cubicBezTo>
                      <a:pt x="124" y="31"/>
                      <a:pt x="124" y="31"/>
                      <a:pt x="124" y="31"/>
                    </a:cubicBezTo>
                    <a:lnTo>
                      <a:pt x="124" y="31"/>
                    </a:lnTo>
                    <a:lnTo>
                      <a:pt x="155" y="31"/>
                    </a:lnTo>
                    <a:lnTo>
                      <a:pt x="155" y="31"/>
                    </a:lnTo>
                    <a:lnTo>
                      <a:pt x="155" y="31"/>
                    </a:lnTo>
                    <a:cubicBezTo>
                      <a:pt x="124" y="31"/>
                      <a:pt x="124" y="31"/>
                      <a:pt x="12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89" name="Freeform 78"/>
              <p:cNvSpPr>
                <a:spLocks noChangeArrowheads="1"/>
              </p:cNvSpPr>
              <p:nvPr/>
            </p:nvSpPr>
            <p:spPr bwMode="auto">
              <a:xfrm>
                <a:off x="4092575" y="1355725"/>
                <a:ext cx="88900" cy="44450"/>
              </a:xfrm>
              <a:custGeom>
                <a:avLst/>
                <a:gdLst>
                  <a:gd name="T0" fmla="*/ 0 w 249"/>
                  <a:gd name="T1" fmla="*/ 30 h 125"/>
                  <a:gd name="T2" fmla="*/ 0 w 249"/>
                  <a:gd name="T3" fmla="*/ 30 h 125"/>
                  <a:gd name="T4" fmla="*/ 31 w 249"/>
                  <a:gd name="T5" fmla="*/ 30 h 125"/>
                  <a:gd name="T6" fmla="*/ 31 w 249"/>
                  <a:gd name="T7" fmla="*/ 30 h 125"/>
                  <a:gd name="T8" fmla="*/ 62 w 249"/>
                  <a:gd name="T9" fmla="*/ 30 h 125"/>
                  <a:gd name="T10" fmla="*/ 62 w 249"/>
                  <a:gd name="T11" fmla="*/ 30 h 125"/>
                  <a:gd name="T12" fmla="*/ 93 w 249"/>
                  <a:gd name="T13" fmla="*/ 61 h 125"/>
                  <a:gd name="T14" fmla="*/ 93 w 249"/>
                  <a:gd name="T15" fmla="*/ 93 h 125"/>
                  <a:gd name="T16" fmla="*/ 93 w 249"/>
                  <a:gd name="T17" fmla="*/ 93 h 125"/>
                  <a:gd name="T18" fmla="*/ 124 w 249"/>
                  <a:gd name="T19" fmla="*/ 93 h 125"/>
                  <a:gd name="T20" fmla="*/ 124 w 249"/>
                  <a:gd name="T21" fmla="*/ 93 h 125"/>
                  <a:gd name="T22" fmla="*/ 124 w 249"/>
                  <a:gd name="T23" fmla="*/ 93 h 125"/>
                  <a:gd name="T24" fmla="*/ 154 w 249"/>
                  <a:gd name="T25" fmla="*/ 124 h 125"/>
                  <a:gd name="T26" fmla="*/ 154 w 249"/>
                  <a:gd name="T27" fmla="*/ 124 h 125"/>
                  <a:gd name="T28" fmla="*/ 154 w 249"/>
                  <a:gd name="T29" fmla="*/ 93 h 125"/>
                  <a:gd name="T30" fmla="*/ 186 w 249"/>
                  <a:gd name="T31" fmla="*/ 93 h 125"/>
                  <a:gd name="T32" fmla="*/ 186 w 249"/>
                  <a:gd name="T33" fmla="*/ 93 h 125"/>
                  <a:gd name="T34" fmla="*/ 186 w 249"/>
                  <a:gd name="T35" fmla="*/ 93 h 125"/>
                  <a:gd name="T36" fmla="*/ 186 w 249"/>
                  <a:gd name="T37" fmla="*/ 93 h 125"/>
                  <a:gd name="T38" fmla="*/ 217 w 249"/>
                  <a:gd name="T39" fmla="*/ 93 h 125"/>
                  <a:gd name="T40" fmla="*/ 248 w 249"/>
                  <a:gd name="T41" fmla="*/ 30 h 125"/>
                  <a:gd name="T42" fmla="*/ 248 w 249"/>
                  <a:gd name="T43" fmla="*/ 30 h 125"/>
                  <a:gd name="T44" fmla="*/ 248 w 249"/>
                  <a:gd name="T45" fmla="*/ 30 h 125"/>
                  <a:gd name="T46" fmla="*/ 248 w 249"/>
                  <a:gd name="T47" fmla="*/ 30 h 125"/>
                  <a:gd name="T48" fmla="*/ 217 w 249"/>
                  <a:gd name="T49" fmla="*/ 30 h 125"/>
                  <a:gd name="T50" fmla="*/ 217 w 249"/>
                  <a:gd name="T51" fmla="*/ 30 h 125"/>
                  <a:gd name="T52" fmla="*/ 217 w 249"/>
                  <a:gd name="T53" fmla="*/ 30 h 125"/>
                  <a:gd name="T54" fmla="*/ 186 w 249"/>
                  <a:gd name="T55" fmla="*/ 0 h 125"/>
                  <a:gd name="T56" fmla="*/ 186 w 249"/>
                  <a:gd name="T57" fmla="*/ 0 h 125"/>
                  <a:gd name="T58" fmla="*/ 186 w 249"/>
                  <a:gd name="T59" fmla="*/ 0 h 125"/>
                  <a:gd name="T60" fmla="*/ 186 w 249"/>
                  <a:gd name="T61" fmla="*/ 0 h 125"/>
                  <a:gd name="T62" fmla="*/ 186 w 249"/>
                  <a:gd name="T63" fmla="*/ 0 h 125"/>
                  <a:gd name="T64" fmla="*/ 154 w 249"/>
                  <a:gd name="T65" fmla="*/ 0 h 125"/>
                  <a:gd name="T66" fmla="*/ 124 w 249"/>
                  <a:gd name="T67" fmla="*/ 0 h 125"/>
                  <a:gd name="T68" fmla="*/ 124 w 249"/>
                  <a:gd name="T69" fmla="*/ 0 h 125"/>
                  <a:gd name="T70" fmla="*/ 124 w 249"/>
                  <a:gd name="T71" fmla="*/ 0 h 125"/>
                  <a:gd name="T72" fmla="*/ 124 w 249"/>
                  <a:gd name="T73" fmla="*/ 0 h 125"/>
                  <a:gd name="T74" fmla="*/ 93 w 249"/>
                  <a:gd name="T75" fmla="*/ 0 h 125"/>
                  <a:gd name="T76" fmla="*/ 62 w 249"/>
                  <a:gd name="T77" fmla="*/ 0 h 125"/>
                  <a:gd name="T78" fmla="*/ 31 w 249"/>
                  <a:gd name="T79" fmla="*/ 0 h 125"/>
                  <a:gd name="T80" fmla="*/ 0 w 249"/>
                  <a:gd name="T81" fmla="*/ 0 h 125"/>
                  <a:gd name="T82" fmla="*/ 0 w 249"/>
                  <a:gd name="T8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25">
                    <a:moveTo>
                      <a:pt x="0" y="30"/>
                    </a:moveTo>
                    <a:lnTo>
                      <a:pt x="0" y="30"/>
                    </a:lnTo>
                    <a:lnTo>
                      <a:pt x="31" y="30"/>
                    </a:lnTo>
                    <a:lnTo>
                      <a:pt x="31" y="30"/>
                    </a:lnTo>
                    <a:lnTo>
                      <a:pt x="62" y="30"/>
                    </a:lnTo>
                    <a:lnTo>
                      <a:pt x="62" y="30"/>
                    </a:lnTo>
                    <a:cubicBezTo>
                      <a:pt x="93" y="61"/>
                      <a:pt x="93" y="61"/>
                      <a:pt x="93" y="61"/>
                    </a:cubicBezTo>
                    <a:cubicBezTo>
                      <a:pt x="93" y="93"/>
                      <a:pt x="93" y="93"/>
                      <a:pt x="93" y="93"/>
                    </a:cubicBezTo>
                    <a:lnTo>
                      <a:pt x="93" y="93"/>
                    </a:lnTo>
                    <a:lnTo>
                      <a:pt x="124" y="93"/>
                    </a:lnTo>
                    <a:lnTo>
                      <a:pt x="124" y="93"/>
                    </a:lnTo>
                    <a:lnTo>
                      <a:pt x="124" y="93"/>
                    </a:lnTo>
                    <a:cubicBezTo>
                      <a:pt x="154" y="93"/>
                      <a:pt x="154" y="124"/>
                      <a:pt x="154" y="124"/>
                    </a:cubicBezTo>
                    <a:lnTo>
                      <a:pt x="154" y="124"/>
                    </a:lnTo>
                    <a:cubicBezTo>
                      <a:pt x="154" y="93"/>
                      <a:pt x="154" y="93"/>
                      <a:pt x="154" y="93"/>
                    </a:cubicBezTo>
                    <a:cubicBezTo>
                      <a:pt x="186" y="93"/>
                      <a:pt x="186" y="93"/>
                      <a:pt x="186" y="93"/>
                    </a:cubicBezTo>
                    <a:lnTo>
                      <a:pt x="186" y="93"/>
                    </a:lnTo>
                    <a:lnTo>
                      <a:pt x="186" y="93"/>
                    </a:lnTo>
                    <a:lnTo>
                      <a:pt x="186" y="93"/>
                    </a:lnTo>
                    <a:lnTo>
                      <a:pt x="217" y="93"/>
                    </a:lnTo>
                    <a:cubicBezTo>
                      <a:pt x="217" y="61"/>
                      <a:pt x="217" y="30"/>
                      <a:pt x="248" y="30"/>
                    </a:cubicBezTo>
                    <a:lnTo>
                      <a:pt x="248" y="30"/>
                    </a:lnTo>
                    <a:lnTo>
                      <a:pt x="248" y="30"/>
                    </a:lnTo>
                    <a:lnTo>
                      <a:pt x="248" y="30"/>
                    </a:lnTo>
                    <a:lnTo>
                      <a:pt x="217" y="30"/>
                    </a:lnTo>
                    <a:lnTo>
                      <a:pt x="217" y="30"/>
                    </a:lnTo>
                    <a:lnTo>
                      <a:pt x="217" y="30"/>
                    </a:lnTo>
                    <a:cubicBezTo>
                      <a:pt x="217" y="30"/>
                      <a:pt x="186" y="30"/>
                      <a:pt x="186" y="0"/>
                    </a:cubicBezTo>
                    <a:lnTo>
                      <a:pt x="186" y="0"/>
                    </a:lnTo>
                    <a:lnTo>
                      <a:pt x="186" y="0"/>
                    </a:lnTo>
                    <a:lnTo>
                      <a:pt x="186" y="0"/>
                    </a:lnTo>
                    <a:lnTo>
                      <a:pt x="186" y="0"/>
                    </a:lnTo>
                    <a:cubicBezTo>
                      <a:pt x="154" y="0"/>
                      <a:pt x="154" y="0"/>
                      <a:pt x="154" y="0"/>
                    </a:cubicBezTo>
                    <a:lnTo>
                      <a:pt x="124" y="0"/>
                    </a:lnTo>
                    <a:lnTo>
                      <a:pt x="124" y="0"/>
                    </a:lnTo>
                    <a:lnTo>
                      <a:pt x="124" y="0"/>
                    </a:lnTo>
                    <a:lnTo>
                      <a:pt x="124" y="0"/>
                    </a:lnTo>
                    <a:cubicBezTo>
                      <a:pt x="93" y="0"/>
                      <a:pt x="93" y="0"/>
                      <a:pt x="93" y="0"/>
                    </a:cubicBezTo>
                    <a:cubicBezTo>
                      <a:pt x="62" y="0"/>
                      <a:pt x="62" y="0"/>
                      <a:pt x="62" y="0"/>
                    </a:cubicBezTo>
                    <a:lnTo>
                      <a:pt x="31" y="0"/>
                    </a:lnTo>
                    <a:cubicBezTo>
                      <a:pt x="31" y="0"/>
                      <a:pt x="31" y="0"/>
                      <a:pt x="0" y="0"/>
                    </a:cubicBezTo>
                    <a:cubicBezTo>
                      <a:pt x="0" y="0"/>
                      <a:pt x="0" y="0"/>
                      <a:pt x="0"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0" name="Freeform 79"/>
              <p:cNvSpPr>
                <a:spLocks noChangeArrowheads="1"/>
              </p:cNvSpPr>
              <p:nvPr/>
            </p:nvSpPr>
            <p:spPr bwMode="auto">
              <a:xfrm>
                <a:off x="4003675" y="1535113"/>
                <a:ext cx="100013" cy="44450"/>
              </a:xfrm>
              <a:custGeom>
                <a:avLst/>
                <a:gdLst>
                  <a:gd name="T0" fmla="*/ 248 w 280"/>
                  <a:gd name="T1" fmla="*/ 0 h 125"/>
                  <a:gd name="T2" fmla="*/ 248 w 280"/>
                  <a:gd name="T3" fmla="*/ 0 h 125"/>
                  <a:gd name="T4" fmla="*/ 217 w 280"/>
                  <a:gd name="T5" fmla="*/ 0 h 125"/>
                  <a:gd name="T6" fmla="*/ 217 w 280"/>
                  <a:gd name="T7" fmla="*/ 30 h 125"/>
                  <a:gd name="T8" fmla="*/ 186 w 280"/>
                  <a:gd name="T9" fmla="*/ 30 h 125"/>
                  <a:gd name="T10" fmla="*/ 186 w 280"/>
                  <a:gd name="T11" fmla="*/ 30 h 125"/>
                  <a:gd name="T12" fmla="*/ 186 w 280"/>
                  <a:gd name="T13" fmla="*/ 30 h 125"/>
                  <a:gd name="T14" fmla="*/ 155 w 280"/>
                  <a:gd name="T15" fmla="*/ 30 h 125"/>
                  <a:gd name="T16" fmla="*/ 124 w 280"/>
                  <a:gd name="T17" fmla="*/ 62 h 125"/>
                  <a:gd name="T18" fmla="*/ 124 w 280"/>
                  <a:gd name="T19" fmla="*/ 30 h 125"/>
                  <a:gd name="T20" fmla="*/ 124 w 280"/>
                  <a:gd name="T21" fmla="*/ 30 h 125"/>
                  <a:gd name="T22" fmla="*/ 124 w 280"/>
                  <a:gd name="T23" fmla="*/ 30 h 125"/>
                  <a:gd name="T24" fmla="*/ 93 w 280"/>
                  <a:gd name="T25" fmla="*/ 62 h 125"/>
                  <a:gd name="T26" fmla="*/ 62 w 280"/>
                  <a:gd name="T27" fmla="*/ 62 h 125"/>
                  <a:gd name="T28" fmla="*/ 62 w 280"/>
                  <a:gd name="T29" fmla="*/ 62 h 125"/>
                  <a:gd name="T30" fmla="*/ 62 w 280"/>
                  <a:gd name="T31" fmla="*/ 62 h 125"/>
                  <a:gd name="T32" fmla="*/ 62 w 280"/>
                  <a:gd name="T33" fmla="*/ 62 h 125"/>
                  <a:gd name="T34" fmla="*/ 62 w 280"/>
                  <a:gd name="T35" fmla="*/ 62 h 125"/>
                  <a:gd name="T36" fmla="*/ 62 w 280"/>
                  <a:gd name="T37" fmla="*/ 62 h 125"/>
                  <a:gd name="T38" fmla="*/ 31 w 280"/>
                  <a:gd name="T39" fmla="*/ 62 h 125"/>
                  <a:gd name="T40" fmla="*/ 0 w 280"/>
                  <a:gd name="T41" fmla="*/ 62 h 125"/>
                  <a:gd name="T42" fmla="*/ 0 w 280"/>
                  <a:gd name="T43" fmla="*/ 62 h 125"/>
                  <a:gd name="T44" fmla="*/ 0 w 280"/>
                  <a:gd name="T45" fmla="*/ 62 h 125"/>
                  <a:gd name="T46" fmla="*/ 0 w 280"/>
                  <a:gd name="T47" fmla="*/ 62 h 125"/>
                  <a:gd name="T48" fmla="*/ 0 w 280"/>
                  <a:gd name="T49" fmla="*/ 93 h 125"/>
                  <a:gd name="T50" fmla="*/ 0 w 280"/>
                  <a:gd name="T51" fmla="*/ 93 h 125"/>
                  <a:gd name="T52" fmla="*/ 0 w 280"/>
                  <a:gd name="T53" fmla="*/ 93 h 125"/>
                  <a:gd name="T54" fmla="*/ 0 w 280"/>
                  <a:gd name="T55" fmla="*/ 93 h 125"/>
                  <a:gd name="T56" fmla="*/ 0 w 280"/>
                  <a:gd name="T57" fmla="*/ 124 h 125"/>
                  <a:gd name="T58" fmla="*/ 0 w 280"/>
                  <a:gd name="T59" fmla="*/ 124 h 125"/>
                  <a:gd name="T60" fmla="*/ 31 w 280"/>
                  <a:gd name="T61" fmla="*/ 124 h 125"/>
                  <a:gd name="T62" fmla="*/ 31 w 280"/>
                  <a:gd name="T63" fmla="*/ 124 h 125"/>
                  <a:gd name="T64" fmla="*/ 31 w 280"/>
                  <a:gd name="T65" fmla="*/ 124 h 125"/>
                  <a:gd name="T66" fmla="*/ 31 w 280"/>
                  <a:gd name="T67" fmla="*/ 124 h 125"/>
                  <a:gd name="T68" fmla="*/ 31 w 280"/>
                  <a:gd name="T69" fmla="*/ 124 h 125"/>
                  <a:gd name="T70" fmla="*/ 31 w 280"/>
                  <a:gd name="T71" fmla="*/ 124 h 125"/>
                  <a:gd name="T72" fmla="*/ 62 w 280"/>
                  <a:gd name="T73" fmla="*/ 124 h 125"/>
                  <a:gd name="T74" fmla="*/ 93 w 280"/>
                  <a:gd name="T75" fmla="*/ 124 h 125"/>
                  <a:gd name="T76" fmla="*/ 93 w 280"/>
                  <a:gd name="T77" fmla="*/ 124 h 125"/>
                  <a:gd name="T78" fmla="*/ 124 w 280"/>
                  <a:gd name="T79" fmla="*/ 124 h 125"/>
                  <a:gd name="T80" fmla="*/ 124 w 280"/>
                  <a:gd name="T81" fmla="*/ 124 h 125"/>
                  <a:gd name="T82" fmla="*/ 124 w 280"/>
                  <a:gd name="T83" fmla="*/ 124 h 125"/>
                  <a:gd name="T84" fmla="*/ 124 w 280"/>
                  <a:gd name="T85" fmla="*/ 124 h 125"/>
                  <a:gd name="T86" fmla="*/ 124 w 280"/>
                  <a:gd name="T87" fmla="*/ 124 h 125"/>
                  <a:gd name="T88" fmla="*/ 124 w 280"/>
                  <a:gd name="T89" fmla="*/ 124 h 125"/>
                  <a:gd name="T90" fmla="*/ 155 w 280"/>
                  <a:gd name="T91" fmla="*/ 124 h 125"/>
                  <a:gd name="T92" fmla="*/ 155 w 280"/>
                  <a:gd name="T93" fmla="*/ 124 h 125"/>
                  <a:gd name="T94" fmla="*/ 155 w 280"/>
                  <a:gd name="T95" fmla="*/ 124 h 125"/>
                  <a:gd name="T96" fmla="*/ 155 w 280"/>
                  <a:gd name="T97" fmla="*/ 124 h 125"/>
                  <a:gd name="T98" fmla="*/ 186 w 280"/>
                  <a:gd name="T99" fmla="*/ 124 h 125"/>
                  <a:gd name="T100" fmla="*/ 186 w 280"/>
                  <a:gd name="T101" fmla="*/ 124 h 125"/>
                  <a:gd name="T102" fmla="*/ 186 w 280"/>
                  <a:gd name="T103" fmla="*/ 93 h 125"/>
                  <a:gd name="T104" fmla="*/ 217 w 280"/>
                  <a:gd name="T105" fmla="*/ 93 h 125"/>
                  <a:gd name="T106" fmla="*/ 248 w 280"/>
                  <a:gd name="T107" fmla="*/ 30 h 125"/>
                  <a:gd name="T108" fmla="*/ 279 w 280"/>
                  <a:gd name="T109" fmla="*/ 30 h 125"/>
                  <a:gd name="T110" fmla="*/ 279 w 280"/>
                  <a:gd name="T111" fmla="*/ 30 h 125"/>
                  <a:gd name="T112" fmla="*/ 248 w 280"/>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125">
                    <a:moveTo>
                      <a:pt x="248" y="0"/>
                    </a:moveTo>
                    <a:lnTo>
                      <a:pt x="248" y="0"/>
                    </a:lnTo>
                    <a:cubicBezTo>
                      <a:pt x="217" y="0"/>
                      <a:pt x="217" y="0"/>
                      <a:pt x="217" y="0"/>
                    </a:cubicBezTo>
                    <a:cubicBezTo>
                      <a:pt x="217" y="0"/>
                      <a:pt x="217" y="0"/>
                      <a:pt x="217" y="30"/>
                    </a:cubicBezTo>
                    <a:cubicBezTo>
                      <a:pt x="186" y="30"/>
                      <a:pt x="186" y="30"/>
                      <a:pt x="186" y="30"/>
                    </a:cubicBezTo>
                    <a:lnTo>
                      <a:pt x="186" y="30"/>
                    </a:lnTo>
                    <a:lnTo>
                      <a:pt x="186" y="30"/>
                    </a:lnTo>
                    <a:cubicBezTo>
                      <a:pt x="155" y="30"/>
                      <a:pt x="155" y="30"/>
                      <a:pt x="155" y="30"/>
                    </a:cubicBezTo>
                    <a:cubicBezTo>
                      <a:pt x="155" y="30"/>
                      <a:pt x="155" y="62"/>
                      <a:pt x="124" y="62"/>
                    </a:cubicBezTo>
                    <a:lnTo>
                      <a:pt x="124" y="30"/>
                    </a:lnTo>
                    <a:lnTo>
                      <a:pt x="124" y="30"/>
                    </a:lnTo>
                    <a:lnTo>
                      <a:pt x="124" y="30"/>
                    </a:lnTo>
                    <a:cubicBezTo>
                      <a:pt x="93" y="62"/>
                      <a:pt x="93" y="62"/>
                      <a:pt x="93" y="62"/>
                    </a:cubicBezTo>
                    <a:cubicBezTo>
                      <a:pt x="93" y="62"/>
                      <a:pt x="93" y="62"/>
                      <a:pt x="62" y="62"/>
                    </a:cubicBezTo>
                    <a:lnTo>
                      <a:pt x="62" y="62"/>
                    </a:lnTo>
                    <a:lnTo>
                      <a:pt x="62" y="62"/>
                    </a:lnTo>
                    <a:lnTo>
                      <a:pt x="62" y="62"/>
                    </a:lnTo>
                    <a:lnTo>
                      <a:pt x="62" y="62"/>
                    </a:lnTo>
                    <a:lnTo>
                      <a:pt x="62" y="62"/>
                    </a:lnTo>
                    <a:cubicBezTo>
                      <a:pt x="31" y="62"/>
                      <a:pt x="31" y="62"/>
                      <a:pt x="31" y="62"/>
                    </a:cubicBezTo>
                    <a:cubicBezTo>
                      <a:pt x="31" y="62"/>
                      <a:pt x="31" y="62"/>
                      <a:pt x="0" y="62"/>
                    </a:cubicBezTo>
                    <a:lnTo>
                      <a:pt x="0" y="62"/>
                    </a:lnTo>
                    <a:lnTo>
                      <a:pt x="0" y="62"/>
                    </a:lnTo>
                    <a:lnTo>
                      <a:pt x="0" y="62"/>
                    </a:lnTo>
                    <a:cubicBezTo>
                      <a:pt x="0" y="93"/>
                      <a:pt x="0" y="93"/>
                      <a:pt x="0" y="93"/>
                    </a:cubicBezTo>
                    <a:lnTo>
                      <a:pt x="0" y="93"/>
                    </a:lnTo>
                    <a:lnTo>
                      <a:pt x="0" y="93"/>
                    </a:lnTo>
                    <a:lnTo>
                      <a:pt x="0" y="93"/>
                    </a:lnTo>
                    <a:cubicBezTo>
                      <a:pt x="0" y="93"/>
                      <a:pt x="0" y="93"/>
                      <a:pt x="0" y="124"/>
                    </a:cubicBezTo>
                    <a:lnTo>
                      <a:pt x="0" y="124"/>
                    </a:lnTo>
                    <a:cubicBezTo>
                      <a:pt x="31" y="124"/>
                      <a:pt x="31" y="124"/>
                      <a:pt x="31" y="124"/>
                    </a:cubicBezTo>
                    <a:lnTo>
                      <a:pt x="31" y="124"/>
                    </a:lnTo>
                    <a:lnTo>
                      <a:pt x="31" y="124"/>
                    </a:lnTo>
                    <a:lnTo>
                      <a:pt x="31" y="124"/>
                    </a:lnTo>
                    <a:lnTo>
                      <a:pt x="31" y="124"/>
                    </a:lnTo>
                    <a:lnTo>
                      <a:pt x="31" y="124"/>
                    </a:lnTo>
                    <a:cubicBezTo>
                      <a:pt x="62" y="124"/>
                      <a:pt x="62" y="124"/>
                      <a:pt x="62" y="124"/>
                    </a:cubicBezTo>
                    <a:cubicBezTo>
                      <a:pt x="62" y="124"/>
                      <a:pt x="62" y="124"/>
                      <a:pt x="93" y="124"/>
                    </a:cubicBezTo>
                    <a:lnTo>
                      <a:pt x="93" y="124"/>
                    </a:lnTo>
                    <a:lnTo>
                      <a:pt x="124" y="124"/>
                    </a:lnTo>
                    <a:lnTo>
                      <a:pt x="124" y="124"/>
                    </a:lnTo>
                    <a:lnTo>
                      <a:pt x="124" y="124"/>
                    </a:lnTo>
                    <a:lnTo>
                      <a:pt x="124" y="124"/>
                    </a:lnTo>
                    <a:lnTo>
                      <a:pt x="124" y="124"/>
                    </a:lnTo>
                    <a:lnTo>
                      <a:pt x="124" y="124"/>
                    </a:lnTo>
                    <a:cubicBezTo>
                      <a:pt x="155" y="124"/>
                      <a:pt x="155" y="124"/>
                      <a:pt x="155" y="124"/>
                    </a:cubicBezTo>
                    <a:lnTo>
                      <a:pt x="155" y="124"/>
                    </a:lnTo>
                    <a:lnTo>
                      <a:pt x="155" y="124"/>
                    </a:lnTo>
                    <a:lnTo>
                      <a:pt x="155" y="124"/>
                    </a:lnTo>
                    <a:cubicBezTo>
                      <a:pt x="155" y="124"/>
                      <a:pt x="155" y="124"/>
                      <a:pt x="186" y="124"/>
                    </a:cubicBezTo>
                    <a:lnTo>
                      <a:pt x="186" y="124"/>
                    </a:lnTo>
                    <a:lnTo>
                      <a:pt x="186" y="93"/>
                    </a:lnTo>
                    <a:lnTo>
                      <a:pt x="217" y="93"/>
                    </a:lnTo>
                    <a:cubicBezTo>
                      <a:pt x="217" y="62"/>
                      <a:pt x="248" y="62"/>
                      <a:pt x="248" y="30"/>
                    </a:cubicBezTo>
                    <a:lnTo>
                      <a:pt x="279" y="30"/>
                    </a:lnTo>
                    <a:lnTo>
                      <a:pt x="279" y="30"/>
                    </a:lnTo>
                    <a:cubicBezTo>
                      <a:pt x="248" y="30"/>
                      <a:pt x="248" y="0"/>
                      <a:pt x="2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1" name="Freeform 80"/>
              <p:cNvSpPr>
                <a:spLocks noChangeArrowheads="1"/>
              </p:cNvSpPr>
              <p:nvPr/>
            </p:nvSpPr>
            <p:spPr bwMode="auto">
              <a:xfrm>
                <a:off x="3757613" y="1423988"/>
                <a:ext cx="44450" cy="33337"/>
              </a:xfrm>
              <a:custGeom>
                <a:avLst/>
                <a:gdLst>
                  <a:gd name="T0" fmla="*/ 31 w 125"/>
                  <a:gd name="T1" fmla="*/ 92 h 93"/>
                  <a:gd name="T2" fmla="*/ 31 w 125"/>
                  <a:gd name="T3" fmla="*/ 92 h 93"/>
                  <a:gd name="T4" fmla="*/ 62 w 125"/>
                  <a:gd name="T5" fmla="*/ 62 h 93"/>
                  <a:gd name="T6" fmla="*/ 94 w 125"/>
                  <a:gd name="T7" fmla="*/ 62 h 93"/>
                  <a:gd name="T8" fmla="*/ 94 w 125"/>
                  <a:gd name="T9" fmla="*/ 62 h 93"/>
                  <a:gd name="T10" fmla="*/ 94 w 125"/>
                  <a:gd name="T11" fmla="*/ 62 h 93"/>
                  <a:gd name="T12" fmla="*/ 94 w 125"/>
                  <a:gd name="T13" fmla="*/ 31 h 93"/>
                  <a:gd name="T14" fmla="*/ 94 w 125"/>
                  <a:gd name="T15" fmla="*/ 31 h 93"/>
                  <a:gd name="T16" fmla="*/ 94 w 125"/>
                  <a:gd name="T17" fmla="*/ 31 h 93"/>
                  <a:gd name="T18" fmla="*/ 94 w 125"/>
                  <a:gd name="T19" fmla="*/ 0 h 93"/>
                  <a:gd name="T20" fmla="*/ 94 w 125"/>
                  <a:gd name="T21" fmla="*/ 0 h 93"/>
                  <a:gd name="T22" fmla="*/ 94 w 125"/>
                  <a:gd name="T23" fmla="*/ 0 h 93"/>
                  <a:gd name="T24" fmla="*/ 124 w 125"/>
                  <a:gd name="T25" fmla="*/ 0 h 93"/>
                  <a:gd name="T26" fmla="*/ 124 w 125"/>
                  <a:gd name="T27" fmla="*/ 0 h 93"/>
                  <a:gd name="T28" fmla="*/ 124 w 125"/>
                  <a:gd name="T29" fmla="*/ 0 h 93"/>
                  <a:gd name="T30" fmla="*/ 94 w 125"/>
                  <a:gd name="T31" fmla="*/ 0 h 93"/>
                  <a:gd name="T32" fmla="*/ 62 w 125"/>
                  <a:gd name="T33" fmla="*/ 0 h 93"/>
                  <a:gd name="T34" fmla="*/ 31 w 125"/>
                  <a:gd name="T35" fmla="*/ 0 h 93"/>
                  <a:gd name="T36" fmla="*/ 31 w 125"/>
                  <a:gd name="T37" fmla="*/ 0 h 93"/>
                  <a:gd name="T38" fmla="*/ 31 w 125"/>
                  <a:gd name="T39" fmla="*/ 0 h 93"/>
                  <a:gd name="T40" fmla="*/ 31 w 125"/>
                  <a:gd name="T41" fmla="*/ 31 h 93"/>
                  <a:gd name="T42" fmla="*/ 0 w 125"/>
                  <a:gd name="T43" fmla="*/ 31 h 93"/>
                  <a:gd name="T44" fmla="*/ 31 w 125"/>
                  <a:gd name="T45" fmla="*/ 62 h 93"/>
                  <a:gd name="T46" fmla="*/ 31 w 125"/>
                  <a:gd name="T4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93">
                    <a:moveTo>
                      <a:pt x="31" y="92"/>
                    </a:moveTo>
                    <a:lnTo>
                      <a:pt x="31" y="92"/>
                    </a:lnTo>
                    <a:lnTo>
                      <a:pt x="62" y="62"/>
                    </a:lnTo>
                    <a:cubicBezTo>
                      <a:pt x="62" y="62"/>
                      <a:pt x="62" y="62"/>
                      <a:pt x="94" y="62"/>
                    </a:cubicBezTo>
                    <a:lnTo>
                      <a:pt x="94" y="62"/>
                    </a:lnTo>
                    <a:lnTo>
                      <a:pt x="94" y="62"/>
                    </a:lnTo>
                    <a:lnTo>
                      <a:pt x="94" y="31"/>
                    </a:lnTo>
                    <a:lnTo>
                      <a:pt x="94" y="31"/>
                    </a:lnTo>
                    <a:lnTo>
                      <a:pt x="94" y="31"/>
                    </a:lnTo>
                    <a:cubicBezTo>
                      <a:pt x="94" y="31"/>
                      <a:pt x="94" y="31"/>
                      <a:pt x="94" y="0"/>
                    </a:cubicBezTo>
                    <a:lnTo>
                      <a:pt x="94" y="0"/>
                    </a:lnTo>
                    <a:lnTo>
                      <a:pt x="94" y="0"/>
                    </a:lnTo>
                    <a:cubicBezTo>
                      <a:pt x="124" y="0"/>
                      <a:pt x="124" y="0"/>
                      <a:pt x="124" y="0"/>
                    </a:cubicBezTo>
                    <a:lnTo>
                      <a:pt x="124" y="0"/>
                    </a:lnTo>
                    <a:lnTo>
                      <a:pt x="124" y="0"/>
                    </a:lnTo>
                    <a:lnTo>
                      <a:pt x="94" y="0"/>
                    </a:lnTo>
                    <a:cubicBezTo>
                      <a:pt x="94" y="0"/>
                      <a:pt x="94" y="0"/>
                      <a:pt x="62" y="0"/>
                    </a:cubicBezTo>
                    <a:cubicBezTo>
                      <a:pt x="62" y="0"/>
                      <a:pt x="62" y="0"/>
                      <a:pt x="31" y="0"/>
                    </a:cubicBezTo>
                    <a:lnTo>
                      <a:pt x="31" y="0"/>
                    </a:lnTo>
                    <a:lnTo>
                      <a:pt x="31" y="0"/>
                    </a:lnTo>
                    <a:cubicBezTo>
                      <a:pt x="31" y="0"/>
                      <a:pt x="31" y="0"/>
                      <a:pt x="31" y="31"/>
                    </a:cubicBezTo>
                    <a:cubicBezTo>
                      <a:pt x="31" y="31"/>
                      <a:pt x="31" y="31"/>
                      <a:pt x="0" y="31"/>
                    </a:cubicBezTo>
                    <a:cubicBezTo>
                      <a:pt x="31" y="62"/>
                      <a:pt x="31" y="62"/>
                      <a:pt x="31" y="62"/>
                    </a:cubicBezTo>
                    <a:lnTo>
                      <a:pt x="31" y="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2" name="Freeform 81"/>
              <p:cNvSpPr>
                <a:spLocks noChangeArrowheads="1"/>
              </p:cNvSpPr>
              <p:nvPr/>
            </p:nvSpPr>
            <p:spPr bwMode="auto">
              <a:xfrm>
                <a:off x="3579813" y="1479550"/>
                <a:ext cx="234950" cy="179388"/>
              </a:xfrm>
              <a:custGeom>
                <a:avLst/>
                <a:gdLst>
                  <a:gd name="T0" fmla="*/ 186 w 652"/>
                  <a:gd name="T1" fmla="*/ 465 h 497"/>
                  <a:gd name="T2" fmla="*/ 186 w 652"/>
                  <a:gd name="T3" fmla="*/ 465 h 497"/>
                  <a:gd name="T4" fmla="*/ 218 w 652"/>
                  <a:gd name="T5" fmla="*/ 465 h 497"/>
                  <a:gd name="T6" fmla="*/ 248 w 652"/>
                  <a:gd name="T7" fmla="*/ 496 h 497"/>
                  <a:gd name="T8" fmla="*/ 310 w 652"/>
                  <a:gd name="T9" fmla="*/ 496 h 497"/>
                  <a:gd name="T10" fmla="*/ 342 w 652"/>
                  <a:gd name="T11" fmla="*/ 496 h 497"/>
                  <a:gd name="T12" fmla="*/ 372 w 652"/>
                  <a:gd name="T13" fmla="*/ 496 h 497"/>
                  <a:gd name="T14" fmla="*/ 403 w 652"/>
                  <a:gd name="T15" fmla="*/ 465 h 497"/>
                  <a:gd name="T16" fmla="*/ 466 w 652"/>
                  <a:gd name="T17" fmla="*/ 433 h 497"/>
                  <a:gd name="T18" fmla="*/ 527 w 652"/>
                  <a:gd name="T19" fmla="*/ 465 h 497"/>
                  <a:gd name="T20" fmla="*/ 590 w 652"/>
                  <a:gd name="T21" fmla="*/ 465 h 497"/>
                  <a:gd name="T22" fmla="*/ 620 w 652"/>
                  <a:gd name="T23" fmla="*/ 433 h 497"/>
                  <a:gd name="T24" fmla="*/ 590 w 652"/>
                  <a:gd name="T25" fmla="*/ 403 h 497"/>
                  <a:gd name="T26" fmla="*/ 590 w 652"/>
                  <a:gd name="T27" fmla="*/ 372 h 497"/>
                  <a:gd name="T28" fmla="*/ 590 w 652"/>
                  <a:gd name="T29" fmla="*/ 341 h 497"/>
                  <a:gd name="T30" fmla="*/ 558 w 652"/>
                  <a:gd name="T31" fmla="*/ 309 h 497"/>
                  <a:gd name="T32" fmla="*/ 558 w 652"/>
                  <a:gd name="T33" fmla="*/ 248 h 497"/>
                  <a:gd name="T34" fmla="*/ 558 w 652"/>
                  <a:gd name="T35" fmla="*/ 248 h 497"/>
                  <a:gd name="T36" fmla="*/ 558 w 652"/>
                  <a:gd name="T37" fmla="*/ 248 h 497"/>
                  <a:gd name="T38" fmla="*/ 590 w 652"/>
                  <a:gd name="T39" fmla="*/ 217 h 497"/>
                  <a:gd name="T40" fmla="*/ 620 w 652"/>
                  <a:gd name="T41" fmla="*/ 185 h 497"/>
                  <a:gd name="T42" fmla="*/ 620 w 652"/>
                  <a:gd name="T43" fmla="*/ 185 h 497"/>
                  <a:gd name="T44" fmla="*/ 651 w 652"/>
                  <a:gd name="T45" fmla="*/ 124 h 497"/>
                  <a:gd name="T46" fmla="*/ 620 w 652"/>
                  <a:gd name="T47" fmla="*/ 124 h 497"/>
                  <a:gd name="T48" fmla="*/ 590 w 652"/>
                  <a:gd name="T49" fmla="*/ 124 h 497"/>
                  <a:gd name="T50" fmla="*/ 590 w 652"/>
                  <a:gd name="T51" fmla="*/ 124 h 497"/>
                  <a:gd name="T52" fmla="*/ 558 w 652"/>
                  <a:gd name="T53" fmla="*/ 124 h 497"/>
                  <a:gd name="T54" fmla="*/ 558 w 652"/>
                  <a:gd name="T55" fmla="*/ 124 h 497"/>
                  <a:gd name="T56" fmla="*/ 527 w 652"/>
                  <a:gd name="T57" fmla="*/ 93 h 497"/>
                  <a:gd name="T58" fmla="*/ 496 w 652"/>
                  <a:gd name="T59" fmla="*/ 93 h 497"/>
                  <a:gd name="T60" fmla="*/ 466 w 652"/>
                  <a:gd name="T61" fmla="*/ 93 h 497"/>
                  <a:gd name="T62" fmla="*/ 434 w 652"/>
                  <a:gd name="T63" fmla="*/ 61 h 497"/>
                  <a:gd name="T64" fmla="*/ 403 w 652"/>
                  <a:gd name="T65" fmla="*/ 31 h 497"/>
                  <a:gd name="T66" fmla="*/ 372 w 652"/>
                  <a:gd name="T67" fmla="*/ 0 h 497"/>
                  <a:gd name="T68" fmla="*/ 342 w 652"/>
                  <a:gd name="T69" fmla="*/ 0 h 497"/>
                  <a:gd name="T70" fmla="*/ 403 w 652"/>
                  <a:gd name="T71" fmla="*/ 61 h 497"/>
                  <a:gd name="T72" fmla="*/ 342 w 652"/>
                  <a:gd name="T73" fmla="*/ 61 h 497"/>
                  <a:gd name="T74" fmla="*/ 218 w 652"/>
                  <a:gd name="T75" fmla="*/ 124 h 497"/>
                  <a:gd name="T76" fmla="*/ 155 w 652"/>
                  <a:gd name="T77" fmla="*/ 93 h 497"/>
                  <a:gd name="T78" fmla="*/ 124 w 652"/>
                  <a:gd name="T79" fmla="*/ 155 h 497"/>
                  <a:gd name="T80" fmla="*/ 124 w 652"/>
                  <a:gd name="T81" fmla="*/ 155 h 497"/>
                  <a:gd name="T82" fmla="*/ 124 w 652"/>
                  <a:gd name="T83" fmla="*/ 155 h 497"/>
                  <a:gd name="T84" fmla="*/ 62 w 652"/>
                  <a:gd name="T85" fmla="*/ 124 h 497"/>
                  <a:gd name="T86" fmla="*/ 0 w 652"/>
                  <a:gd name="T87" fmla="*/ 155 h 497"/>
                  <a:gd name="T88" fmla="*/ 0 w 652"/>
                  <a:gd name="T89" fmla="*/ 155 h 497"/>
                  <a:gd name="T90" fmla="*/ 0 w 652"/>
                  <a:gd name="T91" fmla="*/ 155 h 497"/>
                  <a:gd name="T92" fmla="*/ 31 w 652"/>
                  <a:gd name="T93" fmla="*/ 155 h 497"/>
                  <a:gd name="T94" fmla="*/ 62 w 652"/>
                  <a:gd name="T95" fmla="*/ 185 h 497"/>
                  <a:gd name="T96" fmla="*/ 94 w 652"/>
                  <a:gd name="T97" fmla="*/ 185 h 497"/>
                  <a:gd name="T98" fmla="*/ 124 w 652"/>
                  <a:gd name="T99" fmla="*/ 217 h 497"/>
                  <a:gd name="T100" fmla="*/ 155 w 652"/>
                  <a:gd name="T101" fmla="*/ 248 h 497"/>
                  <a:gd name="T102" fmla="*/ 186 w 652"/>
                  <a:gd name="T103" fmla="*/ 403 h 497"/>
                  <a:gd name="T104" fmla="*/ 186 w 652"/>
                  <a:gd name="T105"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497">
                    <a:moveTo>
                      <a:pt x="186" y="465"/>
                    </a:moveTo>
                    <a:lnTo>
                      <a:pt x="186" y="465"/>
                    </a:lnTo>
                    <a:lnTo>
                      <a:pt x="186" y="465"/>
                    </a:lnTo>
                    <a:lnTo>
                      <a:pt x="186" y="465"/>
                    </a:lnTo>
                    <a:lnTo>
                      <a:pt x="186" y="465"/>
                    </a:lnTo>
                    <a:lnTo>
                      <a:pt x="218" y="465"/>
                    </a:lnTo>
                    <a:cubicBezTo>
                      <a:pt x="218" y="496"/>
                      <a:pt x="218" y="496"/>
                      <a:pt x="248" y="496"/>
                    </a:cubicBezTo>
                    <a:lnTo>
                      <a:pt x="248" y="496"/>
                    </a:lnTo>
                    <a:lnTo>
                      <a:pt x="279" y="496"/>
                    </a:lnTo>
                    <a:lnTo>
                      <a:pt x="310" y="496"/>
                    </a:lnTo>
                    <a:lnTo>
                      <a:pt x="310" y="496"/>
                    </a:lnTo>
                    <a:lnTo>
                      <a:pt x="342" y="496"/>
                    </a:lnTo>
                    <a:cubicBezTo>
                      <a:pt x="342" y="496"/>
                      <a:pt x="342" y="496"/>
                      <a:pt x="372" y="496"/>
                    </a:cubicBezTo>
                    <a:lnTo>
                      <a:pt x="372" y="496"/>
                    </a:lnTo>
                    <a:lnTo>
                      <a:pt x="372" y="496"/>
                    </a:lnTo>
                    <a:cubicBezTo>
                      <a:pt x="403" y="465"/>
                      <a:pt x="403" y="465"/>
                      <a:pt x="403" y="465"/>
                    </a:cubicBezTo>
                    <a:cubicBezTo>
                      <a:pt x="434" y="433"/>
                      <a:pt x="434" y="433"/>
                      <a:pt x="434" y="433"/>
                    </a:cubicBezTo>
                    <a:cubicBezTo>
                      <a:pt x="466" y="433"/>
                      <a:pt x="466" y="433"/>
                      <a:pt x="466" y="433"/>
                    </a:cubicBezTo>
                    <a:cubicBezTo>
                      <a:pt x="466" y="433"/>
                      <a:pt x="496" y="433"/>
                      <a:pt x="527" y="465"/>
                    </a:cubicBezTo>
                    <a:lnTo>
                      <a:pt x="527" y="465"/>
                    </a:lnTo>
                    <a:cubicBezTo>
                      <a:pt x="558" y="465"/>
                      <a:pt x="558" y="465"/>
                      <a:pt x="558" y="465"/>
                    </a:cubicBezTo>
                    <a:cubicBezTo>
                      <a:pt x="558" y="465"/>
                      <a:pt x="558" y="465"/>
                      <a:pt x="590" y="465"/>
                    </a:cubicBezTo>
                    <a:lnTo>
                      <a:pt x="590" y="465"/>
                    </a:lnTo>
                    <a:lnTo>
                      <a:pt x="620" y="433"/>
                    </a:lnTo>
                    <a:cubicBezTo>
                      <a:pt x="590" y="433"/>
                      <a:pt x="590" y="433"/>
                      <a:pt x="590" y="403"/>
                    </a:cubicBezTo>
                    <a:lnTo>
                      <a:pt x="590" y="403"/>
                    </a:lnTo>
                    <a:lnTo>
                      <a:pt x="590" y="403"/>
                    </a:lnTo>
                    <a:lnTo>
                      <a:pt x="590" y="372"/>
                    </a:lnTo>
                    <a:lnTo>
                      <a:pt x="590" y="372"/>
                    </a:lnTo>
                    <a:cubicBezTo>
                      <a:pt x="590" y="341"/>
                      <a:pt x="590" y="341"/>
                      <a:pt x="590" y="341"/>
                    </a:cubicBezTo>
                    <a:lnTo>
                      <a:pt x="558" y="309"/>
                    </a:lnTo>
                    <a:lnTo>
                      <a:pt x="558" y="309"/>
                    </a:lnTo>
                    <a:lnTo>
                      <a:pt x="527" y="279"/>
                    </a:lnTo>
                    <a:cubicBezTo>
                      <a:pt x="527" y="279"/>
                      <a:pt x="527" y="279"/>
                      <a:pt x="558" y="248"/>
                    </a:cubicBezTo>
                    <a:lnTo>
                      <a:pt x="558" y="248"/>
                    </a:lnTo>
                    <a:lnTo>
                      <a:pt x="558" y="248"/>
                    </a:lnTo>
                    <a:lnTo>
                      <a:pt x="558" y="248"/>
                    </a:lnTo>
                    <a:lnTo>
                      <a:pt x="558" y="248"/>
                    </a:lnTo>
                    <a:cubicBezTo>
                      <a:pt x="590" y="217"/>
                      <a:pt x="590" y="217"/>
                      <a:pt x="590" y="217"/>
                    </a:cubicBezTo>
                    <a:lnTo>
                      <a:pt x="590" y="217"/>
                    </a:lnTo>
                    <a:cubicBezTo>
                      <a:pt x="590" y="217"/>
                      <a:pt x="590" y="217"/>
                      <a:pt x="590" y="185"/>
                    </a:cubicBezTo>
                    <a:cubicBezTo>
                      <a:pt x="620" y="185"/>
                      <a:pt x="620" y="185"/>
                      <a:pt x="620" y="185"/>
                    </a:cubicBezTo>
                    <a:lnTo>
                      <a:pt x="620" y="185"/>
                    </a:lnTo>
                    <a:lnTo>
                      <a:pt x="620" y="185"/>
                    </a:lnTo>
                    <a:lnTo>
                      <a:pt x="620" y="185"/>
                    </a:lnTo>
                    <a:cubicBezTo>
                      <a:pt x="620" y="155"/>
                      <a:pt x="620" y="155"/>
                      <a:pt x="651" y="124"/>
                    </a:cubicBezTo>
                    <a:cubicBezTo>
                      <a:pt x="620" y="124"/>
                      <a:pt x="620" y="124"/>
                      <a:pt x="620" y="124"/>
                    </a:cubicBezTo>
                    <a:lnTo>
                      <a:pt x="620" y="124"/>
                    </a:lnTo>
                    <a:lnTo>
                      <a:pt x="620" y="124"/>
                    </a:lnTo>
                    <a:cubicBezTo>
                      <a:pt x="590" y="124"/>
                      <a:pt x="590" y="124"/>
                      <a:pt x="590" y="124"/>
                    </a:cubicBezTo>
                    <a:lnTo>
                      <a:pt x="590" y="124"/>
                    </a:lnTo>
                    <a:lnTo>
                      <a:pt x="590" y="124"/>
                    </a:lnTo>
                    <a:lnTo>
                      <a:pt x="590" y="124"/>
                    </a:lnTo>
                    <a:lnTo>
                      <a:pt x="558" y="124"/>
                    </a:lnTo>
                    <a:lnTo>
                      <a:pt x="558" y="124"/>
                    </a:lnTo>
                    <a:lnTo>
                      <a:pt x="558" y="124"/>
                    </a:lnTo>
                    <a:lnTo>
                      <a:pt x="558" y="124"/>
                    </a:lnTo>
                    <a:cubicBezTo>
                      <a:pt x="527" y="124"/>
                      <a:pt x="527" y="93"/>
                      <a:pt x="527" y="93"/>
                    </a:cubicBezTo>
                    <a:lnTo>
                      <a:pt x="527" y="93"/>
                    </a:lnTo>
                    <a:cubicBezTo>
                      <a:pt x="496" y="93"/>
                      <a:pt x="496" y="93"/>
                      <a:pt x="496" y="93"/>
                    </a:cubicBezTo>
                    <a:lnTo>
                      <a:pt x="496" y="93"/>
                    </a:lnTo>
                    <a:lnTo>
                      <a:pt x="466" y="93"/>
                    </a:lnTo>
                    <a:lnTo>
                      <a:pt x="466" y="93"/>
                    </a:lnTo>
                    <a:lnTo>
                      <a:pt x="434" y="61"/>
                    </a:lnTo>
                    <a:cubicBezTo>
                      <a:pt x="434" y="61"/>
                      <a:pt x="403" y="61"/>
                      <a:pt x="403" y="31"/>
                    </a:cubicBezTo>
                    <a:lnTo>
                      <a:pt x="403" y="31"/>
                    </a:lnTo>
                    <a:lnTo>
                      <a:pt x="403" y="31"/>
                    </a:lnTo>
                    <a:cubicBezTo>
                      <a:pt x="372" y="31"/>
                      <a:pt x="372" y="31"/>
                      <a:pt x="372" y="0"/>
                    </a:cubicBezTo>
                    <a:lnTo>
                      <a:pt x="372" y="0"/>
                    </a:lnTo>
                    <a:cubicBezTo>
                      <a:pt x="342" y="0"/>
                      <a:pt x="342" y="0"/>
                      <a:pt x="342" y="0"/>
                    </a:cubicBezTo>
                    <a:lnTo>
                      <a:pt x="342" y="0"/>
                    </a:lnTo>
                    <a:cubicBezTo>
                      <a:pt x="403" y="61"/>
                      <a:pt x="403" y="61"/>
                      <a:pt x="403" y="61"/>
                    </a:cubicBezTo>
                    <a:cubicBezTo>
                      <a:pt x="342" y="61"/>
                      <a:pt x="342" y="61"/>
                      <a:pt x="342" y="61"/>
                    </a:cubicBezTo>
                    <a:lnTo>
                      <a:pt x="342" y="61"/>
                    </a:lnTo>
                    <a:cubicBezTo>
                      <a:pt x="310" y="61"/>
                      <a:pt x="310" y="61"/>
                      <a:pt x="310" y="61"/>
                    </a:cubicBezTo>
                    <a:cubicBezTo>
                      <a:pt x="279" y="93"/>
                      <a:pt x="218" y="124"/>
                      <a:pt x="218" y="124"/>
                    </a:cubicBezTo>
                    <a:cubicBezTo>
                      <a:pt x="186" y="124"/>
                      <a:pt x="186" y="93"/>
                      <a:pt x="155" y="93"/>
                    </a:cubicBezTo>
                    <a:lnTo>
                      <a:pt x="155" y="93"/>
                    </a:lnTo>
                    <a:cubicBezTo>
                      <a:pt x="186" y="124"/>
                      <a:pt x="186" y="124"/>
                      <a:pt x="155" y="155"/>
                    </a:cubicBezTo>
                    <a:cubicBezTo>
                      <a:pt x="155" y="155"/>
                      <a:pt x="155" y="155"/>
                      <a:pt x="124" y="155"/>
                    </a:cubicBezTo>
                    <a:lnTo>
                      <a:pt x="124" y="155"/>
                    </a:lnTo>
                    <a:lnTo>
                      <a:pt x="124" y="155"/>
                    </a:lnTo>
                    <a:lnTo>
                      <a:pt x="124" y="155"/>
                    </a:lnTo>
                    <a:lnTo>
                      <a:pt x="124" y="155"/>
                    </a:lnTo>
                    <a:lnTo>
                      <a:pt x="94" y="155"/>
                    </a:lnTo>
                    <a:cubicBezTo>
                      <a:pt x="94" y="155"/>
                      <a:pt x="62" y="155"/>
                      <a:pt x="62" y="124"/>
                    </a:cubicBezTo>
                    <a:lnTo>
                      <a:pt x="62" y="124"/>
                    </a:lnTo>
                    <a:cubicBezTo>
                      <a:pt x="31" y="155"/>
                      <a:pt x="31" y="155"/>
                      <a:pt x="0" y="155"/>
                    </a:cubicBezTo>
                    <a:lnTo>
                      <a:pt x="0" y="155"/>
                    </a:lnTo>
                    <a:lnTo>
                      <a:pt x="0" y="155"/>
                    </a:lnTo>
                    <a:lnTo>
                      <a:pt x="0" y="155"/>
                    </a:lnTo>
                    <a:lnTo>
                      <a:pt x="0" y="155"/>
                    </a:lnTo>
                    <a:lnTo>
                      <a:pt x="0" y="155"/>
                    </a:lnTo>
                    <a:cubicBezTo>
                      <a:pt x="31" y="155"/>
                      <a:pt x="31" y="155"/>
                      <a:pt x="31" y="155"/>
                    </a:cubicBezTo>
                    <a:cubicBezTo>
                      <a:pt x="31" y="155"/>
                      <a:pt x="31" y="155"/>
                      <a:pt x="62" y="155"/>
                    </a:cubicBezTo>
                    <a:cubicBezTo>
                      <a:pt x="62" y="155"/>
                      <a:pt x="62" y="155"/>
                      <a:pt x="62" y="185"/>
                    </a:cubicBezTo>
                    <a:lnTo>
                      <a:pt x="62" y="185"/>
                    </a:lnTo>
                    <a:lnTo>
                      <a:pt x="94" y="185"/>
                    </a:lnTo>
                    <a:cubicBezTo>
                      <a:pt x="94" y="185"/>
                      <a:pt x="124" y="185"/>
                      <a:pt x="124" y="217"/>
                    </a:cubicBezTo>
                    <a:lnTo>
                      <a:pt x="124" y="217"/>
                    </a:lnTo>
                    <a:lnTo>
                      <a:pt x="124" y="248"/>
                    </a:lnTo>
                    <a:lnTo>
                      <a:pt x="155" y="248"/>
                    </a:lnTo>
                    <a:lnTo>
                      <a:pt x="186" y="279"/>
                    </a:lnTo>
                    <a:cubicBezTo>
                      <a:pt x="218" y="309"/>
                      <a:pt x="218" y="309"/>
                      <a:pt x="186" y="403"/>
                    </a:cubicBezTo>
                    <a:lnTo>
                      <a:pt x="186" y="433"/>
                    </a:lnTo>
                    <a:cubicBezTo>
                      <a:pt x="186" y="433"/>
                      <a:pt x="186" y="433"/>
                      <a:pt x="186" y="4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3" name="Freeform 82"/>
              <p:cNvSpPr>
                <a:spLocks noChangeArrowheads="1"/>
              </p:cNvSpPr>
              <p:nvPr/>
            </p:nvSpPr>
            <p:spPr bwMode="auto">
              <a:xfrm>
                <a:off x="3802063" y="1557338"/>
                <a:ext cx="44450" cy="22225"/>
              </a:xfrm>
              <a:custGeom>
                <a:avLst/>
                <a:gdLst>
                  <a:gd name="T0" fmla="*/ 124 w 125"/>
                  <a:gd name="T1" fmla="*/ 0 h 63"/>
                  <a:gd name="T2" fmla="*/ 124 w 125"/>
                  <a:gd name="T3" fmla="*/ 0 h 63"/>
                  <a:gd name="T4" fmla="*/ 94 w 125"/>
                  <a:gd name="T5" fmla="*/ 0 h 63"/>
                  <a:gd name="T6" fmla="*/ 94 w 125"/>
                  <a:gd name="T7" fmla="*/ 0 h 63"/>
                  <a:gd name="T8" fmla="*/ 62 w 125"/>
                  <a:gd name="T9" fmla="*/ 31 h 63"/>
                  <a:gd name="T10" fmla="*/ 62 w 125"/>
                  <a:gd name="T11" fmla="*/ 31 h 63"/>
                  <a:gd name="T12" fmla="*/ 62 w 125"/>
                  <a:gd name="T13" fmla="*/ 31 h 63"/>
                  <a:gd name="T14" fmla="*/ 62 w 125"/>
                  <a:gd name="T15" fmla="*/ 31 h 63"/>
                  <a:gd name="T16" fmla="*/ 31 w 125"/>
                  <a:gd name="T17" fmla="*/ 31 h 63"/>
                  <a:gd name="T18" fmla="*/ 31 w 125"/>
                  <a:gd name="T19" fmla="*/ 31 h 63"/>
                  <a:gd name="T20" fmla="*/ 31 w 125"/>
                  <a:gd name="T21" fmla="*/ 31 h 63"/>
                  <a:gd name="T22" fmla="*/ 0 w 125"/>
                  <a:gd name="T23" fmla="*/ 31 h 63"/>
                  <a:gd name="T24" fmla="*/ 0 w 125"/>
                  <a:gd name="T25" fmla="*/ 62 h 63"/>
                  <a:gd name="T26" fmla="*/ 0 w 125"/>
                  <a:gd name="T27" fmla="*/ 62 h 63"/>
                  <a:gd name="T28" fmla="*/ 0 w 125"/>
                  <a:gd name="T29" fmla="*/ 62 h 63"/>
                  <a:gd name="T30" fmla="*/ 31 w 125"/>
                  <a:gd name="T31" fmla="*/ 62 h 63"/>
                  <a:gd name="T32" fmla="*/ 31 w 125"/>
                  <a:gd name="T33" fmla="*/ 62 h 63"/>
                  <a:gd name="T34" fmla="*/ 31 w 125"/>
                  <a:gd name="T35" fmla="*/ 62 h 63"/>
                  <a:gd name="T36" fmla="*/ 31 w 125"/>
                  <a:gd name="T37" fmla="*/ 62 h 63"/>
                  <a:gd name="T38" fmla="*/ 31 w 125"/>
                  <a:gd name="T39" fmla="*/ 62 h 63"/>
                  <a:gd name="T40" fmla="*/ 62 w 125"/>
                  <a:gd name="T41" fmla="*/ 62 h 63"/>
                  <a:gd name="T42" fmla="*/ 62 w 125"/>
                  <a:gd name="T43" fmla="*/ 62 h 63"/>
                  <a:gd name="T44" fmla="*/ 62 w 125"/>
                  <a:gd name="T45" fmla="*/ 31 h 63"/>
                  <a:gd name="T46" fmla="*/ 62 w 125"/>
                  <a:gd name="T47" fmla="*/ 31 h 63"/>
                  <a:gd name="T48" fmla="*/ 94 w 125"/>
                  <a:gd name="T49" fmla="*/ 31 h 63"/>
                  <a:gd name="T50" fmla="*/ 94 w 125"/>
                  <a:gd name="T51" fmla="*/ 62 h 63"/>
                  <a:gd name="T52" fmla="*/ 124 w 125"/>
                  <a:gd name="T53" fmla="*/ 31 h 63"/>
                  <a:gd name="T54" fmla="*/ 124 w 125"/>
                  <a:gd name="T55" fmla="*/ 31 h 63"/>
                  <a:gd name="T56" fmla="*/ 124 w 125"/>
                  <a:gd name="T57" fmla="*/ 31 h 63"/>
                  <a:gd name="T58" fmla="*/ 124 w 125"/>
                  <a:gd name="T59" fmla="*/ 31 h 63"/>
                  <a:gd name="T60" fmla="*/ 124 w 125"/>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63">
                    <a:moveTo>
                      <a:pt x="124" y="0"/>
                    </a:moveTo>
                    <a:lnTo>
                      <a:pt x="124" y="0"/>
                    </a:lnTo>
                    <a:cubicBezTo>
                      <a:pt x="94" y="0"/>
                      <a:pt x="94" y="0"/>
                      <a:pt x="94" y="0"/>
                    </a:cubicBezTo>
                    <a:lnTo>
                      <a:pt x="94" y="0"/>
                    </a:lnTo>
                    <a:lnTo>
                      <a:pt x="62" y="31"/>
                    </a:lnTo>
                    <a:lnTo>
                      <a:pt x="62" y="31"/>
                    </a:lnTo>
                    <a:lnTo>
                      <a:pt x="62" y="31"/>
                    </a:lnTo>
                    <a:lnTo>
                      <a:pt x="62" y="31"/>
                    </a:lnTo>
                    <a:cubicBezTo>
                      <a:pt x="31" y="31"/>
                      <a:pt x="31" y="31"/>
                      <a:pt x="31" y="31"/>
                    </a:cubicBezTo>
                    <a:lnTo>
                      <a:pt x="31" y="31"/>
                    </a:lnTo>
                    <a:lnTo>
                      <a:pt x="31" y="31"/>
                    </a:lnTo>
                    <a:lnTo>
                      <a:pt x="0" y="31"/>
                    </a:lnTo>
                    <a:lnTo>
                      <a:pt x="0" y="62"/>
                    </a:lnTo>
                    <a:lnTo>
                      <a:pt x="0" y="62"/>
                    </a:lnTo>
                    <a:lnTo>
                      <a:pt x="0" y="62"/>
                    </a:lnTo>
                    <a:lnTo>
                      <a:pt x="31" y="62"/>
                    </a:lnTo>
                    <a:lnTo>
                      <a:pt x="31" y="62"/>
                    </a:lnTo>
                    <a:lnTo>
                      <a:pt x="31" y="62"/>
                    </a:lnTo>
                    <a:lnTo>
                      <a:pt x="31" y="62"/>
                    </a:lnTo>
                    <a:lnTo>
                      <a:pt x="31" y="62"/>
                    </a:lnTo>
                    <a:cubicBezTo>
                      <a:pt x="31" y="62"/>
                      <a:pt x="31" y="62"/>
                      <a:pt x="62" y="62"/>
                    </a:cubicBezTo>
                    <a:lnTo>
                      <a:pt x="62" y="62"/>
                    </a:lnTo>
                    <a:cubicBezTo>
                      <a:pt x="62" y="31"/>
                      <a:pt x="62" y="31"/>
                      <a:pt x="62" y="31"/>
                    </a:cubicBezTo>
                    <a:lnTo>
                      <a:pt x="62" y="31"/>
                    </a:lnTo>
                    <a:cubicBezTo>
                      <a:pt x="94" y="31"/>
                      <a:pt x="94" y="31"/>
                      <a:pt x="94" y="31"/>
                    </a:cubicBezTo>
                    <a:cubicBezTo>
                      <a:pt x="94" y="31"/>
                      <a:pt x="94" y="31"/>
                      <a:pt x="94" y="62"/>
                    </a:cubicBezTo>
                    <a:cubicBezTo>
                      <a:pt x="124" y="31"/>
                      <a:pt x="124" y="31"/>
                      <a:pt x="124" y="31"/>
                    </a:cubicBezTo>
                    <a:lnTo>
                      <a:pt x="124" y="31"/>
                    </a:lnTo>
                    <a:lnTo>
                      <a:pt x="124" y="31"/>
                    </a:lnTo>
                    <a:lnTo>
                      <a:pt x="124" y="31"/>
                    </a:lnTo>
                    <a:lnTo>
                      <a:pt x="12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4" name="Freeform 83"/>
              <p:cNvSpPr>
                <a:spLocks noChangeArrowheads="1"/>
              </p:cNvSpPr>
              <p:nvPr/>
            </p:nvSpPr>
            <p:spPr bwMode="auto">
              <a:xfrm>
                <a:off x="3802063" y="1579563"/>
                <a:ext cx="190500" cy="144462"/>
              </a:xfrm>
              <a:custGeom>
                <a:avLst/>
                <a:gdLst>
                  <a:gd name="T0" fmla="*/ 31 w 527"/>
                  <a:gd name="T1" fmla="*/ 124 h 403"/>
                  <a:gd name="T2" fmla="*/ 62 w 527"/>
                  <a:gd name="T3" fmla="*/ 124 h 403"/>
                  <a:gd name="T4" fmla="*/ 94 w 527"/>
                  <a:gd name="T5" fmla="*/ 93 h 403"/>
                  <a:gd name="T6" fmla="*/ 155 w 527"/>
                  <a:gd name="T7" fmla="*/ 124 h 403"/>
                  <a:gd name="T8" fmla="*/ 218 w 527"/>
                  <a:gd name="T9" fmla="*/ 186 h 403"/>
                  <a:gd name="T10" fmla="*/ 218 w 527"/>
                  <a:gd name="T11" fmla="*/ 217 h 403"/>
                  <a:gd name="T12" fmla="*/ 247 w 527"/>
                  <a:gd name="T13" fmla="*/ 217 h 403"/>
                  <a:gd name="T14" fmla="*/ 247 w 527"/>
                  <a:gd name="T15" fmla="*/ 217 h 403"/>
                  <a:gd name="T16" fmla="*/ 309 w 527"/>
                  <a:gd name="T17" fmla="*/ 278 h 403"/>
                  <a:gd name="T18" fmla="*/ 340 w 527"/>
                  <a:gd name="T19" fmla="*/ 310 h 403"/>
                  <a:gd name="T20" fmla="*/ 340 w 527"/>
                  <a:gd name="T21" fmla="*/ 310 h 403"/>
                  <a:gd name="T22" fmla="*/ 402 w 527"/>
                  <a:gd name="T23" fmla="*/ 341 h 403"/>
                  <a:gd name="T24" fmla="*/ 433 w 527"/>
                  <a:gd name="T25" fmla="*/ 341 h 403"/>
                  <a:gd name="T26" fmla="*/ 464 w 527"/>
                  <a:gd name="T27" fmla="*/ 371 h 403"/>
                  <a:gd name="T28" fmla="*/ 464 w 527"/>
                  <a:gd name="T29" fmla="*/ 371 h 403"/>
                  <a:gd name="T30" fmla="*/ 495 w 527"/>
                  <a:gd name="T31" fmla="*/ 402 h 403"/>
                  <a:gd name="T32" fmla="*/ 526 w 527"/>
                  <a:gd name="T33" fmla="*/ 371 h 403"/>
                  <a:gd name="T34" fmla="*/ 495 w 527"/>
                  <a:gd name="T35" fmla="*/ 341 h 403"/>
                  <a:gd name="T36" fmla="*/ 433 w 527"/>
                  <a:gd name="T37" fmla="*/ 310 h 403"/>
                  <a:gd name="T38" fmla="*/ 402 w 527"/>
                  <a:gd name="T39" fmla="*/ 278 h 403"/>
                  <a:gd name="T40" fmla="*/ 371 w 527"/>
                  <a:gd name="T41" fmla="*/ 217 h 403"/>
                  <a:gd name="T42" fmla="*/ 340 w 527"/>
                  <a:gd name="T43" fmla="*/ 217 h 403"/>
                  <a:gd name="T44" fmla="*/ 278 w 527"/>
                  <a:gd name="T45" fmla="*/ 154 h 403"/>
                  <a:gd name="T46" fmla="*/ 278 w 527"/>
                  <a:gd name="T47" fmla="*/ 124 h 403"/>
                  <a:gd name="T48" fmla="*/ 278 w 527"/>
                  <a:gd name="T49" fmla="*/ 62 h 403"/>
                  <a:gd name="T50" fmla="*/ 309 w 527"/>
                  <a:gd name="T51" fmla="*/ 30 h 403"/>
                  <a:gd name="T52" fmla="*/ 340 w 527"/>
                  <a:gd name="T53" fmla="*/ 0 h 403"/>
                  <a:gd name="T54" fmla="*/ 309 w 527"/>
                  <a:gd name="T55" fmla="*/ 0 h 403"/>
                  <a:gd name="T56" fmla="*/ 278 w 527"/>
                  <a:gd name="T57" fmla="*/ 0 h 403"/>
                  <a:gd name="T58" fmla="*/ 247 w 527"/>
                  <a:gd name="T59" fmla="*/ 0 h 403"/>
                  <a:gd name="T60" fmla="*/ 247 w 527"/>
                  <a:gd name="T61" fmla="*/ 0 h 403"/>
                  <a:gd name="T62" fmla="*/ 218 w 527"/>
                  <a:gd name="T63" fmla="*/ 0 h 403"/>
                  <a:gd name="T64" fmla="*/ 218 w 527"/>
                  <a:gd name="T65" fmla="*/ 0 h 403"/>
                  <a:gd name="T66" fmla="*/ 186 w 527"/>
                  <a:gd name="T67" fmla="*/ 30 h 403"/>
                  <a:gd name="T68" fmla="*/ 186 w 527"/>
                  <a:gd name="T69" fmla="*/ 30 h 403"/>
                  <a:gd name="T70" fmla="*/ 155 w 527"/>
                  <a:gd name="T71" fmla="*/ 30 h 403"/>
                  <a:gd name="T72" fmla="*/ 155 w 527"/>
                  <a:gd name="T73" fmla="*/ 30 h 403"/>
                  <a:gd name="T74" fmla="*/ 155 w 527"/>
                  <a:gd name="T75" fmla="*/ 30 h 403"/>
                  <a:gd name="T76" fmla="*/ 124 w 527"/>
                  <a:gd name="T77" fmla="*/ 62 h 403"/>
                  <a:gd name="T78" fmla="*/ 94 w 527"/>
                  <a:gd name="T79" fmla="*/ 62 h 403"/>
                  <a:gd name="T80" fmla="*/ 62 w 527"/>
                  <a:gd name="T81" fmla="*/ 30 h 403"/>
                  <a:gd name="T82" fmla="*/ 31 w 527"/>
                  <a:gd name="T83" fmla="*/ 62 h 403"/>
                  <a:gd name="T84" fmla="*/ 31 w 527"/>
                  <a:gd name="T85" fmla="*/ 62 h 403"/>
                  <a:gd name="T86" fmla="*/ 31 w 527"/>
                  <a:gd name="T87" fmla="*/ 62 h 403"/>
                  <a:gd name="T88" fmla="*/ 0 w 527"/>
                  <a:gd name="T89" fmla="*/ 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03">
                    <a:moveTo>
                      <a:pt x="31" y="124"/>
                    </a:moveTo>
                    <a:lnTo>
                      <a:pt x="31" y="124"/>
                    </a:lnTo>
                    <a:lnTo>
                      <a:pt x="31" y="124"/>
                    </a:lnTo>
                    <a:lnTo>
                      <a:pt x="62" y="124"/>
                    </a:lnTo>
                    <a:lnTo>
                      <a:pt x="62" y="124"/>
                    </a:lnTo>
                    <a:lnTo>
                      <a:pt x="94" y="93"/>
                    </a:lnTo>
                    <a:cubicBezTo>
                      <a:pt x="124" y="93"/>
                      <a:pt x="124" y="93"/>
                      <a:pt x="124" y="93"/>
                    </a:cubicBezTo>
                    <a:lnTo>
                      <a:pt x="155" y="124"/>
                    </a:lnTo>
                    <a:lnTo>
                      <a:pt x="155" y="124"/>
                    </a:lnTo>
                    <a:cubicBezTo>
                      <a:pt x="217" y="124"/>
                      <a:pt x="218" y="186"/>
                      <a:pt x="218" y="186"/>
                    </a:cubicBezTo>
                    <a:lnTo>
                      <a:pt x="218" y="186"/>
                    </a:lnTo>
                    <a:cubicBezTo>
                      <a:pt x="218" y="217"/>
                      <a:pt x="218" y="217"/>
                      <a:pt x="218" y="217"/>
                    </a:cubicBezTo>
                    <a:lnTo>
                      <a:pt x="247" y="217"/>
                    </a:lnTo>
                    <a:lnTo>
                      <a:pt x="247" y="217"/>
                    </a:lnTo>
                    <a:lnTo>
                      <a:pt x="247" y="217"/>
                    </a:lnTo>
                    <a:lnTo>
                      <a:pt x="247" y="217"/>
                    </a:lnTo>
                    <a:cubicBezTo>
                      <a:pt x="278" y="217"/>
                      <a:pt x="278" y="247"/>
                      <a:pt x="278" y="247"/>
                    </a:cubicBezTo>
                    <a:cubicBezTo>
                      <a:pt x="278" y="247"/>
                      <a:pt x="278" y="278"/>
                      <a:pt x="309" y="278"/>
                    </a:cubicBezTo>
                    <a:lnTo>
                      <a:pt x="309" y="278"/>
                    </a:lnTo>
                    <a:lnTo>
                      <a:pt x="340" y="310"/>
                    </a:lnTo>
                    <a:lnTo>
                      <a:pt x="340" y="310"/>
                    </a:lnTo>
                    <a:lnTo>
                      <a:pt x="340" y="310"/>
                    </a:lnTo>
                    <a:cubicBezTo>
                      <a:pt x="371" y="310"/>
                      <a:pt x="371" y="310"/>
                      <a:pt x="402" y="310"/>
                    </a:cubicBezTo>
                    <a:cubicBezTo>
                      <a:pt x="402" y="341"/>
                      <a:pt x="402" y="341"/>
                      <a:pt x="402" y="341"/>
                    </a:cubicBezTo>
                    <a:lnTo>
                      <a:pt x="402" y="341"/>
                    </a:lnTo>
                    <a:cubicBezTo>
                      <a:pt x="433" y="341"/>
                      <a:pt x="433" y="341"/>
                      <a:pt x="433" y="341"/>
                    </a:cubicBezTo>
                    <a:cubicBezTo>
                      <a:pt x="464" y="341"/>
                      <a:pt x="464" y="371"/>
                      <a:pt x="464" y="371"/>
                    </a:cubicBezTo>
                    <a:lnTo>
                      <a:pt x="464" y="371"/>
                    </a:lnTo>
                    <a:lnTo>
                      <a:pt x="464" y="371"/>
                    </a:lnTo>
                    <a:lnTo>
                      <a:pt x="464" y="371"/>
                    </a:lnTo>
                    <a:lnTo>
                      <a:pt x="464" y="371"/>
                    </a:lnTo>
                    <a:cubicBezTo>
                      <a:pt x="495" y="371"/>
                      <a:pt x="495" y="371"/>
                      <a:pt x="495" y="402"/>
                    </a:cubicBezTo>
                    <a:cubicBezTo>
                      <a:pt x="526" y="371"/>
                      <a:pt x="526" y="371"/>
                      <a:pt x="526" y="371"/>
                    </a:cubicBezTo>
                    <a:lnTo>
                      <a:pt x="526" y="371"/>
                    </a:lnTo>
                    <a:cubicBezTo>
                      <a:pt x="526" y="371"/>
                      <a:pt x="526" y="341"/>
                      <a:pt x="495" y="341"/>
                    </a:cubicBezTo>
                    <a:lnTo>
                      <a:pt x="495" y="341"/>
                    </a:lnTo>
                    <a:cubicBezTo>
                      <a:pt x="464" y="310"/>
                      <a:pt x="464" y="310"/>
                      <a:pt x="464" y="310"/>
                    </a:cubicBezTo>
                    <a:lnTo>
                      <a:pt x="433" y="310"/>
                    </a:lnTo>
                    <a:cubicBezTo>
                      <a:pt x="402" y="278"/>
                      <a:pt x="402" y="278"/>
                      <a:pt x="402" y="278"/>
                    </a:cubicBezTo>
                    <a:lnTo>
                      <a:pt x="402" y="278"/>
                    </a:lnTo>
                    <a:cubicBezTo>
                      <a:pt x="371" y="278"/>
                      <a:pt x="371" y="247"/>
                      <a:pt x="371" y="247"/>
                    </a:cubicBezTo>
                    <a:cubicBezTo>
                      <a:pt x="371" y="217"/>
                      <a:pt x="371" y="217"/>
                      <a:pt x="371" y="217"/>
                    </a:cubicBezTo>
                    <a:lnTo>
                      <a:pt x="340" y="217"/>
                    </a:lnTo>
                    <a:lnTo>
                      <a:pt x="340" y="217"/>
                    </a:lnTo>
                    <a:cubicBezTo>
                      <a:pt x="340" y="186"/>
                      <a:pt x="340" y="186"/>
                      <a:pt x="309" y="186"/>
                    </a:cubicBezTo>
                    <a:cubicBezTo>
                      <a:pt x="309" y="186"/>
                      <a:pt x="278" y="186"/>
                      <a:pt x="278" y="154"/>
                    </a:cubicBezTo>
                    <a:lnTo>
                      <a:pt x="278" y="124"/>
                    </a:lnTo>
                    <a:lnTo>
                      <a:pt x="278" y="124"/>
                    </a:lnTo>
                    <a:lnTo>
                      <a:pt x="278" y="93"/>
                    </a:lnTo>
                    <a:cubicBezTo>
                      <a:pt x="278" y="93"/>
                      <a:pt x="278" y="93"/>
                      <a:pt x="278" y="62"/>
                    </a:cubicBezTo>
                    <a:cubicBezTo>
                      <a:pt x="278" y="62"/>
                      <a:pt x="278" y="30"/>
                      <a:pt x="309" y="30"/>
                    </a:cubicBezTo>
                    <a:lnTo>
                      <a:pt x="309" y="30"/>
                    </a:lnTo>
                    <a:lnTo>
                      <a:pt x="340" y="30"/>
                    </a:lnTo>
                    <a:lnTo>
                      <a:pt x="340" y="0"/>
                    </a:lnTo>
                    <a:cubicBezTo>
                      <a:pt x="309" y="0"/>
                      <a:pt x="309" y="0"/>
                      <a:pt x="309" y="0"/>
                    </a:cubicBezTo>
                    <a:lnTo>
                      <a:pt x="309" y="0"/>
                    </a:lnTo>
                    <a:lnTo>
                      <a:pt x="309" y="0"/>
                    </a:lnTo>
                    <a:cubicBezTo>
                      <a:pt x="278" y="0"/>
                      <a:pt x="278" y="0"/>
                      <a:pt x="278" y="0"/>
                    </a:cubicBezTo>
                    <a:lnTo>
                      <a:pt x="278" y="0"/>
                    </a:lnTo>
                    <a:cubicBezTo>
                      <a:pt x="278" y="0"/>
                      <a:pt x="278" y="0"/>
                      <a:pt x="247" y="0"/>
                    </a:cubicBezTo>
                    <a:lnTo>
                      <a:pt x="247" y="0"/>
                    </a:lnTo>
                    <a:lnTo>
                      <a:pt x="247" y="0"/>
                    </a:lnTo>
                    <a:cubicBezTo>
                      <a:pt x="247" y="0"/>
                      <a:pt x="247" y="0"/>
                      <a:pt x="218" y="0"/>
                    </a:cubicBezTo>
                    <a:lnTo>
                      <a:pt x="218" y="0"/>
                    </a:lnTo>
                    <a:lnTo>
                      <a:pt x="218" y="0"/>
                    </a:lnTo>
                    <a:lnTo>
                      <a:pt x="218" y="0"/>
                    </a:lnTo>
                    <a:lnTo>
                      <a:pt x="186" y="0"/>
                    </a:lnTo>
                    <a:cubicBezTo>
                      <a:pt x="186" y="30"/>
                      <a:pt x="186" y="30"/>
                      <a:pt x="186" y="30"/>
                    </a:cubicBezTo>
                    <a:lnTo>
                      <a:pt x="186" y="30"/>
                    </a:lnTo>
                    <a:lnTo>
                      <a:pt x="186" y="30"/>
                    </a:lnTo>
                    <a:cubicBezTo>
                      <a:pt x="186" y="30"/>
                      <a:pt x="186" y="30"/>
                      <a:pt x="155" y="30"/>
                    </a:cubicBezTo>
                    <a:lnTo>
                      <a:pt x="155" y="30"/>
                    </a:lnTo>
                    <a:lnTo>
                      <a:pt x="155" y="30"/>
                    </a:lnTo>
                    <a:lnTo>
                      <a:pt x="155" y="30"/>
                    </a:lnTo>
                    <a:lnTo>
                      <a:pt x="155" y="30"/>
                    </a:lnTo>
                    <a:lnTo>
                      <a:pt x="155" y="30"/>
                    </a:lnTo>
                    <a:cubicBezTo>
                      <a:pt x="155" y="62"/>
                      <a:pt x="124" y="62"/>
                      <a:pt x="124" y="62"/>
                    </a:cubicBezTo>
                    <a:lnTo>
                      <a:pt x="124" y="62"/>
                    </a:lnTo>
                    <a:cubicBezTo>
                      <a:pt x="94" y="62"/>
                      <a:pt x="94" y="62"/>
                      <a:pt x="94" y="62"/>
                    </a:cubicBezTo>
                    <a:lnTo>
                      <a:pt x="94" y="62"/>
                    </a:lnTo>
                    <a:lnTo>
                      <a:pt x="94" y="62"/>
                    </a:lnTo>
                    <a:cubicBezTo>
                      <a:pt x="94" y="30"/>
                      <a:pt x="94" y="30"/>
                      <a:pt x="62" y="30"/>
                    </a:cubicBezTo>
                    <a:lnTo>
                      <a:pt x="62" y="30"/>
                    </a:lnTo>
                    <a:cubicBezTo>
                      <a:pt x="62" y="62"/>
                      <a:pt x="31" y="62"/>
                      <a:pt x="31" y="62"/>
                    </a:cubicBezTo>
                    <a:lnTo>
                      <a:pt x="31" y="62"/>
                    </a:lnTo>
                    <a:lnTo>
                      <a:pt x="31" y="62"/>
                    </a:lnTo>
                    <a:lnTo>
                      <a:pt x="31" y="62"/>
                    </a:lnTo>
                    <a:lnTo>
                      <a:pt x="31" y="62"/>
                    </a:lnTo>
                    <a:cubicBezTo>
                      <a:pt x="31" y="62"/>
                      <a:pt x="31" y="93"/>
                      <a:pt x="0" y="93"/>
                    </a:cubicBezTo>
                    <a:lnTo>
                      <a:pt x="0" y="93"/>
                    </a:lnTo>
                    <a:cubicBezTo>
                      <a:pt x="31" y="93"/>
                      <a:pt x="31" y="93"/>
                      <a:pt x="31"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5" name="Freeform 84"/>
              <p:cNvSpPr>
                <a:spLocks noChangeArrowheads="1"/>
              </p:cNvSpPr>
              <p:nvPr/>
            </p:nvSpPr>
            <p:spPr bwMode="auto">
              <a:xfrm>
                <a:off x="3970338" y="1612900"/>
                <a:ext cx="11112" cy="22225"/>
              </a:xfrm>
              <a:custGeom>
                <a:avLst/>
                <a:gdLst>
                  <a:gd name="T0" fmla="*/ 0 w 32"/>
                  <a:gd name="T1" fmla="*/ 0 h 62"/>
                  <a:gd name="T2" fmla="*/ 0 w 32"/>
                  <a:gd name="T3" fmla="*/ 0 h 62"/>
                  <a:gd name="T4" fmla="*/ 0 w 32"/>
                  <a:gd name="T5" fmla="*/ 0 h 62"/>
                  <a:gd name="T6" fmla="*/ 0 w 32"/>
                  <a:gd name="T7" fmla="*/ 31 h 62"/>
                  <a:gd name="T8" fmla="*/ 0 w 32"/>
                  <a:gd name="T9" fmla="*/ 31 h 62"/>
                  <a:gd name="T10" fmla="*/ 0 w 32"/>
                  <a:gd name="T11" fmla="*/ 31 h 62"/>
                  <a:gd name="T12" fmla="*/ 31 w 32"/>
                  <a:gd name="T13" fmla="*/ 61 h 62"/>
                  <a:gd name="T14" fmla="*/ 31 w 32"/>
                  <a:gd name="T15" fmla="*/ 31 h 62"/>
                  <a:gd name="T16" fmla="*/ 31 w 32"/>
                  <a:gd name="T17" fmla="*/ 31 h 62"/>
                  <a:gd name="T18" fmla="*/ 0 w 3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2">
                    <a:moveTo>
                      <a:pt x="0" y="0"/>
                    </a:moveTo>
                    <a:lnTo>
                      <a:pt x="0" y="0"/>
                    </a:lnTo>
                    <a:lnTo>
                      <a:pt x="0" y="0"/>
                    </a:lnTo>
                    <a:lnTo>
                      <a:pt x="0" y="31"/>
                    </a:lnTo>
                    <a:lnTo>
                      <a:pt x="0" y="31"/>
                    </a:lnTo>
                    <a:lnTo>
                      <a:pt x="0" y="31"/>
                    </a:lnTo>
                    <a:cubicBezTo>
                      <a:pt x="0" y="61"/>
                      <a:pt x="31" y="61"/>
                      <a:pt x="31" y="61"/>
                    </a:cubicBezTo>
                    <a:cubicBezTo>
                      <a:pt x="31" y="61"/>
                      <a:pt x="31" y="61"/>
                      <a:pt x="31" y="31"/>
                    </a:cubicBezTo>
                    <a:lnTo>
                      <a:pt x="31" y="31"/>
                    </a:lnTo>
                    <a:cubicBezTo>
                      <a:pt x="0" y="31"/>
                      <a:pt x="0" y="31"/>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6" name="Freeform 85"/>
              <p:cNvSpPr>
                <a:spLocks noChangeArrowheads="1"/>
              </p:cNvSpPr>
              <p:nvPr/>
            </p:nvSpPr>
            <p:spPr bwMode="auto">
              <a:xfrm>
                <a:off x="3981450" y="1590675"/>
                <a:ext cx="22225" cy="11113"/>
              </a:xfrm>
              <a:custGeom>
                <a:avLst/>
                <a:gdLst>
                  <a:gd name="T0" fmla="*/ 62 w 63"/>
                  <a:gd name="T1" fmla="*/ 0 h 33"/>
                  <a:gd name="T2" fmla="*/ 62 w 63"/>
                  <a:gd name="T3" fmla="*/ 0 h 33"/>
                  <a:gd name="T4" fmla="*/ 31 w 63"/>
                  <a:gd name="T5" fmla="*/ 0 h 33"/>
                  <a:gd name="T6" fmla="*/ 31 w 63"/>
                  <a:gd name="T7" fmla="*/ 0 h 33"/>
                  <a:gd name="T8" fmla="*/ 0 w 63"/>
                  <a:gd name="T9" fmla="*/ 0 h 33"/>
                  <a:gd name="T10" fmla="*/ 0 w 63"/>
                  <a:gd name="T11" fmla="*/ 32 h 33"/>
                  <a:gd name="T12" fmla="*/ 0 w 63"/>
                  <a:gd name="T13" fmla="*/ 32 h 33"/>
                  <a:gd name="T14" fmla="*/ 0 w 63"/>
                  <a:gd name="T15" fmla="*/ 32 h 33"/>
                  <a:gd name="T16" fmla="*/ 31 w 63"/>
                  <a:gd name="T17" fmla="*/ 32 h 33"/>
                  <a:gd name="T18" fmla="*/ 31 w 63"/>
                  <a:gd name="T19" fmla="*/ 32 h 33"/>
                  <a:gd name="T20" fmla="*/ 31 w 63"/>
                  <a:gd name="T21" fmla="*/ 32 h 33"/>
                  <a:gd name="T22" fmla="*/ 31 w 63"/>
                  <a:gd name="T23" fmla="*/ 32 h 33"/>
                  <a:gd name="T24" fmla="*/ 31 w 63"/>
                  <a:gd name="T25" fmla="*/ 32 h 33"/>
                  <a:gd name="T26" fmla="*/ 62 w 63"/>
                  <a:gd name="T27" fmla="*/ 32 h 33"/>
                  <a:gd name="T28" fmla="*/ 62 w 63"/>
                  <a:gd name="T29" fmla="*/ 32 h 33"/>
                  <a:gd name="T30" fmla="*/ 62 w 63"/>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3">
                    <a:moveTo>
                      <a:pt x="62" y="0"/>
                    </a:moveTo>
                    <a:lnTo>
                      <a:pt x="62" y="0"/>
                    </a:lnTo>
                    <a:lnTo>
                      <a:pt x="31" y="0"/>
                    </a:lnTo>
                    <a:lnTo>
                      <a:pt x="31" y="0"/>
                    </a:lnTo>
                    <a:cubicBezTo>
                      <a:pt x="31" y="0"/>
                      <a:pt x="31" y="0"/>
                      <a:pt x="0" y="0"/>
                    </a:cubicBezTo>
                    <a:cubicBezTo>
                      <a:pt x="0" y="0"/>
                      <a:pt x="0" y="0"/>
                      <a:pt x="0" y="32"/>
                    </a:cubicBezTo>
                    <a:lnTo>
                      <a:pt x="0" y="32"/>
                    </a:lnTo>
                    <a:lnTo>
                      <a:pt x="0" y="32"/>
                    </a:lnTo>
                    <a:cubicBezTo>
                      <a:pt x="31" y="32"/>
                      <a:pt x="31" y="32"/>
                      <a:pt x="31" y="32"/>
                    </a:cubicBezTo>
                    <a:lnTo>
                      <a:pt x="31" y="32"/>
                    </a:lnTo>
                    <a:lnTo>
                      <a:pt x="31" y="32"/>
                    </a:lnTo>
                    <a:lnTo>
                      <a:pt x="31" y="32"/>
                    </a:lnTo>
                    <a:lnTo>
                      <a:pt x="31" y="32"/>
                    </a:lnTo>
                    <a:cubicBezTo>
                      <a:pt x="62" y="32"/>
                      <a:pt x="62" y="32"/>
                      <a:pt x="62" y="32"/>
                    </a:cubicBezTo>
                    <a:lnTo>
                      <a:pt x="62" y="32"/>
                    </a:lnTo>
                    <a:cubicBezTo>
                      <a:pt x="62" y="0"/>
                      <a:pt x="62"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7" name="Freeform 86"/>
              <p:cNvSpPr>
                <a:spLocks noChangeArrowheads="1"/>
              </p:cNvSpPr>
              <p:nvPr/>
            </p:nvSpPr>
            <p:spPr bwMode="auto">
              <a:xfrm>
                <a:off x="4371975" y="1914525"/>
                <a:ext cx="33338" cy="55563"/>
              </a:xfrm>
              <a:custGeom>
                <a:avLst/>
                <a:gdLst>
                  <a:gd name="T0" fmla="*/ 93 w 94"/>
                  <a:gd name="T1" fmla="*/ 61 h 156"/>
                  <a:gd name="T2" fmla="*/ 93 w 94"/>
                  <a:gd name="T3" fmla="*/ 61 h 156"/>
                  <a:gd name="T4" fmla="*/ 62 w 94"/>
                  <a:gd name="T5" fmla="*/ 31 h 156"/>
                  <a:gd name="T6" fmla="*/ 62 w 94"/>
                  <a:gd name="T7" fmla="*/ 31 h 156"/>
                  <a:gd name="T8" fmla="*/ 62 w 94"/>
                  <a:gd name="T9" fmla="*/ 0 h 156"/>
                  <a:gd name="T10" fmla="*/ 62 w 94"/>
                  <a:gd name="T11" fmla="*/ 0 h 156"/>
                  <a:gd name="T12" fmla="*/ 62 w 94"/>
                  <a:gd name="T13" fmla="*/ 0 h 156"/>
                  <a:gd name="T14" fmla="*/ 31 w 94"/>
                  <a:gd name="T15" fmla="*/ 0 h 156"/>
                  <a:gd name="T16" fmla="*/ 31 w 94"/>
                  <a:gd name="T17" fmla="*/ 0 h 156"/>
                  <a:gd name="T18" fmla="*/ 31 w 94"/>
                  <a:gd name="T19" fmla="*/ 0 h 156"/>
                  <a:gd name="T20" fmla="*/ 0 w 94"/>
                  <a:gd name="T21" fmla="*/ 31 h 156"/>
                  <a:gd name="T22" fmla="*/ 0 w 94"/>
                  <a:gd name="T23" fmla="*/ 31 h 156"/>
                  <a:gd name="T24" fmla="*/ 0 w 94"/>
                  <a:gd name="T25" fmla="*/ 61 h 156"/>
                  <a:gd name="T26" fmla="*/ 0 w 94"/>
                  <a:gd name="T27" fmla="*/ 61 h 156"/>
                  <a:gd name="T28" fmla="*/ 0 w 94"/>
                  <a:gd name="T29" fmla="*/ 61 h 156"/>
                  <a:gd name="T30" fmla="*/ 0 w 94"/>
                  <a:gd name="T31" fmla="*/ 92 h 156"/>
                  <a:gd name="T32" fmla="*/ 0 w 94"/>
                  <a:gd name="T33" fmla="*/ 124 h 156"/>
                  <a:gd name="T34" fmla="*/ 0 w 94"/>
                  <a:gd name="T35" fmla="*/ 124 h 156"/>
                  <a:gd name="T36" fmla="*/ 0 w 94"/>
                  <a:gd name="T37" fmla="*/ 124 h 156"/>
                  <a:gd name="T38" fmla="*/ 0 w 94"/>
                  <a:gd name="T39" fmla="*/ 155 h 156"/>
                  <a:gd name="T40" fmla="*/ 0 w 94"/>
                  <a:gd name="T41" fmla="*/ 155 h 156"/>
                  <a:gd name="T42" fmla="*/ 31 w 94"/>
                  <a:gd name="T43" fmla="*/ 155 h 156"/>
                  <a:gd name="T44" fmla="*/ 31 w 94"/>
                  <a:gd name="T45" fmla="*/ 124 h 156"/>
                  <a:gd name="T46" fmla="*/ 93 w 94"/>
                  <a:gd name="T47" fmla="*/ 92 h 156"/>
                  <a:gd name="T48" fmla="*/ 93 w 94"/>
                  <a:gd name="T49" fmla="*/ 92 h 156"/>
                  <a:gd name="T50" fmla="*/ 93 w 94"/>
                  <a:gd name="T51" fmla="*/ 92 h 156"/>
                  <a:gd name="T52" fmla="*/ 93 w 94"/>
                  <a:gd name="T53" fmla="*/ 92 h 156"/>
                  <a:gd name="T54" fmla="*/ 93 w 94"/>
                  <a:gd name="T55" fmla="*/ 6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56">
                    <a:moveTo>
                      <a:pt x="93" y="61"/>
                    </a:moveTo>
                    <a:lnTo>
                      <a:pt x="93" y="61"/>
                    </a:lnTo>
                    <a:cubicBezTo>
                      <a:pt x="62" y="61"/>
                      <a:pt x="62" y="61"/>
                      <a:pt x="62" y="31"/>
                    </a:cubicBezTo>
                    <a:lnTo>
                      <a:pt x="62" y="31"/>
                    </a:lnTo>
                    <a:cubicBezTo>
                      <a:pt x="62" y="31"/>
                      <a:pt x="62" y="31"/>
                      <a:pt x="62" y="0"/>
                    </a:cubicBezTo>
                    <a:lnTo>
                      <a:pt x="62" y="0"/>
                    </a:lnTo>
                    <a:lnTo>
                      <a:pt x="62" y="0"/>
                    </a:lnTo>
                    <a:lnTo>
                      <a:pt x="31" y="0"/>
                    </a:lnTo>
                    <a:lnTo>
                      <a:pt x="31" y="0"/>
                    </a:lnTo>
                    <a:lnTo>
                      <a:pt x="31" y="0"/>
                    </a:lnTo>
                    <a:cubicBezTo>
                      <a:pt x="31" y="31"/>
                      <a:pt x="31" y="31"/>
                      <a:pt x="0" y="31"/>
                    </a:cubicBezTo>
                    <a:lnTo>
                      <a:pt x="0" y="31"/>
                    </a:lnTo>
                    <a:cubicBezTo>
                      <a:pt x="0" y="31"/>
                      <a:pt x="0" y="31"/>
                      <a:pt x="0" y="61"/>
                    </a:cubicBezTo>
                    <a:lnTo>
                      <a:pt x="0" y="61"/>
                    </a:lnTo>
                    <a:lnTo>
                      <a:pt x="0" y="61"/>
                    </a:lnTo>
                    <a:cubicBezTo>
                      <a:pt x="31" y="61"/>
                      <a:pt x="0" y="92"/>
                      <a:pt x="0" y="92"/>
                    </a:cubicBezTo>
                    <a:lnTo>
                      <a:pt x="0" y="124"/>
                    </a:lnTo>
                    <a:lnTo>
                      <a:pt x="0" y="124"/>
                    </a:lnTo>
                    <a:lnTo>
                      <a:pt x="0" y="124"/>
                    </a:lnTo>
                    <a:cubicBezTo>
                      <a:pt x="0" y="124"/>
                      <a:pt x="0" y="124"/>
                      <a:pt x="0" y="155"/>
                    </a:cubicBezTo>
                    <a:lnTo>
                      <a:pt x="0" y="155"/>
                    </a:lnTo>
                    <a:cubicBezTo>
                      <a:pt x="0" y="155"/>
                      <a:pt x="0" y="155"/>
                      <a:pt x="31" y="155"/>
                    </a:cubicBezTo>
                    <a:lnTo>
                      <a:pt x="31" y="124"/>
                    </a:lnTo>
                    <a:cubicBezTo>
                      <a:pt x="31" y="124"/>
                      <a:pt x="62" y="92"/>
                      <a:pt x="93" y="92"/>
                    </a:cubicBezTo>
                    <a:lnTo>
                      <a:pt x="93" y="92"/>
                    </a:lnTo>
                    <a:lnTo>
                      <a:pt x="93" y="92"/>
                    </a:lnTo>
                    <a:lnTo>
                      <a:pt x="93" y="92"/>
                    </a:lnTo>
                    <a:lnTo>
                      <a:pt x="93" y="6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8" name="Freeform 87"/>
              <p:cNvSpPr>
                <a:spLocks noChangeArrowheads="1"/>
              </p:cNvSpPr>
              <p:nvPr/>
            </p:nvSpPr>
            <p:spPr bwMode="auto">
              <a:xfrm>
                <a:off x="4383088" y="1801813"/>
                <a:ext cx="100012" cy="88900"/>
              </a:xfrm>
              <a:custGeom>
                <a:avLst/>
                <a:gdLst>
                  <a:gd name="T0" fmla="*/ 31 w 280"/>
                  <a:gd name="T1" fmla="*/ 94 h 249"/>
                  <a:gd name="T2" fmla="*/ 31 w 280"/>
                  <a:gd name="T3" fmla="*/ 94 h 249"/>
                  <a:gd name="T4" fmla="*/ 31 w 280"/>
                  <a:gd name="T5" fmla="*/ 94 h 249"/>
                  <a:gd name="T6" fmla="*/ 31 w 280"/>
                  <a:gd name="T7" fmla="*/ 124 h 249"/>
                  <a:gd name="T8" fmla="*/ 62 w 280"/>
                  <a:gd name="T9" fmla="*/ 155 h 249"/>
                  <a:gd name="T10" fmla="*/ 62 w 280"/>
                  <a:gd name="T11" fmla="*/ 187 h 249"/>
                  <a:gd name="T12" fmla="*/ 62 w 280"/>
                  <a:gd name="T13" fmla="*/ 187 h 249"/>
                  <a:gd name="T14" fmla="*/ 31 w 280"/>
                  <a:gd name="T15" fmla="*/ 187 h 249"/>
                  <a:gd name="T16" fmla="*/ 31 w 280"/>
                  <a:gd name="T17" fmla="*/ 187 h 249"/>
                  <a:gd name="T18" fmla="*/ 31 w 280"/>
                  <a:gd name="T19" fmla="*/ 187 h 249"/>
                  <a:gd name="T20" fmla="*/ 31 w 280"/>
                  <a:gd name="T21" fmla="*/ 218 h 249"/>
                  <a:gd name="T22" fmla="*/ 0 w 280"/>
                  <a:gd name="T23" fmla="*/ 248 h 249"/>
                  <a:gd name="T24" fmla="*/ 31 w 280"/>
                  <a:gd name="T25" fmla="*/ 248 h 249"/>
                  <a:gd name="T26" fmla="*/ 31 w 280"/>
                  <a:gd name="T27" fmla="*/ 248 h 249"/>
                  <a:gd name="T28" fmla="*/ 31 w 280"/>
                  <a:gd name="T29" fmla="*/ 248 h 249"/>
                  <a:gd name="T30" fmla="*/ 62 w 280"/>
                  <a:gd name="T31" fmla="*/ 248 h 249"/>
                  <a:gd name="T32" fmla="*/ 62 w 280"/>
                  <a:gd name="T33" fmla="*/ 248 h 249"/>
                  <a:gd name="T34" fmla="*/ 124 w 280"/>
                  <a:gd name="T35" fmla="*/ 218 h 249"/>
                  <a:gd name="T36" fmla="*/ 124 w 280"/>
                  <a:gd name="T37" fmla="*/ 187 h 249"/>
                  <a:gd name="T38" fmla="*/ 124 w 280"/>
                  <a:gd name="T39" fmla="*/ 187 h 249"/>
                  <a:gd name="T40" fmla="*/ 216 w 280"/>
                  <a:gd name="T41" fmla="*/ 155 h 249"/>
                  <a:gd name="T42" fmla="*/ 248 w 280"/>
                  <a:gd name="T43" fmla="*/ 94 h 249"/>
                  <a:gd name="T44" fmla="*/ 279 w 280"/>
                  <a:gd name="T45" fmla="*/ 94 h 249"/>
                  <a:gd name="T46" fmla="*/ 248 w 280"/>
                  <a:gd name="T47" fmla="*/ 63 h 249"/>
                  <a:gd name="T48" fmla="*/ 248 w 280"/>
                  <a:gd name="T49" fmla="*/ 31 h 249"/>
                  <a:gd name="T50" fmla="*/ 248 w 280"/>
                  <a:gd name="T51" fmla="*/ 31 h 249"/>
                  <a:gd name="T52" fmla="*/ 248 w 280"/>
                  <a:gd name="T53" fmla="*/ 31 h 249"/>
                  <a:gd name="T54" fmla="*/ 248 w 280"/>
                  <a:gd name="T55" fmla="*/ 31 h 249"/>
                  <a:gd name="T56" fmla="*/ 248 w 280"/>
                  <a:gd name="T57" fmla="*/ 0 h 249"/>
                  <a:gd name="T58" fmla="*/ 248 w 280"/>
                  <a:gd name="T59" fmla="*/ 0 h 249"/>
                  <a:gd name="T60" fmla="*/ 248 w 280"/>
                  <a:gd name="T61" fmla="*/ 0 h 249"/>
                  <a:gd name="T62" fmla="*/ 216 w 280"/>
                  <a:gd name="T63" fmla="*/ 31 h 249"/>
                  <a:gd name="T64" fmla="*/ 186 w 280"/>
                  <a:gd name="T65" fmla="*/ 31 h 249"/>
                  <a:gd name="T66" fmla="*/ 186 w 280"/>
                  <a:gd name="T67" fmla="*/ 31 h 249"/>
                  <a:gd name="T68" fmla="*/ 155 w 280"/>
                  <a:gd name="T69" fmla="*/ 31 h 249"/>
                  <a:gd name="T70" fmla="*/ 124 w 280"/>
                  <a:gd name="T71" fmla="*/ 31 h 249"/>
                  <a:gd name="T72" fmla="*/ 124 w 280"/>
                  <a:gd name="T73" fmla="*/ 31 h 249"/>
                  <a:gd name="T74" fmla="*/ 124 w 280"/>
                  <a:gd name="T75" fmla="*/ 31 h 249"/>
                  <a:gd name="T76" fmla="*/ 93 w 280"/>
                  <a:gd name="T77" fmla="*/ 31 h 249"/>
                  <a:gd name="T78" fmla="*/ 93 w 280"/>
                  <a:gd name="T79" fmla="*/ 31 h 249"/>
                  <a:gd name="T80" fmla="*/ 93 w 280"/>
                  <a:gd name="T81" fmla="*/ 31 h 249"/>
                  <a:gd name="T82" fmla="*/ 62 w 280"/>
                  <a:gd name="T83" fmla="*/ 31 h 249"/>
                  <a:gd name="T84" fmla="*/ 62 w 280"/>
                  <a:gd name="T85" fmla="*/ 31 h 249"/>
                  <a:gd name="T86" fmla="*/ 62 w 280"/>
                  <a:gd name="T87" fmla="*/ 31 h 249"/>
                  <a:gd name="T88" fmla="*/ 31 w 280"/>
                  <a:gd name="T89" fmla="*/ 63 h 249"/>
                  <a:gd name="T90" fmla="*/ 31 w 280"/>
                  <a:gd name="T91" fmla="*/ 63 h 249"/>
                  <a:gd name="T92" fmla="*/ 31 w 280"/>
                  <a:gd name="T93" fmla="*/ 63 h 249"/>
                  <a:gd name="T94" fmla="*/ 0 w 280"/>
                  <a:gd name="T95" fmla="*/ 63 h 249"/>
                  <a:gd name="T96" fmla="*/ 0 w 280"/>
                  <a:gd name="T97" fmla="*/ 63 h 249"/>
                  <a:gd name="T98" fmla="*/ 0 w 280"/>
                  <a:gd name="T99" fmla="*/ 94 h 249"/>
                  <a:gd name="T100" fmla="*/ 31 w 280"/>
                  <a:gd name="T101"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249">
                    <a:moveTo>
                      <a:pt x="31" y="94"/>
                    </a:moveTo>
                    <a:lnTo>
                      <a:pt x="31" y="94"/>
                    </a:lnTo>
                    <a:lnTo>
                      <a:pt x="31" y="94"/>
                    </a:lnTo>
                    <a:cubicBezTo>
                      <a:pt x="31" y="94"/>
                      <a:pt x="31" y="94"/>
                      <a:pt x="31" y="124"/>
                    </a:cubicBezTo>
                    <a:cubicBezTo>
                      <a:pt x="62" y="124"/>
                      <a:pt x="62" y="124"/>
                      <a:pt x="62" y="155"/>
                    </a:cubicBezTo>
                    <a:cubicBezTo>
                      <a:pt x="62" y="155"/>
                      <a:pt x="62" y="155"/>
                      <a:pt x="62" y="187"/>
                    </a:cubicBezTo>
                    <a:lnTo>
                      <a:pt x="62" y="187"/>
                    </a:lnTo>
                    <a:lnTo>
                      <a:pt x="31" y="187"/>
                    </a:lnTo>
                    <a:lnTo>
                      <a:pt x="31" y="187"/>
                    </a:lnTo>
                    <a:lnTo>
                      <a:pt x="31" y="187"/>
                    </a:lnTo>
                    <a:cubicBezTo>
                      <a:pt x="31" y="218"/>
                      <a:pt x="31" y="218"/>
                      <a:pt x="31" y="218"/>
                    </a:cubicBezTo>
                    <a:lnTo>
                      <a:pt x="0" y="248"/>
                    </a:lnTo>
                    <a:cubicBezTo>
                      <a:pt x="0" y="248"/>
                      <a:pt x="0" y="248"/>
                      <a:pt x="31" y="248"/>
                    </a:cubicBezTo>
                    <a:lnTo>
                      <a:pt x="31" y="248"/>
                    </a:lnTo>
                    <a:lnTo>
                      <a:pt x="31" y="248"/>
                    </a:lnTo>
                    <a:lnTo>
                      <a:pt x="62" y="248"/>
                    </a:lnTo>
                    <a:lnTo>
                      <a:pt x="62" y="248"/>
                    </a:lnTo>
                    <a:cubicBezTo>
                      <a:pt x="62" y="218"/>
                      <a:pt x="93" y="218"/>
                      <a:pt x="124" y="218"/>
                    </a:cubicBezTo>
                    <a:lnTo>
                      <a:pt x="124" y="187"/>
                    </a:lnTo>
                    <a:lnTo>
                      <a:pt x="124" y="187"/>
                    </a:lnTo>
                    <a:cubicBezTo>
                      <a:pt x="155" y="187"/>
                      <a:pt x="216" y="155"/>
                      <a:pt x="216" y="155"/>
                    </a:cubicBezTo>
                    <a:cubicBezTo>
                      <a:pt x="248" y="124"/>
                      <a:pt x="248" y="124"/>
                      <a:pt x="248" y="94"/>
                    </a:cubicBezTo>
                    <a:cubicBezTo>
                      <a:pt x="279" y="94"/>
                      <a:pt x="279" y="94"/>
                      <a:pt x="279" y="94"/>
                    </a:cubicBezTo>
                    <a:cubicBezTo>
                      <a:pt x="248" y="94"/>
                      <a:pt x="248" y="63"/>
                      <a:pt x="248" y="63"/>
                    </a:cubicBezTo>
                    <a:lnTo>
                      <a:pt x="248" y="31"/>
                    </a:lnTo>
                    <a:lnTo>
                      <a:pt x="248" y="31"/>
                    </a:lnTo>
                    <a:lnTo>
                      <a:pt x="248" y="31"/>
                    </a:lnTo>
                    <a:lnTo>
                      <a:pt x="248" y="31"/>
                    </a:lnTo>
                    <a:lnTo>
                      <a:pt x="248" y="0"/>
                    </a:lnTo>
                    <a:lnTo>
                      <a:pt x="248" y="0"/>
                    </a:lnTo>
                    <a:lnTo>
                      <a:pt x="248" y="0"/>
                    </a:lnTo>
                    <a:cubicBezTo>
                      <a:pt x="248" y="0"/>
                      <a:pt x="248" y="0"/>
                      <a:pt x="216" y="31"/>
                    </a:cubicBezTo>
                    <a:cubicBezTo>
                      <a:pt x="216" y="31"/>
                      <a:pt x="216" y="31"/>
                      <a:pt x="186" y="31"/>
                    </a:cubicBezTo>
                    <a:lnTo>
                      <a:pt x="186" y="31"/>
                    </a:lnTo>
                    <a:cubicBezTo>
                      <a:pt x="155" y="31"/>
                      <a:pt x="155" y="31"/>
                      <a:pt x="155" y="31"/>
                    </a:cubicBezTo>
                    <a:cubicBezTo>
                      <a:pt x="155" y="31"/>
                      <a:pt x="155" y="31"/>
                      <a:pt x="124" y="31"/>
                    </a:cubicBezTo>
                    <a:lnTo>
                      <a:pt x="124" y="31"/>
                    </a:lnTo>
                    <a:lnTo>
                      <a:pt x="124" y="31"/>
                    </a:lnTo>
                    <a:cubicBezTo>
                      <a:pt x="93" y="31"/>
                      <a:pt x="93" y="31"/>
                      <a:pt x="93" y="31"/>
                    </a:cubicBezTo>
                    <a:lnTo>
                      <a:pt x="93" y="31"/>
                    </a:lnTo>
                    <a:lnTo>
                      <a:pt x="93" y="31"/>
                    </a:lnTo>
                    <a:cubicBezTo>
                      <a:pt x="62" y="31"/>
                      <a:pt x="62" y="31"/>
                      <a:pt x="62" y="31"/>
                    </a:cubicBezTo>
                    <a:lnTo>
                      <a:pt x="62" y="31"/>
                    </a:lnTo>
                    <a:lnTo>
                      <a:pt x="62" y="31"/>
                    </a:lnTo>
                    <a:cubicBezTo>
                      <a:pt x="62" y="63"/>
                      <a:pt x="31" y="63"/>
                      <a:pt x="31" y="63"/>
                    </a:cubicBezTo>
                    <a:lnTo>
                      <a:pt x="31" y="63"/>
                    </a:lnTo>
                    <a:lnTo>
                      <a:pt x="31" y="63"/>
                    </a:lnTo>
                    <a:cubicBezTo>
                      <a:pt x="31" y="63"/>
                      <a:pt x="31" y="63"/>
                      <a:pt x="0" y="63"/>
                    </a:cubicBezTo>
                    <a:lnTo>
                      <a:pt x="0" y="63"/>
                    </a:lnTo>
                    <a:cubicBezTo>
                      <a:pt x="0" y="94"/>
                      <a:pt x="0" y="94"/>
                      <a:pt x="0" y="94"/>
                    </a:cubicBezTo>
                    <a:cubicBezTo>
                      <a:pt x="0" y="94"/>
                      <a:pt x="0" y="94"/>
                      <a:pt x="31"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99" name="Freeform 88"/>
              <p:cNvSpPr>
                <a:spLocks noChangeArrowheads="1"/>
              </p:cNvSpPr>
              <p:nvPr/>
            </p:nvSpPr>
            <p:spPr bwMode="auto">
              <a:xfrm>
                <a:off x="3924300" y="1490663"/>
                <a:ext cx="100013" cy="22225"/>
              </a:xfrm>
              <a:custGeom>
                <a:avLst/>
                <a:gdLst>
                  <a:gd name="T0" fmla="*/ 0 w 280"/>
                  <a:gd name="T1" fmla="*/ 30 h 63"/>
                  <a:gd name="T2" fmla="*/ 0 w 280"/>
                  <a:gd name="T3" fmla="*/ 30 h 63"/>
                  <a:gd name="T4" fmla="*/ 0 w 280"/>
                  <a:gd name="T5" fmla="*/ 30 h 63"/>
                  <a:gd name="T6" fmla="*/ 31 w 280"/>
                  <a:gd name="T7" fmla="*/ 62 h 63"/>
                  <a:gd name="T8" fmla="*/ 31 w 280"/>
                  <a:gd name="T9" fmla="*/ 62 h 63"/>
                  <a:gd name="T10" fmla="*/ 62 w 280"/>
                  <a:gd name="T11" fmla="*/ 62 h 63"/>
                  <a:gd name="T12" fmla="*/ 62 w 280"/>
                  <a:gd name="T13" fmla="*/ 62 h 63"/>
                  <a:gd name="T14" fmla="*/ 62 w 280"/>
                  <a:gd name="T15" fmla="*/ 62 h 63"/>
                  <a:gd name="T16" fmla="*/ 93 w 280"/>
                  <a:gd name="T17" fmla="*/ 62 h 63"/>
                  <a:gd name="T18" fmla="*/ 93 w 280"/>
                  <a:gd name="T19" fmla="*/ 62 h 63"/>
                  <a:gd name="T20" fmla="*/ 124 w 280"/>
                  <a:gd name="T21" fmla="*/ 62 h 63"/>
                  <a:gd name="T22" fmla="*/ 124 w 280"/>
                  <a:gd name="T23" fmla="*/ 62 h 63"/>
                  <a:gd name="T24" fmla="*/ 186 w 280"/>
                  <a:gd name="T25" fmla="*/ 62 h 63"/>
                  <a:gd name="T26" fmla="*/ 186 w 280"/>
                  <a:gd name="T27" fmla="*/ 62 h 63"/>
                  <a:gd name="T28" fmla="*/ 186 w 280"/>
                  <a:gd name="T29" fmla="*/ 62 h 63"/>
                  <a:gd name="T30" fmla="*/ 186 w 280"/>
                  <a:gd name="T31" fmla="*/ 62 h 63"/>
                  <a:gd name="T32" fmla="*/ 186 w 280"/>
                  <a:gd name="T33" fmla="*/ 62 h 63"/>
                  <a:gd name="T34" fmla="*/ 217 w 280"/>
                  <a:gd name="T35" fmla="*/ 62 h 63"/>
                  <a:gd name="T36" fmla="*/ 248 w 280"/>
                  <a:gd name="T37" fmla="*/ 62 h 63"/>
                  <a:gd name="T38" fmla="*/ 248 w 280"/>
                  <a:gd name="T39" fmla="*/ 62 h 63"/>
                  <a:gd name="T40" fmla="*/ 248 w 280"/>
                  <a:gd name="T41" fmla="*/ 62 h 63"/>
                  <a:gd name="T42" fmla="*/ 279 w 280"/>
                  <a:gd name="T43" fmla="*/ 30 h 63"/>
                  <a:gd name="T44" fmla="*/ 279 w 280"/>
                  <a:gd name="T45" fmla="*/ 30 h 63"/>
                  <a:gd name="T46" fmla="*/ 279 w 280"/>
                  <a:gd name="T47" fmla="*/ 30 h 63"/>
                  <a:gd name="T48" fmla="*/ 248 w 280"/>
                  <a:gd name="T49" fmla="*/ 30 h 63"/>
                  <a:gd name="T50" fmla="*/ 217 w 280"/>
                  <a:gd name="T51" fmla="*/ 30 h 63"/>
                  <a:gd name="T52" fmla="*/ 217 w 280"/>
                  <a:gd name="T53" fmla="*/ 30 h 63"/>
                  <a:gd name="T54" fmla="*/ 217 w 280"/>
                  <a:gd name="T55" fmla="*/ 30 h 63"/>
                  <a:gd name="T56" fmla="*/ 217 w 280"/>
                  <a:gd name="T57" fmla="*/ 30 h 63"/>
                  <a:gd name="T58" fmla="*/ 217 w 280"/>
                  <a:gd name="T59" fmla="*/ 30 h 63"/>
                  <a:gd name="T60" fmla="*/ 217 w 280"/>
                  <a:gd name="T61" fmla="*/ 30 h 63"/>
                  <a:gd name="T62" fmla="*/ 186 w 280"/>
                  <a:gd name="T63" fmla="*/ 30 h 63"/>
                  <a:gd name="T64" fmla="*/ 186 w 280"/>
                  <a:gd name="T65" fmla="*/ 30 h 63"/>
                  <a:gd name="T66" fmla="*/ 186 w 280"/>
                  <a:gd name="T67" fmla="*/ 30 h 63"/>
                  <a:gd name="T68" fmla="*/ 155 w 280"/>
                  <a:gd name="T69" fmla="*/ 0 h 63"/>
                  <a:gd name="T70" fmla="*/ 155 w 280"/>
                  <a:gd name="T71" fmla="*/ 0 h 63"/>
                  <a:gd name="T72" fmla="*/ 124 w 280"/>
                  <a:gd name="T73" fmla="*/ 0 h 63"/>
                  <a:gd name="T74" fmla="*/ 124 w 280"/>
                  <a:gd name="T75" fmla="*/ 0 h 63"/>
                  <a:gd name="T76" fmla="*/ 124 w 280"/>
                  <a:gd name="T77" fmla="*/ 0 h 63"/>
                  <a:gd name="T78" fmla="*/ 93 w 280"/>
                  <a:gd name="T79" fmla="*/ 0 h 63"/>
                  <a:gd name="T80" fmla="*/ 93 w 280"/>
                  <a:gd name="T81" fmla="*/ 0 h 63"/>
                  <a:gd name="T82" fmla="*/ 93 w 280"/>
                  <a:gd name="T83" fmla="*/ 0 h 63"/>
                  <a:gd name="T84" fmla="*/ 62 w 280"/>
                  <a:gd name="T85" fmla="*/ 0 h 63"/>
                  <a:gd name="T86" fmla="*/ 31 w 280"/>
                  <a:gd name="T87" fmla="*/ 0 h 63"/>
                  <a:gd name="T88" fmla="*/ 31 w 280"/>
                  <a:gd name="T89" fmla="*/ 0 h 63"/>
                  <a:gd name="T90" fmla="*/ 0 w 280"/>
                  <a:gd name="T91" fmla="*/ 0 h 63"/>
                  <a:gd name="T92" fmla="*/ 0 w 280"/>
                  <a:gd name="T9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63">
                    <a:moveTo>
                      <a:pt x="0" y="30"/>
                    </a:moveTo>
                    <a:lnTo>
                      <a:pt x="0" y="30"/>
                    </a:lnTo>
                    <a:lnTo>
                      <a:pt x="0" y="30"/>
                    </a:lnTo>
                    <a:cubicBezTo>
                      <a:pt x="0" y="30"/>
                      <a:pt x="31" y="30"/>
                      <a:pt x="31" y="62"/>
                    </a:cubicBezTo>
                    <a:lnTo>
                      <a:pt x="31" y="62"/>
                    </a:lnTo>
                    <a:cubicBezTo>
                      <a:pt x="62" y="62"/>
                      <a:pt x="62" y="62"/>
                      <a:pt x="62" y="62"/>
                    </a:cubicBezTo>
                    <a:lnTo>
                      <a:pt x="62" y="62"/>
                    </a:lnTo>
                    <a:lnTo>
                      <a:pt x="62" y="62"/>
                    </a:lnTo>
                    <a:lnTo>
                      <a:pt x="93" y="62"/>
                    </a:lnTo>
                    <a:lnTo>
                      <a:pt x="93" y="62"/>
                    </a:lnTo>
                    <a:lnTo>
                      <a:pt x="124" y="62"/>
                    </a:lnTo>
                    <a:lnTo>
                      <a:pt x="124" y="62"/>
                    </a:lnTo>
                    <a:cubicBezTo>
                      <a:pt x="155" y="62"/>
                      <a:pt x="155" y="62"/>
                      <a:pt x="186" y="62"/>
                    </a:cubicBezTo>
                    <a:lnTo>
                      <a:pt x="186" y="62"/>
                    </a:lnTo>
                    <a:lnTo>
                      <a:pt x="186" y="62"/>
                    </a:lnTo>
                    <a:lnTo>
                      <a:pt x="186" y="62"/>
                    </a:lnTo>
                    <a:lnTo>
                      <a:pt x="186" y="62"/>
                    </a:lnTo>
                    <a:cubicBezTo>
                      <a:pt x="186" y="62"/>
                      <a:pt x="186" y="62"/>
                      <a:pt x="217" y="62"/>
                    </a:cubicBezTo>
                    <a:cubicBezTo>
                      <a:pt x="217" y="62"/>
                      <a:pt x="217" y="62"/>
                      <a:pt x="248" y="62"/>
                    </a:cubicBezTo>
                    <a:lnTo>
                      <a:pt x="248" y="62"/>
                    </a:lnTo>
                    <a:lnTo>
                      <a:pt x="248" y="62"/>
                    </a:lnTo>
                    <a:lnTo>
                      <a:pt x="279" y="30"/>
                    </a:lnTo>
                    <a:lnTo>
                      <a:pt x="279" y="30"/>
                    </a:lnTo>
                    <a:lnTo>
                      <a:pt x="279" y="30"/>
                    </a:lnTo>
                    <a:lnTo>
                      <a:pt x="248" y="30"/>
                    </a:lnTo>
                    <a:cubicBezTo>
                      <a:pt x="248" y="30"/>
                      <a:pt x="248" y="30"/>
                      <a:pt x="217" y="30"/>
                    </a:cubicBezTo>
                    <a:lnTo>
                      <a:pt x="217" y="30"/>
                    </a:lnTo>
                    <a:lnTo>
                      <a:pt x="217" y="30"/>
                    </a:lnTo>
                    <a:lnTo>
                      <a:pt x="217" y="30"/>
                    </a:lnTo>
                    <a:lnTo>
                      <a:pt x="217" y="30"/>
                    </a:lnTo>
                    <a:lnTo>
                      <a:pt x="217" y="30"/>
                    </a:lnTo>
                    <a:cubicBezTo>
                      <a:pt x="217" y="30"/>
                      <a:pt x="217" y="30"/>
                      <a:pt x="186" y="30"/>
                    </a:cubicBezTo>
                    <a:lnTo>
                      <a:pt x="186" y="30"/>
                    </a:lnTo>
                    <a:lnTo>
                      <a:pt x="186" y="30"/>
                    </a:lnTo>
                    <a:cubicBezTo>
                      <a:pt x="155" y="30"/>
                      <a:pt x="155" y="0"/>
                      <a:pt x="155" y="0"/>
                    </a:cubicBezTo>
                    <a:lnTo>
                      <a:pt x="155" y="0"/>
                    </a:lnTo>
                    <a:lnTo>
                      <a:pt x="124" y="0"/>
                    </a:lnTo>
                    <a:lnTo>
                      <a:pt x="124" y="0"/>
                    </a:lnTo>
                    <a:lnTo>
                      <a:pt x="124" y="0"/>
                    </a:lnTo>
                    <a:cubicBezTo>
                      <a:pt x="93" y="0"/>
                      <a:pt x="93" y="0"/>
                      <a:pt x="93" y="0"/>
                    </a:cubicBezTo>
                    <a:lnTo>
                      <a:pt x="93" y="0"/>
                    </a:lnTo>
                    <a:lnTo>
                      <a:pt x="93" y="0"/>
                    </a:lnTo>
                    <a:lnTo>
                      <a:pt x="62" y="0"/>
                    </a:lnTo>
                    <a:lnTo>
                      <a:pt x="31" y="0"/>
                    </a:lnTo>
                    <a:lnTo>
                      <a:pt x="31" y="0"/>
                    </a:lnTo>
                    <a:lnTo>
                      <a:pt x="0" y="0"/>
                    </a:lnTo>
                    <a:lnTo>
                      <a:pt x="0"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0" name="Freeform 89"/>
              <p:cNvSpPr>
                <a:spLocks noChangeArrowheads="1"/>
              </p:cNvSpPr>
              <p:nvPr/>
            </p:nvSpPr>
            <p:spPr bwMode="auto">
              <a:xfrm>
                <a:off x="3913188" y="1535113"/>
                <a:ext cx="77787" cy="33337"/>
              </a:xfrm>
              <a:custGeom>
                <a:avLst/>
                <a:gdLst>
                  <a:gd name="T0" fmla="*/ 62 w 218"/>
                  <a:gd name="T1" fmla="*/ 30 h 94"/>
                  <a:gd name="T2" fmla="*/ 62 w 218"/>
                  <a:gd name="T3" fmla="*/ 30 h 94"/>
                  <a:gd name="T4" fmla="*/ 62 w 218"/>
                  <a:gd name="T5" fmla="*/ 30 h 94"/>
                  <a:gd name="T6" fmla="*/ 31 w 218"/>
                  <a:gd name="T7" fmla="*/ 30 h 94"/>
                  <a:gd name="T8" fmla="*/ 31 w 218"/>
                  <a:gd name="T9" fmla="*/ 62 h 94"/>
                  <a:gd name="T10" fmla="*/ 0 w 218"/>
                  <a:gd name="T11" fmla="*/ 62 h 94"/>
                  <a:gd name="T12" fmla="*/ 0 w 218"/>
                  <a:gd name="T13" fmla="*/ 62 h 94"/>
                  <a:gd name="T14" fmla="*/ 0 w 218"/>
                  <a:gd name="T15" fmla="*/ 62 h 94"/>
                  <a:gd name="T16" fmla="*/ 0 w 218"/>
                  <a:gd name="T17" fmla="*/ 93 h 94"/>
                  <a:gd name="T18" fmla="*/ 0 w 218"/>
                  <a:gd name="T19" fmla="*/ 93 h 94"/>
                  <a:gd name="T20" fmla="*/ 31 w 218"/>
                  <a:gd name="T21" fmla="*/ 93 h 94"/>
                  <a:gd name="T22" fmla="*/ 31 w 218"/>
                  <a:gd name="T23" fmla="*/ 93 h 94"/>
                  <a:gd name="T24" fmla="*/ 62 w 218"/>
                  <a:gd name="T25" fmla="*/ 62 h 94"/>
                  <a:gd name="T26" fmla="*/ 62 w 218"/>
                  <a:gd name="T27" fmla="*/ 93 h 94"/>
                  <a:gd name="T28" fmla="*/ 62 w 218"/>
                  <a:gd name="T29" fmla="*/ 93 h 94"/>
                  <a:gd name="T30" fmla="*/ 62 w 218"/>
                  <a:gd name="T31" fmla="*/ 93 h 94"/>
                  <a:gd name="T32" fmla="*/ 62 w 218"/>
                  <a:gd name="T33" fmla="*/ 93 h 94"/>
                  <a:gd name="T34" fmla="*/ 93 w 218"/>
                  <a:gd name="T35" fmla="*/ 93 h 94"/>
                  <a:gd name="T36" fmla="*/ 93 w 218"/>
                  <a:gd name="T37" fmla="*/ 93 h 94"/>
                  <a:gd name="T38" fmla="*/ 93 w 218"/>
                  <a:gd name="T39" fmla="*/ 93 h 94"/>
                  <a:gd name="T40" fmla="*/ 93 w 218"/>
                  <a:gd name="T41" fmla="*/ 93 h 94"/>
                  <a:gd name="T42" fmla="*/ 93 w 218"/>
                  <a:gd name="T43" fmla="*/ 93 h 94"/>
                  <a:gd name="T44" fmla="*/ 93 w 218"/>
                  <a:gd name="T45" fmla="*/ 93 h 94"/>
                  <a:gd name="T46" fmla="*/ 93 w 218"/>
                  <a:gd name="T47" fmla="*/ 93 h 94"/>
                  <a:gd name="T48" fmla="*/ 93 w 218"/>
                  <a:gd name="T49" fmla="*/ 93 h 94"/>
                  <a:gd name="T50" fmla="*/ 93 w 218"/>
                  <a:gd name="T51" fmla="*/ 93 h 94"/>
                  <a:gd name="T52" fmla="*/ 124 w 218"/>
                  <a:gd name="T53" fmla="*/ 62 h 94"/>
                  <a:gd name="T54" fmla="*/ 124 w 218"/>
                  <a:gd name="T55" fmla="*/ 62 h 94"/>
                  <a:gd name="T56" fmla="*/ 124 w 218"/>
                  <a:gd name="T57" fmla="*/ 93 h 94"/>
                  <a:gd name="T58" fmla="*/ 155 w 218"/>
                  <a:gd name="T59" fmla="*/ 93 h 94"/>
                  <a:gd name="T60" fmla="*/ 155 w 218"/>
                  <a:gd name="T61" fmla="*/ 93 h 94"/>
                  <a:gd name="T62" fmla="*/ 155 w 218"/>
                  <a:gd name="T63" fmla="*/ 62 h 94"/>
                  <a:gd name="T64" fmla="*/ 186 w 218"/>
                  <a:gd name="T65" fmla="*/ 62 h 94"/>
                  <a:gd name="T66" fmla="*/ 186 w 218"/>
                  <a:gd name="T67" fmla="*/ 62 h 94"/>
                  <a:gd name="T68" fmla="*/ 186 w 218"/>
                  <a:gd name="T69" fmla="*/ 62 h 94"/>
                  <a:gd name="T70" fmla="*/ 186 w 218"/>
                  <a:gd name="T71" fmla="*/ 30 h 94"/>
                  <a:gd name="T72" fmla="*/ 186 w 218"/>
                  <a:gd name="T73" fmla="*/ 30 h 94"/>
                  <a:gd name="T74" fmla="*/ 217 w 218"/>
                  <a:gd name="T75" fmla="*/ 30 h 94"/>
                  <a:gd name="T76" fmla="*/ 217 w 218"/>
                  <a:gd name="T77" fmla="*/ 30 h 94"/>
                  <a:gd name="T78" fmla="*/ 217 w 218"/>
                  <a:gd name="T79" fmla="*/ 30 h 94"/>
                  <a:gd name="T80" fmla="*/ 217 w 218"/>
                  <a:gd name="T81" fmla="*/ 30 h 94"/>
                  <a:gd name="T82" fmla="*/ 217 w 218"/>
                  <a:gd name="T83" fmla="*/ 30 h 94"/>
                  <a:gd name="T84" fmla="*/ 217 w 218"/>
                  <a:gd name="T85" fmla="*/ 0 h 94"/>
                  <a:gd name="T86" fmla="*/ 217 w 218"/>
                  <a:gd name="T87" fmla="*/ 0 h 94"/>
                  <a:gd name="T88" fmla="*/ 217 w 218"/>
                  <a:gd name="T89" fmla="*/ 0 h 94"/>
                  <a:gd name="T90" fmla="*/ 217 w 218"/>
                  <a:gd name="T91" fmla="*/ 0 h 94"/>
                  <a:gd name="T92" fmla="*/ 186 w 218"/>
                  <a:gd name="T93" fmla="*/ 0 h 94"/>
                  <a:gd name="T94" fmla="*/ 186 w 218"/>
                  <a:gd name="T95" fmla="*/ 0 h 94"/>
                  <a:gd name="T96" fmla="*/ 186 w 218"/>
                  <a:gd name="T97" fmla="*/ 0 h 94"/>
                  <a:gd name="T98" fmla="*/ 155 w 218"/>
                  <a:gd name="T99" fmla="*/ 0 h 94"/>
                  <a:gd name="T100" fmla="*/ 155 w 218"/>
                  <a:gd name="T101" fmla="*/ 0 h 94"/>
                  <a:gd name="T102" fmla="*/ 155 w 218"/>
                  <a:gd name="T103" fmla="*/ 0 h 94"/>
                  <a:gd name="T104" fmla="*/ 93 w 218"/>
                  <a:gd name="T105" fmla="*/ 0 h 94"/>
                  <a:gd name="T106" fmla="*/ 93 w 218"/>
                  <a:gd name="T107" fmla="*/ 0 h 94"/>
                  <a:gd name="T108" fmla="*/ 93 w 218"/>
                  <a:gd name="T109" fmla="*/ 0 h 94"/>
                  <a:gd name="T110" fmla="*/ 62 w 218"/>
                  <a:gd name="T111" fmla="*/ 0 h 94"/>
                  <a:gd name="T112" fmla="*/ 62 w 218"/>
                  <a:gd name="T113" fmla="*/ 0 h 94"/>
                  <a:gd name="T114" fmla="*/ 62 w 218"/>
                  <a:gd name="T115" fmla="*/ 0 h 94"/>
                  <a:gd name="T116" fmla="*/ 62 w 218"/>
                  <a:gd name="T117"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94">
                    <a:moveTo>
                      <a:pt x="62" y="30"/>
                    </a:moveTo>
                    <a:lnTo>
                      <a:pt x="62" y="30"/>
                    </a:lnTo>
                    <a:lnTo>
                      <a:pt x="62" y="30"/>
                    </a:lnTo>
                    <a:lnTo>
                      <a:pt x="31" y="30"/>
                    </a:lnTo>
                    <a:cubicBezTo>
                      <a:pt x="31" y="62"/>
                      <a:pt x="31" y="62"/>
                      <a:pt x="31" y="62"/>
                    </a:cubicBezTo>
                    <a:cubicBezTo>
                      <a:pt x="0" y="62"/>
                      <a:pt x="0" y="62"/>
                      <a:pt x="0" y="62"/>
                    </a:cubicBezTo>
                    <a:lnTo>
                      <a:pt x="0" y="62"/>
                    </a:lnTo>
                    <a:lnTo>
                      <a:pt x="0" y="62"/>
                    </a:lnTo>
                    <a:cubicBezTo>
                      <a:pt x="0" y="62"/>
                      <a:pt x="0" y="62"/>
                      <a:pt x="0" y="93"/>
                    </a:cubicBezTo>
                    <a:lnTo>
                      <a:pt x="0" y="93"/>
                    </a:lnTo>
                    <a:cubicBezTo>
                      <a:pt x="31" y="93"/>
                      <a:pt x="31" y="93"/>
                      <a:pt x="31" y="93"/>
                    </a:cubicBezTo>
                    <a:lnTo>
                      <a:pt x="31" y="93"/>
                    </a:lnTo>
                    <a:cubicBezTo>
                      <a:pt x="62" y="62"/>
                      <a:pt x="62" y="62"/>
                      <a:pt x="62" y="62"/>
                    </a:cubicBezTo>
                    <a:cubicBezTo>
                      <a:pt x="62" y="93"/>
                      <a:pt x="62" y="93"/>
                      <a:pt x="62" y="93"/>
                    </a:cubicBezTo>
                    <a:lnTo>
                      <a:pt x="62" y="93"/>
                    </a:lnTo>
                    <a:lnTo>
                      <a:pt x="62" y="93"/>
                    </a:lnTo>
                    <a:lnTo>
                      <a:pt x="62" y="93"/>
                    </a:lnTo>
                    <a:lnTo>
                      <a:pt x="93" y="93"/>
                    </a:lnTo>
                    <a:lnTo>
                      <a:pt x="93" y="93"/>
                    </a:lnTo>
                    <a:lnTo>
                      <a:pt x="93" y="93"/>
                    </a:lnTo>
                    <a:lnTo>
                      <a:pt x="93" y="93"/>
                    </a:lnTo>
                    <a:lnTo>
                      <a:pt x="93" y="93"/>
                    </a:lnTo>
                    <a:lnTo>
                      <a:pt x="93" y="93"/>
                    </a:lnTo>
                    <a:lnTo>
                      <a:pt x="93" y="93"/>
                    </a:lnTo>
                    <a:lnTo>
                      <a:pt x="93" y="93"/>
                    </a:lnTo>
                    <a:lnTo>
                      <a:pt x="93" y="93"/>
                    </a:lnTo>
                    <a:lnTo>
                      <a:pt x="124" y="62"/>
                    </a:lnTo>
                    <a:lnTo>
                      <a:pt x="124" y="62"/>
                    </a:lnTo>
                    <a:lnTo>
                      <a:pt x="124" y="93"/>
                    </a:lnTo>
                    <a:cubicBezTo>
                      <a:pt x="155" y="93"/>
                      <a:pt x="155" y="93"/>
                      <a:pt x="155" y="93"/>
                    </a:cubicBezTo>
                    <a:lnTo>
                      <a:pt x="155" y="93"/>
                    </a:lnTo>
                    <a:cubicBezTo>
                      <a:pt x="155" y="62"/>
                      <a:pt x="155" y="62"/>
                      <a:pt x="155" y="62"/>
                    </a:cubicBezTo>
                    <a:cubicBezTo>
                      <a:pt x="186" y="62"/>
                      <a:pt x="186" y="62"/>
                      <a:pt x="186" y="62"/>
                    </a:cubicBezTo>
                    <a:lnTo>
                      <a:pt x="186" y="62"/>
                    </a:lnTo>
                    <a:lnTo>
                      <a:pt x="186" y="62"/>
                    </a:lnTo>
                    <a:cubicBezTo>
                      <a:pt x="186" y="30"/>
                      <a:pt x="186" y="30"/>
                      <a:pt x="186" y="30"/>
                    </a:cubicBezTo>
                    <a:lnTo>
                      <a:pt x="186" y="30"/>
                    </a:lnTo>
                    <a:cubicBezTo>
                      <a:pt x="186" y="30"/>
                      <a:pt x="186" y="30"/>
                      <a:pt x="217" y="30"/>
                    </a:cubicBezTo>
                    <a:lnTo>
                      <a:pt x="217" y="30"/>
                    </a:lnTo>
                    <a:lnTo>
                      <a:pt x="217" y="30"/>
                    </a:lnTo>
                    <a:lnTo>
                      <a:pt x="217" y="30"/>
                    </a:lnTo>
                    <a:lnTo>
                      <a:pt x="217" y="30"/>
                    </a:lnTo>
                    <a:cubicBezTo>
                      <a:pt x="217" y="0"/>
                      <a:pt x="217" y="0"/>
                      <a:pt x="217" y="0"/>
                    </a:cubicBezTo>
                    <a:lnTo>
                      <a:pt x="217" y="0"/>
                    </a:lnTo>
                    <a:lnTo>
                      <a:pt x="217" y="0"/>
                    </a:lnTo>
                    <a:lnTo>
                      <a:pt x="217" y="0"/>
                    </a:lnTo>
                    <a:cubicBezTo>
                      <a:pt x="217" y="0"/>
                      <a:pt x="217" y="0"/>
                      <a:pt x="186" y="0"/>
                    </a:cubicBezTo>
                    <a:lnTo>
                      <a:pt x="186" y="0"/>
                    </a:lnTo>
                    <a:lnTo>
                      <a:pt x="186" y="0"/>
                    </a:lnTo>
                    <a:lnTo>
                      <a:pt x="155" y="0"/>
                    </a:lnTo>
                    <a:lnTo>
                      <a:pt x="155" y="0"/>
                    </a:lnTo>
                    <a:lnTo>
                      <a:pt x="155" y="0"/>
                    </a:lnTo>
                    <a:cubicBezTo>
                      <a:pt x="124" y="0"/>
                      <a:pt x="124" y="0"/>
                      <a:pt x="93" y="0"/>
                    </a:cubicBezTo>
                    <a:lnTo>
                      <a:pt x="93" y="0"/>
                    </a:lnTo>
                    <a:lnTo>
                      <a:pt x="93" y="0"/>
                    </a:lnTo>
                    <a:cubicBezTo>
                      <a:pt x="62" y="0"/>
                      <a:pt x="62" y="0"/>
                      <a:pt x="62" y="0"/>
                    </a:cubicBezTo>
                    <a:lnTo>
                      <a:pt x="62" y="0"/>
                    </a:lnTo>
                    <a:lnTo>
                      <a:pt x="62" y="0"/>
                    </a:lnTo>
                    <a:lnTo>
                      <a:pt x="62"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1" name="Freeform 90"/>
              <p:cNvSpPr>
                <a:spLocks noChangeArrowheads="1"/>
              </p:cNvSpPr>
              <p:nvPr/>
            </p:nvSpPr>
            <p:spPr bwMode="auto">
              <a:xfrm>
                <a:off x="3948113" y="1579563"/>
                <a:ext cx="22225" cy="22225"/>
              </a:xfrm>
              <a:custGeom>
                <a:avLst/>
                <a:gdLst>
                  <a:gd name="T0" fmla="*/ 31 w 63"/>
                  <a:gd name="T1" fmla="*/ 30 h 63"/>
                  <a:gd name="T2" fmla="*/ 31 w 63"/>
                  <a:gd name="T3" fmla="*/ 30 h 63"/>
                  <a:gd name="T4" fmla="*/ 31 w 63"/>
                  <a:gd name="T5" fmla="*/ 30 h 63"/>
                  <a:gd name="T6" fmla="*/ 31 w 63"/>
                  <a:gd name="T7" fmla="*/ 30 h 63"/>
                  <a:gd name="T8" fmla="*/ 62 w 63"/>
                  <a:gd name="T9" fmla="*/ 30 h 63"/>
                  <a:gd name="T10" fmla="*/ 62 w 63"/>
                  <a:gd name="T11" fmla="*/ 30 h 63"/>
                  <a:gd name="T12" fmla="*/ 62 w 63"/>
                  <a:gd name="T13" fmla="*/ 30 h 63"/>
                  <a:gd name="T14" fmla="*/ 62 w 63"/>
                  <a:gd name="T15" fmla="*/ 0 h 63"/>
                  <a:gd name="T16" fmla="*/ 31 w 63"/>
                  <a:gd name="T17" fmla="*/ 0 h 63"/>
                  <a:gd name="T18" fmla="*/ 31 w 63"/>
                  <a:gd name="T19" fmla="*/ 0 h 63"/>
                  <a:gd name="T20" fmla="*/ 31 w 63"/>
                  <a:gd name="T21" fmla="*/ 30 h 63"/>
                  <a:gd name="T22" fmla="*/ 31 w 63"/>
                  <a:gd name="T23" fmla="*/ 30 h 63"/>
                  <a:gd name="T24" fmla="*/ 0 w 63"/>
                  <a:gd name="T25" fmla="*/ 30 h 63"/>
                  <a:gd name="T26" fmla="*/ 0 w 63"/>
                  <a:gd name="T27" fmla="*/ 30 h 63"/>
                  <a:gd name="T28" fmla="*/ 0 w 63"/>
                  <a:gd name="T29" fmla="*/ 30 h 63"/>
                  <a:gd name="T30" fmla="*/ 0 w 63"/>
                  <a:gd name="T31" fmla="*/ 30 h 63"/>
                  <a:gd name="T32" fmla="*/ 0 w 63"/>
                  <a:gd name="T33" fmla="*/ 30 h 63"/>
                  <a:gd name="T34" fmla="*/ 0 w 63"/>
                  <a:gd name="T35" fmla="*/ 30 h 63"/>
                  <a:gd name="T36" fmla="*/ 0 w 63"/>
                  <a:gd name="T37" fmla="*/ 30 h 63"/>
                  <a:gd name="T38" fmla="*/ 0 w 63"/>
                  <a:gd name="T39" fmla="*/ 62 h 63"/>
                  <a:gd name="T40" fmla="*/ 31 w 63"/>
                  <a:gd name="T4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30"/>
                    </a:moveTo>
                    <a:lnTo>
                      <a:pt x="31" y="30"/>
                    </a:lnTo>
                    <a:lnTo>
                      <a:pt x="31" y="30"/>
                    </a:lnTo>
                    <a:lnTo>
                      <a:pt x="31" y="30"/>
                    </a:lnTo>
                    <a:cubicBezTo>
                      <a:pt x="31" y="30"/>
                      <a:pt x="31" y="30"/>
                      <a:pt x="62" y="30"/>
                    </a:cubicBezTo>
                    <a:lnTo>
                      <a:pt x="62" y="30"/>
                    </a:lnTo>
                    <a:lnTo>
                      <a:pt x="62" y="30"/>
                    </a:lnTo>
                    <a:lnTo>
                      <a:pt x="62" y="0"/>
                    </a:lnTo>
                    <a:cubicBezTo>
                      <a:pt x="62" y="0"/>
                      <a:pt x="62" y="0"/>
                      <a:pt x="31" y="0"/>
                    </a:cubicBezTo>
                    <a:lnTo>
                      <a:pt x="31" y="0"/>
                    </a:lnTo>
                    <a:cubicBezTo>
                      <a:pt x="31" y="30"/>
                      <a:pt x="31" y="30"/>
                      <a:pt x="31" y="30"/>
                    </a:cubicBezTo>
                    <a:lnTo>
                      <a:pt x="31" y="30"/>
                    </a:lnTo>
                    <a:cubicBezTo>
                      <a:pt x="0" y="30"/>
                      <a:pt x="0" y="30"/>
                      <a:pt x="0" y="30"/>
                    </a:cubicBezTo>
                    <a:lnTo>
                      <a:pt x="0" y="30"/>
                    </a:lnTo>
                    <a:lnTo>
                      <a:pt x="0" y="30"/>
                    </a:lnTo>
                    <a:lnTo>
                      <a:pt x="0" y="30"/>
                    </a:lnTo>
                    <a:lnTo>
                      <a:pt x="0" y="30"/>
                    </a:lnTo>
                    <a:lnTo>
                      <a:pt x="0" y="30"/>
                    </a:lnTo>
                    <a:lnTo>
                      <a:pt x="0" y="30"/>
                    </a:lnTo>
                    <a:cubicBezTo>
                      <a:pt x="0" y="62"/>
                      <a:pt x="0" y="62"/>
                      <a:pt x="0" y="62"/>
                    </a:cubicBezTo>
                    <a:cubicBezTo>
                      <a:pt x="0" y="62"/>
                      <a:pt x="0" y="30"/>
                      <a:pt x="31" y="3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2" name="Freeform 91"/>
              <p:cNvSpPr>
                <a:spLocks noChangeArrowheads="1"/>
              </p:cNvSpPr>
              <p:nvPr/>
            </p:nvSpPr>
            <p:spPr bwMode="auto">
              <a:xfrm>
                <a:off x="4037013" y="1590675"/>
                <a:ext cx="66675" cy="77788"/>
              </a:xfrm>
              <a:custGeom>
                <a:avLst/>
                <a:gdLst>
                  <a:gd name="T0" fmla="*/ 186 w 187"/>
                  <a:gd name="T1" fmla="*/ 156 h 218"/>
                  <a:gd name="T2" fmla="*/ 186 w 187"/>
                  <a:gd name="T3" fmla="*/ 156 h 218"/>
                  <a:gd name="T4" fmla="*/ 186 w 187"/>
                  <a:gd name="T5" fmla="*/ 124 h 218"/>
                  <a:gd name="T6" fmla="*/ 186 w 187"/>
                  <a:gd name="T7" fmla="*/ 124 h 218"/>
                  <a:gd name="T8" fmla="*/ 186 w 187"/>
                  <a:gd name="T9" fmla="*/ 124 h 218"/>
                  <a:gd name="T10" fmla="*/ 155 w 187"/>
                  <a:gd name="T11" fmla="*/ 124 h 218"/>
                  <a:gd name="T12" fmla="*/ 155 w 187"/>
                  <a:gd name="T13" fmla="*/ 124 h 218"/>
                  <a:gd name="T14" fmla="*/ 124 w 187"/>
                  <a:gd name="T15" fmla="*/ 63 h 218"/>
                  <a:gd name="T16" fmla="*/ 93 w 187"/>
                  <a:gd name="T17" fmla="*/ 32 h 218"/>
                  <a:gd name="T18" fmla="*/ 62 w 187"/>
                  <a:gd name="T19" fmla="*/ 0 h 218"/>
                  <a:gd name="T20" fmla="*/ 62 w 187"/>
                  <a:gd name="T21" fmla="*/ 0 h 218"/>
                  <a:gd name="T22" fmla="*/ 62 w 187"/>
                  <a:gd name="T23" fmla="*/ 32 h 218"/>
                  <a:gd name="T24" fmla="*/ 62 w 187"/>
                  <a:gd name="T25" fmla="*/ 32 h 218"/>
                  <a:gd name="T26" fmla="*/ 62 w 187"/>
                  <a:gd name="T27" fmla="*/ 63 h 218"/>
                  <a:gd name="T28" fmla="*/ 62 w 187"/>
                  <a:gd name="T29" fmla="*/ 63 h 218"/>
                  <a:gd name="T30" fmla="*/ 62 w 187"/>
                  <a:gd name="T31" fmla="*/ 94 h 218"/>
                  <a:gd name="T32" fmla="*/ 62 w 187"/>
                  <a:gd name="T33" fmla="*/ 94 h 218"/>
                  <a:gd name="T34" fmla="*/ 62 w 187"/>
                  <a:gd name="T35" fmla="*/ 94 h 218"/>
                  <a:gd name="T36" fmla="*/ 62 w 187"/>
                  <a:gd name="T37" fmla="*/ 94 h 218"/>
                  <a:gd name="T38" fmla="*/ 62 w 187"/>
                  <a:gd name="T39" fmla="*/ 124 h 218"/>
                  <a:gd name="T40" fmla="*/ 62 w 187"/>
                  <a:gd name="T41" fmla="*/ 124 h 218"/>
                  <a:gd name="T42" fmla="*/ 62 w 187"/>
                  <a:gd name="T43" fmla="*/ 124 h 218"/>
                  <a:gd name="T44" fmla="*/ 62 w 187"/>
                  <a:gd name="T45" fmla="*/ 124 h 218"/>
                  <a:gd name="T46" fmla="*/ 31 w 187"/>
                  <a:gd name="T47" fmla="*/ 187 h 218"/>
                  <a:gd name="T48" fmla="*/ 0 w 187"/>
                  <a:gd name="T49" fmla="*/ 187 h 218"/>
                  <a:gd name="T50" fmla="*/ 0 w 187"/>
                  <a:gd name="T51" fmla="*/ 187 h 218"/>
                  <a:gd name="T52" fmla="*/ 31 w 187"/>
                  <a:gd name="T53" fmla="*/ 217 h 218"/>
                  <a:gd name="T54" fmla="*/ 0 w 187"/>
                  <a:gd name="T55" fmla="*/ 217 h 218"/>
                  <a:gd name="T56" fmla="*/ 31 w 187"/>
                  <a:gd name="T57" fmla="*/ 217 h 218"/>
                  <a:gd name="T58" fmla="*/ 31 w 187"/>
                  <a:gd name="T59" fmla="*/ 187 h 218"/>
                  <a:gd name="T60" fmla="*/ 62 w 187"/>
                  <a:gd name="T61" fmla="*/ 187 h 218"/>
                  <a:gd name="T62" fmla="*/ 62 w 187"/>
                  <a:gd name="T63" fmla="*/ 187 h 218"/>
                  <a:gd name="T64" fmla="*/ 93 w 187"/>
                  <a:gd name="T65" fmla="*/ 217 h 218"/>
                  <a:gd name="T66" fmla="*/ 93 w 187"/>
                  <a:gd name="T67" fmla="*/ 217 h 218"/>
                  <a:gd name="T68" fmla="*/ 93 w 187"/>
                  <a:gd name="T69" fmla="*/ 217 h 218"/>
                  <a:gd name="T70" fmla="*/ 93 w 187"/>
                  <a:gd name="T71" fmla="*/ 217 h 218"/>
                  <a:gd name="T72" fmla="*/ 93 w 187"/>
                  <a:gd name="T73" fmla="*/ 217 h 218"/>
                  <a:gd name="T74" fmla="*/ 93 w 187"/>
                  <a:gd name="T75" fmla="*/ 217 h 218"/>
                  <a:gd name="T76" fmla="*/ 124 w 187"/>
                  <a:gd name="T77" fmla="*/ 217 h 218"/>
                  <a:gd name="T78" fmla="*/ 124 w 187"/>
                  <a:gd name="T79" fmla="*/ 217 h 218"/>
                  <a:gd name="T80" fmla="*/ 155 w 187"/>
                  <a:gd name="T81" fmla="*/ 217 h 218"/>
                  <a:gd name="T82" fmla="*/ 186 w 187"/>
                  <a:gd name="T83" fmla="*/ 187 h 218"/>
                  <a:gd name="T84" fmla="*/ 186 w 187"/>
                  <a:gd name="T85" fmla="*/ 217 h 218"/>
                  <a:gd name="T86" fmla="*/ 186 w 187"/>
                  <a:gd name="T87" fmla="*/ 187 h 218"/>
                  <a:gd name="T88" fmla="*/ 186 w 187"/>
                  <a:gd name="T89" fmla="*/ 187 h 218"/>
                  <a:gd name="T90" fmla="*/ 186 w 187"/>
                  <a:gd name="T91" fmla="*/ 187 h 218"/>
                  <a:gd name="T92" fmla="*/ 186 w 187"/>
                  <a:gd name="T93" fmla="*/ 187 h 218"/>
                  <a:gd name="T94" fmla="*/ 186 w 187"/>
                  <a:gd name="T95"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218">
                    <a:moveTo>
                      <a:pt x="186" y="156"/>
                    </a:moveTo>
                    <a:lnTo>
                      <a:pt x="186" y="156"/>
                    </a:lnTo>
                    <a:lnTo>
                      <a:pt x="186" y="124"/>
                    </a:lnTo>
                    <a:lnTo>
                      <a:pt x="186" y="124"/>
                    </a:lnTo>
                    <a:lnTo>
                      <a:pt x="186" y="124"/>
                    </a:lnTo>
                    <a:cubicBezTo>
                      <a:pt x="155" y="124"/>
                      <a:pt x="155" y="124"/>
                      <a:pt x="155" y="124"/>
                    </a:cubicBezTo>
                    <a:lnTo>
                      <a:pt x="155" y="124"/>
                    </a:lnTo>
                    <a:cubicBezTo>
                      <a:pt x="155" y="94"/>
                      <a:pt x="124" y="94"/>
                      <a:pt x="124" y="63"/>
                    </a:cubicBezTo>
                    <a:cubicBezTo>
                      <a:pt x="93" y="63"/>
                      <a:pt x="93" y="32"/>
                      <a:pt x="93" y="32"/>
                    </a:cubicBezTo>
                    <a:cubicBezTo>
                      <a:pt x="93" y="32"/>
                      <a:pt x="62" y="32"/>
                      <a:pt x="62" y="0"/>
                    </a:cubicBezTo>
                    <a:lnTo>
                      <a:pt x="62" y="0"/>
                    </a:lnTo>
                    <a:cubicBezTo>
                      <a:pt x="62" y="32"/>
                      <a:pt x="62" y="32"/>
                      <a:pt x="62" y="32"/>
                    </a:cubicBezTo>
                    <a:lnTo>
                      <a:pt x="62" y="32"/>
                    </a:lnTo>
                    <a:cubicBezTo>
                      <a:pt x="62" y="63"/>
                      <a:pt x="62" y="63"/>
                      <a:pt x="62" y="63"/>
                    </a:cubicBezTo>
                    <a:lnTo>
                      <a:pt x="62" y="63"/>
                    </a:lnTo>
                    <a:lnTo>
                      <a:pt x="62" y="94"/>
                    </a:lnTo>
                    <a:lnTo>
                      <a:pt x="62" y="94"/>
                    </a:lnTo>
                    <a:lnTo>
                      <a:pt x="62" y="94"/>
                    </a:lnTo>
                    <a:lnTo>
                      <a:pt x="62" y="94"/>
                    </a:lnTo>
                    <a:lnTo>
                      <a:pt x="62" y="124"/>
                    </a:lnTo>
                    <a:lnTo>
                      <a:pt x="62" y="124"/>
                    </a:lnTo>
                    <a:lnTo>
                      <a:pt x="62" y="124"/>
                    </a:lnTo>
                    <a:lnTo>
                      <a:pt x="62" y="124"/>
                    </a:lnTo>
                    <a:cubicBezTo>
                      <a:pt x="62" y="156"/>
                      <a:pt x="31" y="187"/>
                      <a:pt x="31" y="187"/>
                    </a:cubicBezTo>
                    <a:cubicBezTo>
                      <a:pt x="0" y="187"/>
                      <a:pt x="0" y="187"/>
                      <a:pt x="0" y="187"/>
                    </a:cubicBezTo>
                    <a:lnTo>
                      <a:pt x="0" y="187"/>
                    </a:lnTo>
                    <a:cubicBezTo>
                      <a:pt x="31" y="217"/>
                      <a:pt x="31" y="217"/>
                      <a:pt x="31" y="217"/>
                    </a:cubicBezTo>
                    <a:cubicBezTo>
                      <a:pt x="0" y="217"/>
                      <a:pt x="0" y="217"/>
                      <a:pt x="0" y="217"/>
                    </a:cubicBezTo>
                    <a:cubicBezTo>
                      <a:pt x="31" y="217"/>
                      <a:pt x="31" y="217"/>
                      <a:pt x="31" y="217"/>
                    </a:cubicBezTo>
                    <a:cubicBezTo>
                      <a:pt x="31" y="217"/>
                      <a:pt x="31" y="217"/>
                      <a:pt x="31" y="187"/>
                    </a:cubicBezTo>
                    <a:cubicBezTo>
                      <a:pt x="31" y="187"/>
                      <a:pt x="31" y="187"/>
                      <a:pt x="62" y="187"/>
                    </a:cubicBezTo>
                    <a:lnTo>
                      <a:pt x="62" y="187"/>
                    </a:lnTo>
                    <a:lnTo>
                      <a:pt x="93" y="217"/>
                    </a:lnTo>
                    <a:lnTo>
                      <a:pt x="93" y="217"/>
                    </a:lnTo>
                    <a:lnTo>
                      <a:pt x="93" y="217"/>
                    </a:lnTo>
                    <a:lnTo>
                      <a:pt x="93" y="217"/>
                    </a:lnTo>
                    <a:lnTo>
                      <a:pt x="93" y="217"/>
                    </a:lnTo>
                    <a:lnTo>
                      <a:pt x="93" y="217"/>
                    </a:lnTo>
                    <a:cubicBezTo>
                      <a:pt x="93" y="217"/>
                      <a:pt x="93" y="217"/>
                      <a:pt x="124" y="217"/>
                    </a:cubicBezTo>
                    <a:lnTo>
                      <a:pt x="124" y="217"/>
                    </a:lnTo>
                    <a:cubicBezTo>
                      <a:pt x="124" y="217"/>
                      <a:pt x="124" y="217"/>
                      <a:pt x="155" y="217"/>
                    </a:cubicBezTo>
                    <a:cubicBezTo>
                      <a:pt x="155" y="217"/>
                      <a:pt x="155" y="187"/>
                      <a:pt x="186" y="187"/>
                    </a:cubicBezTo>
                    <a:cubicBezTo>
                      <a:pt x="186" y="187"/>
                      <a:pt x="186" y="187"/>
                      <a:pt x="186" y="217"/>
                    </a:cubicBezTo>
                    <a:cubicBezTo>
                      <a:pt x="186" y="187"/>
                      <a:pt x="186" y="187"/>
                      <a:pt x="186" y="187"/>
                    </a:cubicBezTo>
                    <a:lnTo>
                      <a:pt x="186" y="187"/>
                    </a:lnTo>
                    <a:lnTo>
                      <a:pt x="186" y="187"/>
                    </a:lnTo>
                    <a:lnTo>
                      <a:pt x="186" y="187"/>
                    </a:lnTo>
                    <a:cubicBezTo>
                      <a:pt x="186" y="156"/>
                      <a:pt x="186" y="156"/>
                      <a:pt x="186"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3" name="Freeform 92"/>
              <p:cNvSpPr>
                <a:spLocks noChangeArrowheads="1"/>
              </p:cNvSpPr>
              <p:nvPr/>
            </p:nvSpPr>
            <p:spPr bwMode="auto">
              <a:xfrm>
                <a:off x="3992563" y="1612900"/>
                <a:ext cx="44450" cy="44450"/>
              </a:xfrm>
              <a:custGeom>
                <a:avLst/>
                <a:gdLst>
                  <a:gd name="T0" fmla="*/ 124 w 125"/>
                  <a:gd name="T1" fmla="*/ 31 h 125"/>
                  <a:gd name="T2" fmla="*/ 124 w 125"/>
                  <a:gd name="T3" fmla="*/ 31 h 125"/>
                  <a:gd name="T4" fmla="*/ 124 w 125"/>
                  <a:gd name="T5" fmla="*/ 31 h 125"/>
                  <a:gd name="T6" fmla="*/ 124 w 125"/>
                  <a:gd name="T7" fmla="*/ 31 h 125"/>
                  <a:gd name="T8" fmla="*/ 124 w 125"/>
                  <a:gd name="T9" fmla="*/ 31 h 125"/>
                  <a:gd name="T10" fmla="*/ 124 w 125"/>
                  <a:gd name="T11" fmla="*/ 31 h 125"/>
                  <a:gd name="T12" fmla="*/ 93 w 125"/>
                  <a:gd name="T13" fmla="*/ 31 h 125"/>
                  <a:gd name="T14" fmla="*/ 93 w 125"/>
                  <a:gd name="T15" fmla="*/ 31 h 125"/>
                  <a:gd name="T16" fmla="*/ 93 w 125"/>
                  <a:gd name="T17" fmla="*/ 31 h 125"/>
                  <a:gd name="T18" fmla="*/ 93 w 125"/>
                  <a:gd name="T19" fmla="*/ 31 h 125"/>
                  <a:gd name="T20" fmla="*/ 0 w 125"/>
                  <a:gd name="T21" fmla="*/ 0 h 125"/>
                  <a:gd name="T22" fmla="*/ 0 w 125"/>
                  <a:gd name="T23" fmla="*/ 0 h 125"/>
                  <a:gd name="T24" fmla="*/ 0 w 125"/>
                  <a:gd name="T25" fmla="*/ 31 h 125"/>
                  <a:gd name="T26" fmla="*/ 0 w 125"/>
                  <a:gd name="T27" fmla="*/ 31 h 125"/>
                  <a:gd name="T28" fmla="*/ 31 w 125"/>
                  <a:gd name="T29" fmla="*/ 31 h 125"/>
                  <a:gd name="T30" fmla="*/ 62 w 125"/>
                  <a:gd name="T31" fmla="*/ 61 h 125"/>
                  <a:gd name="T32" fmla="*/ 62 w 125"/>
                  <a:gd name="T33" fmla="*/ 93 h 125"/>
                  <a:gd name="T34" fmla="*/ 62 w 125"/>
                  <a:gd name="T35" fmla="*/ 93 h 125"/>
                  <a:gd name="T36" fmla="*/ 62 w 125"/>
                  <a:gd name="T37" fmla="*/ 93 h 125"/>
                  <a:gd name="T38" fmla="*/ 93 w 125"/>
                  <a:gd name="T39" fmla="*/ 124 h 125"/>
                  <a:gd name="T40" fmla="*/ 124 w 125"/>
                  <a:gd name="T41" fmla="*/ 93 h 125"/>
                  <a:gd name="T42" fmla="*/ 124 w 125"/>
                  <a:gd name="T43" fmla="*/ 61 h 125"/>
                  <a:gd name="T44" fmla="*/ 124 w 125"/>
                  <a:gd name="T45"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5">
                    <a:moveTo>
                      <a:pt x="124" y="31"/>
                    </a:moveTo>
                    <a:lnTo>
                      <a:pt x="124" y="31"/>
                    </a:lnTo>
                    <a:lnTo>
                      <a:pt x="124" y="31"/>
                    </a:lnTo>
                    <a:lnTo>
                      <a:pt x="124" y="31"/>
                    </a:lnTo>
                    <a:lnTo>
                      <a:pt x="124" y="31"/>
                    </a:lnTo>
                    <a:lnTo>
                      <a:pt x="124" y="31"/>
                    </a:lnTo>
                    <a:cubicBezTo>
                      <a:pt x="93" y="31"/>
                      <a:pt x="93" y="31"/>
                      <a:pt x="93" y="31"/>
                    </a:cubicBezTo>
                    <a:lnTo>
                      <a:pt x="93" y="31"/>
                    </a:lnTo>
                    <a:lnTo>
                      <a:pt x="93" y="31"/>
                    </a:lnTo>
                    <a:lnTo>
                      <a:pt x="93" y="31"/>
                    </a:lnTo>
                    <a:cubicBezTo>
                      <a:pt x="62" y="31"/>
                      <a:pt x="31" y="0"/>
                      <a:pt x="0" y="0"/>
                    </a:cubicBezTo>
                    <a:lnTo>
                      <a:pt x="0" y="0"/>
                    </a:lnTo>
                    <a:cubicBezTo>
                      <a:pt x="0" y="0"/>
                      <a:pt x="0" y="0"/>
                      <a:pt x="0" y="31"/>
                    </a:cubicBezTo>
                    <a:lnTo>
                      <a:pt x="0" y="31"/>
                    </a:lnTo>
                    <a:cubicBezTo>
                      <a:pt x="0" y="31"/>
                      <a:pt x="0" y="31"/>
                      <a:pt x="31" y="31"/>
                    </a:cubicBezTo>
                    <a:cubicBezTo>
                      <a:pt x="31" y="61"/>
                      <a:pt x="31" y="61"/>
                      <a:pt x="62" y="61"/>
                    </a:cubicBezTo>
                    <a:cubicBezTo>
                      <a:pt x="62" y="93"/>
                      <a:pt x="62" y="93"/>
                      <a:pt x="62" y="93"/>
                    </a:cubicBezTo>
                    <a:lnTo>
                      <a:pt x="62" y="93"/>
                    </a:lnTo>
                    <a:lnTo>
                      <a:pt x="62" y="93"/>
                    </a:lnTo>
                    <a:cubicBezTo>
                      <a:pt x="93" y="93"/>
                      <a:pt x="93" y="124"/>
                      <a:pt x="93" y="124"/>
                    </a:cubicBezTo>
                    <a:cubicBezTo>
                      <a:pt x="93" y="93"/>
                      <a:pt x="93" y="93"/>
                      <a:pt x="124" y="93"/>
                    </a:cubicBezTo>
                    <a:cubicBezTo>
                      <a:pt x="124" y="61"/>
                      <a:pt x="124" y="61"/>
                      <a:pt x="124" y="61"/>
                    </a:cubicBezTo>
                    <a:cubicBezTo>
                      <a:pt x="124" y="61"/>
                      <a:pt x="124" y="61"/>
                      <a:pt x="124"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4" name="Freeform 93"/>
              <p:cNvSpPr>
                <a:spLocks noChangeArrowheads="1"/>
              </p:cNvSpPr>
              <p:nvPr/>
            </p:nvSpPr>
            <p:spPr bwMode="auto">
              <a:xfrm>
                <a:off x="4081463" y="1712913"/>
                <a:ext cx="33337" cy="44450"/>
              </a:xfrm>
              <a:custGeom>
                <a:avLst/>
                <a:gdLst>
                  <a:gd name="T0" fmla="*/ 62 w 94"/>
                  <a:gd name="T1" fmla="*/ 0 h 125"/>
                  <a:gd name="T2" fmla="*/ 62 w 94"/>
                  <a:gd name="T3" fmla="*/ 0 h 125"/>
                  <a:gd name="T4" fmla="*/ 31 w 94"/>
                  <a:gd name="T5" fmla="*/ 0 h 125"/>
                  <a:gd name="T6" fmla="*/ 31 w 94"/>
                  <a:gd name="T7" fmla="*/ 0 h 125"/>
                  <a:gd name="T8" fmla="*/ 31 w 94"/>
                  <a:gd name="T9" fmla="*/ 0 h 125"/>
                  <a:gd name="T10" fmla="*/ 31 w 94"/>
                  <a:gd name="T11" fmla="*/ 0 h 125"/>
                  <a:gd name="T12" fmla="*/ 31 w 94"/>
                  <a:gd name="T13" fmla="*/ 0 h 125"/>
                  <a:gd name="T14" fmla="*/ 0 w 94"/>
                  <a:gd name="T15" fmla="*/ 31 h 125"/>
                  <a:gd name="T16" fmla="*/ 0 w 94"/>
                  <a:gd name="T17" fmla="*/ 31 h 125"/>
                  <a:gd name="T18" fmla="*/ 0 w 94"/>
                  <a:gd name="T19" fmla="*/ 63 h 125"/>
                  <a:gd name="T20" fmla="*/ 0 w 94"/>
                  <a:gd name="T21" fmla="*/ 63 h 125"/>
                  <a:gd name="T22" fmla="*/ 0 w 94"/>
                  <a:gd name="T23" fmla="*/ 63 h 125"/>
                  <a:gd name="T24" fmla="*/ 0 w 94"/>
                  <a:gd name="T25" fmla="*/ 124 h 125"/>
                  <a:gd name="T26" fmla="*/ 0 w 94"/>
                  <a:gd name="T27" fmla="*/ 124 h 125"/>
                  <a:gd name="T28" fmla="*/ 31 w 94"/>
                  <a:gd name="T29" fmla="*/ 124 h 125"/>
                  <a:gd name="T30" fmla="*/ 31 w 94"/>
                  <a:gd name="T31" fmla="*/ 124 h 125"/>
                  <a:gd name="T32" fmla="*/ 62 w 94"/>
                  <a:gd name="T33" fmla="*/ 124 h 125"/>
                  <a:gd name="T34" fmla="*/ 62 w 94"/>
                  <a:gd name="T35" fmla="*/ 124 h 125"/>
                  <a:gd name="T36" fmla="*/ 62 w 94"/>
                  <a:gd name="T37" fmla="*/ 124 h 125"/>
                  <a:gd name="T38" fmla="*/ 62 w 94"/>
                  <a:gd name="T39" fmla="*/ 94 h 125"/>
                  <a:gd name="T40" fmla="*/ 93 w 94"/>
                  <a:gd name="T41" fmla="*/ 63 h 125"/>
                  <a:gd name="T42" fmla="*/ 62 w 94"/>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25">
                    <a:moveTo>
                      <a:pt x="62" y="0"/>
                    </a:moveTo>
                    <a:lnTo>
                      <a:pt x="62" y="0"/>
                    </a:lnTo>
                    <a:cubicBezTo>
                      <a:pt x="62" y="0"/>
                      <a:pt x="62" y="0"/>
                      <a:pt x="31" y="0"/>
                    </a:cubicBezTo>
                    <a:lnTo>
                      <a:pt x="31" y="0"/>
                    </a:lnTo>
                    <a:lnTo>
                      <a:pt x="31" y="0"/>
                    </a:lnTo>
                    <a:lnTo>
                      <a:pt x="31" y="0"/>
                    </a:lnTo>
                    <a:lnTo>
                      <a:pt x="31" y="0"/>
                    </a:lnTo>
                    <a:cubicBezTo>
                      <a:pt x="31" y="31"/>
                      <a:pt x="31" y="31"/>
                      <a:pt x="0" y="31"/>
                    </a:cubicBezTo>
                    <a:lnTo>
                      <a:pt x="0" y="31"/>
                    </a:lnTo>
                    <a:lnTo>
                      <a:pt x="0" y="63"/>
                    </a:lnTo>
                    <a:lnTo>
                      <a:pt x="0" y="63"/>
                    </a:lnTo>
                    <a:lnTo>
                      <a:pt x="0" y="63"/>
                    </a:lnTo>
                    <a:cubicBezTo>
                      <a:pt x="0" y="94"/>
                      <a:pt x="0" y="94"/>
                      <a:pt x="0" y="124"/>
                    </a:cubicBezTo>
                    <a:lnTo>
                      <a:pt x="0" y="124"/>
                    </a:lnTo>
                    <a:lnTo>
                      <a:pt x="31" y="124"/>
                    </a:lnTo>
                    <a:lnTo>
                      <a:pt x="31" y="124"/>
                    </a:lnTo>
                    <a:cubicBezTo>
                      <a:pt x="31" y="124"/>
                      <a:pt x="31" y="124"/>
                      <a:pt x="62" y="124"/>
                    </a:cubicBezTo>
                    <a:lnTo>
                      <a:pt x="62" y="124"/>
                    </a:lnTo>
                    <a:lnTo>
                      <a:pt x="62" y="124"/>
                    </a:lnTo>
                    <a:cubicBezTo>
                      <a:pt x="62" y="94"/>
                      <a:pt x="62" y="94"/>
                      <a:pt x="62" y="94"/>
                    </a:cubicBezTo>
                    <a:cubicBezTo>
                      <a:pt x="62" y="94"/>
                      <a:pt x="62" y="63"/>
                      <a:pt x="93" y="63"/>
                    </a:cubicBezTo>
                    <a:cubicBezTo>
                      <a:pt x="62" y="63"/>
                      <a:pt x="62"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5" name="Freeform 94"/>
              <p:cNvSpPr>
                <a:spLocks noChangeArrowheads="1"/>
              </p:cNvSpPr>
              <p:nvPr/>
            </p:nvSpPr>
            <p:spPr bwMode="auto">
              <a:xfrm>
                <a:off x="4148138" y="1322388"/>
                <a:ext cx="68262" cy="34925"/>
              </a:xfrm>
              <a:custGeom>
                <a:avLst/>
                <a:gdLst>
                  <a:gd name="T0" fmla="*/ 187 w 188"/>
                  <a:gd name="T1" fmla="*/ 63 h 95"/>
                  <a:gd name="T2" fmla="*/ 187 w 188"/>
                  <a:gd name="T3" fmla="*/ 63 h 95"/>
                  <a:gd name="T4" fmla="*/ 187 w 188"/>
                  <a:gd name="T5" fmla="*/ 63 h 95"/>
                  <a:gd name="T6" fmla="*/ 187 w 188"/>
                  <a:gd name="T7" fmla="*/ 63 h 95"/>
                  <a:gd name="T8" fmla="*/ 156 w 188"/>
                  <a:gd name="T9" fmla="*/ 32 h 95"/>
                  <a:gd name="T10" fmla="*/ 156 w 188"/>
                  <a:gd name="T11" fmla="*/ 32 h 95"/>
                  <a:gd name="T12" fmla="*/ 156 w 188"/>
                  <a:gd name="T13" fmla="*/ 32 h 95"/>
                  <a:gd name="T14" fmla="*/ 156 w 188"/>
                  <a:gd name="T15" fmla="*/ 32 h 95"/>
                  <a:gd name="T16" fmla="*/ 156 w 188"/>
                  <a:gd name="T17" fmla="*/ 32 h 95"/>
                  <a:gd name="T18" fmla="*/ 156 w 188"/>
                  <a:gd name="T19" fmla="*/ 32 h 95"/>
                  <a:gd name="T20" fmla="*/ 125 w 188"/>
                  <a:gd name="T21" fmla="*/ 32 h 95"/>
                  <a:gd name="T22" fmla="*/ 125 w 188"/>
                  <a:gd name="T23" fmla="*/ 32 h 95"/>
                  <a:gd name="T24" fmla="*/ 63 w 188"/>
                  <a:gd name="T25" fmla="*/ 0 h 95"/>
                  <a:gd name="T26" fmla="*/ 63 w 188"/>
                  <a:gd name="T27" fmla="*/ 0 h 95"/>
                  <a:gd name="T28" fmla="*/ 32 w 188"/>
                  <a:gd name="T29" fmla="*/ 0 h 95"/>
                  <a:gd name="T30" fmla="*/ 32 w 188"/>
                  <a:gd name="T31" fmla="*/ 0 h 95"/>
                  <a:gd name="T32" fmla="*/ 32 w 188"/>
                  <a:gd name="T33" fmla="*/ 0 h 95"/>
                  <a:gd name="T34" fmla="*/ 32 w 188"/>
                  <a:gd name="T35" fmla="*/ 0 h 95"/>
                  <a:gd name="T36" fmla="*/ 0 w 188"/>
                  <a:gd name="T37" fmla="*/ 32 h 95"/>
                  <a:gd name="T38" fmla="*/ 32 w 188"/>
                  <a:gd name="T39" fmla="*/ 32 h 95"/>
                  <a:gd name="T40" fmla="*/ 32 w 188"/>
                  <a:gd name="T41" fmla="*/ 32 h 95"/>
                  <a:gd name="T42" fmla="*/ 32 w 188"/>
                  <a:gd name="T43" fmla="*/ 32 h 95"/>
                  <a:gd name="T44" fmla="*/ 63 w 188"/>
                  <a:gd name="T45" fmla="*/ 63 h 95"/>
                  <a:gd name="T46" fmla="*/ 63 w 188"/>
                  <a:gd name="T47" fmla="*/ 63 h 95"/>
                  <a:gd name="T48" fmla="*/ 63 w 188"/>
                  <a:gd name="T49" fmla="*/ 63 h 95"/>
                  <a:gd name="T50" fmla="*/ 125 w 188"/>
                  <a:gd name="T51" fmla="*/ 94 h 95"/>
                  <a:gd name="T52" fmla="*/ 125 w 188"/>
                  <a:gd name="T53" fmla="*/ 94 h 95"/>
                  <a:gd name="T54" fmla="*/ 125 w 188"/>
                  <a:gd name="T55" fmla="*/ 94 h 95"/>
                  <a:gd name="T56" fmla="*/ 125 w 188"/>
                  <a:gd name="T57" fmla="*/ 94 h 95"/>
                  <a:gd name="T58" fmla="*/ 125 w 188"/>
                  <a:gd name="T59" fmla="*/ 94 h 95"/>
                  <a:gd name="T60" fmla="*/ 125 w 188"/>
                  <a:gd name="T61" fmla="*/ 94 h 95"/>
                  <a:gd name="T62" fmla="*/ 156 w 188"/>
                  <a:gd name="T63" fmla="*/ 94 h 95"/>
                  <a:gd name="T64" fmla="*/ 187 w 188"/>
                  <a:gd name="T65"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95">
                    <a:moveTo>
                      <a:pt x="187" y="63"/>
                    </a:moveTo>
                    <a:lnTo>
                      <a:pt x="187" y="63"/>
                    </a:lnTo>
                    <a:lnTo>
                      <a:pt x="187" y="63"/>
                    </a:lnTo>
                    <a:lnTo>
                      <a:pt x="187" y="63"/>
                    </a:lnTo>
                    <a:cubicBezTo>
                      <a:pt x="156" y="63"/>
                      <a:pt x="156" y="63"/>
                      <a:pt x="156" y="32"/>
                    </a:cubicBezTo>
                    <a:lnTo>
                      <a:pt x="156" y="32"/>
                    </a:lnTo>
                    <a:lnTo>
                      <a:pt x="156" y="32"/>
                    </a:lnTo>
                    <a:lnTo>
                      <a:pt x="156" y="32"/>
                    </a:lnTo>
                    <a:lnTo>
                      <a:pt x="156" y="32"/>
                    </a:lnTo>
                    <a:lnTo>
                      <a:pt x="156" y="32"/>
                    </a:lnTo>
                    <a:cubicBezTo>
                      <a:pt x="125" y="32"/>
                      <a:pt x="125" y="32"/>
                      <a:pt x="125" y="32"/>
                    </a:cubicBezTo>
                    <a:lnTo>
                      <a:pt x="125" y="32"/>
                    </a:lnTo>
                    <a:cubicBezTo>
                      <a:pt x="94" y="32"/>
                      <a:pt x="94" y="0"/>
                      <a:pt x="63" y="0"/>
                    </a:cubicBezTo>
                    <a:lnTo>
                      <a:pt x="63" y="0"/>
                    </a:lnTo>
                    <a:cubicBezTo>
                      <a:pt x="63" y="0"/>
                      <a:pt x="63" y="0"/>
                      <a:pt x="32" y="0"/>
                    </a:cubicBezTo>
                    <a:lnTo>
                      <a:pt x="32" y="0"/>
                    </a:lnTo>
                    <a:lnTo>
                      <a:pt x="32" y="0"/>
                    </a:lnTo>
                    <a:lnTo>
                      <a:pt x="32" y="0"/>
                    </a:lnTo>
                    <a:cubicBezTo>
                      <a:pt x="32" y="32"/>
                      <a:pt x="32" y="32"/>
                      <a:pt x="0" y="32"/>
                    </a:cubicBezTo>
                    <a:cubicBezTo>
                      <a:pt x="0" y="32"/>
                      <a:pt x="0" y="32"/>
                      <a:pt x="32" y="32"/>
                    </a:cubicBezTo>
                    <a:lnTo>
                      <a:pt x="32" y="32"/>
                    </a:lnTo>
                    <a:lnTo>
                      <a:pt x="32" y="32"/>
                    </a:lnTo>
                    <a:lnTo>
                      <a:pt x="63" y="63"/>
                    </a:lnTo>
                    <a:lnTo>
                      <a:pt x="63" y="63"/>
                    </a:lnTo>
                    <a:lnTo>
                      <a:pt x="63" y="63"/>
                    </a:lnTo>
                    <a:cubicBezTo>
                      <a:pt x="94" y="63"/>
                      <a:pt x="125" y="63"/>
                      <a:pt x="125" y="94"/>
                    </a:cubicBezTo>
                    <a:lnTo>
                      <a:pt x="125" y="94"/>
                    </a:lnTo>
                    <a:lnTo>
                      <a:pt x="125" y="94"/>
                    </a:lnTo>
                    <a:lnTo>
                      <a:pt x="125" y="94"/>
                    </a:lnTo>
                    <a:lnTo>
                      <a:pt x="125" y="94"/>
                    </a:lnTo>
                    <a:lnTo>
                      <a:pt x="125" y="94"/>
                    </a:lnTo>
                    <a:cubicBezTo>
                      <a:pt x="156" y="94"/>
                      <a:pt x="156" y="94"/>
                      <a:pt x="156" y="94"/>
                    </a:cubicBezTo>
                    <a:cubicBezTo>
                      <a:pt x="156" y="63"/>
                      <a:pt x="187" y="63"/>
                      <a:pt x="187"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6" name="Freeform 95"/>
              <p:cNvSpPr>
                <a:spLocks noChangeArrowheads="1"/>
              </p:cNvSpPr>
              <p:nvPr/>
            </p:nvSpPr>
            <p:spPr bwMode="auto">
              <a:xfrm>
                <a:off x="4148138" y="1277938"/>
                <a:ext cx="57150" cy="34925"/>
              </a:xfrm>
              <a:custGeom>
                <a:avLst/>
                <a:gdLst>
                  <a:gd name="T0" fmla="*/ 125 w 157"/>
                  <a:gd name="T1" fmla="*/ 32 h 95"/>
                  <a:gd name="T2" fmla="*/ 125 w 157"/>
                  <a:gd name="T3" fmla="*/ 32 h 95"/>
                  <a:gd name="T4" fmla="*/ 63 w 157"/>
                  <a:gd name="T5" fmla="*/ 0 h 95"/>
                  <a:gd name="T6" fmla="*/ 63 w 157"/>
                  <a:gd name="T7" fmla="*/ 0 h 95"/>
                  <a:gd name="T8" fmla="*/ 32 w 157"/>
                  <a:gd name="T9" fmla="*/ 0 h 95"/>
                  <a:gd name="T10" fmla="*/ 0 w 157"/>
                  <a:gd name="T11" fmla="*/ 32 h 95"/>
                  <a:gd name="T12" fmla="*/ 0 w 157"/>
                  <a:gd name="T13" fmla="*/ 32 h 95"/>
                  <a:gd name="T14" fmla="*/ 0 w 157"/>
                  <a:gd name="T15" fmla="*/ 32 h 95"/>
                  <a:gd name="T16" fmla="*/ 0 w 157"/>
                  <a:gd name="T17" fmla="*/ 32 h 95"/>
                  <a:gd name="T18" fmla="*/ 32 w 157"/>
                  <a:gd name="T19" fmla="*/ 63 h 95"/>
                  <a:gd name="T20" fmla="*/ 32 w 157"/>
                  <a:gd name="T21" fmla="*/ 63 h 95"/>
                  <a:gd name="T22" fmla="*/ 94 w 157"/>
                  <a:gd name="T23" fmla="*/ 94 h 95"/>
                  <a:gd name="T24" fmla="*/ 125 w 157"/>
                  <a:gd name="T25" fmla="*/ 94 h 95"/>
                  <a:gd name="T26" fmla="*/ 125 w 157"/>
                  <a:gd name="T27" fmla="*/ 94 h 95"/>
                  <a:gd name="T28" fmla="*/ 156 w 157"/>
                  <a:gd name="T29" fmla="*/ 94 h 95"/>
                  <a:gd name="T30" fmla="*/ 156 w 157"/>
                  <a:gd name="T31" fmla="*/ 63 h 95"/>
                  <a:gd name="T32" fmla="*/ 156 w 157"/>
                  <a:gd name="T33" fmla="*/ 63 h 95"/>
                  <a:gd name="T34" fmla="*/ 156 w 157"/>
                  <a:gd name="T35" fmla="*/ 32 h 95"/>
                  <a:gd name="T36" fmla="*/ 156 w 157"/>
                  <a:gd name="T37" fmla="*/ 32 h 95"/>
                  <a:gd name="T38" fmla="*/ 125 w 157"/>
                  <a:gd name="T39"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95">
                    <a:moveTo>
                      <a:pt x="125" y="32"/>
                    </a:moveTo>
                    <a:lnTo>
                      <a:pt x="125" y="32"/>
                    </a:lnTo>
                    <a:cubicBezTo>
                      <a:pt x="94" y="32"/>
                      <a:pt x="94" y="32"/>
                      <a:pt x="63" y="0"/>
                    </a:cubicBezTo>
                    <a:lnTo>
                      <a:pt x="63" y="0"/>
                    </a:lnTo>
                    <a:lnTo>
                      <a:pt x="32" y="0"/>
                    </a:lnTo>
                    <a:cubicBezTo>
                      <a:pt x="32" y="0"/>
                      <a:pt x="32" y="0"/>
                      <a:pt x="0" y="32"/>
                    </a:cubicBezTo>
                    <a:lnTo>
                      <a:pt x="0" y="32"/>
                    </a:lnTo>
                    <a:lnTo>
                      <a:pt x="0" y="32"/>
                    </a:lnTo>
                    <a:lnTo>
                      <a:pt x="0" y="32"/>
                    </a:lnTo>
                    <a:cubicBezTo>
                      <a:pt x="0" y="32"/>
                      <a:pt x="0" y="63"/>
                      <a:pt x="32" y="63"/>
                    </a:cubicBezTo>
                    <a:lnTo>
                      <a:pt x="32" y="63"/>
                    </a:lnTo>
                    <a:cubicBezTo>
                      <a:pt x="63" y="63"/>
                      <a:pt x="94" y="63"/>
                      <a:pt x="94" y="94"/>
                    </a:cubicBezTo>
                    <a:lnTo>
                      <a:pt x="125" y="94"/>
                    </a:lnTo>
                    <a:lnTo>
                      <a:pt x="125" y="94"/>
                    </a:lnTo>
                    <a:lnTo>
                      <a:pt x="156" y="94"/>
                    </a:lnTo>
                    <a:lnTo>
                      <a:pt x="156" y="63"/>
                    </a:lnTo>
                    <a:lnTo>
                      <a:pt x="156" y="63"/>
                    </a:lnTo>
                    <a:lnTo>
                      <a:pt x="156" y="32"/>
                    </a:lnTo>
                    <a:lnTo>
                      <a:pt x="156" y="32"/>
                    </a:lnTo>
                    <a:lnTo>
                      <a:pt x="125" y="3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7" name="Freeform 96"/>
              <p:cNvSpPr>
                <a:spLocks noChangeArrowheads="1"/>
              </p:cNvSpPr>
              <p:nvPr/>
            </p:nvSpPr>
            <p:spPr bwMode="auto">
              <a:xfrm>
                <a:off x="4092575" y="1044575"/>
                <a:ext cx="190500" cy="212725"/>
              </a:xfrm>
              <a:custGeom>
                <a:avLst/>
                <a:gdLst>
                  <a:gd name="T0" fmla="*/ 372 w 528"/>
                  <a:gd name="T1" fmla="*/ 93 h 590"/>
                  <a:gd name="T2" fmla="*/ 372 w 528"/>
                  <a:gd name="T3" fmla="*/ 62 h 590"/>
                  <a:gd name="T4" fmla="*/ 372 w 528"/>
                  <a:gd name="T5" fmla="*/ 31 h 590"/>
                  <a:gd name="T6" fmla="*/ 372 w 528"/>
                  <a:gd name="T7" fmla="*/ 0 h 590"/>
                  <a:gd name="T8" fmla="*/ 372 w 528"/>
                  <a:gd name="T9" fmla="*/ 0 h 590"/>
                  <a:gd name="T10" fmla="*/ 310 w 528"/>
                  <a:gd name="T11" fmla="*/ 0 h 590"/>
                  <a:gd name="T12" fmla="*/ 310 w 528"/>
                  <a:gd name="T13" fmla="*/ 0 h 590"/>
                  <a:gd name="T14" fmla="*/ 279 w 528"/>
                  <a:gd name="T15" fmla="*/ 0 h 590"/>
                  <a:gd name="T16" fmla="*/ 248 w 528"/>
                  <a:gd name="T17" fmla="*/ 62 h 590"/>
                  <a:gd name="T18" fmla="*/ 217 w 528"/>
                  <a:gd name="T19" fmla="*/ 93 h 590"/>
                  <a:gd name="T20" fmla="*/ 154 w 528"/>
                  <a:gd name="T21" fmla="*/ 93 h 590"/>
                  <a:gd name="T22" fmla="*/ 124 w 528"/>
                  <a:gd name="T23" fmla="*/ 93 h 590"/>
                  <a:gd name="T24" fmla="*/ 154 w 528"/>
                  <a:gd name="T25" fmla="*/ 124 h 590"/>
                  <a:gd name="T26" fmla="*/ 154 w 528"/>
                  <a:gd name="T27" fmla="*/ 124 h 590"/>
                  <a:gd name="T28" fmla="*/ 154 w 528"/>
                  <a:gd name="T29" fmla="*/ 155 h 590"/>
                  <a:gd name="T30" fmla="*/ 186 w 528"/>
                  <a:gd name="T31" fmla="*/ 186 h 590"/>
                  <a:gd name="T32" fmla="*/ 186 w 528"/>
                  <a:gd name="T33" fmla="*/ 186 h 590"/>
                  <a:gd name="T34" fmla="*/ 154 w 528"/>
                  <a:gd name="T35" fmla="*/ 217 h 590"/>
                  <a:gd name="T36" fmla="*/ 248 w 528"/>
                  <a:gd name="T37" fmla="*/ 279 h 590"/>
                  <a:gd name="T38" fmla="*/ 217 w 528"/>
                  <a:gd name="T39" fmla="*/ 341 h 590"/>
                  <a:gd name="T40" fmla="*/ 186 w 528"/>
                  <a:gd name="T41" fmla="*/ 310 h 590"/>
                  <a:gd name="T42" fmla="*/ 124 w 528"/>
                  <a:gd name="T43" fmla="*/ 372 h 590"/>
                  <a:gd name="T44" fmla="*/ 93 w 528"/>
                  <a:gd name="T45" fmla="*/ 402 h 590"/>
                  <a:gd name="T46" fmla="*/ 62 w 528"/>
                  <a:gd name="T47" fmla="*/ 402 h 590"/>
                  <a:gd name="T48" fmla="*/ 31 w 528"/>
                  <a:gd name="T49" fmla="*/ 496 h 590"/>
                  <a:gd name="T50" fmla="*/ 31 w 528"/>
                  <a:gd name="T51" fmla="*/ 558 h 590"/>
                  <a:gd name="T52" fmla="*/ 31 w 528"/>
                  <a:gd name="T53" fmla="*/ 558 h 590"/>
                  <a:gd name="T54" fmla="*/ 62 w 528"/>
                  <a:gd name="T55" fmla="*/ 589 h 590"/>
                  <a:gd name="T56" fmla="*/ 93 w 528"/>
                  <a:gd name="T57" fmla="*/ 589 h 590"/>
                  <a:gd name="T58" fmla="*/ 154 w 528"/>
                  <a:gd name="T59" fmla="*/ 589 h 590"/>
                  <a:gd name="T60" fmla="*/ 186 w 528"/>
                  <a:gd name="T61" fmla="*/ 589 h 590"/>
                  <a:gd name="T62" fmla="*/ 217 w 528"/>
                  <a:gd name="T63" fmla="*/ 558 h 590"/>
                  <a:gd name="T64" fmla="*/ 279 w 528"/>
                  <a:gd name="T65" fmla="*/ 558 h 590"/>
                  <a:gd name="T66" fmla="*/ 279 w 528"/>
                  <a:gd name="T67" fmla="*/ 558 h 590"/>
                  <a:gd name="T68" fmla="*/ 310 w 528"/>
                  <a:gd name="T69" fmla="*/ 558 h 590"/>
                  <a:gd name="T70" fmla="*/ 341 w 528"/>
                  <a:gd name="T71" fmla="*/ 558 h 590"/>
                  <a:gd name="T72" fmla="*/ 372 w 528"/>
                  <a:gd name="T73" fmla="*/ 526 h 590"/>
                  <a:gd name="T74" fmla="*/ 403 w 528"/>
                  <a:gd name="T75" fmla="*/ 526 h 590"/>
                  <a:gd name="T76" fmla="*/ 434 w 528"/>
                  <a:gd name="T77" fmla="*/ 496 h 590"/>
                  <a:gd name="T78" fmla="*/ 527 w 528"/>
                  <a:gd name="T79" fmla="*/ 434 h 590"/>
                  <a:gd name="T80" fmla="*/ 527 w 528"/>
                  <a:gd name="T81" fmla="*/ 434 h 590"/>
                  <a:gd name="T82" fmla="*/ 527 w 528"/>
                  <a:gd name="T83" fmla="*/ 434 h 590"/>
                  <a:gd name="T84" fmla="*/ 496 w 528"/>
                  <a:gd name="T85" fmla="*/ 434 h 590"/>
                  <a:gd name="T86" fmla="*/ 465 w 528"/>
                  <a:gd name="T87" fmla="*/ 402 h 590"/>
                  <a:gd name="T88" fmla="*/ 434 w 528"/>
                  <a:gd name="T89" fmla="*/ 372 h 590"/>
                  <a:gd name="T90" fmla="*/ 465 w 528"/>
                  <a:gd name="T91" fmla="*/ 341 h 590"/>
                  <a:gd name="T92" fmla="*/ 434 w 528"/>
                  <a:gd name="T93" fmla="*/ 310 h 590"/>
                  <a:gd name="T94" fmla="*/ 434 w 528"/>
                  <a:gd name="T95" fmla="*/ 248 h 590"/>
                  <a:gd name="T96" fmla="*/ 434 w 528"/>
                  <a:gd name="T97" fmla="*/ 217 h 590"/>
                  <a:gd name="T98" fmla="*/ 434 w 528"/>
                  <a:gd name="T99" fmla="*/ 217 h 590"/>
                  <a:gd name="T100" fmla="*/ 403 w 528"/>
                  <a:gd name="T101" fmla="*/ 186 h 590"/>
                  <a:gd name="T102" fmla="*/ 403 w 528"/>
                  <a:gd name="T103" fmla="*/ 155 h 590"/>
                  <a:gd name="T104" fmla="*/ 403 w 528"/>
                  <a:gd name="T105" fmla="*/ 124 h 590"/>
                  <a:gd name="T106" fmla="*/ 403 w 528"/>
                  <a:gd name="T107" fmla="*/ 124 h 590"/>
                  <a:gd name="T108" fmla="*/ 403 w 528"/>
                  <a:gd name="T109" fmla="*/ 1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590">
                    <a:moveTo>
                      <a:pt x="372" y="93"/>
                    </a:moveTo>
                    <a:lnTo>
                      <a:pt x="372" y="93"/>
                    </a:lnTo>
                    <a:lnTo>
                      <a:pt x="372" y="93"/>
                    </a:lnTo>
                    <a:lnTo>
                      <a:pt x="372" y="62"/>
                    </a:lnTo>
                    <a:lnTo>
                      <a:pt x="372" y="62"/>
                    </a:lnTo>
                    <a:cubicBezTo>
                      <a:pt x="372" y="31"/>
                      <a:pt x="372" y="31"/>
                      <a:pt x="372" y="31"/>
                    </a:cubicBezTo>
                    <a:lnTo>
                      <a:pt x="372" y="31"/>
                    </a:lnTo>
                    <a:cubicBezTo>
                      <a:pt x="372" y="31"/>
                      <a:pt x="372" y="31"/>
                      <a:pt x="372" y="0"/>
                    </a:cubicBezTo>
                    <a:lnTo>
                      <a:pt x="372" y="0"/>
                    </a:lnTo>
                    <a:lnTo>
                      <a:pt x="372" y="0"/>
                    </a:lnTo>
                    <a:cubicBezTo>
                      <a:pt x="341" y="0"/>
                      <a:pt x="341" y="0"/>
                      <a:pt x="341" y="0"/>
                    </a:cubicBezTo>
                    <a:cubicBezTo>
                      <a:pt x="341" y="0"/>
                      <a:pt x="341" y="0"/>
                      <a:pt x="310" y="0"/>
                    </a:cubicBezTo>
                    <a:lnTo>
                      <a:pt x="310" y="0"/>
                    </a:lnTo>
                    <a:lnTo>
                      <a:pt x="310" y="0"/>
                    </a:lnTo>
                    <a:cubicBezTo>
                      <a:pt x="279" y="0"/>
                      <a:pt x="279" y="0"/>
                      <a:pt x="279" y="0"/>
                    </a:cubicBezTo>
                    <a:lnTo>
                      <a:pt x="279" y="0"/>
                    </a:lnTo>
                    <a:cubicBezTo>
                      <a:pt x="279" y="31"/>
                      <a:pt x="248" y="62"/>
                      <a:pt x="248" y="62"/>
                    </a:cubicBezTo>
                    <a:lnTo>
                      <a:pt x="248" y="62"/>
                    </a:lnTo>
                    <a:cubicBezTo>
                      <a:pt x="248" y="62"/>
                      <a:pt x="248" y="62"/>
                      <a:pt x="217" y="62"/>
                    </a:cubicBezTo>
                    <a:lnTo>
                      <a:pt x="217" y="93"/>
                    </a:lnTo>
                    <a:lnTo>
                      <a:pt x="186" y="93"/>
                    </a:lnTo>
                    <a:lnTo>
                      <a:pt x="154" y="93"/>
                    </a:lnTo>
                    <a:lnTo>
                      <a:pt x="154" y="93"/>
                    </a:lnTo>
                    <a:lnTo>
                      <a:pt x="124" y="93"/>
                    </a:lnTo>
                    <a:lnTo>
                      <a:pt x="124" y="93"/>
                    </a:lnTo>
                    <a:cubicBezTo>
                      <a:pt x="124" y="93"/>
                      <a:pt x="154" y="93"/>
                      <a:pt x="154" y="124"/>
                    </a:cubicBezTo>
                    <a:lnTo>
                      <a:pt x="154" y="124"/>
                    </a:lnTo>
                    <a:lnTo>
                      <a:pt x="154" y="124"/>
                    </a:lnTo>
                    <a:cubicBezTo>
                      <a:pt x="154" y="155"/>
                      <a:pt x="154" y="155"/>
                      <a:pt x="154" y="155"/>
                    </a:cubicBezTo>
                    <a:lnTo>
                      <a:pt x="154" y="155"/>
                    </a:lnTo>
                    <a:lnTo>
                      <a:pt x="154" y="155"/>
                    </a:lnTo>
                    <a:cubicBezTo>
                      <a:pt x="154" y="155"/>
                      <a:pt x="154" y="155"/>
                      <a:pt x="186" y="186"/>
                    </a:cubicBezTo>
                    <a:lnTo>
                      <a:pt x="186" y="186"/>
                    </a:lnTo>
                    <a:lnTo>
                      <a:pt x="186" y="186"/>
                    </a:lnTo>
                    <a:cubicBezTo>
                      <a:pt x="154" y="186"/>
                      <a:pt x="154" y="217"/>
                      <a:pt x="154" y="217"/>
                    </a:cubicBezTo>
                    <a:lnTo>
                      <a:pt x="154" y="217"/>
                    </a:lnTo>
                    <a:lnTo>
                      <a:pt x="186" y="217"/>
                    </a:lnTo>
                    <a:cubicBezTo>
                      <a:pt x="217" y="217"/>
                      <a:pt x="248" y="248"/>
                      <a:pt x="248" y="279"/>
                    </a:cubicBezTo>
                    <a:lnTo>
                      <a:pt x="248" y="310"/>
                    </a:lnTo>
                    <a:lnTo>
                      <a:pt x="217" y="341"/>
                    </a:lnTo>
                    <a:lnTo>
                      <a:pt x="186" y="310"/>
                    </a:lnTo>
                    <a:lnTo>
                      <a:pt x="186" y="310"/>
                    </a:lnTo>
                    <a:cubicBezTo>
                      <a:pt x="186" y="341"/>
                      <a:pt x="154" y="341"/>
                      <a:pt x="154" y="341"/>
                    </a:cubicBezTo>
                    <a:cubicBezTo>
                      <a:pt x="154" y="341"/>
                      <a:pt x="154" y="372"/>
                      <a:pt x="124" y="372"/>
                    </a:cubicBezTo>
                    <a:lnTo>
                      <a:pt x="124" y="372"/>
                    </a:lnTo>
                    <a:cubicBezTo>
                      <a:pt x="93" y="402"/>
                      <a:pt x="93" y="402"/>
                      <a:pt x="93" y="402"/>
                    </a:cubicBezTo>
                    <a:cubicBezTo>
                      <a:pt x="62" y="402"/>
                      <a:pt x="62" y="402"/>
                      <a:pt x="62" y="402"/>
                    </a:cubicBezTo>
                    <a:lnTo>
                      <a:pt x="62" y="402"/>
                    </a:lnTo>
                    <a:cubicBezTo>
                      <a:pt x="62" y="434"/>
                      <a:pt x="0" y="465"/>
                      <a:pt x="0" y="465"/>
                    </a:cubicBezTo>
                    <a:cubicBezTo>
                      <a:pt x="0" y="465"/>
                      <a:pt x="0" y="465"/>
                      <a:pt x="31" y="496"/>
                    </a:cubicBezTo>
                    <a:lnTo>
                      <a:pt x="31" y="496"/>
                    </a:lnTo>
                    <a:cubicBezTo>
                      <a:pt x="31" y="526"/>
                      <a:pt x="31" y="526"/>
                      <a:pt x="31" y="558"/>
                    </a:cubicBezTo>
                    <a:lnTo>
                      <a:pt x="31" y="558"/>
                    </a:lnTo>
                    <a:lnTo>
                      <a:pt x="31" y="558"/>
                    </a:lnTo>
                    <a:cubicBezTo>
                      <a:pt x="62" y="558"/>
                      <a:pt x="62" y="589"/>
                      <a:pt x="62" y="589"/>
                    </a:cubicBezTo>
                    <a:lnTo>
                      <a:pt x="62" y="589"/>
                    </a:lnTo>
                    <a:lnTo>
                      <a:pt x="62" y="589"/>
                    </a:lnTo>
                    <a:lnTo>
                      <a:pt x="93" y="589"/>
                    </a:lnTo>
                    <a:cubicBezTo>
                      <a:pt x="93" y="589"/>
                      <a:pt x="93" y="589"/>
                      <a:pt x="124" y="589"/>
                    </a:cubicBezTo>
                    <a:cubicBezTo>
                      <a:pt x="124" y="589"/>
                      <a:pt x="124" y="589"/>
                      <a:pt x="154" y="589"/>
                    </a:cubicBezTo>
                    <a:lnTo>
                      <a:pt x="154" y="589"/>
                    </a:lnTo>
                    <a:cubicBezTo>
                      <a:pt x="186" y="589"/>
                      <a:pt x="186" y="589"/>
                      <a:pt x="186" y="589"/>
                    </a:cubicBezTo>
                    <a:cubicBezTo>
                      <a:pt x="186" y="589"/>
                      <a:pt x="217" y="589"/>
                      <a:pt x="217" y="558"/>
                    </a:cubicBezTo>
                    <a:lnTo>
                      <a:pt x="217" y="558"/>
                    </a:lnTo>
                    <a:cubicBezTo>
                      <a:pt x="248" y="558"/>
                      <a:pt x="248" y="558"/>
                      <a:pt x="248" y="558"/>
                    </a:cubicBezTo>
                    <a:lnTo>
                      <a:pt x="279" y="558"/>
                    </a:lnTo>
                    <a:lnTo>
                      <a:pt x="279" y="558"/>
                    </a:lnTo>
                    <a:lnTo>
                      <a:pt x="279" y="558"/>
                    </a:lnTo>
                    <a:cubicBezTo>
                      <a:pt x="310" y="558"/>
                      <a:pt x="310" y="558"/>
                      <a:pt x="310" y="558"/>
                    </a:cubicBezTo>
                    <a:lnTo>
                      <a:pt x="310" y="558"/>
                    </a:lnTo>
                    <a:cubicBezTo>
                      <a:pt x="341" y="558"/>
                      <a:pt x="341" y="558"/>
                      <a:pt x="341" y="558"/>
                    </a:cubicBezTo>
                    <a:lnTo>
                      <a:pt x="341" y="558"/>
                    </a:lnTo>
                    <a:lnTo>
                      <a:pt x="341" y="558"/>
                    </a:lnTo>
                    <a:lnTo>
                      <a:pt x="372" y="526"/>
                    </a:lnTo>
                    <a:lnTo>
                      <a:pt x="372" y="526"/>
                    </a:lnTo>
                    <a:cubicBezTo>
                      <a:pt x="372" y="526"/>
                      <a:pt x="372" y="526"/>
                      <a:pt x="403" y="526"/>
                    </a:cubicBezTo>
                    <a:cubicBezTo>
                      <a:pt x="403" y="526"/>
                      <a:pt x="403" y="526"/>
                      <a:pt x="434" y="496"/>
                    </a:cubicBezTo>
                    <a:lnTo>
                      <a:pt x="434" y="496"/>
                    </a:lnTo>
                    <a:cubicBezTo>
                      <a:pt x="434" y="496"/>
                      <a:pt x="434" y="496"/>
                      <a:pt x="465" y="465"/>
                    </a:cubicBezTo>
                    <a:cubicBezTo>
                      <a:pt x="465" y="465"/>
                      <a:pt x="496" y="434"/>
                      <a:pt x="527" y="434"/>
                    </a:cubicBezTo>
                    <a:lnTo>
                      <a:pt x="527" y="434"/>
                    </a:lnTo>
                    <a:lnTo>
                      <a:pt x="527" y="434"/>
                    </a:lnTo>
                    <a:lnTo>
                      <a:pt x="527" y="434"/>
                    </a:lnTo>
                    <a:lnTo>
                      <a:pt x="527" y="434"/>
                    </a:lnTo>
                    <a:lnTo>
                      <a:pt x="527" y="434"/>
                    </a:lnTo>
                    <a:lnTo>
                      <a:pt x="496" y="434"/>
                    </a:lnTo>
                    <a:lnTo>
                      <a:pt x="496" y="402"/>
                    </a:lnTo>
                    <a:cubicBezTo>
                      <a:pt x="465" y="402"/>
                      <a:pt x="465" y="402"/>
                      <a:pt x="465" y="402"/>
                    </a:cubicBezTo>
                    <a:cubicBezTo>
                      <a:pt x="434" y="372"/>
                      <a:pt x="434" y="372"/>
                      <a:pt x="434" y="372"/>
                    </a:cubicBezTo>
                    <a:lnTo>
                      <a:pt x="434" y="372"/>
                    </a:lnTo>
                    <a:cubicBezTo>
                      <a:pt x="434" y="372"/>
                      <a:pt x="434" y="341"/>
                      <a:pt x="465" y="341"/>
                    </a:cubicBezTo>
                    <a:lnTo>
                      <a:pt x="465" y="341"/>
                    </a:lnTo>
                    <a:cubicBezTo>
                      <a:pt x="434" y="341"/>
                      <a:pt x="434" y="310"/>
                      <a:pt x="434" y="310"/>
                    </a:cubicBezTo>
                    <a:lnTo>
                      <a:pt x="434" y="310"/>
                    </a:lnTo>
                    <a:lnTo>
                      <a:pt x="434" y="279"/>
                    </a:lnTo>
                    <a:lnTo>
                      <a:pt x="434" y="248"/>
                    </a:lnTo>
                    <a:lnTo>
                      <a:pt x="434" y="248"/>
                    </a:lnTo>
                    <a:lnTo>
                      <a:pt x="434" y="217"/>
                    </a:lnTo>
                    <a:lnTo>
                      <a:pt x="434" y="217"/>
                    </a:lnTo>
                    <a:lnTo>
                      <a:pt x="434" y="217"/>
                    </a:lnTo>
                    <a:cubicBezTo>
                      <a:pt x="434" y="217"/>
                      <a:pt x="403" y="217"/>
                      <a:pt x="403" y="186"/>
                    </a:cubicBezTo>
                    <a:lnTo>
                      <a:pt x="403" y="186"/>
                    </a:lnTo>
                    <a:lnTo>
                      <a:pt x="403" y="186"/>
                    </a:lnTo>
                    <a:cubicBezTo>
                      <a:pt x="403" y="186"/>
                      <a:pt x="403" y="186"/>
                      <a:pt x="403" y="155"/>
                    </a:cubicBezTo>
                    <a:cubicBezTo>
                      <a:pt x="403" y="155"/>
                      <a:pt x="403" y="155"/>
                      <a:pt x="403" y="124"/>
                    </a:cubicBezTo>
                    <a:lnTo>
                      <a:pt x="403" y="124"/>
                    </a:lnTo>
                    <a:lnTo>
                      <a:pt x="403" y="124"/>
                    </a:lnTo>
                    <a:lnTo>
                      <a:pt x="403" y="124"/>
                    </a:lnTo>
                    <a:lnTo>
                      <a:pt x="403" y="124"/>
                    </a:lnTo>
                    <a:lnTo>
                      <a:pt x="403" y="124"/>
                    </a:lnTo>
                    <a:lnTo>
                      <a:pt x="372"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8" name="Freeform 97"/>
              <p:cNvSpPr>
                <a:spLocks noChangeArrowheads="1"/>
              </p:cNvSpPr>
              <p:nvPr/>
            </p:nvSpPr>
            <p:spPr bwMode="auto">
              <a:xfrm>
                <a:off x="4114800" y="1457325"/>
                <a:ext cx="334963" cy="157163"/>
              </a:xfrm>
              <a:custGeom>
                <a:avLst/>
                <a:gdLst>
                  <a:gd name="T0" fmla="*/ 682 w 931"/>
                  <a:gd name="T1" fmla="*/ 63 h 436"/>
                  <a:gd name="T2" fmla="*/ 682 w 931"/>
                  <a:gd name="T3" fmla="*/ 63 h 436"/>
                  <a:gd name="T4" fmla="*/ 620 w 931"/>
                  <a:gd name="T5" fmla="*/ 63 h 436"/>
                  <a:gd name="T6" fmla="*/ 589 w 931"/>
                  <a:gd name="T7" fmla="*/ 0 h 436"/>
                  <a:gd name="T8" fmla="*/ 527 w 931"/>
                  <a:gd name="T9" fmla="*/ 0 h 436"/>
                  <a:gd name="T10" fmla="*/ 496 w 931"/>
                  <a:gd name="T11" fmla="*/ 0 h 436"/>
                  <a:gd name="T12" fmla="*/ 465 w 931"/>
                  <a:gd name="T13" fmla="*/ 32 h 436"/>
                  <a:gd name="T14" fmla="*/ 434 w 931"/>
                  <a:gd name="T15" fmla="*/ 63 h 436"/>
                  <a:gd name="T16" fmla="*/ 372 w 931"/>
                  <a:gd name="T17" fmla="*/ 63 h 436"/>
                  <a:gd name="T18" fmla="*/ 341 w 931"/>
                  <a:gd name="T19" fmla="*/ 32 h 436"/>
                  <a:gd name="T20" fmla="*/ 310 w 931"/>
                  <a:gd name="T21" fmla="*/ 32 h 436"/>
                  <a:gd name="T22" fmla="*/ 279 w 931"/>
                  <a:gd name="T23" fmla="*/ 32 h 436"/>
                  <a:gd name="T24" fmla="*/ 248 w 931"/>
                  <a:gd name="T25" fmla="*/ 32 h 436"/>
                  <a:gd name="T26" fmla="*/ 186 w 931"/>
                  <a:gd name="T27" fmla="*/ 0 h 436"/>
                  <a:gd name="T28" fmla="*/ 92 w 931"/>
                  <a:gd name="T29" fmla="*/ 32 h 436"/>
                  <a:gd name="T30" fmla="*/ 92 w 931"/>
                  <a:gd name="T31" fmla="*/ 32 h 436"/>
                  <a:gd name="T32" fmla="*/ 92 w 931"/>
                  <a:gd name="T33" fmla="*/ 63 h 436"/>
                  <a:gd name="T34" fmla="*/ 62 w 931"/>
                  <a:gd name="T35" fmla="*/ 124 h 436"/>
                  <a:gd name="T36" fmla="*/ 31 w 931"/>
                  <a:gd name="T37" fmla="*/ 124 h 436"/>
                  <a:gd name="T38" fmla="*/ 31 w 931"/>
                  <a:gd name="T39" fmla="*/ 156 h 436"/>
                  <a:gd name="T40" fmla="*/ 0 w 931"/>
                  <a:gd name="T41" fmla="*/ 187 h 436"/>
                  <a:gd name="T42" fmla="*/ 0 w 931"/>
                  <a:gd name="T43" fmla="*/ 218 h 436"/>
                  <a:gd name="T44" fmla="*/ 0 w 931"/>
                  <a:gd name="T45" fmla="*/ 218 h 436"/>
                  <a:gd name="T46" fmla="*/ 92 w 931"/>
                  <a:gd name="T47" fmla="*/ 218 h 436"/>
                  <a:gd name="T48" fmla="*/ 155 w 931"/>
                  <a:gd name="T49" fmla="*/ 218 h 436"/>
                  <a:gd name="T50" fmla="*/ 217 w 931"/>
                  <a:gd name="T51" fmla="*/ 218 h 436"/>
                  <a:gd name="T52" fmla="*/ 217 w 931"/>
                  <a:gd name="T53" fmla="*/ 187 h 436"/>
                  <a:gd name="T54" fmla="*/ 248 w 931"/>
                  <a:gd name="T55" fmla="*/ 187 h 436"/>
                  <a:gd name="T56" fmla="*/ 248 w 931"/>
                  <a:gd name="T57" fmla="*/ 187 h 436"/>
                  <a:gd name="T58" fmla="*/ 310 w 931"/>
                  <a:gd name="T59" fmla="*/ 187 h 436"/>
                  <a:gd name="T60" fmla="*/ 341 w 931"/>
                  <a:gd name="T61" fmla="*/ 218 h 436"/>
                  <a:gd name="T62" fmla="*/ 403 w 931"/>
                  <a:gd name="T63" fmla="*/ 248 h 436"/>
                  <a:gd name="T64" fmla="*/ 434 w 931"/>
                  <a:gd name="T65" fmla="*/ 311 h 436"/>
                  <a:gd name="T66" fmla="*/ 496 w 931"/>
                  <a:gd name="T67" fmla="*/ 280 h 436"/>
                  <a:gd name="T68" fmla="*/ 527 w 931"/>
                  <a:gd name="T69" fmla="*/ 342 h 436"/>
                  <a:gd name="T70" fmla="*/ 589 w 931"/>
                  <a:gd name="T71" fmla="*/ 311 h 436"/>
                  <a:gd name="T72" fmla="*/ 651 w 931"/>
                  <a:gd name="T73" fmla="*/ 342 h 436"/>
                  <a:gd name="T74" fmla="*/ 620 w 931"/>
                  <a:gd name="T75" fmla="*/ 404 h 436"/>
                  <a:gd name="T76" fmla="*/ 651 w 931"/>
                  <a:gd name="T77" fmla="*/ 435 h 436"/>
                  <a:gd name="T78" fmla="*/ 682 w 931"/>
                  <a:gd name="T79" fmla="*/ 435 h 436"/>
                  <a:gd name="T80" fmla="*/ 682 w 931"/>
                  <a:gd name="T81" fmla="*/ 404 h 436"/>
                  <a:gd name="T82" fmla="*/ 651 w 931"/>
                  <a:gd name="T83" fmla="*/ 311 h 436"/>
                  <a:gd name="T84" fmla="*/ 713 w 931"/>
                  <a:gd name="T85" fmla="*/ 311 h 436"/>
                  <a:gd name="T86" fmla="*/ 775 w 931"/>
                  <a:gd name="T87" fmla="*/ 311 h 436"/>
                  <a:gd name="T88" fmla="*/ 837 w 931"/>
                  <a:gd name="T89" fmla="*/ 280 h 436"/>
                  <a:gd name="T90" fmla="*/ 868 w 931"/>
                  <a:gd name="T91" fmla="*/ 218 h 436"/>
                  <a:gd name="T92" fmla="*/ 930 w 931"/>
                  <a:gd name="T93" fmla="*/ 218 h 436"/>
                  <a:gd name="T94" fmla="*/ 930 w 931"/>
                  <a:gd name="T95" fmla="*/ 218 h 436"/>
                  <a:gd name="T96" fmla="*/ 930 w 931"/>
                  <a:gd name="T97" fmla="*/ 156 h 436"/>
                  <a:gd name="T98" fmla="*/ 930 w 931"/>
                  <a:gd name="T99" fmla="*/ 156 h 436"/>
                  <a:gd name="T100" fmla="*/ 868 w 931"/>
                  <a:gd name="T101" fmla="*/ 124 h 436"/>
                  <a:gd name="T102" fmla="*/ 837 w 931"/>
                  <a:gd name="T103" fmla="*/ 124 h 436"/>
                  <a:gd name="T104" fmla="*/ 806 w 931"/>
                  <a:gd name="T105" fmla="*/ 124 h 436"/>
                  <a:gd name="T106" fmla="*/ 775 w 931"/>
                  <a:gd name="T107" fmla="*/ 124 h 436"/>
                  <a:gd name="T108" fmla="*/ 744 w 931"/>
                  <a:gd name="T109" fmla="*/ 124 h 436"/>
                  <a:gd name="T110" fmla="*/ 713 w 931"/>
                  <a:gd name="T111" fmla="*/ 12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436">
                    <a:moveTo>
                      <a:pt x="682" y="94"/>
                    </a:moveTo>
                    <a:lnTo>
                      <a:pt x="682" y="94"/>
                    </a:lnTo>
                    <a:lnTo>
                      <a:pt x="682" y="63"/>
                    </a:lnTo>
                    <a:lnTo>
                      <a:pt x="682" y="63"/>
                    </a:lnTo>
                    <a:lnTo>
                      <a:pt x="682" y="63"/>
                    </a:lnTo>
                    <a:lnTo>
                      <a:pt x="682" y="63"/>
                    </a:lnTo>
                    <a:cubicBezTo>
                      <a:pt x="651" y="63"/>
                      <a:pt x="651" y="63"/>
                      <a:pt x="651" y="63"/>
                    </a:cubicBezTo>
                    <a:lnTo>
                      <a:pt x="620" y="63"/>
                    </a:lnTo>
                    <a:lnTo>
                      <a:pt x="620" y="63"/>
                    </a:lnTo>
                    <a:cubicBezTo>
                      <a:pt x="620" y="32"/>
                      <a:pt x="620" y="32"/>
                      <a:pt x="620" y="32"/>
                    </a:cubicBezTo>
                    <a:cubicBezTo>
                      <a:pt x="620" y="0"/>
                      <a:pt x="620" y="0"/>
                      <a:pt x="620" y="0"/>
                    </a:cubicBezTo>
                    <a:cubicBezTo>
                      <a:pt x="620" y="0"/>
                      <a:pt x="620" y="0"/>
                      <a:pt x="589" y="0"/>
                    </a:cubicBezTo>
                    <a:lnTo>
                      <a:pt x="589" y="0"/>
                    </a:lnTo>
                    <a:cubicBezTo>
                      <a:pt x="558" y="0"/>
                      <a:pt x="558" y="0"/>
                      <a:pt x="558" y="0"/>
                    </a:cubicBezTo>
                    <a:lnTo>
                      <a:pt x="527" y="0"/>
                    </a:lnTo>
                    <a:lnTo>
                      <a:pt x="527" y="0"/>
                    </a:lnTo>
                    <a:lnTo>
                      <a:pt x="527" y="0"/>
                    </a:lnTo>
                    <a:cubicBezTo>
                      <a:pt x="496" y="0"/>
                      <a:pt x="496" y="0"/>
                      <a:pt x="496" y="0"/>
                    </a:cubicBezTo>
                    <a:cubicBezTo>
                      <a:pt x="496" y="0"/>
                      <a:pt x="496" y="0"/>
                      <a:pt x="465" y="0"/>
                    </a:cubicBezTo>
                    <a:lnTo>
                      <a:pt x="465" y="0"/>
                    </a:lnTo>
                    <a:cubicBezTo>
                      <a:pt x="465" y="32"/>
                      <a:pt x="465" y="32"/>
                      <a:pt x="465" y="32"/>
                    </a:cubicBezTo>
                    <a:lnTo>
                      <a:pt x="465" y="32"/>
                    </a:lnTo>
                    <a:cubicBezTo>
                      <a:pt x="465" y="63"/>
                      <a:pt x="434" y="63"/>
                      <a:pt x="434" y="63"/>
                    </a:cubicBezTo>
                    <a:lnTo>
                      <a:pt x="434" y="63"/>
                    </a:lnTo>
                    <a:lnTo>
                      <a:pt x="434" y="63"/>
                    </a:lnTo>
                    <a:cubicBezTo>
                      <a:pt x="403" y="63"/>
                      <a:pt x="403" y="63"/>
                      <a:pt x="403" y="32"/>
                    </a:cubicBezTo>
                    <a:cubicBezTo>
                      <a:pt x="403" y="63"/>
                      <a:pt x="403" y="63"/>
                      <a:pt x="372" y="63"/>
                    </a:cubicBezTo>
                    <a:lnTo>
                      <a:pt x="372" y="63"/>
                    </a:lnTo>
                    <a:lnTo>
                      <a:pt x="372" y="32"/>
                    </a:lnTo>
                    <a:lnTo>
                      <a:pt x="341" y="32"/>
                    </a:lnTo>
                    <a:lnTo>
                      <a:pt x="341" y="32"/>
                    </a:lnTo>
                    <a:cubicBezTo>
                      <a:pt x="310" y="32"/>
                      <a:pt x="310" y="32"/>
                      <a:pt x="310" y="32"/>
                    </a:cubicBezTo>
                    <a:lnTo>
                      <a:pt x="310" y="32"/>
                    </a:lnTo>
                    <a:lnTo>
                      <a:pt x="310" y="32"/>
                    </a:lnTo>
                    <a:lnTo>
                      <a:pt x="279" y="32"/>
                    </a:lnTo>
                    <a:lnTo>
                      <a:pt x="279" y="32"/>
                    </a:lnTo>
                    <a:lnTo>
                      <a:pt x="279" y="32"/>
                    </a:lnTo>
                    <a:lnTo>
                      <a:pt x="248" y="32"/>
                    </a:lnTo>
                    <a:lnTo>
                      <a:pt x="248" y="32"/>
                    </a:lnTo>
                    <a:cubicBezTo>
                      <a:pt x="248" y="32"/>
                      <a:pt x="217" y="0"/>
                      <a:pt x="186" y="0"/>
                    </a:cubicBezTo>
                    <a:lnTo>
                      <a:pt x="186" y="0"/>
                    </a:lnTo>
                    <a:lnTo>
                      <a:pt x="186" y="0"/>
                    </a:lnTo>
                    <a:cubicBezTo>
                      <a:pt x="186" y="0"/>
                      <a:pt x="186" y="0"/>
                      <a:pt x="155" y="0"/>
                    </a:cubicBezTo>
                    <a:cubicBezTo>
                      <a:pt x="155" y="0"/>
                      <a:pt x="124" y="0"/>
                      <a:pt x="124" y="32"/>
                    </a:cubicBezTo>
                    <a:lnTo>
                      <a:pt x="92" y="32"/>
                    </a:lnTo>
                    <a:lnTo>
                      <a:pt x="92" y="32"/>
                    </a:lnTo>
                    <a:lnTo>
                      <a:pt x="92" y="32"/>
                    </a:lnTo>
                    <a:lnTo>
                      <a:pt x="92" y="32"/>
                    </a:lnTo>
                    <a:lnTo>
                      <a:pt x="92" y="63"/>
                    </a:lnTo>
                    <a:lnTo>
                      <a:pt x="92" y="63"/>
                    </a:lnTo>
                    <a:lnTo>
                      <a:pt x="92" y="63"/>
                    </a:lnTo>
                    <a:cubicBezTo>
                      <a:pt x="92" y="94"/>
                      <a:pt x="92" y="124"/>
                      <a:pt x="62" y="124"/>
                    </a:cubicBezTo>
                    <a:lnTo>
                      <a:pt x="62" y="124"/>
                    </a:lnTo>
                    <a:lnTo>
                      <a:pt x="62" y="124"/>
                    </a:lnTo>
                    <a:lnTo>
                      <a:pt x="62" y="124"/>
                    </a:lnTo>
                    <a:lnTo>
                      <a:pt x="31" y="124"/>
                    </a:lnTo>
                    <a:lnTo>
                      <a:pt x="31" y="124"/>
                    </a:lnTo>
                    <a:lnTo>
                      <a:pt x="31" y="124"/>
                    </a:lnTo>
                    <a:lnTo>
                      <a:pt x="31" y="156"/>
                    </a:lnTo>
                    <a:lnTo>
                      <a:pt x="31" y="156"/>
                    </a:lnTo>
                    <a:lnTo>
                      <a:pt x="31" y="156"/>
                    </a:lnTo>
                    <a:lnTo>
                      <a:pt x="31" y="187"/>
                    </a:lnTo>
                    <a:lnTo>
                      <a:pt x="0" y="187"/>
                    </a:lnTo>
                    <a:lnTo>
                      <a:pt x="0" y="187"/>
                    </a:lnTo>
                    <a:cubicBezTo>
                      <a:pt x="0" y="187"/>
                      <a:pt x="0" y="187"/>
                      <a:pt x="0" y="218"/>
                    </a:cubicBezTo>
                    <a:lnTo>
                      <a:pt x="0" y="218"/>
                    </a:lnTo>
                    <a:lnTo>
                      <a:pt x="0" y="218"/>
                    </a:lnTo>
                    <a:lnTo>
                      <a:pt x="0" y="218"/>
                    </a:lnTo>
                    <a:lnTo>
                      <a:pt x="0" y="218"/>
                    </a:lnTo>
                    <a:cubicBezTo>
                      <a:pt x="31" y="218"/>
                      <a:pt x="31" y="218"/>
                      <a:pt x="31" y="218"/>
                    </a:cubicBezTo>
                    <a:cubicBezTo>
                      <a:pt x="31" y="218"/>
                      <a:pt x="31" y="218"/>
                      <a:pt x="62" y="218"/>
                    </a:cubicBezTo>
                    <a:lnTo>
                      <a:pt x="92" y="218"/>
                    </a:lnTo>
                    <a:lnTo>
                      <a:pt x="92" y="218"/>
                    </a:lnTo>
                    <a:lnTo>
                      <a:pt x="124" y="218"/>
                    </a:lnTo>
                    <a:cubicBezTo>
                      <a:pt x="124" y="218"/>
                      <a:pt x="124" y="218"/>
                      <a:pt x="155" y="218"/>
                    </a:cubicBezTo>
                    <a:lnTo>
                      <a:pt x="155" y="218"/>
                    </a:lnTo>
                    <a:cubicBezTo>
                      <a:pt x="155" y="218"/>
                      <a:pt x="155" y="218"/>
                      <a:pt x="186" y="218"/>
                    </a:cubicBezTo>
                    <a:lnTo>
                      <a:pt x="217" y="218"/>
                    </a:lnTo>
                    <a:lnTo>
                      <a:pt x="217" y="218"/>
                    </a:lnTo>
                    <a:lnTo>
                      <a:pt x="217" y="218"/>
                    </a:lnTo>
                    <a:cubicBezTo>
                      <a:pt x="217" y="218"/>
                      <a:pt x="217" y="218"/>
                      <a:pt x="217" y="187"/>
                    </a:cubicBezTo>
                    <a:lnTo>
                      <a:pt x="217" y="187"/>
                    </a:lnTo>
                    <a:lnTo>
                      <a:pt x="217" y="187"/>
                    </a:lnTo>
                    <a:lnTo>
                      <a:pt x="248" y="187"/>
                    </a:lnTo>
                    <a:lnTo>
                      <a:pt x="248" y="187"/>
                    </a:lnTo>
                    <a:lnTo>
                      <a:pt x="248" y="187"/>
                    </a:lnTo>
                    <a:lnTo>
                      <a:pt x="248" y="187"/>
                    </a:lnTo>
                    <a:lnTo>
                      <a:pt x="248" y="187"/>
                    </a:lnTo>
                    <a:lnTo>
                      <a:pt x="279" y="187"/>
                    </a:lnTo>
                    <a:lnTo>
                      <a:pt x="310" y="187"/>
                    </a:lnTo>
                    <a:cubicBezTo>
                      <a:pt x="310" y="187"/>
                      <a:pt x="341" y="187"/>
                      <a:pt x="341" y="218"/>
                    </a:cubicBezTo>
                    <a:lnTo>
                      <a:pt x="341" y="218"/>
                    </a:lnTo>
                    <a:lnTo>
                      <a:pt x="341" y="218"/>
                    </a:lnTo>
                    <a:cubicBezTo>
                      <a:pt x="372" y="218"/>
                      <a:pt x="403" y="218"/>
                      <a:pt x="403" y="248"/>
                    </a:cubicBezTo>
                    <a:lnTo>
                      <a:pt x="403" y="248"/>
                    </a:lnTo>
                    <a:lnTo>
                      <a:pt x="403" y="248"/>
                    </a:lnTo>
                    <a:cubicBezTo>
                      <a:pt x="403" y="248"/>
                      <a:pt x="403" y="248"/>
                      <a:pt x="403" y="280"/>
                    </a:cubicBezTo>
                    <a:lnTo>
                      <a:pt x="403" y="280"/>
                    </a:lnTo>
                    <a:cubicBezTo>
                      <a:pt x="434" y="280"/>
                      <a:pt x="434" y="311"/>
                      <a:pt x="434" y="311"/>
                    </a:cubicBezTo>
                    <a:lnTo>
                      <a:pt x="434" y="311"/>
                    </a:lnTo>
                    <a:lnTo>
                      <a:pt x="434" y="311"/>
                    </a:lnTo>
                    <a:cubicBezTo>
                      <a:pt x="465" y="311"/>
                      <a:pt x="465" y="280"/>
                      <a:pt x="496" y="280"/>
                    </a:cubicBezTo>
                    <a:lnTo>
                      <a:pt x="496" y="280"/>
                    </a:lnTo>
                    <a:cubicBezTo>
                      <a:pt x="527" y="280"/>
                      <a:pt x="527" y="311"/>
                      <a:pt x="527" y="311"/>
                    </a:cubicBezTo>
                    <a:cubicBezTo>
                      <a:pt x="527" y="311"/>
                      <a:pt x="527" y="311"/>
                      <a:pt x="527" y="342"/>
                    </a:cubicBezTo>
                    <a:lnTo>
                      <a:pt x="527" y="342"/>
                    </a:lnTo>
                    <a:cubicBezTo>
                      <a:pt x="527" y="342"/>
                      <a:pt x="558" y="342"/>
                      <a:pt x="558" y="311"/>
                    </a:cubicBezTo>
                    <a:lnTo>
                      <a:pt x="589" y="311"/>
                    </a:lnTo>
                    <a:lnTo>
                      <a:pt x="589" y="311"/>
                    </a:lnTo>
                    <a:lnTo>
                      <a:pt x="620" y="342"/>
                    </a:lnTo>
                    <a:cubicBezTo>
                      <a:pt x="651" y="342"/>
                      <a:pt x="651" y="342"/>
                      <a:pt x="651" y="342"/>
                    </a:cubicBezTo>
                    <a:cubicBezTo>
                      <a:pt x="620" y="404"/>
                      <a:pt x="620" y="404"/>
                      <a:pt x="620" y="404"/>
                    </a:cubicBezTo>
                    <a:lnTo>
                      <a:pt x="620" y="404"/>
                    </a:lnTo>
                    <a:lnTo>
                      <a:pt x="620" y="404"/>
                    </a:lnTo>
                    <a:lnTo>
                      <a:pt x="620" y="404"/>
                    </a:lnTo>
                    <a:lnTo>
                      <a:pt x="620" y="435"/>
                    </a:lnTo>
                    <a:lnTo>
                      <a:pt x="651" y="435"/>
                    </a:lnTo>
                    <a:lnTo>
                      <a:pt x="651" y="435"/>
                    </a:lnTo>
                    <a:lnTo>
                      <a:pt x="651" y="435"/>
                    </a:lnTo>
                    <a:lnTo>
                      <a:pt x="682" y="435"/>
                    </a:lnTo>
                    <a:lnTo>
                      <a:pt x="682" y="435"/>
                    </a:lnTo>
                    <a:cubicBezTo>
                      <a:pt x="682" y="404"/>
                      <a:pt x="682" y="404"/>
                      <a:pt x="682" y="404"/>
                    </a:cubicBezTo>
                    <a:lnTo>
                      <a:pt x="682" y="404"/>
                    </a:lnTo>
                    <a:cubicBezTo>
                      <a:pt x="651" y="404"/>
                      <a:pt x="651" y="372"/>
                      <a:pt x="651" y="372"/>
                    </a:cubicBezTo>
                    <a:cubicBezTo>
                      <a:pt x="651" y="342"/>
                      <a:pt x="651" y="342"/>
                      <a:pt x="651" y="342"/>
                    </a:cubicBezTo>
                    <a:cubicBezTo>
                      <a:pt x="651" y="311"/>
                      <a:pt x="651" y="311"/>
                      <a:pt x="651" y="311"/>
                    </a:cubicBezTo>
                    <a:lnTo>
                      <a:pt x="651" y="311"/>
                    </a:lnTo>
                    <a:cubicBezTo>
                      <a:pt x="682" y="311"/>
                      <a:pt x="682" y="311"/>
                      <a:pt x="713" y="311"/>
                    </a:cubicBezTo>
                    <a:lnTo>
                      <a:pt x="713" y="311"/>
                    </a:lnTo>
                    <a:lnTo>
                      <a:pt x="744" y="311"/>
                    </a:lnTo>
                    <a:cubicBezTo>
                      <a:pt x="744" y="311"/>
                      <a:pt x="744" y="311"/>
                      <a:pt x="775" y="311"/>
                    </a:cubicBezTo>
                    <a:lnTo>
                      <a:pt x="775" y="311"/>
                    </a:lnTo>
                    <a:cubicBezTo>
                      <a:pt x="775" y="311"/>
                      <a:pt x="775" y="311"/>
                      <a:pt x="775" y="280"/>
                    </a:cubicBezTo>
                    <a:cubicBezTo>
                      <a:pt x="806" y="280"/>
                      <a:pt x="806" y="280"/>
                      <a:pt x="806" y="280"/>
                    </a:cubicBezTo>
                    <a:cubicBezTo>
                      <a:pt x="837" y="280"/>
                      <a:pt x="837" y="280"/>
                      <a:pt x="837" y="280"/>
                    </a:cubicBezTo>
                    <a:lnTo>
                      <a:pt x="837" y="280"/>
                    </a:lnTo>
                    <a:cubicBezTo>
                      <a:pt x="837" y="248"/>
                      <a:pt x="868" y="218"/>
                      <a:pt x="868" y="218"/>
                    </a:cubicBezTo>
                    <a:lnTo>
                      <a:pt x="868" y="218"/>
                    </a:lnTo>
                    <a:cubicBezTo>
                      <a:pt x="899" y="218"/>
                      <a:pt x="899" y="218"/>
                      <a:pt x="899" y="218"/>
                    </a:cubicBezTo>
                    <a:lnTo>
                      <a:pt x="930" y="218"/>
                    </a:lnTo>
                    <a:lnTo>
                      <a:pt x="930" y="218"/>
                    </a:lnTo>
                    <a:lnTo>
                      <a:pt x="930" y="218"/>
                    </a:lnTo>
                    <a:lnTo>
                      <a:pt x="930" y="218"/>
                    </a:lnTo>
                    <a:lnTo>
                      <a:pt x="930" y="218"/>
                    </a:lnTo>
                    <a:lnTo>
                      <a:pt x="930" y="187"/>
                    </a:lnTo>
                    <a:lnTo>
                      <a:pt x="930" y="187"/>
                    </a:lnTo>
                    <a:lnTo>
                      <a:pt x="930" y="156"/>
                    </a:lnTo>
                    <a:lnTo>
                      <a:pt x="930" y="156"/>
                    </a:lnTo>
                    <a:lnTo>
                      <a:pt x="930" y="156"/>
                    </a:lnTo>
                    <a:lnTo>
                      <a:pt x="930" y="156"/>
                    </a:lnTo>
                    <a:lnTo>
                      <a:pt x="930" y="156"/>
                    </a:lnTo>
                    <a:cubicBezTo>
                      <a:pt x="899" y="156"/>
                      <a:pt x="899" y="156"/>
                      <a:pt x="899" y="124"/>
                    </a:cubicBezTo>
                    <a:lnTo>
                      <a:pt x="868" y="124"/>
                    </a:lnTo>
                    <a:lnTo>
                      <a:pt x="868" y="124"/>
                    </a:lnTo>
                    <a:cubicBezTo>
                      <a:pt x="837" y="124"/>
                      <a:pt x="837" y="124"/>
                      <a:pt x="837" y="124"/>
                    </a:cubicBezTo>
                    <a:lnTo>
                      <a:pt x="837" y="124"/>
                    </a:lnTo>
                    <a:cubicBezTo>
                      <a:pt x="806" y="124"/>
                      <a:pt x="806" y="124"/>
                      <a:pt x="806" y="124"/>
                    </a:cubicBezTo>
                    <a:lnTo>
                      <a:pt x="806" y="124"/>
                    </a:lnTo>
                    <a:lnTo>
                      <a:pt x="806" y="124"/>
                    </a:lnTo>
                    <a:lnTo>
                      <a:pt x="806" y="124"/>
                    </a:lnTo>
                    <a:cubicBezTo>
                      <a:pt x="806" y="124"/>
                      <a:pt x="806" y="124"/>
                      <a:pt x="775" y="124"/>
                    </a:cubicBezTo>
                    <a:lnTo>
                      <a:pt x="775" y="124"/>
                    </a:lnTo>
                    <a:lnTo>
                      <a:pt x="775" y="124"/>
                    </a:lnTo>
                    <a:cubicBezTo>
                      <a:pt x="775" y="124"/>
                      <a:pt x="775" y="124"/>
                      <a:pt x="744" y="124"/>
                    </a:cubicBezTo>
                    <a:lnTo>
                      <a:pt x="744" y="124"/>
                    </a:lnTo>
                    <a:lnTo>
                      <a:pt x="744" y="124"/>
                    </a:lnTo>
                    <a:lnTo>
                      <a:pt x="744" y="124"/>
                    </a:lnTo>
                    <a:cubicBezTo>
                      <a:pt x="713" y="124"/>
                      <a:pt x="713" y="124"/>
                      <a:pt x="713" y="124"/>
                    </a:cubicBezTo>
                    <a:lnTo>
                      <a:pt x="713" y="124"/>
                    </a:lnTo>
                    <a:cubicBezTo>
                      <a:pt x="682" y="124"/>
                      <a:pt x="682" y="94"/>
                      <a:pt x="682"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09" name="Freeform 98"/>
              <p:cNvSpPr>
                <a:spLocks noChangeArrowheads="1"/>
              </p:cNvSpPr>
              <p:nvPr/>
            </p:nvSpPr>
            <p:spPr bwMode="auto">
              <a:xfrm>
                <a:off x="4148138" y="1366838"/>
                <a:ext cx="146050" cy="88900"/>
              </a:xfrm>
              <a:custGeom>
                <a:avLst/>
                <a:gdLst>
                  <a:gd name="T0" fmla="*/ 373 w 405"/>
                  <a:gd name="T1" fmla="*/ 94 h 249"/>
                  <a:gd name="T2" fmla="*/ 342 w 405"/>
                  <a:gd name="T3" fmla="*/ 63 h 249"/>
                  <a:gd name="T4" fmla="*/ 342 w 405"/>
                  <a:gd name="T5" fmla="*/ 63 h 249"/>
                  <a:gd name="T6" fmla="*/ 342 w 405"/>
                  <a:gd name="T7" fmla="*/ 31 h 249"/>
                  <a:gd name="T8" fmla="*/ 311 w 405"/>
                  <a:gd name="T9" fmla="*/ 0 h 249"/>
                  <a:gd name="T10" fmla="*/ 280 w 405"/>
                  <a:gd name="T11" fmla="*/ 31 h 249"/>
                  <a:gd name="T12" fmla="*/ 249 w 405"/>
                  <a:gd name="T13" fmla="*/ 0 h 249"/>
                  <a:gd name="T14" fmla="*/ 218 w 405"/>
                  <a:gd name="T15" fmla="*/ 0 h 249"/>
                  <a:gd name="T16" fmla="*/ 218 w 405"/>
                  <a:gd name="T17" fmla="*/ 0 h 249"/>
                  <a:gd name="T18" fmla="*/ 156 w 405"/>
                  <a:gd name="T19" fmla="*/ 31 h 249"/>
                  <a:gd name="T20" fmla="*/ 156 w 405"/>
                  <a:gd name="T21" fmla="*/ 63 h 249"/>
                  <a:gd name="T22" fmla="*/ 94 w 405"/>
                  <a:gd name="T23" fmla="*/ 63 h 249"/>
                  <a:gd name="T24" fmla="*/ 94 w 405"/>
                  <a:gd name="T25" fmla="*/ 63 h 249"/>
                  <a:gd name="T26" fmla="*/ 94 w 405"/>
                  <a:gd name="T27" fmla="*/ 94 h 249"/>
                  <a:gd name="T28" fmla="*/ 63 w 405"/>
                  <a:gd name="T29" fmla="*/ 124 h 249"/>
                  <a:gd name="T30" fmla="*/ 32 w 405"/>
                  <a:gd name="T31" fmla="*/ 124 h 249"/>
                  <a:gd name="T32" fmla="*/ 0 w 405"/>
                  <a:gd name="T33" fmla="*/ 156 h 249"/>
                  <a:gd name="T34" fmla="*/ 0 w 405"/>
                  <a:gd name="T35" fmla="*/ 156 h 249"/>
                  <a:gd name="T36" fmla="*/ 0 w 405"/>
                  <a:gd name="T37" fmla="*/ 187 h 249"/>
                  <a:gd name="T38" fmla="*/ 0 w 405"/>
                  <a:gd name="T39" fmla="*/ 218 h 249"/>
                  <a:gd name="T40" fmla="*/ 0 w 405"/>
                  <a:gd name="T41" fmla="*/ 218 h 249"/>
                  <a:gd name="T42" fmla="*/ 0 w 405"/>
                  <a:gd name="T43" fmla="*/ 218 h 249"/>
                  <a:gd name="T44" fmla="*/ 94 w 405"/>
                  <a:gd name="T45" fmla="*/ 218 h 249"/>
                  <a:gd name="T46" fmla="*/ 187 w 405"/>
                  <a:gd name="T47" fmla="*/ 218 h 249"/>
                  <a:gd name="T48" fmla="*/ 187 w 405"/>
                  <a:gd name="T49" fmla="*/ 218 h 249"/>
                  <a:gd name="T50" fmla="*/ 218 w 405"/>
                  <a:gd name="T51" fmla="*/ 218 h 249"/>
                  <a:gd name="T52" fmla="*/ 249 w 405"/>
                  <a:gd name="T53" fmla="*/ 218 h 249"/>
                  <a:gd name="T54" fmla="*/ 249 w 405"/>
                  <a:gd name="T55" fmla="*/ 218 h 249"/>
                  <a:gd name="T56" fmla="*/ 280 w 405"/>
                  <a:gd name="T57" fmla="*/ 248 h 249"/>
                  <a:gd name="T58" fmla="*/ 280 w 405"/>
                  <a:gd name="T59" fmla="*/ 248 h 249"/>
                  <a:gd name="T60" fmla="*/ 311 w 405"/>
                  <a:gd name="T61" fmla="*/ 248 h 249"/>
                  <a:gd name="T62" fmla="*/ 311 w 405"/>
                  <a:gd name="T63" fmla="*/ 248 h 249"/>
                  <a:gd name="T64" fmla="*/ 342 w 405"/>
                  <a:gd name="T65" fmla="*/ 248 h 249"/>
                  <a:gd name="T66" fmla="*/ 342 w 405"/>
                  <a:gd name="T67" fmla="*/ 187 h 249"/>
                  <a:gd name="T68" fmla="*/ 373 w 405"/>
                  <a:gd name="T69" fmla="*/ 187 h 249"/>
                  <a:gd name="T70" fmla="*/ 373 w 405"/>
                  <a:gd name="T71" fmla="*/ 156 h 249"/>
                  <a:gd name="T72" fmla="*/ 373 w 405"/>
                  <a:gd name="T73" fmla="*/ 156 h 249"/>
                  <a:gd name="T74" fmla="*/ 373 w 405"/>
                  <a:gd name="T75" fmla="*/ 124 h 249"/>
                  <a:gd name="T76" fmla="*/ 404 w 405"/>
                  <a:gd name="T77" fmla="*/ 124 h 249"/>
                  <a:gd name="T78" fmla="*/ 373 w 405"/>
                  <a:gd name="T79"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49">
                    <a:moveTo>
                      <a:pt x="373" y="94"/>
                    </a:moveTo>
                    <a:lnTo>
                      <a:pt x="373" y="94"/>
                    </a:lnTo>
                    <a:lnTo>
                      <a:pt x="373" y="94"/>
                    </a:lnTo>
                    <a:cubicBezTo>
                      <a:pt x="373" y="94"/>
                      <a:pt x="342" y="94"/>
                      <a:pt x="342" y="63"/>
                    </a:cubicBezTo>
                    <a:lnTo>
                      <a:pt x="342" y="63"/>
                    </a:lnTo>
                    <a:lnTo>
                      <a:pt x="342" y="63"/>
                    </a:lnTo>
                    <a:cubicBezTo>
                      <a:pt x="342" y="31"/>
                      <a:pt x="342" y="31"/>
                      <a:pt x="342" y="31"/>
                    </a:cubicBezTo>
                    <a:lnTo>
                      <a:pt x="342" y="31"/>
                    </a:lnTo>
                    <a:cubicBezTo>
                      <a:pt x="342" y="31"/>
                      <a:pt x="342" y="31"/>
                      <a:pt x="342" y="0"/>
                    </a:cubicBezTo>
                    <a:cubicBezTo>
                      <a:pt x="342" y="0"/>
                      <a:pt x="342" y="0"/>
                      <a:pt x="311" y="0"/>
                    </a:cubicBezTo>
                    <a:cubicBezTo>
                      <a:pt x="311" y="31"/>
                      <a:pt x="311" y="31"/>
                      <a:pt x="311" y="31"/>
                    </a:cubicBezTo>
                    <a:cubicBezTo>
                      <a:pt x="311" y="31"/>
                      <a:pt x="311" y="31"/>
                      <a:pt x="280" y="31"/>
                    </a:cubicBezTo>
                    <a:cubicBezTo>
                      <a:pt x="280" y="31"/>
                      <a:pt x="280" y="0"/>
                      <a:pt x="249" y="0"/>
                    </a:cubicBezTo>
                    <a:lnTo>
                      <a:pt x="249" y="0"/>
                    </a:lnTo>
                    <a:cubicBezTo>
                      <a:pt x="218" y="0"/>
                      <a:pt x="218" y="0"/>
                      <a:pt x="218" y="0"/>
                    </a:cubicBezTo>
                    <a:lnTo>
                      <a:pt x="218" y="0"/>
                    </a:lnTo>
                    <a:lnTo>
                      <a:pt x="218" y="0"/>
                    </a:lnTo>
                    <a:lnTo>
                      <a:pt x="218" y="0"/>
                    </a:lnTo>
                    <a:cubicBezTo>
                      <a:pt x="187" y="0"/>
                      <a:pt x="187" y="0"/>
                      <a:pt x="187" y="0"/>
                    </a:cubicBezTo>
                    <a:cubicBezTo>
                      <a:pt x="187" y="0"/>
                      <a:pt x="156" y="0"/>
                      <a:pt x="156" y="31"/>
                    </a:cubicBezTo>
                    <a:lnTo>
                      <a:pt x="156" y="31"/>
                    </a:lnTo>
                    <a:cubicBezTo>
                      <a:pt x="156" y="31"/>
                      <a:pt x="156" y="31"/>
                      <a:pt x="156" y="63"/>
                    </a:cubicBezTo>
                    <a:cubicBezTo>
                      <a:pt x="125" y="63"/>
                      <a:pt x="125" y="63"/>
                      <a:pt x="125" y="63"/>
                    </a:cubicBezTo>
                    <a:lnTo>
                      <a:pt x="94" y="63"/>
                    </a:lnTo>
                    <a:lnTo>
                      <a:pt x="94" y="63"/>
                    </a:lnTo>
                    <a:lnTo>
                      <a:pt x="94" y="63"/>
                    </a:lnTo>
                    <a:lnTo>
                      <a:pt x="94" y="94"/>
                    </a:lnTo>
                    <a:lnTo>
                      <a:pt x="94" y="94"/>
                    </a:lnTo>
                    <a:cubicBezTo>
                      <a:pt x="94" y="124"/>
                      <a:pt x="63" y="124"/>
                      <a:pt x="63" y="124"/>
                    </a:cubicBezTo>
                    <a:lnTo>
                      <a:pt x="63" y="124"/>
                    </a:lnTo>
                    <a:cubicBezTo>
                      <a:pt x="63" y="124"/>
                      <a:pt x="63" y="124"/>
                      <a:pt x="32" y="124"/>
                    </a:cubicBezTo>
                    <a:lnTo>
                      <a:pt x="32" y="124"/>
                    </a:lnTo>
                    <a:lnTo>
                      <a:pt x="32" y="124"/>
                    </a:lnTo>
                    <a:lnTo>
                      <a:pt x="0" y="156"/>
                    </a:lnTo>
                    <a:lnTo>
                      <a:pt x="0" y="156"/>
                    </a:lnTo>
                    <a:lnTo>
                      <a:pt x="0" y="156"/>
                    </a:lnTo>
                    <a:lnTo>
                      <a:pt x="0" y="156"/>
                    </a:lnTo>
                    <a:lnTo>
                      <a:pt x="0" y="187"/>
                    </a:lnTo>
                    <a:lnTo>
                      <a:pt x="0" y="218"/>
                    </a:lnTo>
                    <a:lnTo>
                      <a:pt x="0" y="218"/>
                    </a:lnTo>
                    <a:lnTo>
                      <a:pt x="0" y="218"/>
                    </a:lnTo>
                    <a:lnTo>
                      <a:pt x="0" y="218"/>
                    </a:lnTo>
                    <a:lnTo>
                      <a:pt x="0" y="218"/>
                    </a:lnTo>
                    <a:lnTo>
                      <a:pt x="0" y="218"/>
                    </a:lnTo>
                    <a:cubicBezTo>
                      <a:pt x="32" y="218"/>
                      <a:pt x="32" y="218"/>
                      <a:pt x="63" y="218"/>
                    </a:cubicBezTo>
                    <a:cubicBezTo>
                      <a:pt x="94" y="218"/>
                      <a:pt x="94" y="218"/>
                      <a:pt x="94" y="218"/>
                    </a:cubicBezTo>
                    <a:lnTo>
                      <a:pt x="94" y="218"/>
                    </a:lnTo>
                    <a:cubicBezTo>
                      <a:pt x="125" y="218"/>
                      <a:pt x="156" y="218"/>
                      <a:pt x="187" y="218"/>
                    </a:cubicBezTo>
                    <a:lnTo>
                      <a:pt x="187" y="218"/>
                    </a:lnTo>
                    <a:lnTo>
                      <a:pt x="187" y="218"/>
                    </a:lnTo>
                    <a:lnTo>
                      <a:pt x="187" y="218"/>
                    </a:lnTo>
                    <a:lnTo>
                      <a:pt x="218" y="218"/>
                    </a:lnTo>
                    <a:cubicBezTo>
                      <a:pt x="218" y="218"/>
                      <a:pt x="218" y="218"/>
                      <a:pt x="249" y="218"/>
                    </a:cubicBezTo>
                    <a:lnTo>
                      <a:pt x="249" y="218"/>
                    </a:lnTo>
                    <a:lnTo>
                      <a:pt x="249" y="218"/>
                    </a:lnTo>
                    <a:lnTo>
                      <a:pt x="249" y="218"/>
                    </a:lnTo>
                    <a:lnTo>
                      <a:pt x="249" y="218"/>
                    </a:lnTo>
                    <a:cubicBezTo>
                      <a:pt x="280" y="218"/>
                      <a:pt x="280" y="218"/>
                      <a:pt x="280" y="248"/>
                    </a:cubicBezTo>
                    <a:lnTo>
                      <a:pt x="280" y="248"/>
                    </a:lnTo>
                    <a:lnTo>
                      <a:pt x="280" y="248"/>
                    </a:lnTo>
                    <a:cubicBezTo>
                      <a:pt x="280" y="248"/>
                      <a:pt x="280" y="248"/>
                      <a:pt x="311" y="248"/>
                    </a:cubicBezTo>
                    <a:lnTo>
                      <a:pt x="311" y="248"/>
                    </a:lnTo>
                    <a:lnTo>
                      <a:pt x="311" y="248"/>
                    </a:lnTo>
                    <a:lnTo>
                      <a:pt x="311" y="248"/>
                    </a:lnTo>
                    <a:lnTo>
                      <a:pt x="311" y="248"/>
                    </a:lnTo>
                    <a:cubicBezTo>
                      <a:pt x="311" y="248"/>
                      <a:pt x="311" y="248"/>
                      <a:pt x="342" y="248"/>
                    </a:cubicBezTo>
                    <a:cubicBezTo>
                      <a:pt x="342" y="218"/>
                      <a:pt x="342" y="218"/>
                      <a:pt x="342" y="218"/>
                    </a:cubicBezTo>
                    <a:lnTo>
                      <a:pt x="342" y="187"/>
                    </a:lnTo>
                    <a:lnTo>
                      <a:pt x="373" y="187"/>
                    </a:lnTo>
                    <a:lnTo>
                      <a:pt x="373" y="187"/>
                    </a:lnTo>
                    <a:lnTo>
                      <a:pt x="373" y="187"/>
                    </a:lnTo>
                    <a:cubicBezTo>
                      <a:pt x="373" y="187"/>
                      <a:pt x="373" y="187"/>
                      <a:pt x="373" y="156"/>
                    </a:cubicBezTo>
                    <a:lnTo>
                      <a:pt x="373" y="156"/>
                    </a:lnTo>
                    <a:lnTo>
                      <a:pt x="373" y="156"/>
                    </a:lnTo>
                    <a:lnTo>
                      <a:pt x="373" y="156"/>
                    </a:lnTo>
                    <a:lnTo>
                      <a:pt x="373" y="124"/>
                    </a:lnTo>
                    <a:lnTo>
                      <a:pt x="373" y="124"/>
                    </a:lnTo>
                    <a:cubicBezTo>
                      <a:pt x="404" y="124"/>
                      <a:pt x="404" y="124"/>
                      <a:pt x="404" y="124"/>
                    </a:cubicBezTo>
                    <a:lnTo>
                      <a:pt x="404" y="124"/>
                    </a:lnTo>
                    <a:cubicBezTo>
                      <a:pt x="404" y="124"/>
                      <a:pt x="373" y="124"/>
                      <a:pt x="373"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0" name="Freeform 99"/>
              <p:cNvSpPr>
                <a:spLocks noChangeArrowheads="1"/>
              </p:cNvSpPr>
              <p:nvPr/>
            </p:nvSpPr>
            <p:spPr bwMode="auto">
              <a:xfrm>
                <a:off x="3948113" y="809625"/>
                <a:ext cx="100012" cy="66675"/>
              </a:xfrm>
              <a:custGeom>
                <a:avLst/>
                <a:gdLst>
                  <a:gd name="T0" fmla="*/ 155 w 280"/>
                  <a:gd name="T1" fmla="*/ 31 h 187"/>
                  <a:gd name="T2" fmla="*/ 155 w 280"/>
                  <a:gd name="T3" fmla="*/ 31 h 187"/>
                  <a:gd name="T4" fmla="*/ 155 w 280"/>
                  <a:gd name="T5" fmla="*/ 62 h 187"/>
                  <a:gd name="T6" fmla="*/ 155 w 280"/>
                  <a:gd name="T7" fmla="*/ 93 h 187"/>
                  <a:gd name="T8" fmla="*/ 155 w 280"/>
                  <a:gd name="T9" fmla="*/ 124 h 187"/>
                  <a:gd name="T10" fmla="*/ 124 w 280"/>
                  <a:gd name="T11" fmla="*/ 124 h 187"/>
                  <a:gd name="T12" fmla="*/ 93 w 280"/>
                  <a:gd name="T13" fmla="*/ 124 h 187"/>
                  <a:gd name="T14" fmla="*/ 93 w 280"/>
                  <a:gd name="T15" fmla="*/ 124 h 187"/>
                  <a:gd name="T16" fmla="*/ 62 w 280"/>
                  <a:gd name="T17" fmla="*/ 124 h 187"/>
                  <a:gd name="T18" fmla="*/ 62 w 280"/>
                  <a:gd name="T19" fmla="*/ 124 h 187"/>
                  <a:gd name="T20" fmla="*/ 31 w 280"/>
                  <a:gd name="T21" fmla="*/ 155 h 187"/>
                  <a:gd name="T22" fmla="*/ 0 w 280"/>
                  <a:gd name="T23" fmla="*/ 155 h 187"/>
                  <a:gd name="T24" fmla="*/ 0 w 280"/>
                  <a:gd name="T25" fmla="*/ 155 h 187"/>
                  <a:gd name="T26" fmla="*/ 31 w 280"/>
                  <a:gd name="T27" fmla="*/ 155 h 187"/>
                  <a:gd name="T28" fmla="*/ 93 w 280"/>
                  <a:gd name="T29" fmla="*/ 186 h 187"/>
                  <a:gd name="T30" fmla="*/ 124 w 280"/>
                  <a:gd name="T31" fmla="*/ 186 h 187"/>
                  <a:gd name="T32" fmla="*/ 155 w 280"/>
                  <a:gd name="T33" fmla="*/ 155 h 187"/>
                  <a:gd name="T34" fmla="*/ 155 w 280"/>
                  <a:gd name="T35" fmla="*/ 155 h 187"/>
                  <a:gd name="T36" fmla="*/ 217 w 280"/>
                  <a:gd name="T37" fmla="*/ 124 h 187"/>
                  <a:gd name="T38" fmla="*/ 217 w 280"/>
                  <a:gd name="T39" fmla="*/ 124 h 187"/>
                  <a:gd name="T40" fmla="*/ 217 w 280"/>
                  <a:gd name="T41" fmla="*/ 93 h 187"/>
                  <a:gd name="T42" fmla="*/ 248 w 280"/>
                  <a:gd name="T43" fmla="*/ 93 h 187"/>
                  <a:gd name="T44" fmla="*/ 248 w 280"/>
                  <a:gd name="T45" fmla="*/ 93 h 187"/>
                  <a:gd name="T46" fmla="*/ 279 w 280"/>
                  <a:gd name="T47" fmla="*/ 62 h 187"/>
                  <a:gd name="T48" fmla="*/ 279 w 280"/>
                  <a:gd name="T49" fmla="*/ 62 h 187"/>
                  <a:gd name="T50" fmla="*/ 279 w 280"/>
                  <a:gd name="T51" fmla="*/ 62 h 187"/>
                  <a:gd name="T52" fmla="*/ 217 w 280"/>
                  <a:gd name="T53" fmla="*/ 31 h 187"/>
                  <a:gd name="T54" fmla="*/ 217 w 280"/>
                  <a:gd name="T55" fmla="*/ 31 h 187"/>
                  <a:gd name="T56" fmla="*/ 217 w 280"/>
                  <a:gd name="T57" fmla="*/ 31 h 187"/>
                  <a:gd name="T58" fmla="*/ 217 w 280"/>
                  <a:gd name="T59" fmla="*/ 31 h 187"/>
                  <a:gd name="T60" fmla="*/ 186 w 280"/>
                  <a:gd name="T61" fmla="*/ 0 h 187"/>
                  <a:gd name="T62" fmla="*/ 186 w 280"/>
                  <a:gd name="T63" fmla="*/ 0 h 187"/>
                  <a:gd name="T64" fmla="*/ 124 w 280"/>
                  <a:gd name="T65" fmla="*/ 0 h 187"/>
                  <a:gd name="T66" fmla="*/ 155 w 280"/>
                  <a:gd name="T67"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187">
                    <a:moveTo>
                      <a:pt x="155" y="31"/>
                    </a:moveTo>
                    <a:lnTo>
                      <a:pt x="155" y="31"/>
                    </a:lnTo>
                    <a:lnTo>
                      <a:pt x="155" y="62"/>
                    </a:lnTo>
                    <a:cubicBezTo>
                      <a:pt x="155" y="62"/>
                      <a:pt x="155" y="62"/>
                      <a:pt x="155" y="93"/>
                    </a:cubicBezTo>
                    <a:lnTo>
                      <a:pt x="155" y="124"/>
                    </a:lnTo>
                    <a:cubicBezTo>
                      <a:pt x="124" y="124"/>
                      <a:pt x="124" y="124"/>
                      <a:pt x="124" y="124"/>
                    </a:cubicBezTo>
                    <a:cubicBezTo>
                      <a:pt x="93" y="124"/>
                      <a:pt x="93" y="124"/>
                      <a:pt x="93" y="124"/>
                    </a:cubicBezTo>
                    <a:lnTo>
                      <a:pt x="93" y="124"/>
                    </a:lnTo>
                    <a:cubicBezTo>
                      <a:pt x="62" y="124"/>
                      <a:pt x="62" y="124"/>
                      <a:pt x="62" y="124"/>
                    </a:cubicBezTo>
                    <a:lnTo>
                      <a:pt x="62" y="124"/>
                    </a:lnTo>
                    <a:cubicBezTo>
                      <a:pt x="62" y="155"/>
                      <a:pt x="31" y="155"/>
                      <a:pt x="31" y="155"/>
                    </a:cubicBezTo>
                    <a:lnTo>
                      <a:pt x="0" y="155"/>
                    </a:lnTo>
                    <a:lnTo>
                      <a:pt x="0" y="155"/>
                    </a:lnTo>
                    <a:lnTo>
                      <a:pt x="31" y="155"/>
                    </a:lnTo>
                    <a:cubicBezTo>
                      <a:pt x="62" y="155"/>
                      <a:pt x="93" y="155"/>
                      <a:pt x="93" y="186"/>
                    </a:cubicBezTo>
                    <a:lnTo>
                      <a:pt x="124" y="186"/>
                    </a:lnTo>
                    <a:cubicBezTo>
                      <a:pt x="124" y="186"/>
                      <a:pt x="124" y="186"/>
                      <a:pt x="155" y="155"/>
                    </a:cubicBezTo>
                    <a:lnTo>
                      <a:pt x="155" y="155"/>
                    </a:lnTo>
                    <a:cubicBezTo>
                      <a:pt x="155" y="155"/>
                      <a:pt x="186" y="124"/>
                      <a:pt x="217" y="124"/>
                    </a:cubicBezTo>
                    <a:lnTo>
                      <a:pt x="217" y="124"/>
                    </a:lnTo>
                    <a:lnTo>
                      <a:pt x="217" y="93"/>
                    </a:lnTo>
                    <a:lnTo>
                      <a:pt x="248" y="93"/>
                    </a:lnTo>
                    <a:lnTo>
                      <a:pt x="248" y="93"/>
                    </a:lnTo>
                    <a:lnTo>
                      <a:pt x="279" y="62"/>
                    </a:lnTo>
                    <a:lnTo>
                      <a:pt x="279" y="62"/>
                    </a:lnTo>
                    <a:lnTo>
                      <a:pt x="279" y="62"/>
                    </a:lnTo>
                    <a:cubicBezTo>
                      <a:pt x="248" y="62"/>
                      <a:pt x="248" y="62"/>
                      <a:pt x="217" y="31"/>
                    </a:cubicBezTo>
                    <a:lnTo>
                      <a:pt x="217" y="31"/>
                    </a:lnTo>
                    <a:lnTo>
                      <a:pt x="217" y="31"/>
                    </a:lnTo>
                    <a:lnTo>
                      <a:pt x="217" y="31"/>
                    </a:lnTo>
                    <a:cubicBezTo>
                      <a:pt x="186" y="31"/>
                      <a:pt x="186" y="31"/>
                      <a:pt x="186" y="0"/>
                    </a:cubicBezTo>
                    <a:lnTo>
                      <a:pt x="186" y="0"/>
                    </a:lnTo>
                    <a:cubicBezTo>
                      <a:pt x="155" y="0"/>
                      <a:pt x="155" y="0"/>
                      <a:pt x="124" y="0"/>
                    </a:cubicBezTo>
                    <a:cubicBezTo>
                      <a:pt x="124" y="31"/>
                      <a:pt x="155" y="31"/>
                      <a:pt x="155"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1" name="Freeform 100"/>
              <p:cNvSpPr>
                <a:spLocks noChangeArrowheads="1"/>
              </p:cNvSpPr>
              <p:nvPr/>
            </p:nvSpPr>
            <p:spPr bwMode="auto">
              <a:xfrm>
                <a:off x="3890963" y="820738"/>
                <a:ext cx="77787" cy="11112"/>
              </a:xfrm>
              <a:custGeom>
                <a:avLst/>
                <a:gdLst>
                  <a:gd name="T0" fmla="*/ 31 w 218"/>
                  <a:gd name="T1" fmla="*/ 0 h 32"/>
                  <a:gd name="T2" fmla="*/ 31 w 218"/>
                  <a:gd name="T3" fmla="*/ 0 h 32"/>
                  <a:gd name="T4" fmla="*/ 62 w 218"/>
                  <a:gd name="T5" fmla="*/ 31 h 32"/>
                  <a:gd name="T6" fmla="*/ 93 w 218"/>
                  <a:gd name="T7" fmla="*/ 31 h 32"/>
                  <a:gd name="T8" fmla="*/ 93 w 218"/>
                  <a:gd name="T9" fmla="*/ 31 h 32"/>
                  <a:gd name="T10" fmla="*/ 93 w 218"/>
                  <a:gd name="T11" fmla="*/ 31 h 32"/>
                  <a:gd name="T12" fmla="*/ 124 w 218"/>
                  <a:gd name="T13" fmla="*/ 31 h 32"/>
                  <a:gd name="T14" fmla="*/ 124 w 218"/>
                  <a:gd name="T15" fmla="*/ 31 h 32"/>
                  <a:gd name="T16" fmla="*/ 186 w 218"/>
                  <a:gd name="T17" fmla="*/ 31 h 32"/>
                  <a:gd name="T18" fmla="*/ 186 w 218"/>
                  <a:gd name="T19" fmla="*/ 31 h 32"/>
                  <a:gd name="T20" fmla="*/ 217 w 218"/>
                  <a:gd name="T21" fmla="*/ 0 h 32"/>
                  <a:gd name="T22" fmla="*/ 217 w 218"/>
                  <a:gd name="T23" fmla="*/ 0 h 32"/>
                  <a:gd name="T24" fmla="*/ 186 w 218"/>
                  <a:gd name="T25" fmla="*/ 0 h 32"/>
                  <a:gd name="T26" fmla="*/ 186 w 218"/>
                  <a:gd name="T27" fmla="*/ 0 h 32"/>
                  <a:gd name="T28" fmla="*/ 124 w 218"/>
                  <a:gd name="T29" fmla="*/ 31 h 32"/>
                  <a:gd name="T30" fmla="*/ 93 w 218"/>
                  <a:gd name="T31" fmla="*/ 0 h 32"/>
                  <a:gd name="T32" fmla="*/ 93 w 218"/>
                  <a:gd name="T33" fmla="*/ 0 h 32"/>
                  <a:gd name="T34" fmla="*/ 93 w 218"/>
                  <a:gd name="T35" fmla="*/ 0 h 32"/>
                  <a:gd name="T36" fmla="*/ 62 w 218"/>
                  <a:gd name="T37" fmla="*/ 0 h 32"/>
                  <a:gd name="T38" fmla="*/ 31 w 218"/>
                  <a:gd name="T39" fmla="*/ 0 h 32"/>
                  <a:gd name="T40" fmla="*/ 0 w 218"/>
                  <a:gd name="T41" fmla="*/ 0 h 32"/>
                  <a:gd name="T42" fmla="*/ 0 w 218"/>
                  <a:gd name="T43" fmla="*/ 0 h 32"/>
                  <a:gd name="T44" fmla="*/ 31 w 21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32">
                    <a:moveTo>
                      <a:pt x="31" y="0"/>
                    </a:moveTo>
                    <a:lnTo>
                      <a:pt x="31" y="0"/>
                    </a:lnTo>
                    <a:lnTo>
                      <a:pt x="62" y="31"/>
                    </a:lnTo>
                    <a:cubicBezTo>
                      <a:pt x="93" y="31"/>
                      <a:pt x="93" y="31"/>
                      <a:pt x="93" y="31"/>
                    </a:cubicBezTo>
                    <a:lnTo>
                      <a:pt x="93" y="31"/>
                    </a:lnTo>
                    <a:lnTo>
                      <a:pt x="93" y="31"/>
                    </a:lnTo>
                    <a:lnTo>
                      <a:pt x="124" y="31"/>
                    </a:lnTo>
                    <a:lnTo>
                      <a:pt x="124" y="31"/>
                    </a:lnTo>
                    <a:cubicBezTo>
                      <a:pt x="124" y="31"/>
                      <a:pt x="155" y="31"/>
                      <a:pt x="186" y="31"/>
                    </a:cubicBezTo>
                    <a:lnTo>
                      <a:pt x="186" y="31"/>
                    </a:lnTo>
                    <a:cubicBezTo>
                      <a:pt x="186" y="31"/>
                      <a:pt x="186" y="0"/>
                      <a:pt x="217" y="0"/>
                    </a:cubicBezTo>
                    <a:lnTo>
                      <a:pt x="217" y="0"/>
                    </a:lnTo>
                    <a:cubicBezTo>
                      <a:pt x="186" y="0"/>
                      <a:pt x="186" y="0"/>
                      <a:pt x="186" y="0"/>
                    </a:cubicBezTo>
                    <a:lnTo>
                      <a:pt x="186" y="0"/>
                    </a:lnTo>
                    <a:cubicBezTo>
                      <a:pt x="155" y="0"/>
                      <a:pt x="155" y="31"/>
                      <a:pt x="124" y="31"/>
                    </a:cubicBezTo>
                    <a:cubicBezTo>
                      <a:pt x="124" y="31"/>
                      <a:pt x="124" y="31"/>
                      <a:pt x="93" y="0"/>
                    </a:cubicBezTo>
                    <a:lnTo>
                      <a:pt x="93" y="0"/>
                    </a:lnTo>
                    <a:lnTo>
                      <a:pt x="93" y="0"/>
                    </a:lnTo>
                    <a:lnTo>
                      <a:pt x="62" y="0"/>
                    </a:lnTo>
                    <a:cubicBezTo>
                      <a:pt x="62" y="0"/>
                      <a:pt x="62" y="0"/>
                      <a:pt x="31" y="0"/>
                    </a:cubicBezTo>
                    <a:cubicBezTo>
                      <a:pt x="0" y="0"/>
                      <a:pt x="0" y="0"/>
                      <a:pt x="0" y="0"/>
                    </a:cubicBezTo>
                    <a:lnTo>
                      <a:pt x="0" y="0"/>
                    </a:lnTo>
                    <a:cubicBezTo>
                      <a:pt x="0" y="0"/>
                      <a:pt x="0" y="0"/>
                      <a:pt x="3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2" name="Freeform 101"/>
              <p:cNvSpPr>
                <a:spLocks noChangeArrowheads="1"/>
              </p:cNvSpPr>
              <p:nvPr/>
            </p:nvSpPr>
            <p:spPr bwMode="auto">
              <a:xfrm>
                <a:off x="6469063" y="2728913"/>
                <a:ext cx="168275" cy="157162"/>
              </a:xfrm>
              <a:custGeom>
                <a:avLst/>
                <a:gdLst>
                  <a:gd name="T0" fmla="*/ 0 w 466"/>
                  <a:gd name="T1" fmla="*/ 217 h 435"/>
                  <a:gd name="T2" fmla="*/ 0 w 466"/>
                  <a:gd name="T3" fmla="*/ 248 h 435"/>
                  <a:gd name="T4" fmla="*/ 0 w 466"/>
                  <a:gd name="T5" fmla="*/ 372 h 435"/>
                  <a:gd name="T6" fmla="*/ 31 w 466"/>
                  <a:gd name="T7" fmla="*/ 372 h 435"/>
                  <a:gd name="T8" fmla="*/ 31 w 466"/>
                  <a:gd name="T9" fmla="*/ 372 h 435"/>
                  <a:gd name="T10" fmla="*/ 93 w 466"/>
                  <a:gd name="T11" fmla="*/ 372 h 435"/>
                  <a:gd name="T12" fmla="*/ 93 w 466"/>
                  <a:gd name="T13" fmla="*/ 372 h 435"/>
                  <a:gd name="T14" fmla="*/ 124 w 466"/>
                  <a:gd name="T15" fmla="*/ 341 h 435"/>
                  <a:gd name="T16" fmla="*/ 186 w 466"/>
                  <a:gd name="T17" fmla="*/ 279 h 435"/>
                  <a:gd name="T18" fmla="*/ 217 w 466"/>
                  <a:gd name="T19" fmla="*/ 279 h 435"/>
                  <a:gd name="T20" fmla="*/ 279 w 466"/>
                  <a:gd name="T21" fmla="*/ 279 h 435"/>
                  <a:gd name="T22" fmla="*/ 310 w 466"/>
                  <a:gd name="T23" fmla="*/ 341 h 435"/>
                  <a:gd name="T24" fmla="*/ 341 w 466"/>
                  <a:gd name="T25" fmla="*/ 372 h 435"/>
                  <a:gd name="T26" fmla="*/ 341 w 466"/>
                  <a:gd name="T27" fmla="*/ 372 h 435"/>
                  <a:gd name="T28" fmla="*/ 372 w 466"/>
                  <a:gd name="T29" fmla="*/ 403 h 435"/>
                  <a:gd name="T30" fmla="*/ 403 w 466"/>
                  <a:gd name="T31" fmla="*/ 403 h 435"/>
                  <a:gd name="T32" fmla="*/ 434 w 466"/>
                  <a:gd name="T33" fmla="*/ 434 h 435"/>
                  <a:gd name="T34" fmla="*/ 434 w 466"/>
                  <a:gd name="T35" fmla="*/ 403 h 435"/>
                  <a:gd name="T36" fmla="*/ 403 w 466"/>
                  <a:gd name="T37" fmla="*/ 372 h 435"/>
                  <a:gd name="T38" fmla="*/ 372 w 466"/>
                  <a:gd name="T39" fmla="*/ 341 h 435"/>
                  <a:gd name="T40" fmla="*/ 341 w 466"/>
                  <a:gd name="T41" fmla="*/ 279 h 435"/>
                  <a:gd name="T42" fmla="*/ 310 w 466"/>
                  <a:gd name="T43" fmla="*/ 217 h 435"/>
                  <a:gd name="T44" fmla="*/ 310 w 466"/>
                  <a:gd name="T45" fmla="*/ 186 h 435"/>
                  <a:gd name="T46" fmla="*/ 248 w 466"/>
                  <a:gd name="T47" fmla="*/ 155 h 435"/>
                  <a:gd name="T48" fmla="*/ 248 w 466"/>
                  <a:gd name="T49" fmla="*/ 93 h 435"/>
                  <a:gd name="T50" fmla="*/ 217 w 466"/>
                  <a:gd name="T51" fmla="*/ 62 h 435"/>
                  <a:gd name="T52" fmla="*/ 186 w 466"/>
                  <a:gd name="T53" fmla="*/ 62 h 435"/>
                  <a:gd name="T54" fmla="*/ 186 w 466"/>
                  <a:gd name="T55" fmla="*/ 62 h 435"/>
                  <a:gd name="T56" fmla="*/ 124 w 466"/>
                  <a:gd name="T57" fmla="*/ 31 h 435"/>
                  <a:gd name="T58" fmla="*/ 124 w 466"/>
                  <a:gd name="T59" fmla="*/ 31 h 435"/>
                  <a:gd name="T60" fmla="*/ 62 w 466"/>
                  <a:gd name="T61" fmla="*/ 0 h 435"/>
                  <a:gd name="T62" fmla="*/ 0 w 466"/>
                  <a:gd name="T63" fmla="*/ 186 h 435"/>
                  <a:gd name="T64" fmla="*/ 0 w 466"/>
                  <a:gd name="T65" fmla="*/ 18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435">
                    <a:moveTo>
                      <a:pt x="0" y="217"/>
                    </a:moveTo>
                    <a:lnTo>
                      <a:pt x="0" y="217"/>
                    </a:lnTo>
                    <a:cubicBezTo>
                      <a:pt x="0" y="217"/>
                      <a:pt x="0" y="217"/>
                      <a:pt x="0" y="248"/>
                    </a:cubicBezTo>
                    <a:lnTo>
                      <a:pt x="0" y="248"/>
                    </a:lnTo>
                    <a:cubicBezTo>
                      <a:pt x="0" y="248"/>
                      <a:pt x="0" y="248"/>
                      <a:pt x="0" y="310"/>
                    </a:cubicBezTo>
                    <a:cubicBezTo>
                      <a:pt x="0" y="310"/>
                      <a:pt x="0" y="341"/>
                      <a:pt x="0" y="372"/>
                    </a:cubicBezTo>
                    <a:lnTo>
                      <a:pt x="31" y="372"/>
                    </a:lnTo>
                    <a:lnTo>
                      <a:pt x="31" y="372"/>
                    </a:lnTo>
                    <a:lnTo>
                      <a:pt x="31" y="372"/>
                    </a:lnTo>
                    <a:lnTo>
                      <a:pt x="31" y="372"/>
                    </a:lnTo>
                    <a:cubicBezTo>
                      <a:pt x="62" y="372"/>
                      <a:pt x="62" y="372"/>
                      <a:pt x="62" y="372"/>
                    </a:cubicBezTo>
                    <a:lnTo>
                      <a:pt x="93" y="372"/>
                    </a:lnTo>
                    <a:lnTo>
                      <a:pt x="93" y="372"/>
                    </a:lnTo>
                    <a:lnTo>
                      <a:pt x="93" y="372"/>
                    </a:lnTo>
                    <a:lnTo>
                      <a:pt x="93" y="372"/>
                    </a:lnTo>
                    <a:cubicBezTo>
                      <a:pt x="93" y="341"/>
                      <a:pt x="124" y="341"/>
                      <a:pt x="124" y="341"/>
                    </a:cubicBezTo>
                    <a:cubicBezTo>
                      <a:pt x="124" y="341"/>
                      <a:pt x="124" y="341"/>
                      <a:pt x="124" y="310"/>
                    </a:cubicBezTo>
                    <a:cubicBezTo>
                      <a:pt x="155" y="279"/>
                      <a:pt x="186" y="279"/>
                      <a:pt x="186" y="279"/>
                    </a:cubicBezTo>
                    <a:cubicBezTo>
                      <a:pt x="186" y="279"/>
                      <a:pt x="186" y="279"/>
                      <a:pt x="217" y="279"/>
                    </a:cubicBezTo>
                    <a:lnTo>
                      <a:pt x="217" y="279"/>
                    </a:lnTo>
                    <a:cubicBezTo>
                      <a:pt x="248" y="279"/>
                      <a:pt x="248" y="279"/>
                      <a:pt x="248" y="279"/>
                    </a:cubicBezTo>
                    <a:lnTo>
                      <a:pt x="279" y="279"/>
                    </a:lnTo>
                    <a:cubicBezTo>
                      <a:pt x="310" y="310"/>
                      <a:pt x="310" y="310"/>
                      <a:pt x="310" y="310"/>
                    </a:cubicBezTo>
                    <a:lnTo>
                      <a:pt x="310" y="341"/>
                    </a:lnTo>
                    <a:lnTo>
                      <a:pt x="310" y="341"/>
                    </a:lnTo>
                    <a:cubicBezTo>
                      <a:pt x="341" y="341"/>
                      <a:pt x="341" y="341"/>
                      <a:pt x="341" y="372"/>
                    </a:cubicBezTo>
                    <a:lnTo>
                      <a:pt x="341" y="372"/>
                    </a:lnTo>
                    <a:lnTo>
                      <a:pt x="341" y="372"/>
                    </a:lnTo>
                    <a:cubicBezTo>
                      <a:pt x="372" y="372"/>
                      <a:pt x="372" y="403"/>
                      <a:pt x="372" y="403"/>
                    </a:cubicBezTo>
                    <a:lnTo>
                      <a:pt x="372" y="403"/>
                    </a:lnTo>
                    <a:lnTo>
                      <a:pt x="403" y="403"/>
                    </a:lnTo>
                    <a:lnTo>
                      <a:pt x="403" y="403"/>
                    </a:lnTo>
                    <a:lnTo>
                      <a:pt x="403" y="403"/>
                    </a:lnTo>
                    <a:lnTo>
                      <a:pt x="434" y="434"/>
                    </a:lnTo>
                    <a:cubicBezTo>
                      <a:pt x="465" y="434"/>
                      <a:pt x="465" y="434"/>
                      <a:pt x="465" y="434"/>
                    </a:cubicBezTo>
                    <a:cubicBezTo>
                      <a:pt x="434" y="434"/>
                      <a:pt x="434" y="403"/>
                      <a:pt x="434" y="403"/>
                    </a:cubicBezTo>
                    <a:lnTo>
                      <a:pt x="434" y="403"/>
                    </a:lnTo>
                    <a:cubicBezTo>
                      <a:pt x="434" y="403"/>
                      <a:pt x="403" y="403"/>
                      <a:pt x="403" y="372"/>
                    </a:cubicBezTo>
                    <a:lnTo>
                      <a:pt x="372" y="372"/>
                    </a:lnTo>
                    <a:cubicBezTo>
                      <a:pt x="372" y="341"/>
                      <a:pt x="372" y="341"/>
                      <a:pt x="372" y="341"/>
                    </a:cubicBezTo>
                    <a:cubicBezTo>
                      <a:pt x="372" y="310"/>
                      <a:pt x="341" y="310"/>
                      <a:pt x="341" y="310"/>
                    </a:cubicBezTo>
                    <a:lnTo>
                      <a:pt x="341" y="279"/>
                    </a:lnTo>
                    <a:cubicBezTo>
                      <a:pt x="310" y="279"/>
                      <a:pt x="310" y="248"/>
                      <a:pt x="310" y="248"/>
                    </a:cubicBezTo>
                    <a:cubicBezTo>
                      <a:pt x="310" y="217"/>
                      <a:pt x="310" y="217"/>
                      <a:pt x="310" y="217"/>
                    </a:cubicBezTo>
                    <a:cubicBezTo>
                      <a:pt x="310" y="186"/>
                      <a:pt x="310" y="186"/>
                      <a:pt x="341" y="186"/>
                    </a:cubicBezTo>
                    <a:cubicBezTo>
                      <a:pt x="310" y="186"/>
                      <a:pt x="310" y="186"/>
                      <a:pt x="310" y="186"/>
                    </a:cubicBezTo>
                    <a:cubicBezTo>
                      <a:pt x="310" y="186"/>
                      <a:pt x="310" y="186"/>
                      <a:pt x="279" y="186"/>
                    </a:cubicBezTo>
                    <a:cubicBezTo>
                      <a:pt x="279" y="186"/>
                      <a:pt x="248" y="186"/>
                      <a:pt x="248" y="155"/>
                    </a:cubicBezTo>
                    <a:lnTo>
                      <a:pt x="248" y="124"/>
                    </a:lnTo>
                    <a:cubicBezTo>
                      <a:pt x="248" y="124"/>
                      <a:pt x="248" y="124"/>
                      <a:pt x="248" y="93"/>
                    </a:cubicBezTo>
                    <a:lnTo>
                      <a:pt x="248" y="93"/>
                    </a:lnTo>
                    <a:cubicBezTo>
                      <a:pt x="217" y="93"/>
                      <a:pt x="217" y="93"/>
                      <a:pt x="217" y="62"/>
                    </a:cubicBezTo>
                    <a:cubicBezTo>
                      <a:pt x="186" y="62"/>
                      <a:pt x="186" y="62"/>
                      <a:pt x="186" y="62"/>
                    </a:cubicBezTo>
                    <a:lnTo>
                      <a:pt x="186" y="62"/>
                    </a:lnTo>
                    <a:lnTo>
                      <a:pt x="186" y="62"/>
                    </a:lnTo>
                    <a:lnTo>
                      <a:pt x="186" y="62"/>
                    </a:lnTo>
                    <a:lnTo>
                      <a:pt x="186" y="62"/>
                    </a:lnTo>
                    <a:cubicBezTo>
                      <a:pt x="155" y="62"/>
                      <a:pt x="155" y="62"/>
                      <a:pt x="124" y="31"/>
                    </a:cubicBezTo>
                    <a:lnTo>
                      <a:pt x="124" y="31"/>
                    </a:lnTo>
                    <a:lnTo>
                      <a:pt x="124" y="31"/>
                    </a:lnTo>
                    <a:cubicBezTo>
                      <a:pt x="93" y="31"/>
                      <a:pt x="93" y="31"/>
                      <a:pt x="93" y="31"/>
                    </a:cubicBezTo>
                    <a:lnTo>
                      <a:pt x="62" y="0"/>
                    </a:lnTo>
                    <a:cubicBezTo>
                      <a:pt x="62" y="0"/>
                      <a:pt x="31" y="0"/>
                      <a:pt x="0" y="0"/>
                    </a:cubicBezTo>
                    <a:cubicBezTo>
                      <a:pt x="0" y="186"/>
                      <a:pt x="0" y="186"/>
                      <a:pt x="0" y="186"/>
                    </a:cubicBezTo>
                    <a:cubicBezTo>
                      <a:pt x="31" y="186"/>
                      <a:pt x="31" y="186"/>
                      <a:pt x="31" y="186"/>
                    </a:cubicBezTo>
                    <a:cubicBezTo>
                      <a:pt x="0" y="186"/>
                      <a:pt x="0" y="186"/>
                      <a:pt x="0" y="186"/>
                    </a:cubicBezTo>
                    <a:lnTo>
                      <a:pt x="0" y="21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3" name="Freeform 102"/>
              <p:cNvSpPr>
                <a:spLocks noChangeArrowheads="1"/>
              </p:cNvSpPr>
              <p:nvPr/>
            </p:nvSpPr>
            <p:spPr bwMode="auto">
              <a:xfrm>
                <a:off x="4605338" y="1377950"/>
                <a:ext cx="781050" cy="323850"/>
              </a:xfrm>
              <a:custGeom>
                <a:avLst/>
                <a:gdLst>
                  <a:gd name="T0" fmla="*/ 61 w 2170"/>
                  <a:gd name="T1" fmla="*/ 497 h 901"/>
                  <a:gd name="T2" fmla="*/ 185 w 2170"/>
                  <a:gd name="T3" fmla="*/ 497 h 901"/>
                  <a:gd name="T4" fmla="*/ 309 w 2170"/>
                  <a:gd name="T5" fmla="*/ 497 h 901"/>
                  <a:gd name="T6" fmla="*/ 309 w 2170"/>
                  <a:gd name="T7" fmla="*/ 652 h 901"/>
                  <a:gd name="T8" fmla="*/ 248 w 2170"/>
                  <a:gd name="T9" fmla="*/ 745 h 901"/>
                  <a:gd name="T10" fmla="*/ 341 w 2170"/>
                  <a:gd name="T11" fmla="*/ 806 h 901"/>
                  <a:gd name="T12" fmla="*/ 620 w 2170"/>
                  <a:gd name="T13" fmla="*/ 589 h 901"/>
                  <a:gd name="T14" fmla="*/ 775 w 2170"/>
                  <a:gd name="T15" fmla="*/ 589 h 901"/>
                  <a:gd name="T16" fmla="*/ 805 w 2170"/>
                  <a:gd name="T17" fmla="*/ 713 h 901"/>
                  <a:gd name="T18" fmla="*/ 929 w 2170"/>
                  <a:gd name="T19" fmla="*/ 713 h 901"/>
                  <a:gd name="T20" fmla="*/ 1023 w 2170"/>
                  <a:gd name="T21" fmla="*/ 745 h 901"/>
                  <a:gd name="T22" fmla="*/ 1116 w 2170"/>
                  <a:gd name="T23" fmla="*/ 869 h 901"/>
                  <a:gd name="T24" fmla="*/ 1177 w 2170"/>
                  <a:gd name="T25" fmla="*/ 900 h 901"/>
                  <a:gd name="T26" fmla="*/ 1177 w 2170"/>
                  <a:gd name="T27" fmla="*/ 869 h 901"/>
                  <a:gd name="T28" fmla="*/ 1271 w 2170"/>
                  <a:gd name="T29" fmla="*/ 806 h 901"/>
                  <a:gd name="T30" fmla="*/ 1425 w 2170"/>
                  <a:gd name="T31" fmla="*/ 745 h 901"/>
                  <a:gd name="T32" fmla="*/ 1581 w 2170"/>
                  <a:gd name="T33" fmla="*/ 745 h 901"/>
                  <a:gd name="T34" fmla="*/ 1673 w 2170"/>
                  <a:gd name="T35" fmla="*/ 745 h 901"/>
                  <a:gd name="T36" fmla="*/ 1797 w 2170"/>
                  <a:gd name="T37" fmla="*/ 776 h 901"/>
                  <a:gd name="T38" fmla="*/ 1829 w 2170"/>
                  <a:gd name="T39" fmla="*/ 745 h 901"/>
                  <a:gd name="T40" fmla="*/ 1766 w 2170"/>
                  <a:gd name="T41" fmla="*/ 652 h 901"/>
                  <a:gd name="T42" fmla="*/ 1860 w 2170"/>
                  <a:gd name="T43" fmla="*/ 621 h 901"/>
                  <a:gd name="T44" fmla="*/ 1921 w 2170"/>
                  <a:gd name="T45" fmla="*/ 559 h 901"/>
                  <a:gd name="T46" fmla="*/ 2014 w 2170"/>
                  <a:gd name="T47" fmla="*/ 497 h 901"/>
                  <a:gd name="T48" fmla="*/ 2108 w 2170"/>
                  <a:gd name="T49" fmla="*/ 497 h 901"/>
                  <a:gd name="T50" fmla="*/ 2169 w 2170"/>
                  <a:gd name="T51" fmla="*/ 373 h 901"/>
                  <a:gd name="T52" fmla="*/ 2077 w 2170"/>
                  <a:gd name="T53" fmla="*/ 373 h 901"/>
                  <a:gd name="T54" fmla="*/ 2014 w 2170"/>
                  <a:gd name="T55" fmla="*/ 311 h 901"/>
                  <a:gd name="T56" fmla="*/ 1921 w 2170"/>
                  <a:gd name="T57" fmla="*/ 311 h 901"/>
                  <a:gd name="T58" fmla="*/ 1860 w 2170"/>
                  <a:gd name="T59" fmla="*/ 280 h 901"/>
                  <a:gd name="T60" fmla="*/ 1766 w 2170"/>
                  <a:gd name="T61" fmla="*/ 280 h 901"/>
                  <a:gd name="T62" fmla="*/ 1642 w 2170"/>
                  <a:gd name="T63" fmla="*/ 125 h 901"/>
                  <a:gd name="T64" fmla="*/ 1549 w 2170"/>
                  <a:gd name="T65" fmla="*/ 93 h 901"/>
                  <a:gd name="T66" fmla="*/ 1457 w 2170"/>
                  <a:gd name="T67" fmla="*/ 125 h 901"/>
                  <a:gd name="T68" fmla="*/ 1394 w 2170"/>
                  <a:gd name="T69" fmla="*/ 93 h 901"/>
                  <a:gd name="T70" fmla="*/ 1364 w 2170"/>
                  <a:gd name="T71" fmla="*/ 93 h 901"/>
                  <a:gd name="T72" fmla="*/ 1271 w 2170"/>
                  <a:gd name="T73" fmla="*/ 32 h 901"/>
                  <a:gd name="T74" fmla="*/ 1208 w 2170"/>
                  <a:gd name="T75" fmla="*/ 0 h 901"/>
                  <a:gd name="T76" fmla="*/ 1053 w 2170"/>
                  <a:gd name="T77" fmla="*/ 63 h 901"/>
                  <a:gd name="T78" fmla="*/ 992 w 2170"/>
                  <a:gd name="T79" fmla="*/ 93 h 901"/>
                  <a:gd name="T80" fmla="*/ 837 w 2170"/>
                  <a:gd name="T81" fmla="*/ 93 h 901"/>
                  <a:gd name="T82" fmla="*/ 805 w 2170"/>
                  <a:gd name="T83" fmla="*/ 125 h 901"/>
                  <a:gd name="T84" fmla="*/ 775 w 2170"/>
                  <a:gd name="T85" fmla="*/ 187 h 901"/>
                  <a:gd name="T86" fmla="*/ 775 w 2170"/>
                  <a:gd name="T87" fmla="*/ 311 h 901"/>
                  <a:gd name="T88" fmla="*/ 713 w 2170"/>
                  <a:gd name="T89" fmla="*/ 311 h 901"/>
                  <a:gd name="T90" fmla="*/ 620 w 2170"/>
                  <a:gd name="T91" fmla="*/ 280 h 901"/>
                  <a:gd name="T92" fmla="*/ 557 w 2170"/>
                  <a:gd name="T93" fmla="*/ 311 h 901"/>
                  <a:gd name="T94" fmla="*/ 465 w 2170"/>
                  <a:gd name="T95" fmla="*/ 311 h 901"/>
                  <a:gd name="T96" fmla="*/ 403 w 2170"/>
                  <a:gd name="T97" fmla="*/ 311 h 901"/>
                  <a:gd name="T98" fmla="*/ 341 w 2170"/>
                  <a:gd name="T99" fmla="*/ 249 h 901"/>
                  <a:gd name="T100" fmla="*/ 279 w 2170"/>
                  <a:gd name="T101" fmla="*/ 249 h 901"/>
                  <a:gd name="T102" fmla="*/ 217 w 2170"/>
                  <a:gd name="T103" fmla="*/ 249 h 901"/>
                  <a:gd name="T104" fmla="*/ 185 w 2170"/>
                  <a:gd name="T105" fmla="*/ 249 h 901"/>
                  <a:gd name="T106" fmla="*/ 124 w 2170"/>
                  <a:gd name="T107" fmla="*/ 280 h 901"/>
                  <a:gd name="T108" fmla="*/ 93 w 2170"/>
                  <a:gd name="T109" fmla="*/ 341 h 901"/>
                  <a:gd name="T110" fmla="*/ 31 w 2170"/>
                  <a:gd name="T111" fmla="*/ 341 h 901"/>
                  <a:gd name="T112" fmla="*/ 0 w 2170"/>
                  <a:gd name="T113" fmla="*/ 3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0" h="901">
                    <a:moveTo>
                      <a:pt x="0" y="404"/>
                    </a:moveTo>
                    <a:lnTo>
                      <a:pt x="0" y="404"/>
                    </a:lnTo>
                    <a:cubicBezTo>
                      <a:pt x="0" y="435"/>
                      <a:pt x="0" y="435"/>
                      <a:pt x="0" y="435"/>
                    </a:cubicBezTo>
                    <a:lnTo>
                      <a:pt x="0" y="435"/>
                    </a:lnTo>
                    <a:cubicBezTo>
                      <a:pt x="31" y="435"/>
                      <a:pt x="31" y="435"/>
                      <a:pt x="31" y="435"/>
                    </a:cubicBezTo>
                    <a:lnTo>
                      <a:pt x="61" y="465"/>
                    </a:lnTo>
                    <a:cubicBezTo>
                      <a:pt x="61" y="465"/>
                      <a:pt x="61" y="465"/>
                      <a:pt x="61" y="497"/>
                    </a:cubicBezTo>
                    <a:lnTo>
                      <a:pt x="93" y="497"/>
                    </a:lnTo>
                    <a:cubicBezTo>
                      <a:pt x="124" y="497"/>
                      <a:pt x="124" y="528"/>
                      <a:pt x="124" y="528"/>
                    </a:cubicBezTo>
                    <a:lnTo>
                      <a:pt x="124" y="528"/>
                    </a:lnTo>
                    <a:lnTo>
                      <a:pt x="124" y="528"/>
                    </a:lnTo>
                    <a:lnTo>
                      <a:pt x="155" y="528"/>
                    </a:lnTo>
                    <a:lnTo>
                      <a:pt x="155" y="528"/>
                    </a:lnTo>
                    <a:cubicBezTo>
                      <a:pt x="155" y="497"/>
                      <a:pt x="185" y="497"/>
                      <a:pt x="185" y="497"/>
                    </a:cubicBezTo>
                    <a:lnTo>
                      <a:pt x="217" y="497"/>
                    </a:lnTo>
                    <a:lnTo>
                      <a:pt x="217" y="497"/>
                    </a:lnTo>
                    <a:cubicBezTo>
                      <a:pt x="217" y="497"/>
                      <a:pt x="217" y="497"/>
                      <a:pt x="248" y="497"/>
                    </a:cubicBezTo>
                    <a:lnTo>
                      <a:pt x="248" y="497"/>
                    </a:lnTo>
                    <a:lnTo>
                      <a:pt x="248" y="497"/>
                    </a:lnTo>
                    <a:lnTo>
                      <a:pt x="279" y="497"/>
                    </a:lnTo>
                    <a:lnTo>
                      <a:pt x="309" y="497"/>
                    </a:lnTo>
                    <a:lnTo>
                      <a:pt x="341" y="497"/>
                    </a:lnTo>
                    <a:cubicBezTo>
                      <a:pt x="341" y="528"/>
                      <a:pt x="341" y="528"/>
                      <a:pt x="341" y="528"/>
                    </a:cubicBezTo>
                    <a:lnTo>
                      <a:pt x="341" y="528"/>
                    </a:lnTo>
                    <a:cubicBezTo>
                      <a:pt x="341" y="528"/>
                      <a:pt x="341" y="528"/>
                      <a:pt x="341" y="559"/>
                    </a:cubicBezTo>
                    <a:lnTo>
                      <a:pt x="341" y="589"/>
                    </a:lnTo>
                    <a:cubicBezTo>
                      <a:pt x="341" y="621"/>
                      <a:pt x="341" y="652"/>
                      <a:pt x="309" y="652"/>
                    </a:cubicBezTo>
                    <a:lnTo>
                      <a:pt x="309" y="652"/>
                    </a:lnTo>
                    <a:cubicBezTo>
                      <a:pt x="309" y="652"/>
                      <a:pt x="309" y="652"/>
                      <a:pt x="279" y="652"/>
                    </a:cubicBezTo>
                    <a:lnTo>
                      <a:pt x="248" y="652"/>
                    </a:lnTo>
                    <a:lnTo>
                      <a:pt x="248" y="652"/>
                    </a:lnTo>
                    <a:lnTo>
                      <a:pt x="248" y="652"/>
                    </a:lnTo>
                    <a:lnTo>
                      <a:pt x="248" y="683"/>
                    </a:lnTo>
                    <a:cubicBezTo>
                      <a:pt x="248" y="683"/>
                      <a:pt x="248" y="713"/>
                      <a:pt x="217" y="713"/>
                    </a:cubicBezTo>
                    <a:cubicBezTo>
                      <a:pt x="248" y="713"/>
                      <a:pt x="248" y="745"/>
                      <a:pt x="248" y="745"/>
                    </a:cubicBezTo>
                    <a:lnTo>
                      <a:pt x="248" y="745"/>
                    </a:lnTo>
                    <a:cubicBezTo>
                      <a:pt x="248" y="745"/>
                      <a:pt x="248" y="745"/>
                      <a:pt x="279" y="745"/>
                    </a:cubicBezTo>
                    <a:lnTo>
                      <a:pt x="279" y="745"/>
                    </a:lnTo>
                    <a:cubicBezTo>
                      <a:pt x="279" y="776"/>
                      <a:pt x="309" y="776"/>
                      <a:pt x="309" y="776"/>
                    </a:cubicBezTo>
                    <a:cubicBezTo>
                      <a:pt x="309" y="806"/>
                      <a:pt x="309" y="806"/>
                      <a:pt x="309" y="806"/>
                    </a:cubicBezTo>
                    <a:lnTo>
                      <a:pt x="341" y="806"/>
                    </a:lnTo>
                    <a:lnTo>
                      <a:pt x="341" y="806"/>
                    </a:lnTo>
                    <a:cubicBezTo>
                      <a:pt x="372" y="806"/>
                      <a:pt x="372" y="776"/>
                      <a:pt x="372" y="776"/>
                    </a:cubicBezTo>
                    <a:lnTo>
                      <a:pt x="372" y="776"/>
                    </a:lnTo>
                    <a:lnTo>
                      <a:pt x="403" y="806"/>
                    </a:lnTo>
                    <a:cubicBezTo>
                      <a:pt x="433" y="806"/>
                      <a:pt x="433" y="837"/>
                      <a:pt x="465" y="837"/>
                    </a:cubicBezTo>
                    <a:cubicBezTo>
                      <a:pt x="465" y="869"/>
                      <a:pt x="465" y="869"/>
                      <a:pt x="465" y="869"/>
                    </a:cubicBezTo>
                    <a:cubicBezTo>
                      <a:pt x="465" y="621"/>
                      <a:pt x="465" y="621"/>
                      <a:pt x="465" y="621"/>
                    </a:cubicBezTo>
                    <a:cubicBezTo>
                      <a:pt x="620" y="589"/>
                      <a:pt x="620" y="589"/>
                      <a:pt x="620" y="589"/>
                    </a:cubicBezTo>
                    <a:cubicBezTo>
                      <a:pt x="651" y="589"/>
                      <a:pt x="651" y="589"/>
                      <a:pt x="651" y="589"/>
                    </a:cubicBezTo>
                    <a:lnTo>
                      <a:pt x="681" y="559"/>
                    </a:lnTo>
                    <a:lnTo>
                      <a:pt x="681" y="559"/>
                    </a:lnTo>
                    <a:cubicBezTo>
                      <a:pt x="713" y="559"/>
                      <a:pt x="713" y="559"/>
                      <a:pt x="713" y="559"/>
                    </a:cubicBezTo>
                    <a:cubicBezTo>
                      <a:pt x="713" y="559"/>
                      <a:pt x="713" y="559"/>
                      <a:pt x="744" y="559"/>
                    </a:cubicBezTo>
                    <a:lnTo>
                      <a:pt x="744" y="559"/>
                    </a:lnTo>
                    <a:cubicBezTo>
                      <a:pt x="744" y="559"/>
                      <a:pt x="744" y="559"/>
                      <a:pt x="775" y="589"/>
                    </a:cubicBezTo>
                    <a:lnTo>
                      <a:pt x="775" y="589"/>
                    </a:lnTo>
                    <a:lnTo>
                      <a:pt x="775" y="621"/>
                    </a:lnTo>
                    <a:cubicBezTo>
                      <a:pt x="775" y="652"/>
                      <a:pt x="775" y="652"/>
                      <a:pt x="775" y="683"/>
                    </a:cubicBezTo>
                    <a:lnTo>
                      <a:pt x="775" y="683"/>
                    </a:lnTo>
                    <a:lnTo>
                      <a:pt x="775" y="683"/>
                    </a:lnTo>
                    <a:cubicBezTo>
                      <a:pt x="775" y="683"/>
                      <a:pt x="805" y="683"/>
                      <a:pt x="805" y="713"/>
                    </a:cubicBezTo>
                    <a:lnTo>
                      <a:pt x="805" y="713"/>
                    </a:lnTo>
                    <a:lnTo>
                      <a:pt x="837" y="713"/>
                    </a:lnTo>
                    <a:lnTo>
                      <a:pt x="837" y="713"/>
                    </a:lnTo>
                    <a:lnTo>
                      <a:pt x="837" y="713"/>
                    </a:lnTo>
                    <a:cubicBezTo>
                      <a:pt x="868" y="713"/>
                      <a:pt x="868" y="713"/>
                      <a:pt x="868" y="713"/>
                    </a:cubicBezTo>
                    <a:cubicBezTo>
                      <a:pt x="899" y="713"/>
                      <a:pt x="899" y="713"/>
                      <a:pt x="929" y="713"/>
                    </a:cubicBezTo>
                    <a:lnTo>
                      <a:pt x="929" y="713"/>
                    </a:lnTo>
                    <a:lnTo>
                      <a:pt x="929" y="713"/>
                    </a:lnTo>
                    <a:lnTo>
                      <a:pt x="961" y="713"/>
                    </a:lnTo>
                    <a:lnTo>
                      <a:pt x="961" y="713"/>
                    </a:lnTo>
                    <a:lnTo>
                      <a:pt x="961" y="713"/>
                    </a:lnTo>
                    <a:cubicBezTo>
                      <a:pt x="992" y="713"/>
                      <a:pt x="992" y="713"/>
                      <a:pt x="992" y="713"/>
                    </a:cubicBezTo>
                    <a:lnTo>
                      <a:pt x="992" y="713"/>
                    </a:lnTo>
                    <a:cubicBezTo>
                      <a:pt x="1023" y="713"/>
                      <a:pt x="1023" y="713"/>
                      <a:pt x="1023" y="713"/>
                    </a:cubicBezTo>
                    <a:cubicBezTo>
                      <a:pt x="1023" y="745"/>
                      <a:pt x="1023" y="745"/>
                      <a:pt x="1023" y="745"/>
                    </a:cubicBezTo>
                    <a:cubicBezTo>
                      <a:pt x="1053" y="745"/>
                      <a:pt x="1053" y="745"/>
                      <a:pt x="1053" y="776"/>
                    </a:cubicBezTo>
                    <a:cubicBezTo>
                      <a:pt x="1053" y="776"/>
                      <a:pt x="1053" y="776"/>
                      <a:pt x="1053" y="806"/>
                    </a:cubicBezTo>
                    <a:lnTo>
                      <a:pt x="1053" y="806"/>
                    </a:lnTo>
                    <a:cubicBezTo>
                      <a:pt x="1053" y="806"/>
                      <a:pt x="1053" y="806"/>
                      <a:pt x="1085" y="806"/>
                    </a:cubicBezTo>
                    <a:cubicBezTo>
                      <a:pt x="1085" y="837"/>
                      <a:pt x="1085" y="837"/>
                      <a:pt x="1085" y="869"/>
                    </a:cubicBezTo>
                    <a:lnTo>
                      <a:pt x="1116" y="869"/>
                    </a:lnTo>
                    <a:lnTo>
                      <a:pt x="1116" y="869"/>
                    </a:lnTo>
                    <a:lnTo>
                      <a:pt x="1116" y="869"/>
                    </a:lnTo>
                    <a:lnTo>
                      <a:pt x="1116" y="869"/>
                    </a:lnTo>
                    <a:lnTo>
                      <a:pt x="1116" y="869"/>
                    </a:lnTo>
                    <a:lnTo>
                      <a:pt x="1116" y="869"/>
                    </a:lnTo>
                    <a:cubicBezTo>
                      <a:pt x="1116" y="869"/>
                      <a:pt x="1116" y="869"/>
                      <a:pt x="1147" y="869"/>
                    </a:cubicBezTo>
                    <a:lnTo>
                      <a:pt x="1147" y="869"/>
                    </a:lnTo>
                    <a:cubicBezTo>
                      <a:pt x="1147" y="869"/>
                      <a:pt x="1177" y="869"/>
                      <a:pt x="1177" y="900"/>
                    </a:cubicBezTo>
                    <a:lnTo>
                      <a:pt x="1177" y="900"/>
                    </a:lnTo>
                    <a:lnTo>
                      <a:pt x="1177" y="900"/>
                    </a:lnTo>
                    <a:lnTo>
                      <a:pt x="1177" y="900"/>
                    </a:lnTo>
                    <a:lnTo>
                      <a:pt x="1177" y="869"/>
                    </a:lnTo>
                    <a:lnTo>
                      <a:pt x="1177" y="869"/>
                    </a:lnTo>
                    <a:lnTo>
                      <a:pt x="1177" y="869"/>
                    </a:lnTo>
                    <a:lnTo>
                      <a:pt x="1177" y="869"/>
                    </a:lnTo>
                    <a:cubicBezTo>
                      <a:pt x="1177" y="837"/>
                      <a:pt x="1177" y="837"/>
                      <a:pt x="1177" y="837"/>
                    </a:cubicBezTo>
                    <a:cubicBezTo>
                      <a:pt x="1177" y="869"/>
                      <a:pt x="1177" y="869"/>
                      <a:pt x="1177" y="869"/>
                    </a:cubicBezTo>
                    <a:cubicBezTo>
                      <a:pt x="1177" y="869"/>
                      <a:pt x="1177" y="837"/>
                      <a:pt x="1208" y="837"/>
                    </a:cubicBezTo>
                    <a:lnTo>
                      <a:pt x="1208" y="837"/>
                    </a:lnTo>
                    <a:cubicBezTo>
                      <a:pt x="1240" y="837"/>
                      <a:pt x="1240" y="837"/>
                      <a:pt x="1271" y="837"/>
                    </a:cubicBezTo>
                    <a:cubicBezTo>
                      <a:pt x="1271" y="806"/>
                      <a:pt x="1271" y="806"/>
                      <a:pt x="1271" y="806"/>
                    </a:cubicBezTo>
                    <a:lnTo>
                      <a:pt x="1271" y="806"/>
                    </a:lnTo>
                    <a:lnTo>
                      <a:pt x="1271" y="806"/>
                    </a:lnTo>
                    <a:cubicBezTo>
                      <a:pt x="1301" y="806"/>
                      <a:pt x="1301" y="806"/>
                      <a:pt x="1301" y="806"/>
                    </a:cubicBezTo>
                    <a:cubicBezTo>
                      <a:pt x="1301" y="776"/>
                      <a:pt x="1301" y="776"/>
                      <a:pt x="1333" y="745"/>
                    </a:cubicBezTo>
                    <a:lnTo>
                      <a:pt x="1364" y="745"/>
                    </a:lnTo>
                    <a:lnTo>
                      <a:pt x="1394" y="776"/>
                    </a:lnTo>
                    <a:cubicBezTo>
                      <a:pt x="1425" y="776"/>
                      <a:pt x="1425" y="776"/>
                      <a:pt x="1425" y="776"/>
                    </a:cubicBezTo>
                    <a:cubicBezTo>
                      <a:pt x="1425" y="776"/>
                      <a:pt x="1425" y="776"/>
                      <a:pt x="1425" y="745"/>
                    </a:cubicBezTo>
                    <a:lnTo>
                      <a:pt x="1457" y="745"/>
                    </a:lnTo>
                    <a:cubicBezTo>
                      <a:pt x="1488" y="745"/>
                      <a:pt x="1488" y="745"/>
                      <a:pt x="1488" y="745"/>
                    </a:cubicBezTo>
                    <a:cubicBezTo>
                      <a:pt x="1488" y="745"/>
                      <a:pt x="1488" y="745"/>
                      <a:pt x="1518" y="745"/>
                    </a:cubicBezTo>
                    <a:lnTo>
                      <a:pt x="1518" y="745"/>
                    </a:lnTo>
                    <a:cubicBezTo>
                      <a:pt x="1549" y="745"/>
                      <a:pt x="1549" y="745"/>
                      <a:pt x="1549" y="745"/>
                    </a:cubicBezTo>
                    <a:lnTo>
                      <a:pt x="1549" y="745"/>
                    </a:lnTo>
                    <a:lnTo>
                      <a:pt x="1581" y="745"/>
                    </a:lnTo>
                    <a:lnTo>
                      <a:pt x="1581" y="745"/>
                    </a:lnTo>
                    <a:lnTo>
                      <a:pt x="1612" y="745"/>
                    </a:lnTo>
                    <a:lnTo>
                      <a:pt x="1612" y="745"/>
                    </a:lnTo>
                    <a:lnTo>
                      <a:pt x="1642" y="745"/>
                    </a:lnTo>
                    <a:lnTo>
                      <a:pt x="1642" y="745"/>
                    </a:lnTo>
                    <a:cubicBezTo>
                      <a:pt x="1642" y="745"/>
                      <a:pt x="1642" y="745"/>
                      <a:pt x="1673" y="745"/>
                    </a:cubicBezTo>
                    <a:lnTo>
                      <a:pt x="1673" y="745"/>
                    </a:lnTo>
                    <a:cubicBezTo>
                      <a:pt x="1673" y="745"/>
                      <a:pt x="1673" y="745"/>
                      <a:pt x="1705" y="745"/>
                    </a:cubicBezTo>
                    <a:lnTo>
                      <a:pt x="1705" y="745"/>
                    </a:lnTo>
                    <a:lnTo>
                      <a:pt x="1705" y="745"/>
                    </a:lnTo>
                    <a:cubicBezTo>
                      <a:pt x="1736" y="745"/>
                      <a:pt x="1736" y="745"/>
                      <a:pt x="1736" y="745"/>
                    </a:cubicBezTo>
                    <a:lnTo>
                      <a:pt x="1736" y="745"/>
                    </a:lnTo>
                    <a:cubicBezTo>
                      <a:pt x="1766" y="745"/>
                      <a:pt x="1766" y="776"/>
                      <a:pt x="1766" y="776"/>
                    </a:cubicBezTo>
                    <a:cubicBezTo>
                      <a:pt x="1797" y="776"/>
                      <a:pt x="1797" y="776"/>
                      <a:pt x="1797" y="776"/>
                    </a:cubicBezTo>
                    <a:lnTo>
                      <a:pt x="1797" y="776"/>
                    </a:lnTo>
                    <a:lnTo>
                      <a:pt x="1797" y="776"/>
                    </a:lnTo>
                    <a:cubicBezTo>
                      <a:pt x="1797" y="776"/>
                      <a:pt x="1797" y="776"/>
                      <a:pt x="1829" y="745"/>
                    </a:cubicBezTo>
                    <a:lnTo>
                      <a:pt x="1829" y="745"/>
                    </a:lnTo>
                    <a:lnTo>
                      <a:pt x="1829" y="745"/>
                    </a:lnTo>
                    <a:lnTo>
                      <a:pt x="1829" y="745"/>
                    </a:lnTo>
                    <a:lnTo>
                      <a:pt x="1829" y="745"/>
                    </a:lnTo>
                    <a:cubicBezTo>
                      <a:pt x="1797" y="713"/>
                      <a:pt x="1797" y="713"/>
                      <a:pt x="1797" y="683"/>
                    </a:cubicBezTo>
                    <a:cubicBezTo>
                      <a:pt x="1797" y="683"/>
                      <a:pt x="1766" y="683"/>
                      <a:pt x="1766" y="652"/>
                    </a:cubicBezTo>
                    <a:lnTo>
                      <a:pt x="1766" y="652"/>
                    </a:lnTo>
                    <a:lnTo>
                      <a:pt x="1766" y="652"/>
                    </a:lnTo>
                    <a:lnTo>
                      <a:pt x="1766" y="652"/>
                    </a:lnTo>
                    <a:lnTo>
                      <a:pt x="1766" y="652"/>
                    </a:lnTo>
                    <a:lnTo>
                      <a:pt x="1766" y="652"/>
                    </a:lnTo>
                    <a:cubicBezTo>
                      <a:pt x="1766" y="652"/>
                      <a:pt x="1797" y="652"/>
                      <a:pt x="1797" y="621"/>
                    </a:cubicBezTo>
                    <a:lnTo>
                      <a:pt x="1797" y="621"/>
                    </a:lnTo>
                    <a:lnTo>
                      <a:pt x="1797" y="621"/>
                    </a:lnTo>
                    <a:lnTo>
                      <a:pt x="1797" y="621"/>
                    </a:lnTo>
                    <a:lnTo>
                      <a:pt x="1829" y="621"/>
                    </a:lnTo>
                    <a:lnTo>
                      <a:pt x="1860" y="621"/>
                    </a:lnTo>
                    <a:lnTo>
                      <a:pt x="1860" y="621"/>
                    </a:lnTo>
                    <a:lnTo>
                      <a:pt x="1860" y="621"/>
                    </a:lnTo>
                    <a:cubicBezTo>
                      <a:pt x="1860" y="589"/>
                      <a:pt x="1890" y="589"/>
                      <a:pt x="1890" y="589"/>
                    </a:cubicBezTo>
                    <a:lnTo>
                      <a:pt x="1890" y="589"/>
                    </a:lnTo>
                    <a:lnTo>
                      <a:pt x="1921" y="589"/>
                    </a:lnTo>
                    <a:lnTo>
                      <a:pt x="1921" y="589"/>
                    </a:lnTo>
                    <a:cubicBezTo>
                      <a:pt x="1921" y="589"/>
                      <a:pt x="1921" y="589"/>
                      <a:pt x="1921" y="559"/>
                    </a:cubicBezTo>
                    <a:lnTo>
                      <a:pt x="1921" y="559"/>
                    </a:lnTo>
                    <a:lnTo>
                      <a:pt x="1921" y="559"/>
                    </a:lnTo>
                    <a:cubicBezTo>
                      <a:pt x="1921" y="528"/>
                      <a:pt x="1921" y="528"/>
                      <a:pt x="1921" y="528"/>
                    </a:cubicBezTo>
                    <a:cubicBezTo>
                      <a:pt x="1921" y="528"/>
                      <a:pt x="1921" y="497"/>
                      <a:pt x="1953" y="497"/>
                    </a:cubicBezTo>
                    <a:lnTo>
                      <a:pt x="1953" y="497"/>
                    </a:lnTo>
                    <a:lnTo>
                      <a:pt x="1984" y="497"/>
                    </a:lnTo>
                    <a:cubicBezTo>
                      <a:pt x="1984" y="497"/>
                      <a:pt x="1984" y="497"/>
                      <a:pt x="2014" y="497"/>
                    </a:cubicBezTo>
                    <a:lnTo>
                      <a:pt x="2014" y="497"/>
                    </a:lnTo>
                    <a:lnTo>
                      <a:pt x="2014" y="497"/>
                    </a:lnTo>
                    <a:lnTo>
                      <a:pt x="2045" y="497"/>
                    </a:lnTo>
                    <a:lnTo>
                      <a:pt x="2045" y="497"/>
                    </a:lnTo>
                    <a:lnTo>
                      <a:pt x="2045" y="497"/>
                    </a:lnTo>
                    <a:cubicBezTo>
                      <a:pt x="2077" y="497"/>
                      <a:pt x="2077" y="497"/>
                      <a:pt x="2077" y="497"/>
                    </a:cubicBezTo>
                    <a:cubicBezTo>
                      <a:pt x="2077" y="497"/>
                      <a:pt x="2077" y="497"/>
                      <a:pt x="2108" y="497"/>
                    </a:cubicBezTo>
                    <a:lnTo>
                      <a:pt x="2108" y="497"/>
                    </a:lnTo>
                    <a:cubicBezTo>
                      <a:pt x="2077" y="465"/>
                      <a:pt x="2077" y="465"/>
                      <a:pt x="2077" y="465"/>
                    </a:cubicBezTo>
                    <a:lnTo>
                      <a:pt x="2077" y="465"/>
                    </a:lnTo>
                    <a:cubicBezTo>
                      <a:pt x="2077" y="435"/>
                      <a:pt x="2108" y="435"/>
                      <a:pt x="2108" y="404"/>
                    </a:cubicBezTo>
                    <a:cubicBezTo>
                      <a:pt x="2108" y="404"/>
                      <a:pt x="2108" y="404"/>
                      <a:pt x="2138" y="404"/>
                    </a:cubicBezTo>
                    <a:lnTo>
                      <a:pt x="2138" y="404"/>
                    </a:lnTo>
                    <a:cubicBezTo>
                      <a:pt x="2138" y="404"/>
                      <a:pt x="2138" y="404"/>
                      <a:pt x="2169" y="404"/>
                    </a:cubicBezTo>
                    <a:lnTo>
                      <a:pt x="2169" y="373"/>
                    </a:lnTo>
                    <a:lnTo>
                      <a:pt x="2169" y="373"/>
                    </a:lnTo>
                    <a:lnTo>
                      <a:pt x="2169" y="373"/>
                    </a:lnTo>
                    <a:lnTo>
                      <a:pt x="2169" y="373"/>
                    </a:lnTo>
                    <a:cubicBezTo>
                      <a:pt x="2169" y="373"/>
                      <a:pt x="2169" y="373"/>
                      <a:pt x="2138" y="373"/>
                    </a:cubicBezTo>
                    <a:lnTo>
                      <a:pt x="2138" y="373"/>
                    </a:lnTo>
                    <a:cubicBezTo>
                      <a:pt x="2108" y="373"/>
                      <a:pt x="2108" y="373"/>
                      <a:pt x="2077" y="373"/>
                    </a:cubicBezTo>
                    <a:lnTo>
                      <a:pt x="2077" y="373"/>
                    </a:lnTo>
                    <a:lnTo>
                      <a:pt x="2045" y="341"/>
                    </a:lnTo>
                    <a:lnTo>
                      <a:pt x="2045" y="341"/>
                    </a:lnTo>
                    <a:lnTo>
                      <a:pt x="2045" y="341"/>
                    </a:lnTo>
                    <a:lnTo>
                      <a:pt x="2045" y="341"/>
                    </a:lnTo>
                    <a:cubicBezTo>
                      <a:pt x="2014" y="341"/>
                      <a:pt x="2014" y="311"/>
                      <a:pt x="2014" y="311"/>
                    </a:cubicBezTo>
                    <a:lnTo>
                      <a:pt x="2014" y="311"/>
                    </a:lnTo>
                    <a:lnTo>
                      <a:pt x="2014" y="311"/>
                    </a:lnTo>
                    <a:cubicBezTo>
                      <a:pt x="1984" y="311"/>
                      <a:pt x="1984" y="280"/>
                      <a:pt x="1984" y="280"/>
                    </a:cubicBezTo>
                    <a:cubicBezTo>
                      <a:pt x="1984" y="311"/>
                      <a:pt x="1953" y="311"/>
                      <a:pt x="1953" y="311"/>
                    </a:cubicBezTo>
                    <a:lnTo>
                      <a:pt x="1953" y="311"/>
                    </a:lnTo>
                    <a:lnTo>
                      <a:pt x="1953" y="311"/>
                    </a:lnTo>
                    <a:lnTo>
                      <a:pt x="1953" y="311"/>
                    </a:lnTo>
                    <a:lnTo>
                      <a:pt x="1953" y="311"/>
                    </a:lnTo>
                    <a:cubicBezTo>
                      <a:pt x="1921" y="311"/>
                      <a:pt x="1921" y="311"/>
                      <a:pt x="1921" y="311"/>
                    </a:cubicBezTo>
                    <a:cubicBezTo>
                      <a:pt x="1921" y="311"/>
                      <a:pt x="1921" y="311"/>
                      <a:pt x="1890" y="311"/>
                    </a:cubicBezTo>
                    <a:lnTo>
                      <a:pt x="1890" y="311"/>
                    </a:lnTo>
                    <a:lnTo>
                      <a:pt x="1890" y="311"/>
                    </a:lnTo>
                    <a:lnTo>
                      <a:pt x="1890" y="311"/>
                    </a:lnTo>
                    <a:lnTo>
                      <a:pt x="1890" y="311"/>
                    </a:lnTo>
                    <a:cubicBezTo>
                      <a:pt x="1860" y="311"/>
                      <a:pt x="1860" y="280"/>
                      <a:pt x="1860" y="280"/>
                    </a:cubicBezTo>
                    <a:lnTo>
                      <a:pt x="1860" y="280"/>
                    </a:lnTo>
                    <a:cubicBezTo>
                      <a:pt x="1829" y="280"/>
                      <a:pt x="1829" y="311"/>
                      <a:pt x="1829" y="311"/>
                    </a:cubicBezTo>
                    <a:lnTo>
                      <a:pt x="1829" y="311"/>
                    </a:lnTo>
                    <a:lnTo>
                      <a:pt x="1829" y="311"/>
                    </a:lnTo>
                    <a:lnTo>
                      <a:pt x="1797" y="311"/>
                    </a:lnTo>
                    <a:lnTo>
                      <a:pt x="1797" y="311"/>
                    </a:lnTo>
                    <a:cubicBezTo>
                      <a:pt x="1797" y="311"/>
                      <a:pt x="1766" y="311"/>
                      <a:pt x="1766" y="280"/>
                    </a:cubicBezTo>
                    <a:lnTo>
                      <a:pt x="1766" y="280"/>
                    </a:lnTo>
                    <a:cubicBezTo>
                      <a:pt x="1766" y="249"/>
                      <a:pt x="1736" y="249"/>
                      <a:pt x="1736" y="217"/>
                    </a:cubicBezTo>
                    <a:lnTo>
                      <a:pt x="1736" y="217"/>
                    </a:lnTo>
                    <a:cubicBezTo>
                      <a:pt x="1736" y="217"/>
                      <a:pt x="1736" y="217"/>
                      <a:pt x="1705" y="187"/>
                    </a:cubicBezTo>
                    <a:lnTo>
                      <a:pt x="1673" y="156"/>
                    </a:lnTo>
                    <a:lnTo>
                      <a:pt x="1642" y="125"/>
                    </a:lnTo>
                    <a:lnTo>
                      <a:pt x="1642" y="125"/>
                    </a:lnTo>
                    <a:lnTo>
                      <a:pt x="1642" y="125"/>
                    </a:lnTo>
                    <a:lnTo>
                      <a:pt x="1612" y="125"/>
                    </a:lnTo>
                    <a:cubicBezTo>
                      <a:pt x="1612" y="93"/>
                      <a:pt x="1612" y="93"/>
                      <a:pt x="1612" y="93"/>
                    </a:cubicBezTo>
                    <a:lnTo>
                      <a:pt x="1612" y="93"/>
                    </a:lnTo>
                    <a:cubicBezTo>
                      <a:pt x="1581" y="93"/>
                      <a:pt x="1581" y="93"/>
                      <a:pt x="1581" y="93"/>
                    </a:cubicBezTo>
                    <a:lnTo>
                      <a:pt x="1581" y="93"/>
                    </a:lnTo>
                    <a:lnTo>
                      <a:pt x="1549" y="93"/>
                    </a:lnTo>
                    <a:lnTo>
                      <a:pt x="1549" y="93"/>
                    </a:lnTo>
                    <a:cubicBezTo>
                      <a:pt x="1549" y="93"/>
                      <a:pt x="1549" y="125"/>
                      <a:pt x="1518" y="125"/>
                    </a:cubicBezTo>
                    <a:lnTo>
                      <a:pt x="1518" y="125"/>
                    </a:lnTo>
                    <a:cubicBezTo>
                      <a:pt x="1518" y="125"/>
                      <a:pt x="1518" y="156"/>
                      <a:pt x="1488" y="156"/>
                    </a:cubicBezTo>
                    <a:lnTo>
                      <a:pt x="1488" y="156"/>
                    </a:lnTo>
                    <a:lnTo>
                      <a:pt x="1488" y="156"/>
                    </a:lnTo>
                    <a:cubicBezTo>
                      <a:pt x="1488" y="156"/>
                      <a:pt x="1488" y="125"/>
                      <a:pt x="1457" y="125"/>
                    </a:cubicBezTo>
                    <a:lnTo>
                      <a:pt x="1457" y="125"/>
                    </a:lnTo>
                    <a:lnTo>
                      <a:pt x="1457" y="125"/>
                    </a:lnTo>
                    <a:cubicBezTo>
                      <a:pt x="1425" y="125"/>
                      <a:pt x="1425" y="125"/>
                      <a:pt x="1425" y="125"/>
                    </a:cubicBezTo>
                    <a:lnTo>
                      <a:pt x="1425" y="125"/>
                    </a:lnTo>
                    <a:cubicBezTo>
                      <a:pt x="1425" y="125"/>
                      <a:pt x="1425" y="93"/>
                      <a:pt x="1394" y="93"/>
                    </a:cubicBezTo>
                    <a:lnTo>
                      <a:pt x="1394" y="93"/>
                    </a:lnTo>
                    <a:lnTo>
                      <a:pt x="1394" y="93"/>
                    </a:lnTo>
                    <a:lnTo>
                      <a:pt x="1394" y="93"/>
                    </a:lnTo>
                    <a:lnTo>
                      <a:pt x="1394" y="93"/>
                    </a:lnTo>
                    <a:lnTo>
                      <a:pt x="1364" y="93"/>
                    </a:lnTo>
                    <a:lnTo>
                      <a:pt x="1364" y="93"/>
                    </a:lnTo>
                    <a:lnTo>
                      <a:pt x="1364" y="93"/>
                    </a:lnTo>
                    <a:lnTo>
                      <a:pt x="1364" y="93"/>
                    </a:lnTo>
                    <a:lnTo>
                      <a:pt x="1364" y="93"/>
                    </a:lnTo>
                    <a:lnTo>
                      <a:pt x="1364" y="93"/>
                    </a:lnTo>
                    <a:lnTo>
                      <a:pt x="1333" y="93"/>
                    </a:lnTo>
                    <a:lnTo>
                      <a:pt x="1333" y="93"/>
                    </a:lnTo>
                    <a:cubicBezTo>
                      <a:pt x="1301" y="93"/>
                      <a:pt x="1301" y="93"/>
                      <a:pt x="1301" y="63"/>
                    </a:cubicBezTo>
                    <a:lnTo>
                      <a:pt x="1301" y="63"/>
                    </a:lnTo>
                    <a:lnTo>
                      <a:pt x="1301" y="63"/>
                    </a:lnTo>
                    <a:lnTo>
                      <a:pt x="1271" y="32"/>
                    </a:lnTo>
                    <a:lnTo>
                      <a:pt x="1271" y="32"/>
                    </a:lnTo>
                    <a:lnTo>
                      <a:pt x="1271" y="32"/>
                    </a:lnTo>
                    <a:cubicBezTo>
                      <a:pt x="1271" y="32"/>
                      <a:pt x="1271" y="32"/>
                      <a:pt x="1271" y="0"/>
                    </a:cubicBezTo>
                    <a:cubicBezTo>
                      <a:pt x="1271" y="32"/>
                      <a:pt x="1271" y="32"/>
                      <a:pt x="1271" y="32"/>
                    </a:cubicBezTo>
                    <a:lnTo>
                      <a:pt x="1271" y="32"/>
                    </a:lnTo>
                    <a:cubicBezTo>
                      <a:pt x="1240" y="32"/>
                      <a:pt x="1240" y="0"/>
                      <a:pt x="1240" y="0"/>
                    </a:cubicBezTo>
                    <a:lnTo>
                      <a:pt x="1208" y="0"/>
                    </a:lnTo>
                    <a:lnTo>
                      <a:pt x="1208" y="0"/>
                    </a:lnTo>
                    <a:cubicBezTo>
                      <a:pt x="1177" y="0"/>
                      <a:pt x="1177" y="32"/>
                      <a:pt x="1177" y="32"/>
                    </a:cubicBezTo>
                    <a:lnTo>
                      <a:pt x="1177" y="32"/>
                    </a:lnTo>
                    <a:cubicBezTo>
                      <a:pt x="1147" y="63"/>
                      <a:pt x="1147" y="63"/>
                      <a:pt x="1147" y="63"/>
                    </a:cubicBezTo>
                    <a:cubicBezTo>
                      <a:pt x="1116" y="63"/>
                      <a:pt x="1116" y="32"/>
                      <a:pt x="1116" y="32"/>
                    </a:cubicBezTo>
                    <a:lnTo>
                      <a:pt x="1116" y="32"/>
                    </a:lnTo>
                    <a:cubicBezTo>
                      <a:pt x="1085" y="32"/>
                      <a:pt x="1085" y="63"/>
                      <a:pt x="1085" y="63"/>
                    </a:cubicBezTo>
                    <a:lnTo>
                      <a:pt x="1053" y="63"/>
                    </a:lnTo>
                    <a:lnTo>
                      <a:pt x="1053" y="63"/>
                    </a:lnTo>
                    <a:cubicBezTo>
                      <a:pt x="1023" y="63"/>
                      <a:pt x="1023" y="63"/>
                      <a:pt x="1023" y="63"/>
                    </a:cubicBezTo>
                    <a:lnTo>
                      <a:pt x="1023" y="63"/>
                    </a:lnTo>
                    <a:lnTo>
                      <a:pt x="1023" y="63"/>
                    </a:lnTo>
                    <a:lnTo>
                      <a:pt x="1023" y="63"/>
                    </a:lnTo>
                    <a:lnTo>
                      <a:pt x="1023" y="63"/>
                    </a:lnTo>
                    <a:cubicBezTo>
                      <a:pt x="992" y="63"/>
                      <a:pt x="992" y="93"/>
                      <a:pt x="992" y="93"/>
                    </a:cubicBezTo>
                    <a:lnTo>
                      <a:pt x="992" y="93"/>
                    </a:lnTo>
                    <a:cubicBezTo>
                      <a:pt x="961" y="93"/>
                      <a:pt x="961" y="93"/>
                      <a:pt x="961" y="93"/>
                    </a:cubicBezTo>
                    <a:lnTo>
                      <a:pt x="961" y="93"/>
                    </a:lnTo>
                    <a:cubicBezTo>
                      <a:pt x="929" y="93"/>
                      <a:pt x="929" y="93"/>
                      <a:pt x="899" y="93"/>
                    </a:cubicBezTo>
                    <a:cubicBezTo>
                      <a:pt x="868" y="93"/>
                      <a:pt x="868" y="93"/>
                      <a:pt x="868" y="93"/>
                    </a:cubicBezTo>
                    <a:cubicBezTo>
                      <a:pt x="837" y="93"/>
                      <a:pt x="837" y="93"/>
                      <a:pt x="837" y="93"/>
                    </a:cubicBezTo>
                    <a:lnTo>
                      <a:pt x="837" y="93"/>
                    </a:lnTo>
                    <a:cubicBezTo>
                      <a:pt x="805" y="93"/>
                      <a:pt x="805" y="93"/>
                      <a:pt x="805" y="93"/>
                    </a:cubicBezTo>
                    <a:lnTo>
                      <a:pt x="805" y="93"/>
                    </a:lnTo>
                    <a:lnTo>
                      <a:pt x="805" y="125"/>
                    </a:lnTo>
                    <a:lnTo>
                      <a:pt x="805" y="125"/>
                    </a:lnTo>
                    <a:lnTo>
                      <a:pt x="805" y="125"/>
                    </a:lnTo>
                    <a:lnTo>
                      <a:pt x="805" y="125"/>
                    </a:lnTo>
                    <a:lnTo>
                      <a:pt x="805" y="125"/>
                    </a:lnTo>
                    <a:lnTo>
                      <a:pt x="805" y="125"/>
                    </a:lnTo>
                    <a:cubicBezTo>
                      <a:pt x="805" y="156"/>
                      <a:pt x="805" y="156"/>
                      <a:pt x="805" y="156"/>
                    </a:cubicBezTo>
                    <a:lnTo>
                      <a:pt x="805" y="156"/>
                    </a:lnTo>
                    <a:lnTo>
                      <a:pt x="805" y="156"/>
                    </a:lnTo>
                    <a:cubicBezTo>
                      <a:pt x="805" y="156"/>
                      <a:pt x="805" y="156"/>
                      <a:pt x="775" y="156"/>
                    </a:cubicBezTo>
                    <a:lnTo>
                      <a:pt x="775" y="187"/>
                    </a:lnTo>
                    <a:lnTo>
                      <a:pt x="775" y="187"/>
                    </a:lnTo>
                    <a:lnTo>
                      <a:pt x="775" y="187"/>
                    </a:lnTo>
                    <a:lnTo>
                      <a:pt x="775" y="187"/>
                    </a:lnTo>
                    <a:lnTo>
                      <a:pt x="775" y="217"/>
                    </a:lnTo>
                    <a:lnTo>
                      <a:pt x="805" y="217"/>
                    </a:lnTo>
                    <a:cubicBezTo>
                      <a:pt x="805" y="249"/>
                      <a:pt x="805" y="249"/>
                      <a:pt x="805" y="249"/>
                    </a:cubicBezTo>
                    <a:lnTo>
                      <a:pt x="805" y="249"/>
                    </a:lnTo>
                    <a:cubicBezTo>
                      <a:pt x="805" y="280"/>
                      <a:pt x="805" y="311"/>
                      <a:pt x="775" y="311"/>
                    </a:cubicBezTo>
                    <a:lnTo>
                      <a:pt x="775" y="311"/>
                    </a:lnTo>
                    <a:lnTo>
                      <a:pt x="775" y="311"/>
                    </a:lnTo>
                    <a:lnTo>
                      <a:pt x="775" y="311"/>
                    </a:lnTo>
                    <a:lnTo>
                      <a:pt x="775" y="311"/>
                    </a:lnTo>
                    <a:lnTo>
                      <a:pt x="744" y="311"/>
                    </a:lnTo>
                    <a:cubicBezTo>
                      <a:pt x="744" y="311"/>
                      <a:pt x="744" y="311"/>
                      <a:pt x="713" y="311"/>
                    </a:cubicBezTo>
                    <a:lnTo>
                      <a:pt x="713" y="311"/>
                    </a:lnTo>
                    <a:lnTo>
                      <a:pt x="713" y="311"/>
                    </a:lnTo>
                    <a:lnTo>
                      <a:pt x="713" y="311"/>
                    </a:lnTo>
                    <a:lnTo>
                      <a:pt x="681" y="311"/>
                    </a:lnTo>
                    <a:lnTo>
                      <a:pt x="681" y="311"/>
                    </a:lnTo>
                    <a:lnTo>
                      <a:pt x="651" y="311"/>
                    </a:lnTo>
                    <a:lnTo>
                      <a:pt x="651" y="311"/>
                    </a:lnTo>
                    <a:cubicBezTo>
                      <a:pt x="620" y="311"/>
                      <a:pt x="620" y="311"/>
                      <a:pt x="620" y="280"/>
                    </a:cubicBezTo>
                    <a:lnTo>
                      <a:pt x="620" y="280"/>
                    </a:lnTo>
                    <a:lnTo>
                      <a:pt x="620" y="280"/>
                    </a:lnTo>
                    <a:cubicBezTo>
                      <a:pt x="589" y="280"/>
                      <a:pt x="589" y="280"/>
                      <a:pt x="589" y="280"/>
                    </a:cubicBezTo>
                    <a:cubicBezTo>
                      <a:pt x="589" y="280"/>
                      <a:pt x="589" y="311"/>
                      <a:pt x="557" y="311"/>
                    </a:cubicBezTo>
                    <a:lnTo>
                      <a:pt x="557" y="311"/>
                    </a:lnTo>
                    <a:lnTo>
                      <a:pt x="557" y="311"/>
                    </a:lnTo>
                    <a:lnTo>
                      <a:pt x="557" y="311"/>
                    </a:lnTo>
                    <a:cubicBezTo>
                      <a:pt x="527" y="311"/>
                      <a:pt x="527" y="280"/>
                      <a:pt x="527" y="280"/>
                    </a:cubicBezTo>
                    <a:lnTo>
                      <a:pt x="527" y="280"/>
                    </a:lnTo>
                    <a:cubicBezTo>
                      <a:pt x="527" y="280"/>
                      <a:pt x="496" y="280"/>
                      <a:pt x="496" y="311"/>
                    </a:cubicBezTo>
                    <a:lnTo>
                      <a:pt x="496" y="311"/>
                    </a:lnTo>
                    <a:lnTo>
                      <a:pt x="465" y="311"/>
                    </a:lnTo>
                    <a:lnTo>
                      <a:pt x="465" y="311"/>
                    </a:lnTo>
                    <a:lnTo>
                      <a:pt x="465" y="311"/>
                    </a:lnTo>
                    <a:lnTo>
                      <a:pt x="465" y="311"/>
                    </a:lnTo>
                    <a:cubicBezTo>
                      <a:pt x="433" y="311"/>
                      <a:pt x="433" y="311"/>
                      <a:pt x="433" y="280"/>
                    </a:cubicBezTo>
                    <a:lnTo>
                      <a:pt x="433" y="280"/>
                    </a:lnTo>
                    <a:lnTo>
                      <a:pt x="433" y="280"/>
                    </a:lnTo>
                    <a:cubicBezTo>
                      <a:pt x="433" y="311"/>
                      <a:pt x="403" y="311"/>
                      <a:pt x="403" y="311"/>
                    </a:cubicBezTo>
                    <a:lnTo>
                      <a:pt x="403" y="311"/>
                    </a:lnTo>
                    <a:lnTo>
                      <a:pt x="403" y="311"/>
                    </a:lnTo>
                    <a:lnTo>
                      <a:pt x="403" y="311"/>
                    </a:lnTo>
                    <a:cubicBezTo>
                      <a:pt x="372" y="311"/>
                      <a:pt x="372" y="311"/>
                      <a:pt x="372" y="280"/>
                    </a:cubicBezTo>
                    <a:lnTo>
                      <a:pt x="372" y="280"/>
                    </a:lnTo>
                    <a:lnTo>
                      <a:pt x="372" y="280"/>
                    </a:lnTo>
                    <a:lnTo>
                      <a:pt x="341" y="280"/>
                    </a:lnTo>
                    <a:lnTo>
                      <a:pt x="341" y="280"/>
                    </a:lnTo>
                    <a:cubicBezTo>
                      <a:pt x="341" y="249"/>
                      <a:pt x="341" y="249"/>
                      <a:pt x="341" y="249"/>
                    </a:cubicBezTo>
                    <a:lnTo>
                      <a:pt x="309" y="249"/>
                    </a:lnTo>
                    <a:cubicBezTo>
                      <a:pt x="309" y="249"/>
                      <a:pt x="309" y="249"/>
                      <a:pt x="309" y="280"/>
                    </a:cubicBezTo>
                    <a:lnTo>
                      <a:pt x="309" y="280"/>
                    </a:lnTo>
                    <a:lnTo>
                      <a:pt x="309" y="280"/>
                    </a:lnTo>
                    <a:lnTo>
                      <a:pt x="309" y="280"/>
                    </a:lnTo>
                    <a:cubicBezTo>
                      <a:pt x="279" y="280"/>
                      <a:pt x="279" y="249"/>
                      <a:pt x="279" y="249"/>
                    </a:cubicBezTo>
                    <a:lnTo>
                      <a:pt x="279" y="249"/>
                    </a:lnTo>
                    <a:lnTo>
                      <a:pt x="279" y="249"/>
                    </a:lnTo>
                    <a:lnTo>
                      <a:pt x="279" y="249"/>
                    </a:lnTo>
                    <a:cubicBezTo>
                      <a:pt x="248" y="249"/>
                      <a:pt x="248" y="249"/>
                      <a:pt x="248" y="249"/>
                    </a:cubicBezTo>
                    <a:lnTo>
                      <a:pt x="248" y="249"/>
                    </a:lnTo>
                    <a:lnTo>
                      <a:pt x="248" y="249"/>
                    </a:lnTo>
                    <a:lnTo>
                      <a:pt x="217" y="249"/>
                    </a:lnTo>
                    <a:lnTo>
                      <a:pt x="217" y="249"/>
                    </a:lnTo>
                    <a:lnTo>
                      <a:pt x="217" y="249"/>
                    </a:lnTo>
                    <a:lnTo>
                      <a:pt x="217" y="249"/>
                    </a:lnTo>
                    <a:lnTo>
                      <a:pt x="217" y="249"/>
                    </a:lnTo>
                    <a:lnTo>
                      <a:pt x="185" y="249"/>
                    </a:lnTo>
                    <a:lnTo>
                      <a:pt x="185" y="249"/>
                    </a:lnTo>
                    <a:lnTo>
                      <a:pt x="185" y="249"/>
                    </a:lnTo>
                    <a:lnTo>
                      <a:pt x="185" y="249"/>
                    </a:lnTo>
                    <a:lnTo>
                      <a:pt x="185" y="249"/>
                    </a:lnTo>
                    <a:lnTo>
                      <a:pt x="185" y="249"/>
                    </a:lnTo>
                    <a:lnTo>
                      <a:pt x="185" y="249"/>
                    </a:lnTo>
                    <a:cubicBezTo>
                      <a:pt x="185" y="249"/>
                      <a:pt x="185" y="280"/>
                      <a:pt x="155" y="280"/>
                    </a:cubicBezTo>
                    <a:lnTo>
                      <a:pt x="155" y="280"/>
                    </a:lnTo>
                    <a:lnTo>
                      <a:pt x="155" y="280"/>
                    </a:lnTo>
                    <a:cubicBezTo>
                      <a:pt x="124" y="280"/>
                      <a:pt x="124" y="280"/>
                      <a:pt x="124" y="280"/>
                    </a:cubicBezTo>
                    <a:lnTo>
                      <a:pt x="124" y="280"/>
                    </a:lnTo>
                    <a:lnTo>
                      <a:pt x="124" y="280"/>
                    </a:lnTo>
                    <a:cubicBezTo>
                      <a:pt x="93" y="311"/>
                      <a:pt x="93" y="311"/>
                      <a:pt x="93" y="311"/>
                    </a:cubicBezTo>
                    <a:lnTo>
                      <a:pt x="93" y="311"/>
                    </a:lnTo>
                    <a:cubicBezTo>
                      <a:pt x="93" y="311"/>
                      <a:pt x="93" y="311"/>
                      <a:pt x="93" y="341"/>
                    </a:cubicBezTo>
                    <a:lnTo>
                      <a:pt x="93" y="341"/>
                    </a:lnTo>
                    <a:lnTo>
                      <a:pt x="93" y="341"/>
                    </a:lnTo>
                    <a:cubicBezTo>
                      <a:pt x="93" y="341"/>
                      <a:pt x="93" y="341"/>
                      <a:pt x="93" y="373"/>
                    </a:cubicBezTo>
                    <a:cubicBezTo>
                      <a:pt x="61" y="373"/>
                      <a:pt x="61" y="373"/>
                      <a:pt x="61" y="373"/>
                    </a:cubicBezTo>
                    <a:lnTo>
                      <a:pt x="61" y="373"/>
                    </a:lnTo>
                    <a:lnTo>
                      <a:pt x="61" y="373"/>
                    </a:lnTo>
                    <a:lnTo>
                      <a:pt x="61" y="373"/>
                    </a:lnTo>
                    <a:lnTo>
                      <a:pt x="61" y="373"/>
                    </a:lnTo>
                    <a:cubicBezTo>
                      <a:pt x="31" y="373"/>
                      <a:pt x="31" y="373"/>
                      <a:pt x="31" y="341"/>
                    </a:cubicBezTo>
                    <a:lnTo>
                      <a:pt x="31" y="341"/>
                    </a:lnTo>
                    <a:lnTo>
                      <a:pt x="31" y="341"/>
                    </a:lnTo>
                    <a:cubicBezTo>
                      <a:pt x="31" y="341"/>
                      <a:pt x="31" y="341"/>
                      <a:pt x="0" y="341"/>
                    </a:cubicBezTo>
                    <a:cubicBezTo>
                      <a:pt x="0" y="341"/>
                      <a:pt x="0" y="341"/>
                      <a:pt x="0" y="311"/>
                    </a:cubicBezTo>
                    <a:lnTo>
                      <a:pt x="0" y="311"/>
                    </a:lnTo>
                    <a:lnTo>
                      <a:pt x="0" y="311"/>
                    </a:lnTo>
                    <a:cubicBezTo>
                      <a:pt x="0" y="341"/>
                      <a:pt x="0" y="341"/>
                      <a:pt x="0" y="373"/>
                    </a:cubicBezTo>
                    <a:lnTo>
                      <a:pt x="0" y="373"/>
                    </a:lnTo>
                    <a:lnTo>
                      <a:pt x="0" y="373"/>
                    </a:lnTo>
                    <a:lnTo>
                      <a:pt x="0" y="373"/>
                    </a:lnTo>
                    <a:lnTo>
                      <a:pt x="0" y="373"/>
                    </a:lnTo>
                    <a:cubicBezTo>
                      <a:pt x="0" y="373"/>
                      <a:pt x="0" y="373"/>
                      <a:pt x="0" y="4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4" name="Freeform 103"/>
              <p:cNvSpPr>
                <a:spLocks noChangeArrowheads="1"/>
              </p:cNvSpPr>
              <p:nvPr/>
            </p:nvSpPr>
            <p:spPr bwMode="auto">
              <a:xfrm>
                <a:off x="6469063" y="1624013"/>
                <a:ext cx="77787" cy="44450"/>
              </a:xfrm>
              <a:custGeom>
                <a:avLst/>
                <a:gdLst>
                  <a:gd name="T0" fmla="*/ 62 w 218"/>
                  <a:gd name="T1" fmla="*/ 0 h 124"/>
                  <a:gd name="T2" fmla="*/ 62 w 218"/>
                  <a:gd name="T3" fmla="*/ 0 h 124"/>
                  <a:gd name="T4" fmla="*/ 62 w 218"/>
                  <a:gd name="T5" fmla="*/ 0 h 124"/>
                  <a:gd name="T6" fmla="*/ 62 w 218"/>
                  <a:gd name="T7" fmla="*/ 0 h 124"/>
                  <a:gd name="T8" fmla="*/ 62 w 218"/>
                  <a:gd name="T9" fmla="*/ 30 h 124"/>
                  <a:gd name="T10" fmla="*/ 62 w 218"/>
                  <a:gd name="T11" fmla="*/ 62 h 124"/>
                  <a:gd name="T12" fmla="*/ 62 w 218"/>
                  <a:gd name="T13" fmla="*/ 62 h 124"/>
                  <a:gd name="T14" fmla="*/ 31 w 218"/>
                  <a:gd name="T15" fmla="*/ 93 h 124"/>
                  <a:gd name="T16" fmla="*/ 31 w 218"/>
                  <a:gd name="T17" fmla="*/ 93 h 124"/>
                  <a:gd name="T18" fmla="*/ 0 w 218"/>
                  <a:gd name="T19" fmla="*/ 93 h 124"/>
                  <a:gd name="T20" fmla="*/ 0 w 218"/>
                  <a:gd name="T21" fmla="*/ 93 h 124"/>
                  <a:gd name="T22" fmla="*/ 0 w 218"/>
                  <a:gd name="T23" fmla="*/ 93 h 124"/>
                  <a:gd name="T24" fmla="*/ 31 w 218"/>
                  <a:gd name="T25" fmla="*/ 93 h 124"/>
                  <a:gd name="T26" fmla="*/ 31 w 218"/>
                  <a:gd name="T27" fmla="*/ 93 h 124"/>
                  <a:gd name="T28" fmla="*/ 62 w 218"/>
                  <a:gd name="T29" fmla="*/ 93 h 124"/>
                  <a:gd name="T30" fmla="*/ 62 w 218"/>
                  <a:gd name="T31" fmla="*/ 93 h 124"/>
                  <a:gd name="T32" fmla="*/ 93 w 218"/>
                  <a:gd name="T33" fmla="*/ 123 h 124"/>
                  <a:gd name="T34" fmla="*/ 124 w 218"/>
                  <a:gd name="T35" fmla="*/ 123 h 124"/>
                  <a:gd name="T36" fmla="*/ 124 w 218"/>
                  <a:gd name="T37" fmla="*/ 123 h 124"/>
                  <a:gd name="T38" fmla="*/ 155 w 218"/>
                  <a:gd name="T39" fmla="*/ 93 h 124"/>
                  <a:gd name="T40" fmla="*/ 186 w 218"/>
                  <a:gd name="T41" fmla="*/ 62 h 124"/>
                  <a:gd name="T42" fmla="*/ 186 w 218"/>
                  <a:gd name="T43" fmla="*/ 62 h 124"/>
                  <a:gd name="T44" fmla="*/ 186 w 218"/>
                  <a:gd name="T45" fmla="*/ 62 h 124"/>
                  <a:gd name="T46" fmla="*/ 186 w 218"/>
                  <a:gd name="T47" fmla="*/ 62 h 124"/>
                  <a:gd name="T48" fmla="*/ 217 w 218"/>
                  <a:gd name="T49" fmla="*/ 62 h 124"/>
                  <a:gd name="T50" fmla="*/ 217 w 218"/>
                  <a:gd name="T51" fmla="*/ 62 h 124"/>
                  <a:gd name="T52" fmla="*/ 217 w 218"/>
                  <a:gd name="T53" fmla="*/ 62 h 124"/>
                  <a:gd name="T54" fmla="*/ 217 w 218"/>
                  <a:gd name="T55" fmla="*/ 62 h 124"/>
                  <a:gd name="T56" fmla="*/ 186 w 218"/>
                  <a:gd name="T57" fmla="*/ 30 h 124"/>
                  <a:gd name="T58" fmla="*/ 155 w 218"/>
                  <a:gd name="T59" fmla="*/ 30 h 124"/>
                  <a:gd name="T60" fmla="*/ 93 w 218"/>
                  <a:gd name="T61" fmla="*/ 0 h 124"/>
                  <a:gd name="T62" fmla="*/ 93 w 218"/>
                  <a:gd name="T63" fmla="*/ 0 h 124"/>
                  <a:gd name="T64" fmla="*/ 62 w 218"/>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24">
                    <a:moveTo>
                      <a:pt x="62" y="0"/>
                    </a:moveTo>
                    <a:lnTo>
                      <a:pt x="62" y="0"/>
                    </a:lnTo>
                    <a:lnTo>
                      <a:pt x="62" y="0"/>
                    </a:lnTo>
                    <a:lnTo>
                      <a:pt x="62" y="0"/>
                    </a:lnTo>
                    <a:lnTo>
                      <a:pt x="62" y="30"/>
                    </a:lnTo>
                    <a:cubicBezTo>
                      <a:pt x="62" y="30"/>
                      <a:pt x="62" y="30"/>
                      <a:pt x="62" y="62"/>
                    </a:cubicBezTo>
                    <a:lnTo>
                      <a:pt x="62" y="62"/>
                    </a:lnTo>
                    <a:lnTo>
                      <a:pt x="31" y="93"/>
                    </a:lnTo>
                    <a:lnTo>
                      <a:pt x="31" y="93"/>
                    </a:lnTo>
                    <a:cubicBezTo>
                      <a:pt x="0" y="93"/>
                      <a:pt x="0" y="93"/>
                      <a:pt x="0" y="93"/>
                    </a:cubicBezTo>
                    <a:lnTo>
                      <a:pt x="0" y="93"/>
                    </a:lnTo>
                    <a:lnTo>
                      <a:pt x="0" y="93"/>
                    </a:lnTo>
                    <a:cubicBezTo>
                      <a:pt x="31" y="93"/>
                      <a:pt x="31" y="93"/>
                      <a:pt x="31" y="93"/>
                    </a:cubicBezTo>
                    <a:lnTo>
                      <a:pt x="31" y="93"/>
                    </a:lnTo>
                    <a:cubicBezTo>
                      <a:pt x="62" y="93"/>
                      <a:pt x="62" y="93"/>
                      <a:pt x="62" y="93"/>
                    </a:cubicBezTo>
                    <a:lnTo>
                      <a:pt x="62" y="93"/>
                    </a:lnTo>
                    <a:lnTo>
                      <a:pt x="93" y="123"/>
                    </a:lnTo>
                    <a:cubicBezTo>
                      <a:pt x="124" y="123"/>
                      <a:pt x="124" y="123"/>
                      <a:pt x="124" y="123"/>
                    </a:cubicBezTo>
                    <a:lnTo>
                      <a:pt x="124" y="123"/>
                    </a:lnTo>
                    <a:cubicBezTo>
                      <a:pt x="124" y="93"/>
                      <a:pt x="124" y="93"/>
                      <a:pt x="155" y="93"/>
                    </a:cubicBezTo>
                    <a:cubicBezTo>
                      <a:pt x="155" y="62"/>
                      <a:pt x="155" y="62"/>
                      <a:pt x="186" y="62"/>
                    </a:cubicBezTo>
                    <a:lnTo>
                      <a:pt x="186" y="62"/>
                    </a:lnTo>
                    <a:lnTo>
                      <a:pt x="186" y="62"/>
                    </a:lnTo>
                    <a:lnTo>
                      <a:pt x="186" y="62"/>
                    </a:lnTo>
                    <a:cubicBezTo>
                      <a:pt x="217" y="62"/>
                      <a:pt x="217" y="62"/>
                      <a:pt x="217" y="62"/>
                    </a:cubicBezTo>
                    <a:lnTo>
                      <a:pt x="217" y="62"/>
                    </a:lnTo>
                    <a:lnTo>
                      <a:pt x="217" y="62"/>
                    </a:lnTo>
                    <a:lnTo>
                      <a:pt x="217" y="62"/>
                    </a:lnTo>
                    <a:cubicBezTo>
                      <a:pt x="186" y="62"/>
                      <a:pt x="186" y="62"/>
                      <a:pt x="186" y="30"/>
                    </a:cubicBezTo>
                    <a:lnTo>
                      <a:pt x="155" y="30"/>
                    </a:lnTo>
                    <a:cubicBezTo>
                      <a:pt x="124" y="30"/>
                      <a:pt x="124" y="30"/>
                      <a:pt x="93" y="0"/>
                    </a:cubicBezTo>
                    <a:lnTo>
                      <a:pt x="93" y="0"/>
                    </a:lnTo>
                    <a:cubicBezTo>
                      <a:pt x="93" y="0"/>
                      <a:pt x="93"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5" name="Freeform 104"/>
              <p:cNvSpPr>
                <a:spLocks noChangeArrowheads="1"/>
              </p:cNvSpPr>
              <p:nvPr/>
            </p:nvSpPr>
            <p:spPr bwMode="auto">
              <a:xfrm>
                <a:off x="6491288" y="1423988"/>
                <a:ext cx="33337" cy="100012"/>
              </a:xfrm>
              <a:custGeom>
                <a:avLst/>
                <a:gdLst>
                  <a:gd name="T0" fmla="*/ 0 w 94"/>
                  <a:gd name="T1" fmla="*/ 62 h 280"/>
                  <a:gd name="T2" fmla="*/ 0 w 94"/>
                  <a:gd name="T3" fmla="*/ 62 h 280"/>
                  <a:gd name="T4" fmla="*/ 0 w 94"/>
                  <a:gd name="T5" fmla="*/ 92 h 280"/>
                  <a:gd name="T6" fmla="*/ 31 w 94"/>
                  <a:gd name="T7" fmla="*/ 92 h 280"/>
                  <a:gd name="T8" fmla="*/ 31 w 94"/>
                  <a:gd name="T9" fmla="*/ 92 h 280"/>
                  <a:gd name="T10" fmla="*/ 31 w 94"/>
                  <a:gd name="T11" fmla="*/ 124 h 280"/>
                  <a:gd name="T12" fmla="*/ 31 w 94"/>
                  <a:gd name="T13" fmla="*/ 155 h 280"/>
                  <a:gd name="T14" fmla="*/ 31 w 94"/>
                  <a:gd name="T15" fmla="*/ 155 h 280"/>
                  <a:gd name="T16" fmla="*/ 31 w 94"/>
                  <a:gd name="T17" fmla="*/ 155 h 280"/>
                  <a:gd name="T18" fmla="*/ 31 w 94"/>
                  <a:gd name="T19" fmla="*/ 216 h 280"/>
                  <a:gd name="T20" fmla="*/ 31 w 94"/>
                  <a:gd name="T21" fmla="*/ 248 h 280"/>
                  <a:gd name="T22" fmla="*/ 31 w 94"/>
                  <a:gd name="T23" fmla="*/ 279 h 280"/>
                  <a:gd name="T24" fmla="*/ 31 w 94"/>
                  <a:gd name="T25" fmla="*/ 279 h 280"/>
                  <a:gd name="T26" fmla="*/ 31 w 94"/>
                  <a:gd name="T27" fmla="*/ 279 h 280"/>
                  <a:gd name="T28" fmla="*/ 31 w 94"/>
                  <a:gd name="T29" fmla="*/ 279 h 280"/>
                  <a:gd name="T30" fmla="*/ 31 w 94"/>
                  <a:gd name="T31" fmla="*/ 279 h 280"/>
                  <a:gd name="T32" fmla="*/ 31 w 94"/>
                  <a:gd name="T33" fmla="*/ 248 h 280"/>
                  <a:gd name="T34" fmla="*/ 31 w 94"/>
                  <a:gd name="T35" fmla="*/ 216 h 280"/>
                  <a:gd name="T36" fmla="*/ 62 w 94"/>
                  <a:gd name="T37" fmla="*/ 216 h 280"/>
                  <a:gd name="T38" fmla="*/ 62 w 94"/>
                  <a:gd name="T39" fmla="*/ 216 h 280"/>
                  <a:gd name="T40" fmla="*/ 93 w 94"/>
                  <a:gd name="T41" fmla="*/ 216 h 280"/>
                  <a:gd name="T42" fmla="*/ 93 w 94"/>
                  <a:gd name="T43" fmla="*/ 216 h 280"/>
                  <a:gd name="T44" fmla="*/ 93 w 94"/>
                  <a:gd name="T45" fmla="*/ 216 h 280"/>
                  <a:gd name="T46" fmla="*/ 93 w 94"/>
                  <a:gd name="T47" fmla="*/ 186 h 280"/>
                  <a:gd name="T48" fmla="*/ 93 w 94"/>
                  <a:gd name="T49" fmla="*/ 186 h 280"/>
                  <a:gd name="T50" fmla="*/ 62 w 94"/>
                  <a:gd name="T51" fmla="*/ 155 h 280"/>
                  <a:gd name="T52" fmla="*/ 62 w 94"/>
                  <a:gd name="T53" fmla="*/ 155 h 280"/>
                  <a:gd name="T54" fmla="*/ 62 w 94"/>
                  <a:gd name="T55" fmla="*/ 124 h 280"/>
                  <a:gd name="T56" fmla="*/ 31 w 94"/>
                  <a:gd name="T57" fmla="*/ 92 h 280"/>
                  <a:gd name="T58" fmla="*/ 62 w 94"/>
                  <a:gd name="T59" fmla="*/ 31 h 280"/>
                  <a:gd name="T60" fmla="*/ 62 w 94"/>
                  <a:gd name="T61" fmla="*/ 31 h 280"/>
                  <a:gd name="T62" fmla="*/ 62 w 94"/>
                  <a:gd name="T63" fmla="*/ 31 h 280"/>
                  <a:gd name="T64" fmla="*/ 62 w 94"/>
                  <a:gd name="T65" fmla="*/ 0 h 280"/>
                  <a:gd name="T66" fmla="*/ 62 w 94"/>
                  <a:gd name="T67" fmla="*/ 0 h 280"/>
                  <a:gd name="T68" fmla="*/ 62 w 94"/>
                  <a:gd name="T69" fmla="*/ 0 h 280"/>
                  <a:gd name="T70" fmla="*/ 31 w 94"/>
                  <a:gd name="T71" fmla="*/ 0 h 280"/>
                  <a:gd name="T72" fmla="*/ 31 w 94"/>
                  <a:gd name="T73" fmla="*/ 0 h 280"/>
                  <a:gd name="T74" fmla="*/ 31 w 94"/>
                  <a:gd name="T75" fmla="*/ 0 h 280"/>
                  <a:gd name="T76" fmla="*/ 0 w 94"/>
                  <a:gd name="T77" fmla="*/ 6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280">
                    <a:moveTo>
                      <a:pt x="0" y="62"/>
                    </a:moveTo>
                    <a:lnTo>
                      <a:pt x="0" y="62"/>
                    </a:lnTo>
                    <a:cubicBezTo>
                      <a:pt x="0" y="92"/>
                      <a:pt x="0" y="92"/>
                      <a:pt x="0" y="92"/>
                    </a:cubicBezTo>
                    <a:cubicBezTo>
                      <a:pt x="0" y="92"/>
                      <a:pt x="0" y="92"/>
                      <a:pt x="31" y="92"/>
                    </a:cubicBezTo>
                    <a:lnTo>
                      <a:pt x="31" y="92"/>
                    </a:lnTo>
                    <a:lnTo>
                      <a:pt x="31" y="124"/>
                    </a:lnTo>
                    <a:cubicBezTo>
                      <a:pt x="31" y="155"/>
                      <a:pt x="31" y="155"/>
                      <a:pt x="31" y="155"/>
                    </a:cubicBezTo>
                    <a:lnTo>
                      <a:pt x="31" y="155"/>
                    </a:lnTo>
                    <a:lnTo>
                      <a:pt x="31" y="155"/>
                    </a:lnTo>
                    <a:cubicBezTo>
                      <a:pt x="31" y="186"/>
                      <a:pt x="31" y="216"/>
                      <a:pt x="31" y="216"/>
                    </a:cubicBezTo>
                    <a:cubicBezTo>
                      <a:pt x="31" y="248"/>
                      <a:pt x="31" y="248"/>
                      <a:pt x="31" y="248"/>
                    </a:cubicBezTo>
                    <a:lnTo>
                      <a:pt x="31" y="279"/>
                    </a:lnTo>
                    <a:lnTo>
                      <a:pt x="31" y="279"/>
                    </a:lnTo>
                    <a:lnTo>
                      <a:pt x="31" y="279"/>
                    </a:lnTo>
                    <a:lnTo>
                      <a:pt x="31" y="279"/>
                    </a:lnTo>
                    <a:lnTo>
                      <a:pt x="31" y="279"/>
                    </a:lnTo>
                    <a:cubicBezTo>
                      <a:pt x="31" y="279"/>
                      <a:pt x="31" y="279"/>
                      <a:pt x="31" y="248"/>
                    </a:cubicBezTo>
                    <a:cubicBezTo>
                      <a:pt x="31" y="248"/>
                      <a:pt x="31" y="248"/>
                      <a:pt x="31" y="216"/>
                    </a:cubicBezTo>
                    <a:lnTo>
                      <a:pt x="62" y="216"/>
                    </a:lnTo>
                    <a:lnTo>
                      <a:pt x="62" y="216"/>
                    </a:lnTo>
                    <a:cubicBezTo>
                      <a:pt x="93" y="216"/>
                      <a:pt x="93" y="216"/>
                      <a:pt x="93" y="216"/>
                    </a:cubicBezTo>
                    <a:lnTo>
                      <a:pt x="93" y="216"/>
                    </a:lnTo>
                    <a:lnTo>
                      <a:pt x="93" y="216"/>
                    </a:lnTo>
                    <a:cubicBezTo>
                      <a:pt x="93" y="186"/>
                      <a:pt x="62" y="186"/>
                      <a:pt x="93" y="186"/>
                    </a:cubicBezTo>
                    <a:lnTo>
                      <a:pt x="93" y="186"/>
                    </a:lnTo>
                    <a:cubicBezTo>
                      <a:pt x="93" y="186"/>
                      <a:pt x="93" y="186"/>
                      <a:pt x="62" y="155"/>
                    </a:cubicBezTo>
                    <a:lnTo>
                      <a:pt x="62" y="155"/>
                    </a:lnTo>
                    <a:lnTo>
                      <a:pt x="62" y="124"/>
                    </a:lnTo>
                    <a:cubicBezTo>
                      <a:pt x="62" y="124"/>
                      <a:pt x="62" y="92"/>
                      <a:pt x="31" y="92"/>
                    </a:cubicBezTo>
                    <a:cubicBezTo>
                      <a:pt x="31" y="62"/>
                      <a:pt x="31" y="31"/>
                      <a:pt x="62" y="31"/>
                    </a:cubicBezTo>
                    <a:lnTo>
                      <a:pt x="62" y="31"/>
                    </a:lnTo>
                    <a:lnTo>
                      <a:pt x="62" y="31"/>
                    </a:lnTo>
                    <a:lnTo>
                      <a:pt x="62" y="0"/>
                    </a:lnTo>
                    <a:lnTo>
                      <a:pt x="62" y="0"/>
                    </a:lnTo>
                    <a:lnTo>
                      <a:pt x="62" y="0"/>
                    </a:lnTo>
                    <a:cubicBezTo>
                      <a:pt x="62" y="0"/>
                      <a:pt x="62" y="0"/>
                      <a:pt x="31" y="0"/>
                    </a:cubicBezTo>
                    <a:lnTo>
                      <a:pt x="31" y="0"/>
                    </a:lnTo>
                    <a:lnTo>
                      <a:pt x="31" y="0"/>
                    </a:lnTo>
                    <a:cubicBezTo>
                      <a:pt x="31" y="31"/>
                      <a:pt x="0" y="31"/>
                      <a:pt x="0"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6" name="Freeform 105"/>
              <p:cNvSpPr>
                <a:spLocks noChangeArrowheads="1"/>
              </p:cNvSpPr>
              <p:nvPr/>
            </p:nvSpPr>
            <p:spPr bwMode="auto">
              <a:xfrm>
                <a:off x="5141913" y="1423988"/>
                <a:ext cx="1193800" cy="736600"/>
              </a:xfrm>
              <a:custGeom>
                <a:avLst/>
                <a:gdLst>
                  <a:gd name="T0" fmla="*/ 2913 w 3317"/>
                  <a:gd name="T1" fmla="*/ 712 h 2046"/>
                  <a:gd name="T2" fmla="*/ 3130 w 3317"/>
                  <a:gd name="T3" fmla="*/ 620 h 2046"/>
                  <a:gd name="T4" fmla="*/ 3161 w 3317"/>
                  <a:gd name="T5" fmla="*/ 496 h 2046"/>
                  <a:gd name="T6" fmla="*/ 3254 w 3317"/>
                  <a:gd name="T7" fmla="*/ 464 h 2046"/>
                  <a:gd name="T8" fmla="*/ 3254 w 3317"/>
                  <a:gd name="T9" fmla="*/ 340 h 2046"/>
                  <a:gd name="T10" fmla="*/ 3069 w 3317"/>
                  <a:gd name="T11" fmla="*/ 279 h 2046"/>
                  <a:gd name="T12" fmla="*/ 2851 w 3317"/>
                  <a:gd name="T13" fmla="*/ 62 h 2046"/>
                  <a:gd name="T14" fmla="*/ 2665 w 3317"/>
                  <a:gd name="T15" fmla="*/ 0 h 2046"/>
                  <a:gd name="T16" fmla="*/ 2603 w 3317"/>
                  <a:gd name="T17" fmla="*/ 62 h 2046"/>
                  <a:gd name="T18" fmla="*/ 2479 w 3317"/>
                  <a:gd name="T19" fmla="*/ 216 h 2046"/>
                  <a:gd name="T20" fmla="*/ 2325 w 3317"/>
                  <a:gd name="T21" fmla="*/ 310 h 2046"/>
                  <a:gd name="T22" fmla="*/ 2541 w 3317"/>
                  <a:gd name="T23" fmla="*/ 403 h 2046"/>
                  <a:gd name="T24" fmla="*/ 2479 w 3317"/>
                  <a:gd name="T25" fmla="*/ 434 h 2046"/>
                  <a:gd name="T26" fmla="*/ 2355 w 3317"/>
                  <a:gd name="T27" fmla="*/ 464 h 2046"/>
                  <a:gd name="T28" fmla="*/ 2201 w 3317"/>
                  <a:gd name="T29" fmla="*/ 558 h 2046"/>
                  <a:gd name="T30" fmla="*/ 2107 w 3317"/>
                  <a:gd name="T31" fmla="*/ 588 h 2046"/>
                  <a:gd name="T32" fmla="*/ 1983 w 3317"/>
                  <a:gd name="T33" fmla="*/ 712 h 2046"/>
                  <a:gd name="T34" fmla="*/ 1673 w 3317"/>
                  <a:gd name="T35" fmla="*/ 744 h 2046"/>
                  <a:gd name="T36" fmla="*/ 1549 w 3317"/>
                  <a:gd name="T37" fmla="*/ 744 h 2046"/>
                  <a:gd name="T38" fmla="*/ 1240 w 3317"/>
                  <a:gd name="T39" fmla="*/ 681 h 2046"/>
                  <a:gd name="T40" fmla="*/ 1085 w 3317"/>
                  <a:gd name="T41" fmla="*/ 558 h 2046"/>
                  <a:gd name="T42" fmla="*/ 898 w 3317"/>
                  <a:gd name="T43" fmla="*/ 434 h 2046"/>
                  <a:gd name="T44" fmla="*/ 713 w 3317"/>
                  <a:gd name="T45" fmla="*/ 279 h 2046"/>
                  <a:gd name="T46" fmla="*/ 620 w 3317"/>
                  <a:gd name="T47" fmla="*/ 434 h 2046"/>
                  <a:gd name="T48" fmla="*/ 496 w 3317"/>
                  <a:gd name="T49" fmla="*/ 434 h 2046"/>
                  <a:gd name="T50" fmla="*/ 433 w 3317"/>
                  <a:gd name="T51" fmla="*/ 558 h 2046"/>
                  <a:gd name="T52" fmla="*/ 372 w 3317"/>
                  <a:gd name="T53" fmla="*/ 651 h 2046"/>
                  <a:gd name="T54" fmla="*/ 341 w 3317"/>
                  <a:gd name="T55" fmla="*/ 744 h 2046"/>
                  <a:gd name="T56" fmla="*/ 61 w 3317"/>
                  <a:gd name="T57" fmla="*/ 836 h 2046"/>
                  <a:gd name="T58" fmla="*/ 0 w 3317"/>
                  <a:gd name="T59" fmla="*/ 899 h 2046"/>
                  <a:gd name="T60" fmla="*/ 124 w 3317"/>
                  <a:gd name="T61" fmla="*/ 1053 h 2046"/>
                  <a:gd name="T62" fmla="*/ 248 w 3317"/>
                  <a:gd name="T63" fmla="*/ 1084 h 2046"/>
                  <a:gd name="T64" fmla="*/ 341 w 3317"/>
                  <a:gd name="T65" fmla="*/ 1084 h 2046"/>
                  <a:gd name="T66" fmla="*/ 341 w 3317"/>
                  <a:gd name="T67" fmla="*/ 1208 h 2046"/>
                  <a:gd name="T68" fmla="*/ 278 w 3317"/>
                  <a:gd name="T69" fmla="*/ 1364 h 2046"/>
                  <a:gd name="T70" fmla="*/ 372 w 3317"/>
                  <a:gd name="T71" fmla="*/ 1456 h 2046"/>
                  <a:gd name="T72" fmla="*/ 526 w 3317"/>
                  <a:gd name="T73" fmla="*/ 1488 h 2046"/>
                  <a:gd name="T74" fmla="*/ 650 w 3317"/>
                  <a:gd name="T75" fmla="*/ 1549 h 2046"/>
                  <a:gd name="T76" fmla="*/ 774 w 3317"/>
                  <a:gd name="T77" fmla="*/ 1580 h 2046"/>
                  <a:gd name="T78" fmla="*/ 868 w 3317"/>
                  <a:gd name="T79" fmla="*/ 1549 h 2046"/>
                  <a:gd name="T80" fmla="*/ 961 w 3317"/>
                  <a:gd name="T81" fmla="*/ 1580 h 2046"/>
                  <a:gd name="T82" fmla="*/ 1085 w 3317"/>
                  <a:gd name="T83" fmla="*/ 1519 h 2046"/>
                  <a:gd name="T84" fmla="*/ 1240 w 3317"/>
                  <a:gd name="T85" fmla="*/ 1488 h 2046"/>
                  <a:gd name="T86" fmla="*/ 1394 w 3317"/>
                  <a:gd name="T87" fmla="*/ 1704 h 2046"/>
                  <a:gd name="T88" fmla="*/ 1332 w 3317"/>
                  <a:gd name="T89" fmla="*/ 1828 h 2046"/>
                  <a:gd name="T90" fmla="*/ 1394 w 3317"/>
                  <a:gd name="T91" fmla="*/ 1890 h 2046"/>
                  <a:gd name="T92" fmla="*/ 1457 w 3317"/>
                  <a:gd name="T93" fmla="*/ 1984 h 2046"/>
                  <a:gd name="T94" fmla="*/ 1549 w 3317"/>
                  <a:gd name="T95" fmla="*/ 1952 h 2046"/>
                  <a:gd name="T96" fmla="*/ 1673 w 3317"/>
                  <a:gd name="T97" fmla="*/ 1921 h 2046"/>
                  <a:gd name="T98" fmla="*/ 1766 w 3317"/>
                  <a:gd name="T99" fmla="*/ 1921 h 2046"/>
                  <a:gd name="T100" fmla="*/ 1890 w 3317"/>
                  <a:gd name="T101" fmla="*/ 2014 h 2046"/>
                  <a:gd name="T102" fmla="*/ 2169 w 3317"/>
                  <a:gd name="T103" fmla="*/ 1952 h 2046"/>
                  <a:gd name="T104" fmla="*/ 2386 w 3317"/>
                  <a:gd name="T105" fmla="*/ 1828 h 2046"/>
                  <a:gd name="T106" fmla="*/ 2573 w 3317"/>
                  <a:gd name="T107" fmla="*/ 1612 h 2046"/>
                  <a:gd name="T108" fmla="*/ 2573 w 3317"/>
                  <a:gd name="T109" fmla="*/ 1519 h 2046"/>
                  <a:gd name="T110" fmla="*/ 2573 w 3317"/>
                  <a:gd name="T111" fmla="*/ 1271 h 2046"/>
                  <a:gd name="T112" fmla="*/ 2541 w 3317"/>
                  <a:gd name="T113" fmla="*/ 1053 h 2046"/>
                  <a:gd name="T114" fmla="*/ 2386 w 3317"/>
                  <a:gd name="T115" fmla="*/ 960 h 2046"/>
                  <a:gd name="T116" fmla="*/ 2603 w 3317"/>
                  <a:gd name="T117" fmla="*/ 744 h 2046"/>
                  <a:gd name="T118" fmla="*/ 2821 w 3317"/>
                  <a:gd name="T119" fmla="*/ 77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7" h="2046">
                    <a:moveTo>
                      <a:pt x="2821" y="775"/>
                    </a:moveTo>
                    <a:lnTo>
                      <a:pt x="2821" y="775"/>
                    </a:lnTo>
                    <a:lnTo>
                      <a:pt x="2821" y="775"/>
                    </a:lnTo>
                    <a:lnTo>
                      <a:pt x="2821" y="775"/>
                    </a:lnTo>
                    <a:lnTo>
                      <a:pt x="2821" y="775"/>
                    </a:lnTo>
                    <a:lnTo>
                      <a:pt x="2851" y="744"/>
                    </a:lnTo>
                    <a:lnTo>
                      <a:pt x="2851" y="744"/>
                    </a:lnTo>
                    <a:lnTo>
                      <a:pt x="2851" y="744"/>
                    </a:lnTo>
                    <a:lnTo>
                      <a:pt x="2882" y="744"/>
                    </a:lnTo>
                    <a:cubicBezTo>
                      <a:pt x="2882" y="712"/>
                      <a:pt x="2882" y="712"/>
                      <a:pt x="2913" y="712"/>
                    </a:cubicBezTo>
                    <a:lnTo>
                      <a:pt x="2913" y="712"/>
                    </a:lnTo>
                    <a:cubicBezTo>
                      <a:pt x="2944" y="712"/>
                      <a:pt x="2944" y="712"/>
                      <a:pt x="2944" y="712"/>
                    </a:cubicBezTo>
                    <a:cubicBezTo>
                      <a:pt x="2944" y="712"/>
                      <a:pt x="2975" y="712"/>
                      <a:pt x="2975" y="681"/>
                    </a:cubicBezTo>
                    <a:lnTo>
                      <a:pt x="2975" y="681"/>
                    </a:lnTo>
                    <a:lnTo>
                      <a:pt x="3006" y="681"/>
                    </a:lnTo>
                    <a:lnTo>
                      <a:pt x="3006" y="681"/>
                    </a:lnTo>
                    <a:cubicBezTo>
                      <a:pt x="3037" y="681"/>
                      <a:pt x="3037" y="651"/>
                      <a:pt x="3037" y="651"/>
                    </a:cubicBezTo>
                    <a:cubicBezTo>
                      <a:pt x="3037" y="651"/>
                      <a:pt x="3037" y="651"/>
                      <a:pt x="3069" y="620"/>
                    </a:cubicBezTo>
                    <a:lnTo>
                      <a:pt x="3069" y="620"/>
                    </a:lnTo>
                    <a:lnTo>
                      <a:pt x="3069" y="620"/>
                    </a:lnTo>
                    <a:cubicBezTo>
                      <a:pt x="3099" y="620"/>
                      <a:pt x="3099" y="620"/>
                      <a:pt x="3099" y="620"/>
                    </a:cubicBezTo>
                    <a:lnTo>
                      <a:pt x="3130" y="620"/>
                    </a:lnTo>
                    <a:lnTo>
                      <a:pt x="3130" y="620"/>
                    </a:lnTo>
                    <a:lnTo>
                      <a:pt x="3130" y="620"/>
                    </a:lnTo>
                    <a:cubicBezTo>
                      <a:pt x="3130" y="620"/>
                      <a:pt x="3130" y="620"/>
                      <a:pt x="3130" y="588"/>
                    </a:cubicBezTo>
                    <a:lnTo>
                      <a:pt x="3130" y="588"/>
                    </a:lnTo>
                    <a:lnTo>
                      <a:pt x="3130" y="558"/>
                    </a:lnTo>
                    <a:lnTo>
                      <a:pt x="3130" y="558"/>
                    </a:lnTo>
                    <a:lnTo>
                      <a:pt x="3099" y="558"/>
                    </a:lnTo>
                    <a:cubicBezTo>
                      <a:pt x="3099" y="527"/>
                      <a:pt x="3099" y="527"/>
                      <a:pt x="3099" y="527"/>
                    </a:cubicBezTo>
                    <a:cubicBezTo>
                      <a:pt x="3099" y="527"/>
                      <a:pt x="3099" y="496"/>
                      <a:pt x="3130" y="496"/>
                    </a:cubicBezTo>
                    <a:lnTo>
                      <a:pt x="3130" y="496"/>
                    </a:lnTo>
                    <a:lnTo>
                      <a:pt x="3161" y="496"/>
                    </a:lnTo>
                    <a:cubicBezTo>
                      <a:pt x="3161" y="496"/>
                      <a:pt x="3161" y="496"/>
                      <a:pt x="3161" y="464"/>
                    </a:cubicBezTo>
                    <a:lnTo>
                      <a:pt x="3161" y="464"/>
                    </a:lnTo>
                    <a:cubicBezTo>
                      <a:pt x="3161" y="464"/>
                      <a:pt x="3161" y="464"/>
                      <a:pt x="3192" y="464"/>
                    </a:cubicBezTo>
                    <a:lnTo>
                      <a:pt x="3192" y="464"/>
                    </a:lnTo>
                    <a:lnTo>
                      <a:pt x="3192" y="464"/>
                    </a:lnTo>
                    <a:cubicBezTo>
                      <a:pt x="3192" y="464"/>
                      <a:pt x="3192" y="464"/>
                      <a:pt x="3223" y="496"/>
                    </a:cubicBezTo>
                    <a:lnTo>
                      <a:pt x="3223" y="496"/>
                    </a:lnTo>
                    <a:cubicBezTo>
                      <a:pt x="3223" y="464"/>
                      <a:pt x="3254" y="464"/>
                      <a:pt x="3254" y="464"/>
                    </a:cubicBezTo>
                    <a:lnTo>
                      <a:pt x="3254" y="464"/>
                    </a:lnTo>
                    <a:lnTo>
                      <a:pt x="3254" y="464"/>
                    </a:lnTo>
                    <a:lnTo>
                      <a:pt x="3254" y="464"/>
                    </a:lnTo>
                    <a:lnTo>
                      <a:pt x="3254" y="464"/>
                    </a:lnTo>
                    <a:cubicBezTo>
                      <a:pt x="3254" y="434"/>
                      <a:pt x="3285" y="434"/>
                      <a:pt x="3285" y="403"/>
                    </a:cubicBezTo>
                    <a:lnTo>
                      <a:pt x="3285" y="403"/>
                    </a:lnTo>
                    <a:lnTo>
                      <a:pt x="3285" y="403"/>
                    </a:lnTo>
                    <a:cubicBezTo>
                      <a:pt x="3285" y="372"/>
                      <a:pt x="3285" y="372"/>
                      <a:pt x="3285" y="372"/>
                    </a:cubicBezTo>
                    <a:cubicBezTo>
                      <a:pt x="3285" y="372"/>
                      <a:pt x="3285" y="340"/>
                      <a:pt x="3316" y="340"/>
                    </a:cubicBezTo>
                    <a:lnTo>
                      <a:pt x="3316" y="340"/>
                    </a:lnTo>
                    <a:lnTo>
                      <a:pt x="3316" y="340"/>
                    </a:lnTo>
                    <a:lnTo>
                      <a:pt x="3285" y="340"/>
                    </a:lnTo>
                    <a:lnTo>
                      <a:pt x="3285" y="340"/>
                    </a:lnTo>
                    <a:cubicBezTo>
                      <a:pt x="3254" y="340"/>
                      <a:pt x="3254" y="340"/>
                      <a:pt x="3254" y="340"/>
                    </a:cubicBezTo>
                    <a:lnTo>
                      <a:pt x="3254" y="340"/>
                    </a:lnTo>
                    <a:lnTo>
                      <a:pt x="3254" y="340"/>
                    </a:lnTo>
                    <a:cubicBezTo>
                      <a:pt x="3254" y="372"/>
                      <a:pt x="3223" y="372"/>
                      <a:pt x="3192" y="372"/>
                    </a:cubicBezTo>
                    <a:lnTo>
                      <a:pt x="3192" y="372"/>
                    </a:lnTo>
                    <a:cubicBezTo>
                      <a:pt x="3161" y="372"/>
                      <a:pt x="3161" y="372"/>
                      <a:pt x="3130" y="372"/>
                    </a:cubicBezTo>
                    <a:lnTo>
                      <a:pt x="3130" y="372"/>
                    </a:lnTo>
                    <a:cubicBezTo>
                      <a:pt x="3099" y="372"/>
                      <a:pt x="3099" y="340"/>
                      <a:pt x="3099" y="340"/>
                    </a:cubicBezTo>
                    <a:cubicBezTo>
                      <a:pt x="3099" y="340"/>
                      <a:pt x="3099" y="340"/>
                      <a:pt x="3099" y="310"/>
                    </a:cubicBezTo>
                    <a:lnTo>
                      <a:pt x="3099" y="310"/>
                    </a:lnTo>
                    <a:lnTo>
                      <a:pt x="3099" y="310"/>
                    </a:lnTo>
                    <a:cubicBezTo>
                      <a:pt x="3069" y="310"/>
                      <a:pt x="3069" y="310"/>
                      <a:pt x="3069" y="279"/>
                    </a:cubicBezTo>
                    <a:cubicBezTo>
                      <a:pt x="3069" y="279"/>
                      <a:pt x="3069" y="279"/>
                      <a:pt x="3037" y="279"/>
                    </a:cubicBezTo>
                    <a:lnTo>
                      <a:pt x="3037" y="279"/>
                    </a:lnTo>
                    <a:lnTo>
                      <a:pt x="3037" y="279"/>
                    </a:lnTo>
                    <a:lnTo>
                      <a:pt x="3037" y="279"/>
                    </a:lnTo>
                    <a:cubicBezTo>
                      <a:pt x="3006" y="279"/>
                      <a:pt x="2975" y="279"/>
                      <a:pt x="2975" y="279"/>
                    </a:cubicBezTo>
                    <a:cubicBezTo>
                      <a:pt x="2944" y="248"/>
                      <a:pt x="2944" y="248"/>
                      <a:pt x="2913" y="216"/>
                    </a:cubicBezTo>
                    <a:lnTo>
                      <a:pt x="2913" y="186"/>
                    </a:lnTo>
                    <a:cubicBezTo>
                      <a:pt x="2913" y="155"/>
                      <a:pt x="2913" y="155"/>
                      <a:pt x="2882" y="155"/>
                    </a:cubicBezTo>
                    <a:cubicBezTo>
                      <a:pt x="2882" y="124"/>
                      <a:pt x="2882" y="124"/>
                      <a:pt x="2882" y="124"/>
                    </a:cubicBezTo>
                    <a:cubicBezTo>
                      <a:pt x="2882" y="124"/>
                      <a:pt x="2882" y="92"/>
                      <a:pt x="2851" y="92"/>
                    </a:cubicBezTo>
                    <a:lnTo>
                      <a:pt x="2851" y="62"/>
                    </a:lnTo>
                    <a:cubicBezTo>
                      <a:pt x="2851" y="62"/>
                      <a:pt x="2851" y="31"/>
                      <a:pt x="2821" y="31"/>
                    </a:cubicBezTo>
                    <a:lnTo>
                      <a:pt x="2821" y="31"/>
                    </a:lnTo>
                    <a:lnTo>
                      <a:pt x="2821" y="31"/>
                    </a:lnTo>
                    <a:lnTo>
                      <a:pt x="2821" y="31"/>
                    </a:lnTo>
                    <a:lnTo>
                      <a:pt x="2821" y="31"/>
                    </a:lnTo>
                    <a:lnTo>
                      <a:pt x="2789" y="31"/>
                    </a:lnTo>
                    <a:lnTo>
                      <a:pt x="2789" y="31"/>
                    </a:lnTo>
                    <a:lnTo>
                      <a:pt x="2758" y="31"/>
                    </a:lnTo>
                    <a:cubicBezTo>
                      <a:pt x="2758" y="31"/>
                      <a:pt x="2758" y="0"/>
                      <a:pt x="2727" y="0"/>
                    </a:cubicBezTo>
                    <a:lnTo>
                      <a:pt x="2665" y="0"/>
                    </a:lnTo>
                    <a:lnTo>
                      <a:pt x="2665" y="0"/>
                    </a:lnTo>
                    <a:cubicBezTo>
                      <a:pt x="2634" y="0"/>
                      <a:pt x="2634" y="0"/>
                      <a:pt x="2634" y="0"/>
                    </a:cubicBezTo>
                    <a:cubicBezTo>
                      <a:pt x="2634" y="31"/>
                      <a:pt x="2634" y="31"/>
                      <a:pt x="2603" y="31"/>
                    </a:cubicBezTo>
                    <a:lnTo>
                      <a:pt x="2603" y="31"/>
                    </a:lnTo>
                    <a:lnTo>
                      <a:pt x="2603" y="31"/>
                    </a:lnTo>
                    <a:cubicBezTo>
                      <a:pt x="2603" y="0"/>
                      <a:pt x="2603" y="0"/>
                      <a:pt x="2603" y="0"/>
                    </a:cubicBezTo>
                    <a:lnTo>
                      <a:pt x="2573" y="31"/>
                    </a:lnTo>
                    <a:lnTo>
                      <a:pt x="2573" y="31"/>
                    </a:lnTo>
                    <a:lnTo>
                      <a:pt x="2603" y="31"/>
                    </a:lnTo>
                    <a:cubicBezTo>
                      <a:pt x="2603" y="62"/>
                      <a:pt x="2603" y="62"/>
                      <a:pt x="2603" y="62"/>
                    </a:cubicBezTo>
                    <a:lnTo>
                      <a:pt x="2603" y="62"/>
                    </a:lnTo>
                    <a:lnTo>
                      <a:pt x="2603" y="62"/>
                    </a:lnTo>
                    <a:cubicBezTo>
                      <a:pt x="2603" y="92"/>
                      <a:pt x="2573" y="92"/>
                      <a:pt x="2573" y="124"/>
                    </a:cubicBezTo>
                    <a:lnTo>
                      <a:pt x="2541" y="124"/>
                    </a:lnTo>
                    <a:lnTo>
                      <a:pt x="2541" y="155"/>
                    </a:lnTo>
                    <a:lnTo>
                      <a:pt x="2541" y="155"/>
                    </a:lnTo>
                    <a:lnTo>
                      <a:pt x="2541" y="155"/>
                    </a:lnTo>
                    <a:lnTo>
                      <a:pt x="2510" y="186"/>
                    </a:lnTo>
                    <a:lnTo>
                      <a:pt x="2510" y="186"/>
                    </a:lnTo>
                    <a:lnTo>
                      <a:pt x="2510" y="186"/>
                    </a:lnTo>
                    <a:lnTo>
                      <a:pt x="2510" y="186"/>
                    </a:lnTo>
                    <a:cubicBezTo>
                      <a:pt x="2510" y="216"/>
                      <a:pt x="2510" y="216"/>
                      <a:pt x="2479" y="216"/>
                    </a:cubicBezTo>
                    <a:lnTo>
                      <a:pt x="2479" y="216"/>
                    </a:lnTo>
                    <a:lnTo>
                      <a:pt x="2479" y="216"/>
                    </a:lnTo>
                    <a:cubicBezTo>
                      <a:pt x="2479" y="248"/>
                      <a:pt x="2479" y="248"/>
                      <a:pt x="2449" y="248"/>
                    </a:cubicBezTo>
                    <a:cubicBezTo>
                      <a:pt x="2449" y="248"/>
                      <a:pt x="2417" y="248"/>
                      <a:pt x="2386" y="248"/>
                    </a:cubicBezTo>
                    <a:lnTo>
                      <a:pt x="2386" y="248"/>
                    </a:lnTo>
                    <a:lnTo>
                      <a:pt x="2355" y="248"/>
                    </a:lnTo>
                    <a:cubicBezTo>
                      <a:pt x="2355" y="248"/>
                      <a:pt x="2355" y="279"/>
                      <a:pt x="2325" y="279"/>
                    </a:cubicBezTo>
                    <a:lnTo>
                      <a:pt x="2325" y="310"/>
                    </a:lnTo>
                    <a:lnTo>
                      <a:pt x="2325" y="310"/>
                    </a:lnTo>
                    <a:lnTo>
                      <a:pt x="2325" y="310"/>
                    </a:lnTo>
                    <a:lnTo>
                      <a:pt x="2325" y="310"/>
                    </a:lnTo>
                    <a:lnTo>
                      <a:pt x="2325" y="310"/>
                    </a:lnTo>
                    <a:lnTo>
                      <a:pt x="2325" y="310"/>
                    </a:lnTo>
                    <a:cubicBezTo>
                      <a:pt x="2355" y="310"/>
                      <a:pt x="2355" y="310"/>
                      <a:pt x="2355" y="310"/>
                    </a:cubicBezTo>
                    <a:lnTo>
                      <a:pt x="2355" y="310"/>
                    </a:lnTo>
                    <a:lnTo>
                      <a:pt x="2386" y="310"/>
                    </a:lnTo>
                    <a:lnTo>
                      <a:pt x="2386" y="310"/>
                    </a:lnTo>
                    <a:cubicBezTo>
                      <a:pt x="2417" y="310"/>
                      <a:pt x="2417" y="310"/>
                      <a:pt x="2417" y="310"/>
                    </a:cubicBezTo>
                    <a:lnTo>
                      <a:pt x="2417" y="310"/>
                    </a:lnTo>
                    <a:cubicBezTo>
                      <a:pt x="2449" y="310"/>
                      <a:pt x="2449" y="310"/>
                      <a:pt x="2449" y="310"/>
                    </a:cubicBezTo>
                    <a:cubicBezTo>
                      <a:pt x="2449" y="310"/>
                      <a:pt x="2449" y="310"/>
                      <a:pt x="2479" y="310"/>
                    </a:cubicBezTo>
                    <a:cubicBezTo>
                      <a:pt x="2479" y="340"/>
                      <a:pt x="2541" y="372"/>
                      <a:pt x="2541" y="372"/>
                    </a:cubicBezTo>
                    <a:lnTo>
                      <a:pt x="2541" y="403"/>
                    </a:lnTo>
                    <a:cubicBezTo>
                      <a:pt x="2541" y="403"/>
                      <a:pt x="2541" y="403"/>
                      <a:pt x="2541" y="434"/>
                    </a:cubicBezTo>
                    <a:lnTo>
                      <a:pt x="2541" y="434"/>
                    </a:lnTo>
                    <a:cubicBezTo>
                      <a:pt x="2541" y="434"/>
                      <a:pt x="2541" y="464"/>
                      <a:pt x="2510" y="464"/>
                    </a:cubicBezTo>
                    <a:lnTo>
                      <a:pt x="2510" y="464"/>
                    </a:lnTo>
                    <a:lnTo>
                      <a:pt x="2510" y="434"/>
                    </a:lnTo>
                    <a:lnTo>
                      <a:pt x="2510" y="434"/>
                    </a:lnTo>
                    <a:cubicBezTo>
                      <a:pt x="2479" y="434"/>
                      <a:pt x="2479" y="434"/>
                      <a:pt x="2479" y="434"/>
                    </a:cubicBezTo>
                    <a:lnTo>
                      <a:pt x="2479" y="434"/>
                    </a:lnTo>
                    <a:lnTo>
                      <a:pt x="2479" y="434"/>
                    </a:lnTo>
                    <a:lnTo>
                      <a:pt x="2479" y="434"/>
                    </a:lnTo>
                    <a:lnTo>
                      <a:pt x="2479" y="434"/>
                    </a:lnTo>
                    <a:cubicBezTo>
                      <a:pt x="2449" y="434"/>
                      <a:pt x="2449" y="434"/>
                      <a:pt x="2449" y="434"/>
                    </a:cubicBezTo>
                    <a:lnTo>
                      <a:pt x="2449" y="434"/>
                    </a:lnTo>
                    <a:lnTo>
                      <a:pt x="2449" y="434"/>
                    </a:lnTo>
                    <a:cubicBezTo>
                      <a:pt x="2449" y="434"/>
                      <a:pt x="2449" y="434"/>
                      <a:pt x="2417" y="434"/>
                    </a:cubicBezTo>
                    <a:cubicBezTo>
                      <a:pt x="2417" y="464"/>
                      <a:pt x="2417" y="464"/>
                      <a:pt x="2417" y="464"/>
                    </a:cubicBezTo>
                    <a:lnTo>
                      <a:pt x="2417" y="464"/>
                    </a:lnTo>
                    <a:lnTo>
                      <a:pt x="2417" y="464"/>
                    </a:lnTo>
                    <a:cubicBezTo>
                      <a:pt x="2386" y="464"/>
                      <a:pt x="2386" y="464"/>
                      <a:pt x="2386" y="464"/>
                    </a:cubicBezTo>
                    <a:lnTo>
                      <a:pt x="2386" y="464"/>
                    </a:lnTo>
                    <a:lnTo>
                      <a:pt x="2386" y="464"/>
                    </a:lnTo>
                    <a:lnTo>
                      <a:pt x="2355" y="464"/>
                    </a:lnTo>
                    <a:lnTo>
                      <a:pt x="2355" y="464"/>
                    </a:lnTo>
                    <a:lnTo>
                      <a:pt x="2355" y="464"/>
                    </a:lnTo>
                    <a:cubicBezTo>
                      <a:pt x="2355" y="496"/>
                      <a:pt x="2355" y="496"/>
                      <a:pt x="2325" y="496"/>
                    </a:cubicBezTo>
                    <a:cubicBezTo>
                      <a:pt x="2325" y="527"/>
                      <a:pt x="2325" y="527"/>
                      <a:pt x="2325" y="527"/>
                    </a:cubicBezTo>
                    <a:cubicBezTo>
                      <a:pt x="2293" y="527"/>
                      <a:pt x="2293" y="527"/>
                      <a:pt x="2293" y="527"/>
                    </a:cubicBezTo>
                    <a:lnTo>
                      <a:pt x="2293" y="527"/>
                    </a:lnTo>
                    <a:lnTo>
                      <a:pt x="2262" y="527"/>
                    </a:lnTo>
                    <a:lnTo>
                      <a:pt x="2262" y="527"/>
                    </a:lnTo>
                    <a:lnTo>
                      <a:pt x="2262" y="527"/>
                    </a:lnTo>
                    <a:cubicBezTo>
                      <a:pt x="2262" y="527"/>
                      <a:pt x="2231" y="527"/>
                      <a:pt x="2231" y="558"/>
                    </a:cubicBezTo>
                    <a:cubicBezTo>
                      <a:pt x="2201" y="558"/>
                      <a:pt x="2201" y="558"/>
                      <a:pt x="2201" y="558"/>
                    </a:cubicBezTo>
                    <a:lnTo>
                      <a:pt x="2201" y="558"/>
                    </a:lnTo>
                    <a:lnTo>
                      <a:pt x="2201" y="558"/>
                    </a:lnTo>
                    <a:cubicBezTo>
                      <a:pt x="2169" y="558"/>
                      <a:pt x="2169" y="558"/>
                      <a:pt x="2169" y="558"/>
                    </a:cubicBezTo>
                    <a:lnTo>
                      <a:pt x="2169" y="558"/>
                    </a:lnTo>
                    <a:cubicBezTo>
                      <a:pt x="2138" y="558"/>
                      <a:pt x="2138" y="558"/>
                      <a:pt x="2138" y="558"/>
                    </a:cubicBezTo>
                    <a:cubicBezTo>
                      <a:pt x="2107" y="558"/>
                      <a:pt x="2107" y="558"/>
                      <a:pt x="2077" y="558"/>
                    </a:cubicBezTo>
                    <a:lnTo>
                      <a:pt x="2077" y="558"/>
                    </a:lnTo>
                    <a:lnTo>
                      <a:pt x="2077" y="558"/>
                    </a:lnTo>
                    <a:lnTo>
                      <a:pt x="2077" y="558"/>
                    </a:lnTo>
                    <a:lnTo>
                      <a:pt x="2077" y="558"/>
                    </a:lnTo>
                    <a:cubicBezTo>
                      <a:pt x="2107" y="558"/>
                      <a:pt x="2107" y="588"/>
                      <a:pt x="2107" y="588"/>
                    </a:cubicBezTo>
                    <a:cubicBezTo>
                      <a:pt x="2107" y="620"/>
                      <a:pt x="2107" y="620"/>
                      <a:pt x="2107" y="620"/>
                    </a:cubicBezTo>
                    <a:lnTo>
                      <a:pt x="2107" y="620"/>
                    </a:lnTo>
                    <a:cubicBezTo>
                      <a:pt x="2107" y="651"/>
                      <a:pt x="2077" y="651"/>
                      <a:pt x="2077" y="651"/>
                    </a:cubicBezTo>
                    <a:lnTo>
                      <a:pt x="2077" y="651"/>
                    </a:lnTo>
                    <a:cubicBezTo>
                      <a:pt x="2077" y="651"/>
                      <a:pt x="2077" y="651"/>
                      <a:pt x="2045" y="651"/>
                    </a:cubicBezTo>
                    <a:lnTo>
                      <a:pt x="2045" y="651"/>
                    </a:lnTo>
                    <a:lnTo>
                      <a:pt x="2045" y="651"/>
                    </a:lnTo>
                    <a:lnTo>
                      <a:pt x="2045" y="651"/>
                    </a:lnTo>
                    <a:lnTo>
                      <a:pt x="2045" y="651"/>
                    </a:lnTo>
                    <a:cubicBezTo>
                      <a:pt x="2045" y="681"/>
                      <a:pt x="2045" y="681"/>
                      <a:pt x="2014" y="681"/>
                    </a:cubicBezTo>
                    <a:cubicBezTo>
                      <a:pt x="2014" y="712"/>
                      <a:pt x="1983" y="712"/>
                      <a:pt x="1983" y="712"/>
                    </a:cubicBezTo>
                    <a:lnTo>
                      <a:pt x="1983" y="712"/>
                    </a:lnTo>
                    <a:cubicBezTo>
                      <a:pt x="1953" y="712"/>
                      <a:pt x="1953" y="712"/>
                      <a:pt x="1953" y="712"/>
                    </a:cubicBezTo>
                    <a:lnTo>
                      <a:pt x="1921" y="712"/>
                    </a:lnTo>
                    <a:cubicBezTo>
                      <a:pt x="1890" y="712"/>
                      <a:pt x="1890" y="712"/>
                      <a:pt x="1859" y="712"/>
                    </a:cubicBezTo>
                    <a:lnTo>
                      <a:pt x="1829" y="712"/>
                    </a:lnTo>
                    <a:lnTo>
                      <a:pt x="1829" y="712"/>
                    </a:lnTo>
                    <a:cubicBezTo>
                      <a:pt x="1829" y="712"/>
                      <a:pt x="1797" y="744"/>
                      <a:pt x="1766" y="744"/>
                    </a:cubicBezTo>
                    <a:cubicBezTo>
                      <a:pt x="1766" y="744"/>
                      <a:pt x="1735" y="775"/>
                      <a:pt x="1705" y="775"/>
                    </a:cubicBezTo>
                    <a:lnTo>
                      <a:pt x="1705" y="775"/>
                    </a:lnTo>
                    <a:cubicBezTo>
                      <a:pt x="1673" y="775"/>
                      <a:pt x="1673" y="775"/>
                      <a:pt x="1673" y="744"/>
                    </a:cubicBezTo>
                    <a:lnTo>
                      <a:pt x="1673" y="744"/>
                    </a:lnTo>
                    <a:cubicBezTo>
                      <a:pt x="1642" y="744"/>
                      <a:pt x="1642" y="775"/>
                      <a:pt x="1642" y="775"/>
                    </a:cubicBezTo>
                    <a:lnTo>
                      <a:pt x="1642" y="775"/>
                    </a:lnTo>
                    <a:lnTo>
                      <a:pt x="1642" y="775"/>
                    </a:lnTo>
                    <a:cubicBezTo>
                      <a:pt x="1642" y="775"/>
                      <a:pt x="1642" y="775"/>
                      <a:pt x="1611" y="775"/>
                    </a:cubicBezTo>
                    <a:lnTo>
                      <a:pt x="1611" y="775"/>
                    </a:lnTo>
                    <a:cubicBezTo>
                      <a:pt x="1611" y="775"/>
                      <a:pt x="1611" y="775"/>
                      <a:pt x="1581" y="744"/>
                    </a:cubicBezTo>
                    <a:lnTo>
                      <a:pt x="1581" y="744"/>
                    </a:lnTo>
                    <a:lnTo>
                      <a:pt x="1581" y="744"/>
                    </a:lnTo>
                    <a:lnTo>
                      <a:pt x="1581" y="744"/>
                    </a:lnTo>
                    <a:lnTo>
                      <a:pt x="1581" y="744"/>
                    </a:lnTo>
                    <a:cubicBezTo>
                      <a:pt x="1581" y="744"/>
                      <a:pt x="1581" y="744"/>
                      <a:pt x="1549" y="744"/>
                    </a:cubicBezTo>
                    <a:lnTo>
                      <a:pt x="1549" y="744"/>
                    </a:lnTo>
                    <a:cubicBezTo>
                      <a:pt x="1518" y="744"/>
                      <a:pt x="1518" y="712"/>
                      <a:pt x="1487" y="712"/>
                    </a:cubicBezTo>
                    <a:lnTo>
                      <a:pt x="1487" y="712"/>
                    </a:lnTo>
                    <a:lnTo>
                      <a:pt x="1487" y="712"/>
                    </a:lnTo>
                    <a:cubicBezTo>
                      <a:pt x="1457" y="712"/>
                      <a:pt x="1457" y="712"/>
                      <a:pt x="1457" y="712"/>
                    </a:cubicBezTo>
                    <a:lnTo>
                      <a:pt x="1425" y="712"/>
                    </a:lnTo>
                    <a:lnTo>
                      <a:pt x="1425" y="712"/>
                    </a:lnTo>
                    <a:cubicBezTo>
                      <a:pt x="1394" y="712"/>
                      <a:pt x="1394" y="712"/>
                      <a:pt x="1394" y="712"/>
                    </a:cubicBezTo>
                    <a:cubicBezTo>
                      <a:pt x="1364" y="712"/>
                      <a:pt x="1332" y="712"/>
                      <a:pt x="1332" y="712"/>
                    </a:cubicBezTo>
                    <a:cubicBezTo>
                      <a:pt x="1332" y="712"/>
                      <a:pt x="1270" y="712"/>
                      <a:pt x="1240" y="681"/>
                    </a:cubicBezTo>
                    <a:lnTo>
                      <a:pt x="1240" y="681"/>
                    </a:lnTo>
                    <a:cubicBezTo>
                      <a:pt x="1209" y="681"/>
                      <a:pt x="1209" y="681"/>
                      <a:pt x="1209" y="681"/>
                    </a:cubicBezTo>
                    <a:lnTo>
                      <a:pt x="1209" y="681"/>
                    </a:lnTo>
                    <a:cubicBezTo>
                      <a:pt x="1177" y="681"/>
                      <a:pt x="1177" y="651"/>
                      <a:pt x="1177" y="651"/>
                    </a:cubicBezTo>
                    <a:lnTo>
                      <a:pt x="1146" y="620"/>
                    </a:lnTo>
                    <a:lnTo>
                      <a:pt x="1146" y="620"/>
                    </a:lnTo>
                    <a:cubicBezTo>
                      <a:pt x="1146" y="620"/>
                      <a:pt x="1146" y="620"/>
                      <a:pt x="1146" y="588"/>
                    </a:cubicBezTo>
                    <a:lnTo>
                      <a:pt x="1146" y="588"/>
                    </a:lnTo>
                    <a:lnTo>
                      <a:pt x="1146" y="588"/>
                    </a:lnTo>
                    <a:lnTo>
                      <a:pt x="1146" y="588"/>
                    </a:lnTo>
                    <a:cubicBezTo>
                      <a:pt x="1116" y="588"/>
                      <a:pt x="1116" y="588"/>
                      <a:pt x="1116" y="588"/>
                    </a:cubicBezTo>
                    <a:cubicBezTo>
                      <a:pt x="1085" y="588"/>
                      <a:pt x="1085" y="558"/>
                      <a:pt x="1085" y="558"/>
                    </a:cubicBezTo>
                    <a:lnTo>
                      <a:pt x="1053" y="558"/>
                    </a:lnTo>
                    <a:lnTo>
                      <a:pt x="1053" y="558"/>
                    </a:lnTo>
                    <a:cubicBezTo>
                      <a:pt x="1053" y="558"/>
                      <a:pt x="1053" y="558"/>
                      <a:pt x="1022" y="558"/>
                    </a:cubicBezTo>
                    <a:cubicBezTo>
                      <a:pt x="1022" y="558"/>
                      <a:pt x="1022" y="558"/>
                      <a:pt x="992" y="558"/>
                    </a:cubicBezTo>
                    <a:lnTo>
                      <a:pt x="992" y="558"/>
                    </a:lnTo>
                    <a:lnTo>
                      <a:pt x="992" y="558"/>
                    </a:lnTo>
                    <a:cubicBezTo>
                      <a:pt x="961" y="558"/>
                      <a:pt x="961" y="558"/>
                      <a:pt x="929" y="558"/>
                    </a:cubicBezTo>
                    <a:cubicBezTo>
                      <a:pt x="898" y="558"/>
                      <a:pt x="898" y="527"/>
                      <a:pt x="898" y="527"/>
                    </a:cubicBezTo>
                    <a:cubicBezTo>
                      <a:pt x="898" y="496"/>
                      <a:pt x="898" y="496"/>
                      <a:pt x="898" y="496"/>
                    </a:cubicBezTo>
                    <a:lnTo>
                      <a:pt x="898" y="464"/>
                    </a:lnTo>
                    <a:cubicBezTo>
                      <a:pt x="898" y="434"/>
                      <a:pt x="898" y="434"/>
                      <a:pt x="898" y="434"/>
                    </a:cubicBezTo>
                    <a:cubicBezTo>
                      <a:pt x="898" y="434"/>
                      <a:pt x="898" y="434"/>
                      <a:pt x="898" y="403"/>
                    </a:cubicBezTo>
                    <a:cubicBezTo>
                      <a:pt x="898" y="403"/>
                      <a:pt x="868" y="403"/>
                      <a:pt x="868" y="372"/>
                    </a:cubicBezTo>
                    <a:lnTo>
                      <a:pt x="868" y="372"/>
                    </a:lnTo>
                    <a:lnTo>
                      <a:pt x="868" y="372"/>
                    </a:lnTo>
                    <a:cubicBezTo>
                      <a:pt x="868" y="372"/>
                      <a:pt x="868" y="372"/>
                      <a:pt x="837" y="372"/>
                    </a:cubicBezTo>
                    <a:lnTo>
                      <a:pt x="837" y="372"/>
                    </a:lnTo>
                    <a:cubicBezTo>
                      <a:pt x="837" y="372"/>
                      <a:pt x="837" y="372"/>
                      <a:pt x="805" y="372"/>
                    </a:cubicBezTo>
                    <a:cubicBezTo>
                      <a:pt x="805" y="340"/>
                      <a:pt x="774" y="340"/>
                      <a:pt x="774" y="340"/>
                    </a:cubicBezTo>
                    <a:lnTo>
                      <a:pt x="774" y="340"/>
                    </a:lnTo>
                    <a:cubicBezTo>
                      <a:pt x="744" y="340"/>
                      <a:pt x="744" y="310"/>
                      <a:pt x="744" y="310"/>
                    </a:cubicBezTo>
                    <a:cubicBezTo>
                      <a:pt x="744" y="310"/>
                      <a:pt x="713" y="310"/>
                      <a:pt x="713" y="279"/>
                    </a:cubicBezTo>
                    <a:cubicBezTo>
                      <a:pt x="713" y="310"/>
                      <a:pt x="713" y="310"/>
                      <a:pt x="713" y="310"/>
                    </a:cubicBezTo>
                    <a:cubicBezTo>
                      <a:pt x="713" y="340"/>
                      <a:pt x="681" y="340"/>
                      <a:pt x="681" y="340"/>
                    </a:cubicBezTo>
                    <a:cubicBezTo>
                      <a:pt x="681" y="340"/>
                      <a:pt x="681" y="340"/>
                      <a:pt x="650" y="340"/>
                    </a:cubicBezTo>
                    <a:lnTo>
                      <a:pt x="650" y="340"/>
                    </a:lnTo>
                    <a:lnTo>
                      <a:pt x="650" y="340"/>
                    </a:lnTo>
                    <a:lnTo>
                      <a:pt x="650" y="340"/>
                    </a:lnTo>
                    <a:cubicBezTo>
                      <a:pt x="650" y="372"/>
                      <a:pt x="650" y="372"/>
                      <a:pt x="650" y="372"/>
                    </a:cubicBezTo>
                    <a:lnTo>
                      <a:pt x="650" y="372"/>
                    </a:lnTo>
                    <a:lnTo>
                      <a:pt x="650" y="372"/>
                    </a:lnTo>
                    <a:cubicBezTo>
                      <a:pt x="650" y="403"/>
                      <a:pt x="650" y="403"/>
                      <a:pt x="650" y="403"/>
                    </a:cubicBezTo>
                    <a:cubicBezTo>
                      <a:pt x="620" y="434"/>
                      <a:pt x="620" y="434"/>
                      <a:pt x="620" y="434"/>
                    </a:cubicBezTo>
                    <a:cubicBezTo>
                      <a:pt x="589" y="434"/>
                      <a:pt x="589" y="434"/>
                      <a:pt x="589" y="434"/>
                    </a:cubicBezTo>
                    <a:lnTo>
                      <a:pt x="557" y="434"/>
                    </a:lnTo>
                    <a:lnTo>
                      <a:pt x="557" y="434"/>
                    </a:lnTo>
                    <a:lnTo>
                      <a:pt x="557" y="434"/>
                    </a:lnTo>
                    <a:cubicBezTo>
                      <a:pt x="557" y="434"/>
                      <a:pt x="557" y="434"/>
                      <a:pt x="526" y="434"/>
                    </a:cubicBezTo>
                    <a:lnTo>
                      <a:pt x="526" y="434"/>
                    </a:lnTo>
                    <a:cubicBezTo>
                      <a:pt x="496" y="434"/>
                      <a:pt x="496" y="434"/>
                      <a:pt x="496" y="434"/>
                    </a:cubicBezTo>
                    <a:cubicBezTo>
                      <a:pt x="496" y="403"/>
                      <a:pt x="496" y="403"/>
                      <a:pt x="496" y="403"/>
                    </a:cubicBezTo>
                    <a:lnTo>
                      <a:pt x="496" y="403"/>
                    </a:lnTo>
                    <a:cubicBezTo>
                      <a:pt x="496" y="434"/>
                      <a:pt x="496" y="434"/>
                      <a:pt x="496" y="434"/>
                    </a:cubicBezTo>
                    <a:lnTo>
                      <a:pt x="496" y="434"/>
                    </a:lnTo>
                    <a:lnTo>
                      <a:pt x="496" y="434"/>
                    </a:lnTo>
                    <a:cubicBezTo>
                      <a:pt x="496" y="464"/>
                      <a:pt x="496" y="464"/>
                      <a:pt x="496" y="464"/>
                    </a:cubicBezTo>
                    <a:cubicBezTo>
                      <a:pt x="496" y="464"/>
                      <a:pt x="465" y="464"/>
                      <a:pt x="465" y="496"/>
                    </a:cubicBezTo>
                    <a:cubicBezTo>
                      <a:pt x="496" y="496"/>
                      <a:pt x="496" y="496"/>
                      <a:pt x="496" y="496"/>
                    </a:cubicBezTo>
                    <a:lnTo>
                      <a:pt x="496" y="496"/>
                    </a:lnTo>
                    <a:cubicBezTo>
                      <a:pt x="496" y="527"/>
                      <a:pt x="496" y="527"/>
                      <a:pt x="496" y="527"/>
                    </a:cubicBezTo>
                    <a:lnTo>
                      <a:pt x="496" y="527"/>
                    </a:lnTo>
                    <a:cubicBezTo>
                      <a:pt x="496" y="527"/>
                      <a:pt x="465" y="558"/>
                      <a:pt x="433" y="558"/>
                    </a:cubicBezTo>
                    <a:lnTo>
                      <a:pt x="433" y="558"/>
                    </a:lnTo>
                    <a:lnTo>
                      <a:pt x="433" y="558"/>
                    </a:lnTo>
                    <a:lnTo>
                      <a:pt x="433" y="558"/>
                    </a:lnTo>
                    <a:lnTo>
                      <a:pt x="433" y="558"/>
                    </a:lnTo>
                    <a:cubicBezTo>
                      <a:pt x="402" y="527"/>
                      <a:pt x="402" y="527"/>
                      <a:pt x="402" y="527"/>
                    </a:cubicBezTo>
                    <a:cubicBezTo>
                      <a:pt x="402" y="527"/>
                      <a:pt x="402" y="527"/>
                      <a:pt x="372" y="558"/>
                    </a:cubicBezTo>
                    <a:lnTo>
                      <a:pt x="372" y="558"/>
                    </a:lnTo>
                    <a:lnTo>
                      <a:pt x="372" y="558"/>
                    </a:lnTo>
                    <a:lnTo>
                      <a:pt x="372" y="558"/>
                    </a:lnTo>
                    <a:lnTo>
                      <a:pt x="372" y="558"/>
                    </a:lnTo>
                    <a:lnTo>
                      <a:pt x="372" y="558"/>
                    </a:lnTo>
                    <a:lnTo>
                      <a:pt x="372" y="588"/>
                    </a:lnTo>
                    <a:lnTo>
                      <a:pt x="372" y="588"/>
                    </a:lnTo>
                    <a:cubicBezTo>
                      <a:pt x="372" y="620"/>
                      <a:pt x="372" y="620"/>
                      <a:pt x="372" y="651"/>
                    </a:cubicBezTo>
                    <a:lnTo>
                      <a:pt x="372" y="651"/>
                    </a:lnTo>
                    <a:lnTo>
                      <a:pt x="372" y="651"/>
                    </a:lnTo>
                    <a:cubicBezTo>
                      <a:pt x="372" y="681"/>
                      <a:pt x="372" y="681"/>
                      <a:pt x="372" y="681"/>
                    </a:cubicBezTo>
                    <a:lnTo>
                      <a:pt x="372" y="681"/>
                    </a:lnTo>
                    <a:lnTo>
                      <a:pt x="372" y="681"/>
                    </a:lnTo>
                    <a:cubicBezTo>
                      <a:pt x="341" y="681"/>
                      <a:pt x="341" y="681"/>
                      <a:pt x="341" y="681"/>
                    </a:cubicBezTo>
                    <a:lnTo>
                      <a:pt x="341" y="681"/>
                    </a:lnTo>
                    <a:lnTo>
                      <a:pt x="341" y="681"/>
                    </a:lnTo>
                    <a:cubicBezTo>
                      <a:pt x="341" y="712"/>
                      <a:pt x="341" y="712"/>
                      <a:pt x="341" y="712"/>
                    </a:cubicBezTo>
                    <a:cubicBezTo>
                      <a:pt x="341" y="744"/>
                      <a:pt x="341" y="744"/>
                      <a:pt x="341" y="744"/>
                    </a:cubicBezTo>
                    <a:lnTo>
                      <a:pt x="341" y="744"/>
                    </a:lnTo>
                    <a:lnTo>
                      <a:pt x="309" y="744"/>
                    </a:lnTo>
                    <a:cubicBezTo>
                      <a:pt x="278" y="744"/>
                      <a:pt x="278" y="744"/>
                      <a:pt x="278" y="744"/>
                    </a:cubicBezTo>
                    <a:lnTo>
                      <a:pt x="278" y="775"/>
                    </a:lnTo>
                    <a:lnTo>
                      <a:pt x="248" y="775"/>
                    </a:lnTo>
                    <a:cubicBezTo>
                      <a:pt x="248" y="805"/>
                      <a:pt x="217" y="805"/>
                      <a:pt x="217" y="805"/>
                    </a:cubicBezTo>
                    <a:cubicBezTo>
                      <a:pt x="185" y="805"/>
                      <a:pt x="185" y="805"/>
                      <a:pt x="154" y="805"/>
                    </a:cubicBezTo>
                    <a:cubicBezTo>
                      <a:pt x="154" y="836"/>
                      <a:pt x="154" y="836"/>
                      <a:pt x="124" y="836"/>
                    </a:cubicBezTo>
                    <a:lnTo>
                      <a:pt x="124" y="836"/>
                    </a:lnTo>
                    <a:lnTo>
                      <a:pt x="93" y="836"/>
                    </a:lnTo>
                    <a:lnTo>
                      <a:pt x="93" y="836"/>
                    </a:lnTo>
                    <a:lnTo>
                      <a:pt x="61" y="836"/>
                    </a:lnTo>
                    <a:cubicBezTo>
                      <a:pt x="61" y="836"/>
                      <a:pt x="61" y="836"/>
                      <a:pt x="30" y="836"/>
                    </a:cubicBezTo>
                    <a:lnTo>
                      <a:pt x="30" y="836"/>
                    </a:lnTo>
                    <a:lnTo>
                      <a:pt x="30" y="836"/>
                    </a:lnTo>
                    <a:lnTo>
                      <a:pt x="30" y="868"/>
                    </a:lnTo>
                    <a:lnTo>
                      <a:pt x="30" y="868"/>
                    </a:lnTo>
                    <a:lnTo>
                      <a:pt x="0" y="868"/>
                    </a:lnTo>
                    <a:lnTo>
                      <a:pt x="0" y="868"/>
                    </a:lnTo>
                    <a:lnTo>
                      <a:pt x="0" y="868"/>
                    </a:lnTo>
                    <a:lnTo>
                      <a:pt x="0" y="868"/>
                    </a:lnTo>
                    <a:cubicBezTo>
                      <a:pt x="0" y="899"/>
                      <a:pt x="0" y="899"/>
                      <a:pt x="0" y="899"/>
                    </a:cubicBezTo>
                    <a:lnTo>
                      <a:pt x="0" y="899"/>
                    </a:lnTo>
                    <a:lnTo>
                      <a:pt x="0" y="899"/>
                    </a:lnTo>
                    <a:cubicBezTo>
                      <a:pt x="0" y="899"/>
                      <a:pt x="0" y="899"/>
                      <a:pt x="30" y="899"/>
                    </a:cubicBezTo>
                    <a:lnTo>
                      <a:pt x="30" y="899"/>
                    </a:lnTo>
                    <a:lnTo>
                      <a:pt x="30" y="899"/>
                    </a:lnTo>
                    <a:cubicBezTo>
                      <a:pt x="61" y="929"/>
                      <a:pt x="61" y="960"/>
                      <a:pt x="61" y="960"/>
                    </a:cubicBezTo>
                    <a:cubicBezTo>
                      <a:pt x="61" y="992"/>
                      <a:pt x="61" y="992"/>
                      <a:pt x="61" y="992"/>
                    </a:cubicBezTo>
                    <a:lnTo>
                      <a:pt x="61" y="1023"/>
                    </a:lnTo>
                    <a:lnTo>
                      <a:pt x="93" y="1023"/>
                    </a:lnTo>
                    <a:lnTo>
                      <a:pt x="93" y="1023"/>
                    </a:lnTo>
                    <a:cubicBezTo>
                      <a:pt x="124" y="1053"/>
                      <a:pt x="124" y="1053"/>
                      <a:pt x="124" y="1053"/>
                    </a:cubicBezTo>
                    <a:lnTo>
                      <a:pt x="124" y="1053"/>
                    </a:lnTo>
                    <a:lnTo>
                      <a:pt x="124" y="1053"/>
                    </a:lnTo>
                    <a:lnTo>
                      <a:pt x="124" y="1084"/>
                    </a:lnTo>
                    <a:lnTo>
                      <a:pt x="124" y="1084"/>
                    </a:lnTo>
                    <a:cubicBezTo>
                      <a:pt x="124" y="1084"/>
                      <a:pt x="124" y="1084"/>
                      <a:pt x="154" y="1084"/>
                    </a:cubicBezTo>
                    <a:lnTo>
                      <a:pt x="154" y="1084"/>
                    </a:lnTo>
                    <a:cubicBezTo>
                      <a:pt x="185" y="1116"/>
                      <a:pt x="185" y="1116"/>
                      <a:pt x="185" y="1116"/>
                    </a:cubicBezTo>
                    <a:cubicBezTo>
                      <a:pt x="185" y="1116"/>
                      <a:pt x="185" y="1116"/>
                      <a:pt x="217" y="1084"/>
                    </a:cubicBezTo>
                    <a:lnTo>
                      <a:pt x="217" y="1084"/>
                    </a:lnTo>
                    <a:lnTo>
                      <a:pt x="217" y="1084"/>
                    </a:lnTo>
                    <a:cubicBezTo>
                      <a:pt x="217" y="1084"/>
                      <a:pt x="217" y="1084"/>
                      <a:pt x="248" y="1084"/>
                    </a:cubicBezTo>
                    <a:lnTo>
                      <a:pt x="248" y="1084"/>
                    </a:lnTo>
                    <a:lnTo>
                      <a:pt x="248" y="1084"/>
                    </a:lnTo>
                    <a:lnTo>
                      <a:pt x="278" y="1084"/>
                    </a:lnTo>
                    <a:cubicBezTo>
                      <a:pt x="278" y="1084"/>
                      <a:pt x="278" y="1084"/>
                      <a:pt x="309" y="1084"/>
                    </a:cubicBezTo>
                    <a:lnTo>
                      <a:pt x="309" y="1084"/>
                    </a:lnTo>
                    <a:lnTo>
                      <a:pt x="309" y="1084"/>
                    </a:lnTo>
                    <a:lnTo>
                      <a:pt x="309" y="1084"/>
                    </a:lnTo>
                    <a:cubicBezTo>
                      <a:pt x="341" y="1084"/>
                      <a:pt x="341" y="1084"/>
                      <a:pt x="341" y="1084"/>
                    </a:cubicBezTo>
                    <a:lnTo>
                      <a:pt x="341" y="1084"/>
                    </a:lnTo>
                    <a:lnTo>
                      <a:pt x="341" y="1084"/>
                    </a:lnTo>
                    <a:lnTo>
                      <a:pt x="341" y="1084"/>
                    </a:lnTo>
                    <a:lnTo>
                      <a:pt x="341" y="1084"/>
                    </a:lnTo>
                    <a:lnTo>
                      <a:pt x="341" y="1084"/>
                    </a:lnTo>
                    <a:lnTo>
                      <a:pt x="341" y="1084"/>
                    </a:lnTo>
                    <a:lnTo>
                      <a:pt x="341" y="1084"/>
                    </a:lnTo>
                    <a:lnTo>
                      <a:pt x="341" y="1116"/>
                    </a:lnTo>
                    <a:cubicBezTo>
                      <a:pt x="341" y="1116"/>
                      <a:pt x="372" y="1116"/>
                      <a:pt x="372" y="1147"/>
                    </a:cubicBezTo>
                    <a:lnTo>
                      <a:pt x="372" y="1177"/>
                    </a:lnTo>
                    <a:lnTo>
                      <a:pt x="372" y="1177"/>
                    </a:lnTo>
                    <a:lnTo>
                      <a:pt x="341" y="1177"/>
                    </a:lnTo>
                    <a:lnTo>
                      <a:pt x="341" y="1177"/>
                    </a:lnTo>
                    <a:lnTo>
                      <a:pt x="341" y="1208"/>
                    </a:lnTo>
                    <a:lnTo>
                      <a:pt x="341" y="1208"/>
                    </a:lnTo>
                    <a:cubicBezTo>
                      <a:pt x="341" y="1208"/>
                      <a:pt x="341" y="1240"/>
                      <a:pt x="309" y="1240"/>
                    </a:cubicBezTo>
                    <a:lnTo>
                      <a:pt x="309" y="1240"/>
                    </a:lnTo>
                    <a:lnTo>
                      <a:pt x="309" y="1240"/>
                    </a:lnTo>
                    <a:lnTo>
                      <a:pt x="309" y="1271"/>
                    </a:lnTo>
                    <a:lnTo>
                      <a:pt x="309" y="1271"/>
                    </a:lnTo>
                    <a:lnTo>
                      <a:pt x="309" y="1301"/>
                    </a:lnTo>
                    <a:lnTo>
                      <a:pt x="309" y="1301"/>
                    </a:lnTo>
                    <a:cubicBezTo>
                      <a:pt x="309" y="1332"/>
                      <a:pt x="309" y="1332"/>
                      <a:pt x="278" y="1364"/>
                    </a:cubicBezTo>
                    <a:lnTo>
                      <a:pt x="278" y="1364"/>
                    </a:lnTo>
                    <a:lnTo>
                      <a:pt x="278" y="1364"/>
                    </a:lnTo>
                    <a:lnTo>
                      <a:pt x="278" y="1364"/>
                    </a:lnTo>
                    <a:lnTo>
                      <a:pt x="278" y="1364"/>
                    </a:lnTo>
                    <a:lnTo>
                      <a:pt x="278" y="1364"/>
                    </a:lnTo>
                    <a:lnTo>
                      <a:pt x="278" y="1364"/>
                    </a:lnTo>
                    <a:cubicBezTo>
                      <a:pt x="278" y="1364"/>
                      <a:pt x="309" y="1364"/>
                      <a:pt x="309" y="1395"/>
                    </a:cubicBezTo>
                    <a:lnTo>
                      <a:pt x="309" y="1395"/>
                    </a:lnTo>
                    <a:lnTo>
                      <a:pt x="309" y="1395"/>
                    </a:lnTo>
                    <a:cubicBezTo>
                      <a:pt x="309" y="1395"/>
                      <a:pt x="309" y="1395"/>
                      <a:pt x="341" y="1395"/>
                    </a:cubicBezTo>
                    <a:cubicBezTo>
                      <a:pt x="341" y="1425"/>
                      <a:pt x="372" y="1425"/>
                      <a:pt x="372" y="1456"/>
                    </a:cubicBezTo>
                    <a:lnTo>
                      <a:pt x="372" y="1456"/>
                    </a:lnTo>
                    <a:lnTo>
                      <a:pt x="372" y="1456"/>
                    </a:lnTo>
                    <a:lnTo>
                      <a:pt x="372" y="1456"/>
                    </a:lnTo>
                    <a:lnTo>
                      <a:pt x="372" y="1456"/>
                    </a:lnTo>
                    <a:lnTo>
                      <a:pt x="402" y="1425"/>
                    </a:lnTo>
                    <a:lnTo>
                      <a:pt x="402" y="1425"/>
                    </a:lnTo>
                    <a:lnTo>
                      <a:pt x="402" y="1425"/>
                    </a:lnTo>
                    <a:cubicBezTo>
                      <a:pt x="433" y="1425"/>
                      <a:pt x="465" y="1425"/>
                      <a:pt x="465" y="1456"/>
                    </a:cubicBezTo>
                    <a:cubicBezTo>
                      <a:pt x="465" y="1456"/>
                      <a:pt x="465" y="1456"/>
                      <a:pt x="465" y="1488"/>
                    </a:cubicBezTo>
                    <a:cubicBezTo>
                      <a:pt x="496" y="1488"/>
                      <a:pt x="496" y="1488"/>
                      <a:pt x="496" y="1488"/>
                    </a:cubicBezTo>
                    <a:lnTo>
                      <a:pt x="496" y="1488"/>
                    </a:lnTo>
                    <a:cubicBezTo>
                      <a:pt x="526" y="1488"/>
                      <a:pt x="526" y="1488"/>
                      <a:pt x="526" y="1488"/>
                    </a:cubicBezTo>
                    <a:lnTo>
                      <a:pt x="526" y="1488"/>
                    </a:lnTo>
                    <a:lnTo>
                      <a:pt x="526" y="1488"/>
                    </a:lnTo>
                    <a:cubicBezTo>
                      <a:pt x="557" y="1488"/>
                      <a:pt x="557" y="1488"/>
                      <a:pt x="557" y="1488"/>
                    </a:cubicBezTo>
                    <a:lnTo>
                      <a:pt x="557" y="1488"/>
                    </a:lnTo>
                    <a:cubicBezTo>
                      <a:pt x="557" y="1488"/>
                      <a:pt x="557" y="1488"/>
                      <a:pt x="557" y="1519"/>
                    </a:cubicBezTo>
                    <a:cubicBezTo>
                      <a:pt x="589" y="1519"/>
                      <a:pt x="589" y="1519"/>
                      <a:pt x="589" y="1549"/>
                    </a:cubicBezTo>
                    <a:lnTo>
                      <a:pt x="589" y="1549"/>
                    </a:lnTo>
                    <a:lnTo>
                      <a:pt x="589" y="1549"/>
                    </a:lnTo>
                    <a:lnTo>
                      <a:pt x="589" y="1549"/>
                    </a:lnTo>
                    <a:lnTo>
                      <a:pt x="620" y="1549"/>
                    </a:lnTo>
                    <a:lnTo>
                      <a:pt x="620" y="1549"/>
                    </a:lnTo>
                    <a:lnTo>
                      <a:pt x="650" y="1549"/>
                    </a:lnTo>
                    <a:lnTo>
                      <a:pt x="650" y="1549"/>
                    </a:lnTo>
                    <a:cubicBezTo>
                      <a:pt x="650" y="1549"/>
                      <a:pt x="650" y="1549"/>
                      <a:pt x="650" y="1580"/>
                    </a:cubicBezTo>
                    <a:lnTo>
                      <a:pt x="681" y="1580"/>
                    </a:lnTo>
                    <a:lnTo>
                      <a:pt x="681" y="1580"/>
                    </a:lnTo>
                    <a:lnTo>
                      <a:pt x="681" y="1580"/>
                    </a:lnTo>
                    <a:lnTo>
                      <a:pt x="713" y="1580"/>
                    </a:lnTo>
                    <a:lnTo>
                      <a:pt x="713" y="1580"/>
                    </a:lnTo>
                    <a:lnTo>
                      <a:pt x="744" y="1580"/>
                    </a:lnTo>
                    <a:lnTo>
                      <a:pt x="744" y="1580"/>
                    </a:lnTo>
                    <a:lnTo>
                      <a:pt x="744" y="1580"/>
                    </a:lnTo>
                    <a:lnTo>
                      <a:pt x="744" y="1580"/>
                    </a:lnTo>
                    <a:cubicBezTo>
                      <a:pt x="774" y="1580"/>
                      <a:pt x="774" y="1580"/>
                      <a:pt x="774" y="1580"/>
                    </a:cubicBezTo>
                    <a:lnTo>
                      <a:pt x="774" y="1580"/>
                    </a:lnTo>
                    <a:cubicBezTo>
                      <a:pt x="805" y="1580"/>
                      <a:pt x="805" y="1580"/>
                      <a:pt x="805" y="1580"/>
                    </a:cubicBezTo>
                    <a:lnTo>
                      <a:pt x="805" y="1580"/>
                    </a:lnTo>
                    <a:lnTo>
                      <a:pt x="805" y="1580"/>
                    </a:lnTo>
                    <a:lnTo>
                      <a:pt x="805" y="1580"/>
                    </a:lnTo>
                    <a:cubicBezTo>
                      <a:pt x="805" y="1580"/>
                      <a:pt x="805" y="1580"/>
                      <a:pt x="837" y="1580"/>
                    </a:cubicBezTo>
                    <a:lnTo>
                      <a:pt x="837" y="1580"/>
                    </a:lnTo>
                    <a:lnTo>
                      <a:pt x="837" y="1580"/>
                    </a:lnTo>
                    <a:lnTo>
                      <a:pt x="837" y="1580"/>
                    </a:lnTo>
                    <a:cubicBezTo>
                      <a:pt x="837" y="1580"/>
                      <a:pt x="837" y="1549"/>
                      <a:pt x="868" y="1549"/>
                    </a:cubicBezTo>
                    <a:lnTo>
                      <a:pt x="868" y="1549"/>
                    </a:lnTo>
                    <a:cubicBezTo>
                      <a:pt x="898" y="1549"/>
                      <a:pt x="898" y="1580"/>
                      <a:pt x="898" y="1580"/>
                    </a:cubicBezTo>
                    <a:lnTo>
                      <a:pt x="898" y="1580"/>
                    </a:lnTo>
                    <a:lnTo>
                      <a:pt x="898" y="1580"/>
                    </a:lnTo>
                    <a:cubicBezTo>
                      <a:pt x="929" y="1580"/>
                      <a:pt x="929" y="1580"/>
                      <a:pt x="929" y="1580"/>
                    </a:cubicBezTo>
                    <a:lnTo>
                      <a:pt x="929" y="1580"/>
                    </a:lnTo>
                    <a:lnTo>
                      <a:pt x="929" y="1580"/>
                    </a:lnTo>
                    <a:lnTo>
                      <a:pt x="929" y="1580"/>
                    </a:lnTo>
                    <a:cubicBezTo>
                      <a:pt x="961" y="1580"/>
                      <a:pt x="961" y="1580"/>
                      <a:pt x="961" y="1580"/>
                    </a:cubicBezTo>
                    <a:lnTo>
                      <a:pt x="961" y="1580"/>
                    </a:lnTo>
                    <a:lnTo>
                      <a:pt x="961" y="1580"/>
                    </a:lnTo>
                    <a:lnTo>
                      <a:pt x="961" y="1580"/>
                    </a:lnTo>
                    <a:lnTo>
                      <a:pt x="961" y="1612"/>
                    </a:lnTo>
                    <a:cubicBezTo>
                      <a:pt x="992" y="1612"/>
                      <a:pt x="992" y="1612"/>
                      <a:pt x="992" y="1612"/>
                    </a:cubicBezTo>
                    <a:lnTo>
                      <a:pt x="992" y="1612"/>
                    </a:lnTo>
                    <a:cubicBezTo>
                      <a:pt x="992" y="1612"/>
                      <a:pt x="992" y="1612"/>
                      <a:pt x="992" y="1580"/>
                    </a:cubicBezTo>
                    <a:cubicBezTo>
                      <a:pt x="1022" y="1580"/>
                      <a:pt x="1022" y="1580"/>
                      <a:pt x="1022" y="1580"/>
                    </a:cubicBezTo>
                    <a:lnTo>
                      <a:pt x="1022" y="1580"/>
                    </a:lnTo>
                    <a:lnTo>
                      <a:pt x="1022" y="1580"/>
                    </a:lnTo>
                    <a:lnTo>
                      <a:pt x="1022" y="1580"/>
                    </a:lnTo>
                    <a:cubicBezTo>
                      <a:pt x="1022" y="1549"/>
                      <a:pt x="1053" y="1549"/>
                      <a:pt x="1053" y="1549"/>
                    </a:cubicBezTo>
                    <a:cubicBezTo>
                      <a:pt x="1053" y="1519"/>
                      <a:pt x="1085" y="1519"/>
                      <a:pt x="1085" y="1519"/>
                    </a:cubicBezTo>
                    <a:lnTo>
                      <a:pt x="1085" y="1519"/>
                    </a:lnTo>
                    <a:cubicBezTo>
                      <a:pt x="1085" y="1519"/>
                      <a:pt x="1085" y="1519"/>
                      <a:pt x="1116" y="1519"/>
                    </a:cubicBezTo>
                    <a:lnTo>
                      <a:pt x="1116" y="1519"/>
                    </a:lnTo>
                    <a:lnTo>
                      <a:pt x="1116" y="1488"/>
                    </a:lnTo>
                    <a:lnTo>
                      <a:pt x="1116" y="1488"/>
                    </a:lnTo>
                    <a:cubicBezTo>
                      <a:pt x="1146" y="1488"/>
                      <a:pt x="1146" y="1488"/>
                      <a:pt x="1146" y="1519"/>
                    </a:cubicBezTo>
                    <a:lnTo>
                      <a:pt x="1146" y="1519"/>
                    </a:lnTo>
                    <a:lnTo>
                      <a:pt x="1146" y="1519"/>
                    </a:lnTo>
                    <a:cubicBezTo>
                      <a:pt x="1177" y="1488"/>
                      <a:pt x="1177" y="1488"/>
                      <a:pt x="1209" y="1488"/>
                    </a:cubicBezTo>
                    <a:lnTo>
                      <a:pt x="1209" y="1488"/>
                    </a:lnTo>
                    <a:lnTo>
                      <a:pt x="1209" y="1488"/>
                    </a:lnTo>
                    <a:cubicBezTo>
                      <a:pt x="1209" y="1488"/>
                      <a:pt x="1209" y="1488"/>
                      <a:pt x="1240" y="1488"/>
                    </a:cubicBezTo>
                    <a:cubicBezTo>
                      <a:pt x="1240" y="1519"/>
                      <a:pt x="1270" y="1519"/>
                      <a:pt x="1270" y="1549"/>
                    </a:cubicBezTo>
                    <a:lnTo>
                      <a:pt x="1270" y="1549"/>
                    </a:lnTo>
                    <a:cubicBezTo>
                      <a:pt x="1270" y="1549"/>
                      <a:pt x="1270" y="1549"/>
                      <a:pt x="1240" y="1549"/>
                    </a:cubicBezTo>
                    <a:cubicBezTo>
                      <a:pt x="1270" y="1549"/>
                      <a:pt x="1270" y="1549"/>
                      <a:pt x="1270" y="1549"/>
                    </a:cubicBezTo>
                    <a:cubicBezTo>
                      <a:pt x="1270" y="1549"/>
                      <a:pt x="1270" y="1549"/>
                      <a:pt x="1301" y="1549"/>
                    </a:cubicBezTo>
                    <a:lnTo>
                      <a:pt x="1301" y="1549"/>
                    </a:lnTo>
                    <a:lnTo>
                      <a:pt x="1301" y="1549"/>
                    </a:lnTo>
                    <a:cubicBezTo>
                      <a:pt x="1332" y="1580"/>
                      <a:pt x="1332" y="1580"/>
                      <a:pt x="1332" y="1612"/>
                    </a:cubicBezTo>
                    <a:lnTo>
                      <a:pt x="1332" y="1612"/>
                    </a:lnTo>
                    <a:cubicBezTo>
                      <a:pt x="1364" y="1612"/>
                      <a:pt x="1364" y="1643"/>
                      <a:pt x="1364" y="1643"/>
                    </a:cubicBezTo>
                    <a:cubicBezTo>
                      <a:pt x="1394" y="1643"/>
                      <a:pt x="1394" y="1704"/>
                      <a:pt x="1394" y="1704"/>
                    </a:cubicBezTo>
                    <a:lnTo>
                      <a:pt x="1394" y="1704"/>
                    </a:lnTo>
                    <a:cubicBezTo>
                      <a:pt x="1394" y="1704"/>
                      <a:pt x="1394" y="1736"/>
                      <a:pt x="1364" y="1767"/>
                    </a:cubicBezTo>
                    <a:lnTo>
                      <a:pt x="1364" y="1767"/>
                    </a:lnTo>
                    <a:lnTo>
                      <a:pt x="1364" y="1767"/>
                    </a:lnTo>
                    <a:lnTo>
                      <a:pt x="1364" y="1797"/>
                    </a:lnTo>
                    <a:lnTo>
                      <a:pt x="1364" y="1797"/>
                    </a:lnTo>
                    <a:lnTo>
                      <a:pt x="1332" y="1797"/>
                    </a:lnTo>
                    <a:lnTo>
                      <a:pt x="1332" y="1797"/>
                    </a:lnTo>
                    <a:lnTo>
                      <a:pt x="1332" y="1828"/>
                    </a:lnTo>
                    <a:lnTo>
                      <a:pt x="1332" y="1828"/>
                    </a:lnTo>
                    <a:lnTo>
                      <a:pt x="1332" y="1828"/>
                    </a:lnTo>
                    <a:lnTo>
                      <a:pt x="1332" y="1828"/>
                    </a:lnTo>
                    <a:lnTo>
                      <a:pt x="1332" y="1828"/>
                    </a:lnTo>
                    <a:lnTo>
                      <a:pt x="1332" y="1828"/>
                    </a:lnTo>
                    <a:lnTo>
                      <a:pt x="1332" y="1828"/>
                    </a:lnTo>
                    <a:lnTo>
                      <a:pt x="1332" y="1828"/>
                    </a:lnTo>
                    <a:cubicBezTo>
                      <a:pt x="1332" y="1828"/>
                      <a:pt x="1332" y="1828"/>
                      <a:pt x="1364" y="1828"/>
                    </a:cubicBezTo>
                    <a:lnTo>
                      <a:pt x="1364" y="1828"/>
                    </a:lnTo>
                    <a:cubicBezTo>
                      <a:pt x="1364" y="1828"/>
                      <a:pt x="1394" y="1828"/>
                      <a:pt x="1394" y="1860"/>
                    </a:cubicBezTo>
                    <a:lnTo>
                      <a:pt x="1394" y="1890"/>
                    </a:lnTo>
                    <a:lnTo>
                      <a:pt x="1394" y="1890"/>
                    </a:lnTo>
                    <a:lnTo>
                      <a:pt x="1394" y="1890"/>
                    </a:lnTo>
                    <a:cubicBezTo>
                      <a:pt x="1394" y="1890"/>
                      <a:pt x="1394" y="1890"/>
                      <a:pt x="1425" y="1921"/>
                    </a:cubicBezTo>
                    <a:lnTo>
                      <a:pt x="1425" y="1921"/>
                    </a:lnTo>
                    <a:lnTo>
                      <a:pt x="1425" y="1921"/>
                    </a:lnTo>
                    <a:cubicBezTo>
                      <a:pt x="1425" y="1952"/>
                      <a:pt x="1425" y="1952"/>
                      <a:pt x="1425" y="1952"/>
                    </a:cubicBezTo>
                    <a:lnTo>
                      <a:pt x="1425" y="1952"/>
                    </a:lnTo>
                    <a:lnTo>
                      <a:pt x="1425" y="1952"/>
                    </a:lnTo>
                    <a:cubicBezTo>
                      <a:pt x="1425" y="1952"/>
                      <a:pt x="1425" y="1952"/>
                      <a:pt x="1394" y="1952"/>
                    </a:cubicBezTo>
                    <a:cubicBezTo>
                      <a:pt x="1425" y="1952"/>
                      <a:pt x="1425" y="1952"/>
                      <a:pt x="1425" y="1952"/>
                    </a:cubicBezTo>
                    <a:cubicBezTo>
                      <a:pt x="1425" y="1984"/>
                      <a:pt x="1425" y="1984"/>
                      <a:pt x="1425" y="1984"/>
                    </a:cubicBezTo>
                    <a:lnTo>
                      <a:pt x="1425" y="1984"/>
                    </a:lnTo>
                    <a:lnTo>
                      <a:pt x="1457" y="1984"/>
                    </a:lnTo>
                    <a:lnTo>
                      <a:pt x="1457" y="1984"/>
                    </a:lnTo>
                    <a:cubicBezTo>
                      <a:pt x="1457" y="1984"/>
                      <a:pt x="1457" y="1984"/>
                      <a:pt x="1457" y="2014"/>
                    </a:cubicBezTo>
                    <a:cubicBezTo>
                      <a:pt x="1457" y="1984"/>
                      <a:pt x="1457" y="1984"/>
                      <a:pt x="1457" y="1984"/>
                    </a:cubicBezTo>
                    <a:cubicBezTo>
                      <a:pt x="1457" y="1984"/>
                      <a:pt x="1457" y="1984"/>
                      <a:pt x="1487" y="1984"/>
                    </a:cubicBezTo>
                    <a:lnTo>
                      <a:pt x="1487" y="1984"/>
                    </a:lnTo>
                    <a:lnTo>
                      <a:pt x="1487" y="1984"/>
                    </a:lnTo>
                    <a:lnTo>
                      <a:pt x="1487" y="1984"/>
                    </a:lnTo>
                    <a:lnTo>
                      <a:pt x="1487" y="1984"/>
                    </a:lnTo>
                    <a:cubicBezTo>
                      <a:pt x="1487" y="1952"/>
                      <a:pt x="1487" y="1952"/>
                      <a:pt x="1518" y="1952"/>
                    </a:cubicBezTo>
                    <a:lnTo>
                      <a:pt x="1518" y="1952"/>
                    </a:lnTo>
                    <a:cubicBezTo>
                      <a:pt x="1518" y="1952"/>
                      <a:pt x="1518" y="1952"/>
                      <a:pt x="1549" y="1952"/>
                    </a:cubicBezTo>
                    <a:lnTo>
                      <a:pt x="1549" y="1952"/>
                    </a:lnTo>
                    <a:cubicBezTo>
                      <a:pt x="1549" y="1921"/>
                      <a:pt x="1549" y="1921"/>
                      <a:pt x="1581" y="1921"/>
                    </a:cubicBezTo>
                    <a:lnTo>
                      <a:pt x="1581" y="1921"/>
                    </a:lnTo>
                    <a:lnTo>
                      <a:pt x="1581" y="1921"/>
                    </a:lnTo>
                    <a:cubicBezTo>
                      <a:pt x="1611" y="1921"/>
                      <a:pt x="1611" y="1921"/>
                      <a:pt x="1611" y="1921"/>
                    </a:cubicBezTo>
                    <a:lnTo>
                      <a:pt x="1611" y="1921"/>
                    </a:lnTo>
                    <a:lnTo>
                      <a:pt x="1611" y="1921"/>
                    </a:lnTo>
                    <a:cubicBezTo>
                      <a:pt x="1642" y="1921"/>
                      <a:pt x="1642" y="1921"/>
                      <a:pt x="1642" y="1921"/>
                    </a:cubicBezTo>
                    <a:lnTo>
                      <a:pt x="1642" y="1921"/>
                    </a:lnTo>
                    <a:cubicBezTo>
                      <a:pt x="1673" y="1921"/>
                      <a:pt x="1673" y="1921"/>
                      <a:pt x="1673" y="1921"/>
                    </a:cubicBezTo>
                    <a:lnTo>
                      <a:pt x="1673" y="1921"/>
                    </a:lnTo>
                    <a:lnTo>
                      <a:pt x="1673" y="1921"/>
                    </a:lnTo>
                    <a:cubicBezTo>
                      <a:pt x="1673" y="1921"/>
                      <a:pt x="1673" y="1890"/>
                      <a:pt x="1705" y="1890"/>
                    </a:cubicBezTo>
                    <a:lnTo>
                      <a:pt x="1705" y="1890"/>
                    </a:lnTo>
                    <a:lnTo>
                      <a:pt x="1705" y="1890"/>
                    </a:lnTo>
                    <a:lnTo>
                      <a:pt x="1705" y="1890"/>
                    </a:lnTo>
                    <a:lnTo>
                      <a:pt x="1735" y="1890"/>
                    </a:lnTo>
                    <a:lnTo>
                      <a:pt x="1735" y="1890"/>
                    </a:lnTo>
                    <a:lnTo>
                      <a:pt x="1735" y="1890"/>
                    </a:lnTo>
                    <a:lnTo>
                      <a:pt x="1735" y="1890"/>
                    </a:lnTo>
                    <a:cubicBezTo>
                      <a:pt x="1735" y="1890"/>
                      <a:pt x="1766" y="1890"/>
                      <a:pt x="1766" y="1921"/>
                    </a:cubicBezTo>
                    <a:lnTo>
                      <a:pt x="1766" y="1921"/>
                    </a:lnTo>
                    <a:cubicBezTo>
                      <a:pt x="1766" y="1921"/>
                      <a:pt x="1766" y="1921"/>
                      <a:pt x="1797" y="1921"/>
                    </a:cubicBezTo>
                    <a:lnTo>
                      <a:pt x="1797" y="1921"/>
                    </a:lnTo>
                    <a:lnTo>
                      <a:pt x="1797" y="1921"/>
                    </a:lnTo>
                    <a:cubicBezTo>
                      <a:pt x="1829" y="1921"/>
                      <a:pt x="1829" y="1952"/>
                      <a:pt x="1829" y="1952"/>
                    </a:cubicBezTo>
                    <a:lnTo>
                      <a:pt x="1829" y="1952"/>
                    </a:lnTo>
                    <a:lnTo>
                      <a:pt x="1829" y="1952"/>
                    </a:lnTo>
                    <a:lnTo>
                      <a:pt x="1829" y="1952"/>
                    </a:lnTo>
                    <a:cubicBezTo>
                      <a:pt x="1829" y="1984"/>
                      <a:pt x="1829" y="1984"/>
                      <a:pt x="1829" y="1984"/>
                    </a:cubicBezTo>
                    <a:lnTo>
                      <a:pt x="1829" y="1984"/>
                    </a:lnTo>
                    <a:cubicBezTo>
                      <a:pt x="1829" y="1984"/>
                      <a:pt x="1859" y="1984"/>
                      <a:pt x="1859" y="2014"/>
                    </a:cubicBezTo>
                    <a:cubicBezTo>
                      <a:pt x="1890" y="2014"/>
                      <a:pt x="1890" y="2014"/>
                      <a:pt x="1890" y="2014"/>
                    </a:cubicBezTo>
                    <a:lnTo>
                      <a:pt x="1890" y="2014"/>
                    </a:lnTo>
                    <a:cubicBezTo>
                      <a:pt x="1890" y="1984"/>
                      <a:pt x="1921" y="1984"/>
                      <a:pt x="1921" y="1984"/>
                    </a:cubicBezTo>
                    <a:cubicBezTo>
                      <a:pt x="1921" y="1984"/>
                      <a:pt x="1921" y="2014"/>
                      <a:pt x="1953" y="2014"/>
                    </a:cubicBezTo>
                    <a:lnTo>
                      <a:pt x="1953" y="2014"/>
                    </a:lnTo>
                    <a:lnTo>
                      <a:pt x="1953" y="2014"/>
                    </a:lnTo>
                    <a:lnTo>
                      <a:pt x="1953" y="2014"/>
                    </a:lnTo>
                    <a:cubicBezTo>
                      <a:pt x="1983" y="2014"/>
                      <a:pt x="1983" y="2014"/>
                      <a:pt x="1983" y="2014"/>
                    </a:cubicBezTo>
                    <a:lnTo>
                      <a:pt x="1983" y="2045"/>
                    </a:lnTo>
                    <a:cubicBezTo>
                      <a:pt x="2014" y="2014"/>
                      <a:pt x="2014" y="2014"/>
                      <a:pt x="2045" y="2014"/>
                    </a:cubicBezTo>
                    <a:lnTo>
                      <a:pt x="2138" y="1984"/>
                    </a:lnTo>
                    <a:cubicBezTo>
                      <a:pt x="2138" y="1984"/>
                      <a:pt x="2169" y="1984"/>
                      <a:pt x="2169" y="1952"/>
                    </a:cubicBezTo>
                    <a:cubicBezTo>
                      <a:pt x="2169" y="1952"/>
                      <a:pt x="2169" y="1921"/>
                      <a:pt x="2201" y="1921"/>
                    </a:cubicBezTo>
                    <a:cubicBezTo>
                      <a:pt x="2201" y="1921"/>
                      <a:pt x="2201" y="1921"/>
                      <a:pt x="2231" y="1952"/>
                    </a:cubicBezTo>
                    <a:cubicBezTo>
                      <a:pt x="2231" y="1921"/>
                      <a:pt x="2262" y="1921"/>
                      <a:pt x="2262" y="1921"/>
                    </a:cubicBezTo>
                    <a:lnTo>
                      <a:pt x="2262" y="1921"/>
                    </a:lnTo>
                    <a:cubicBezTo>
                      <a:pt x="2293" y="1921"/>
                      <a:pt x="2293" y="1921"/>
                      <a:pt x="2293" y="1921"/>
                    </a:cubicBezTo>
                    <a:lnTo>
                      <a:pt x="2293" y="1921"/>
                    </a:lnTo>
                    <a:cubicBezTo>
                      <a:pt x="2325" y="1921"/>
                      <a:pt x="2325" y="1921"/>
                      <a:pt x="2325" y="1921"/>
                    </a:cubicBezTo>
                    <a:cubicBezTo>
                      <a:pt x="2325" y="1890"/>
                      <a:pt x="2325" y="1890"/>
                      <a:pt x="2355" y="1890"/>
                    </a:cubicBezTo>
                    <a:cubicBezTo>
                      <a:pt x="2355" y="1890"/>
                      <a:pt x="2355" y="1890"/>
                      <a:pt x="2355" y="1860"/>
                    </a:cubicBezTo>
                    <a:lnTo>
                      <a:pt x="2355" y="1860"/>
                    </a:lnTo>
                    <a:cubicBezTo>
                      <a:pt x="2386" y="1860"/>
                      <a:pt x="2386" y="1828"/>
                      <a:pt x="2386" y="1828"/>
                    </a:cubicBezTo>
                    <a:cubicBezTo>
                      <a:pt x="2417" y="1828"/>
                      <a:pt x="2417" y="1797"/>
                      <a:pt x="2417" y="1797"/>
                    </a:cubicBezTo>
                    <a:lnTo>
                      <a:pt x="2417" y="1797"/>
                    </a:lnTo>
                    <a:cubicBezTo>
                      <a:pt x="2449" y="1797"/>
                      <a:pt x="2449" y="1797"/>
                      <a:pt x="2449" y="1797"/>
                    </a:cubicBezTo>
                    <a:lnTo>
                      <a:pt x="2449" y="1797"/>
                    </a:lnTo>
                    <a:lnTo>
                      <a:pt x="2449" y="1797"/>
                    </a:lnTo>
                    <a:cubicBezTo>
                      <a:pt x="2449" y="1797"/>
                      <a:pt x="2479" y="1797"/>
                      <a:pt x="2479" y="1767"/>
                    </a:cubicBezTo>
                    <a:lnTo>
                      <a:pt x="2510" y="1736"/>
                    </a:lnTo>
                    <a:cubicBezTo>
                      <a:pt x="2510" y="1704"/>
                      <a:pt x="2510" y="1704"/>
                      <a:pt x="2510" y="1704"/>
                    </a:cubicBezTo>
                    <a:cubicBezTo>
                      <a:pt x="2510" y="1704"/>
                      <a:pt x="2510" y="1704"/>
                      <a:pt x="2510" y="1673"/>
                    </a:cubicBezTo>
                    <a:cubicBezTo>
                      <a:pt x="2541" y="1673"/>
                      <a:pt x="2541" y="1643"/>
                      <a:pt x="2541" y="1643"/>
                    </a:cubicBezTo>
                    <a:cubicBezTo>
                      <a:pt x="2541" y="1643"/>
                      <a:pt x="2541" y="1612"/>
                      <a:pt x="2573" y="1612"/>
                    </a:cubicBezTo>
                    <a:lnTo>
                      <a:pt x="2573" y="1612"/>
                    </a:lnTo>
                    <a:cubicBezTo>
                      <a:pt x="2573" y="1580"/>
                      <a:pt x="2603" y="1580"/>
                      <a:pt x="2603" y="1580"/>
                    </a:cubicBezTo>
                    <a:lnTo>
                      <a:pt x="2603" y="1580"/>
                    </a:lnTo>
                    <a:lnTo>
                      <a:pt x="2603" y="1580"/>
                    </a:lnTo>
                    <a:lnTo>
                      <a:pt x="2603" y="1549"/>
                    </a:lnTo>
                    <a:lnTo>
                      <a:pt x="2603" y="1549"/>
                    </a:lnTo>
                    <a:lnTo>
                      <a:pt x="2603" y="1549"/>
                    </a:lnTo>
                    <a:cubicBezTo>
                      <a:pt x="2603" y="1519"/>
                      <a:pt x="2603" y="1519"/>
                      <a:pt x="2603" y="1519"/>
                    </a:cubicBezTo>
                    <a:lnTo>
                      <a:pt x="2603" y="1519"/>
                    </a:lnTo>
                    <a:lnTo>
                      <a:pt x="2603" y="1519"/>
                    </a:lnTo>
                    <a:cubicBezTo>
                      <a:pt x="2573" y="1519"/>
                      <a:pt x="2573" y="1519"/>
                      <a:pt x="2573" y="1519"/>
                    </a:cubicBezTo>
                    <a:cubicBezTo>
                      <a:pt x="2479" y="1488"/>
                      <a:pt x="2479" y="1488"/>
                      <a:pt x="2479" y="1488"/>
                    </a:cubicBezTo>
                    <a:cubicBezTo>
                      <a:pt x="2541" y="1456"/>
                      <a:pt x="2541" y="1456"/>
                      <a:pt x="2541" y="1456"/>
                    </a:cubicBezTo>
                    <a:cubicBezTo>
                      <a:pt x="2541" y="1456"/>
                      <a:pt x="2573" y="1425"/>
                      <a:pt x="2603" y="1425"/>
                    </a:cubicBezTo>
                    <a:cubicBezTo>
                      <a:pt x="2573" y="1425"/>
                      <a:pt x="2573" y="1395"/>
                      <a:pt x="2573" y="1395"/>
                    </a:cubicBezTo>
                    <a:cubicBezTo>
                      <a:pt x="2541" y="1332"/>
                      <a:pt x="2541" y="1332"/>
                      <a:pt x="2541" y="1332"/>
                    </a:cubicBezTo>
                    <a:cubicBezTo>
                      <a:pt x="2573" y="1332"/>
                      <a:pt x="2573" y="1332"/>
                      <a:pt x="2573" y="1332"/>
                    </a:cubicBezTo>
                    <a:lnTo>
                      <a:pt x="2573" y="1332"/>
                    </a:lnTo>
                    <a:lnTo>
                      <a:pt x="2573" y="1332"/>
                    </a:lnTo>
                    <a:cubicBezTo>
                      <a:pt x="2541" y="1332"/>
                      <a:pt x="2573" y="1301"/>
                      <a:pt x="2573" y="1301"/>
                    </a:cubicBezTo>
                    <a:cubicBezTo>
                      <a:pt x="2573" y="1301"/>
                      <a:pt x="2573" y="1301"/>
                      <a:pt x="2573" y="1271"/>
                    </a:cubicBezTo>
                    <a:lnTo>
                      <a:pt x="2573" y="1271"/>
                    </a:lnTo>
                    <a:cubicBezTo>
                      <a:pt x="2573" y="1271"/>
                      <a:pt x="2541" y="1271"/>
                      <a:pt x="2541" y="1240"/>
                    </a:cubicBezTo>
                    <a:lnTo>
                      <a:pt x="2541" y="1240"/>
                    </a:lnTo>
                    <a:lnTo>
                      <a:pt x="2541" y="1240"/>
                    </a:lnTo>
                    <a:lnTo>
                      <a:pt x="2541" y="1240"/>
                    </a:lnTo>
                    <a:cubicBezTo>
                      <a:pt x="2510" y="1240"/>
                      <a:pt x="2510" y="1208"/>
                      <a:pt x="2479" y="1208"/>
                    </a:cubicBezTo>
                    <a:cubicBezTo>
                      <a:pt x="2479" y="1208"/>
                      <a:pt x="2479" y="1208"/>
                      <a:pt x="2449" y="1208"/>
                    </a:cubicBezTo>
                    <a:cubicBezTo>
                      <a:pt x="2449" y="1177"/>
                      <a:pt x="2479" y="1177"/>
                      <a:pt x="2479" y="1147"/>
                    </a:cubicBezTo>
                    <a:lnTo>
                      <a:pt x="2479" y="1147"/>
                    </a:lnTo>
                    <a:cubicBezTo>
                      <a:pt x="2479" y="1147"/>
                      <a:pt x="2479" y="1116"/>
                      <a:pt x="2510" y="1116"/>
                    </a:cubicBezTo>
                    <a:cubicBezTo>
                      <a:pt x="2510" y="1116"/>
                      <a:pt x="2510" y="1116"/>
                      <a:pt x="2510" y="1084"/>
                    </a:cubicBezTo>
                    <a:cubicBezTo>
                      <a:pt x="2541" y="1084"/>
                      <a:pt x="2541" y="1053"/>
                      <a:pt x="2541" y="1053"/>
                    </a:cubicBezTo>
                    <a:lnTo>
                      <a:pt x="2541" y="1053"/>
                    </a:lnTo>
                    <a:cubicBezTo>
                      <a:pt x="2541" y="1053"/>
                      <a:pt x="2541" y="1053"/>
                      <a:pt x="2510" y="1053"/>
                    </a:cubicBezTo>
                    <a:cubicBezTo>
                      <a:pt x="2510" y="1053"/>
                      <a:pt x="2510" y="1053"/>
                      <a:pt x="2479" y="1053"/>
                    </a:cubicBezTo>
                    <a:lnTo>
                      <a:pt x="2479" y="1053"/>
                    </a:lnTo>
                    <a:cubicBezTo>
                      <a:pt x="2479" y="1053"/>
                      <a:pt x="2449" y="1053"/>
                      <a:pt x="2449" y="1023"/>
                    </a:cubicBezTo>
                    <a:cubicBezTo>
                      <a:pt x="2449" y="1023"/>
                      <a:pt x="2449" y="992"/>
                      <a:pt x="2479" y="992"/>
                    </a:cubicBezTo>
                    <a:lnTo>
                      <a:pt x="2479" y="992"/>
                    </a:lnTo>
                    <a:lnTo>
                      <a:pt x="2479" y="992"/>
                    </a:lnTo>
                    <a:cubicBezTo>
                      <a:pt x="2479" y="992"/>
                      <a:pt x="2479" y="992"/>
                      <a:pt x="2449" y="992"/>
                    </a:cubicBezTo>
                    <a:lnTo>
                      <a:pt x="2449" y="992"/>
                    </a:lnTo>
                    <a:cubicBezTo>
                      <a:pt x="2417" y="992"/>
                      <a:pt x="2386" y="960"/>
                      <a:pt x="2386" y="960"/>
                    </a:cubicBezTo>
                    <a:cubicBezTo>
                      <a:pt x="2386" y="929"/>
                      <a:pt x="2386" y="929"/>
                      <a:pt x="2386" y="899"/>
                    </a:cubicBezTo>
                    <a:cubicBezTo>
                      <a:pt x="2386" y="899"/>
                      <a:pt x="2386" y="899"/>
                      <a:pt x="2417" y="899"/>
                    </a:cubicBezTo>
                    <a:lnTo>
                      <a:pt x="2417" y="899"/>
                    </a:lnTo>
                    <a:cubicBezTo>
                      <a:pt x="2417" y="868"/>
                      <a:pt x="2417" y="868"/>
                      <a:pt x="2417" y="868"/>
                    </a:cubicBezTo>
                    <a:lnTo>
                      <a:pt x="2449" y="868"/>
                    </a:lnTo>
                    <a:lnTo>
                      <a:pt x="2449" y="868"/>
                    </a:lnTo>
                    <a:cubicBezTo>
                      <a:pt x="2449" y="868"/>
                      <a:pt x="2449" y="868"/>
                      <a:pt x="2479" y="868"/>
                    </a:cubicBezTo>
                    <a:cubicBezTo>
                      <a:pt x="2479" y="836"/>
                      <a:pt x="2479" y="836"/>
                      <a:pt x="2510" y="836"/>
                    </a:cubicBezTo>
                    <a:cubicBezTo>
                      <a:pt x="2510" y="805"/>
                      <a:pt x="2541" y="805"/>
                      <a:pt x="2541" y="775"/>
                    </a:cubicBezTo>
                    <a:cubicBezTo>
                      <a:pt x="2573" y="744"/>
                      <a:pt x="2603" y="744"/>
                      <a:pt x="2603" y="744"/>
                    </a:cubicBezTo>
                    <a:lnTo>
                      <a:pt x="2603" y="744"/>
                    </a:lnTo>
                    <a:cubicBezTo>
                      <a:pt x="2634" y="744"/>
                      <a:pt x="2665" y="744"/>
                      <a:pt x="2665" y="775"/>
                    </a:cubicBezTo>
                    <a:cubicBezTo>
                      <a:pt x="2697" y="805"/>
                      <a:pt x="2697" y="805"/>
                      <a:pt x="2665" y="836"/>
                    </a:cubicBezTo>
                    <a:cubicBezTo>
                      <a:pt x="2665" y="836"/>
                      <a:pt x="2665" y="836"/>
                      <a:pt x="2665" y="868"/>
                    </a:cubicBezTo>
                    <a:cubicBezTo>
                      <a:pt x="2665" y="868"/>
                      <a:pt x="2665" y="868"/>
                      <a:pt x="2634" y="868"/>
                    </a:cubicBezTo>
                    <a:lnTo>
                      <a:pt x="2634" y="868"/>
                    </a:lnTo>
                    <a:lnTo>
                      <a:pt x="2665" y="868"/>
                    </a:lnTo>
                    <a:cubicBezTo>
                      <a:pt x="2665" y="868"/>
                      <a:pt x="2697" y="836"/>
                      <a:pt x="2727" y="836"/>
                    </a:cubicBezTo>
                    <a:cubicBezTo>
                      <a:pt x="2727" y="836"/>
                      <a:pt x="2727" y="836"/>
                      <a:pt x="2758" y="805"/>
                    </a:cubicBezTo>
                    <a:cubicBezTo>
                      <a:pt x="2758" y="805"/>
                      <a:pt x="2758" y="805"/>
                      <a:pt x="2789" y="805"/>
                    </a:cubicBezTo>
                    <a:lnTo>
                      <a:pt x="2789" y="805"/>
                    </a:lnTo>
                    <a:cubicBezTo>
                      <a:pt x="2789" y="775"/>
                      <a:pt x="2789" y="775"/>
                      <a:pt x="2821" y="7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7" name="Freeform 106"/>
              <p:cNvSpPr>
                <a:spLocks noChangeArrowheads="1"/>
              </p:cNvSpPr>
              <p:nvPr/>
            </p:nvSpPr>
            <p:spPr bwMode="auto">
              <a:xfrm>
                <a:off x="6291263" y="1712913"/>
                <a:ext cx="190500" cy="157162"/>
              </a:xfrm>
              <a:custGeom>
                <a:avLst/>
                <a:gdLst>
                  <a:gd name="T0" fmla="*/ 527 w 528"/>
                  <a:gd name="T1" fmla="*/ 31 h 436"/>
                  <a:gd name="T2" fmla="*/ 496 w 528"/>
                  <a:gd name="T3" fmla="*/ 0 h 436"/>
                  <a:gd name="T4" fmla="*/ 496 w 528"/>
                  <a:gd name="T5" fmla="*/ 0 h 436"/>
                  <a:gd name="T6" fmla="*/ 465 w 528"/>
                  <a:gd name="T7" fmla="*/ 0 h 436"/>
                  <a:gd name="T8" fmla="*/ 465 w 528"/>
                  <a:gd name="T9" fmla="*/ 31 h 436"/>
                  <a:gd name="T10" fmla="*/ 465 w 528"/>
                  <a:gd name="T11" fmla="*/ 31 h 436"/>
                  <a:gd name="T12" fmla="*/ 465 w 528"/>
                  <a:gd name="T13" fmla="*/ 94 h 436"/>
                  <a:gd name="T14" fmla="*/ 465 w 528"/>
                  <a:gd name="T15" fmla="*/ 94 h 436"/>
                  <a:gd name="T16" fmla="*/ 465 w 528"/>
                  <a:gd name="T17" fmla="*/ 124 h 436"/>
                  <a:gd name="T18" fmla="*/ 434 w 528"/>
                  <a:gd name="T19" fmla="*/ 187 h 436"/>
                  <a:gd name="T20" fmla="*/ 403 w 528"/>
                  <a:gd name="T21" fmla="*/ 187 h 436"/>
                  <a:gd name="T22" fmla="*/ 372 w 528"/>
                  <a:gd name="T23" fmla="*/ 218 h 436"/>
                  <a:gd name="T24" fmla="*/ 279 w 528"/>
                  <a:gd name="T25" fmla="*/ 279 h 436"/>
                  <a:gd name="T26" fmla="*/ 279 w 528"/>
                  <a:gd name="T27" fmla="*/ 248 h 436"/>
                  <a:gd name="T28" fmla="*/ 248 w 528"/>
                  <a:gd name="T29" fmla="*/ 279 h 436"/>
                  <a:gd name="T30" fmla="*/ 217 w 528"/>
                  <a:gd name="T31" fmla="*/ 342 h 436"/>
                  <a:gd name="T32" fmla="*/ 186 w 528"/>
                  <a:gd name="T33" fmla="*/ 342 h 436"/>
                  <a:gd name="T34" fmla="*/ 155 w 528"/>
                  <a:gd name="T35" fmla="*/ 342 h 436"/>
                  <a:gd name="T36" fmla="*/ 93 w 528"/>
                  <a:gd name="T37" fmla="*/ 342 h 436"/>
                  <a:gd name="T38" fmla="*/ 62 w 528"/>
                  <a:gd name="T39" fmla="*/ 342 h 436"/>
                  <a:gd name="T40" fmla="*/ 0 w 528"/>
                  <a:gd name="T41" fmla="*/ 403 h 436"/>
                  <a:gd name="T42" fmla="*/ 0 w 528"/>
                  <a:gd name="T43" fmla="*/ 403 h 436"/>
                  <a:gd name="T44" fmla="*/ 31 w 528"/>
                  <a:gd name="T45" fmla="*/ 403 h 436"/>
                  <a:gd name="T46" fmla="*/ 62 w 528"/>
                  <a:gd name="T47" fmla="*/ 403 h 436"/>
                  <a:gd name="T48" fmla="*/ 93 w 528"/>
                  <a:gd name="T49" fmla="*/ 372 h 436"/>
                  <a:gd name="T50" fmla="*/ 155 w 528"/>
                  <a:gd name="T51" fmla="*/ 342 h 436"/>
                  <a:gd name="T52" fmla="*/ 155 w 528"/>
                  <a:gd name="T53" fmla="*/ 342 h 436"/>
                  <a:gd name="T54" fmla="*/ 186 w 528"/>
                  <a:gd name="T55" fmla="*/ 342 h 436"/>
                  <a:gd name="T56" fmla="*/ 186 w 528"/>
                  <a:gd name="T57" fmla="*/ 403 h 436"/>
                  <a:gd name="T58" fmla="*/ 217 w 528"/>
                  <a:gd name="T59" fmla="*/ 435 h 436"/>
                  <a:gd name="T60" fmla="*/ 217 w 528"/>
                  <a:gd name="T61" fmla="*/ 403 h 436"/>
                  <a:gd name="T62" fmla="*/ 248 w 528"/>
                  <a:gd name="T63" fmla="*/ 372 h 436"/>
                  <a:gd name="T64" fmla="*/ 248 w 528"/>
                  <a:gd name="T65" fmla="*/ 342 h 436"/>
                  <a:gd name="T66" fmla="*/ 310 w 528"/>
                  <a:gd name="T67" fmla="*/ 372 h 436"/>
                  <a:gd name="T68" fmla="*/ 310 w 528"/>
                  <a:gd name="T69" fmla="*/ 372 h 436"/>
                  <a:gd name="T70" fmla="*/ 372 w 528"/>
                  <a:gd name="T71" fmla="*/ 342 h 436"/>
                  <a:gd name="T72" fmla="*/ 372 w 528"/>
                  <a:gd name="T73" fmla="*/ 342 h 436"/>
                  <a:gd name="T74" fmla="*/ 403 w 528"/>
                  <a:gd name="T75" fmla="*/ 311 h 436"/>
                  <a:gd name="T76" fmla="*/ 434 w 528"/>
                  <a:gd name="T77" fmla="*/ 311 h 436"/>
                  <a:gd name="T78" fmla="*/ 465 w 528"/>
                  <a:gd name="T79" fmla="*/ 311 h 436"/>
                  <a:gd name="T80" fmla="*/ 465 w 528"/>
                  <a:gd name="T81" fmla="*/ 248 h 436"/>
                  <a:gd name="T82" fmla="*/ 496 w 528"/>
                  <a:gd name="T83" fmla="*/ 218 h 436"/>
                  <a:gd name="T84" fmla="*/ 465 w 528"/>
                  <a:gd name="T85" fmla="*/ 187 h 436"/>
                  <a:gd name="T86" fmla="*/ 496 w 528"/>
                  <a:gd name="T87" fmla="*/ 124 h 436"/>
                  <a:gd name="T88" fmla="*/ 527 w 528"/>
                  <a:gd name="T89" fmla="*/ 94 h 436"/>
                  <a:gd name="T90" fmla="*/ 527 w 528"/>
                  <a:gd name="T91" fmla="*/ 94 h 436"/>
                  <a:gd name="T92" fmla="*/ 527 w 528"/>
                  <a:gd name="T93" fmla="*/ 6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436">
                    <a:moveTo>
                      <a:pt x="527" y="31"/>
                    </a:moveTo>
                    <a:lnTo>
                      <a:pt x="527" y="31"/>
                    </a:lnTo>
                    <a:lnTo>
                      <a:pt x="527" y="0"/>
                    </a:lnTo>
                    <a:lnTo>
                      <a:pt x="496" y="0"/>
                    </a:lnTo>
                    <a:lnTo>
                      <a:pt x="496" y="0"/>
                    </a:lnTo>
                    <a:lnTo>
                      <a:pt x="496" y="0"/>
                    </a:lnTo>
                    <a:cubicBezTo>
                      <a:pt x="496" y="0"/>
                      <a:pt x="496" y="0"/>
                      <a:pt x="465" y="0"/>
                    </a:cubicBezTo>
                    <a:lnTo>
                      <a:pt x="465" y="0"/>
                    </a:lnTo>
                    <a:lnTo>
                      <a:pt x="465" y="0"/>
                    </a:lnTo>
                    <a:lnTo>
                      <a:pt x="465" y="31"/>
                    </a:lnTo>
                    <a:lnTo>
                      <a:pt x="465" y="31"/>
                    </a:lnTo>
                    <a:lnTo>
                      <a:pt x="465" y="31"/>
                    </a:lnTo>
                    <a:cubicBezTo>
                      <a:pt x="465" y="31"/>
                      <a:pt x="465" y="31"/>
                      <a:pt x="465" y="63"/>
                    </a:cubicBezTo>
                    <a:cubicBezTo>
                      <a:pt x="465" y="63"/>
                      <a:pt x="465" y="63"/>
                      <a:pt x="465" y="94"/>
                    </a:cubicBezTo>
                    <a:lnTo>
                      <a:pt x="465" y="94"/>
                    </a:lnTo>
                    <a:lnTo>
                      <a:pt x="465" y="94"/>
                    </a:lnTo>
                    <a:cubicBezTo>
                      <a:pt x="465" y="94"/>
                      <a:pt x="465" y="94"/>
                      <a:pt x="465" y="124"/>
                    </a:cubicBezTo>
                    <a:lnTo>
                      <a:pt x="465" y="124"/>
                    </a:lnTo>
                    <a:lnTo>
                      <a:pt x="465" y="124"/>
                    </a:lnTo>
                    <a:cubicBezTo>
                      <a:pt x="465" y="124"/>
                      <a:pt x="434" y="155"/>
                      <a:pt x="434" y="187"/>
                    </a:cubicBezTo>
                    <a:lnTo>
                      <a:pt x="434" y="187"/>
                    </a:lnTo>
                    <a:cubicBezTo>
                      <a:pt x="403" y="187"/>
                      <a:pt x="403" y="187"/>
                      <a:pt x="403" y="187"/>
                    </a:cubicBezTo>
                    <a:lnTo>
                      <a:pt x="403" y="187"/>
                    </a:lnTo>
                    <a:cubicBezTo>
                      <a:pt x="403" y="187"/>
                      <a:pt x="403" y="218"/>
                      <a:pt x="372" y="218"/>
                    </a:cubicBezTo>
                    <a:lnTo>
                      <a:pt x="341" y="248"/>
                    </a:lnTo>
                    <a:cubicBezTo>
                      <a:pt x="341" y="248"/>
                      <a:pt x="310" y="279"/>
                      <a:pt x="279" y="279"/>
                    </a:cubicBezTo>
                    <a:lnTo>
                      <a:pt x="279" y="248"/>
                    </a:lnTo>
                    <a:lnTo>
                      <a:pt x="279" y="248"/>
                    </a:lnTo>
                    <a:cubicBezTo>
                      <a:pt x="279" y="279"/>
                      <a:pt x="279" y="279"/>
                      <a:pt x="248" y="279"/>
                    </a:cubicBezTo>
                    <a:lnTo>
                      <a:pt x="248" y="279"/>
                    </a:lnTo>
                    <a:lnTo>
                      <a:pt x="248" y="279"/>
                    </a:lnTo>
                    <a:cubicBezTo>
                      <a:pt x="248" y="311"/>
                      <a:pt x="248" y="342"/>
                      <a:pt x="217" y="342"/>
                    </a:cubicBezTo>
                    <a:lnTo>
                      <a:pt x="217" y="342"/>
                    </a:lnTo>
                    <a:cubicBezTo>
                      <a:pt x="217" y="342"/>
                      <a:pt x="217" y="342"/>
                      <a:pt x="186" y="342"/>
                    </a:cubicBezTo>
                    <a:lnTo>
                      <a:pt x="186" y="342"/>
                    </a:lnTo>
                    <a:lnTo>
                      <a:pt x="155" y="342"/>
                    </a:lnTo>
                    <a:lnTo>
                      <a:pt x="124" y="342"/>
                    </a:lnTo>
                    <a:cubicBezTo>
                      <a:pt x="93" y="342"/>
                      <a:pt x="93" y="342"/>
                      <a:pt x="93" y="342"/>
                    </a:cubicBezTo>
                    <a:cubicBezTo>
                      <a:pt x="62" y="342"/>
                      <a:pt x="62" y="342"/>
                      <a:pt x="62" y="342"/>
                    </a:cubicBezTo>
                    <a:lnTo>
                      <a:pt x="62" y="342"/>
                    </a:lnTo>
                    <a:cubicBezTo>
                      <a:pt x="31" y="372"/>
                      <a:pt x="31" y="372"/>
                      <a:pt x="0" y="372"/>
                    </a:cubicBezTo>
                    <a:lnTo>
                      <a:pt x="0" y="403"/>
                    </a:lnTo>
                    <a:lnTo>
                      <a:pt x="0" y="403"/>
                    </a:lnTo>
                    <a:lnTo>
                      <a:pt x="0" y="403"/>
                    </a:lnTo>
                    <a:lnTo>
                      <a:pt x="0" y="403"/>
                    </a:lnTo>
                    <a:lnTo>
                      <a:pt x="31" y="403"/>
                    </a:lnTo>
                    <a:lnTo>
                      <a:pt x="31" y="403"/>
                    </a:lnTo>
                    <a:lnTo>
                      <a:pt x="62" y="403"/>
                    </a:lnTo>
                    <a:cubicBezTo>
                      <a:pt x="62" y="372"/>
                      <a:pt x="62" y="372"/>
                      <a:pt x="93" y="372"/>
                    </a:cubicBezTo>
                    <a:lnTo>
                      <a:pt x="93" y="372"/>
                    </a:lnTo>
                    <a:lnTo>
                      <a:pt x="124" y="342"/>
                    </a:lnTo>
                    <a:lnTo>
                      <a:pt x="155" y="342"/>
                    </a:lnTo>
                    <a:lnTo>
                      <a:pt x="155" y="342"/>
                    </a:lnTo>
                    <a:lnTo>
                      <a:pt x="155" y="342"/>
                    </a:lnTo>
                    <a:lnTo>
                      <a:pt x="155" y="342"/>
                    </a:lnTo>
                    <a:lnTo>
                      <a:pt x="186" y="342"/>
                    </a:lnTo>
                    <a:cubicBezTo>
                      <a:pt x="186" y="342"/>
                      <a:pt x="186" y="342"/>
                      <a:pt x="217" y="372"/>
                    </a:cubicBezTo>
                    <a:cubicBezTo>
                      <a:pt x="217" y="372"/>
                      <a:pt x="217" y="403"/>
                      <a:pt x="186" y="403"/>
                    </a:cubicBezTo>
                    <a:lnTo>
                      <a:pt x="186" y="403"/>
                    </a:lnTo>
                    <a:cubicBezTo>
                      <a:pt x="186" y="435"/>
                      <a:pt x="186" y="435"/>
                      <a:pt x="217" y="435"/>
                    </a:cubicBezTo>
                    <a:lnTo>
                      <a:pt x="217" y="435"/>
                    </a:lnTo>
                    <a:cubicBezTo>
                      <a:pt x="217" y="435"/>
                      <a:pt x="217" y="435"/>
                      <a:pt x="217" y="403"/>
                    </a:cubicBezTo>
                    <a:cubicBezTo>
                      <a:pt x="217" y="403"/>
                      <a:pt x="217" y="403"/>
                      <a:pt x="248" y="403"/>
                    </a:cubicBezTo>
                    <a:cubicBezTo>
                      <a:pt x="248" y="372"/>
                      <a:pt x="248" y="372"/>
                      <a:pt x="248" y="372"/>
                    </a:cubicBezTo>
                    <a:cubicBezTo>
                      <a:pt x="248" y="342"/>
                      <a:pt x="248" y="342"/>
                      <a:pt x="248" y="342"/>
                    </a:cubicBezTo>
                    <a:lnTo>
                      <a:pt x="248" y="342"/>
                    </a:lnTo>
                    <a:cubicBezTo>
                      <a:pt x="279" y="342"/>
                      <a:pt x="279" y="342"/>
                      <a:pt x="310" y="372"/>
                    </a:cubicBezTo>
                    <a:lnTo>
                      <a:pt x="310" y="372"/>
                    </a:lnTo>
                    <a:lnTo>
                      <a:pt x="310" y="372"/>
                    </a:lnTo>
                    <a:lnTo>
                      <a:pt x="310" y="372"/>
                    </a:lnTo>
                    <a:cubicBezTo>
                      <a:pt x="341" y="342"/>
                      <a:pt x="341" y="342"/>
                      <a:pt x="341" y="342"/>
                    </a:cubicBezTo>
                    <a:lnTo>
                      <a:pt x="372" y="342"/>
                    </a:lnTo>
                    <a:lnTo>
                      <a:pt x="372" y="342"/>
                    </a:lnTo>
                    <a:lnTo>
                      <a:pt x="372" y="342"/>
                    </a:lnTo>
                    <a:lnTo>
                      <a:pt x="403" y="311"/>
                    </a:lnTo>
                    <a:lnTo>
                      <a:pt x="403" y="311"/>
                    </a:lnTo>
                    <a:cubicBezTo>
                      <a:pt x="403" y="311"/>
                      <a:pt x="403" y="311"/>
                      <a:pt x="434" y="311"/>
                    </a:cubicBezTo>
                    <a:lnTo>
                      <a:pt x="434" y="311"/>
                    </a:lnTo>
                    <a:lnTo>
                      <a:pt x="434" y="311"/>
                    </a:lnTo>
                    <a:cubicBezTo>
                      <a:pt x="465" y="311"/>
                      <a:pt x="465" y="311"/>
                      <a:pt x="465" y="311"/>
                    </a:cubicBezTo>
                    <a:lnTo>
                      <a:pt x="465" y="311"/>
                    </a:lnTo>
                    <a:cubicBezTo>
                      <a:pt x="465" y="311"/>
                      <a:pt x="465" y="279"/>
                      <a:pt x="465" y="248"/>
                    </a:cubicBezTo>
                    <a:cubicBezTo>
                      <a:pt x="465" y="248"/>
                      <a:pt x="465" y="248"/>
                      <a:pt x="465" y="218"/>
                    </a:cubicBezTo>
                    <a:lnTo>
                      <a:pt x="496" y="218"/>
                    </a:lnTo>
                    <a:lnTo>
                      <a:pt x="465" y="187"/>
                    </a:lnTo>
                    <a:lnTo>
                      <a:pt x="465" y="187"/>
                    </a:lnTo>
                    <a:lnTo>
                      <a:pt x="465" y="155"/>
                    </a:lnTo>
                    <a:lnTo>
                      <a:pt x="496" y="124"/>
                    </a:lnTo>
                    <a:lnTo>
                      <a:pt x="496" y="124"/>
                    </a:lnTo>
                    <a:cubicBezTo>
                      <a:pt x="527" y="94"/>
                      <a:pt x="527" y="94"/>
                      <a:pt x="527" y="94"/>
                    </a:cubicBezTo>
                    <a:lnTo>
                      <a:pt x="527" y="94"/>
                    </a:lnTo>
                    <a:lnTo>
                      <a:pt x="527" y="94"/>
                    </a:lnTo>
                    <a:lnTo>
                      <a:pt x="527" y="94"/>
                    </a:lnTo>
                    <a:cubicBezTo>
                      <a:pt x="527" y="63"/>
                      <a:pt x="527" y="63"/>
                      <a:pt x="527" y="63"/>
                    </a:cubicBezTo>
                    <a:cubicBezTo>
                      <a:pt x="527" y="31"/>
                      <a:pt x="527" y="31"/>
                      <a:pt x="527"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8" name="Freeform 107"/>
              <p:cNvSpPr>
                <a:spLocks noChangeArrowheads="1"/>
              </p:cNvSpPr>
              <p:nvPr/>
            </p:nvSpPr>
            <p:spPr bwMode="auto">
              <a:xfrm>
                <a:off x="6246813" y="1870075"/>
                <a:ext cx="33337" cy="55563"/>
              </a:xfrm>
              <a:custGeom>
                <a:avLst/>
                <a:gdLst>
                  <a:gd name="T0" fmla="*/ 61 w 93"/>
                  <a:gd name="T1" fmla="*/ 31 h 156"/>
                  <a:gd name="T2" fmla="*/ 61 w 93"/>
                  <a:gd name="T3" fmla="*/ 31 h 156"/>
                  <a:gd name="T4" fmla="*/ 61 w 93"/>
                  <a:gd name="T5" fmla="*/ 31 h 156"/>
                  <a:gd name="T6" fmla="*/ 61 w 93"/>
                  <a:gd name="T7" fmla="*/ 0 h 156"/>
                  <a:gd name="T8" fmla="*/ 61 w 93"/>
                  <a:gd name="T9" fmla="*/ 0 h 156"/>
                  <a:gd name="T10" fmla="*/ 61 w 93"/>
                  <a:gd name="T11" fmla="*/ 31 h 156"/>
                  <a:gd name="T12" fmla="*/ 30 w 93"/>
                  <a:gd name="T13" fmla="*/ 31 h 156"/>
                  <a:gd name="T14" fmla="*/ 0 w 93"/>
                  <a:gd name="T15" fmla="*/ 31 h 156"/>
                  <a:gd name="T16" fmla="*/ 0 w 93"/>
                  <a:gd name="T17" fmla="*/ 31 h 156"/>
                  <a:gd name="T18" fmla="*/ 0 w 93"/>
                  <a:gd name="T19" fmla="*/ 61 h 156"/>
                  <a:gd name="T20" fmla="*/ 30 w 93"/>
                  <a:gd name="T21" fmla="*/ 92 h 156"/>
                  <a:gd name="T22" fmla="*/ 30 w 93"/>
                  <a:gd name="T23" fmla="*/ 124 h 156"/>
                  <a:gd name="T24" fmla="*/ 61 w 93"/>
                  <a:gd name="T25" fmla="*/ 124 h 156"/>
                  <a:gd name="T26" fmla="*/ 61 w 93"/>
                  <a:gd name="T27" fmla="*/ 155 h 156"/>
                  <a:gd name="T28" fmla="*/ 61 w 93"/>
                  <a:gd name="T29" fmla="*/ 124 h 156"/>
                  <a:gd name="T30" fmla="*/ 92 w 93"/>
                  <a:gd name="T31" fmla="*/ 124 h 156"/>
                  <a:gd name="T32" fmla="*/ 92 w 93"/>
                  <a:gd name="T33" fmla="*/ 92 h 156"/>
                  <a:gd name="T34" fmla="*/ 92 w 93"/>
                  <a:gd name="T35" fmla="*/ 61 h 156"/>
                  <a:gd name="T36" fmla="*/ 92 w 93"/>
                  <a:gd name="T37" fmla="*/ 61 h 156"/>
                  <a:gd name="T38" fmla="*/ 92 w 93"/>
                  <a:gd name="T39" fmla="*/ 31 h 156"/>
                  <a:gd name="T40" fmla="*/ 61 w 93"/>
                  <a:gd name="T41"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56">
                    <a:moveTo>
                      <a:pt x="61" y="31"/>
                    </a:moveTo>
                    <a:lnTo>
                      <a:pt x="61" y="31"/>
                    </a:lnTo>
                    <a:lnTo>
                      <a:pt x="61" y="31"/>
                    </a:lnTo>
                    <a:lnTo>
                      <a:pt x="61" y="0"/>
                    </a:lnTo>
                    <a:lnTo>
                      <a:pt x="61" y="0"/>
                    </a:lnTo>
                    <a:lnTo>
                      <a:pt x="61" y="31"/>
                    </a:lnTo>
                    <a:cubicBezTo>
                      <a:pt x="30" y="31"/>
                      <a:pt x="30" y="31"/>
                      <a:pt x="30" y="31"/>
                    </a:cubicBezTo>
                    <a:cubicBezTo>
                      <a:pt x="30" y="31"/>
                      <a:pt x="30" y="31"/>
                      <a:pt x="0" y="31"/>
                    </a:cubicBezTo>
                    <a:lnTo>
                      <a:pt x="0" y="31"/>
                    </a:lnTo>
                    <a:cubicBezTo>
                      <a:pt x="0" y="61"/>
                      <a:pt x="0" y="61"/>
                      <a:pt x="0" y="61"/>
                    </a:cubicBezTo>
                    <a:cubicBezTo>
                      <a:pt x="30" y="61"/>
                      <a:pt x="30" y="61"/>
                      <a:pt x="30" y="92"/>
                    </a:cubicBezTo>
                    <a:cubicBezTo>
                      <a:pt x="30" y="92"/>
                      <a:pt x="30" y="92"/>
                      <a:pt x="30" y="124"/>
                    </a:cubicBezTo>
                    <a:lnTo>
                      <a:pt x="61" y="124"/>
                    </a:lnTo>
                    <a:cubicBezTo>
                      <a:pt x="61" y="124"/>
                      <a:pt x="61" y="124"/>
                      <a:pt x="61" y="155"/>
                    </a:cubicBezTo>
                    <a:cubicBezTo>
                      <a:pt x="61" y="124"/>
                      <a:pt x="61" y="124"/>
                      <a:pt x="61" y="124"/>
                    </a:cubicBezTo>
                    <a:lnTo>
                      <a:pt x="92" y="124"/>
                    </a:lnTo>
                    <a:lnTo>
                      <a:pt x="92" y="92"/>
                    </a:lnTo>
                    <a:lnTo>
                      <a:pt x="92" y="61"/>
                    </a:lnTo>
                    <a:lnTo>
                      <a:pt x="92" y="61"/>
                    </a:lnTo>
                    <a:lnTo>
                      <a:pt x="92" y="31"/>
                    </a:lnTo>
                    <a:cubicBezTo>
                      <a:pt x="61" y="31"/>
                      <a:pt x="61" y="31"/>
                      <a:pt x="6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19" name="Freeform 108"/>
              <p:cNvSpPr>
                <a:spLocks noChangeArrowheads="1"/>
              </p:cNvSpPr>
              <p:nvPr/>
            </p:nvSpPr>
            <p:spPr bwMode="auto">
              <a:xfrm>
                <a:off x="5419725" y="1457325"/>
                <a:ext cx="614363" cy="223838"/>
              </a:xfrm>
              <a:custGeom>
                <a:avLst/>
                <a:gdLst>
                  <a:gd name="T0" fmla="*/ 558 w 1706"/>
                  <a:gd name="T1" fmla="*/ 124 h 621"/>
                  <a:gd name="T2" fmla="*/ 496 w 1706"/>
                  <a:gd name="T3" fmla="*/ 156 h 621"/>
                  <a:gd name="T4" fmla="*/ 435 w 1706"/>
                  <a:gd name="T5" fmla="*/ 156 h 621"/>
                  <a:gd name="T6" fmla="*/ 372 w 1706"/>
                  <a:gd name="T7" fmla="*/ 156 h 621"/>
                  <a:gd name="T8" fmla="*/ 311 w 1706"/>
                  <a:gd name="T9" fmla="*/ 94 h 621"/>
                  <a:gd name="T10" fmla="*/ 248 w 1706"/>
                  <a:gd name="T11" fmla="*/ 94 h 621"/>
                  <a:gd name="T12" fmla="*/ 187 w 1706"/>
                  <a:gd name="T13" fmla="*/ 94 h 621"/>
                  <a:gd name="T14" fmla="*/ 94 w 1706"/>
                  <a:gd name="T15" fmla="*/ 124 h 621"/>
                  <a:gd name="T16" fmla="*/ 63 w 1706"/>
                  <a:gd name="T17" fmla="*/ 187 h 621"/>
                  <a:gd name="T18" fmla="*/ 0 w 1706"/>
                  <a:gd name="T19" fmla="*/ 187 h 621"/>
                  <a:gd name="T20" fmla="*/ 63 w 1706"/>
                  <a:gd name="T21" fmla="*/ 218 h 621"/>
                  <a:gd name="T22" fmla="*/ 124 w 1706"/>
                  <a:gd name="T23" fmla="*/ 248 h 621"/>
                  <a:gd name="T24" fmla="*/ 187 w 1706"/>
                  <a:gd name="T25" fmla="*/ 311 h 621"/>
                  <a:gd name="T26" fmla="*/ 155 w 1706"/>
                  <a:gd name="T27" fmla="*/ 404 h 621"/>
                  <a:gd name="T28" fmla="*/ 218 w 1706"/>
                  <a:gd name="T29" fmla="*/ 404 h 621"/>
                  <a:gd name="T30" fmla="*/ 279 w 1706"/>
                  <a:gd name="T31" fmla="*/ 404 h 621"/>
                  <a:gd name="T32" fmla="*/ 342 w 1706"/>
                  <a:gd name="T33" fmla="*/ 404 h 621"/>
                  <a:gd name="T34" fmla="*/ 403 w 1706"/>
                  <a:gd name="T35" fmla="*/ 435 h 621"/>
                  <a:gd name="T36" fmla="*/ 435 w 1706"/>
                  <a:gd name="T37" fmla="*/ 496 h 621"/>
                  <a:gd name="T38" fmla="*/ 466 w 1706"/>
                  <a:gd name="T39" fmla="*/ 559 h 621"/>
                  <a:gd name="T40" fmla="*/ 620 w 1706"/>
                  <a:gd name="T41" fmla="*/ 559 h 621"/>
                  <a:gd name="T42" fmla="*/ 713 w 1706"/>
                  <a:gd name="T43" fmla="*/ 559 h 621"/>
                  <a:gd name="T44" fmla="*/ 807 w 1706"/>
                  <a:gd name="T45" fmla="*/ 589 h 621"/>
                  <a:gd name="T46" fmla="*/ 837 w 1706"/>
                  <a:gd name="T47" fmla="*/ 620 h 621"/>
                  <a:gd name="T48" fmla="*/ 899 w 1706"/>
                  <a:gd name="T49" fmla="*/ 589 h 621"/>
                  <a:gd name="T50" fmla="*/ 992 w 1706"/>
                  <a:gd name="T51" fmla="*/ 589 h 621"/>
                  <a:gd name="T52" fmla="*/ 1147 w 1706"/>
                  <a:gd name="T53" fmla="*/ 559 h 621"/>
                  <a:gd name="T54" fmla="*/ 1209 w 1706"/>
                  <a:gd name="T55" fmla="*/ 559 h 621"/>
                  <a:gd name="T56" fmla="*/ 1271 w 1706"/>
                  <a:gd name="T57" fmla="*/ 496 h 621"/>
                  <a:gd name="T58" fmla="*/ 1271 w 1706"/>
                  <a:gd name="T59" fmla="*/ 466 h 621"/>
                  <a:gd name="T60" fmla="*/ 1364 w 1706"/>
                  <a:gd name="T61" fmla="*/ 404 h 621"/>
                  <a:gd name="T62" fmla="*/ 1427 w 1706"/>
                  <a:gd name="T63" fmla="*/ 404 h 621"/>
                  <a:gd name="T64" fmla="*/ 1488 w 1706"/>
                  <a:gd name="T65" fmla="*/ 372 h 621"/>
                  <a:gd name="T66" fmla="*/ 1519 w 1706"/>
                  <a:gd name="T67" fmla="*/ 372 h 621"/>
                  <a:gd name="T68" fmla="*/ 1551 w 1706"/>
                  <a:gd name="T69" fmla="*/ 342 h 621"/>
                  <a:gd name="T70" fmla="*/ 1612 w 1706"/>
                  <a:gd name="T71" fmla="*/ 311 h 621"/>
                  <a:gd name="T72" fmla="*/ 1675 w 1706"/>
                  <a:gd name="T73" fmla="*/ 280 h 621"/>
                  <a:gd name="T74" fmla="*/ 1705 w 1706"/>
                  <a:gd name="T75" fmla="*/ 280 h 621"/>
                  <a:gd name="T76" fmla="*/ 1643 w 1706"/>
                  <a:gd name="T77" fmla="*/ 280 h 621"/>
                  <a:gd name="T78" fmla="*/ 1581 w 1706"/>
                  <a:gd name="T79" fmla="*/ 280 h 621"/>
                  <a:gd name="T80" fmla="*/ 1551 w 1706"/>
                  <a:gd name="T81" fmla="*/ 280 h 621"/>
                  <a:gd name="T82" fmla="*/ 1551 w 1706"/>
                  <a:gd name="T83" fmla="*/ 280 h 621"/>
                  <a:gd name="T84" fmla="*/ 1488 w 1706"/>
                  <a:gd name="T85" fmla="*/ 218 h 621"/>
                  <a:gd name="T86" fmla="*/ 1519 w 1706"/>
                  <a:gd name="T87" fmla="*/ 156 h 621"/>
                  <a:gd name="T88" fmla="*/ 1457 w 1706"/>
                  <a:gd name="T89" fmla="*/ 124 h 621"/>
                  <a:gd name="T90" fmla="*/ 1364 w 1706"/>
                  <a:gd name="T91" fmla="*/ 156 h 621"/>
                  <a:gd name="T92" fmla="*/ 1271 w 1706"/>
                  <a:gd name="T93" fmla="*/ 187 h 621"/>
                  <a:gd name="T94" fmla="*/ 1209 w 1706"/>
                  <a:gd name="T95" fmla="*/ 187 h 621"/>
                  <a:gd name="T96" fmla="*/ 1085 w 1706"/>
                  <a:gd name="T97" fmla="*/ 156 h 621"/>
                  <a:gd name="T98" fmla="*/ 961 w 1706"/>
                  <a:gd name="T99" fmla="*/ 124 h 621"/>
                  <a:gd name="T100" fmla="*/ 868 w 1706"/>
                  <a:gd name="T101" fmla="*/ 124 h 621"/>
                  <a:gd name="T102" fmla="*/ 775 w 1706"/>
                  <a:gd name="T103" fmla="*/ 124 h 621"/>
                  <a:gd name="T104" fmla="*/ 744 w 1706"/>
                  <a:gd name="T105" fmla="*/ 63 h 621"/>
                  <a:gd name="T106" fmla="*/ 651 w 1706"/>
                  <a:gd name="T107" fmla="*/ 32 h 621"/>
                  <a:gd name="T108" fmla="*/ 558 w 1706"/>
                  <a:gd name="T109" fmla="*/ 63 h 621"/>
                  <a:gd name="T110" fmla="*/ 590 w 1706"/>
                  <a:gd name="T111" fmla="*/ 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 h="621">
                    <a:moveTo>
                      <a:pt x="558" y="124"/>
                    </a:moveTo>
                    <a:lnTo>
                      <a:pt x="558" y="124"/>
                    </a:lnTo>
                    <a:lnTo>
                      <a:pt x="558" y="124"/>
                    </a:lnTo>
                    <a:lnTo>
                      <a:pt x="558" y="124"/>
                    </a:lnTo>
                    <a:lnTo>
                      <a:pt x="558" y="124"/>
                    </a:lnTo>
                    <a:cubicBezTo>
                      <a:pt x="527" y="156"/>
                      <a:pt x="527" y="156"/>
                      <a:pt x="496" y="156"/>
                    </a:cubicBezTo>
                    <a:lnTo>
                      <a:pt x="496" y="156"/>
                    </a:lnTo>
                    <a:lnTo>
                      <a:pt x="496" y="156"/>
                    </a:lnTo>
                    <a:lnTo>
                      <a:pt x="466" y="156"/>
                    </a:lnTo>
                    <a:lnTo>
                      <a:pt x="466" y="156"/>
                    </a:lnTo>
                    <a:cubicBezTo>
                      <a:pt x="466" y="156"/>
                      <a:pt x="466" y="156"/>
                      <a:pt x="435" y="156"/>
                    </a:cubicBezTo>
                    <a:lnTo>
                      <a:pt x="435" y="156"/>
                    </a:lnTo>
                    <a:lnTo>
                      <a:pt x="403" y="156"/>
                    </a:lnTo>
                    <a:lnTo>
                      <a:pt x="403" y="156"/>
                    </a:lnTo>
                    <a:lnTo>
                      <a:pt x="372" y="156"/>
                    </a:lnTo>
                    <a:lnTo>
                      <a:pt x="372" y="156"/>
                    </a:lnTo>
                    <a:lnTo>
                      <a:pt x="372" y="156"/>
                    </a:lnTo>
                    <a:cubicBezTo>
                      <a:pt x="342" y="156"/>
                      <a:pt x="342" y="124"/>
                      <a:pt x="342" y="124"/>
                    </a:cubicBezTo>
                    <a:lnTo>
                      <a:pt x="342" y="124"/>
                    </a:lnTo>
                    <a:cubicBezTo>
                      <a:pt x="311" y="124"/>
                      <a:pt x="311" y="124"/>
                      <a:pt x="311" y="94"/>
                    </a:cubicBezTo>
                    <a:lnTo>
                      <a:pt x="311" y="94"/>
                    </a:lnTo>
                    <a:lnTo>
                      <a:pt x="311" y="94"/>
                    </a:lnTo>
                    <a:lnTo>
                      <a:pt x="311" y="94"/>
                    </a:lnTo>
                    <a:cubicBezTo>
                      <a:pt x="279" y="94"/>
                      <a:pt x="279" y="94"/>
                      <a:pt x="248" y="94"/>
                    </a:cubicBezTo>
                    <a:lnTo>
                      <a:pt x="248" y="94"/>
                    </a:lnTo>
                    <a:lnTo>
                      <a:pt x="248" y="94"/>
                    </a:lnTo>
                    <a:lnTo>
                      <a:pt x="218" y="94"/>
                    </a:lnTo>
                    <a:cubicBezTo>
                      <a:pt x="218" y="94"/>
                      <a:pt x="218" y="94"/>
                      <a:pt x="187" y="94"/>
                    </a:cubicBezTo>
                    <a:lnTo>
                      <a:pt x="187" y="94"/>
                    </a:lnTo>
                    <a:cubicBezTo>
                      <a:pt x="187" y="94"/>
                      <a:pt x="187" y="94"/>
                      <a:pt x="155" y="94"/>
                    </a:cubicBezTo>
                    <a:lnTo>
                      <a:pt x="155" y="124"/>
                    </a:lnTo>
                    <a:cubicBezTo>
                      <a:pt x="124" y="124"/>
                      <a:pt x="124" y="124"/>
                      <a:pt x="94" y="124"/>
                    </a:cubicBezTo>
                    <a:lnTo>
                      <a:pt x="94" y="156"/>
                    </a:lnTo>
                    <a:lnTo>
                      <a:pt x="94" y="156"/>
                    </a:lnTo>
                    <a:cubicBezTo>
                      <a:pt x="63" y="187"/>
                      <a:pt x="63" y="187"/>
                      <a:pt x="63" y="187"/>
                    </a:cubicBezTo>
                    <a:lnTo>
                      <a:pt x="63" y="187"/>
                    </a:lnTo>
                    <a:lnTo>
                      <a:pt x="63" y="187"/>
                    </a:lnTo>
                    <a:cubicBezTo>
                      <a:pt x="31" y="187"/>
                      <a:pt x="31" y="187"/>
                      <a:pt x="31" y="187"/>
                    </a:cubicBezTo>
                    <a:lnTo>
                      <a:pt x="0" y="187"/>
                    </a:lnTo>
                    <a:lnTo>
                      <a:pt x="0" y="187"/>
                    </a:lnTo>
                    <a:lnTo>
                      <a:pt x="0" y="187"/>
                    </a:lnTo>
                    <a:lnTo>
                      <a:pt x="0" y="187"/>
                    </a:lnTo>
                    <a:cubicBezTo>
                      <a:pt x="31" y="187"/>
                      <a:pt x="31" y="218"/>
                      <a:pt x="31" y="218"/>
                    </a:cubicBezTo>
                    <a:cubicBezTo>
                      <a:pt x="63" y="218"/>
                      <a:pt x="63" y="218"/>
                      <a:pt x="63" y="218"/>
                    </a:cubicBezTo>
                    <a:cubicBezTo>
                      <a:pt x="94" y="218"/>
                      <a:pt x="94" y="218"/>
                      <a:pt x="94" y="218"/>
                    </a:cubicBezTo>
                    <a:cubicBezTo>
                      <a:pt x="94" y="218"/>
                      <a:pt x="94" y="218"/>
                      <a:pt x="124" y="248"/>
                    </a:cubicBezTo>
                    <a:lnTo>
                      <a:pt x="124" y="248"/>
                    </a:lnTo>
                    <a:lnTo>
                      <a:pt x="124" y="248"/>
                    </a:lnTo>
                    <a:cubicBezTo>
                      <a:pt x="124" y="248"/>
                      <a:pt x="124" y="248"/>
                      <a:pt x="124" y="280"/>
                    </a:cubicBezTo>
                    <a:cubicBezTo>
                      <a:pt x="124" y="280"/>
                      <a:pt x="124" y="280"/>
                      <a:pt x="155" y="280"/>
                    </a:cubicBezTo>
                    <a:lnTo>
                      <a:pt x="155" y="280"/>
                    </a:lnTo>
                    <a:lnTo>
                      <a:pt x="187" y="311"/>
                    </a:lnTo>
                    <a:lnTo>
                      <a:pt x="187" y="342"/>
                    </a:lnTo>
                    <a:lnTo>
                      <a:pt x="187" y="342"/>
                    </a:lnTo>
                    <a:cubicBezTo>
                      <a:pt x="187" y="372"/>
                      <a:pt x="155" y="372"/>
                      <a:pt x="155" y="372"/>
                    </a:cubicBezTo>
                    <a:cubicBezTo>
                      <a:pt x="155" y="404"/>
                      <a:pt x="155" y="404"/>
                      <a:pt x="155" y="404"/>
                    </a:cubicBezTo>
                    <a:lnTo>
                      <a:pt x="155" y="404"/>
                    </a:lnTo>
                    <a:cubicBezTo>
                      <a:pt x="187" y="404"/>
                      <a:pt x="187" y="404"/>
                      <a:pt x="218" y="404"/>
                    </a:cubicBezTo>
                    <a:lnTo>
                      <a:pt x="218" y="404"/>
                    </a:lnTo>
                    <a:lnTo>
                      <a:pt x="218" y="404"/>
                    </a:lnTo>
                    <a:cubicBezTo>
                      <a:pt x="248" y="404"/>
                      <a:pt x="248" y="404"/>
                      <a:pt x="279" y="404"/>
                    </a:cubicBezTo>
                    <a:lnTo>
                      <a:pt x="279" y="404"/>
                    </a:lnTo>
                    <a:lnTo>
                      <a:pt x="279" y="404"/>
                    </a:lnTo>
                    <a:lnTo>
                      <a:pt x="279" y="404"/>
                    </a:lnTo>
                    <a:cubicBezTo>
                      <a:pt x="311" y="404"/>
                      <a:pt x="311" y="404"/>
                      <a:pt x="311" y="404"/>
                    </a:cubicBezTo>
                    <a:lnTo>
                      <a:pt x="311" y="404"/>
                    </a:lnTo>
                    <a:cubicBezTo>
                      <a:pt x="311" y="404"/>
                      <a:pt x="311" y="404"/>
                      <a:pt x="342" y="404"/>
                    </a:cubicBezTo>
                    <a:lnTo>
                      <a:pt x="342" y="404"/>
                    </a:lnTo>
                    <a:lnTo>
                      <a:pt x="342" y="435"/>
                    </a:lnTo>
                    <a:lnTo>
                      <a:pt x="342" y="435"/>
                    </a:lnTo>
                    <a:lnTo>
                      <a:pt x="372" y="435"/>
                    </a:lnTo>
                    <a:lnTo>
                      <a:pt x="403" y="435"/>
                    </a:lnTo>
                    <a:cubicBezTo>
                      <a:pt x="403" y="466"/>
                      <a:pt x="435" y="466"/>
                      <a:pt x="435" y="466"/>
                    </a:cubicBezTo>
                    <a:lnTo>
                      <a:pt x="435" y="466"/>
                    </a:lnTo>
                    <a:lnTo>
                      <a:pt x="435" y="496"/>
                    </a:lnTo>
                    <a:lnTo>
                      <a:pt x="435" y="496"/>
                    </a:lnTo>
                    <a:lnTo>
                      <a:pt x="435" y="496"/>
                    </a:lnTo>
                    <a:lnTo>
                      <a:pt x="435" y="528"/>
                    </a:lnTo>
                    <a:cubicBezTo>
                      <a:pt x="466" y="528"/>
                      <a:pt x="466" y="528"/>
                      <a:pt x="466" y="559"/>
                    </a:cubicBezTo>
                    <a:lnTo>
                      <a:pt x="466" y="559"/>
                    </a:lnTo>
                    <a:lnTo>
                      <a:pt x="466" y="559"/>
                    </a:lnTo>
                    <a:cubicBezTo>
                      <a:pt x="496" y="559"/>
                      <a:pt x="558" y="559"/>
                      <a:pt x="558" y="559"/>
                    </a:cubicBezTo>
                    <a:cubicBezTo>
                      <a:pt x="590" y="559"/>
                      <a:pt x="590" y="559"/>
                      <a:pt x="620" y="559"/>
                    </a:cubicBezTo>
                    <a:lnTo>
                      <a:pt x="620" y="559"/>
                    </a:lnTo>
                    <a:cubicBezTo>
                      <a:pt x="651" y="559"/>
                      <a:pt x="651" y="559"/>
                      <a:pt x="651" y="559"/>
                    </a:cubicBezTo>
                    <a:lnTo>
                      <a:pt x="683" y="559"/>
                    </a:lnTo>
                    <a:cubicBezTo>
                      <a:pt x="683" y="559"/>
                      <a:pt x="683" y="559"/>
                      <a:pt x="713" y="559"/>
                    </a:cubicBezTo>
                    <a:lnTo>
                      <a:pt x="713" y="559"/>
                    </a:lnTo>
                    <a:lnTo>
                      <a:pt x="744" y="559"/>
                    </a:lnTo>
                    <a:cubicBezTo>
                      <a:pt x="775" y="589"/>
                      <a:pt x="775" y="589"/>
                      <a:pt x="775" y="589"/>
                    </a:cubicBezTo>
                    <a:lnTo>
                      <a:pt x="775" y="589"/>
                    </a:lnTo>
                    <a:cubicBezTo>
                      <a:pt x="807" y="589"/>
                      <a:pt x="807" y="589"/>
                      <a:pt x="807" y="589"/>
                    </a:cubicBezTo>
                    <a:lnTo>
                      <a:pt x="807" y="589"/>
                    </a:lnTo>
                    <a:cubicBezTo>
                      <a:pt x="807" y="589"/>
                      <a:pt x="807" y="589"/>
                      <a:pt x="837" y="589"/>
                    </a:cubicBezTo>
                    <a:lnTo>
                      <a:pt x="837" y="620"/>
                    </a:lnTo>
                    <a:lnTo>
                      <a:pt x="837" y="620"/>
                    </a:lnTo>
                    <a:cubicBezTo>
                      <a:pt x="868" y="620"/>
                      <a:pt x="868" y="589"/>
                      <a:pt x="868" y="589"/>
                    </a:cubicBezTo>
                    <a:lnTo>
                      <a:pt x="868" y="589"/>
                    </a:lnTo>
                    <a:lnTo>
                      <a:pt x="868" y="589"/>
                    </a:lnTo>
                    <a:lnTo>
                      <a:pt x="899" y="589"/>
                    </a:lnTo>
                    <a:lnTo>
                      <a:pt x="899" y="589"/>
                    </a:lnTo>
                    <a:cubicBezTo>
                      <a:pt x="899" y="589"/>
                      <a:pt x="899" y="589"/>
                      <a:pt x="899" y="620"/>
                    </a:cubicBezTo>
                    <a:cubicBezTo>
                      <a:pt x="931" y="620"/>
                      <a:pt x="931" y="620"/>
                      <a:pt x="931" y="620"/>
                    </a:cubicBezTo>
                    <a:cubicBezTo>
                      <a:pt x="931" y="620"/>
                      <a:pt x="961" y="589"/>
                      <a:pt x="992" y="589"/>
                    </a:cubicBezTo>
                    <a:cubicBezTo>
                      <a:pt x="992" y="589"/>
                      <a:pt x="1023" y="559"/>
                      <a:pt x="1055" y="559"/>
                    </a:cubicBezTo>
                    <a:lnTo>
                      <a:pt x="1055" y="559"/>
                    </a:lnTo>
                    <a:lnTo>
                      <a:pt x="1085" y="559"/>
                    </a:lnTo>
                    <a:cubicBezTo>
                      <a:pt x="1116" y="559"/>
                      <a:pt x="1116" y="559"/>
                      <a:pt x="1147" y="559"/>
                    </a:cubicBezTo>
                    <a:lnTo>
                      <a:pt x="1147" y="559"/>
                    </a:lnTo>
                    <a:cubicBezTo>
                      <a:pt x="1179" y="559"/>
                      <a:pt x="1179" y="559"/>
                      <a:pt x="1209" y="559"/>
                    </a:cubicBezTo>
                    <a:lnTo>
                      <a:pt x="1209" y="559"/>
                    </a:lnTo>
                    <a:lnTo>
                      <a:pt x="1209" y="559"/>
                    </a:lnTo>
                    <a:cubicBezTo>
                      <a:pt x="1209" y="559"/>
                      <a:pt x="1209" y="528"/>
                      <a:pt x="1240" y="528"/>
                    </a:cubicBezTo>
                    <a:lnTo>
                      <a:pt x="1240" y="528"/>
                    </a:lnTo>
                    <a:cubicBezTo>
                      <a:pt x="1240" y="528"/>
                      <a:pt x="1240" y="528"/>
                      <a:pt x="1240" y="496"/>
                    </a:cubicBezTo>
                    <a:cubicBezTo>
                      <a:pt x="1271" y="496"/>
                      <a:pt x="1271" y="496"/>
                      <a:pt x="1271" y="496"/>
                    </a:cubicBezTo>
                    <a:lnTo>
                      <a:pt x="1271" y="496"/>
                    </a:lnTo>
                    <a:lnTo>
                      <a:pt x="1271" y="466"/>
                    </a:lnTo>
                    <a:lnTo>
                      <a:pt x="1271" y="466"/>
                    </a:lnTo>
                    <a:lnTo>
                      <a:pt x="1271" y="466"/>
                    </a:lnTo>
                    <a:cubicBezTo>
                      <a:pt x="1271" y="435"/>
                      <a:pt x="1271" y="435"/>
                      <a:pt x="1271" y="435"/>
                    </a:cubicBezTo>
                    <a:cubicBezTo>
                      <a:pt x="1271" y="404"/>
                      <a:pt x="1271" y="404"/>
                      <a:pt x="1303" y="404"/>
                    </a:cubicBezTo>
                    <a:lnTo>
                      <a:pt x="1303" y="404"/>
                    </a:lnTo>
                    <a:cubicBezTo>
                      <a:pt x="1333" y="404"/>
                      <a:pt x="1364" y="404"/>
                      <a:pt x="1364" y="404"/>
                    </a:cubicBezTo>
                    <a:cubicBezTo>
                      <a:pt x="1364" y="404"/>
                      <a:pt x="1364" y="404"/>
                      <a:pt x="1395" y="404"/>
                    </a:cubicBezTo>
                    <a:lnTo>
                      <a:pt x="1395" y="404"/>
                    </a:lnTo>
                    <a:lnTo>
                      <a:pt x="1395" y="404"/>
                    </a:lnTo>
                    <a:lnTo>
                      <a:pt x="1427" y="404"/>
                    </a:lnTo>
                    <a:lnTo>
                      <a:pt x="1427" y="404"/>
                    </a:lnTo>
                    <a:lnTo>
                      <a:pt x="1427" y="404"/>
                    </a:lnTo>
                    <a:lnTo>
                      <a:pt x="1427" y="404"/>
                    </a:lnTo>
                    <a:cubicBezTo>
                      <a:pt x="1427" y="404"/>
                      <a:pt x="1457" y="372"/>
                      <a:pt x="1488" y="372"/>
                    </a:cubicBezTo>
                    <a:lnTo>
                      <a:pt x="1488" y="372"/>
                    </a:lnTo>
                    <a:lnTo>
                      <a:pt x="1488" y="372"/>
                    </a:lnTo>
                    <a:cubicBezTo>
                      <a:pt x="1519" y="372"/>
                      <a:pt x="1519" y="372"/>
                      <a:pt x="1519" y="372"/>
                    </a:cubicBezTo>
                    <a:lnTo>
                      <a:pt x="1519" y="372"/>
                    </a:lnTo>
                    <a:lnTo>
                      <a:pt x="1519" y="372"/>
                    </a:lnTo>
                    <a:lnTo>
                      <a:pt x="1519" y="372"/>
                    </a:lnTo>
                    <a:lnTo>
                      <a:pt x="1551" y="372"/>
                    </a:lnTo>
                    <a:cubicBezTo>
                      <a:pt x="1551" y="342"/>
                      <a:pt x="1551" y="342"/>
                      <a:pt x="1551" y="342"/>
                    </a:cubicBezTo>
                    <a:cubicBezTo>
                      <a:pt x="1551" y="342"/>
                      <a:pt x="1551" y="311"/>
                      <a:pt x="1581" y="311"/>
                    </a:cubicBezTo>
                    <a:lnTo>
                      <a:pt x="1581" y="311"/>
                    </a:lnTo>
                    <a:cubicBezTo>
                      <a:pt x="1581" y="311"/>
                      <a:pt x="1581" y="311"/>
                      <a:pt x="1612" y="311"/>
                    </a:cubicBezTo>
                    <a:lnTo>
                      <a:pt x="1612" y="311"/>
                    </a:lnTo>
                    <a:lnTo>
                      <a:pt x="1612" y="311"/>
                    </a:lnTo>
                    <a:cubicBezTo>
                      <a:pt x="1643" y="280"/>
                      <a:pt x="1643" y="280"/>
                      <a:pt x="1643" y="280"/>
                    </a:cubicBezTo>
                    <a:lnTo>
                      <a:pt x="1675" y="280"/>
                    </a:lnTo>
                    <a:lnTo>
                      <a:pt x="1675" y="280"/>
                    </a:lnTo>
                    <a:lnTo>
                      <a:pt x="1675" y="280"/>
                    </a:lnTo>
                    <a:lnTo>
                      <a:pt x="1675" y="280"/>
                    </a:lnTo>
                    <a:lnTo>
                      <a:pt x="1705" y="280"/>
                    </a:lnTo>
                    <a:lnTo>
                      <a:pt x="1705" y="280"/>
                    </a:lnTo>
                    <a:lnTo>
                      <a:pt x="1675" y="280"/>
                    </a:lnTo>
                    <a:lnTo>
                      <a:pt x="1675" y="280"/>
                    </a:lnTo>
                    <a:lnTo>
                      <a:pt x="1675" y="280"/>
                    </a:lnTo>
                    <a:cubicBezTo>
                      <a:pt x="1643" y="280"/>
                      <a:pt x="1643" y="280"/>
                      <a:pt x="1643" y="280"/>
                    </a:cubicBezTo>
                    <a:lnTo>
                      <a:pt x="1643" y="280"/>
                    </a:lnTo>
                    <a:lnTo>
                      <a:pt x="1612" y="280"/>
                    </a:lnTo>
                    <a:lnTo>
                      <a:pt x="1612" y="280"/>
                    </a:lnTo>
                    <a:cubicBezTo>
                      <a:pt x="1612" y="280"/>
                      <a:pt x="1612" y="280"/>
                      <a:pt x="1581" y="280"/>
                    </a:cubicBezTo>
                    <a:lnTo>
                      <a:pt x="1581" y="280"/>
                    </a:lnTo>
                    <a:lnTo>
                      <a:pt x="1581" y="280"/>
                    </a:lnTo>
                    <a:cubicBezTo>
                      <a:pt x="1581" y="280"/>
                      <a:pt x="1581" y="280"/>
                      <a:pt x="1551" y="280"/>
                    </a:cubicBezTo>
                    <a:lnTo>
                      <a:pt x="1551" y="280"/>
                    </a:lnTo>
                    <a:lnTo>
                      <a:pt x="1551" y="280"/>
                    </a:lnTo>
                    <a:lnTo>
                      <a:pt x="1551" y="280"/>
                    </a:lnTo>
                    <a:lnTo>
                      <a:pt x="1551" y="280"/>
                    </a:lnTo>
                    <a:lnTo>
                      <a:pt x="1551" y="280"/>
                    </a:lnTo>
                    <a:cubicBezTo>
                      <a:pt x="1519" y="280"/>
                      <a:pt x="1488" y="280"/>
                      <a:pt x="1488" y="248"/>
                    </a:cubicBezTo>
                    <a:lnTo>
                      <a:pt x="1488" y="248"/>
                    </a:lnTo>
                    <a:lnTo>
                      <a:pt x="1488" y="248"/>
                    </a:lnTo>
                    <a:cubicBezTo>
                      <a:pt x="1488" y="218"/>
                      <a:pt x="1488" y="218"/>
                      <a:pt x="1488" y="218"/>
                    </a:cubicBezTo>
                    <a:lnTo>
                      <a:pt x="1488" y="218"/>
                    </a:lnTo>
                    <a:cubicBezTo>
                      <a:pt x="1488" y="187"/>
                      <a:pt x="1488" y="187"/>
                      <a:pt x="1488" y="187"/>
                    </a:cubicBezTo>
                    <a:lnTo>
                      <a:pt x="1519" y="187"/>
                    </a:lnTo>
                    <a:lnTo>
                      <a:pt x="1519" y="156"/>
                    </a:lnTo>
                    <a:lnTo>
                      <a:pt x="1519" y="156"/>
                    </a:lnTo>
                    <a:lnTo>
                      <a:pt x="1519" y="156"/>
                    </a:lnTo>
                    <a:cubicBezTo>
                      <a:pt x="1488" y="156"/>
                      <a:pt x="1488" y="124"/>
                      <a:pt x="1488" y="124"/>
                    </a:cubicBezTo>
                    <a:cubicBezTo>
                      <a:pt x="1488" y="124"/>
                      <a:pt x="1488" y="124"/>
                      <a:pt x="1457" y="124"/>
                    </a:cubicBezTo>
                    <a:lnTo>
                      <a:pt x="1457" y="124"/>
                    </a:lnTo>
                    <a:lnTo>
                      <a:pt x="1427" y="124"/>
                    </a:lnTo>
                    <a:lnTo>
                      <a:pt x="1395" y="124"/>
                    </a:lnTo>
                    <a:cubicBezTo>
                      <a:pt x="1395" y="156"/>
                      <a:pt x="1395" y="156"/>
                      <a:pt x="1364" y="156"/>
                    </a:cubicBezTo>
                    <a:cubicBezTo>
                      <a:pt x="1364" y="187"/>
                      <a:pt x="1364" y="187"/>
                      <a:pt x="1333" y="187"/>
                    </a:cubicBezTo>
                    <a:cubicBezTo>
                      <a:pt x="1333" y="187"/>
                      <a:pt x="1333" y="187"/>
                      <a:pt x="1303" y="187"/>
                    </a:cubicBezTo>
                    <a:lnTo>
                      <a:pt x="1303" y="187"/>
                    </a:lnTo>
                    <a:lnTo>
                      <a:pt x="1271" y="187"/>
                    </a:lnTo>
                    <a:lnTo>
                      <a:pt x="1240" y="187"/>
                    </a:lnTo>
                    <a:lnTo>
                      <a:pt x="1240" y="187"/>
                    </a:lnTo>
                    <a:lnTo>
                      <a:pt x="1209" y="187"/>
                    </a:lnTo>
                    <a:lnTo>
                      <a:pt x="1209" y="187"/>
                    </a:lnTo>
                    <a:cubicBezTo>
                      <a:pt x="1179" y="187"/>
                      <a:pt x="1179" y="187"/>
                      <a:pt x="1179" y="187"/>
                    </a:cubicBezTo>
                    <a:cubicBezTo>
                      <a:pt x="1147" y="187"/>
                      <a:pt x="1147" y="187"/>
                      <a:pt x="1147" y="187"/>
                    </a:cubicBezTo>
                    <a:cubicBezTo>
                      <a:pt x="1116" y="187"/>
                      <a:pt x="1085" y="156"/>
                      <a:pt x="1085" y="156"/>
                    </a:cubicBezTo>
                    <a:lnTo>
                      <a:pt x="1085" y="156"/>
                    </a:lnTo>
                    <a:cubicBezTo>
                      <a:pt x="1055" y="156"/>
                      <a:pt x="1055" y="156"/>
                      <a:pt x="1055" y="124"/>
                    </a:cubicBezTo>
                    <a:cubicBezTo>
                      <a:pt x="1023" y="124"/>
                      <a:pt x="992" y="124"/>
                      <a:pt x="961" y="124"/>
                    </a:cubicBezTo>
                    <a:lnTo>
                      <a:pt x="961" y="124"/>
                    </a:lnTo>
                    <a:lnTo>
                      <a:pt x="961" y="124"/>
                    </a:lnTo>
                    <a:lnTo>
                      <a:pt x="931" y="124"/>
                    </a:lnTo>
                    <a:lnTo>
                      <a:pt x="899" y="124"/>
                    </a:lnTo>
                    <a:lnTo>
                      <a:pt x="868" y="124"/>
                    </a:lnTo>
                    <a:lnTo>
                      <a:pt x="868" y="124"/>
                    </a:lnTo>
                    <a:lnTo>
                      <a:pt x="837" y="124"/>
                    </a:lnTo>
                    <a:lnTo>
                      <a:pt x="837" y="124"/>
                    </a:lnTo>
                    <a:cubicBezTo>
                      <a:pt x="807" y="124"/>
                      <a:pt x="807" y="124"/>
                      <a:pt x="807" y="124"/>
                    </a:cubicBezTo>
                    <a:cubicBezTo>
                      <a:pt x="775" y="124"/>
                      <a:pt x="775" y="124"/>
                      <a:pt x="775" y="124"/>
                    </a:cubicBezTo>
                    <a:lnTo>
                      <a:pt x="775" y="94"/>
                    </a:lnTo>
                    <a:lnTo>
                      <a:pt x="744" y="94"/>
                    </a:lnTo>
                    <a:lnTo>
                      <a:pt x="744" y="94"/>
                    </a:lnTo>
                    <a:lnTo>
                      <a:pt x="744" y="63"/>
                    </a:lnTo>
                    <a:lnTo>
                      <a:pt x="744" y="63"/>
                    </a:lnTo>
                    <a:lnTo>
                      <a:pt x="713" y="32"/>
                    </a:lnTo>
                    <a:cubicBezTo>
                      <a:pt x="683" y="32"/>
                      <a:pt x="683" y="32"/>
                      <a:pt x="651" y="32"/>
                    </a:cubicBezTo>
                    <a:lnTo>
                      <a:pt x="651" y="32"/>
                    </a:lnTo>
                    <a:cubicBezTo>
                      <a:pt x="620" y="32"/>
                      <a:pt x="620" y="32"/>
                      <a:pt x="590" y="0"/>
                    </a:cubicBezTo>
                    <a:cubicBezTo>
                      <a:pt x="590" y="32"/>
                      <a:pt x="590" y="32"/>
                      <a:pt x="558" y="32"/>
                    </a:cubicBezTo>
                    <a:cubicBezTo>
                      <a:pt x="558" y="32"/>
                      <a:pt x="558" y="32"/>
                      <a:pt x="558" y="63"/>
                    </a:cubicBezTo>
                    <a:lnTo>
                      <a:pt x="558" y="63"/>
                    </a:lnTo>
                    <a:lnTo>
                      <a:pt x="558" y="63"/>
                    </a:lnTo>
                    <a:lnTo>
                      <a:pt x="558" y="63"/>
                    </a:lnTo>
                    <a:lnTo>
                      <a:pt x="558" y="63"/>
                    </a:lnTo>
                    <a:cubicBezTo>
                      <a:pt x="558" y="63"/>
                      <a:pt x="590" y="63"/>
                      <a:pt x="590" y="94"/>
                    </a:cubicBezTo>
                    <a:lnTo>
                      <a:pt x="590" y="94"/>
                    </a:lnTo>
                    <a:lnTo>
                      <a:pt x="590" y="94"/>
                    </a:lnTo>
                    <a:cubicBezTo>
                      <a:pt x="590" y="94"/>
                      <a:pt x="590" y="94"/>
                      <a:pt x="558"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0" name="Freeform 109"/>
              <p:cNvSpPr>
                <a:spLocks noChangeArrowheads="1"/>
              </p:cNvSpPr>
              <p:nvPr/>
            </p:nvSpPr>
            <p:spPr bwMode="auto">
              <a:xfrm>
                <a:off x="4114800" y="798513"/>
                <a:ext cx="33338" cy="11112"/>
              </a:xfrm>
              <a:custGeom>
                <a:avLst/>
                <a:gdLst>
                  <a:gd name="T0" fmla="*/ 31 w 93"/>
                  <a:gd name="T1" fmla="*/ 31 h 32"/>
                  <a:gd name="T2" fmla="*/ 31 w 93"/>
                  <a:gd name="T3" fmla="*/ 31 h 32"/>
                  <a:gd name="T4" fmla="*/ 62 w 93"/>
                  <a:gd name="T5" fmla="*/ 31 h 32"/>
                  <a:gd name="T6" fmla="*/ 92 w 93"/>
                  <a:gd name="T7" fmla="*/ 0 h 32"/>
                  <a:gd name="T8" fmla="*/ 92 w 93"/>
                  <a:gd name="T9" fmla="*/ 0 h 32"/>
                  <a:gd name="T10" fmla="*/ 62 w 93"/>
                  <a:gd name="T11" fmla="*/ 31 h 32"/>
                  <a:gd name="T12" fmla="*/ 31 w 93"/>
                  <a:gd name="T13" fmla="*/ 31 h 32"/>
                  <a:gd name="T14" fmla="*/ 31 w 93"/>
                  <a:gd name="T15" fmla="*/ 31 h 32"/>
                  <a:gd name="T16" fmla="*/ 0 w 93"/>
                  <a:gd name="T17" fmla="*/ 31 h 32"/>
                  <a:gd name="T18" fmla="*/ 0 w 93"/>
                  <a:gd name="T19" fmla="*/ 31 h 32"/>
                  <a:gd name="T20" fmla="*/ 0 w 93"/>
                  <a:gd name="T21" fmla="*/ 31 h 32"/>
                  <a:gd name="T22" fmla="*/ 31 w 9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31" y="31"/>
                    </a:moveTo>
                    <a:lnTo>
                      <a:pt x="31" y="31"/>
                    </a:lnTo>
                    <a:lnTo>
                      <a:pt x="62" y="31"/>
                    </a:lnTo>
                    <a:cubicBezTo>
                      <a:pt x="62" y="31"/>
                      <a:pt x="92" y="31"/>
                      <a:pt x="92" y="0"/>
                    </a:cubicBezTo>
                    <a:lnTo>
                      <a:pt x="92" y="0"/>
                    </a:lnTo>
                    <a:cubicBezTo>
                      <a:pt x="62" y="31"/>
                      <a:pt x="62" y="31"/>
                      <a:pt x="62" y="31"/>
                    </a:cubicBezTo>
                    <a:lnTo>
                      <a:pt x="31" y="31"/>
                    </a:lnTo>
                    <a:lnTo>
                      <a:pt x="31" y="31"/>
                    </a:lnTo>
                    <a:lnTo>
                      <a:pt x="0" y="31"/>
                    </a:lnTo>
                    <a:lnTo>
                      <a:pt x="0" y="31"/>
                    </a:lnTo>
                    <a:lnTo>
                      <a:pt x="0" y="31"/>
                    </a:lnTo>
                    <a:cubicBezTo>
                      <a:pt x="31" y="31"/>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1" name="Freeform 110"/>
              <p:cNvSpPr>
                <a:spLocks noChangeArrowheads="1"/>
              </p:cNvSpPr>
              <p:nvPr/>
            </p:nvSpPr>
            <p:spPr bwMode="auto">
              <a:xfrm>
                <a:off x="3779838" y="1189038"/>
                <a:ext cx="122237" cy="112712"/>
              </a:xfrm>
              <a:custGeom>
                <a:avLst/>
                <a:gdLst>
                  <a:gd name="T0" fmla="*/ 340 w 341"/>
                  <a:gd name="T1" fmla="*/ 187 h 312"/>
                  <a:gd name="T2" fmla="*/ 340 w 341"/>
                  <a:gd name="T3" fmla="*/ 187 h 312"/>
                  <a:gd name="T4" fmla="*/ 340 w 341"/>
                  <a:gd name="T5" fmla="*/ 187 h 312"/>
                  <a:gd name="T6" fmla="*/ 309 w 341"/>
                  <a:gd name="T7" fmla="*/ 156 h 312"/>
                  <a:gd name="T8" fmla="*/ 309 w 341"/>
                  <a:gd name="T9" fmla="*/ 156 h 312"/>
                  <a:gd name="T10" fmla="*/ 340 w 341"/>
                  <a:gd name="T11" fmla="*/ 94 h 312"/>
                  <a:gd name="T12" fmla="*/ 340 w 341"/>
                  <a:gd name="T13" fmla="*/ 94 h 312"/>
                  <a:gd name="T14" fmla="*/ 309 w 341"/>
                  <a:gd name="T15" fmla="*/ 63 h 312"/>
                  <a:gd name="T16" fmla="*/ 309 w 341"/>
                  <a:gd name="T17" fmla="*/ 32 h 312"/>
                  <a:gd name="T18" fmla="*/ 309 w 341"/>
                  <a:gd name="T19" fmla="*/ 0 h 312"/>
                  <a:gd name="T20" fmla="*/ 309 w 341"/>
                  <a:gd name="T21" fmla="*/ 0 h 312"/>
                  <a:gd name="T22" fmla="*/ 248 w 341"/>
                  <a:gd name="T23" fmla="*/ 32 h 312"/>
                  <a:gd name="T24" fmla="*/ 217 w 341"/>
                  <a:gd name="T25" fmla="*/ 0 h 312"/>
                  <a:gd name="T26" fmla="*/ 156 w 341"/>
                  <a:gd name="T27" fmla="*/ 32 h 312"/>
                  <a:gd name="T28" fmla="*/ 124 w 341"/>
                  <a:gd name="T29" fmla="*/ 32 h 312"/>
                  <a:gd name="T30" fmla="*/ 93 w 341"/>
                  <a:gd name="T31" fmla="*/ 63 h 312"/>
                  <a:gd name="T32" fmla="*/ 62 w 341"/>
                  <a:gd name="T33" fmla="*/ 63 h 312"/>
                  <a:gd name="T34" fmla="*/ 32 w 341"/>
                  <a:gd name="T35" fmla="*/ 94 h 312"/>
                  <a:gd name="T36" fmla="*/ 62 w 341"/>
                  <a:gd name="T37" fmla="*/ 94 h 312"/>
                  <a:gd name="T38" fmla="*/ 93 w 341"/>
                  <a:gd name="T39" fmla="*/ 94 h 312"/>
                  <a:gd name="T40" fmla="*/ 93 w 341"/>
                  <a:gd name="T41" fmla="*/ 156 h 312"/>
                  <a:gd name="T42" fmla="*/ 124 w 341"/>
                  <a:gd name="T43" fmla="*/ 156 h 312"/>
                  <a:gd name="T44" fmla="*/ 32 w 341"/>
                  <a:gd name="T45" fmla="*/ 248 h 312"/>
                  <a:gd name="T46" fmla="*/ 0 w 341"/>
                  <a:gd name="T47" fmla="*/ 248 h 312"/>
                  <a:gd name="T48" fmla="*/ 0 w 341"/>
                  <a:gd name="T49" fmla="*/ 280 h 312"/>
                  <a:gd name="T50" fmla="*/ 62 w 341"/>
                  <a:gd name="T51" fmla="*/ 311 h 312"/>
                  <a:gd name="T52" fmla="*/ 93 w 341"/>
                  <a:gd name="T53" fmla="*/ 311 h 312"/>
                  <a:gd name="T54" fmla="*/ 156 w 341"/>
                  <a:gd name="T55" fmla="*/ 280 h 312"/>
                  <a:gd name="T56" fmla="*/ 217 w 341"/>
                  <a:gd name="T57" fmla="*/ 248 h 312"/>
                  <a:gd name="T58" fmla="*/ 248 w 341"/>
                  <a:gd name="T59" fmla="*/ 218 h 312"/>
                  <a:gd name="T60" fmla="*/ 280 w 341"/>
                  <a:gd name="T61" fmla="*/ 218 h 312"/>
                  <a:gd name="T62" fmla="*/ 309 w 341"/>
                  <a:gd name="T63" fmla="*/ 21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312">
                    <a:moveTo>
                      <a:pt x="340" y="187"/>
                    </a:moveTo>
                    <a:lnTo>
                      <a:pt x="340" y="187"/>
                    </a:lnTo>
                    <a:lnTo>
                      <a:pt x="340" y="187"/>
                    </a:lnTo>
                    <a:lnTo>
                      <a:pt x="340" y="187"/>
                    </a:lnTo>
                    <a:lnTo>
                      <a:pt x="340" y="187"/>
                    </a:lnTo>
                    <a:lnTo>
                      <a:pt x="340" y="187"/>
                    </a:lnTo>
                    <a:cubicBezTo>
                      <a:pt x="340" y="187"/>
                      <a:pt x="309" y="187"/>
                      <a:pt x="309" y="156"/>
                    </a:cubicBezTo>
                    <a:lnTo>
                      <a:pt x="309" y="156"/>
                    </a:lnTo>
                    <a:lnTo>
                      <a:pt x="309" y="156"/>
                    </a:lnTo>
                    <a:lnTo>
                      <a:pt x="309" y="156"/>
                    </a:lnTo>
                    <a:cubicBezTo>
                      <a:pt x="340" y="124"/>
                      <a:pt x="340" y="124"/>
                      <a:pt x="340" y="124"/>
                    </a:cubicBezTo>
                    <a:cubicBezTo>
                      <a:pt x="340" y="124"/>
                      <a:pt x="309" y="124"/>
                      <a:pt x="340" y="94"/>
                    </a:cubicBezTo>
                    <a:lnTo>
                      <a:pt x="340" y="94"/>
                    </a:lnTo>
                    <a:lnTo>
                      <a:pt x="340" y="94"/>
                    </a:lnTo>
                    <a:cubicBezTo>
                      <a:pt x="309" y="63"/>
                      <a:pt x="309" y="63"/>
                      <a:pt x="309" y="63"/>
                    </a:cubicBezTo>
                    <a:lnTo>
                      <a:pt x="309" y="63"/>
                    </a:lnTo>
                    <a:lnTo>
                      <a:pt x="309" y="63"/>
                    </a:lnTo>
                    <a:cubicBezTo>
                      <a:pt x="309" y="32"/>
                      <a:pt x="309" y="32"/>
                      <a:pt x="309" y="32"/>
                    </a:cubicBezTo>
                    <a:lnTo>
                      <a:pt x="309" y="32"/>
                    </a:lnTo>
                    <a:lnTo>
                      <a:pt x="309" y="0"/>
                    </a:lnTo>
                    <a:lnTo>
                      <a:pt x="309" y="0"/>
                    </a:lnTo>
                    <a:lnTo>
                      <a:pt x="309" y="0"/>
                    </a:lnTo>
                    <a:cubicBezTo>
                      <a:pt x="309" y="0"/>
                      <a:pt x="309" y="0"/>
                      <a:pt x="280" y="32"/>
                    </a:cubicBezTo>
                    <a:lnTo>
                      <a:pt x="248" y="32"/>
                    </a:lnTo>
                    <a:cubicBezTo>
                      <a:pt x="248" y="32"/>
                      <a:pt x="217" y="32"/>
                      <a:pt x="217" y="0"/>
                    </a:cubicBezTo>
                    <a:lnTo>
                      <a:pt x="217" y="0"/>
                    </a:lnTo>
                    <a:cubicBezTo>
                      <a:pt x="186" y="0"/>
                      <a:pt x="186" y="0"/>
                      <a:pt x="186" y="0"/>
                    </a:cubicBezTo>
                    <a:cubicBezTo>
                      <a:pt x="186" y="0"/>
                      <a:pt x="186" y="32"/>
                      <a:pt x="156" y="32"/>
                    </a:cubicBezTo>
                    <a:lnTo>
                      <a:pt x="156" y="32"/>
                    </a:lnTo>
                    <a:lnTo>
                      <a:pt x="124" y="32"/>
                    </a:lnTo>
                    <a:lnTo>
                      <a:pt x="124" y="32"/>
                    </a:lnTo>
                    <a:cubicBezTo>
                      <a:pt x="124" y="32"/>
                      <a:pt x="124" y="63"/>
                      <a:pt x="93" y="63"/>
                    </a:cubicBezTo>
                    <a:lnTo>
                      <a:pt x="62" y="63"/>
                    </a:lnTo>
                    <a:lnTo>
                      <a:pt x="62" y="63"/>
                    </a:lnTo>
                    <a:cubicBezTo>
                      <a:pt x="62" y="94"/>
                      <a:pt x="32" y="94"/>
                      <a:pt x="32" y="94"/>
                    </a:cubicBezTo>
                    <a:lnTo>
                      <a:pt x="32" y="94"/>
                    </a:lnTo>
                    <a:cubicBezTo>
                      <a:pt x="62" y="94"/>
                      <a:pt x="62" y="94"/>
                      <a:pt x="62" y="94"/>
                    </a:cubicBezTo>
                    <a:lnTo>
                      <a:pt x="62" y="94"/>
                    </a:lnTo>
                    <a:lnTo>
                      <a:pt x="62" y="94"/>
                    </a:lnTo>
                    <a:lnTo>
                      <a:pt x="93" y="94"/>
                    </a:lnTo>
                    <a:cubicBezTo>
                      <a:pt x="93" y="94"/>
                      <a:pt x="93" y="94"/>
                      <a:pt x="93" y="124"/>
                    </a:cubicBezTo>
                    <a:cubicBezTo>
                      <a:pt x="124" y="124"/>
                      <a:pt x="93" y="156"/>
                      <a:pt x="93" y="156"/>
                    </a:cubicBezTo>
                    <a:cubicBezTo>
                      <a:pt x="93" y="156"/>
                      <a:pt x="93" y="156"/>
                      <a:pt x="62" y="156"/>
                    </a:cubicBezTo>
                    <a:cubicBezTo>
                      <a:pt x="124" y="156"/>
                      <a:pt x="124" y="156"/>
                      <a:pt x="124" y="156"/>
                    </a:cubicBezTo>
                    <a:cubicBezTo>
                      <a:pt x="62" y="218"/>
                      <a:pt x="62" y="218"/>
                      <a:pt x="62" y="218"/>
                    </a:cubicBezTo>
                    <a:cubicBezTo>
                      <a:pt x="62" y="218"/>
                      <a:pt x="62" y="218"/>
                      <a:pt x="32" y="248"/>
                    </a:cubicBezTo>
                    <a:lnTo>
                      <a:pt x="0" y="248"/>
                    </a:lnTo>
                    <a:lnTo>
                      <a:pt x="0" y="248"/>
                    </a:lnTo>
                    <a:lnTo>
                      <a:pt x="0" y="280"/>
                    </a:lnTo>
                    <a:lnTo>
                      <a:pt x="0" y="280"/>
                    </a:lnTo>
                    <a:cubicBezTo>
                      <a:pt x="0" y="280"/>
                      <a:pt x="32" y="280"/>
                      <a:pt x="32" y="311"/>
                    </a:cubicBezTo>
                    <a:cubicBezTo>
                      <a:pt x="32" y="311"/>
                      <a:pt x="32" y="311"/>
                      <a:pt x="62" y="311"/>
                    </a:cubicBezTo>
                    <a:lnTo>
                      <a:pt x="62" y="311"/>
                    </a:lnTo>
                    <a:lnTo>
                      <a:pt x="93" y="311"/>
                    </a:lnTo>
                    <a:cubicBezTo>
                      <a:pt x="124" y="311"/>
                      <a:pt x="124" y="311"/>
                      <a:pt x="156" y="280"/>
                    </a:cubicBezTo>
                    <a:lnTo>
                      <a:pt x="156" y="280"/>
                    </a:lnTo>
                    <a:cubicBezTo>
                      <a:pt x="186" y="248"/>
                      <a:pt x="186" y="248"/>
                      <a:pt x="217" y="248"/>
                    </a:cubicBezTo>
                    <a:lnTo>
                      <a:pt x="217" y="248"/>
                    </a:lnTo>
                    <a:lnTo>
                      <a:pt x="217" y="248"/>
                    </a:lnTo>
                    <a:cubicBezTo>
                      <a:pt x="217" y="248"/>
                      <a:pt x="217" y="218"/>
                      <a:pt x="248" y="218"/>
                    </a:cubicBezTo>
                    <a:cubicBezTo>
                      <a:pt x="248" y="187"/>
                      <a:pt x="248" y="187"/>
                      <a:pt x="248" y="187"/>
                    </a:cubicBezTo>
                    <a:cubicBezTo>
                      <a:pt x="280" y="187"/>
                      <a:pt x="280" y="187"/>
                      <a:pt x="280" y="218"/>
                    </a:cubicBezTo>
                    <a:cubicBezTo>
                      <a:pt x="309" y="218"/>
                      <a:pt x="309" y="218"/>
                      <a:pt x="309" y="218"/>
                    </a:cubicBezTo>
                    <a:lnTo>
                      <a:pt x="309" y="218"/>
                    </a:lnTo>
                    <a:cubicBezTo>
                      <a:pt x="309" y="187"/>
                      <a:pt x="309" y="187"/>
                      <a:pt x="340"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2" name="Freeform 111"/>
              <p:cNvSpPr>
                <a:spLocks noChangeArrowheads="1"/>
              </p:cNvSpPr>
              <p:nvPr/>
            </p:nvSpPr>
            <p:spPr bwMode="auto">
              <a:xfrm>
                <a:off x="4092575" y="1033463"/>
                <a:ext cx="77788" cy="22225"/>
              </a:xfrm>
              <a:custGeom>
                <a:avLst/>
                <a:gdLst>
                  <a:gd name="T0" fmla="*/ 31 w 218"/>
                  <a:gd name="T1" fmla="*/ 31 h 63"/>
                  <a:gd name="T2" fmla="*/ 31 w 218"/>
                  <a:gd name="T3" fmla="*/ 31 h 63"/>
                  <a:gd name="T4" fmla="*/ 62 w 218"/>
                  <a:gd name="T5" fmla="*/ 62 h 63"/>
                  <a:gd name="T6" fmla="*/ 93 w 218"/>
                  <a:gd name="T7" fmla="*/ 62 h 63"/>
                  <a:gd name="T8" fmla="*/ 124 w 218"/>
                  <a:gd name="T9" fmla="*/ 62 h 63"/>
                  <a:gd name="T10" fmla="*/ 124 w 218"/>
                  <a:gd name="T11" fmla="*/ 62 h 63"/>
                  <a:gd name="T12" fmla="*/ 186 w 218"/>
                  <a:gd name="T13" fmla="*/ 62 h 63"/>
                  <a:gd name="T14" fmla="*/ 186 w 218"/>
                  <a:gd name="T15" fmla="*/ 62 h 63"/>
                  <a:gd name="T16" fmla="*/ 186 w 218"/>
                  <a:gd name="T17" fmla="*/ 62 h 63"/>
                  <a:gd name="T18" fmla="*/ 186 w 218"/>
                  <a:gd name="T19" fmla="*/ 62 h 63"/>
                  <a:gd name="T20" fmla="*/ 217 w 218"/>
                  <a:gd name="T21" fmla="*/ 62 h 63"/>
                  <a:gd name="T22" fmla="*/ 217 w 218"/>
                  <a:gd name="T23" fmla="*/ 62 h 63"/>
                  <a:gd name="T24" fmla="*/ 217 w 218"/>
                  <a:gd name="T25" fmla="*/ 31 h 63"/>
                  <a:gd name="T26" fmla="*/ 217 w 218"/>
                  <a:gd name="T27" fmla="*/ 0 h 63"/>
                  <a:gd name="T28" fmla="*/ 217 w 218"/>
                  <a:gd name="T29" fmla="*/ 0 h 63"/>
                  <a:gd name="T30" fmla="*/ 217 w 218"/>
                  <a:gd name="T31" fmla="*/ 31 h 63"/>
                  <a:gd name="T32" fmla="*/ 186 w 218"/>
                  <a:gd name="T33" fmla="*/ 0 h 63"/>
                  <a:gd name="T34" fmla="*/ 186 w 218"/>
                  <a:gd name="T35" fmla="*/ 0 h 63"/>
                  <a:gd name="T36" fmla="*/ 124 w 218"/>
                  <a:gd name="T37" fmla="*/ 0 h 63"/>
                  <a:gd name="T38" fmla="*/ 124 w 218"/>
                  <a:gd name="T39" fmla="*/ 0 h 63"/>
                  <a:gd name="T40" fmla="*/ 93 w 218"/>
                  <a:gd name="T41" fmla="*/ 0 h 63"/>
                  <a:gd name="T42" fmla="*/ 93 w 218"/>
                  <a:gd name="T43" fmla="*/ 0 h 63"/>
                  <a:gd name="T44" fmla="*/ 62 w 218"/>
                  <a:gd name="T45" fmla="*/ 0 h 63"/>
                  <a:gd name="T46" fmla="*/ 31 w 218"/>
                  <a:gd name="T47" fmla="*/ 0 h 63"/>
                  <a:gd name="T48" fmla="*/ 0 w 218"/>
                  <a:gd name="T49" fmla="*/ 0 h 63"/>
                  <a:gd name="T50" fmla="*/ 0 w 218"/>
                  <a:gd name="T51" fmla="*/ 31 h 63"/>
                  <a:gd name="T52" fmla="*/ 0 w 218"/>
                  <a:gd name="T53" fmla="*/ 31 h 63"/>
                  <a:gd name="T54" fmla="*/ 0 w 218"/>
                  <a:gd name="T55" fmla="*/ 31 h 63"/>
                  <a:gd name="T56" fmla="*/ 31 w 218"/>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63">
                    <a:moveTo>
                      <a:pt x="31" y="31"/>
                    </a:moveTo>
                    <a:lnTo>
                      <a:pt x="31" y="31"/>
                    </a:lnTo>
                    <a:lnTo>
                      <a:pt x="62" y="62"/>
                    </a:lnTo>
                    <a:lnTo>
                      <a:pt x="93" y="62"/>
                    </a:lnTo>
                    <a:cubicBezTo>
                      <a:pt x="93" y="62"/>
                      <a:pt x="93" y="62"/>
                      <a:pt x="124" y="62"/>
                    </a:cubicBezTo>
                    <a:lnTo>
                      <a:pt x="124" y="62"/>
                    </a:lnTo>
                    <a:cubicBezTo>
                      <a:pt x="154" y="62"/>
                      <a:pt x="154" y="62"/>
                      <a:pt x="186" y="62"/>
                    </a:cubicBezTo>
                    <a:lnTo>
                      <a:pt x="186" y="62"/>
                    </a:lnTo>
                    <a:lnTo>
                      <a:pt x="186" y="62"/>
                    </a:lnTo>
                    <a:lnTo>
                      <a:pt x="186" y="62"/>
                    </a:lnTo>
                    <a:cubicBezTo>
                      <a:pt x="186" y="62"/>
                      <a:pt x="186" y="62"/>
                      <a:pt x="217" y="62"/>
                    </a:cubicBezTo>
                    <a:lnTo>
                      <a:pt x="217" y="62"/>
                    </a:lnTo>
                    <a:cubicBezTo>
                      <a:pt x="217" y="31"/>
                      <a:pt x="217" y="31"/>
                      <a:pt x="217" y="31"/>
                    </a:cubicBezTo>
                    <a:lnTo>
                      <a:pt x="217" y="0"/>
                    </a:lnTo>
                    <a:lnTo>
                      <a:pt x="217" y="0"/>
                    </a:lnTo>
                    <a:lnTo>
                      <a:pt x="217" y="31"/>
                    </a:lnTo>
                    <a:cubicBezTo>
                      <a:pt x="186" y="31"/>
                      <a:pt x="186" y="0"/>
                      <a:pt x="186" y="0"/>
                    </a:cubicBezTo>
                    <a:lnTo>
                      <a:pt x="186" y="0"/>
                    </a:lnTo>
                    <a:cubicBezTo>
                      <a:pt x="154" y="0"/>
                      <a:pt x="154" y="0"/>
                      <a:pt x="124" y="0"/>
                    </a:cubicBezTo>
                    <a:lnTo>
                      <a:pt x="124" y="0"/>
                    </a:lnTo>
                    <a:lnTo>
                      <a:pt x="93" y="0"/>
                    </a:lnTo>
                    <a:lnTo>
                      <a:pt x="93" y="0"/>
                    </a:lnTo>
                    <a:lnTo>
                      <a:pt x="62" y="0"/>
                    </a:lnTo>
                    <a:cubicBezTo>
                      <a:pt x="31" y="0"/>
                      <a:pt x="31" y="0"/>
                      <a:pt x="31" y="0"/>
                    </a:cubicBezTo>
                    <a:lnTo>
                      <a:pt x="0" y="0"/>
                    </a:lnTo>
                    <a:cubicBezTo>
                      <a:pt x="0" y="0"/>
                      <a:pt x="0" y="0"/>
                      <a:pt x="0" y="31"/>
                    </a:cubicBezTo>
                    <a:lnTo>
                      <a:pt x="0" y="31"/>
                    </a:lnTo>
                    <a:lnTo>
                      <a:pt x="0" y="31"/>
                    </a:ln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3" name="Freeform 112"/>
              <p:cNvSpPr>
                <a:spLocks noChangeArrowheads="1"/>
              </p:cNvSpPr>
              <p:nvPr/>
            </p:nvSpPr>
            <p:spPr bwMode="auto">
              <a:xfrm>
                <a:off x="4192588" y="1022350"/>
                <a:ext cx="77787" cy="22225"/>
              </a:xfrm>
              <a:custGeom>
                <a:avLst/>
                <a:gdLst>
                  <a:gd name="T0" fmla="*/ 31 w 218"/>
                  <a:gd name="T1" fmla="*/ 31 h 63"/>
                  <a:gd name="T2" fmla="*/ 31 w 218"/>
                  <a:gd name="T3" fmla="*/ 31 h 63"/>
                  <a:gd name="T4" fmla="*/ 31 w 218"/>
                  <a:gd name="T5" fmla="*/ 31 h 63"/>
                  <a:gd name="T6" fmla="*/ 62 w 218"/>
                  <a:gd name="T7" fmla="*/ 0 h 63"/>
                  <a:gd name="T8" fmla="*/ 62 w 218"/>
                  <a:gd name="T9" fmla="*/ 0 h 63"/>
                  <a:gd name="T10" fmla="*/ 93 w 218"/>
                  <a:gd name="T11" fmla="*/ 0 h 63"/>
                  <a:gd name="T12" fmla="*/ 124 w 218"/>
                  <a:gd name="T13" fmla="*/ 31 h 63"/>
                  <a:gd name="T14" fmla="*/ 155 w 218"/>
                  <a:gd name="T15" fmla="*/ 31 h 63"/>
                  <a:gd name="T16" fmla="*/ 155 w 218"/>
                  <a:gd name="T17" fmla="*/ 31 h 63"/>
                  <a:gd name="T18" fmla="*/ 155 w 218"/>
                  <a:gd name="T19" fmla="*/ 62 h 63"/>
                  <a:gd name="T20" fmla="*/ 186 w 218"/>
                  <a:gd name="T21" fmla="*/ 31 h 63"/>
                  <a:gd name="T22" fmla="*/ 186 w 218"/>
                  <a:gd name="T23" fmla="*/ 31 h 63"/>
                  <a:gd name="T24" fmla="*/ 217 w 218"/>
                  <a:gd name="T25" fmla="*/ 31 h 63"/>
                  <a:gd name="T26" fmla="*/ 217 w 218"/>
                  <a:gd name="T27" fmla="*/ 31 h 63"/>
                  <a:gd name="T28" fmla="*/ 217 w 218"/>
                  <a:gd name="T29" fmla="*/ 31 h 63"/>
                  <a:gd name="T30" fmla="*/ 217 w 218"/>
                  <a:gd name="T31" fmla="*/ 31 h 63"/>
                  <a:gd name="T32" fmla="*/ 186 w 218"/>
                  <a:gd name="T33" fmla="*/ 31 h 63"/>
                  <a:gd name="T34" fmla="*/ 155 w 218"/>
                  <a:gd name="T35" fmla="*/ 0 h 63"/>
                  <a:gd name="T36" fmla="*/ 62 w 218"/>
                  <a:gd name="T37" fmla="*/ 0 h 63"/>
                  <a:gd name="T38" fmla="*/ 62 w 218"/>
                  <a:gd name="T39" fmla="*/ 0 h 63"/>
                  <a:gd name="T40" fmla="*/ 31 w 218"/>
                  <a:gd name="T41" fmla="*/ 0 h 63"/>
                  <a:gd name="T42" fmla="*/ 0 w 218"/>
                  <a:gd name="T43" fmla="*/ 0 h 63"/>
                  <a:gd name="T44" fmla="*/ 31 w 218"/>
                  <a:gd name="T45" fmla="*/ 0 h 63"/>
                  <a:gd name="T46" fmla="*/ 31 w 218"/>
                  <a:gd name="T4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63">
                    <a:moveTo>
                      <a:pt x="31" y="31"/>
                    </a:moveTo>
                    <a:lnTo>
                      <a:pt x="31" y="31"/>
                    </a:lnTo>
                    <a:lnTo>
                      <a:pt x="31" y="31"/>
                    </a:lnTo>
                    <a:lnTo>
                      <a:pt x="62" y="0"/>
                    </a:lnTo>
                    <a:lnTo>
                      <a:pt x="62" y="0"/>
                    </a:lnTo>
                    <a:cubicBezTo>
                      <a:pt x="62" y="0"/>
                      <a:pt x="62" y="0"/>
                      <a:pt x="93" y="0"/>
                    </a:cubicBezTo>
                    <a:cubicBezTo>
                      <a:pt x="93" y="0"/>
                      <a:pt x="124" y="0"/>
                      <a:pt x="124" y="31"/>
                    </a:cubicBezTo>
                    <a:cubicBezTo>
                      <a:pt x="124" y="31"/>
                      <a:pt x="124" y="31"/>
                      <a:pt x="155" y="31"/>
                    </a:cubicBezTo>
                    <a:lnTo>
                      <a:pt x="155" y="31"/>
                    </a:lnTo>
                    <a:cubicBezTo>
                      <a:pt x="155" y="31"/>
                      <a:pt x="155" y="31"/>
                      <a:pt x="155" y="62"/>
                    </a:cubicBezTo>
                    <a:cubicBezTo>
                      <a:pt x="155" y="31"/>
                      <a:pt x="186" y="31"/>
                      <a:pt x="186" y="31"/>
                    </a:cubicBezTo>
                    <a:lnTo>
                      <a:pt x="186" y="31"/>
                    </a:lnTo>
                    <a:cubicBezTo>
                      <a:pt x="217" y="31"/>
                      <a:pt x="217" y="31"/>
                      <a:pt x="217" y="31"/>
                    </a:cubicBezTo>
                    <a:lnTo>
                      <a:pt x="217" y="31"/>
                    </a:lnTo>
                    <a:lnTo>
                      <a:pt x="217" y="31"/>
                    </a:lnTo>
                    <a:lnTo>
                      <a:pt x="217" y="31"/>
                    </a:lnTo>
                    <a:cubicBezTo>
                      <a:pt x="217" y="31"/>
                      <a:pt x="217" y="31"/>
                      <a:pt x="186" y="31"/>
                    </a:cubicBezTo>
                    <a:lnTo>
                      <a:pt x="155" y="0"/>
                    </a:lnTo>
                    <a:cubicBezTo>
                      <a:pt x="124" y="0"/>
                      <a:pt x="93" y="0"/>
                      <a:pt x="62" y="0"/>
                    </a:cubicBezTo>
                    <a:lnTo>
                      <a:pt x="62" y="0"/>
                    </a:lnTo>
                    <a:cubicBezTo>
                      <a:pt x="31" y="0"/>
                      <a:pt x="31" y="0"/>
                      <a:pt x="31" y="0"/>
                    </a:cubicBezTo>
                    <a:lnTo>
                      <a:pt x="0" y="0"/>
                    </a:lnTo>
                    <a:lnTo>
                      <a:pt x="31" y="0"/>
                    </a:lnTo>
                    <a:cubicBezTo>
                      <a:pt x="31" y="0"/>
                      <a:pt x="31" y="0"/>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4" name="Freeform 113"/>
              <p:cNvSpPr>
                <a:spLocks noChangeArrowheads="1"/>
              </p:cNvSpPr>
              <p:nvPr/>
            </p:nvSpPr>
            <p:spPr bwMode="auto">
              <a:xfrm>
                <a:off x="3890963" y="1111250"/>
                <a:ext cx="77787" cy="66675"/>
              </a:xfrm>
              <a:custGeom>
                <a:avLst/>
                <a:gdLst>
                  <a:gd name="T0" fmla="*/ 31 w 218"/>
                  <a:gd name="T1" fmla="*/ 186 h 187"/>
                  <a:gd name="T2" fmla="*/ 31 w 218"/>
                  <a:gd name="T3" fmla="*/ 186 h 187"/>
                  <a:gd name="T4" fmla="*/ 62 w 218"/>
                  <a:gd name="T5" fmla="*/ 155 h 187"/>
                  <a:gd name="T6" fmla="*/ 62 w 218"/>
                  <a:gd name="T7" fmla="*/ 155 h 187"/>
                  <a:gd name="T8" fmla="*/ 62 w 218"/>
                  <a:gd name="T9" fmla="*/ 155 h 187"/>
                  <a:gd name="T10" fmla="*/ 93 w 218"/>
                  <a:gd name="T11" fmla="*/ 155 h 187"/>
                  <a:gd name="T12" fmla="*/ 93 w 218"/>
                  <a:gd name="T13" fmla="*/ 155 h 187"/>
                  <a:gd name="T14" fmla="*/ 93 w 218"/>
                  <a:gd name="T15" fmla="*/ 155 h 187"/>
                  <a:gd name="T16" fmla="*/ 93 w 218"/>
                  <a:gd name="T17" fmla="*/ 124 h 187"/>
                  <a:gd name="T18" fmla="*/ 93 w 218"/>
                  <a:gd name="T19" fmla="*/ 124 h 187"/>
                  <a:gd name="T20" fmla="*/ 124 w 218"/>
                  <a:gd name="T21" fmla="*/ 93 h 187"/>
                  <a:gd name="T22" fmla="*/ 124 w 218"/>
                  <a:gd name="T23" fmla="*/ 93 h 187"/>
                  <a:gd name="T24" fmla="*/ 124 w 218"/>
                  <a:gd name="T25" fmla="*/ 93 h 187"/>
                  <a:gd name="T26" fmla="*/ 124 w 218"/>
                  <a:gd name="T27" fmla="*/ 93 h 187"/>
                  <a:gd name="T28" fmla="*/ 124 w 218"/>
                  <a:gd name="T29" fmla="*/ 93 h 187"/>
                  <a:gd name="T30" fmla="*/ 155 w 218"/>
                  <a:gd name="T31" fmla="*/ 62 h 187"/>
                  <a:gd name="T32" fmla="*/ 155 w 218"/>
                  <a:gd name="T33" fmla="*/ 62 h 187"/>
                  <a:gd name="T34" fmla="*/ 155 w 218"/>
                  <a:gd name="T35" fmla="*/ 31 h 187"/>
                  <a:gd name="T36" fmla="*/ 186 w 218"/>
                  <a:gd name="T37" fmla="*/ 0 h 187"/>
                  <a:gd name="T38" fmla="*/ 186 w 218"/>
                  <a:gd name="T39" fmla="*/ 0 h 187"/>
                  <a:gd name="T40" fmla="*/ 186 w 218"/>
                  <a:gd name="T41" fmla="*/ 0 h 187"/>
                  <a:gd name="T42" fmla="*/ 186 w 218"/>
                  <a:gd name="T43" fmla="*/ 0 h 187"/>
                  <a:gd name="T44" fmla="*/ 186 w 218"/>
                  <a:gd name="T45" fmla="*/ 0 h 187"/>
                  <a:gd name="T46" fmla="*/ 217 w 218"/>
                  <a:gd name="T47" fmla="*/ 0 h 187"/>
                  <a:gd name="T48" fmla="*/ 217 w 218"/>
                  <a:gd name="T49" fmla="*/ 0 h 187"/>
                  <a:gd name="T50" fmla="*/ 217 w 218"/>
                  <a:gd name="T51" fmla="*/ 0 h 187"/>
                  <a:gd name="T52" fmla="*/ 186 w 218"/>
                  <a:gd name="T53" fmla="*/ 0 h 187"/>
                  <a:gd name="T54" fmla="*/ 186 w 218"/>
                  <a:gd name="T55" fmla="*/ 0 h 187"/>
                  <a:gd name="T56" fmla="*/ 186 w 218"/>
                  <a:gd name="T57" fmla="*/ 0 h 187"/>
                  <a:gd name="T58" fmla="*/ 155 w 218"/>
                  <a:gd name="T59" fmla="*/ 0 h 187"/>
                  <a:gd name="T60" fmla="*/ 155 w 218"/>
                  <a:gd name="T61" fmla="*/ 0 h 187"/>
                  <a:gd name="T62" fmla="*/ 155 w 218"/>
                  <a:gd name="T63" fmla="*/ 0 h 187"/>
                  <a:gd name="T64" fmla="*/ 124 w 218"/>
                  <a:gd name="T65" fmla="*/ 0 h 187"/>
                  <a:gd name="T66" fmla="*/ 124 w 218"/>
                  <a:gd name="T67" fmla="*/ 31 h 187"/>
                  <a:gd name="T68" fmla="*/ 93 w 218"/>
                  <a:gd name="T69" fmla="*/ 93 h 187"/>
                  <a:gd name="T70" fmla="*/ 62 w 218"/>
                  <a:gd name="T71" fmla="*/ 93 h 187"/>
                  <a:gd name="T72" fmla="*/ 62 w 218"/>
                  <a:gd name="T73" fmla="*/ 93 h 187"/>
                  <a:gd name="T74" fmla="*/ 62 w 218"/>
                  <a:gd name="T75" fmla="*/ 93 h 187"/>
                  <a:gd name="T76" fmla="*/ 31 w 218"/>
                  <a:gd name="T77" fmla="*/ 124 h 187"/>
                  <a:gd name="T78" fmla="*/ 0 w 218"/>
                  <a:gd name="T79" fmla="*/ 155 h 187"/>
                  <a:gd name="T80" fmla="*/ 31 w 218"/>
                  <a:gd name="T8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187">
                    <a:moveTo>
                      <a:pt x="31" y="186"/>
                    </a:moveTo>
                    <a:lnTo>
                      <a:pt x="31" y="186"/>
                    </a:lnTo>
                    <a:cubicBezTo>
                      <a:pt x="31" y="155"/>
                      <a:pt x="62" y="155"/>
                      <a:pt x="62" y="155"/>
                    </a:cubicBezTo>
                    <a:lnTo>
                      <a:pt x="62" y="155"/>
                    </a:lnTo>
                    <a:lnTo>
                      <a:pt x="62" y="155"/>
                    </a:lnTo>
                    <a:cubicBezTo>
                      <a:pt x="93" y="155"/>
                      <a:pt x="93" y="155"/>
                      <a:pt x="93" y="155"/>
                    </a:cubicBezTo>
                    <a:lnTo>
                      <a:pt x="93" y="155"/>
                    </a:lnTo>
                    <a:lnTo>
                      <a:pt x="93" y="155"/>
                    </a:lnTo>
                    <a:cubicBezTo>
                      <a:pt x="93" y="124"/>
                      <a:pt x="93" y="124"/>
                      <a:pt x="93" y="124"/>
                    </a:cubicBezTo>
                    <a:lnTo>
                      <a:pt x="93" y="124"/>
                    </a:lnTo>
                    <a:lnTo>
                      <a:pt x="124" y="93"/>
                    </a:lnTo>
                    <a:lnTo>
                      <a:pt x="124" y="93"/>
                    </a:lnTo>
                    <a:lnTo>
                      <a:pt x="124" y="93"/>
                    </a:lnTo>
                    <a:lnTo>
                      <a:pt x="124" y="93"/>
                    </a:lnTo>
                    <a:lnTo>
                      <a:pt x="124" y="93"/>
                    </a:lnTo>
                    <a:lnTo>
                      <a:pt x="155" y="62"/>
                    </a:lnTo>
                    <a:lnTo>
                      <a:pt x="155" y="62"/>
                    </a:lnTo>
                    <a:lnTo>
                      <a:pt x="155" y="31"/>
                    </a:lnTo>
                    <a:cubicBezTo>
                      <a:pt x="155" y="31"/>
                      <a:pt x="155" y="0"/>
                      <a:pt x="186" y="0"/>
                    </a:cubicBezTo>
                    <a:lnTo>
                      <a:pt x="186" y="0"/>
                    </a:lnTo>
                    <a:lnTo>
                      <a:pt x="186" y="0"/>
                    </a:lnTo>
                    <a:lnTo>
                      <a:pt x="186" y="0"/>
                    </a:lnTo>
                    <a:lnTo>
                      <a:pt x="186" y="0"/>
                    </a:lnTo>
                    <a:lnTo>
                      <a:pt x="217" y="0"/>
                    </a:lnTo>
                    <a:lnTo>
                      <a:pt x="217" y="0"/>
                    </a:lnTo>
                    <a:lnTo>
                      <a:pt x="217" y="0"/>
                    </a:lnTo>
                    <a:lnTo>
                      <a:pt x="186" y="0"/>
                    </a:lnTo>
                    <a:lnTo>
                      <a:pt x="186" y="0"/>
                    </a:lnTo>
                    <a:lnTo>
                      <a:pt x="186" y="0"/>
                    </a:lnTo>
                    <a:cubicBezTo>
                      <a:pt x="155" y="0"/>
                      <a:pt x="155" y="0"/>
                      <a:pt x="155" y="0"/>
                    </a:cubicBezTo>
                    <a:lnTo>
                      <a:pt x="155" y="0"/>
                    </a:lnTo>
                    <a:lnTo>
                      <a:pt x="155" y="0"/>
                    </a:lnTo>
                    <a:cubicBezTo>
                      <a:pt x="124" y="0"/>
                      <a:pt x="124" y="0"/>
                      <a:pt x="124" y="0"/>
                    </a:cubicBezTo>
                    <a:lnTo>
                      <a:pt x="124" y="31"/>
                    </a:lnTo>
                    <a:cubicBezTo>
                      <a:pt x="124" y="62"/>
                      <a:pt x="93" y="93"/>
                      <a:pt x="93" y="93"/>
                    </a:cubicBezTo>
                    <a:cubicBezTo>
                      <a:pt x="93" y="93"/>
                      <a:pt x="93" y="93"/>
                      <a:pt x="62" y="93"/>
                    </a:cubicBezTo>
                    <a:lnTo>
                      <a:pt x="62" y="93"/>
                    </a:lnTo>
                    <a:lnTo>
                      <a:pt x="62" y="93"/>
                    </a:lnTo>
                    <a:cubicBezTo>
                      <a:pt x="62" y="124"/>
                      <a:pt x="62" y="124"/>
                      <a:pt x="31" y="124"/>
                    </a:cubicBezTo>
                    <a:cubicBezTo>
                      <a:pt x="31" y="155"/>
                      <a:pt x="31" y="155"/>
                      <a:pt x="0" y="155"/>
                    </a:cubicBezTo>
                    <a:cubicBezTo>
                      <a:pt x="0" y="155"/>
                      <a:pt x="31" y="155"/>
                      <a:pt x="31"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5" name="Freeform 114"/>
              <p:cNvSpPr>
                <a:spLocks noChangeArrowheads="1"/>
              </p:cNvSpPr>
              <p:nvPr/>
            </p:nvSpPr>
            <p:spPr bwMode="auto">
              <a:xfrm>
                <a:off x="4025900" y="1033463"/>
                <a:ext cx="44450" cy="33337"/>
              </a:xfrm>
              <a:custGeom>
                <a:avLst/>
                <a:gdLst>
                  <a:gd name="T0" fmla="*/ 31 w 125"/>
                  <a:gd name="T1" fmla="*/ 62 h 94"/>
                  <a:gd name="T2" fmla="*/ 31 w 125"/>
                  <a:gd name="T3" fmla="*/ 62 h 94"/>
                  <a:gd name="T4" fmla="*/ 62 w 125"/>
                  <a:gd name="T5" fmla="*/ 62 h 94"/>
                  <a:gd name="T6" fmla="*/ 93 w 125"/>
                  <a:gd name="T7" fmla="*/ 93 h 94"/>
                  <a:gd name="T8" fmla="*/ 93 w 125"/>
                  <a:gd name="T9" fmla="*/ 93 h 94"/>
                  <a:gd name="T10" fmla="*/ 93 w 125"/>
                  <a:gd name="T11" fmla="*/ 93 h 94"/>
                  <a:gd name="T12" fmla="*/ 93 w 125"/>
                  <a:gd name="T13" fmla="*/ 93 h 94"/>
                  <a:gd name="T14" fmla="*/ 124 w 125"/>
                  <a:gd name="T15" fmla="*/ 62 h 94"/>
                  <a:gd name="T16" fmla="*/ 124 w 125"/>
                  <a:gd name="T17" fmla="*/ 62 h 94"/>
                  <a:gd name="T18" fmla="*/ 93 w 125"/>
                  <a:gd name="T19" fmla="*/ 31 h 94"/>
                  <a:gd name="T20" fmla="*/ 93 w 125"/>
                  <a:gd name="T21" fmla="*/ 31 h 94"/>
                  <a:gd name="T22" fmla="*/ 93 w 125"/>
                  <a:gd name="T23" fmla="*/ 31 h 94"/>
                  <a:gd name="T24" fmla="*/ 93 w 125"/>
                  <a:gd name="T25" fmla="*/ 0 h 94"/>
                  <a:gd name="T26" fmla="*/ 93 w 125"/>
                  <a:gd name="T27" fmla="*/ 0 h 94"/>
                  <a:gd name="T28" fmla="*/ 62 w 125"/>
                  <a:gd name="T29" fmla="*/ 31 h 94"/>
                  <a:gd name="T30" fmla="*/ 62 w 125"/>
                  <a:gd name="T31" fmla="*/ 31 h 94"/>
                  <a:gd name="T32" fmla="*/ 31 w 125"/>
                  <a:gd name="T33" fmla="*/ 62 h 94"/>
                  <a:gd name="T34" fmla="*/ 0 w 125"/>
                  <a:gd name="T35" fmla="*/ 62 h 94"/>
                  <a:gd name="T36" fmla="*/ 0 w 125"/>
                  <a:gd name="T37" fmla="*/ 62 h 94"/>
                  <a:gd name="T38" fmla="*/ 0 w 125"/>
                  <a:gd name="T39" fmla="*/ 62 h 94"/>
                  <a:gd name="T40" fmla="*/ 0 w 125"/>
                  <a:gd name="T41" fmla="*/ 62 h 94"/>
                  <a:gd name="T42" fmla="*/ 31 w 125"/>
                  <a:gd name="T43"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4">
                    <a:moveTo>
                      <a:pt x="31" y="62"/>
                    </a:moveTo>
                    <a:lnTo>
                      <a:pt x="31" y="62"/>
                    </a:lnTo>
                    <a:cubicBezTo>
                      <a:pt x="31" y="62"/>
                      <a:pt x="31" y="62"/>
                      <a:pt x="62" y="62"/>
                    </a:cubicBezTo>
                    <a:cubicBezTo>
                      <a:pt x="62" y="62"/>
                      <a:pt x="62" y="93"/>
                      <a:pt x="93" y="93"/>
                    </a:cubicBezTo>
                    <a:lnTo>
                      <a:pt x="93" y="93"/>
                    </a:lnTo>
                    <a:lnTo>
                      <a:pt x="93" y="93"/>
                    </a:lnTo>
                    <a:lnTo>
                      <a:pt x="93" y="93"/>
                    </a:lnTo>
                    <a:cubicBezTo>
                      <a:pt x="124" y="62"/>
                      <a:pt x="124" y="62"/>
                      <a:pt x="124" y="62"/>
                    </a:cubicBezTo>
                    <a:lnTo>
                      <a:pt x="124" y="62"/>
                    </a:lnTo>
                    <a:cubicBezTo>
                      <a:pt x="93" y="62"/>
                      <a:pt x="93" y="62"/>
                      <a:pt x="93" y="31"/>
                    </a:cubicBezTo>
                    <a:lnTo>
                      <a:pt x="93" y="31"/>
                    </a:lnTo>
                    <a:lnTo>
                      <a:pt x="93" y="31"/>
                    </a:lnTo>
                    <a:cubicBezTo>
                      <a:pt x="93" y="0"/>
                      <a:pt x="93" y="0"/>
                      <a:pt x="93" y="0"/>
                    </a:cubicBezTo>
                    <a:lnTo>
                      <a:pt x="93" y="0"/>
                    </a:lnTo>
                    <a:cubicBezTo>
                      <a:pt x="62" y="31"/>
                      <a:pt x="62" y="31"/>
                      <a:pt x="62" y="31"/>
                    </a:cubicBezTo>
                    <a:lnTo>
                      <a:pt x="62" y="31"/>
                    </a:lnTo>
                    <a:cubicBezTo>
                      <a:pt x="62" y="31"/>
                      <a:pt x="62" y="31"/>
                      <a:pt x="31" y="62"/>
                    </a:cubicBezTo>
                    <a:cubicBezTo>
                      <a:pt x="31" y="62"/>
                      <a:pt x="31" y="62"/>
                      <a:pt x="0" y="62"/>
                    </a:cubicBezTo>
                    <a:lnTo>
                      <a:pt x="0" y="62"/>
                    </a:lnTo>
                    <a:lnTo>
                      <a:pt x="0" y="62"/>
                    </a:lnTo>
                    <a:lnTo>
                      <a:pt x="0" y="62"/>
                    </a:lnTo>
                    <a:lnTo>
                      <a:pt x="31"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6" name="Freeform 115"/>
              <p:cNvSpPr>
                <a:spLocks noChangeArrowheads="1"/>
              </p:cNvSpPr>
              <p:nvPr/>
            </p:nvSpPr>
            <p:spPr bwMode="auto">
              <a:xfrm>
                <a:off x="5521325" y="787400"/>
                <a:ext cx="112713" cy="44450"/>
              </a:xfrm>
              <a:custGeom>
                <a:avLst/>
                <a:gdLst>
                  <a:gd name="T0" fmla="*/ 279 w 312"/>
                  <a:gd name="T1" fmla="*/ 62 h 125"/>
                  <a:gd name="T2" fmla="*/ 279 w 312"/>
                  <a:gd name="T3" fmla="*/ 62 h 125"/>
                  <a:gd name="T4" fmla="*/ 279 w 312"/>
                  <a:gd name="T5" fmla="*/ 62 h 125"/>
                  <a:gd name="T6" fmla="*/ 279 w 312"/>
                  <a:gd name="T7" fmla="*/ 93 h 125"/>
                  <a:gd name="T8" fmla="*/ 248 w 312"/>
                  <a:gd name="T9" fmla="*/ 93 h 125"/>
                  <a:gd name="T10" fmla="*/ 217 w 312"/>
                  <a:gd name="T11" fmla="*/ 62 h 125"/>
                  <a:gd name="T12" fmla="*/ 217 w 312"/>
                  <a:gd name="T13" fmla="*/ 31 h 125"/>
                  <a:gd name="T14" fmla="*/ 217 w 312"/>
                  <a:gd name="T15" fmla="*/ 0 h 125"/>
                  <a:gd name="T16" fmla="*/ 217 w 312"/>
                  <a:gd name="T17" fmla="*/ 0 h 125"/>
                  <a:gd name="T18" fmla="*/ 156 w 312"/>
                  <a:gd name="T19" fmla="*/ 0 h 125"/>
                  <a:gd name="T20" fmla="*/ 124 w 312"/>
                  <a:gd name="T21" fmla="*/ 0 h 125"/>
                  <a:gd name="T22" fmla="*/ 124 w 312"/>
                  <a:gd name="T23" fmla="*/ 0 h 125"/>
                  <a:gd name="T24" fmla="*/ 93 w 312"/>
                  <a:gd name="T25" fmla="*/ 0 h 125"/>
                  <a:gd name="T26" fmla="*/ 93 w 312"/>
                  <a:gd name="T27" fmla="*/ 0 h 125"/>
                  <a:gd name="T28" fmla="*/ 32 w 312"/>
                  <a:gd name="T29" fmla="*/ 0 h 125"/>
                  <a:gd name="T30" fmla="*/ 32 w 312"/>
                  <a:gd name="T31" fmla="*/ 0 h 125"/>
                  <a:gd name="T32" fmla="*/ 0 w 312"/>
                  <a:gd name="T33" fmla="*/ 0 h 125"/>
                  <a:gd name="T34" fmla="*/ 0 w 312"/>
                  <a:gd name="T35" fmla="*/ 0 h 125"/>
                  <a:gd name="T36" fmla="*/ 0 w 312"/>
                  <a:gd name="T37" fmla="*/ 31 h 125"/>
                  <a:gd name="T38" fmla="*/ 0 w 312"/>
                  <a:gd name="T39" fmla="*/ 31 h 125"/>
                  <a:gd name="T40" fmla="*/ 32 w 312"/>
                  <a:gd name="T41" fmla="*/ 31 h 125"/>
                  <a:gd name="T42" fmla="*/ 32 w 312"/>
                  <a:gd name="T43" fmla="*/ 31 h 125"/>
                  <a:gd name="T44" fmla="*/ 32 w 312"/>
                  <a:gd name="T45" fmla="*/ 31 h 125"/>
                  <a:gd name="T46" fmla="*/ 63 w 312"/>
                  <a:gd name="T47" fmla="*/ 31 h 125"/>
                  <a:gd name="T48" fmla="*/ 93 w 312"/>
                  <a:gd name="T49" fmla="*/ 0 h 125"/>
                  <a:gd name="T50" fmla="*/ 93 w 312"/>
                  <a:gd name="T51" fmla="*/ 0 h 125"/>
                  <a:gd name="T52" fmla="*/ 124 w 312"/>
                  <a:gd name="T53" fmla="*/ 31 h 125"/>
                  <a:gd name="T54" fmla="*/ 93 w 312"/>
                  <a:gd name="T55" fmla="*/ 93 h 125"/>
                  <a:gd name="T56" fmla="*/ 156 w 312"/>
                  <a:gd name="T57" fmla="*/ 93 h 125"/>
                  <a:gd name="T58" fmla="*/ 156 w 312"/>
                  <a:gd name="T59" fmla="*/ 93 h 125"/>
                  <a:gd name="T60" fmla="*/ 156 w 312"/>
                  <a:gd name="T61" fmla="*/ 93 h 125"/>
                  <a:gd name="T62" fmla="*/ 217 w 312"/>
                  <a:gd name="T63" fmla="*/ 93 h 125"/>
                  <a:gd name="T64" fmla="*/ 248 w 312"/>
                  <a:gd name="T65" fmla="*/ 93 h 125"/>
                  <a:gd name="T66" fmla="*/ 248 w 312"/>
                  <a:gd name="T67" fmla="*/ 93 h 125"/>
                  <a:gd name="T68" fmla="*/ 248 w 312"/>
                  <a:gd name="T69" fmla="*/ 93 h 125"/>
                  <a:gd name="T70" fmla="*/ 279 w 312"/>
                  <a:gd name="T71" fmla="*/ 93 h 125"/>
                  <a:gd name="T72" fmla="*/ 279 w 312"/>
                  <a:gd name="T73" fmla="*/ 93 h 125"/>
                  <a:gd name="T74" fmla="*/ 279 w 312"/>
                  <a:gd name="T75" fmla="*/ 124 h 125"/>
                  <a:gd name="T76" fmla="*/ 311 w 312"/>
                  <a:gd name="T77" fmla="*/ 93 h 125"/>
                  <a:gd name="T78" fmla="*/ 311 w 312"/>
                  <a:gd name="T79" fmla="*/ 93 h 125"/>
                  <a:gd name="T80" fmla="*/ 279 w 312"/>
                  <a:gd name="T8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125">
                    <a:moveTo>
                      <a:pt x="279" y="62"/>
                    </a:moveTo>
                    <a:lnTo>
                      <a:pt x="279" y="62"/>
                    </a:lnTo>
                    <a:lnTo>
                      <a:pt x="279" y="62"/>
                    </a:lnTo>
                    <a:cubicBezTo>
                      <a:pt x="279" y="62"/>
                      <a:pt x="279" y="62"/>
                      <a:pt x="279" y="93"/>
                    </a:cubicBezTo>
                    <a:cubicBezTo>
                      <a:pt x="248" y="93"/>
                      <a:pt x="248" y="93"/>
                      <a:pt x="248" y="93"/>
                    </a:cubicBezTo>
                    <a:lnTo>
                      <a:pt x="217" y="62"/>
                    </a:lnTo>
                    <a:lnTo>
                      <a:pt x="217" y="31"/>
                    </a:lnTo>
                    <a:lnTo>
                      <a:pt x="217" y="0"/>
                    </a:lnTo>
                    <a:lnTo>
                      <a:pt x="217" y="0"/>
                    </a:lnTo>
                    <a:cubicBezTo>
                      <a:pt x="187" y="0"/>
                      <a:pt x="187" y="0"/>
                      <a:pt x="156" y="0"/>
                    </a:cubicBezTo>
                    <a:cubicBezTo>
                      <a:pt x="156" y="0"/>
                      <a:pt x="156" y="0"/>
                      <a:pt x="124" y="0"/>
                    </a:cubicBezTo>
                    <a:lnTo>
                      <a:pt x="124" y="0"/>
                    </a:lnTo>
                    <a:cubicBezTo>
                      <a:pt x="124" y="0"/>
                      <a:pt x="124" y="0"/>
                      <a:pt x="93" y="0"/>
                    </a:cubicBezTo>
                    <a:lnTo>
                      <a:pt x="93" y="0"/>
                    </a:lnTo>
                    <a:cubicBezTo>
                      <a:pt x="93" y="0"/>
                      <a:pt x="63" y="0"/>
                      <a:pt x="32" y="0"/>
                    </a:cubicBezTo>
                    <a:lnTo>
                      <a:pt x="32" y="0"/>
                    </a:lnTo>
                    <a:lnTo>
                      <a:pt x="0" y="0"/>
                    </a:lnTo>
                    <a:lnTo>
                      <a:pt x="0" y="0"/>
                    </a:lnTo>
                    <a:lnTo>
                      <a:pt x="0" y="31"/>
                    </a:lnTo>
                    <a:lnTo>
                      <a:pt x="0" y="31"/>
                    </a:lnTo>
                    <a:cubicBezTo>
                      <a:pt x="32" y="31"/>
                      <a:pt x="32" y="31"/>
                      <a:pt x="32" y="31"/>
                    </a:cubicBezTo>
                    <a:lnTo>
                      <a:pt x="32" y="31"/>
                    </a:lnTo>
                    <a:lnTo>
                      <a:pt x="32" y="31"/>
                    </a:lnTo>
                    <a:lnTo>
                      <a:pt x="63" y="31"/>
                    </a:lnTo>
                    <a:cubicBezTo>
                      <a:pt x="63" y="0"/>
                      <a:pt x="63" y="0"/>
                      <a:pt x="93" y="0"/>
                    </a:cubicBezTo>
                    <a:lnTo>
                      <a:pt x="93" y="0"/>
                    </a:lnTo>
                    <a:lnTo>
                      <a:pt x="124" y="31"/>
                    </a:lnTo>
                    <a:cubicBezTo>
                      <a:pt x="124" y="62"/>
                      <a:pt x="93" y="62"/>
                      <a:pt x="93" y="93"/>
                    </a:cubicBezTo>
                    <a:cubicBezTo>
                      <a:pt x="93" y="93"/>
                      <a:pt x="124" y="93"/>
                      <a:pt x="156" y="93"/>
                    </a:cubicBezTo>
                    <a:lnTo>
                      <a:pt x="156" y="93"/>
                    </a:lnTo>
                    <a:lnTo>
                      <a:pt x="156" y="93"/>
                    </a:lnTo>
                    <a:cubicBezTo>
                      <a:pt x="187" y="93"/>
                      <a:pt x="217" y="93"/>
                      <a:pt x="217" y="93"/>
                    </a:cubicBezTo>
                    <a:lnTo>
                      <a:pt x="248" y="93"/>
                    </a:lnTo>
                    <a:lnTo>
                      <a:pt x="248" y="93"/>
                    </a:lnTo>
                    <a:lnTo>
                      <a:pt x="248" y="93"/>
                    </a:lnTo>
                    <a:cubicBezTo>
                      <a:pt x="279" y="93"/>
                      <a:pt x="279" y="93"/>
                      <a:pt x="279" y="93"/>
                    </a:cubicBezTo>
                    <a:lnTo>
                      <a:pt x="279" y="93"/>
                    </a:lnTo>
                    <a:lnTo>
                      <a:pt x="279" y="124"/>
                    </a:lnTo>
                    <a:cubicBezTo>
                      <a:pt x="279" y="93"/>
                      <a:pt x="279" y="93"/>
                      <a:pt x="311" y="93"/>
                    </a:cubicBezTo>
                    <a:lnTo>
                      <a:pt x="311" y="93"/>
                    </a:lnTo>
                    <a:lnTo>
                      <a:pt x="279"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7" name="Freeform 116"/>
              <p:cNvSpPr>
                <a:spLocks noChangeArrowheads="1"/>
              </p:cNvSpPr>
              <p:nvPr/>
            </p:nvSpPr>
            <p:spPr bwMode="auto">
              <a:xfrm>
                <a:off x="6402388" y="898525"/>
                <a:ext cx="134937" cy="22225"/>
              </a:xfrm>
              <a:custGeom>
                <a:avLst/>
                <a:gdLst>
                  <a:gd name="T0" fmla="*/ 217 w 373"/>
                  <a:gd name="T1" fmla="*/ 31 h 63"/>
                  <a:gd name="T2" fmla="*/ 217 w 373"/>
                  <a:gd name="T3" fmla="*/ 31 h 63"/>
                  <a:gd name="T4" fmla="*/ 217 w 373"/>
                  <a:gd name="T5" fmla="*/ 31 h 63"/>
                  <a:gd name="T6" fmla="*/ 248 w 373"/>
                  <a:gd name="T7" fmla="*/ 31 h 63"/>
                  <a:gd name="T8" fmla="*/ 248 w 373"/>
                  <a:gd name="T9" fmla="*/ 31 h 63"/>
                  <a:gd name="T10" fmla="*/ 279 w 373"/>
                  <a:gd name="T11" fmla="*/ 31 h 63"/>
                  <a:gd name="T12" fmla="*/ 279 w 373"/>
                  <a:gd name="T13" fmla="*/ 31 h 63"/>
                  <a:gd name="T14" fmla="*/ 310 w 373"/>
                  <a:gd name="T15" fmla="*/ 31 h 63"/>
                  <a:gd name="T16" fmla="*/ 372 w 373"/>
                  <a:gd name="T17" fmla="*/ 31 h 63"/>
                  <a:gd name="T18" fmla="*/ 372 w 373"/>
                  <a:gd name="T19" fmla="*/ 31 h 63"/>
                  <a:gd name="T20" fmla="*/ 341 w 373"/>
                  <a:gd name="T21" fmla="*/ 31 h 63"/>
                  <a:gd name="T22" fmla="*/ 310 w 373"/>
                  <a:gd name="T23" fmla="*/ 31 h 63"/>
                  <a:gd name="T24" fmla="*/ 310 w 373"/>
                  <a:gd name="T25" fmla="*/ 31 h 63"/>
                  <a:gd name="T26" fmla="*/ 279 w 373"/>
                  <a:gd name="T27" fmla="*/ 31 h 63"/>
                  <a:gd name="T28" fmla="*/ 248 w 373"/>
                  <a:gd name="T29" fmla="*/ 31 h 63"/>
                  <a:gd name="T30" fmla="*/ 217 w 373"/>
                  <a:gd name="T31" fmla="*/ 0 h 63"/>
                  <a:gd name="T32" fmla="*/ 217 w 373"/>
                  <a:gd name="T33" fmla="*/ 0 h 63"/>
                  <a:gd name="T34" fmla="*/ 217 w 373"/>
                  <a:gd name="T35" fmla="*/ 31 h 63"/>
                  <a:gd name="T36" fmla="*/ 155 w 373"/>
                  <a:gd name="T37" fmla="*/ 31 h 63"/>
                  <a:gd name="T38" fmla="*/ 124 w 373"/>
                  <a:gd name="T39" fmla="*/ 31 h 63"/>
                  <a:gd name="T40" fmla="*/ 93 w 373"/>
                  <a:gd name="T41" fmla="*/ 31 h 63"/>
                  <a:gd name="T42" fmla="*/ 93 w 373"/>
                  <a:gd name="T43" fmla="*/ 0 h 63"/>
                  <a:gd name="T44" fmla="*/ 62 w 373"/>
                  <a:gd name="T45" fmla="*/ 0 h 63"/>
                  <a:gd name="T46" fmla="*/ 31 w 373"/>
                  <a:gd name="T47" fmla="*/ 0 h 63"/>
                  <a:gd name="T48" fmla="*/ 0 w 373"/>
                  <a:gd name="T49" fmla="*/ 31 h 63"/>
                  <a:gd name="T50" fmla="*/ 0 w 373"/>
                  <a:gd name="T51" fmla="*/ 31 h 63"/>
                  <a:gd name="T52" fmla="*/ 0 w 373"/>
                  <a:gd name="T53" fmla="*/ 31 h 63"/>
                  <a:gd name="T54" fmla="*/ 31 w 373"/>
                  <a:gd name="T55" fmla="*/ 62 h 63"/>
                  <a:gd name="T56" fmla="*/ 31 w 373"/>
                  <a:gd name="T57" fmla="*/ 31 h 63"/>
                  <a:gd name="T58" fmla="*/ 62 w 373"/>
                  <a:gd name="T59" fmla="*/ 31 h 63"/>
                  <a:gd name="T60" fmla="*/ 62 w 373"/>
                  <a:gd name="T61" fmla="*/ 31 h 63"/>
                  <a:gd name="T62" fmla="*/ 62 w 373"/>
                  <a:gd name="T63" fmla="*/ 31 h 63"/>
                  <a:gd name="T64" fmla="*/ 62 w 373"/>
                  <a:gd name="T65" fmla="*/ 31 h 63"/>
                  <a:gd name="T66" fmla="*/ 93 w 373"/>
                  <a:gd name="T67" fmla="*/ 31 h 63"/>
                  <a:gd name="T68" fmla="*/ 124 w 373"/>
                  <a:gd name="T69" fmla="*/ 31 h 63"/>
                  <a:gd name="T70" fmla="*/ 124 w 373"/>
                  <a:gd name="T71" fmla="*/ 31 h 63"/>
                  <a:gd name="T72" fmla="*/ 186 w 373"/>
                  <a:gd name="T73" fmla="*/ 31 h 63"/>
                  <a:gd name="T74" fmla="*/ 217 w 373"/>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63">
                    <a:moveTo>
                      <a:pt x="217" y="31"/>
                    </a:moveTo>
                    <a:lnTo>
                      <a:pt x="217" y="31"/>
                    </a:lnTo>
                    <a:lnTo>
                      <a:pt x="217" y="31"/>
                    </a:lnTo>
                    <a:cubicBezTo>
                      <a:pt x="248" y="31"/>
                      <a:pt x="248" y="31"/>
                      <a:pt x="248" y="31"/>
                    </a:cubicBezTo>
                    <a:lnTo>
                      <a:pt x="248" y="31"/>
                    </a:lnTo>
                    <a:lnTo>
                      <a:pt x="279" y="31"/>
                    </a:lnTo>
                    <a:lnTo>
                      <a:pt x="279" y="31"/>
                    </a:lnTo>
                    <a:cubicBezTo>
                      <a:pt x="310" y="31"/>
                      <a:pt x="310" y="31"/>
                      <a:pt x="310" y="31"/>
                    </a:cubicBezTo>
                    <a:cubicBezTo>
                      <a:pt x="341" y="31"/>
                      <a:pt x="341" y="31"/>
                      <a:pt x="372" y="31"/>
                    </a:cubicBezTo>
                    <a:lnTo>
                      <a:pt x="372" y="31"/>
                    </a:lnTo>
                    <a:cubicBezTo>
                      <a:pt x="341" y="31"/>
                      <a:pt x="341" y="31"/>
                      <a:pt x="341" y="31"/>
                    </a:cubicBezTo>
                    <a:lnTo>
                      <a:pt x="310" y="31"/>
                    </a:lnTo>
                    <a:lnTo>
                      <a:pt x="310" y="31"/>
                    </a:lnTo>
                    <a:lnTo>
                      <a:pt x="279" y="31"/>
                    </a:lnTo>
                    <a:lnTo>
                      <a:pt x="248" y="31"/>
                    </a:lnTo>
                    <a:lnTo>
                      <a:pt x="217" y="0"/>
                    </a:lnTo>
                    <a:lnTo>
                      <a:pt x="217" y="0"/>
                    </a:lnTo>
                    <a:lnTo>
                      <a:pt x="217" y="31"/>
                    </a:lnTo>
                    <a:cubicBezTo>
                      <a:pt x="186" y="31"/>
                      <a:pt x="186" y="31"/>
                      <a:pt x="155" y="31"/>
                    </a:cubicBezTo>
                    <a:cubicBezTo>
                      <a:pt x="155" y="31"/>
                      <a:pt x="155" y="31"/>
                      <a:pt x="124" y="31"/>
                    </a:cubicBezTo>
                    <a:cubicBezTo>
                      <a:pt x="124" y="31"/>
                      <a:pt x="124" y="31"/>
                      <a:pt x="93" y="31"/>
                    </a:cubicBezTo>
                    <a:cubicBezTo>
                      <a:pt x="93" y="0"/>
                      <a:pt x="93" y="0"/>
                      <a:pt x="93" y="0"/>
                    </a:cubicBezTo>
                    <a:lnTo>
                      <a:pt x="62" y="0"/>
                    </a:lnTo>
                    <a:cubicBezTo>
                      <a:pt x="62" y="0"/>
                      <a:pt x="62" y="0"/>
                      <a:pt x="31" y="0"/>
                    </a:cubicBezTo>
                    <a:cubicBezTo>
                      <a:pt x="31" y="0"/>
                      <a:pt x="31" y="0"/>
                      <a:pt x="0" y="31"/>
                    </a:cubicBezTo>
                    <a:lnTo>
                      <a:pt x="0" y="31"/>
                    </a:lnTo>
                    <a:lnTo>
                      <a:pt x="0" y="31"/>
                    </a:lnTo>
                    <a:cubicBezTo>
                      <a:pt x="0" y="31"/>
                      <a:pt x="31" y="31"/>
                      <a:pt x="31" y="62"/>
                    </a:cubicBezTo>
                    <a:lnTo>
                      <a:pt x="31" y="31"/>
                    </a:lnTo>
                    <a:cubicBezTo>
                      <a:pt x="31" y="31"/>
                      <a:pt x="31" y="31"/>
                      <a:pt x="62" y="31"/>
                    </a:cubicBezTo>
                    <a:lnTo>
                      <a:pt x="62" y="31"/>
                    </a:lnTo>
                    <a:lnTo>
                      <a:pt x="62" y="31"/>
                    </a:lnTo>
                    <a:lnTo>
                      <a:pt x="62" y="31"/>
                    </a:lnTo>
                    <a:cubicBezTo>
                      <a:pt x="93" y="31"/>
                      <a:pt x="93" y="31"/>
                      <a:pt x="93" y="31"/>
                    </a:cubicBezTo>
                    <a:lnTo>
                      <a:pt x="124" y="31"/>
                    </a:lnTo>
                    <a:lnTo>
                      <a:pt x="124" y="31"/>
                    </a:lnTo>
                    <a:cubicBezTo>
                      <a:pt x="155" y="31"/>
                      <a:pt x="186" y="31"/>
                      <a:pt x="186" y="31"/>
                    </a:cubicBezTo>
                    <a:cubicBezTo>
                      <a:pt x="186" y="31"/>
                      <a:pt x="186" y="31"/>
                      <a:pt x="217"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8" name="Freeform 117"/>
              <p:cNvSpPr>
                <a:spLocks noChangeArrowheads="1"/>
              </p:cNvSpPr>
              <p:nvPr/>
            </p:nvSpPr>
            <p:spPr bwMode="auto">
              <a:xfrm>
                <a:off x="4795838" y="909638"/>
                <a:ext cx="66675" cy="33337"/>
              </a:xfrm>
              <a:custGeom>
                <a:avLst/>
                <a:gdLst>
                  <a:gd name="T0" fmla="*/ 30 w 187"/>
                  <a:gd name="T1" fmla="*/ 93 h 94"/>
                  <a:gd name="T2" fmla="*/ 30 w 187"/>
                  <a:gd name="T3" fmla="*/ 93 h 94"/>
                  <a:gd name="T4" fmla="*/ 30 w 187"/>
                  <a:gd name="T5" fmla="*/ 93 h 94"/>
                  <a:gd name="T6" fmla="*/ 62 w 187"/>
                  <a:gd name="T7" fmla="*/ 62 h 94"/>
                  <a:gd name="T8" fmla="*/ 62 w 187"/>
                  <a:gd name="T9" fmla="*/ 62 h 94"/>
                  <a:gd name="T10" fmla="*/ 93 w 187"/>
                  <a:gd name="T11" fmla="*/ 31 h 94"/>
                  <a:gd name="T12" fmla="*/ 93 w 187"/>
                  <a:gd name="T13" fmla="*/ 31 h 94"/>
                  <a:gd name="T14" fmla="*/ 93 w 187"/>
                  <a:gd name="T15" fmla="*/ 31 h 94"/>
                  <a:gd name="T16" fmla="*/ 124 w 187"/>
                  <a:gd name="T17" fmla="*/ 31 h 94"/>
                  <a:gd name="T18" fmla="*/ 154 w 187"/>
                  <a:gd name="T19" fmla="*/ 31 h 94"/>
                  <a:gd name="T20" fmla="*/ 154 w 187"/>
                  <a:gd name="T21" fmla="*/ 31 h 94"/>
                  <a:gd name="T22" fmla="*/ 186 w 187"/>
                  <a:gd name="T23" fmla="*/ 0 h 94"/>
                  <a:gd name="T24" fmla="*/ 186 w 187"/>
                  <a:gd name="T25" fmla="*/ 0 h 94"/>
                  <a:gd name="T26" fmla="*/ 154 w 187"/>
                  <a:gd name="T27" fmla="*/ 0 h 94"/>
                  <a:gd name="T28" fmla="*/ 154 w 187"/>
                  <a:gd name="T29" fmla="*/ 0 h 94"/>
                  <a:gd name="T30" fmla="*/ 154 w 187"/>
                  <a:gd name="T31" fmla="*/ 0 h 94"/>
                  <a:gd name="T32" fmla="*/ 124 w 187"/>
                  <a:gd name="T33" fmla="*/ 0 h 94"/>
                  <a:gd name="T34" fmla="*/ 124 w 187"/>
                  <a:gd name="T35" fmla="*/ 0 h 94"/>
                  <a:gd name="T36" fmla="*/ 93 w 187"/>
                  <a:gd name="T37" fmla="*/ 0 h 94"/>
                  <a:gd name="T38" fmla="*/ 93 w 187"/>
                  <a:gd name="T39" fmla="*/ 0 h 94"/>
                  <a:gd name="T40" fmla="*/ 62 w 187"/>
                  <a:gd name="T41" fmla="*/ 0 h 94"/>
                  <a:gd name="T42" fmla="*/ 62 w 187"/>
                  <a:gd name="T43" fmla="*/ 0 h 94"/>
                  <a:gd name="T44" fmla="*/ 30 w 187"/>
                  <a:gd name="T45" fmla="*/ 31 h 94"/>
                  <a:gd name="T46" fmla="*/ 30 w 187"/>
                  <a:gd name="T47" fmla="*/ 31 h 94"/>
                  <a:gd name="T48" fmla="*/ 0 w 187"/>
                  <a:gd name="T49" fmla="*/ 62 h 94"/>
                  <a:gd name="T50" fmla="*/ 0 w 187"/>
                  <a:gd name="T51" fmla="*/ 62 h 94"/>
                  <a:gd name="T52" fmla="*/ 0 w 187"/>
                  <a:gd name="T53" fmla="*/ 62 h 94"/>
                  <a:gd name="T54" fmla="*/ 0 w 187"/>
                  <a:gd name="T55" fmla="*/ 62 h 94"/>
                  <a:gd name="T56" fmla="*/ 30 w 187"/>
                  <a:gd name="T5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0" y="93"/>
                    </a:moveTo>
                    <a:lnTo>
                      <a:pt x="30" y="93"/>
                    </a:lnTo>
                    <a:lnTo>
                      <a:pt x="30" y="93"/>
                    </a:lnTo>
                    <a:cubicBezTo>
                      <a:pt x="30" y="62"/>
                      <a:pt x="30" y="62"/>
                      <a:pt x="62" y="62"/>
                    </a:cubicBezTo>
                    <a:lnTo>
                      <a:pt x="62" y="62"/>
                    </a:lnTo>
                    <a:cubicBezTo>
                      <a:pt x="62" y="62"/>
                      <a:pt x="62" y="31"/>
                      <a:pt x="93" y="31"/>
                    </a:cubicBezTo>
                    <a:lnTo>
                      <a:pt x="93" y="31"/>
                    </a:lnTo>
                    <a:lnTo>
                      <a:pt x="93" y="31"/>
                    </a:lnTo>
                    <a:cubicBezTo>
                      <a:pt x="93" y="31"/>
                      <a:pt x="93" y="31"/>
                      <a:pt x="124" y="31"/>
                    </a:cubicBezTo>
                    <a:cubicBezTo>
                      <a:pt x="124" y="0"/>
                      <a:pt x="154" y="31"/>
                      <a:pt x="154" y="31"/>
                    </a:cubicBezTo>
                    <a:lnTo>
                      <a:pt x="154" y="31"/>
                    </a:lnTo>
                    <a:cubicBezTo>
                      <a:pt x="154" y="31"/>
                      <a:pt x="154" y="0"/>
                      <a:pt x="186" y="0"/>
                    </a:cubicBezTo>
                    <a:lnTo>
                      <a:pt x="186" y="0"/>
                    </a:lnTo>
                    <a:cubicBezTo>
                      <a:pt x="154" y="0"/>
                      <a:pt x="154" y="0"/>
                      <a:pt x="154" y="0"/>
                    </a:cubicBezTo>
                    <a:lnTo>
                      <a:pt x="154" y="0"/>
                    </a:lnTo>
                    <a:lnTo>
                      <a:pt x="154" y="0"/>
                    </a:lnTo>
                    <a:lnTo>
                      <a:pt x="124" y="0"/>
                    </a:lnTo>
                    <a:lnTo>
                      <a:pt x="124" y="0"/>
                    </a:lnTo>
                    <a:cubicBezTo>
                      <a:pt x="124" y="0"/>
                      <a:pt x="124" y="0"/>
                      <a:pt x="93" y="0"/>
                    </a:cubicBezTo>
                    <a:lnTo>
                      <a:pt x="93" y="0"/>
                    </a:lnTo>
                    <a:lnTo>
                      <a:pt x="62" y="0"/>
                    </a:lnTo>
                    <a:lnTo>
                      <a:pt x="62" y="0"/>
                    </a:lnTo>
                    <a:cubicBezTo>
                      <a:pt x="62" y="31"/>
                      <a:pt x="62" y="31"/>
                      <a:pt x="30" y="31"/>
                    </a:cubicBezTo>
                    <a:lnTo>
                      <a:pt x="30" y="31"/>
                    </a:lnTo>
                    <a:lnTo>
                      <a:pt x="0" y="62"/>
                    </a:lnTo>
                    <a:lnTo>
                      <a:pt x="0" y="62"/>
                    </a:lnTo>
                    <a:lnTo>
                      <a:pt x="0" y="62"/>
                    </a:lnTo>
                    <a:lnTo>
                      <a:pt x="0" y="62"/>
                    </a:lnTo>
                    <a:lnTo>
                      <a:pt x="30"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29" name="Freeform 118"/>
              <p:cNvSpPr>
                <a:spLocks noChangeArrowheads="1"/>
              </p:cNvSpPr>
              <p:nvPr/>
            </p:nvSpPr>
            <p:spPr bwMode="auto">
              <a:xfrm>
                <a:off x="4716463" y="965200"/>
                <a:ext cx="57150" cy="44450"/>
              </a:xfrm>
              <a:custGeom>
                <a:avLst/>
                <a:gdLst>
                  <a:gd name="T0" fmla="*/ 63 w 157"/>
                  <a:gd name="T1" fmla="*/ 93 h 125"/>
                  <a:gd name="T2" fmla="*/ 63 w 157"/>
                  <a:gd name="T3" fmla="*/ 93 h 125"/>
                  <a:gd name="T4" fmla="*/ 63 w 157"/>
                  <a:gd name="T5" fmla="*/ 124 h 125"/>
                  <a:gd name="T6" fmla="*/ 63 w 157"/>
                  <a:gd name="T7" fmla="*/ 124 h 125"/>
                  <a:gd name="T8" fmla="*/ 63 w 157"/>
                  <a:gd name="T9" fmla="*/ 124 h 125"/>
                  <a:gd name="T10" fmla="*/ 63 w 157"/>
                  <a:gd name="T11" fmla="*/ 124 h 125"/>
                  <a:gd name="T12" fmla="*/ 94 w 157"/>
                  <a:gd name="T13" fmla="*/ 124 h 125"/>
                  <a:gd name="T14" fmla="*/ 156 w 157"/>
                  <a:gd name="T15" fmla="*/ 124 h 125"/>
                  <a:gd name="T16" fmla="*/ 156 w 157"/>
                  <a:gd name="T17" fmla="*/ 124 h 125"/>
                  <a:gd name="T18" fmla="*/ 156 w 157"/>
                  <a:gd name="T19" fmla="*/ 124 h 125"/>
                  <a:gd name="T20" fmla="*/ 156 w 157"/>
                  <a:gd name="T21" fmla="*/ 124 h 125"/>
                  <a:gd name="T22" fmla="*/ 94 w 157"/>
                  <a:gd name="T23" fmla="*/ 62 h 125"/>
                  <a:gd name="T24" fmla="*/ 94 w 157"/>
                  <a:gd name="T25" fmla="*/ 31 h 125"/>
                  <a:gd name="T26" fmla="*/ 94 w 157"/>
                  <a:gd name="T27" fmla="*/ 31 h 125"/>
                  <a:gd name="T28" fmla="*/ 94 w 157"/>
                  <a:gd name="T29" fmla="*/ 0 h 125"/>
                  <a:gd name="T30" fmla="*/ 94 w 157"/>
                  <a:gd name="T31" fmla="*/ 0 h 125"/>
                  <a:gd name="T32" fmla="*/ 63 w 157"/>
                  <a:gd name="T33" fmla="*/ 0 h 125"/>
                  <a:gd name="T34" fmla="*/ 63 w 157"/>
                  <a:gd name="T35" fmla="*/ 0 h 125"/>
                  <a:gd name="T36" fmla="*/ 63 w 157"/>
                  <a:gd name="T37" fmla="*/ 0 h 125"/>
                  <a:gd name="T38" fmla="*/ 32 w 157"/>
                  <a:gd name="T39" fmla="*/ 31 h 125"/>
                  <a:gd name="T40" fmla="*/ 0 w 157"/>
                  <a:gd name="T41" fmla="*/ 62 h 125"/>
                  <a:gd name="T42" fmla="*/ 0 w 157"/>
                  <a:gd name="T43" fmla="*/ 62 h 125"/>
                  <a:gd name="T44" fmla="*/ 63 w 157"/>
                  <a:gd name="T4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25">
                    <a:moveTo>
                      <a:pt x="63" y="93"/>
                    </a:moveTo>
                    <a:lnTo>
                      <a:pt x="63" y="93"/>
                    </a:lnTo>
                    <a:lnTo>
                      <a:pt x="63" y="124"/>
                    </a:lnTo>
                    <a:lnTo>
                      <a:pt x="63" y="124"/>
                    </a:lnTo>
                    <a:lnTo>
                      <a:pt x="63" y="124"/>
                    </a:lnTo>
                    <a:lnTo>
                      <a:pt x="63" y="124"/>
                    </a:lnTo>
                    <a:cubicBezTo>
                      <a:pt x="94" y="124"/>
                      <a:pt x="94" y="124"/>
                      <a:pt x="94" y="124"/>
                    </a:cubicBezTo>
                    <a:cubicBezTo>
                      <a:pt x="124" y="124"/>
                      <a:pt x="124" y="124"/>
                      <a:pt x="156" y="124"/>
                    </a:cubicBezTo>
                    <a:lnTo>
                      <a:pt x="156" y="124"/>
                    </a:lnTo>
                    <a:lnTo>
                      <a:pt x="156" y="124"/>
                    </a:lnTo>
                    <a:lnTo>
                      <a:pt x="156" y="124"/>
                    </a:lnTo>
                    <a:cubicBezTo>
                      <a:pt x="124" y="124"/>
                      <a:pt x="124" y="93"/>
                      <a:pt x="94" y="62"/>
                    </a:cubicBezTo>
                    <a:lnTo>
                      <a:pt x="94" y="31"/>
                    </a:lnTo>
                    <a:lnTo>
                      <a:pt x="94" y="31"/>
                    </a:lnTo>
                    <a:lnTo>
                      <a:pt x="94" y="0"/>
                    </a:lnTo>
                    <a:lnTo>
                      <a:pt x="94" y="0"/>
                    </a:lnTo>
                    <a:cubicBezTo>
                      <a:pt x="94" y="0"/>
                      <a:pt x="94" y="0"/>
                      <a:pt x="63" y="0"/>
                    </a:cubicBezTo>
                    <a:lnTo>
                      <a:pt x="63" y="0"/>
                    </a:lnTo>
                    <a:lnTo>
                      <a:pt x="63" y="0"/>
                    </a:lnTo>
                    <a:lnTo>
                      <a:pt x="32" y="31"/>
                    </a:lnTo>
                    <a:cubicBezTo>
                      <a:pt x="32" y="31"/>
                      <a:pt x="32" y="62"/>
                      <a:pt x="0" y="62"/>
                    </a:cubicBezTo>
                    <a:lnTo>
                      <a:pt x="0" y="62"/>
                    </a:lnTo>
                    <a:cubicBezTo>
                      <a:pt x="32" y="62"/>
                      <a:pt x="32" y="62"/>
                      <a:pt x="63"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0" name="Freeform 119"/>
              <p:cNvSpPr>
                <a:spLocks noChangeArrowheads="1"/>
              </p:cNvSpPr>
              <p:nvPr/>
            </p:nvSpPr>
            <p:spPr bwMode="auto">
              <a:xfrm>
                <a:off x="6178550" y="1781175"/>
                <a:ext cx="55563" cy="66675"/>
              </a:xfrm>
              <a:custGeom>
                <a:avLst/>
                <a:gdLst>
                  <a:gd name="T0" fmla="*/ 93 w 156"/>
                  <a:gd name="T1" fmla="*/ 0 h 186"/>
                  <a:gd name="T2" fmla="*/ 93 w 156"/>
                  <a:gd name="T3" fmla="*/ 0 h 186"/>
                  <a:gd name="T4" fmla="*/ 93 w 156"/>
                  <a:gd name="T5" fmla="*/ 0 h 186"/>
                  <a:gd name="T6" fmla="*/ 93 w 156"/>
                  <a:gd name="T7" fmla="*/ 0 h 186"/>
                  <a:gd name="T8" fmla="*/ 62 w 156"/>
                  <a:gd name="T9" fmla="*/ 0 h 186"/>
                  <a:gd name="T10" fmla="*/ 62 w 156"/>
                  <a:gd name="T11" fmla="*/ 0 h 186"/>
                  <a:gd name="T12" fmla="*/ 62 w 156"/>
                  <a:gd name="T13" fmla="*/ 0 h 186"/>
                  <a:gd name="T14" fmla="*/ 62 w 156"/>
                  <a:gd name="T15" fmla="*/ 0 h 186"/>
                  <a:gd name="T16" fmla="*/ 31 w 156"/>
                  <a:gd name="T17" fmla="*/ 0 h 186"/>
                  <a:gd name="T18" fmla="*/ 62 w 156"/>
                  <a:gd name="T19" fmla="*/ 31 h 186"/>
                  <a:gd name="T20" fmla="*/ 62 w 156"/>
                  <a:gd name="T21" fmla="*/ 92 h 186"/>
                  <a:gd name="T22" fmla="*/ 31 w 156"/>
                  <a:gd name="T23" fmla="*/ 92 h 186"/>
                  <a:gd name="T24" fmla="*/ 31 w 156"/>
                  <a:gd name="T25" fmla="*/ 155 h 186"/>
                  <a:gd name="T26" fmla="*/ 0 w 156"/>
                  <a:gd name="T27" fmla="*/ 185 h 186"/>
                  <a:gd name="T28" fmla="*/ 31 w 156"/>
                  <a:gd name="T29" fmla="*/ 185 h 186"/>
                  <a:gd name="T30" fmla="*/ 62 w 156"/>
                  <a:gd name="T31" fmla="*/ 155 h 186"/>
                  <a:gd name="T32" fmla="*/ 62 w 156"/>
                  <a:gd name="T33" fmla="*/ 155 h 186"/>
                  <a:gd name="T34" fmla="*/ 93 w 156"/>
                  <a:gd name="T35" fmla="*/ 124 h 186"/>
                  <a:gd name="T36" fmla="*/ 93 w 156"/>
                  <a:gd name="T37" fmla="*/ 124 h 186"/>
                  <a:gd name="T38" fmla="*/ 124 w 156"/>
                  <a:gd name="T39" fmla="*/ 124 h 186"/>
                  <a:gd name="T40" fmla="*/ 155 w 156"/>
                  <a:gd name="T41" fmla="*/ 124 h 186"/>
                  <a:gd name="T42" fmla="*/ 155 w 156"/>
                  <a:gd name="T43" fmla="*/ 124 h 186"/>
                  <a:gd name="T44" fmla="*/ 155 w 156"/>
                  <a:gd name="T45" fmla="*/ 61 h 186"/>
                  <a:gd name="T46" fmla="*/ 124 w 156"/>
                  <a:gd name="T47" fmla="*/ 0 h 186"/>
                  <a:gd name="T48" fmla="*/ 93 w 156"/>
                  <a:gd name="T4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6">
                    <a:moveTo>
                      <a:pt x="93" y="0"/>
                    </a:moveTo>
                    <a:lnTo>
                      <a:pt x="93" y="0"/>
                    </a:lnTo>
                    <a:lnTo>
                      <a:pt x="93" y="0"/>
                    </a:lnTo>
                    <a:lnTo>
                      <a:pt x="93" y="0"/>
                    </a:lnTo>
                    <a:cubicBezTo>
                      <a:pt x="93" y="0"/>
                      <a:pt x="93" y="0"/>
                      <a:pt x="62" y="0"/>
                    </a:cubicBezTo>
                    <a:lnTo>
                      <a:pt x="62" y="0"/>
                    </a:lnTo>
                    <a:lnTo>
                      <a:pt x="62" y="0"/>
                    </a:lnTo>
                    <a:lnTo>
                      <a:pt x="62" y="0"/>
                    </a:lnTo>
                    <a:lnTo>
                      <a:pt x="31" y="0"/>
                    </a:lnTo>
                    <a:cubicBezTo>
                      <a:pt x="62" y="0"/>
                      <a:pt x="62" y="31"/>
                      <a:pt x="62" y="31"/>
                    </a:cubicBezTo>
                    <a:cubicBezTo>
                      <a:pt x="62" y="61"/>
                      <a:pt x="62" y="61"/>
                      <a:pt x="62" y="92"/>
                    </a:cubicBezTo>
                    <a:cubicBezTo>
                      <a:pt x="31" y="92"/>
                      <a:pt x="31" y="92"/>
                      <a:pt x="31" y="92"/>
                    </a:cubicBezTo>
                    <a:cubicBezTo>
                      <a:pt x="31" y="124"/>
                      <a:pt x="31" y="124"/>
                      <a:pt x="31" y="155"/>
                    </a:cubicBezTo>
                    <a:cubicBezTo>
                      <a:pt x="31" y="155"/>
                      <a:pt x="31" y="185"/>
                      <a:pt x="0" y="185"/>
                    </a:cubicBezTo>
                    <a:cubicBezTo>
                      <a:pt x="31" y="185"/>
                      <a:pt x="31" y="185"/>
                      <a:pt x="31" y="185"/>
                    </a:cubicBezTo>
                    <a:cubicBezTo>
                      <a:pt x="62" y="155"/>
                      <a:pt x="62" y="155"/>
                      <a:pt x="62" y="155"/>
                    </a:cubicBezTo>
                    <a:lnTo>
                      <a:pt x="62" y="155"/>
                    </a:lnTo>
                    <a:lnTo>
                      <a:pt x="93" y="124"/>
                    </a:lnTo>
                    <a:lnTo>
                      <a:pt x="93" y="124"/>
                    </a:lnTo>
                    <a:cubicBezTo>
                      <a:pt x="124" y="124"/>
                      <a:pt x="124" y="124"/>
                      <a:pt x="124" y="124"/>
                    </a:cubicBezTo>
                    <a:cubicBezTo>
                      <a:pt x="124" y="124"/>
                      <a:pt x="124" y="124"/>
                      <a:pt x="155" y="124"/>
                    </a:cubicBezTo>
                    <a:lnTo>
                      <a:pt x="155" y="124"/>
                    </a:lnTo>
                    <a:cubicBezTo>
                      <a:pt x="155" y="124"/>
                      <a:pt x="155" y="92"/>
                      <a:pt x="155" y="61"/>
                    </a:cubicBezTo>
                    <a:cubicBezTo>
                      <a:pt x="155" y="31"/>
                      <a:pt x="124" y="31"/>
                      <a:pt x="124" y="0"/>
                    </a:cubicBezTo>
                    <a:cubicBezTo>
                      <a:pt x="124" y="0"/>
                      <a:pt x="124" y="0"/>
                      <a:pt x="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1" name="Freeform 120"/>
              <p:cNvSpPr>
                <a:spLocks noChangeArrowheads="1"/>
              </p:cNvSpPr>
              <p:nvPr/>
            </p:nvSpPr>
            <p:spPr bwMode="auto">
              <a:xfrm>
                <a:off x="6134100" y="2438400"/>
                <a:ext cx="33338" cy="66675"/>
              </a:xfrm>
              <a:custGeom>
                <a:avLst/>
                <a:gdLst>
                  <a:gd name="T0" fmla="*/ 93 w 94"/>
                  <a:gd name="T1" fmla="*/ 32 h 187"/>
                  <a:gd name="T2" fmla="*/ 93 w 94"/>
                  <a:gd name="T3" fmla="*/ 32 h 187"/>
                  <a:gd name="T4" fmla="*/ 63 w 94"/>
                  <a:gd name="T5" fmla="*/ 32 h 187"/>
                  <a:gd name="T6" fmla="*/ 31 w 94"/>
                  <a:gd name="T7" fmla="*/ 62 h 187"/>
                  <a:gd name="T8" fmla="*/ 31 w 94"/>
                  <a:gd name="T9" fmla="*/ 62 h 187"/>
                  <a:gd name="T10" fmla="*/ 0 w 94"/>
                  <a:gd name="T11" fmla="*/ 93 h 187"/>
                  <a:gd name="T12" fmla="*/ 0 w 94"/>
                  <a:gd name="T13" fmla="*/ 93 h 187"/>
                  <a:gd name="T14" fmla="*/ 0 w 94"/>
                  <a:gd name="T15" fmla="*/ 93 h 187"/>
                  <a:gd name="T16" fmla="*/ 0 w 94"/>
                  <a:gd name="T17" fmla="*/ 156 h 187"/>
                  <a:gd name="T18" fmla="*/ 0 w 94"/>
                  <a:gd name="T19" fmla="*/ 156 h 187"/>
                  <a:gd name="T20" fmla="*/ 0 w 94"/>
                  <a:gd name="T21" fmla="*/ 156 h 187"/>
                  <a:gd name="T22" fmla="*/ 0 w 94"/>
                  <a:gd name="T23" fmla="*/ 186 h 187"/>
                  <a:gd name="T24" fmla="*/ 0 w 94"/>
                  <a:gd name="T25" fmla="*/ 186 h 187"/>
                  <a:gd name="T26" fmla="*/ 0 w 94"/>
                  <a:gd name="T27" fmla="*/ 186 h 187"/>
                  <a:gd name="T28" fmla="*/ 31 w 94"/>
                  <a:gd name="T29" fmla="*/ 186 h 187"/>
                  <a:gd name="T30" fmla="*/ 63 w 94"/>
                  <a:gd name="T31" fmla="*/ 186 h 187"/>
                  <a:gd name="T32" fmla="*/ 63 w 94"/>
                  <a:gd name="T33" fmla="*/ 186 h 187"/>
                  <a:gd name="T34" fmla="*/ 31 w 94"/>
                  <a:gd name="T35" fmla="*/ 156 h 187"/>
                  <a:gd name="T36" fmla="*/ 63 w 94"/>
                  <a:gd name="T37" fmla="*/ 124 h 187"/>
                  <a:gd name="T38" fmla="*/ 93 w 94"/>
                  <a:gd name="T39" fmla="*/ 124 h 187"/>
                  <a:gd name="T40" fmla="*/ 93 w 94"/>
                  <a:gd name="T41" fmla="*/ 124 h 187"/>
                  <a:gd name="T42" fmla="*/ 93 w 94"/>
                  <a:gd name="T43" fmla="*/ 124 h 187"/>
                  <a:gd name="T44" fmla="*/ 93 w 94"/>
                  <a:gd name="T45" fmla="*/ 124 h 187"/>
                  <a:gd name="T46" fmla="*/ 93 w 94"/>
                  <a:gd name="T47" fmla="*/ 124 h 187"/>
                  <a:gd name="T48" fmla="*/ 93 w 94"/>
                  <a:gd name="T49" fmla="*/ 93 h 187"/>
                  <a:gd name="T50" fmla="*/ 93 w 94"/>
                  <a:gd name="T51" fmla="*/ 62 h 187"/>
                  <a:gd name="T52" fmla="*/ 93 w 94"/>
                  <a:gd name="T53" fmla="*/ 32 h 187"/>
                  <a:gd name="T54" fmla="*/ 93 w 94"/>
                  <a:gd name="T55" fmla="*/ 32 h 187"/>
                  <a:gd name="T56" fmla="*/ 93 w 94"/>
                  <a:gd name="T57" fmla="*/ 32 h 187"/>
                  <a:gd name="T58" fmla="*/ 93 w 94"/>
                  <a:gd name="T59" fmla="*/ 32 h 187"/>
                  <a:gd name="T60" fmla="*/ 93 w 94"/>
                  <a:gd name="T61" fmla="*/ 32 h 187"/>
                  <a:gd name="T62" fmla="*/ 93 w 94"/>
                  <a:gd name="T63" fmla="*/ 0 h 187"/>
                  <a:gd name="T64" fmla="*/ 93 w 94"/>
                  <a:gd name="T65"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7">
                    <a:moveTo>
                      <a:pt x="93" y="32"/>
                    </a:moveTo>
                    <a:lnTo>
                      <a:pt x="93" y="32"/>
                    </a:lnTo>
                    <a:cubicBezTo>
                      <a:pt x="63" y="32"/>
                      <a:pt x="63" y="32"/>
                      <a:pt x="63" y="32"/>
                    </a:cubicBezTo>
                    <a:cubicBezTo>
                      <a:pt x="63" y="32"/>
                      <a:pt x="63" y="32"/>
                      <a:pt x="31" y="62"/>
                    </a:cubicBezTo>
                    <a:lnTo>
                      <a:pt x="31" y="62"/>
                    </a:lnTo>
                    <a:cubicBezTo>
                      <a:pt x="31" y="93"/>
                      <a:pt x="0" y="93"/>
                      <a:pt x="0" y="93"/>
                    </a:cubicBezTo>
                    <a:lnTo>
                      <a:pt x="0" y="93"/>
                    </a:lnTo>
                    <a:lnTo>
                      <a:pt x="0" y="93"/>
                    </a:lnTo>
                    <a:cubicBezTo>
                      <a:pt x="31" y="124"/>
                      <a:pt x="31" y="124"/>
                      <a:pt x="0" y="156"/>
                    </a:cubicBezTo>
                    <a:lnTo>
                      <a:pt x="0" y="156"/>
                    </a:lnTo>
                    <a:lnTo>
                      <a:pt x="0" y="156"/>
                    </a:lnTo>
                    <a:lnTo>
                      <a:pt x="0" y="186"/>
                    </a:lnTo>
                    <a:lnTo>
                      <a:pt x="0" y="186"/>
                    </a:lnTo>
                    <a:lnTo>
                      <a:pt x="0" y="186"/>
                    </a:lnTo>
                    <a:lnTo>
                      <a:pt x="31" y="186"/>
                    </a:lnTo>
                    <a:lnTo>
                      <a:pt x="63" y="186"/>
                    </a:lnTo>
                    <a:lnTo>
                      <a:pt x="63" y="186"/>
                    </a:lnTo>
                    <a:cubicBezTo>
                      <a:pt x="31" y="186"/>
                      <a:pt x="31" y="156"/>
                      <a:pt x="31" y="156"/>
                    </a:cubicBezTo>
                    <a:cubicBezTo>
                      <a:pt x="63" y="124"/>
                      <a:pt x="63" y="124"/>
                      <a:pt x="63" y="124"/>
                    </a:cubicBezTo>
                    <a:cubicBezTo>
                      <a:pt x="63" y="124"/>
                      <a:pt x="63" y="124"/>
                      <a:pt x="93" y="124"/>
                    </a:cubicBezTo>
                    <a:lnTo>
                      <a:pt x="93" y="124"/>
                    </a:lnTo>
                    <a:lnTo>
                      <a:pt x="93" y="124"/>
                    </a:lnTo>
                    <a:lnTo>
                      <a:pt x="93" y="124"/>
                    </a:lnTo>
                    <a:lnTo>
                      <a:pt x="93" y="124"/>
                    </a:lnTo>
                    <a:cubicBezTo>
                      <a:pt x="93" y="93"/>
                      <a:pt x="93" y="93"/>
                      <a:pt x="93" y="93"/>
                    </a:cubicBezTo>
                    <a:lnTo>
                      <a:pt x="93" y="62"/>
                    </a:lnTo>
                    <a:cubicBezTo>
                      <a:pt x="93" y="62"/>
                      <a:pt x="93" y="62"/>
                      <a:pt x="93" y="32"/>
                    </a:cubicBezTo>
                    <a:lnTo>
                      <a:pt x="93" y="32"/>
                    </a:lnTo>
                    <a:lnTo>
                      <a:pt x="93" y="32"/>
                    </a:lnTo>
                    <a:lnTo>
                      <a:pt x="93" y="32"/>
                    </a:lnTo>
                    <a:lnTo>
                      <a:pt x="93" y="32"/>
                    </a:lnTo>
                    <a:lnTo>
                      <a:pt x="93" y="0"/>
                    </a:lnTo>
                    <a:lnTo>
                      <a:pt x="93" y="3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2" name="Freeform 121"/>
              <p:cNvSpPr>
                <a:spLocks noChangeArrowheads="1"/>
              </p:cNvSpPr>
              <p:nvPr/>
            </p:nvSpPr>
            <p:spPr bwMode="auto">
              <a:xfrm>
                <a:off x="6034088" y="2684463"/>
                <a:ext cx="34925" cy="55562"/>
              </a:xfrm>
              <a:custGeom>
                <a:avLst/>
                <a:gdLst>
                  <a:gd name="T0" fmla="*/ 62 w 95"/>
                  <a:gd name="T1" fmla="*/ 0 h 156"/>
                  <a:gd name="T2" fmla="*/ 62 w 95"/>
                  <a:gd name="T3" fmla="*/ 0 h 156"/>
                  <a:gd name="T4" fmla="*/ 31 w 95"/>
                  <a:gd name="T5" fmla="*/ 0 h 156"/>
                  <a:gd name="T6" fmla="*/ 31 w 95"/>
                  <a:gd name="T7" fmla="*/ 0 h 156"/>
                  <a:gd name="T8" fmla="*/ 31 w 95"/>
                  <a:gd name="T9" fmla="*/ 0 h 156"/>
                  <a:gd name="T10" fmla="*/ 31 w 95"/>
                  <a:gd name="T11" fmla="*/ 31 h 156"/>
                  <a:gd name="T12" fmla="*/ 31 w 95"/>
                  <a:gd name="T13" fmla="*/ 31 h 156"/>
                  <a:gd name="T14" fmla="*/ 31 w 95"/>
                  <a:gd name="T15" fmla="*/ 62 h 156"/>
                  <a:gd name="T16" fmla="*/ 31 w 95"/>
                  <a:gd name="T17" fmla="*/ 93 h 156"/>
                  <a:gd name="T18" fmla="*/ 0 w 95"/>
                  <a:gd name="T19" fmla="*/ 93 h 156"/>
                  <a:gd name="T20" fmla="*/ 0 w 95"/>
                  <a:gd name="T21" fmla="*/ 93 h 156"/>
                  <a:gd name="T22" fmla="*/ 0 w 95"/>
                  <a:gd name="T23" fmla="*/ 93 h 156"/>
                  <a:gd name="T24" fmla="*/ 31 w 95"/>
                  <a:gd name="T25" fmla="*/ 124 h 156"/>
                  <a:gd name="T26" fmla="*/ 31 w 95"/>
                  <a:gd name="T27" fmla="*/ 155 h 156"/>
                  <a:gd name="T28" fmla="*/ 31 w 95"/>
                  <a:gd name="T29" fmla="*/ 155 h 156"/>
                  <a:gd name="T30" fmla="*/ 31 w 95"/>
                  <a:gd name="T31" fmla="*/ 155 h 156"/>
                  <a:gd name="T32" fmla="*/ 31 w 95"/>
                  <a:gd name="T33" fmla="*/ 155 h 156"/>
                  <a:gd name="T34" fmla="*/ 31 w 95"/>
                  <a:gd name="T35" fmla="*/ 124 h 156"/>
                  <a:gd name="T36" fmla="*/ 31 w 95"/>
                  <a:gd name="T37" fmla="*/ 124 h 156"/>
                  <a:gd name="T38" fmla="*/ 31 w 95"/>
                  <a:gd name="T39" fmla="*/ 93 h 156"/>
                  <a:gd name="T40" fmla="*/ 62 w 95"/>
                  <a:gd name="T41" fmla="*/ 62 h 156"/>
                  <a:gd name="T42" fmla="*/ 62 w 95"/>
                  <a:gd name="T43" fmla="*/ 62 h 156"/>
                  <a:gd name="T44" fmla="*/ 94 w 95"/>
                  <a:gd name="T45" fmla="*/ 62 h 156"/>
                  <a:gd name="T46" fmla="*/ 94 w 95"/>
                  <a:gd name="T47" fmla="*/ 62 h 156"/>
                  <a:gd name="T48" fmla="*/ 94 w 95"/>
                  <a:gd name="T49" fmla="*/ 31 h 156"/>
                  <a:gd name="T50" fmla="*/ 94 w 95"/>
                  <a:gd name="T51" fmla="*/ 31 h 156"/>
                  <a:gd name="T52" fmla="*/ 94 w 95"/>
                  <a:gd name="T53" fmla="*/ 31 h 156"/>
                  <a:gd name="T54" fmla="*/ 62 w 95"/>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56">
                    <a:moveTo>
                      <a:pt x="62" y="0"/>
                    </a:moveTo>
                    <a:lnTo>
                      <a:pt x="62" y="0"/>
                    </a:lnTo>
                    <a:cubicBezTo>
                      <a:pt x="31" y="0"/>
                      <a:pt x="31" y="0"/>
                      <a:pt x="31" y="0"/>
                    </a:cubicBezTo>
                    <a:lnTo>
                      <a:pt x="31" y="0"/>
                    </a:lnTo>
                    <a:lnTo>
                      <a:pt x="31" y="0"/>
                    </a:lnTo>
                    <a:lnTo>
                      <a:pt x="31" y="31"/>
                    </a:lnTo>
                    <a:lnTo>
                      <a:pt x="31" y="31"/>
                    </a:lnTo>
                    <a:cubicBezTo>
                      <a:pt x="31" y="62"/>
                      <a:pt x="31" y="62"/>
                      <a:pt x="31" y="62"/>
                    </a:cubicBezTo>
                    <a:cubicBezTo>
                      <a:pt x="31" y="62"/>
                      <a:pt x="31" y="62"/>
                      <a:pt x="31" y="93"/>
                    </a:cubicBezTo>
                    <a:lnTo>
                      <a:pt x="0" y="93"/>
                    </a:lnTo>
                    <a:lnTo>
                      <a:pt x="0" y="93"/>
                    </a:lnTo>
                    <a:lnTo>
                      <a:pt x="0" y="93"/>
                    </a:lnTo>
                    <a:cubicBezTo>
                      <a:pt x="31" y="93"/>
                      <a:pt x="31" y="124"/>
                      <a:pt x="31" y="124"/>
                    </a:cubicBezTo>
                    <a:cubicBezTo>
                      <a:pt x="31" y="124"/>
                      <a:pt x="31" y="124"/>
                      <a:pt x="31" y="155"/>
                    </a:cubicBezTo>
                    <a:lnTo>
                      <a:pt x="31" y="155"/>
                    </a:lnTo>
                    <a:lnTo>
                      <a:pt x="31" y="155"/>
                    </a:lnTo>
                    <a:lnTo>
                      <a:pt x="31" y="155"/>
                    </a:lnTo>
                    <a:cubicBezTo>
                      <a:pt x="31" y="155"/>
                      <a:pt x="31" y="155"/>
                      <a:pt x="31" y="124"/>
                    </a:cubicBezTo>
                    <a:lnTo>
                      <a:pt x="31" y="124"/>
                    </a:lnTo>
                    <a:cubicBezTo>
                      <a:pt x="31" y="124"/>
                      <a:pt x="31" y="124"/>
                      <a:pt x="31" y="93"/>
                    </a:cubicBezTo>
                    <a:lnTo>
                      <a:pt x="62" y="62"/>
                    </a:lnTo>
                    <a:lnTo>
                      <a:pt x="62" y="62"/>
                    </a:lnTo>
                    <a:lnTo>
                      <a:pt x="94" y="62"/>
                    </a:lnTo>
                    <a:lnTo>
                      <a:pt x="94" y="62"/>
                    </a:lnTo>
                    <a:cubicBezTo>
                      <a:pt x="94" y="31"/>
                      <a:pt x="94" y="31"/>
                      <a:pt x="94" y="31"/>
                    </a:cubicBezTo>
                    <a:lnTo>
                      <a:pt x="94" y="31"/>
                    </a:lnTo>
                    <a:lnTo>
                      <a:pt x="94" y="31"/>
                    </a:lnTo>
                    <a:cubicBezTo>
                      <a:pt x="62" y="31"/>
                      <a:pt x="62"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3" name="Freeform 122"/>
              <p:cNvSpPr>
                <a:spLocks noChangeArrowheads="1"/>
              </p:cNvSpPr>
              <p:nvPr/>
            </p:nvSpPr>
            <p:spPr bwMode="auto">
              <a:xfrm>
                <a:off x="6280150" y="2673350"/>
                <a:ext cx="44450" cy="22225"/>
              </a:xfrm>
              <a:custGeom>
                <a:avLst/>
                <a:gdLst>
                  <a:gd name="T0" fmla="*/ 31 w 125"/>
                  <a:gd name="T1" fmla="*/ 62 h 63"/>
                  <a:gd name="T2" fmla="*/ 31 w 125"/>
                  <a:gd name="T3" fmla="*/ 62 h 63"/>
                  <a:gd name="T4" fmla="*/ 31 w 125"/>
                  <a:gd name="T5" fmla="*/ 62 h 63"/>
                  <a:gd name="T6" fmla="*/ 31 w 125"/>
                  <a:gd name="T7" fmla="*/ 62 h 63"/>
                  <a:gd name="T8" fmla="*/ 62 w 125"/>
                  <a:gd name="T9" fmla="*/ 62 h 63"/>
                  <a:gd name="T10" fmla="*/ 62 w 125"/>
                  <a:gd name="T11" fmla="*/ 62 h 63"/>
                  <a:gd name="T12" fmla="*/ 62 w 125"/>
                  <a:gd name="T13" fmla="*/ 62 h 63"/>
                  <a:gd name="T14" fmla="*/ 124 w 125"/>
                  <a:gd name="T15" fmla="*/ 62 h 63"/>
                  <a:gd name="T16" fmla="*/ 124 w 125"/>
                  <a:gd name="T17" fmla="*/ 62 h 63"/>
                  <a:gd name="T18" fmla="*/ 124 w 125"/>
                  <a:gd name="T19" fmla="*/ 31 h 63"/>
                  <a:gd name="T20" fmla="*/ 124 w 125"/>
                  <a:gd name="T21" fmla="*/ 31 h 63"/>
                  <a:gd name="T22" fmla="*/ 124 w 125"/>
                  <a:gd name="T23" fmla="*/ 31 h 63"/>
                  <a:gd name="T24" fmla="*/ 124 w 125"/>
                  <a:gd name="T25" fmla="*/ 0 h 63"/>
                  <a:gd name="T26" fmla="*/ 124 w 125"/>
                  <a:gd name="T27" fmla="*/ 0 h 63"/>
                  <a:gd name="T28" fmla="*/ 124 w 125"/>
                  <a:gd name="T29" fmla="*/ 0 h 63"/>
                  <a:gd name="T30" fmla="*/ 62 w 125"/>
                  <a:gd name="T31" fmla="*/ 0 h 63"/>
                  <a:gd name="T32" fmla="*/ 62 w 125"/>
                  <a:gd name="T33" fmla="*/ 0 h 63"/>
                  <a:gd name="T34" fmla="*/ 62 w 125"/>
                  <a:gd name="T35" fmla="*/ 0 h 63"/>
                  <a:gd name="T36" fmla="*/ 62 w 125"/>
                  <a:gd name="T37" fmla="*/ 0 h 63"/>
                  <a:gd name="T38" fmla="*/ 31 w 125"/>
                  <a:gd name="T39" fmla="*/ 0 h 63"/>
                  <a:gd name="T40" fmla="*/ 0 w 125"/>
                  <a:gd name="T41" fmla="*/ 0 h 63"/>
                  <a:gd name="T42" fmla="*/ 0 w 125"/>
                  <a:gd name="T43" fmla="*/ 0 h 63"/>
                  <a:gd name="T44" fmla="*/ 31 w 125"/>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63">
                    <a:moveTo>
                      <a:pt x="31" y="62"/>
                    </a:moveTo>
                    <a:lnTo>
                      <a:pt x="31" y="62"/>
                    </a:lnTo>
                    <a:lnTo>
                      <a:pt x="31" y="62"/>
                    </a:lnTo>
                    <a:lnTo>
                      <a:pt x="31" y="62"/>
                    </a:lnTo>
                    <a:lnTo>
                      <a:pt x="62" y="62"/>
                    </a:lnTo>
                    <a:lnTo>
                      <a:pt x="62" y="62"/>
                    </a:lnTo>
                    <a:lnTo>
                      <a:pt x="62" y="62"/>
                    </a:lnTo>
                    <a:cubicBezTo>
                      <a:pt x="93" y="62"/>
                      <a:pt x="93" y="62"/>
                      <a:pt x="124" y="62"/>
                    </a:cubicBezTo>
                    <a:lnTo>
                      <a:pt x="124" y="62"/>
                    </a:lnTo>
                    <a:cubicBezTo>
                      <a:pt x="124" y="62"/>
                      <a:pt x="124" y="62"/>
                      <a:pt x="124" y="31"/>
                    </a:cubicBezTo>
                    <a:lnTo>
                      <a:pt x="124" y="31"/>
                    </a:lnTo>
                    <a:lnTo>
                      <a:pt x="124" y="31"/>
                    </a:lnTo>
                    <a:lnTo>
                      <a:pt x="124" y="0"/>
                    </a:lnTo>
                    <a:lnTo>
                      <a:pt x="124" y="0"/>
                    </a:lnTo>
                    <a:lnTo>
                      <a:pt x="124" y="0"/>
                    </a:lnTo>
                    <a:cubicBezTo>
                      <a:pt x="93" y="0"/>
                      <a:pt x="93" y="0"/>
                      <a:pt x="62" y="0"/>
                    </a:cubicBezTo>
                    <a:lnTo>
                      <a:pt x="62" y="0"/>
                    </a:lnTo>
                    <a:lnTo>
                      <a:pt x="62" y="0"/>
                    </a:lnTo>
                    <a:lnTo>
                      <a:pt x="62" y="0"/>
                    </a:lnTo>
                    <a:cubicBezTo>
                      <a:pt x="31" y="0"/>
                      <a:pt x="31" y="0"/>
                      <a:pt x="31" y="0"/>
                    </a:cubicBezTo>
                    <a:lnTo>
                      <a:pt x="0" y="0"/>
                    </a:lnTo>
                    <a:lnTo>
                      <a:pt x="0" y="0"/>
                    </a:lnTo>
                    <a:cubicBezTo>
                      <a:pt x="31" y="31"/>
                      <a:pt x="31" y="31"/>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4" name="Freeform 123"/>
              <p:cNvSpPr>
                <a:spLocks noChangeArrowheads="1"/>
              </p:cNvSpPr>
              <p:nvPr/>
            </p:nvSpPr>
            <p:spPr bwMode="auto">
              <a:xfrm>
                <a:off x="6313488" y="2695575"/>
                <a:ext cx="146050" cy="146050"/>
              </a:xfrm>
              <a:custGeom>
                <a:avLst/>
                <a:gdLst>
                  <a:gd name="T0" fmla="*/ 31 w 404"/>
                  <a:gd name="T1" fmla="*/ 62 h 404"/>
                  <a:gd name="T2" fmla="*/ 0 w 404"/>
                  <a:gd name="T3" fmla="*/ 62 h 404"/>
                  <a:gd name="T4" fmla="*/ 0 w 404"/>
                  <a:gd name="T5" fmla="*/ 124 h 404"/>
                  <a:gd name="T6" fmla="*/ 31 w 404"/>
                  <a:gd name="T7" fmla="*/ 93 h 404"/>
                  <a:gd name="T8" fmla="*/ 62 w 404"/>
                  <a:gd name="T9" fmla="*/ 124 h 404"/>
                  <a:gd name="T10" fmla="*/ 62 w 404"/>
                  <a:gd name="T11" fmla="*/ 124 h 404"/>
                  <a:gd name="T12" fmla="*/ 93 w 404"/>
                  <a:gd name="T13" fmla="*/ 124 h 404"/>
                  <a:gd name="T14" fmla="*/ 124 w 404"/>
                  <a:gd name="T15" fmla="*/ 155 h 404"/>
                  <a:gd name="T16" fmla="*/ 155 w 404"/>
                  <a:gd name="T17" fmla="*/ 155 h 404"/>
                  <a:gd name="T18" fmla="*/ 186 w 404"/>
                  <a:gd name="T19" fmla="*/ 155 h 404"/>
                  <a:gd name="T20" fmla="*/ 248 w 404"/>
                  <a:gd name="T21" fmla="*/ 186 h 404"/>
                  <a:gd name="T22" fmla="*/ 279 w 404"/>
                  <a:gd name="T23" fmla="*/ 217 h 404"/>
                  <a:gd name="T24" fmla="*/ 279 w 404"/>
                  <a:gd name="T25" fmla="*/ 248 h 404"/>
                  <a:gd name="T26" fmla="*/ 310 w 404"/>
                  <a:gd name="T27" fmla="*/ 310 h 404"/>
                  <a:gd name="T28" fmla="*/ 310 w 404"/>
                  <a:gd name="T29" fmla="*/ 341 h 404"/>
                  <a:gd name="T30" fmla="*/ 279 w 404"/>
                  <a:gd name="T31" fmla="*/ 372 h 404"/>
                  <a:gd name="T32" fmla="*/ 279 w 404"/>
                  <a:gd name="T33" fmla="*/ 403 h 404"/>
                  <a:gd name="T34" fmla="*/ 310 w 404"/>
                  <a:gd name="T35" fmla="*/ 403 h 404"/>
                  <a:gd name="T36" fmla="*/ 310 w 404"/>
                  <a:gd name="T37" fmla="*/ 403 h 404"/>
                  <a:gd name="T38" fmla="*/ 341 w 404"/>
                  <a:gd name="T39" fmla="*/ 372 h 404"/>
                  <a:gd name="T40" fmla="*/ 403 w 404"/>
                  <a:gd name="T41" fmla="*/ 403 h 404"/>
                  <a:gd name="T42" fmla="*/ 403 w 404"/>
                  <a:gd name="T43" fmla="*/ 341 h 404"/>
                  <a:gd name="T44" fmla="*/ 403 w 404"/>
                  <a:gd name="T45" fmla="*/ 310 h 404"/>
                  <a:gd name="T46" fmla="*/ 403 w 404"/>
                  <a:gd name="T47" fmla="*/ 310 h 404"/>
                  <a:gd name="T48" fmla="*/ 403 w 404"/>
                  <a:gd name="T49" fmla="*/ 279 h 404"/>
                  <a:gd name="T50" fmla="*/ 403 w 404"/>
                  <a:gd name="T51" fmla="*/ 279 h 404"/>
                  <a:gd name="T52" fmla="*/ 372 w 404"/>
                  <a:gd name="T53" fmla="*/ 62 h 404"/>
                  <a:gd name="T54" fmla="*/ 372 w 404"/>
                  <a:gd name="T55" fmla="*/ 62 h 404"/>
                  <a:gd name="T56" fmla="*/ 341 w 404"/>
                  <a:gd name="T57" fmla="*/ 62 h 404"/>
                  <a:gd name="T58" fmla="*/ 310 w 404"/>
                  <a:gd name="T59" fmla="*/ 31 h 404"/>
                  <a:gd name="T60" fmla="*/ 248 w 404"/>
                  <a:gd name="T61" fmla="*/ 0 h 404"/>
                  <a:gd name="T62" fmla="*/ 217 w 404"/>
                  <a:gd name="T63" fmla="*/ 62 h 404"/>
                  <a:gd name="T64" fmla="*/ 186 w 404"/>
                  <a:gd name="T65" fmla="*/ 62 h 404"/>
                  <a:gd name="T66" fmla="*/ 186 w 404"/>
                  <a:gd name="T67" fmla="*/ 93 h 404"/>
                  <a:gd name="T68" fmla="*/ 93 w 404"/>
                  <a:gd name="T69" fmla="*/ 124 h 404"/>
                  <a:gd name="T70" fmla="*/ 62 w 404"/>
                  <a:gd name="T71" fmla="*/ 9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404">
                    <a:moveTo>
                      <a:pt x="31" y="62"/>
                    </a:moveTo>
                    <a:lnTo>
                      <a:pt x="31" y="62"/>
                    </a:lnTo>
                    <a:cubicBezTo>
                      <a:pt x="0" y="62"/>
                      <a:pt x="0" y="62"/>
                      <a:pt x="0" y="62"/>
                    </a:cubicBezTo>
                    <a:lnTo>
                      <a:pt x="0" y="62"/>
                    </a:lnTo>
                    <a:cubicBezTo>
                      <a:pt x="0" y="62"/>
                      <a:pt x="0" y="62"/>
                      <a:pt x="0" y="93"/>
                    </a:cubicBezTo>
                    <a:cubicBezTo>
                      <a:pt x="0" y="93"/>
                      <a:pt x="0" y="93"/>
                      <a:pt x="0" y="124"/>
                    </a:cubicBezTo>
                    <a:lnTo>
                      <a:pt x="0" y="124"/>
                    </a:lnTo>
                    <a:cubicBezTo>
                      <a:pt x="0" y="93"/>
                      <a:pt x="31" y="93"/>
                      <a:pt x="31" y="93"/>
                    </a:cubicBezTo>
                    <a:lnTo>
                      <a:pt x="31" y="93"/>
                    </a:lnTo>
                    <a:cubicBezTo>
                      <a:pt x="31" y="93"/>
                      <a:pt x="62" y="93"/>
                      <a:pt x="62" y="124"/>
                    </a:cubicBezTo>
                    <a:lnTo>
                      <a:pt x="62" y="124"/>
                    </a:lnTo>
                    <a:lnTo>
                      <a:pt x="62" y="124"/>
                    </a:lnTo>
                    <a:lnTo>
                      <a:pt x="62" y="124"/>
                    </a:lnTo>
                    <a:cubicBezTo>
                      <a:pt x="93" y="124"/>
                      <a:pt x="93" y="124"/>
                      <a:pt x="93" y="124"/>
                    </a:cubicBezTo>
                    <a:lnTo>
                      <a:pt x="124" y="124"/>
                    </a:lnTo>
                    <a:cubicBezTo>
                      <a:pt x="124" y="155"/>
                      <a:pt x="124" y="155"/>
                      <a:pt x="124" y="155"/>
                    </a:cubicBezTo>
                    <a:lnTo>
                      <a:pt x="124" y="155"/>
                    </a:lnTo>
                    <a:cubicBezTo>
                      <a:pt x="124" y="155"/>
                      <a:pt x="124" y="155"/>
                      <a:pt x="155" y="155"/>
                    </a:cubicBezTo>
                    <a:lnTo>
                      <a:pt x="186" y="155"/>
                    </a:lnTo>
                    <a:lnTo>
                      <a:pt x="186" y="155"/>
                    </a:lnTo>
                    <a:cubicBezTo>
                      <a:pt x="186" y="155"/>
                      <a:pt x="186" y="155"/>
                      <a:pt x="217" y="155"/>
                    </a:cubicBezTo>
                    <a:cubicBezTo>
                      <a:pt x="217" y="155"/>
                      <a:pt x="217" y="155"/>
                      <a:pt x="248" y="186"/>
                    </a:cubicBezTo>
                    <a:cubicBezTo>
                      <a:pt x="248" y="217"/>
                      <a:pt x="248" y="217"/>
                      <a:pt x="248" y="217"/>
                    </a:cubicBezTo>
                    <a:cubicBezTo>
                      <a:pt x="279" y="217"/>
                      <a:pt x="279" y="217"/>
                      <a:pt x="279" y="217"/>
                    </a:cubicBezTo>
                    <a:cubicBezTo>
                      <a:pt x="279" y="248"/>
                      <a:pt x="279" y="248"/>
                      <a:pt x="279" y="248"/>
                    </a:cubicBezTo>
                    <a:lnTo>
                      <a:pt x="279" y="248"/>
                    </a:lnTo>
                    <a:cubicBezTo>
                      <a:pt x="310" y="248"/>
                      <a:pt x="310" y="248"/>
                      <a:pt x="310" y="279"/>
                    </a:cubicBezTo>
                    <a:cubicBezTo>
                      <a:pt x="310" y="279"/>
                      <a:pt x="310" y="279"/>
                      <a:pt x="310" y="310"/>
                    </a:cubicBezTo>
                    <a:lnTo>
                      <a:pt x="310" y="310"/>
                    </a:lnTo>
                    <a:cubicBezTo>
                      <a:pt x="341" y="341"/>
                      <a:pt x="341" y="341"/>
                      <a:pt x="310" y="341"/>
                    </a:cubicBezTo>
                    <a:cubicBezTo>
                      <a:pt x="310" y="372"/>
                      <a:pt x="310" y="372"/>
                      <a:pt x="279" y="372"/>
                    </a:cubicBezTo>
                    <a:lnTo>
                      <a:pt x="279" y="372"/>
                    </a:lnTo>
                    <a:cubicBezTo>
                      <a:pt x="279" y="403"/>
                      <a:pt x="279" y="403"/>
                      <a:pt x="279" y="403"/>
                    </a:cubicBezTo>
                    <a:lnTo>
                      <a:pt x="279" y="403"/>
                    </a:lnTo>
                    <a:cubicBezTo>
                      <a:pt x="279" y="403"/>
                      <a:pt x="279" y="403"/>
                      <a:pt x="310" y="403"/>
                    </a:cubicBezTo>
                    <a:lnTo>
                      <a:pt x="310" y="403"/>
                    </a:lnTo>
                    <a:lnTo>
                      <a:pt x="310" y="403"/>
                    </a:lnTo>
                    <a:lnTo>
                      <a:pt x="310" y="403"/>
                    </a:lnTo>
                    <a:cubicBezTo>
                      <a:pt x="310" y="372"/>
                      <a:pt x="310" y="372"/>
                      <a:pt x="341" y="372"/>
                    </a:cubicBezTo>
                    <a:lnTo>
                      <a:pt x="341" y="372"/>
                    </a:lnTo>
                    <a:lnTo>
                      <a:pt x="372" y="372"/>
                    </a:lnTo>
                    <a:cubicBezTo>
                      <a:pt x="372" y="372"/>
                      <a:pt x="403" y="372"/>
                      <a:pt x="403" y="403"/>
                    </a:cubicBezTo>
                    <a:lnTo>
                      <a:pt x="403" y="403"/>
                    </a:lnTo>
                    <a:cubicBezTo>
                      <a:pt x="403" y="341"/>
                      <a:pt x="403" y="341"/>
                      <a:pt x="403" y="341"/>
                    </a:cubicBezTo>
                    <a:lnTo>
                      <a:pt x="403" y="341"/>
                    </a:lnTo>
                    <a:cubicBezTo>
                      <a:pt x="403" y="341"/>
                      <a:pt x="403" y="341"/>
                      <a:pt x="403" y="310"/>
                    </a:cubicBezTo>
                    <a:lnTo>
                      <a:pt x="403" y="310"/>
                    </a:lnTo>
                    <a:lnTo>
                      <a:pt x="403" y="310"/>
                    </a:lnTo>
                    <a:lnTo>
                      <a:pt x="403" y="279"/>
                    </a:lnTo>
                    <a:lnTo>
                      <a:pt x="403" y="279"/>
                    </a:lnTo>
                    <a:lnTo>
                      <a:pt x="403" y="279"/>
                    </a:lnTo>
                    <a:lnTo>
                      <a:pt x="403" y="279"/>
                    </a:lnTo>
                    <a:cubicBezTo>
                      <a:pt x="403" y="62"/>
                      <a:pt x="403" y="62"/>
                      <a:pt x="403" y="62"/>
                    </a:cubicBezTo>
                    <a:cubicBezTo>
                      <a:pt x="403" y="62"/>
                      <a:pt x="403" y="62"/>
                      <a:pt x="372" y="62"/>
                    </a:cubicBezTo>
                    <a:lnTo>
                      <a:pt x="372" y="62"/>
                    </a:lnTo>
                    <a:lnTo>
                      <a:pt x="372" y="62"/>
                    </a:lnTo>
                    <a:cubicBezTo>
                      <a:pt x="341" y="62"/>
                      <a:pt x="341" y="62"/>
                      <a:pt x="341" y="62"/>
                    </a:cubicBezTo>
                    <a:lnTo>
                      <a:pt x="341" y="62"/>
                    </a:lnTo>
                    <a:cubicBezTo>
                      <a:pt x="310" y="62"/>
                      <a:pt x="310" y="31"/>
                      <a:pt x="310" y="31"/>
                    </a:cubicBezTo>
                    <a:lnTo>
                      <a:pt x="310" y="31"/>
                    </a:lnTo>
                    <a:cubicBezTo>
                      <a:pt x="279" y="0"/>
                      <a:pt x="279" y="0"/>
                      <a:pt x="279" y="0"/>
                    </a:cubicBezTo>
                    <a:lnTo>
                      <a:pt x="248" y="0"/>
                    </a:lnTo>
                    <a:lnTo>
                      <a:pt x="248" y="0"/>
                    </a:lnTo>
                    <a:cubicBezTo>
                      <a:pt x="248" y="31"/>
                      <a:pt x="217" y="62"/>
                      <a:pt x="217" y="62"/>
                    </a:cubicBezTo>
                    <a:lnTo>
                      <a:pt x="186" y="62"/>
                    </a:lnTo>
                    <a:lnTo>
                      <a:pt x="186" y="62"/>
                    </a:lnTo>
                    <a:lnTo>
                      <a:pt x="186" y="62"/>
                    </a:lnTo>
                    <a:cubicBezTo>
                      <a:pt x="186" y="62"/>
                      <a:pt x="186" y="62"/>
                      <a:pt x="186" y="93"/>
                    </a:cubicBezTo>
                    <a:cubicBezTo>
                      <a:pt x="155" y="93"/>
                      <a:pt x="124" y="124"/>
                      <a:pt x="124" y="124"/>
                    </a:cubicBezTo>
                    <a:lnTo>
                      <a:pt x="93" y="124"/>
                    </a:lnTo>
                    <a:lnTo>
                      <a:pt x="62" y="93"/>
                    </a:lnTo>
                    <a:lnTo>
                      <a:pt x="62" y="93"/>
                    </a:lnTo>
                    <a:lnTo>
                      <a:pt x="31"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5" name="Freeform 124"/>
              <p:cNvSpPr>
                <a:spLocks noChangeArrowheads="1"/>
              </p:cNvSpPr>
              <p:nvPr/>
            </p:nvSpPr>
            <p:spPr bwMode="auto">
              <a:xfrm>
                <a:off x="5610225" y="2192338"/>
                <a:ext cx="146050" cy="168275"/>
              </a:xfrm>
              <a:custGeom>
                <a:avLst/>
                <a:gdLst>
                  <a:gd name="T0" fmla="*/ 310 w 405"/>
                  <a:gd name="T1" fmla="*/ 309 h 466"/>
                  <a:gd name="T2" fmla="*/ 341 w 405"/>
                  <a:gd name="T3" fmla="*/ 341 h 466"/>
                  <a:gd name="T4" fmla="*/ 404 w 405"/>
                  <a:gd name="T5" fmla="*/ 341 h 466"/>
                  <a:gd name="T6" fmla="*/ 404 w 405"/>
                  <a:gd name="T7" fmla="*/ 309 h 466"/>
                  <a:gd name="T8" fmla="*/ 404 w 405"/>
                  <a:gd name="T9" fmla="*/ 279 h 466"/>
                  <a:gd name="T10" fmla="*/ 404 w 405"/>
                  <a:gd name="T11" fmla="*/ 248 h 466"/>
                  <a:gd name="T12" fmla="*/ 372 w 405"/>
                  <a:gd name="T13" fmla="*/ 218 h 466"/>
                  <a:gd name="T14" fmla="*/ 372 w 405"/>
                  <a:gd name="T15" fmla="*/ 186 h 466"/>
                  <a:gd name="T16" fmla="*/ 341 w 405"/>
                  <a:gd name="T17" fmla="*/ 155 h 466"/>
                  <a:gd name="T18" fmla="*/ 310 w 405"/>
                  <a:gd name="T19" fmla="*/ 124 h 466"/>
                  <a:gd name="T20" fmla="*/ 310 w 405"/>
                  <a:gd name="T21" fmla="*/ 124 h 466"/>
                  <a:gd name="T22" fmla="*/ 280 w 405"/>
                  <a:gd name="T23" fmla="*/ 155 h 466"/>
                  <a:gd name="T24" fmla="*/ 280 w 405"/>
                  <a:gd name="T25" fmla="*/ 155 h 466"/>
                  <a:gd name="T26" fmla="*/ 248 w 405"/>
                  <a:gd name="T27" fmla="*/ 124 h 466"/>
                  <a:gd name="T28" fmla="*/ 217 w 405"/>
                  <a:gd name="T29" fmla="*/ 155 h 466"/>
                  <a:gd name="T30" fmla="*/ 186 w 405"/>
                  <a:gd name="T31" fmla="*/ 186 h 466"/>
                  <a:gd name="T32" fmla="*/ 186 w 405"/>
                  <a:gd name="T33" fmla="*/ 186 h 466"/>
                  <a:gd name="T34" fmla="*/ 156 w 405"/>
                  <a:gd name="T35" fmla="*/ 155 h 466"/>
                  <a:gd name="T36" fmla="*/ 156 w 405"/>
                  <a:gd name="T37" fmla="*/ 94 h 466"/>
                  <a:gd name="T38" fmla="*/ 156 w 405"/>
                  <a:gd name="T39" fmla="*/ 94 h 466"/>
                  <a:gd name="T40" fmla="*/ 156 w 405"/>
                  <a:gd name="T41" fmla="*/ 62 h 466"/>
                  <a:gd name="T42" fmla="*/ 156 w 405"/>
                  <a:gd name="T43" fmla="*/ 62 h 466"/>
                  <a:gd name="T44" fmla="*/ 156 w 405"/>
                  <a:gd name="T45" fmla="*/ 31 h 466"/>
                  <a:gd name="T46" fmla="*/ 124 w 405"/>
                  <a:gd name="T47" fmla="*/ 0 h 466"/>
                  <a:gd name="T48" fmla="*/ 124 w 405"/>
                  <a:gd name="T49" fmla="*/ 0 h 466"/>
                  <a:gd name="T50" fmla="*/ 124 w 405"/>
                  <a:gd name="T51" fmla="*/ 0 h 466"/>
                  <a:gd name="T52" fmla="*/ 93 w 405"/>
                  <a:gd name="T53" fmla="*/ 0 h 466"/>
                  <a:gd name="T54" fmla="*/ 31 w 405"/>
                  <a:gd name="T55" fmla="*/ 31 h 466"/>
                  <a:gd name="T56" fmla="*/ 31 w 405"/>
                  <a:gd name="T57" fmla="*/ 31 h 466"/>
                  <a:gd name="T58" fmla="*/ 31 w 405"/>
                  <a:gd name="T59" fmla="*/ 31 h 466"/>
                  <a:gd name="T60" fmla="*/ 31 w 405"/>
                  <a:gd name="T61" fmla="*/ 62 h 466"/>
                  <a:gd name="T62" fmla="*/ 0 w 405"/>
                  <a:gd name="T63" fmla="*/ 124 h 466"/>
                  <a:gd name="T64" fmla="*/ 31 w 405"/>
                  <a:gd name="T65" fmla="*/ 124 h 466"/>
                  <a:gd name="T66" fmla="*/ 31 w 405"/>
                  <a:gd name="T67" fmla="*/ 155 h 466"/>
                  <a:gd name="T68" fmla="*/ 63 w 405"/>
                  <a:gd name="T69" fmla="*/ 186 h 466"/>
                  <a:gd name="T70" fmla="*/ 93 w 405"/>
                  <a:gd name="T71" fmla="*/ 248 h 466"/>
                  <a:gd name="T72" fmla="*/ 63 w 405"/>
                  <a:gd name="T73" fmla="*/ 248 h 466"/>
                  <a:gd name="T74" fmla="*/ 63 w 405"/>
                  <a:gd name="T75" fmla="*/ 309 h 466"/>
                  <a:gd name="T76" fmla="*/ 63 w 405"/>
                  <a:gd name="T77" fmla="*/ 341 h 466"/>
                  <a:gd name="T78" fmla="*/ 93 w 405"/>
                  <a:gd name="T79" fmla="*/ 433 h 466"/>
                  <a:gd name="T80" fmla="*/ 93 w 405"/>
                  <a:gd name="T81" fmla="*/ 433 h 466"/>
                  <a:gd name="T82" fmla="*/ 124 w 405"/>
                  <a:gd name="T83" fmla="*/ 465 h 466"/>
                  <a:gd name="T84" fmla="*/ 93 w 405"/>
                  <a:gd name="T85" fmla="*/ 433 h 466"/>
                  <a:gd name="T86" fmla="*/ 186 w 405"/>
                  <a:gd name="T87" fmla="*/ 402 h 466"/>
                  <a:gd name="T88" fmla="*/ 186 w 405"/>
                  <a:gd name="T89" fmla="*/ 433 h 466"/>
                  <a:gd name="T90" fmla="*/ 248 w 405"/>
                  <a:gd name="T91" fmla="*/ 433 h 466"/>
                  <a:gd name="T92" fmla="*/ 248 w 405"/>
                  <a:gd name="T93" fmla="*/ 402 h 466"/>
                  <a:gd name="T94" fmla="*/ 310 w 405"/>
                  <a:gd name="T95" fmla="*/ 30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66">
                    <a:moveTo>
                      <a:pt x="310" y="309"/>
                    </a:moveTo>
                    <a:lnTo>
                      <a:pt x="310" y="309"/>
                    </a:lnTo>
                    <a:lnTo>
                      <a:pt x="341" y="309"/>
                    </a:lnTo>
                    <a:cubicBezTo>
                      <a:pt x="341" y="341"/>
                      <a:pt x="341" y="341"/>
                      <a:pt x="341" y="341"/>
                    </a:cubicBezTo>
                    <a:cubicBezTo>
                      <a:pt x="372" y="309"/>
                      <a:pt x="372" y="309"/>
                      <a:pt x="372" y="309"/>
                    </a:cubicBezTo>
                    <a:cubicBezTo>
                      <a:pt x="372" y="309"/>
                      <a:pt x="404" y="309"/>
                      <a:pt x="404" y="341"/>
                    </a:cubicBezTo>
                    <a:cubicBezTo>
                      <a:pt x="404" y="309"/>
                      <a:pt x="404" y="309"/>
                      <a:pt x="404" y="309"/>
                    </a:cubicBezTo>
                    <a:lnTo>
                      <a:pt x="404" y="309"/>
                    </a:lnTo>
                    <a:lnTo>
                      <a:pt x="404" y="279"/>
                    </a:lnTo>
                    <a:lnTo>
                      <a:pt x="404" y="279"/>
                    </a:lnTo>
                    <a:cubicBezTo>
                      <a:pt x="404" y="279"/>
                      <a:pt x="404" y="279"/>
                      <a:pt x="404" y="248"/>
                    </a:cubicBezTo>
                    <a:lnTo>
                      <a:pt x="404" y="248"/>
                    </a:lnTo>
                    <a:lnTo>
                      <a:pt x="404" y="248"/>
                    </a:lnTo>
                    <a:cubicBezTo>
                      <a:pt x="372" y="248"/>
                      <a:pt x="372" y="218"/>
                      <a:pt x="372" y="218"/>
                    </a:cubicBezTo>
                    <a:lnTo>
                      <a:pt x="372" y="186"/>
                    </a:lnTo>
                    <a:lnTo>
                      <a:pt x="372" y="186"/>
                    </a:lnTo>
                    <a:lnTo>
                      <a:pt x="372" y="155"/>
                    </a:lnTo>
                    <a:lnTo>
                      <a:pt x="341" y="155"/>
                    </a:lnTo>
                    <a:lnTo>
                      <a:pt x="341" y="124"/>
                    </a:lnTo>
                    <a:cubicBezTo>
                      <a:pt x="341" y="124"/>
                      <a:pt x="341" y="124"/>
                      <a:pt x="310" y="124"/>
                    </a:cubicBezTo>
                    <a:lnTo>
                      <a:pt x="310" y="124"/>
                    </a:lnTo>
                    <a:lnTo>
                      <a:pt x="310" y="124"/>
                    </a:lnTo>
                    <a:lnTo>
                      <a:pt x="310" y="124"/>
                    </a:lnTo>
                    <a:lnTo>
                      <a:pt x="280" y="155"/>
                    </a:lnTo>
                    <a:lnTo>
                      <a:pt x="280" y="155"/>
                    </a:lnTo>
                    <a:lnTo>
                      <a:pt x="280" y="155"/>
                    </a:lnTo>
                    <a:lnTo>
                      <a:pt x="280" y="155"/>
                    </a:lnTo>
                    <a:cubicBezTo>
                      <a:pt x="248" y="155"/>
                      <a:pt x="248" y="155"/>
                      <a:pt x="248" y="124"/>
                    </a:cubicBezTo>
                    <a:cubicBezTo>
                      <a:pt x="248" y="124"/>
                      <a:pt x="248" y="124"/>
                      <a:pt x="217" y="124"/>
                    </a:cubicBezTo>
                    <a:lnTo>
                      <a:pt x="217" y="155"/>
                    </a:lnTo>
                    <a:lnTo>
                      <a:pt x="217" y="155"/>
                    </a:lnTo>
                    <a:cubicBezTo>
                      <a:pt x="217" y="155"/>
                      <a:pt x="217" y="186"/>
                      <a:pt x="186" y="186"/>
                    </a:cubicBezTo>
                    <a:lnTo>
                      <a:pt x="186" y="186"/>
                    </a:lnTo>
                    <a:lnTo>
                      <a:pt x="186" y="186"/>
                    </a:lnTo>
                    <a:lnTo>
                      <a:pt x="186" y="186"/>
                    </a:lnTo>
                    <a:cubicBezTo>
                      <a:pt x="156" y="186"/>
                      <a:pt x="156" y="155"/>
                      <a:pt x="156" y="155"/>
                    </a:cubicBezTo>
                    <a:cubicBezTo>
                      <a:pt x="156" y="124"/>
                      <a:pt x="156" y="124"/>
                      <a:pt x="156" y="124"/>
                    </a:cubicBezTo>
                    <a:cubicBezTo>
                      <a:pt x="156" y="124"/>
                      <a:pt x="156" y="124"/>
                      <a:pt x="156" y="94"/>
                    </a:cubicBezTo>
                    <a:lnTo>
                      <a:pt x="156" y="94"/>
                    </a:lnTo>
                    <a:lnTo>
                      <a:pt x="156" y="94"/>
                    </a:lnTo>
                    <a:cubicBezTo>
                      <a:pt x="156" y="94"/>
                      <a:pt x="156" y="94"/>
                      <a:pt x="156" y="62"/>
                    </a:cubicBezTo>
                    <a:lnTo>
                      <a:pt x="156" y="62"/>
                    </a:lnTo>
                    <a:lnTo>
                      <a:pt x="156" y="62"/>
                    </a:lnTo>
                    <a:lnTo>
                      <a:pt x="156" y="62"/>
                    </a:lnTo>
                    <a:lnTo>
                      <a:pt x="156" y="62"/>
                    </a:lnTo>
                    <a:cubicBezTo>
                      <a:pt x="156" y="62"/>
                      <a:pt x="156" y="62"/>
                      <a:pt x="156" y="31"/>
                    </a:cubicBezTo>
                    <a:cubicBezTo>
                      <a:pt x="124" y="31"/>
                      <a:pt x="124" y="31"/>
                      <a:pt x="124" y="31"/>
                    </a:cubicBezTo>
                    <a:cubicBezTo>
                      <a:pt x="124" y="0"/>
                      <a:pt x="124" y="0"/>
                      <a:pt x="124" y="0"/>
                    </a:cubicBezTo>
                    <a:lnTo>
                      <a:pt x="124" y="0"/>
                    </a:lnTo>
                    <a:lnTo>
                      <a:pt x="124" y="0"/>
                    </a:lnTo>
                    <a:lnTo>
                      <a:pt x="124" y="0"/>
                    </a:lnTo>
                    <a:lnTo>
                      <a:pt x="124" y="0"/>
                    </a:lnTo>
                    <a:cubicBezTo>
                      <a:pt x="93" y="0"/>
                      <a:pt x="93" y="0"/>
                      <a:pt x="93" y="0"/>
                    </a:cubicBezTo>
                    <a:lnTo>
                      <a:pt x="93" y="0"/>
                    </a:lnTo>
                    <a:cubicBezTo>
                      <a:pt x="93" y="31"/>
                      <a:pt x="63" y="31"/>
                      <a:pt x="63" y="31"/>
                    </a:cubicBezTo>
                    <a:cubicBezTo>
                      <a:pt x="63" y="31"/>
                      <a:pt x="63" y="31"/>
                      <a:pt x="31" y="31"/>
                    </a:cubicBezTo>
                    <a:lnTo>
                      <a:pt x="31" y="31"/>
                    </a:lnTo>
                    <a:lnTo>
                      <a:pt x="31" y="31"/>
                    </a:lnTo>
                    <a:lnTo>
                      <a:pt x="31" y="31"/>
                    </a:lnTo>
                    <a:lnTo>
                      <a:pt x="31" y="31"/>
                    </a:lnTo>
                    <a:cubicBezTo>
                      <a:pt x="31" y="62"/>
                      <a:pt x="31" y="62"/>
                      <a:pt x="31" y="62"/>
                    </a:cubicBezTo>
                    <a:lnTo>
                      <a:pt x="31" y="62"/>
                    </a:lnTo>
                    <a:cubicBezTo>
                      <a:pt x="31" y="94"/>
                      <a:pt x="31" y="94"/>
                      <a:pt x="0" y="94"/>
                    </a:cubicBezTo>
                    <a:cubicBezTo>
                      <a:pt x="0" y="94"/>
                      <a:pt x="0" y="94"/>
                      <a:pt x="0" y="124"/>
                    </a:cubicBezTo>
                    <a:lnTo>
                      <a:pt x="0" y="124"/>
                    </a:lnTo>
                    <a:cubicBezTo>
                      <a:pt x="31" y="124"/>
                      <a:pt x="31" y="124"/>
                      <a:pt x="31" y="124"/>
                    </a:cubicBezTo>
                    <a:lnTo>
                      <a:pt x="31" y="124"/>
                    </a:lnTo>
                    <a:cubicBezTo>
                      <a:pt x="31" y="124"/>
                      <a:pt x="31" y="124"/>
                      <a:pt x="31" y="155"/>
                    </a:cubicBezTo>
                    <a:cubicBezTo>
                      <a:pt x="63" y="155"/>
                      <a:pt x="63" y="186"/>
                      <a:pt x="63" y="186"/>
                    </a:cubicBezTo>
                    <a:lnTo>
                      <a:pt x="63" y="186"/>
                    </a:lnTo>
                    <a:lnTo>
                      <a:pt x="63" y="218"/>
                    </a:lnTo>
                    <a:cubicBezTo>
                      <a:pt x="63" y="218"/>
                      <a:pt x="93" y="218"/>
                      <a:pt x="93" y="248"/>
                    </a:cubicBezTo>
                    <a:lnTo>
                      <a:pt x="93" y="248"/>
                    </a:lnTo>
                    <a:cubicBezTo>
                      <a:pt x="93" y="248"/>
                      <a:pt x="93" y="248"/>
                      <a:pt x="63" y="248"/>
                    </a:cubicBezTo>
                    <a:cubicBezTo>
                      <a:pt x="63" y="279"/>
                      <a:pt x="63" y="279"/>
                      <a:pt x="63" y="279"/>
                    </a:cubicBezTo>
                    <a:lnTo>
                      <a:pt x="63" y="309"/>
                    </a:lnTo>
                    <a:lnTo>
                      <a:pt x="63" y="341"/>
                    </a:lnTo>
                    <a:lnTo>
                      <a:pt x="63" y="341"/>
                    </a:lnTo>
                    <a:cubicBezTo>
                      <a:pt x="93" y="341"/>
                      <a:pt x="93" y="402"/>
                      <a:pt x="93" y="433"/>
                    </a:cubicBezTo>
                    <a:lnTo>
                      <a:pt x="93" y="433"/>
                    </a:lnTo>
                    <a:lnTo>
                      <a:pt x="93" y="433"/>
                    </a:lnTo>
                    <a:lnTo>
                      <a:pt x="93" y="433"/>
                    </a:lnTo>
                    <a:cubicBezTo>
                      <a:pt x="93" y="465"/>
                      <a:pt x="93" y="465"/>
                      <a:pt x="93" y="465"/>
                    </a:cubicBezTo>
                    <a:cubicBezTo>
                      <a:pt x="93" y="465"/>
                      <a:pt x="93" y="465"/>
                      <a:pt x="124" y="465"/>
                    </a:cubicBezTo>
                    <a:cubicBezTo>
                      <a:pt x="124" y="465"/>
                      <a:pt x="93" y="465"/>
                      <a:pt x="93" y="433"/>
                    </a:cubicBezTo>
                    <a:lnTo>
                      <a:pt x="93" y="433"/>
                    </a:lnTo>
                    <a:cubicBezTo>
                      <a:pt x="93" y="433"/>
                      <a:pt x="124" y="371"/>
                      <a:pt x="156" y="371"/>
                    </a:cubicBezTo>
                    <a:cubicBezTo>
                      <a:pt x="156" y="371"/>
                      <a:pt x="186" y="371"/>
                      <a:pt x="186" y="402"/>
                    </a:cubicBezTo>
                    <a:lnTo>
                      <a:pt x="186" y="402"/>
                    </a:lnTo>
                    <a:cubicBezTo>
                      <a:pt x="217" y="402"/>
                      <a:pt x="186" y="433"/>
                      <a:pt x="186" y="433"/>
                    </a:cubicBezTo>
                    <a:cubicBezTo>
                      <a:pt x="217" y="433"/>
                      <a:pt x="217" y="433"/>
                      <a:pt x="217" y="433"/>
                    </a:cubicBezTo>
                    <a:cubicBezTo>
                      <a:pt x="217" y="433"/>
                      <a:pt x="217" y="433"/>
                      <a:pt x="248" y="433"/>
                    </a:cubicBezTo>
                    <a:cubicBezTo>
                      <a:pt x="248" y="433"/>
                      <a:pt x="248" y="433"/>
                      <a:pt x="248" y="402"/>
                    </a:cubicBezTo>
                    <a:lnTo>
                      <a:pt x="248" y="402"/>
                    </a:lnTo>
                    <a:cubicBezTo>
                      <a:pt x="248" y="371"/>
                      <a:pt x="248" y="371"/>
                      <a:pt x="280" y="341"/>
                    </a:cubicBezTo>
                    <a:lnTo>
                      <a:pt x="310" y="30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6" name="Freeform 125"/>
              <p:cNvSpPr>
                <a:spLocks noChangeArrowheads="1"/>
              </p:cNvSpPr>
              <p:nvPr/>
            </p:nvSpPr>
            <p:spPr bwMode="auto">
              <a:xfrm>
                <a:off x="5665788" y="2527300"/>
                <a:ext cx="55562" cy="77788"/>
              </a:xfrm>
              <a:custGeom>
                <a:avLst/>
                <a:gdLst>
                  <a:gd name="T0" fmla="*/ 61 w 155"/>
                  <a:gd name="T1" fmla="*/ 0 h 218"/>
                  <a:gd name="T2" fmla="*/ 61 w 155"/>
                  <a:gd name="T3" fmla="*/ 0 h 218"/>
                  <a:gd name="T4" fmla="*/ 61 w 155"/>
                  <a:gd name="T5" fmla="*/ 0 h 218"/>
                  <a:gd name="T6" fmla="*/ 61 w 155"/>
                  <a:gd name="T7" fmla="*/ 0 h 218"/>
                  <a:gd name="T8" fmla="*/ 61 w 155"/>
                  <a:gd name="T9" fmla="*/ 0 h 218"/>
                  <a:gd name="T10" fmla="*/ 61 w 155"/>
                  <a:gd name="T11" fmla="*/ 0 h 218"/>
                  <a:gd name="T12" fmla="*/ 30 w 155"/>
                  <a:gd name="T13" fmla="*/ 31 h 218"/>
                  <a:gd name="T14" fmla="*/ 30 w 155"/>
                  <a:gd name="T15" fmla="*/ 31 h 218"/>
                  <a:gd name="T16" fmla="*/ 30 w 155"/>
                  <a:gd name="T17" fmla="*/ 31 h 218"/>
                  <a:gd name="T18" fmla="*/ 0 w 155"/>
                  <a:gd name="T19" fmla="*/ 0 h 218"/>
                  <a:gd name="T20" fmla="*/ 30 w 155"/>
                  <a:gd name="T21" fmla="*/ 62 h 218"/>
                  <a:gd name="T22" fmla="*/ 30 w 155"/>
                  <a:gd name="T23" fmla="*/ 62 h 218"/>
                  <a:gd name="T24" fmla="*/ 30 w 155"/>
                  <a:gd name="T25" fmla="*/ 62 h 218"/>
                  <a:gd name="T26" fmla="*/ 61 w 155"/>
                  <a:gd name="T27" fmla="*/ 93 h 218"/>
                  <a:gd name="T28" fmla="*/ 61 w 155"/>
                  <a:gd name="T29" fmla="*/ 155 h 218"/>
                  <a:gd name="T30" fmla="*/ 61 w 155"/>
                  <a:gd name="T31" fmla="*/ 155 h 218"/>
                  <a:gd name="T32" fmla="*/ 92 w 155"/>
                  <a:gd name="T33" fmla="*/ 155 h 218"/>
                  <a:gd name="T34" fmla="*/ 92 w 155"/>
                  <a:gd name="T35" fmla="*/ 186 h 218"/>
                  <a:gd name="T36" fmla="*/ 124 w 155"/>
                  <a:gd name="T37" fmla="*/ 217 h 218"/>
                  <a:gd name="T38" fmla="*/ 154 w 155"/>
                  <a:gd name="T39" fmla="*/ 217 h 218"/>
                  <a:gd name="T40" fmla="*/ 154 w 155"/>
                  <a:gd name="T41" fmla="*/ 217 h 218"/>
                  <a:gd name="T42" fmla="*/ 154 w 155"/>
                  <a:gd name="T43" fmla="*/ 186 h 218"/>
                  <a:gd name="T44" fmla="*/ 154 w 155"/>
                  <a:gd name="T45" fmla="*/ 186 h 218"/>
                  <a:gd name="T46" fmla="*/ 124 w 155"/>
                  <a:gd name="T47" fmla="*/ 155 h 218"/>
                  <a:gd name="T48" fmla="*/ 124 w 155"/>
                  <a:gd name="T49" fmla="*/ 93 h 218"/>
                  <a:gd name="T50" fmla="*/ 124 w 155"/>
                  <a:gd name="T51" fmla="*/ 31 h 218"/>
                  <a:gd name="T52" fmla="*/ 92 w 155"/>
                  <a:gd name="T53" fmla="*/ 0 h 218"/>
                  <a:gd name="T54" fmla="*/ 92 w 155"/>
                  <a:gd name="T55" fmla="*/ 0 h 218"/>
                  <a:gd name="T56" fmla="*/ 61 w 155"/>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18">
                    <a:moveTo>
                      <a:pt x="61" y="0"/>
                    </a:moveTo>
                    <a:lnTo>
                      <a:pt x="61" y="0"/>
                    </a:lnTo>
                    <a:lnTo>
                      <a:pt x="61" y="0"/>
                    </a:lnTo>
                    <a:lnTo>
                      <a:pt x="61" y="0"/>
                    </a:lnTo>
                    <a:lnTo>
                      <a:pt x="61" y="0"/>
                    </a:lnTo>
                    <a:lnTo>
                      <a:pt x="61" y="0"/>
                    </a:lnTo>
                    <a:cubicBezTo>
                      <a:pt x="61" y="31"/>
                      <a:pt x="30" y="31"/>
                      <a:pt x="30" y="31"/>
                    </a:cubicBezTo>
                    <a:lnTo>
                      <a:pt x="30" y="31"/>
                    </a:lnTo>
                    <a:lnTo>
                      <a:pt x="30" y="31"/>
                    </a:lnTo>
                    <a:cubicBezTo>
                      <a:pt x="30" y="31"/>
                      <a:pt x="30" y="31"/>
                      <a:pt x="0" y="0"/>
                    </a:cubicBezTo>
                    <a:cubicBezTo>
                      <a:pt x="30" y="31"/>
                      <a:pt x="30" y="31"/>
                      <a:pt x="30" y="62"/>
                    </a:cubicBezTo>
                    <a:lnTo>
                      <a:pt x="30" y="62"/>
                    </a:lnTo>
                    <a:lnTo>
                      <a:pt x="30" y="62"/>
                    </a:lnTo>
                    <a:cubicBezTo>
                      <a:pt x="30" y="62"/>
                      <a:pt x="30" y="93"/>
                      <a:pt x="61" y="93"/>
                    </a:cubicBezTo>
                    <a:cubicBezTo>
                      <a:pt x="61" y="93"/>
                      <a:pt x="61" y="124"/>
                      <a:pt x="61" y="155"/>
                    </a:cubicBezTo>
                    <a:lnTo>
                      <a:pt x="61" y="155"/>
                    </a:lnTo>
                    <a:cubicBezTo>
                      <a:pt x="61" y="155"/>
                      <a:pt x="61" y="155"/>
                      <a:pt x="92" y="155"/>
                    </a:cubicBezTo>
                    <a:cubicBezTo>
                      <a:pt x="92" y="186"/>
                      <a:pt x="92" y="186"/>
                      <a:pt x="92" y="186"/>
                    </a:cubicBezTo>
                    <a:cubicBezTo>
                      <a:pt x="124" y="186"/>
                      <a:pt x="124" y="186"/>
                      <a:pt x="124" y="217"/>
                    </a:cubicBezTo>
                    <a:cubicBezTo>
                      <a:pt x="154" y="217"/>
                      <a:pt x="154" y="217"/>
                      <a:pt x="154" y="217"/>
                    </a:cubicBezTo>
                    <a:lnTo>
                      <a:pt x="154" y="217"/>
                    </a:lnTo>
                    <a:cubicBezTo>
                      <a:pt x="154" y="186"/>
                      <a:pt x="154" y="186"/>
                      <a:pt x="154" y="186"/>
                    </a:cubicBezTo>
                    <a:lnTo>
                      <a:pt x="154" y="186"/>
                    </a:lnTo>
                    <a:cubicBezTo>
                      <a:pt x="154" y="186"/>
                      <a:pt x="154" y="186"/>
                      <a:pt x="124" y="155"/>
                    </a:cubicBezTo>
                    <a:cubicBezTo>
                      <a:pt x="124" y="155"/>
                      <a:pt x="124" y="124"/>
                      <a:pt x="124" y="93"/>
                    </a:cubicBezTo>
                    <a:cubicBezTo>
                      <a:pt x="124" y="62"/>
                      <a:pt x="124" y="62"/>
                      <a:pt x="124" y="31"/>
                    </a:cubicBezTo>
                    <a:cubicBezTo>
                      <a:pt x="124" y="31"/>
                      <a:pt x="124" y="0"/>
                      <a:pt x="92" y="0"/>
                    </a:cubicBezTo>
                    <a:lnTo>
                      <a:pt x="92" y="0"/>
                    </a:lnTo>
                    <a:cubicBezTo>
                      <a:pt x="92" y="0"/>
                      <a:pt x="92" y="0"/>
                      <a:pt x="6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7" name="Freeform 126"/>
              <p:cNvSpPr>
                <a:spLocks noChangeArrowheads="1"/>
              </p:cNvSpPr>
              <p:nvPr/>
            </p:nvSpPr>
            <p:spPr bwMode="auto">
              <a:xfrm>
                <a:off x="5754688" y="2238375"/>
                <a:ext cx="44450" cy="66675"/>
              </a:xfrm>
              <a:custGeom>
                <a:avLst/>
                <a:gdLst>
                  <a:gd name="T0" fmla="*/ 0 w 125"/>
                  <a:gd name="T1" fmla="*/ 62 h 186"/>
                  <a:gd name="T2" fmla="*/ 0 w 125"/>
                  <a:gd name="T3" fmla="*/ 62 h 186"/>
                  <a:gd name="T4" fmla="*/ 0 w 125"/>
                  <a:gd name="T5" fmla="*/ 94 h 186"/>
                  <a:gd name="T6" fmla="*/ 0 w 125"/>
                  <a:gd name="T7" fmla="*/ 94 h 186"/>
                  <a:gd name="T8" fmla="*/ 30 w 125"/>
                  <a:gd name="T9" fmla="*/ 94 h 186"/>
                  <a:gd name="T10" fmla="*/ 30 w 125"/>
                  <a:gd name="T11" fmla="*/ 94 h 186"/>
                  <a:gd name="T12" fmla="*/ 61 w 125"/>
                  <a:gd name="T13" fmla="*/ 124 h 186"/>
                  <a:gd name="T14" fmla="*/ 61 w 125"/>
                  <a:gd name="T15" fmla="*/ 124 h 186"/>
                  <a:gd name="T16" fmla="*/ 61 w 125"/>
                  <a:gd name="T17" fmla="*/ 155 h 186"/>
                  <a:gd name="T18" fmla="*/ 61 w 125"/>
                  <a:gd name="T19" fmla="*/ 185 h 186"/>
                  <a:gd name="T20" fmla="*/ 61 w 125"/>
                  <a:gd name="T21" fmla="*/ 185 h 186"/>
                  <a:gd name="T22" fmla="*/ 61 w 125"/>
                  <a:gd name="T23" fmla="*/ 185 h 186"/>
                  <a:gd name="T24" fmla="*/ 61 w 125"/>
                  <a:gd name="T25" fmla="*/ 185 h 186"/>
                  <a:gd name="T26" fmla="*/ 92 w 125"/>
                  <a:gd name="T27" fmla="*/ 185 h 186"/>
                  <a:gd name="T28" fmla="*/ 92 w 125"/>
                  <a:gd name="T29" fmla="*/ 185 h 186"/>
                  <a:gd name="T30" fmla="*/ 92 w 125"/>
                  <a:gd name="T31" fmla="*/ 185 h 186"/>
                  <a:gd name="T32" fmla="*/ 92 w 125"/>
                  <a:gd name="T33" fmla="*/ 185 h 186"/>
                  <a:gd name="T34" fmla="*/ 124 w 125"/>
                  <a:gd name="T35" fmla="*/ 185 h 186"/>
                  <a:gd name="T36" fmla="*/ 124 w 125"/>
                  <a:gd name="T37" fmla="*/ 185 h 186"/>
                  <a:gd name="T38" fmla="*/ 124 w 125"/>
                  <a:gd name="T39" fmla="*/ 185 h 186"/>
                  <a:gd name="T40" fmla="*/ 92 w 125"/>
                  <a:gd name="T41" fmla="*/ 155 h 186"/>
                  <a:gd name="T42" fmla="*/ 92 w 125"/>
                  <a:gd name="T43" fmla="*/ 155 h 186"/>
                  <a:gd name="T44" fmla="*/ 92 w 125"/>
                  <a:gd name="T45" fmla="*/ 124 h 186"/>
                  <a:gd name="T46" fmla="*/ 92 w 125"/>
                  <a:gd name="T47" fmla="*/ 124 h 186"/>
                  <a:gd name="T48" fmla="*/ 61 w 125"/>
                  <a:gd name="T49" fmla="*/ 94 h 186"/>
                  <a:gd name="T50" fmla="*/ 30 w 125"/>
                  <a:gd name="T51" fmla="*/ 62 h 186"/>
                  <a:gd name="T52" fmla="*/ 0 w 125"/>
                  <a:gd name="T53" fmla="*/ 0 h 186"/>
                  <a:gd name="T54" fmla="*/ 0 w 125"/>
                  <a:gd name="T55" fmla="*/ 0 h 186"/>
                  <a:gd name="T56" fmla="*/ 0 w 125"/>
                  <a:gd name="T57" fmla="*/ 0 h 186"/>
                  <a:gd name="T58" fmla="*/ 0 w 125"/>
                  <a:gd name="T59" fmla="*/ 0 h 186"/>
                  <a:gd name="T60" fmla="*/ 0 w 125"/>
                  <a:gd name="T61" fmla="*/ 0 h 186"/>
                  <a:gd name="T62" fmla="*/ 0 w 125"/>
                  <a:gd name="T63" fmla="*/ 0 h 186"/>
                  <a:gd name="T64" fmla="*/ 0 w 125"/>
                  <a:gd name="T65" fmla="*/ 0 h 186"/>
                  <a:gd name="T66" fmla="*/ 0 w 125"/>
                  <a:gd name="T67"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86">
                    <a:moveTo>
                      <a:pt x="0" y="62"/>
                    </a:moveTo>
                    <a:lnTo>
                      <a:pt x="0" y="62"/>
                    </a:lnTo>
                    <a:cubicBezTo>
                      <a:pt x="0" y="62"/>
                      <a:pt x="0" y="62"/>
                      <a:pt x="0" y="94"/>
                    </a:cubicBezTo>
                    <a:lnTo>
                      <a:pt x="0" y="94"/>
                    </a:lnTo>
                    <a:cubicBezTo>
                      <a:pt x="30" y="94"/>
                      <a:pt x="30" y="94"/>
                      <a:pt x="30" y="94"/>
                    </a:cubicBezTo>
                    <a:lnTo>
                      <a:pt x="30" y="94"/>
                    </a:lnTo>
                    <a:cubicBezTo>
                      <a:pt x="30" y="94"/>
                      <a:pt x="61" y="94"/>
                      <a:pt x="61" y="124"/>
                    </a:cubicBezTo>
                    <a:lnTo>
                      <a:pt x="61" y="124"/>
                    </a:lnTo>
                    <a:cubicBezTo>
                      <a:pt x="61" y="124"/>
                      <a:pt x="61" y="124"/>
                      <a:pt x="61" y="155"/>
                    </a:cubicBezTo>
                    <a:cubicBezTo>
                      <a:pt x="61" y="155"/>
                      <a:pt x="61" y="155"/>
                      <a:pt x="61" y="185"/>
                    </a:cubicBezTo>
                    <a:lnTo>
                      <a:pt x="61" y="185"/>
                    </a:lnTo>
                    <a:lnTo>
                      <a:pt x="61" y="185"/>
                    </a:lnTo>
                    <a:lnTo>
                      <a:pt x="61" y="185"/>
                    </a:lnTo>
                    <a:cubicBezTo>
                      <a:pt x="92" y="185"/>
                      <a:pt x="92" y="185"/>
                      <a:pt x="92" y="185"/>
                    </a:cubicBezTo>
                    <a:lnTo>
                      <a:pt x="92" y="185"/>
                    </a:lnTo>
                    <a:lnTo>
                      <a:pt x="92" y="185"/>
                    </a:lnTo>
                    <a:lnTo>
                      <a:pt x="92" y="185"/>
                    </a:lnTo>
                    <a:cubicBezTo>
                      <a:pt x="92" y="185"/>
                      <a:pt x="92" y="185"/>
                      <a:pt x="124" y="185"/>
                    </a:cubicBezTo>
                    <a:lnTo>
                      <a:pt x="124" y="185"/>
                    </a:lnTo>
                    <a:lnTo>
                      <a:pt x="124" y="185"/>
                    </a:lnTo>
                    <a:lnTo>
                      <a:pt x="92" y="155"/>
                    </a:lnTo>
                    <a:lnTo>
                      <a:pt x="92" y="155"/>
                    </a:lnTo>
                    <a:lnTo>
                      <a:pt x="92" y="124"/>
                    </a:lnTo>
                    <a:lnTo>
                      <a:pt x="92" y="124"/>
                    </a:lnTo>
                    <a:cubicBezTo>
                      <a:pt x="92" y="124"/>
                      <a:pt x="61" y="124"/>
                      <a:pt x="61" y="94"/>
                    </a:cubicBezTo>
                    <a:lnTo>
                      <a:pt x="30" y="62"/>
                    </a:lnTo>
                    <a:cubicBezTo>
                      <a:pt x="30" y="31"/>
                      <a:pt x="0" y="31"/>
                      <a:pt x="0" y="0"/>
                    </a:cubicBezTo>
                    <a:lnTo>
                      <a:pt x="0" y="0"/>
                    </a:lnTo>
                    <a:lnTo>
                      <a:pt x="0" y="0"/>
                    </a:lnTo>
                    <a:lnTo>
                      <a:pt x="0" y="0"/>
                    </a:lnTo>
                    <a:lnTo>
                      <a:pt x="0" y="0"/>
                    </a:lnTo>
                    <a:lnTo>
                      <a:pt x="0" y="0"/>
                    </a:lnTo>
                    <a:lnTo>
                      <a:pt x="0" y="0"/>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8" name="Freeform 127"/>
              <p:cNvSpPr>
                <a:spLocks noChangeArrowheads="1"/>
              </p:cNvSpPr>
              <p:nvPr/>
            </p:nvSpPr>
            <p:spPr bwMode="auto">
              <a:xfrm>
                <a:off x="5676900" y="2147888"/>
                <a:ext cx="66675" cy="79375"/>
              </a:xfrm>
              <a:custGeom>
                <a:avLst/>
                <a:gdLst>
                  <a:gd name="T0" fmla="*/ 31 w 187"/>
                  <a:gd name="T1" fmla="*/ 62 h 219"/>
                  <a:gd name="T2" fmla="*/ 31 w 187"/>
                  <a:gd name="T3" fmla="*/ 62 h 219"/>
                  <a:gd name="T4" fmla="*/ 31 w 187"/>
                  <a:gd name="T5" fmla="*/ 62 h 219"/>
                  <a:gd name="T6" fmla="*/ 0 w 187"/>
                  <a:gd name="T7" fmla="*/ 62 h 219"/>
                  <a:gd name="T8" fmla="*/ 0 w 187"/>
                  <a:gd name="T9" fmla="*/ 62 h 219"/>
                  <a:gd name="T10" fmla="*/ 0 w 187"/>
                  <a:gd name="T11" fmla="*/ 62 h 219"/>
                  <a:gd name="T12" fmla="*/ 0 w 187"/>
                  <a:gd name="T13" fmla="*/ 62 h 219"/>
                  <a:gd name="T14" fmla="*/ 0 w 187"/>
                  <a:gd name="T15" fmla="*/ 62 h 219"/>
                  <a:gd name="T16" fmla="*/ 0 w 187"/>
                  <a:gd name="T17" fmla="*/ 62 h 219"/>
                  <a:gd name="T18" fmla="*/ 0 w 187"/>
                  <a:gd name="T19" fmla="*/ 94 h 219"/>
                  <a:gd name="T20" fmla="*/ 0 w 187"/>
                  <a:gd name="T21" fmla="*/ 94 h 219"/>
                  <a:gd name="T22" fmla="*/ 0 w 187"/>
                  <a:gd name="T23" fmla="*/ 94 h 219"/>
                  <a:gd name="T24" fmla="*/ 0 w 187"/>
                  <a:gd name="T25" fmla="*/ 94 h 219"/>
                  <a:gd name="T26" fmla="*/ 31 w 187"/>
                  <a:gd name="T27" fmla="*/ 124 h 219"/>
                  <a:gd name="T28" fmla="*/ 31 w 187"/>
                  <a:gd name="T29" fmla="*/ 124 h 219"/>
                  <a:gd name="T30" fmla="*/ 31 w 187"/>
                  <a:gd name="T31" fmla="*/ 155 h 219"/>
                  <a:gd name="T32" fmla="*/ 31 w 187"/>
                  <a:gd name="T33" fmla="*/ 155 h 219"/>
                  <a:gd name="T34" fmla="*/ 31 w 187"/>
                  <a:gd name="T35" fmla="*/ 155 h 219"/>
                  <a:gd name="T36" fmla="*/ 31 w 187"/>
                  <a:gd name="T37" fmla="*/ 155 h 219"/>
                  <a:gd name="T38" fmla="*/ 31 w 187"/>
                  <a:gd name="T39" fmla="*/ 186 h 219"/>
                  <a:gd name="T40" fmla="*/ 31 w 187"/>
                  <a:gd name="T41" fmla="*/ 186 h 219"/>
                  <a:gd name="T42" fmla="*/ 31 w 187"/>
                  <a:gd name="T43" fmla="*/ 186 h 219"/>
                  <a:gd name="T44" fmla="*/ 31 w 187"/>
                  <a:gd name="T45" fmla="*/ 186 h 219"/>
                  <a:gd name="T46" fmla="*/ 31 w 187"/>
                  <a:gd name="T47" fmla="*/ 218 h 219"/>
                  <a:gd name="T48" fmla="*/ 62 w 187"/>
                  <a:gd name="T49" fmla="*/ 186 h 219"/>
                  <a:gd name="T50" fmla="*/ 94 w 187"/>
                  <a:gd name="T51" fmla="*/ 218 h 219"/>
                  <a:gd name="T52" fmla="*/ 94 w 187"/>
                  <a:gd name="T53" fmla="*/ 218 h 219"/>
                  <a:gd name="T54" fmla="*/ 94 w 187"/>
                  <a:gd name="T55" fmla="*/ 218 h 219"/>
                  <a:gd name="T56" fmla="*/ 94 w 187"/>
                  <a:gd name="T57" fmla="*/ 218 h 219"/>
                  <a:gd name="T58" fmla="*/ 94 w 187"/>
                  <a:gd name="T59" fmla="*/ 186 h 219"/>
                  <a:gd name="T60" fmla="*/ 94 w 187"/>
                  <a:gd name="T61" fmla="*/ 186 h 219"/>
                  <a:gd name="T62" fmla="*/ 124 w 187"/>
                  <a:gd name="T63" fmla="*/ 186 h 219"/>
                  <a:gd name="T64" fmla="*/ 155 w 187"/>
                  <a:gd name="T65" fmla="*/ 186 h 219"/>
                  <a:gd name="T66" fmla="*/ 124 w 187"/>
                  <a:gd name="T67" fmla="*/ 155 h 219"/>
                  <a:gd name="T68" fmla="*/ 124 w 187"/>
                  <a:gd name="T69" fmla="*/ 124 h 219"/>
                  <a:gd name="T70" fmla="*/ 155 w 187"/>
                  <a:gd name="T71" fmla="*/ 124 h 219"/>
                  <a:gd name="T72" fmla="*/ 155 w 187"/>
                  <a:gd name="T73" fmla="*/ 94 h 219"/>
                  <a:gd name="T74" fmla="*/ 155 w 187"/>
                  <a:gd name="T75" fmla="*/ 94 h 219"/>
                  <a:gd name="T76" fmla="*/ 186 w 187"/>
                  <a:gd name="T77" fmla="*/ 94 h 219"/>
                  <a:gd name="T78" fmla="*/ 186 w 187"/>
                  <a:gd name="T79" fmla="*/ 94 h 219"/>
                  <a:gd name="T80" fmla="*/ 186 w 187"/>
                  <a:gd name="T81" fmla="*/ 94 h 219"/>
                  <a:gd name="T82" fmla="*/ 186 w 187"/>
                  <a:gd name="T83" fmla="*/ 94 h 219"/>
                  <a:gd name="T84" fmla="*/ 186 w 187"/>
                  <a:gd name="T85" fmla="*/ 94 h 219"/>
                  <a:gd name="T86" fmla="*/ 186 w 187"/>
                  <a:gd name="T87" fmla="*/ 94 h 219"/>
                  <a:gd name="T88" fmla="*/ 155 w 187"/>
                  <a:gd name="T89" fmla="*/ 94 h 219"/>
                  <a:gd name="T90" fmla="*/ 155 w 187"/>
                  <a:gd name="T91" fmla="*/ 94 h 219"/>
                  <a:gd name="T92" fmla="*/ 155 w 187"/>
                  <a:gd name="T93" fmla="*/ 94 h 219"/>
                  <a:gd name="T94" fmla="*/ 124 w 187"/>
                  <a:gd name="T95" fmla="*/ 94 h 219"/>
                  <a:gd name="T96" fmla="*/ 124 w 187"/>
                  <a:gd name="T97" fmla="*/ 94 h 219"/>
                  <a:gd name="T98" fmla="*/ 124 w 187"/>
                  <a:gd name="T99" fmla="*/ 94 h 219"/>
                  <a:gd name="T100" fmla="*/ 124 w 187"/>
                  <a:gd name="T101" fmla="*/ 94 h 219"/>
                  <a:gd name="T102" fmla="*/ 62 w 187"/>
                  <a:gd name="T103" fmla="*/ 62 h 219"/>
                  <a:gd name="T104" fmla="*/ 62 w 187"/>
                  <a:gd name="T105" fmla="*/ 31 h 219"/>
                  <a:gd name="T106" fmla="*/ 62 w 187"/>
                  <a:gd name="T107" fmla="*/ 31 h 219"/>
                  <a:gd name="T108" fmla="*/ 62 w 187"/>
                  <a:gd name="T109" fmla="*/ 31 h 219"/>
                  <a:gd name="T110" fmla="*/ 62 w 187"/>
                  <a:gd name="T111" fmla="*/ 31 h 219"/>
                  <a:gd name="T112" fmla="*/ 62 w 187"/>
                  <a:gd name="T113" fmla="*/ 31 h 219"/>
                  <a:gd name="T114" fmla="*/ 62 w 187"/>
                  <a:gd name="T115" fmla="*/ 0 h 219"/>
                  <a:gd name="T116" fmla="*/ 62 w 187"/>
                  <a:gd name="T117" fmla="*/ 31 h 219"/>
                  <a:gd name="T118" fmla="*/ 31 w 187"/>
                  <a:gd name="T119"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9">
                    <a:moveTo>
                      <a:pt x="31" y="62"/>
                    </a:moveTo>
                    <a:lnTo>
                      <a:pt x="31" y="62"/>
                    </a:lnTo>
                    <a:lnTo>
                      <a:pt x="31" y="62"/>
                    </a:lnTo>
                    <a:lnTo>
                      <a:pt x="0" y="62"/>
                    </a:lnTo>
                    <a:lnTo>
                      <a:pt x="0" y="62"/>
                    </a:lnTo>
                    <a:lnTo>
                      <a:pt x="0" y="62"/>
                    </a:lnTo>
                    <a:lnTo>
                      <a:pt x="0" y="62"/>
                    </a:lnTo>
                    <a:lnTo>
                      <a:pt x="0" y="62"/>
                    </a:lnTo>
                    <a:lnTo>
                      <a:pt x="0" y="62"/>
                    </a:lnTo>
                    <a:cubicBezTo>
                      <a:pt x="0" y="94"/>
                      <a:pt x="0" y="94"/>
                      <a:pt x="0" y="94"/>
                    </a:cubicBezTo>
                    <a:lnTo>
                      <a:pt x="0" y="94"/>
                    </a:lnTo>
                    <a:lnTo>
                      <a:pt x="0" y="94"/>
                    </a:lnTo>
                    <a:lnTo>
                      <a:pt x="0" y="94"/>
                    </a:lnTo>
                    <a:cubicBezTo>
                      <a:pt x="31" y="124"/>
                      <a:pt x="31" y="124"/>
                      <a:pt x="31" y="124"/>
                    </a:cubicBezTo>
                    <a:lnTo>
                      <a:pt x="31" y="124"/>
                    </a:lnTo>
                    <a:cubicBezTo>
                      <a:pt x="31" y="155"/>
                      <a:pt x="31" y="155"/>
                      <a:pt x="31" y="155"/>
                    </a:cubicBezTo>
                    <a:lnTo>
                      <a:pt x="31" y="155"/>
                    </a:lnTo>
                    <a:lnTo>
                      <a:pt x="31" y="155"/>
                    </a:lnTo>
                    <a:lnTo>
                      <a:pt x="31" y="155"/>
                    </a:lnTo>
                    <a:lnTo>
                      <a:pt x="31" y="186"/>
                    </a:lnTo>
                    <a:lnTo>
                      <a:pt x="31" y="186"/>
                    </a:lnTo>
                    <a:lnTo>
                      <a:pt x="31" y="186"/>
                    </a:lnTo>
                    <a:lnTo>
                      <a:pt x="31" y="186"/>
                    </a:lnTo>
                    <a:cubicBezTo>
                      <a:pt x="31" y="186"/>
                      <a:pt x="31" y="186"/>
                      <a:pt x="31" y="218"/>
                    </a:cubicBezTo>
                    <a:cubicBezTo>
                      <a:pt x="31" y="186"/>
                      <a:pt x="62" y="186"/>
                      <a:pt x="62" y="186"/>
                    </a:cubicBezTo>
                    <a:cubicBezTo>
                      <a:pt x="62" y="186"/>
                      <a:pt x="62" y="186"/>
                      <a:pt x="94" y="218"/>
                    </a:cubicBezTo>
                    <a:lnTo>
                      <a:pt x="94" y="218"/>
                    </a:lnTo>
                    <a:lnTo>
                      <a:pt x="94" y="218"/>
                    </a:lnTo>
                    <a:lnTo>
                      <a:pt x="94" y="218"/>
                    </a:lnTo>
                    <a:cubicBezTo>
                      <a:pt x="94" y="186"/>
                      <a:pt x="94" y="186"/>
                      <a:pt x="94" y="186"/>
                    </a:cubicBezTo>
                    <a:lnTo>
                      <a:pt x="94" y="186"/>
                    </a:lnTo>
                    <a:cubicBezTo>
                      <a:pt x="124" y="186"/>
                      <a:pt x="124" y="186"/>
                      <a:pt x="124" y="186"/>
                    </a:cubicBezTo>
                    <a:lnTo>
                      <a:pt x="155" y="186"/>
                    </a:lnTo>
                    <a:cubicBezTo>
                      <a:pt x="124" y="155"/>
                      <a:pt x="124" y="155"/>
                      <a:pt x="124" y="155"/>
                    </a:cubicBezTo>
                    <a:lnTo>
                      <a:pt x="124" y="124"/>
                    </a:lnTo>
                    <a:lnTo>
                      <a:pt x="155" y="124"/>
                    </a:lnTo>
                    <a:cubicBezTo>
                      <a:pt x="155" y="94"/>
                      <a:pt x="155" y="94"/>
                      <a:pt x="155" y="94"/>
                    </a:cubicBezTo>
                    <a:lnTo>
                      <a:pt x="155" y="94"/>
                    </a:lnTo>
                    <a:cubicBezTo>
                      <a:pt x="155" y="94"/>
                      <a:pt x="155" y="94"/>
                      <a:pt x="186" y="94"/>
                    </a:cubicBezTo>
                    <a:lnTo>
                      <a:pt x="186" y="94"/>
                    </a:lnTo>
                    <a:lnTo>
                      <a:pt x="186" y="94"/>
                    </a:lnTo>
                    <a:lnTo>
                      <a:pt x="186" y="94"/>
                    </a:lnTo>
                    <a:lnTo>
                      <a:pt x="186" y="94"/>
                    </a:lnTo>
                    <a:lnTo>
                      <a:pt x="186" y="94"/>
                    </a:lnTo>
                    <a:lnTo>
                      <a:pt x="155" y="94"/>
                    </a:lnTo>
                    <a:lnTo>
                      <a:pt x="155" y="94"/>
                    </a:lnTo>
                    <a:lnTo>
                      <a:pt x="155" y="94"/>
                    </a:lnTo>
                    <a:lnTo>
                      <a:pt x="124" y="94"/>
                    </a:lnTo>
                    <a:lnTo>
                      <a:pt x="124" y="94"/>
                    </a:lnTo>
                    <a:lnTo>
                      <a:pt x="124" y="94"/>
                    </a:lnTo>
                    <a:lnTo>
                      <a:pt x="124" y="94"/>
                    </a:lnTo>
                    <a:cubicBezTo>
                      <a:pt x="94" y="94"/>
                      <a:pt x="94" y="62"/>
                      <a:pt x="62" y="62"/>
                    </a:cubicBezTo>
                    <a:lnTo>
                      <a:pt x="62" y="31"/>
                    </a:lnTo>
                    <a:lnTo>
                      <a:pt x="62" y="31"/>
                    </a:lnTo>
                    <a:lnTo>
                      <a:pt x="62" y="31"/>
                    </a:lnTo>
                    <a:lnTo>
                      <a:pt x="62" y="31"/>
                    </a:lnTo>
                    <a:lnTo>
                      <a:pt x="62" y="31"/>
                    </a:lnTo>
                    <a:cubicBezTo>
                      <a:pt x="62" y="31"/>
                      <a:pt x="62" y="31"/>
                      <a:pt x="62" y="0"/>
                    </a:cubicBezTo>
                    <a:cubicBezTo>
                      <a:pt x="62" y="31"/>
                      <a:pt x="62" y="31"/>
                      <a:pt x="62" y="31"/>
                    </a:cubicBezTo>
                    <a:cubicBezTo>
                      <a:pt x="62" y="31"/>
                      <a:pt x="62" y="62"/>
                      <a:pt x="3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39" name="Freeform 128"/>
              <p:cNvSpPr>
                <a:spLocks noChangeArrowheads="1"/>
              </p:cNvSpPr>
              <p:nvPr/>
            </p:nvSpPr>
            <p:spPr bwMode="auto">
              <a:xfrm>
                <a:off x="5967413" y="2505075"/>
                <a:ext cx="57150" cy="44450"/>
              </a:xfrm>
              <a:custGeom>
                <a:avLst/>
                <a:gdLst>
                  <a:gd name="T0" fmla="*/ 0 w 157"/>
                  <a:gd name="T1" fmla="*/ 93 h 125"/>
                  <a:gd name="T2" fmla="*/ 0 w 157"/>
                  <a:gd name="T3" fmla="*/ 93 h 125"/>
                  <a:gd name="T4" fmla="*/ 0 w 157"/>
                  <a:gd name="T5" fmla="*/ 93 h 125"/>
                  <a:gd name="T6" fmla="*/ 93 w 157"/>
                  <a:gd name="T7" fmla="*/ 124 h 125"/>
                  <a:gd name="T8" fmla="*/ 93 w 157"/>
                  <a:gd name="T9" fmla="*/ 93 h 125"/>
                  <a:gd name="T10" fmla="*/ 124 w 157"/>
                  <a:gd name="T11" fmla="*/ 93 h 125"/>
                  <a:gd name="T12" fmla="*/ 124 w 157"/>
                  <a:gd name="T13" fmla="*/ 93 h 125"/>
                  <a:gd name="T14" fmla="*/ 156 w 157"/>
                  <a:gd name="T15" fmla="*/ 62 h 125"/>
                  <a:gd name="T16" fmla="*/ 156 w 157"/>
                  <a:gd name="T17" fmla="*/ 62 h 125"/>
                  <a:gd name="T18" fmla="*/ 124 w 157"/>
                  <a:gd name="T19" fmla="*/ 62 h 125"/>
                  <a:gd name="T20" fmla="*/ 124 w 157"/>
                  <a:gd name="T21" fmla="*/ 31 h 125"/>
                  <a:gd name="T22" fmla="*/ 124 w 157"/>
                  <a:gd name="T23" fmla="*/ 31 h 125"/>
                  <a:gd name="T24" fmla="*/ 124 w 157"/>
                  <a:gd name="T25" fmla="*/ 62 h 125"/>
                  <a:gd name="T26" fmla="*/ 93 w 157"/>
                  <a:gd name="T27" fmla="*/ 31 h 125"/>
                  <a:gd name="T28" fmla="*/ 93 w 157"/>
                  <a:gd name="T29" fmla="*/ 0 h 125"/>
                  <a:gd name="T30" fmla="*/ 93 w 157"/>
                  <a:gd name="T31" fmla="*/ 0 h 125"/>
                  <a:gd name="T32" fmla="*/ 62 w 157"/>
                  <a:gd name="T33" fmla="*/ 0 h 125"/>
                  <a:gd name="T34" fmla="*/ 62 w 157"/>
                  <a:gd name="T35" fmla="*/ 0 h 125"/>
                  <a:gd name="T36" fmla="*/ 62 w 157"/>
                  <a:gd name="T37" fmla="*/ 0 h 125"/>
                  <a:gd name="T38" fmla="*/ 0 w 157"/>
                  <a:gd name="T39" fmla="*/ 62 h 125"/>
                  <a:gd name="T40" fmla="*/ 0 w 157"/>
                  <a:gd name="T4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5">
                    <a:moveTo>
                      <a:pt x="0" y="93"/>
                    </a:moveTo>
                    <a:lnTo>
                      <a:pt x="0" y="93"/>
                    </a:lnTo>
                    <a:lnTo>
                      <a:pt x="0" y="93"/>
                    </a:lnTo>
                    <a:cubicBezTo>
                      <a:pt x="32" y="93"/>
                      <a:pt x="62" y="93"/>
                      <a:pt x="93" y="124"/>
                    </a:cubicBezTo>
                    <a:cubicBezTo>
                      <a:pt x="93" y="93"/>
                      <a:pt x="93" y="93"/>
                      <a:pt x="93" y="93"/>
                    </a:cubicBezTo>
                    <a:cubicBezTo>
                      <a:pt x="93" y="93"/>
                      <a:pt x="93" y="93"/>
                      <a:pt x="124" y="93"/>
                    </a:cubicBezTo>
                    <a:lnTo>
                      <a:pt x="124" y="93"/>
                    </a:lnTo>
                    <a:cubicBezTo>
                      <a:pt x="124" y="93"/>
                      <a:pt x="124" y="62"/>
                      <a:pt x="156" y="62"/>
                    </a:cubicBezTo>
                    <a:lnTo>
                      <a:pt x="156" y="62"/>
                    </a:lnTo>
                    <a:cubicBezTo>
                      <a:pt x="124" y="62"/>
                      <a:pt x="124" y="62"/>
                      <a:pt x="124" y="62"/>
                    </a:cubicBezTo>
                    <a:cubicBezTo>
                      <a:pt x="124" y="62"/>
                      <a:pt x="124" y="62"/>
                      <a:pt x="124" y="31"/>
                    </a:cubicBezTo>
                    <a:lnTo>
                      <a:pt x="124" y="31"/>
                    </a:lnTo>
                    <a:cubicBezTo>
                      <a:pt x="124" y="62"/>
                      <a:pt x="124" y="62"/>
                      <a:pt x="124" y="62"/>
                    </a:cubicBezTo>
                    <a:cubicBezTo>
                      <a:pt x="93" y="62"/>
                      <a:pt x="93" y="31"/>
                      <a:pt x="93" y="31"/>
                    </a:cubicBezTo>
                    <a:cubicBezTo>
                      <a:pt x="93" y="31"/>
                      <a:pt x="93" y="31"/>
                      <a:pt x="93" y="0"/>
                    </a:cubicBezTo>
                    <a:lnTo>
                      <a:pt x="93" y="0"/>
                    </a:lnTo>
                    <a:cubicBezTo>
                      <a:pt x="62" y="0"/>
                      <a:pt x="62" y="0"/>
                      <a:pt x="62" y="0"/>
                    </a:cubicBezTo>
                    <a:lnTo>
                      <a:pt x="62" y="0"/>
                    </a:lnTo>
                    <a:lnTo>
                      <a:pt x="62" y="0"/>
                    </a:lnTo>
                    <a:cubicBezTo>
                      <a:pt x="32" y="31"/>
                      <a:pt x="32" y="62"/>
                      <a:pt x="0" y="62"/>
                    </a:cubicBezTo>
                    <a:lnTo>
                      <a:pt x="0"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0" name="Freeform 129"/>
              <p:cNvSpPr>
                <a:spLocks noChangeArrowheads="1"/>
              </p:cNvSpPr>
              <p:nvPr/>
            </p:nvSpPr>
            <p:spPr bwMode="auto">
              <a:xfrm>
                <a:off x="5878513" y="2560638"/>
                <a:ext cx="77787" cy="55562"/>
              </a:xfrm>
              <a:custGeom>
                <a:avLst/>
                <a:gdLst>
                  <a:gd name="T0" fmla="*/ 0 w 218"/>
                  <a:gd name="T1" fmla="*/ 155 h 156"/>
                  <a:gd name="T2" fmla="*/ 0 w 218"/>
                  <a:gd name="T3" fmla="*/ 155 h 156"/>
                  <a:gd name="T4" fmla="*/ 0 w 218"/>
                  <a:gd name="T5" fmla="*/ 155 h 156"/>
                  <a:gd name="T6" fmla="*/ 62 w 218"/>
                  <a:gd name="T7" fmla="*/ 124 h 156"/>
                  <a:gd name="T8" fmla="*/ 62 w 218"/>
                  <a:gd name="T9" fmla="*/ 124 h 156"/>
                  <a:gd name="T10" fmla="*/ 62 w 218"/>
                  <a:gd name="T11" fmla="*/ 124 h 156"/>
                  <a:gd name="T12" fmla="*/ 62 w 218"/>
                  <a:gd name="T13" fmla="*/ 124 h 156"/>
                  <a:gd name="T14" fmla="*/ 93 w 218"/>
                  <a:gd name="T15" fmla="*/ 155 h 156"/>
                  <a:gd name="T16" fmla="*/ 124 w 218"/>
                  <a:gd name="T17" fmla="*/ 155 h 156"/>
                  <a:gd name="T18" fmla="*/ 124 w 218"/>
                  <a:gd name="T19" fmla="*/ 155 h 156"/>
                  <a:gd name="T20" fmla="*/ 124 w 218"/>
                  <a:gd name="T21" fmla="*/ 155 h 156"/>
                  <a:gd name="T22" fmla="*/ 124 w 218"/>
                  <a:gd name="T23" fmla="*/ 155 h 156"/>
                  <a:gd name="T24" fmla="*/ 156 w 218"/>
                  <a:gd name="T25" fmla="*/ 124 h 156"/>
                  <a:gd name="T26" fmla="*/ 156 w 218"/>
                  <a:gd name="T27" fmla="*/ 124 h 156"/>
                  <a:gd name="T28" fmla="*/ 156 w 218"/>
                  <a:gd name="T29" fmla="*/ 93 h 156"/>
                  <a:gd name="T30" fmla="*/ 186 w 218"/>
                  <a:gd name="T31" fmla="*/ 93 h 156"/>
                  <a:gd name="T32" fmla="*/ 186 w 218"/>
                  <a:gd name="T33" fmla="*/ 62 h 156"/>
                  <a:gd name="T34" fmla="*/ 186 w 218"/>
                  <a:gd name="T35" fmla="*/ 31 h 156"/>
                  <a:gd name="T36" fmla="*/ 186 w 218"/>
                  <a:gd name="T37" fmla="*/ 31 h 156"/>
                  <a:gd name="T38" fmla="*/ 186 w 218"/>
                  <a:gd name="T39" fmla="*/ 31 h 156"/>
                  <a:gd name="T40" fmla="*/ 217 w 218"/>
                  <a:gd name="T41" fmla="*/ 0 h 156"/>
                  <a:gd name="T42" fmla="*/ 217 w 218"/>
                  <a:gd name="T43" fmla="*/ 0 h 156"/>
                  <a:gd name="T44" fmla="*/ 186 w 218"/>
                  <a:gd name="T45" fmla="*/ 31 h 156"/>
                  <a:gd name="T46" fmla="*/ 156 w 218"/>
                  <a:gd name="T47" fmla="*/ 31 h 156"/>
                  <a:gd name="T48" fmla="*/ 156 w 218"/>
                  <a:gd name="T49" fmla="*/ 31 h 156"/>
                  <a:gd name="T50" fmla="*/ 156 w 218"/>
                  <a:gd name="T51" fmla="*/ 0 h 156"/>
                  <a:gd name="T52" fmla="*/ 124 w 218"/>
                  <a:gd name="T53" fmla="*/ 31 h 156"/>
                  <a:gd name="T54" fmla="*/ 124 w 218"/>
                  <a:gd name="T55" fmla="*/ 31 h 156"/>
                  <a:gd name="T56" fmla="*/ 93 w 218"/>
                  <a:gd name="T57" fmla="*/ 62 h 156"/>
                  <a:gd name="T58" fmla="*/ 93 w 218"/>
                  <a:gd name="T59" fmla="*/ 93 h 156"/>
                  <a:gd name="T60" fmla="*/ 32 w 218"/>
                  <a:gd name="T61" fmla="*/ 93 h 156"/>
                  <a:gd name="T62" fmla="*/ 32 w 218"/>
                  <a:gd name="T63" fmla="*/ 93 h 156"/>
                  <a:gd name="T64" fmla="*/ 0 w 218"/>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56">
                    <a:moveTo>
                      <a:pt x="0" y="155"/>
                    </a:moveTo>
                    <a:lnTo>
                      <a:pt x="0" y="155"/>
                    </a:lnTo>
                    <a:lnTo>
                      <a:pt x="0" y="155"/>
                    </a:lnTo>
                    <a:cubicBezTo>
                      <a:pt x="32" y="155"/>
                      <a:pt x="32" y="124"/>
                      <a:pt x="62" y="124"/>
                    </a:cubicBezTo>
                    <a:lnTo>
                      <a:pt x="62" y="124"/>
                    </a:lnTo>
                    <a:lnTo>
                      <a:pt x="62" y="124"/>
                    </a:lnTo>
                    <a:lnTo>
                      <a:pt x="62" y="124"/>
                    </a:lnTo>
                    <a:cubicBezTo>
                      <a:pt x="62" y="124"/>
                      <a:pt x="93" y="124"/>
                      <a:pt x="93" y="155"/>
                    </a:cubicBezTo>
                    <a:cubicBezTo>
                      <a:pt x="124" y="155"/>
                      <a:pt x="124" y="155"/>
                      <a:pt x="124" y="155"/>
                    </a:cubicBezTo>
                    <a:lnTo>
                      <a:pt x="124" y="155"/>
                    </a:lnTo>
                    <a:lnTo>
                      <a:pt x="124" y="155"/>
                    </a:lnTo>
                    <a:lnTo>
                      <a:pt x="124" y="155"/>
                    </a:lnTo>
                    <a:cubicBezTo>
                      <a:pt x="124" y="155"/>
                      <a:pt x="124" y="124"/>
                      <a:pt x="156" y="124"/>
                    </a:cubicBezTo>
                    <a:lnTo>
                      <a:pt x="156" y="124"/>
                    </a:lnTo>
                    <a:cubicBezTo>
                      <a:pt x="156" y="124"/>
                      <a:pt x="156" y="124"/>
                      <a:pt x="156" y="93"/>
                    </a:cubicBezTo>
                    <a:cubicBezTo>
                      <a:pt x="186" y="93"/>
                      <a:pt x="186" y="93"/>
                      <a:pt x="186" y="93"/>
                    </a:cubicBezTo>
                    <a:cubicBezTo>
                      <a:pt x="186" y="93"/>
                      <a:pt x="186" y="93"/>
                      <a:pt x="186" y="62"/>
                    </a:cubicBezTo>
                    <a:lnTo>
                      <a:pt x="186" y="31"/>
                    </a:lnTo>
                    <a:lnTo>
                      <a:pt x="186" y="31"/>
                    </a:lnTo>
                    <a:lnTo>
                      <a:pt x="186" y="31"/>
                    </a:lnTo>
                    <a:cubicBezTo>
                      <a:pt x="186" y="31"/>
                      <a:pt x="186" y="0"/>
                      <a:pt x="217" y="0"/>
                    </a:cubicBezTo>
                    <a:lnTo>
                      <a:pt x="217" y="0"/>
                    </a:lnTo>
                    <a:cubicBezTo>
                      <a:pt x="186" y="31"/>
                      <a:pt x="186" y="31"/>
                      <a:pt x="186" y="31"/>
                    </a:cubicBezTo>
                    <a:lnTo>
                      <a:pt x="156" y="31"/>
                    </a:lnTo>
                    <a:lnTo>
                      <a:pt x="156" y="31"/>
                    </a:lnTo>
                    <a:lnTo>
                      <a:pt x="156" y="0"/>
                    </a:lnTo>
                    <a:cubicBezTo>
                      <a:pt x="156" y="31"/>
                      <a:pt x="124" y="31"/>
                      <a:pt x="124" y="31"/>
                    </a:cubicBezTo>
                    <a:lnTo>
                      <a:pt x="124" y="31"/>
                    </a:lnTo>
                    <a:cubicBezTo>
                      <a:pt x="124" y="62"/>
                      <a:pt x="124" y="62"/>
                      <a:pt x="93" y="62"/>
                    </a:cubicBezTo>
                    <a:lnTo>
                      <a:pt x="93" y="93"/>
                    </a:lnTo>
                    <a:cubicBezTo>
                      <a:pt x="62" y="93"/>
                      <a:pt x="32" y="93"/>
                      <a:pt x="32" y="93"/>
                    </a:cubicBezTo>
                    <a:lnTo>
                      <a:pt x="32" y="93"/>
                    </a:lnTo>
                    <a:cubicBezTo>
                      <a:pt x="32" y="124"/>
                      <a:pt x="0" y="124"/>
                      <a:pt x="0"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1" name="Freeform 130"/>
              <p:cNvSpPr>
                <a:spLocks noChangeArrowheads="1"/>
              </p:cNvSpPr>
              <p:nvPr/>
            </p:nvSpPr>
            <p:spPr bwMode="auto">
              <a:xfrm>
                <a:off x="5710238" y="2125663"/>
                <a:ext cx="88900" cy="77787"/>
              </a:xfrm>
              <a:custGeom>
                <a:avLst/>
                <a:gdLst>
                  <a:gd name="T0" fmla="*/ 216 w 249"/>
                  <a:gd name="T1" fmla="*/ 93 h 218"/>
                  <a:gd name="T2" fmla="*/ 216 w 249"/>
                  <a:gd name="T3" fmla="*/ 93 h 218"/>
                  <a:gd name="T4" fmla="*/ 216 w 249"/>
                  <a:gd name="T5" fmla="*/ 93 h 218"/>
                  <a:gd name="T6" fmla="*/ 185 w 249"/>
                  <a:gd name="T7" fmla="*/ 62 h 218"/>
                  <a:gd name="T8" fmla="*/ 185 w 249"/>
                  <a:gd name="T9" fmla="*/ 32 h 218"/>
                  <a:gd name="T10" fmla="*/ 185 w 249"/>
                  <a:gd name="T11" fmla="*/ 32 h 218"/>
                  <a:gd name="T12" fmla="*/ 185 w 249"/>
                  <a:gd name="T13" fmla="*/ 32 h 218"/>
                  <a:gd name="T14" fmla="*/ 185 w 249"/>
                  <a:gd name="T15" fmla="*/ 32 h 218"/>
                  <a:gd name="T16" fmla="*/ 185 w 249"/>
                  <a:gd name="T17" fmla="*/ 32 h 218"/>
                  <a:gd name="T18" fmla="*/ 154 w 249"/>
                  <a:gd name="T19" fmla="*/ 32 h 218"/>
                  <a:gd name="T20" fmla="*/ 154 w 249"/>
                  <a:gd name="T21" fmla="*/ 32 h 218"/>
                  <a:gd name="T22" fmla="*/ 124 w 249"/>
                  <a:gd name="T23" fmla="*/ 0 h 218"/>
                  <a:gd name="T24" fmla="*/ 124 w 249"/>
                  <a:gd name="T25" fmla="*/ 0 h 218"/>
                  <a:gd name="T26" fmla="*/ 124 w 249"/>
                  <a:gd name="T27" fmla="*/ 0 h 218"/>
                  <a:gd name="T28" fmla="*/ 124 w 249"/>
                  <a:gd name="T29" fmla="*/ 0 h 218"/>
                  <a:gd name="T30" fmla="*/ 124 w 249"/>
                  <a:gd name="T31" fmla="*/ 0 h 218"/>
                  <a:gd name="T32" fmla="*/ 124 w 249"/>
                  <a:gd name="T33" fmla="*/ 0 h 218"/>
                  <a:gd name="T34" fmla="*/ 124 w 249"/>
                  <a:gd name="T35" fmla="*/ 0 h 218"/>
                  <a:gd name="T36" fmla="*/ 124 w 249"/>
                  <a:gd name="T37" fmla="*/ 32 h 218"/>
                  <a:gd name="T38" fmla="*/ 124 w 249"/>
                  <a:gd name="T39" fmla="*/ 32 h 218"/>
                  <a:gd name="T40" fmla="*/ 92 w 249"/>
                  <a:gd name="T41" fmla="*/ 32 h 218"/>
                  <a:gd name="T42" fmla="*/ 92 w 249"/>
                  <a:gd name="T43" fmla="*/ 32 h 218"/>
                  <a:gd name="T44" fmla="*/ 92 w 249"/>
                  <a:gd name="T45" fmla="*/ 32 h 218"/>
                  <a:gd name="T46" fmla="*/ 61 w 249"/>
                  <a:gd name="T47" fmla="*/ 32 h 218"/>
                  <a:gd name="T48" fmla="*/ 30 w 249"/>
                  <a:gd name="T49" fmla="*/ 32 h 218"/>
                  <a:gd name="T50" fmla="*/ 30 w 249"/>
                  <a:gd name="T51" fmla="*/ 32 h 218"/>
                  <a:gd name="T52" fmla="*/ 30 w 249"/>
                  <a:gd name="T53" fmla="*/ 32 h 218"/>
                  <a:gd name="T54" fmla="*/ 30 w 249"/>
                  <a:gd name="T55" fmla="*/ 32 h 218"/>
                  <a:gd name="T56" fmla="*/ 30 w 249"/>
                  <a:gd name="T57" fmla="*/ 32 h 218"/>
                  <a:gd name="T58" fmla="*/ 0 w 249"/>
                  <a:gd name="T59" fmla="*/ 32 h 218"/>
                  <a:gd name="T60" fmla="*/ 30 w 249"/>
                  <a:gd name="T61" fmla="*/ 32 h 218"/>
                  <a:gd name="T62" fmla="*/ 30 w 249"/>
                  <a:gd name="T63" fmla="*/ 32 h 218"/>
                  <a:gd name="T64" fmla="*/ 30 w 249"/>
                  <a:gd name="T65" fmla="*/ 93 h 218"/>
                  <a:gd name="T66" fmla="*/ 30 w 249"/>
                  <a:gd name="T67" fmla="*/ 93 h 218"/>
                  <a:gd name="T68" fmla="*/ 30 w 249"/>
                  <a:gd name="T69" fmla="*/ 93 h 218"/>
                  <a:gd name="T70" fmla="*/ 61 w 249"/>
                  <a:gd name="T71" fmla="*/ 93 h 218"/>
                  <a:gd name="T72" fmla="*/ 61 w 249"/>
                  <a:gd name="T73" fmla="*/ 62 h 218"/>
                  <a:gd name="T74" fmla="*/ 61 w 249"/>
                  <a:gd name="T75" fmla="*/ 62 h 218"/>
                  <a:gd name="T76" fmla="*/ 92 w 249"/>
                  <a:gd name="T77" fmla="*/ 93 h 218"/>
                  <a:gd name="T78" fmla="*/ 92 w 249"/>
                  <a:gd name="T79" fmla="*/ 93 h 218"/>
                  <a:gd name="T80" fmla="*/ 92 w 249"/>
                  <a:gd name="T81" fmla="*/ 93 h 218"/>
                  <a:gd name="T82" fmla="*/ 124 w 249"/>
                  <a:gd name="T83" fmla="*/ 93 h 218"/>
                  <a:gd name="T84" fmla="*/ 124 w 249"/>
                  <a:gd name="T85" fmla="*/ 156 h 218"/>
                  <a:gd name="T86" fmla="*/ 124 w 249"/>
                  <a:gd name="T87" fmla="*/ 156 h 218"/>
                  <a:gd name="T88" fmla="*/ 124 w 249"/>
                  <a:gd name="T89" fmla="*/ 156 h 218"/>
                  <a:gd name="T90" fmla="*/ 154 w 249"/>
                  <a:gd name="T91" fmla="*/ 186 h 218"/>
                  <a:gd name="T92" fmla="*/ 154 w 249"/>
                  <a:gd name="T93" fmla="*/ 186 h 218"/>
                  <a:gd name="T94" fmla="*/ 154 w 249"/>
                  <a:gd name="T95" fmla="*/ 186 h 218"/>
                  <a:gd name="T96" fmla="*/ 124 w 249"/>
                  <a:gd name="T97" fmla="*/ 186 h 218"/>
                  <a:gd name="T98" fmla="*/ 124 w 249"/>
                  <a:gd name="T99" fmla="*/ 186 h 218"/>
                  <a:gd name="T100" fmla="*/ 124 w 249"/>
                  <a:gd name="T101" fmla="*/ 217 h 218"/>
                  <a:gd name="T102" fmla="*/ 124 w 249"/>
                  <a:gd name="T103" fmla="*/ 217 h 218"/>
                  <a:gd name="T104" fmla="*/ 124 w 249"/>
                  <a:gd name="T105" fmla="*/ 217 h 218"/>
                  <a:gd name="T106" fmla="*/ 124 w 249"/>
                  <a:gd name="T107" fmla="*/ 217 h 218"/>
                  <a:gd name="T108" fmla="*/ 124 w 249"/>
                  <a:gd name="T109" fmla="*/ 217 h 218"/>
                  <a:gd name="T110" fmla="*/ 154 w 249"/>
                  <a:gd name="T111" fmla="*/ 186 h 218"/>
                  <a:gd name="T112" fmla="*/ 154 w 249"/>
                  <a:gd name="T113" fmla="*/ 186 h 218"/>
                  <a:gd name="T114" fmla="*/ 185 w 249"/>
                  <a:gd name="T115" fmla="*/ 156 h 218"/>
                  <a:gd name="T116" fmla="*/ 216 w 249"/>
                  <a:gd name="T117" fmla="*/ 156 h 218"/>
                  <a:gd name="T118" fmla="*/ 216 w 249"/>
                  <a:gd name="T119" fmla="*/ 124 h 218"/>
                  <a:gd name="T120" fmla="*/ 216 w 249"/>
                  <a:gd name="T121" fmla="*/ 124 h 218"/>
                  <a:gd name="T122" fmla="*/ 248 w 249"/>
                  <a:gd name="T123" fmla="*/ 93 h 218"/>
                  <a:gd name="T124" fmla="*/ 216 w 249"/>
                  <a:gd name="T1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8">
                    <a:moveTo>
                      <a:pt x="216" y="93"/>
                    </a:moveTo>
                    <a:lnTo>
                      <a:pt x="216" y="93"/>
                    </a:lnTo>
                    <a:lnTo>
                      <a:pt x="216" y="93"/>
                    </a:lnTo>
                    <a:cubicBezTo>
                      <a:pt x="185" y="62"/>
                      <a:pt x="185" y="62"/>
                      <a:pt x="185" y="62"/>
                    </a:cubicBezTo>
                    <a:lnTo>
                      <a:pt x="185" y="32"/>
                    </a:lnTo>
                    <a:lnTo>
                      <a:pt x="185" y="32"/>
                    </a:lnTo>
                    <a:lnTo>
                      <a:pt x="185" y="32"/>
                    </a:lnTo>
                    <a:lnTo>
                      <a:pt x="185" y="32"/>
                    </a:lnTo>
                    <a:lnTo>
                      <a:pt x="185" y="32"/>
                    </a:lnTo>
                    <a:lnTo>
                      <a:pt x="154" y="32"/>
                    </a:lnTo>
                    <a:lnTo>
                      <a:pt x="154" y="32"/>
                    </a:lnTo>
                    <a:cubicBezTo>
                      <a:pt x="154" y="32"/>
                      <a:pt x="154" y="0"/>
                      <a:pt x="124" y="0"/>
                    </a:cubicBezTo>
                    <a:lnTo>
                      <a:pt x="124" y="0"/>
                    </a:lnTo>
                    <a:lnTo>
                      <a:pt x="124" y="0"/>
                    </a:lnTo>
                    <a:lnTo>
                      <a:pt x="124" y="0"/>
                    </a:lnTo>
                    <a:lnTo>
                      <a:pt x="124" y="0"/>
                    </a:lnTo>
                    <a:lnTo>
                      <a:pt x="124" y="0"/>
                    </a:lnTo>
                    <a:lnTo>
                      <a:pt x="124" y="0"/>
                    </a:lnTo>
                    <a:cubicBezTo>
                      <a:pt x="124" y="0"/>
                      <a:pt x="124" y="0"/>
                      <a:pt x="124" y="32"/>
                    </a:cubicBezTo>
                    <a:lnTo>
                      <a:pt x="124" y="32"/>
                    </a:lnTo>
                    <a:lnTo>
                      <a:pt x="92" y="32"/>
                    </a:lnTo>
                    <a:lnTo>
                      <a:pt x="92" y="32"/>
                    </a:lnTo>
                    <a:lnTo>
                      <a:pt x="92" y="32"/>
                    </a:lnTo>
                    <a:cubicBezTo>
                      <a:pt x="92" y="32"/>
                      <a:pt x="92" y="32"/>
                      <a:pt x="61" y="32"/>
                    </a:cubicBezTo>
                    <a:cubicBezTo>
                      <a:pt x="61" y="32"/>
                      <a:pt x="61" y="32"/>
                      <a:pt x="30" y="32"/>
                    </a:cubicBezTo>
                    <a:lnTo>
                      <a:pt x="30" y="32"/>
                    </a:lnTo>
                    <a:lnTo>
                      <a:pt x="30" y="32"/>
                    </a:lnTo>
                    <a:lnTo>
                      <a:pt x="30" y="32"/>
                    </a:lnTo>
                    <a:lnTo>
                      <a:pt x="30" y="32"/>
                    </a:lnTo>
                    <a:cubicBezTo>
                      <a:pt x="30" y="32"/>
                      <a:pt x="30" y="32"/>
                      <a:pt x="0" y="32"/>
                    </a:cubicBezTo>
                    <a:cubicBezTo>
                      <a:pt x="0" y="32"/>
                      <a:pt x="0" y="32"/>
                      <a:pt x="30" y="32"/>
                    </a:cubicBezTo>
                    <a:lnTo>
                      <a:pt x="30" y="32"/>
                    </a:lnTo>
                    <a:cubicBezTo>
                      <a:pt x="30" y="62"/>
                      <a:pt x="30" y="62"/>
                      <a:pt x="30" y="93"/>
                    </a:cubicBezTo>
                    <a:lnTo>
                      <a:pt x="30" y="93"/>
                    </a:lnTo>
                    <a:lnTo>
                      <a:pt x="30" y="93"/>
                    </a:lnTo>
                    <a:cubicBezTo>
                      <a:pt x="30" y="93"/>
                      <a:pt x="30" y="93"/>
                      <a:pt x="61" y="93"/>
                    </a:cubicBezTo>
                    <a:lnTo>
                      <a:pt x="61" y="62"/>
                    </a:lnTo>
                    <a:lnTo>
                      <a:pt x="61" y="62"/>
                    </a:lnTo>
                    <a:cubicBezTo>
                      <a:pt x="92" y="93"/>
                      <a:pt x="92" y="93"/>
                      <a:pt x="92" y="93"/>
                    </a:cubicBezTo>
                    <a:lnTo>
                      <a:pt x="92" y="93"/>
                    </a:lnTo>
                    <a:lnTo>
                      <a:pt x="92" y="93"/>
                    </a:lnTo>
                    <a:lnTo>
                      <a:pt x="124" y="93"/>
                    </a:lnTo>
                    <a:cubicBezTo>
                      <a:pt x="124" y="124"/>
                      <a:pt x="124" y="124"/>
                      <a:pt x="124" y="156"/>
                    </a:cubicBezTo>
                    <a:lnTo>
                      <a:pt x="124" y="156"/>
                    </a:lnTo>
                    <a:lnTo>
                      <a:pt x="124" y="156"/>
                    </a:lnTo>
                    <a:cubicBezTo>
                      <a:pt x="154" y="156"/>
                      <a:pt x="154" y="156"/>
                      <a:pt x="154" y="186"/>
                    </a:cubicBezTo>
                    <a:lnTo>
                      <a:pt x="154" y="186"/>
                    </a:lnTo>
                    <a:lnTo>
                      <a:pt x="154" y="186"/>
                    </a:lnTo>
                    <a:lnTo>
                      <a:pt x="124" y="186"/>
                    </a:lnTo>
                    <a:lnTo>
                      <a:pt x="124" y="186"/>
                    </a:lnTo>
                    <a:lnTo>
                      <a:pt x="124" y="217"/>
                    </a:lnTo>
                    <a:lnTo>
                      <a:pt x="124" y="217"/>
                    </a:lnTo>
                    <a:lnTo>
                      <a:pt x="124" y="217"/>
                    </a:lnTo>
                    <a:lnTo>
                      <a:pt x="124" y="217"/>
                    </a:lnTo>
                    <a:lnTo>
                      <a:pt x="124" y="217"/>
                    </a:lnTo>
                    <a:lnTo>
                      <a:pt x="154" y="186"/>
                    </a:lnTo>
                    <a:lnTo>
                      <a:pt x="154" y="186"/>
                    </a:lnTo>
                    <a:cubicBezTo>
                      <a:pt x="154" y="156"/>
                      <a:pt x="185" y="156"/>
                      <a:pt x="185" y="156"/>
                    </a:cubicBezTo>
                    <a:cubicBezTo>
                      <a:pt x="185" y="156"/>
                      <a:pt x="185" y="156"/>
                      <a:pt x="216" y="156"/>
                    </a:cubicBezTo>
                    <a:cubicBezTo>
                      <a:pt x="216" y="124"/>
                      <a:pt x="216" y="124"/>
                      <a:pt x="216" y="124"/>
                    </a:cubicBezTo>
                    <a:lnTo>
                      <a:pt x="216" y="124"/>
                    </a:lnTo>
                    <a:cubicBezTo>
                      <a:pt x="216" y="93"/>
                      <a:pt x="216" y="93"/>
                      <a:pt x="248" y="93"/>
                    </a:cubicBezTo>
                    <a:cubicBezTo>
                      <a:pt x="248" y="93"/>
                      <a:pt x="248" y="93"/>
                      <a:pt x="216"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2" name="Freeform 131"/>
              <p:cNvSpPr>
                <a:spLocks noChangeArrowheads="1"/>
              </p:cNvSpPr>
              <p:nvPr/>
            </p:nvSpPr>
            <p:spPr bwMode="auto">
              <a:xfrm>
                <a:off x="5776913" y="2282825"/>
                <a:ext cx="55562" cy="133350"/>
              </a:xfrm>
              <a:custGeom>
                <a:avLst/>
                <a:gdLst>
                  <a:gd name="T0" fmla="*/ 63 w 156"/>
                  <a:gd name="T1" fmla="*/ 278 h 372"/>
                  <a:gd name="T2" fmla="*/ 63 w 156"/>
                  <a:gd name="T3" fmla="*/ 278 h 372"/>
                  <a:gd name="T4" fmla="*/ 63 w 156"/>
                  <a:gd name="T5" fmla="*/ 278 h 372"/>
                  <a:gd name="T6" fmla="*/ 63 w 156"/>
                  <a:gd name="T7" fmla="*/ 278 h 372"/>
                  <a:gd name="T8" fmla="*/ 31 w 156"/>
                  <a:gd name="T9" fmla="*/ 309 h 372"/>
                  <a:gd name="T10" fmla="*/ 31 w 156"/>
                  <a:gd name="T11" fmla="*/ 309 h 372"/>
                  <a:gd name="T12" fmla="*/ 31 w 156"/>
                  <a:gd name="T13" fmla="*/ 309 h 372"/>
                  <a:gd name="T14" fmla="*/ 31 w 156"/>
                  <a:gd name="T15" fmla="*/ 309 h 372"/>
                  <a:gd name="T16" fmla="*/ 31 w 156"/>
                  <a:gd name="T17" fmla="*/ 309 h 372"/>
                  <a:gd name="T18" fmla="*/ 0 w 156"/>
                  <a:gd name="T19" fmla="*/ 341 h 372"/>
                  <a:gd name="T20" fmla="*/ 0 w 156"/>
                  <a:gd name="T21" fmla="*/ 341 h 372"/>
                  <a:gd name="T22" fmla="*/ 0 w 156"/>
                  <a:gd name="T23" fmla="*/ 341 h 372"/>
                  <a:gd name="T24" fmla="*/ 0 w 156"/>
                  <a:gd name="T25" fmla="*/ 341 h 372"/>
                  <a:gd name="T26" fmla="*/ 31 w 156"/>
                  <a:gd name="T27" fmla="*/ 371 h 372"/>
                  <a:gd name="T28" fmla="*/ 31 w 156"/>
                  <a:gd name="T29" fmla="*/ 371 h 372"/>
                  <a:gd name="T30" fmla="*/ 93 w 156"/>
                  <a:gd name="T31" fmla="*/ 341 h 372"/>
                  <a:gd name="T32" fmla="*/ 93 w 156"/>
                  <a:gd name="T33" fmla="*/ 341 h 372"/>
                  <a:gd name="T34" fmla="*/ 93 w 156"/>
                  <a:gd name="T35" fmla="*/ 309 h 372"/>
                  <a:gd name="T36" fmla="*/ 93 w 156"/>
                  <a:gd name="T37" fmla="*/ 309 h 372"/>
                  <a:gd name="T38" fmla="*/ 155 w 156"/>
                  <a:gd name="T39" fmla="*/ 247 h 372"/>
                  <a:gd name="T40" fmla="*/ 155 w 156"/>
                  <a:gd name="T41" fmla="*/ 247 h 372"/>
                  <a:gd name="T42" fmla="*/ 155 w 156"/>
                  <a:gd name="T43" fmla="*/ 217 h 372"/>
                  <a:gd name="T44" fmla="*/ 155 w 156"/>
                  <a:gd name="T45" fmla="*/ 185 h 372"/>
                  <a:gd name="T46" fmla="*/ 155 w 156"/>
                  <a:gd name="T47" fmla="*/ 154 h 372"/>
                  <a:gd name="T48" fmla="*/ 155 w 156"/>
                  <a:gd name="T49" fmla="*/ 154 h 372"/>
                  <a:gd name="T50" fmla="*/ 155 w 156"/>
                  <a:gd name="T51" fmla="*/ 123 h 372"/>
                  <a:gd name="T52" fmla="*/ 155 w 156"/>
                  <a:gd name="T53" fmla="*/ 123 h 372"/>
                  <a:gd name="T54" fmla="*/ 124 w 156"/>
                  <a:gd name="T55" fmla="*/ 31 h 372"/>
                  <a:gd name="T56" fmla="*/ 124 w 156"/>
                  <a:gd name="T57" fmla="*/ 31 h 372"/>
                  <a:gd name="T58" fmla="*/ 93 w 156"/>
                  <a:gd name="T59" fmla="*/ 31 h 372"/>
                  <a:gd name="T60" fmla="*/ 93 w 156"/>
                  <a:gd name="T61" fmla="*/ 0 h 372"/>
                  <a:gd name="T62" fmla="*/ 93 w 156"/>
                  <a:gd name="T63" fmla="*/ 31 h 372"/>
                  <a:gd name="T64" fmla="*/ 93 w 156"/>
                  <a:gd name="T65" fmla="*/ 31 h 372"/>
                  <a:gd name="T66" fmla="*/ 93 w 156"/>
                  <a:gd name="T67" fmla="*/ 31 h 372"/>
                  <a:gd name="T68" fmla="*/ 93 w 156"/>
                  <a:gd name="T69" fmla="*/ 31 h 372"/>
                  <a:gd name="T70" fmla="*/ 93 w 156"/>
                  <a:gd name="T71" fmla="*/ 31 h 372"/>
                  <a:gd name="T72" fmla="*/ 93 w 156"/>
                  <a:gd name="T73" fmla="*/ 61 h 372"/>
                  <a:gd name="T74" fmla="*/ 93 w 156"/>
                  <a:gd name="T75" fmla="*/ 93 h 372"/>
                  <a:gd name="T76" fmla="*/ 93 w 156"/>
                  <a:gd name="T77" fmla="*/ 93 h 372"/>
                  <a:gd name="T78" fmla="*/ 93 w 156"/>
                  <a:gd name="T79" fmla="*/ 93 h 372"/>
                  <a:gd name="T80" fmla="*/ 93 w 156"/>
                  <a:gd name="T81" fmla="*/ 93 h 372"/>
                  <a:gd name="T82" fmla="*/ 93 w 156"/>
                  <a:gd name="T83" fmla="*/ 123 h 372"/>
                  <a:gd name="T84" fmla="*/ 93 w 156"/>
                  <a:gd name="T85" fmla="*/ 154 h 372"/>
                  <a:gd name="T86" fmla="*/ 93 w 156"/>
                  <a:gd name="T87" fmla="*/ 185 h 372"/>
                  <a:gd name="T88" fmla="*/ 93 w 156"/>
                  <a:gd name="T89" fmla="*/ 217 h 372"/>
                  <a:gd name="T90" fmla="*/ 93 w 156"/>
                  <a:gd name="T91" fmla="*/ 247 h 372"/>
                  <a:gd name="T92" fmla="*/ 93 w 156"/>
                  <a:gd name="T93" fmla="*/ 278 h 372"/>
                  <a:gd name="T94" fmla="*/ 93 w 156"/>
                  <a:gd name="T95" fmla="*/ 278 h 372"/>
                  <a:gd name="T96" fmla="*/ 63 w 156"/>
                  <a:gd name="T97" fmla="*/ 27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372">
                    <a:moveTo>
                      <a:pt x="63" y="278"/>
                    </a:moveTo>
                    <a:lnTo>
                      <a:pt x="63" y="278"/>
                    </a:lnTo>
                    <a:lnTo>
                      <a:pt x="63" y="278"/>
                    </a:lnTo>
                    <a:lnTo>
                      <a:pt x="63" y="278"/>
                    </a:lnTo>
                    <a:cubicBezTo>
                      <a:pt x="31" y="278"/>
                      <a:pt x="31" y="309"/>
                      <a:pt x="31" y="309"/>
                    </a:cubicBezTo>
                    <a:lnTo>
                      <a:pt x="31" y="309"/>
                    </a:lnTo>
                    <a:lnTo>
                      <a:pt x="31" y="309"/>
                    </a:lnTo>
                    <a:lnTo>
                      <a:pt x="31" y="309"/>
                    </a:lnTo>
                    <a:lnTo>
                      <a:pt x="31" y="309"/>
                    </a:lnTo>
                    <a:cubicBezTo>
                      <a:pt x="31" y="341"/>
                      <a:pt x="31" y="341"/>
                      <a:pt x="0" y="341"/>
                    </a:cubicBezTo>
                    <a:lnTo>
                      <a:pt x="0" y="341"/>
                    </a:lnTo>
                    <a:lnTo>
                      <a:pt x="0" y="341"/>
                    </a:lnTo>
                    <a:lnTo>
                      <a:pt x="0" y="341"/>
                    </a:lnTo>
                    <a:lnTo>
                      <a:pt x="31" y="371"/>
                    </a:lnTo>
                    <a:lnTo>
                      <a:pt x="31" y="371"/>
                    </a:lnTo>
                    <a:cubicBezTo>
                      <a:pt x="31" y="341"/>
                      <a:pt x="63" y="341"/>
                      <a:pt x="93" y="341"/>
                    </a:cubicBezTo>
                    <a:lnTo>
                      <a:pt x="93" y="341"/>
                    </a:lnTo>
                    <a:cubicBezTo>
                      <a:pt x="93" y="309"/>
                      <a:pt x="93" y="309"/>
                      <a:pt x="93" y="309"/>
                    </a:cubicBezTo>
                    <a:lnTo>
                      <a:pt x="93" y="309"/>
                    </a:lnTo>
                    <a:cubicBezTo>
                      <a:pt x="93" y="309"/>
                      <a:pt x="124" y="278"/>
                      <a:pt x="155" y="247"/>
                    </a:cubicBezTo>
                    <a:lnTo>
                      <a:pt x="155" y="247"/>
                    </a:lnTo>
                    <a:lnTo>
                      <a:pt x="155" y="217"/>
                    </a:lnTo>
                    <a:cubicBezTo>
                      <a:pt x="155" y="185"/>
                      <a:pt x="155" y="185"/>
                      <a:pt x="155" y="185"/>
                    </a:cubicBezTo>
                    <a:cubicBezTo>
                      <a:pt x="155" y="185"/>
                      <a:pt x="155" y="185"/>
                      <a:pt x="155" y="154"/>
                    </a:cubicBezTo>
                    <a:lnTo>
                      <a:pt x="155" y="154"/>
                    </a:lnTo>
                    <a:lnTo>
                      <a:pt x="155" y="123"/>
                    </a:lnTo>
                    <a:lnTo>
                      <a:pt x="155" y="123"/>
                    </a:lnTo>
                    <a:cubicBezTo>
                      <a:pt x="124" y="93"/>
                      <a:pt x="124" y="61"/>
                      <a:pt x="124" y="31"/>
                    </a:cubicBezTo>
                    <a:lnTo>
                      <a:pt x="124" y="31"/>
                    </a:lnTo>
                    <a:cubicBezTo>
                      <a:pt x="124" y="31"/>
                      <a:pt x="124" y="31"/>
                      <a:pt x="93" y="31"/>
                    </a:cubicBezTo>
                    <a:cubicBezTo>
                      <a:pt x="93" y="0"/>
                      <a:pt x="93" y="0"/>
                      <a:pt x="93" y="0"/>
                    </a:cubicBezTo>
                    <a:lnTo>
                      <a:pt x="93" y="31"/>
                    </a:lnTo>
                    <a:lnTo>
                      <a:pt x="93" y="31"/>
                    </a:lnTo>
                    <a:lnTo>
                      <a:pt x="93" y="31"/>
                    </a:lnTo>
                    <a:lnTo>
                      <a:pt x="93" y="31"/>
                    </a:lnTo>
                    <a:lnTo>
                      <a:pt x="93" y="31"/>
                    </a:lnTo>
                    <a:lnTo>
                      <a:pt x="93" y="61"/>
                    </a:lnTo>
                    <a:cubicBezTo>
                      <a:pt x="93" y="61"/>
                      <a:pt x="93" y="61"/>
                      <a:pt x="93" y="93"/>
                    </a:cubicBezTo>
                    <a:lnTo>
                      <a:pt x="93" y="93"/>
                    </a:lnTo>
                    <a:lnTo>
                      <a:pt x="93" y="93"/>
                    </a:lnTo>
                    <a:lnTo>
                      <a:pt x="93" y="93"/>
                    </a:lnTo>
                    <a:cubicBezTo>
                      <a:pt x="93" y="93"/>
                      <a:pt x="93" y="93"/>
                      <a:pt x="93" y="123"/>
                    </a:cubicBezTo>
                    <a:cubicBezTo>
                      <a:pt x="93" y="123"/>
                      <a:pt x="93" y="123"/>
                      <a:pt x="93" y="154"/>
                    </a:cubicBezTo>
                    <a:cubicBezTo>
                      <a:pt x="93" y="185"/>
                      <a:pt x="93" y="185"/>
                      <a:pt x="93" y="185"/>
                    </a:cubicBezTo>
                    <a:lnTo>
                      <a:pt x="93" y="217"/>
                    </a:lnTo>
                    <a:cubicBezTo>
                      <a:pt x="93" y="217"/>
                      <a:pt x="93" y="217"/>
                      <a:pt x="93" y="247"/>
                    </a:cubicBezTo>
                    <a:cubicBezTo>
                      <a:pt x="93" y="247"/>
                      <a:pt x="93" y="247"/>
                      <a:pt x="93" y="278"/>
                    </a:cubicBezTo>
                    <a:lnTo>
                      <a:pt x="93" y="278"/>
                    </a:lnTo>
                    <a:lnTo>
                      <a:pt x="63" y="2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3" name="Freeform 132"/>
              <p:cNvSpPr>
                <a:spLocks noChangeArrowheads="1"/>
              </p:cNvSpPr>
              <p:nvPr/>
            </p:nvSpPr>
            <p:spPr bwMode="auto">
              <a:xfrm>
                <a:off x="5710238" y="2327275"/>
                <a:ext cx="88900" cy="79375"/>
              </a:xfrm>
              <a:custGeom>
                <a:avLst/>
                <a:gdLst>
                  <a:gd name="T0" fmla="*/ 154 w 249"/>
                  <a:gd name="T1" fmla="*/ 155 h 219"/>
                  <a:gd name="T2" fmla="*/ 154 w 249"/>
                  <a:gd name="T3" fmla="*/ 155 h 219"/>
                  <a:gd name="T4" fmla="*/ 154 w 249"/>
                  <a:gd name="T5" fmla="*/ 155 h 219"/>
                  <a:gd name="T6" fmla="*/ 154 w 249"/>
                  <a:gd name="T7" fmla="*/ 155 h 219"/>
                  <a:gd name="T8" fmla="*/ 154 w 249"/>
                  <a:gd name="T9" fmla="*/ 155 h 219"/>
                  <a:gd name="T10" fmla="*/ 154 w 249"/>
                  <a:gd name="T11" fmla="*/ 155 h 219"/>
                  <a:gd name="T12" fmla="*/ 154 w 249"/>
                  <a:gd name="T13" fmla="*/ 124 h 219"/>
                  <a:gd name="T14" fmla="*/ 154 w 249"/>
                  <a:gd name="T15" fmla="*/ 124 h 219"/>
                  <a:gd name="T16" fmla="*/ 154 w 249"/>
                  <a:gd name="T17" fmla="*/ 124 h 219"/>
                  <a:gd name="T18" fmla="*/ 185 w 249"/>
                  <a:gd name="T19" fmla="*/ 124 h 219"/>
                  <a:gd name="T20" fmla="*/ 185 w 249"/>
                  <a:gd name="T21" fmla="*/ 124 h 219"/>
                  <a:gd name="T22" fmla="*/ 216 w 249"/>
                  <a:gd name="T23" fmla="*/ 124 h 219"/>
                  <a:gd name="T24" fmla="*/ 216 w 249"/>
                  <a:gd name="T25" fmla="*/ 124 h 219"/>
                  <a:gd name="T26" fmla="*/ 248 w 249"/>
                  <a:gd name="T27" fmla="*/ 94 h 219"/>
                  <a:gd name="T28" fmla="*/ 248 w 249"/>
                  <a:gd name="T29" fmla="*/ 94 h 219"/>
                  <a:gd name="T30" fmla="*/ 248 w 249"/>
                  <a:gd name="T31" fmla="*/ 94 h 219"/>
                  <a:gd name="T32" fmla="*/ 248 w 249"/>
                  <a:gd name="T33" fmla="*/ 62 h 219"/>
                  <a:gd name="T34" fmla="*/ 248 w 249"/>
                  <a:gd name="T35" fmla="*/ 31 h 219"/>
                  <a:gd name="T36" fmla="*/ 248 w 249"/>
                  <a:gd name="T37" fmla="*/ 0 h 219"/>
                  <a:gd name="T38" fmla="*/ 248 w 249"/>
                  <a:gd name="T39" fmla="*/ 0 h 219"/>
                  <a:gd name="T40" fmla="*/ 248 w 249"/>
                  <a:gd name="T41" fmla="*/ 0 h 219"/>
                  <a:gd name="T42" fmla="*/ 248 w 249"/>
                  <a:gd name="T43" fmla="*/ 0 h 219"/>
                  <a:gd name="T44" fmla="*/ 216 w 249"/>
                  <a:gd name="T45" fmla="*/ 0 h 219"/>
                  <a:gd name="T46" fmla="*/ 216 w 249"/>
                  <a:gd name="T47" fmla="*/ 0 h 219"/>
                  <a:gd name="T48" fmla="*/ 216 w 249"/>
                  <a:gd name="T49" fmla="*/ 0 h 219"/>
                  <a:gd name="T50" fmla="*/ 216 w 249"/>
                  <a:gd name="T51" fmla="*/ 0 h 219"/>
                  <a:gd name="T52" fmla="*/ 216 w 249"/>
                  <a:gd name="T53" fmla="*/ 0 h 219"/>
                  <a:gd name="T54" fmla="*/ 185 w 249"/>
                  <a:gd name="T55" fmla="*/ 0 h 219"/>
                  <a:gd name="T56" fmla="*/ 185 w 249"/>
                  <a:gd name="T57" fmla="*/ 31 h 219"/>
                  <a:gd name="T58" fmla="*/ 154 w 249"/>
                  <a:gd name="T59" fmla="*/ 31 h 219"/>
                  <a:gd name="T60" fmla="*/ 154 w 249"/>
                  <a:gd name="T61" fmla="*/ 31 h 219"/>
                  <a:gd name="T62" fmla="*/ 124 w 249"/>
                  <a:gd name="T63" fmla="*/ 31 h 219"/>
                  <a:gd name="T64" fmla="*/ 124 w 249"/>
                  <a:gd name="T65" fmla="*/ 0 h 219"/>
                  <a:gd name="T66" fmla="*/ 124 w 249"/>
                  <a:gd name="T67" fmla="*/ 0 h 219"/>
                  <a:gd name="T68" fmla="*/ 92 w 249"/>
                  <a:gd name="T69" fmla="*/ 0 h 219"/>
                  <a:gd name="T70" fmla="*/ 92 w 249"/>
                  <a:gd name="T71" fmla="*/ 0 h 219"/>
                  <a:gd name="T72" fmla="*/ 92 w 249"/>
                  <a:gd name="T73" fmla="*/ 0 h 219"/>
                  <a:gd name="T74" fmla="*/ 61 w 249"/>
                  <a:gd name="T75" fmla="*/ 0 h 219"/>
                  <a:gd name="T76" fmla="*/ 30 w 249"/>
                  <a:gd name="T77" fmla="*/ 0 h 219"/>
                  <a:gd name="T78" fmla="*/ 30 w 249"/>
                  <a:gd name="T79" fmla="*/ 0 h 219"/>
                  <a:gd name="T80" fmla="*/ 30 w 249"/>
                  <a:gd name="T81" fmla="*/ 0 h 219"/>
                  <a:gd name="T82" fmla="*/ 0 w 249"/>
                  <a:gd name="T83" fmla="*/ 31 h 219"/>
                  <a:gd name="T84" fmla="*/ 0 w 249"/>
                  <a:gd name="T85" fmla="*/ 62 h 219"/>
                  <a:gd name="T86" fmla="*/ 30 w 249"/>
                  <a:gd name="T87" fmla="*/ 124 h 219"/>
                  <a:gd name="T88" fmla="*/ 30 w 249"/>
                  <a:gd name="T89" fmla="*/ 124 h 219"/>
                  <a:gd name="T90" fmla="*/ 30 w 249"/>
                  <a:gd name="T91" fmla="*/ 155 h 219"/>
                  <a:gd name="T92" fmla="*/ 61 w 249"/>
                  <a:gd name="T93" fmla="*/ 186 h 219"/>
                  <a:gd name="T94" fmla="*/ 92 w 249"/>
                  <a:gd name="T95" fmla="*/ 218 h 219"/>
                  <a:gd name="T96" fmla="*/ 92 w 249"/>
                  <a:gd name="T97" fmla="*/ 186 h 219"/>
                  <a:gd name="T98" fmla="*/ 124 w 249"/>
                  <a:gd name="T99" fmla="*/ 186 h 219"/>
                  <a:gd name="T100" fmla="*/ 154 w 249"/>
                  <a:gd name="T101" fmla="*/ 1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9">
                    <a:moveTo>
                      <a:pt x="154" y="155"/>
                    </a:moveTo>
                    <a:lnTo>
                      <a:pt x="154" y="155"/>
                    </a:lnTo>
                    <a:lnTo>
                      <a:pt x="154" y="155"/>
                    </a:lnTo>
                    <a:lnTo>
                      <a:pt x="154" y="155"/>
                    </a:lnTo>
                    <a:lnTo>
                      <a:pt x="154" y="155"/>
                    </a:lnTo>
                    <a:lnTo>
                      <a:pt x="154" y="155"/>
                    </a:lnTo>
                    <a:lnTo>
                      <a:pt x="154" y="124"/>
                    </a:lnTo>
                    <a:lnTo>
                      <a:pt x="154" y="124"/>
                    </a:lnTo>
                    <a:lnTo>
                      <a:pt x="154" y="124"/>
                    </a:lnTo>
                    <a:cubicBezTo>
                      <a:pt x="185" y="124"/>
                      <a:pt x="185" y="124"/>
                      <a:pt x="185" y="124"/>
                    </a:cubicBezTo>
                    <a:lnTo>
                      <a:pt x="185" y="124"/>
                    </a:lnTo>
                    <a:cubicBezTo>
                      <a:pt x="216" y="124"/>
                      <a:pt x="216" y="124"/>
                      <a:pt x="216" y="124"/>
                    </a:cubicBezTo>
                    <a:lnTo>
                      <a:pt x="216" y="124"/>
                    </a:lnTo>
                    <a:cubicBezTo>
                      <a:pt x="216" y="94"/>
                      <a:pt x="216" y="94"/>
                      <a:pt x="248" y="94"/>
                    </a:cubicBezTo>
                    <a:lnTo>
                      <a:pt x="248" y="94"/>
                    </a:lnTo>
                    <a:lnTo>
                      <a:pt x="248" y="94"/>
                    </a:lnTo>
                    <a:cubicBezTo>
                      <a:pt x="248" y="94"/>
                      <a:pt x="248" y="94"/>
                      <a:pt x="248" y="62"/>
                    </a:cubicBezTo>
                    <a:cubicBezTo>
                      <a:pt x="248" y="62"/>
                      <a:pt x="248" y="62"/>
                      <a:pt x="248" y="31"/>
                    </a:cubicBezTo>
                    <a:lnTo>
                      <a:pt x="248" y="0"/>
                    </a:lnTo>
                    <a:lnTo>
                      <a:pt x="248" y="0"/>
                    </a:lnTo>
                    <a:lnTo>
                      <a:pt x="248" y="0"/>
                    </a:lnTo>
                    <a:lnTo>
                      <a:pt x="248" y="0"/>
                    </a:lnTo>
                    <a:cubicBezTo>
                      <a:pt x="216" y="0"/>
                      <a:pt x="216" y="0"/>
                      <a:pt x="216" y="0"/>
                    </a:cubicBezTo>
                    <a:lnTo>
                      <a:pt x="216" y="0"/>
                    </a:lnTo>
                    <a:lnTo>
                      <a:pt x="216" y="0"/>
                    </a:lnTo>
                    <a:lnTo>
                      <a:pt x="216" y="0"/>
                    </a:lnTo>
                    <a:lnTo>
                      <a:pt x="216" y="0"/>
                    </a:lnTo>
                    <a:cubicBezTo>
                      <a:pt x="216" y="0"/>
                      <a:pt x="216" y="0"/>
                      <a:pt x="185" y="0"/>
                    </a:cubicBezTo>
                    <a:lnTo>
                      <a:pt x="185" y="31"/>
                    </a:lnTo>
                    <a:cubicBezTo>
                      <a:pt x="185" y="31"/>
                      <a:pt x="185" y="31"/>
                      <a:pt x="154" y="31"/>
                    </a:cubicBezTo>
                    <a:lnTo>
                      <a:pt x="154" y="31"/>
                    </a:lnTo>
                    <a:cubicBezTo>
                      <a:pt x="154" y="31"/>
                      <a:pt x="154" y="31"/>
                      <a:pt x="124" y="31"/>
                    </a:cubicBezTo>
                    <a:cubicBezTo>
                      <a:pt x="124" y="31"/>
                      <a:pt x="124" y="31"/>
                      <a:pt x="124" y="0"/>
                    </a:cubicBezTo>
                    <a:lnTo>
                      <a:pt x="124" y="0"/>
                    </a:lnTo>
                    <a:cubicBezTo>
                      <a:pt x="92" y="0"/>
                      <a:pt x="92" y="0"/>
                      <a:pt x="92" y="0"/>
                    </a:cubicBezTo>
                    <a:lnTo>
                      <a:pt x="92" y="0"/>
                    </a:lnTo>
                    <a:lnTo>
                      <a:pt x="92" y="0"/>
                    </a:lnTo>
                    <a:cubicBezTo>
                      <a:pt x="92" y="0"/>
                      <a:pt x="92" y="0"/>
                      <a:pt x="61" y="0"/>
                    </a:cubicBezTo>
                    <a:cubicBezTo>
                      <a:pt x="61" y="0"/>
                      <a:pt x="61" y="0"/>
                      <a:pt x="30" y="0"/>
                    </a:cubicBezTo>
                    <a:lnTo>
                      <a:pt x="30" y="0"/>
                    </a:lnTo>
                    <a:lnTo>
                      <a:pt x="30" y="0"/>
                    </a:lnTo>
                    <a:cubicBezTo>
                      <a:pt x="0" y="31"/>
                      <a:pt x="0" y="31"/>
                      <a:pt x="0" y="31"/>
                    </a:cubicBezTo>
                    <a:cubicBezTo>
                      <a:pt x="0" y="62"/>
                      <a:pt x="0" y="62"/>
                      <a:pt x="0" y="62"/>
                    </a:cubicBezTo>
                    <a:cubicBezTo>
                      <a:pt x="0" y="94"/>
                      <a:pt x="30" y="124"/>
                      <a:pt x="30" y="124"/>
                    </a:cubicBezTo>
                    <a:lnTo>
                      <a:pt x="30" y="124"/>
                    </a:lnTo>
                    <a:cubicBezTo>
                      <a:pt x="30" y="155"/>
                      <a:pt x="30" y="155"/>
                      <a:pt x="30" y="155"/>
                    </a:cubicBezTo>
                    <a:cubicBezTo>
                      <a:pt x="30" y="155"/>
                      <a:pt x="30" y="186"/>
                      <a:pt x="61" y="186"/>
                    </a:cubicBezTo>
                    <a:cubicBezTo>
                      <a:pt x="61" y="186"/>
                      <a:pt x="61" y="186"/>
                      <a:pt x="92" y="218"/>
                    </a:cubicBezTo>
                    <a:cubicBezTo>
                      <a:pt x="92" y="186"/>
                      <a:pt x="92" y="186"/>
                      <a:pt x="92" y="186"/>
                    </a:cubicBezTo>
                    <a:cubicBezTo>
                      <a:pt x="92" y="186"/>
                      <a:pt x="92" y="186"/>
                      <a:pt x="124" y="186"/>
                    </a:cubicBezTo>
                    <a:cubicBezTo>
                      <a:pt x="124" y="186"/>
                      <a:pt x="124" y="155"/>
                      <a:pt x="154" y="15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4" name="Freeform 133"/>
              <p:cNvSpPr>
                <a:spLocks noChangeArrowheads="1"/>
              </p:cNvSpPr>
              <p:nvPr/>
            </p:nvSpPr>
            <p:spPr bwMode="auto">
              <a:xfrm>
                <a:off x="5832475" y="2560638"/>
                <a:ext cx="168275" cy="179387"/>
              </a:xfrm>
              <a:custGeom>
                <a:avLst/>
                <a:gdLst>
                  <a:gd name="T0" fmla="*/ 32 w 466"/>
                  <a:gd name="T1" fmla="*/ 310 h 497"/>
                  <a:gd name="T2" fmla="*/ 62 w 466"/>
                  <a:gd name="T3" fmla="*/ 341 h 497"/>
                  <a:gd name="T4" fmla="*/ 62 w 466"/>
                  <a:gd name="T5" fmla="*/ 372 h 497"/>
                  <a:gd name="T6" fmla="*/ 62 w 466"/>
                  <a:gd name="T7" fmla="*/ 403 h 497"/>
                  <a:gd name="T8" fmla="*/ 62 w 466"/>
                  <a:gd name="T9" fmla="*/ 434 h 497"/>
                  <a:gd name="T10" fmla="*/ 93 w 466"/>
                  <a:gd name="T11" fmla="*/ 434 h 497"/>
                  <a:gd name="T12" fmla="*/ 124 w 466"/>
                  <a:gd name="T13" fmla="*/ 434 h 497"/>
                  <a:gd name="T14" fmla="*/ 156 w 466"/>
                  <a:gd name="T15" fmla="*/ 434 h 497"/>
                  <a:gd name="T16" fmla="*/ 217 w 466"/>
                  <a:gd name="T17" fmla="*/ 434 h 497"/>
                  <a:gd name="T18" fmla="*/ 248 w 466"/>
                  <a:gd name="T19" fmla="*/ 434 h 497"/>
                  <a:gd name="T20" fmla="*/ 248 w 466"/>
                  <a:gd name="T21" fmla="*/ 434 h 497"/>
                  <a:gd name="T22" fmla="*/ 280 w 466"/>
                  <a:gd name="T23" fmla="*/ 434 h 497"/>
                  <a:gd name="T24" fmla="*/ 310 w 466"/>
                  <a:gd name="T25" fmla="*/ 465 h 497"/>
                  <a:gd name="T26" fmla="*/ 310 w 466"/>
                  <a:gd name="T27" fmla="*/ 496 h 497"/>
                  <a:gd name="T28" fmla="*/ 372 w 466"/>
                  <a:gd name="T29" fmla="*/ 465 h 497"/>
                  <a:gd name="T30" fmla="*/ 372 w 466"/>
                  <a:gd name="T31" fmla="*/ 403 h 497"/>
                  <a:gd name="T32" fmla="*/ 372 w 466"/>
                  <a:gd name="T33" fmla="*/ 403 h 497"/>
                  <a:gd name="T34" fmla="*/ 434 w 466"/>
                  <a:gd name="T35" fmla="*/ 310 h 497"/>
                  <a:gd name="T36" fmla="*/ 434 w 466"/>
                  <a:gd name="T37" fmla="*/ 279 h 497"/>
                  <a:gd name="T38" fmla="*/ 434 w 466"/>
                  <a:gd name="T39" fmla="*/ 217 h 497"/>
                  <a:gd name="T40" fmla="*/ 465 w 466"/>
                  <a:gd name="T41" fmla="*/ 155 h 497"/>
                  <a:gd name="T42" fmla="*/ 465 w 466"/>
                  <a:gd name="T43" fmla="*/ 124 h 497"/>
                  <a:gd name="T44" fmla="*/ 465 w 466"/>
                  <a:gd name="T45" fmla="*/ 93 h 497"/>
                  <a:gd name="T46" fmla="*/ 434 w 466"/>
                  <a:gd name="T47" fmla="*/ 0 h 497"/>
                  <a:gd name="T48" fmla="*/ 372 w 466"/>
                  <a:gd name="T49" fmla="*/ 0 h 497"/>
                  <a:gd name="T50" fmla="*/ 372 w 466"/>
                  <a:gd name="T51" fmla="*/ 31 h 497"/>
                  <a:gd name="T52" fmla="*/ 372 w 466"/>
                  <a:gd name="T53" fmla="*/ 62 h 497"/>
                  <a:gd name="T54" fmla="*/ 372 w 466"/>
                  <a:gd name="T55" fmla="*/ 93 h 497"/>
                  <a:gd name="T56" fmla="*/ 341 w 466"/>
                  <a:gd name="T57" fmla="*/ 124 h 497"/>
                  <a:gd name="T58" fmla="*/ 341 w 466"/>
                  <a:gd name="T59" fmla="*/ 155 h 497"/>
                  <a:gd name="T60" fmla="*/ 341 w 466"/>
                  <a:gd name="T61" fmla="*/ 155 h 497"/>
                  <a:gd name="T62" fmla="*/ 310 w 466"/>
                  <a:gd name="T63" fmla="*/ 186 h 497"/>
                  <a:gd name="T64" fmla="*/ 248 w 466"/>
                  <a:gd name="T65" fmla="*/ 217 h 497"/>
                  <a:gd name="T66" fmla="*/ 186 w 466"/>
                  <a:gd name="T67" fmla="*/ 186 h 497"/>
                  <a:gd name="T68" fmla="*/ 186 w 466"/>
                  <a:gd name="T69" fmla="*/ 186 h 497"/>
                  <a:gd name="T70" fmla="*/ 124 w 466"/>
                  <a:gd name="T71" fmla="*/ 217 h 497"/>
                  <a:gd name="T72" fmla="*/ 124 w 466"/>
                  <a:gd name="T73" fmla="*/ 217 h 497"/>
                  <a:gd name="T74" fmla="*/ 93 w 466"/>
                  <a:gd name="T75" fmla="*/ 217 h 497"/>
                  <a:gd name="T76" fmla="*/ 62 w 466"/>
                  <a:gd name="T77" fmla="*/ 217 h 497"/>
                  <a:gd name="T78" fmla="*/ 62 w 466"/>
                  <a:gd name="T79" fmla="*/ 217 h 497"/>
                  <a:gd name="T80" fmla="*/ 32 w 466"/>
                  <a:gd name="T81" fmla="*/ 186 h 497"/>
                  <a:gd name="T82" fmla="*/ 0 w 466"/>
                  <a:gd name="T83" fmla="*/ 186 h 497"/>
                  <a:gd name="T84" fmla="*/ 0 w 466"/>
                  <a:gd name="T85" fmla="*/ 217 h 497"/>
                  <a:gd name="T86" fmla="*/ 32 w 466"/>
                  <a:gd name="T87" fmla="*/ 27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 h="497">
                    <a:moveTo>
                      <a:pt x="32" y="310"/>
                    </a:moveTo>
                    <a:lnTo>
                      <a:pt x="32" y="310"/>
                    </a:lnTo>
                    <a:cubicBezTo>
                      <a:pt x="32" y="310"/>
                      <a:pt x="62" y="310"/>
                      <a:pt x="62" y="341"/>
                    </a:cubicBezTo>
                    <a:lnTo>
                      <a:pt x="62" y="341"/>
                    </a:lnTo>
                    <a:lnTo>
                      <a:pt x="62" y="372"/>
                    </a:lnTo>
                    <a:lnTo>
                      <a:pt x="62" y="372"/>
                    </a:lnTo>
                    <a:lnTo>
                      <a:pt x="62" y="403"/>
                    </a:lnTo>
                    <a:lnTo>
                      <a:pt x="62" y="403"/>
                    </a:lnTo>
                    <a:cubicBezTo>
                      <a:pt x="62" y="434"/>
                      <a:pt x="62" y="434"/>
                      <a:pt x="62" y="434"/>
                    </a:cubicBezTo>
                    <a:lnTo>
                      <a:pt x="62" y="434"/>
                    </a:lnTo>
                    <a:cubicBezTo>
                      <a:pt x="93" y="434"/>
                      <a:pt x="93" y="434"/>
                      <a:pt x="93" y="434"/>
                    </a:cubicBezTo>
                    <a:lnTo>
                      <a:pt x="93" y="434"/>
                    </a:lnTo>
                    <a:lnTo>
                      <a:pt x="93" y="434"/>
                    </a:lnTo>
                    <a:cubicBezTo>
                      <a:pt x="124" y="434"/>
                      <a:pt x="124" y="434"/>
                      <a:pt x="124" y="434"/>
                    </a:cubicBezTo>
                    <a:cubicBezTo>
                      <a:pt x="124" y="403"/>
                      <a:pt x="124" y="403"/>
                      <a:pt x="124" y="403"/>
                    </a:cubicBezTo>
                    <a:cubicBezTo>
                      <a:pt x="156" y="403"/>
                      <a:pt x="156" y="434"/>
                      <a:pt x="156" y="434"/>
                    </a:cubicBezTo>
                    <a:lnTo>
                      <a:pt x="156" y="434"/>
                    </a:lnTo>
                    <a:cubicBezTo>
                      <a:pt x="186" y="434"/>
                      <a:pt x="186" y="434"/>
                      <a:pt x="217" y="434"/>
                    </a:cubicBezTo>
                    <a:lnTo>
                      <a:pt x="217" y="434"/>
                    </a:lnTo>
                    <a:cubicBezTo>
                      <a:pt x="217" y="434"/>
                      <a:pt x="217" y="434"/>
                      <a:pt x="248" y="434"/>
                    </a:cubicBezTo>
                    <a:lnTo>
                      <a:pt x="248" y="434"/>
                    </a:lnTo>
                    <a:lnTo>
                      <a:pt x="248" y="434"/>
                    </a:lnTo>
                    <a:lnTo>
                      <a:pt x="248" y="434"/>
                    </a:lnTo>
                    <a:cubicBezTo>
                      <a:pt x="280" y="434"/>
                      <a:pt x="280" y="434"/>
                      <a:pt x="280" y="434"/>
                    </a:cubicBezTo>
                    <a:cubicBezTo>
                      <a:pt x="280" y="434"/>
                      <a:pt x="280" y="465"/>
                      <a:pt x="310" y="465"/>
                    </a:cubicBezTo>
                    <a:lnTo>
                      <a:pt x="310" y="465"/>
                    </a:lnTo>
                    <a:cubicBezTo>
                      <a:pt x="310" y="465"/>
                      <a:pt x="310" y="465"/>
                      <a:pt x="310" y="496"/>
                    </a:cubicBezTo>
                    <a:lnTo>
                      <a:pt x="310" y="496"/>
                    </a:lnTo>
                    <a:lnTo>
                      <a:pt x="341" y="465"/>
                    </a:lnTo>
                    <a:cubicBezTo>
                      <a:pt x="341" y="465"/>
                      <a:pt x="341" y="465"/>
                      <a:pt x="372" y="465"/>
                    </a:cubicBezTo>
                    <a:lnTo>
                      <a:pt x="372" y="434"/>
                    </a:lnTo>
                    <a:cubicBezTo>
                      <a:pt x="372" y="434"/>
                      <a:pt x="372" y="434"/>
                      <a:pt x="372" y="403"/>
                    </a:cubicBezTo>
                    <a:lnTo>
                      <a:pt x="372" y="403"/>
                    </a:lnTo>
                    <a:lnTo>
                      <a:pt x="372" y="403"/>
                    </a:lnTo>
                    <a:lnTo>
                      <a:pt x="372" y="403"/>
                    </a:lnTo>
                    <a:cubicBezTo>
                      <a:pt x="372" y="372"/>
                      <a:pt x="404" y="310"/>
                      <a:pt x="434" y="310"/>
                    </a:cubicBezTo>
                    <a:lnTo>
                      <a:pt x="434" y="310"/>
                    </a:lnTo>
                    <a:cubicBezTo>
                      <a:pt x="434" y="279"/>
                      <a:pt x="434" y="279"/>
                      <a:pt x="434" y="279"/>
                    </a:cubicBezTo>
                    <a:lnTo>
                      <a:pt x="434" y="279"/>
                    </a:lnTo>
                    <a:cubicBezTo>
                      <a:pt x="434" y="248"/>
                      <a:pt x="434" y="217"/>
                      <a:pt x="434" y="217"/>
                    </a:cubicBezTo>
                    <a:cubicBezTo>
                      <a:pt x="465" y="217"/>
                      <a:pt x="465" y="217"/>
                      <a:pt x="465" y="186"/>
                    </a:cubicBezTo>
                    <a:lnTo>
                      <a:pt x="465" y="155"/>
                    </a:lnTo>
                    <a:lnTo>
                      <a:pt x="465" y="155"/>
                    </a:lnTo>
                    <a:cubicBezTo>
                      <a:pt x="465" y="124"/>
                      <a:pt x="465" y="124"/>
                      <a:pt x="465" y="124"/>
                    </a:cubicBezTo>
                    <a:cubicBezTo>
                      <a:pt x="465" y="93"/>
                      <a:pt x="465" y="93"/>
                      <a:pt x="465" y="93"/>
                    </a:cubicBezTo>
                    <a:lnTo>
                      <a:pt x="465" y="93"/>
                    </a:lnTo>
                    <a:cubicBezTo>
                      <a:pt x="434" y="93"/>
                      <a:pt x="434" y="62"/>
                      <a:pt x="434" y="31"/>
                    </a:cubicBezTo>
                    <a:cubicBezTo>
                      <a:pt x="434" y="31"/>
                      <a:pt x="434" y="31"/>
                      <a:pt x="434" y="0"/>
                    </a:cubicBezTo>
                    <a:lnTo>
                      <a:pt x="434" y="0"/>
                    </a:lnTo>
                    <a:cubicBezTo>
                      <a:pt x="434" y="0"/>
                      <a:pt x="404" y="0"/>
                      <a:pt x="372" y="0"/>
                    </a:cubicBezTo>
                    <a:cubicBezTo>
                      <a:pt x="372" y="0"/>
                      <a:pt x="372" y="0"/>
                      <a:pt x="372" y="31"/>
                    </a:cubicBezTo>
                    <a:lnTo>
                      <a:pt x="372" y="31"/>
                    </a:lnTo>
                    <a:cubicBezTo>
                      <a:pt x="372" y="31"/>
                      <a:pt x="372" y="31"/>
                      <a:pt x="372" y="62"/>
                    </a:cubicBezTo>
                    <a:lnTo>
                      <a:pt x="372" y="62"/>
                    </a:lnTo>
                    <a:lnTo>
                      <a:pt x="372" y="62"/>
                    </a:lnTo>
                    <a:lnTo>
                      <a:pt x="372" y="93"/>
                    </a:lnTo>
                    <a:cubicBezTo>
                      <a:pt x="341" y="93"/>
                      <a:pt x="341" y="93"/>
                      <a:pt x="341" y="93"/>
                    </a:cubicBezTo>
                    <a:lnTo>
                      <a:pt x="341" y="124"/>
                    </a:lnTo>
                    <a:lnTo>
                      <a:pt x="341" y="124"/>
                    </a:lnTo>
                    <a:cubicBezTo>
                      <a:pt x="341" y="155"/>
                      <a:pt x="341" y="155"/>
                      <a:pt x="341" y="155"/>
                    </a:cubicBezTo>
                    <a:lnTo>
                      <a:pt x="341" y="155"/>
                    </a:lnTo>
                    <a:lnTo>
                      <a:pt x="341" y="155"/>
                    </a:lnTo>
                    <a:cubicBezTo>
                      <a:pt x="310" y="186"/>
                      <a:pt x="310" y="186"/>
                      <a:pt x="310" y="186"/>
                    </a:cubicBezTo>
                    <a:lnTo>
                      <a:pt x="310" y="186"/>
                    </a:lnTo>
                    <a:cubicBezTo>
                      <a:pt x="280" y="186"/>
                      <a:pt x="280" y="186"/>
                      <a:pt x="280" y="186"/>
                    </a:cubicBezTo>
                    <a:cubicBezTo>
                      <a:pt x="280" y="186"/>
                      <a:pt x="248" y="186"/>
                      <a:pt x="248" y="217"/>
                    </a:cubicBezTo>
                    <a:lnTo>
                      <a:pt x="248" y="217"/>
                    </a:lnTo>
                    <a:cubicBezTo>
                      <a:pt x="217" y="217"/>
                      <a:pt x="217" y="186"/>
                      <a:pt x="186" y="186"/>
                    </a:cubicBezTo>
                    <a:lnTo>
                      <a:pt x="186" y="186"/>
                    </a:lnTo>
                    <a:lnTo>
                      <a:pt x="186" y="186"/>
                    </a:lnTo>
                    <a:cubicBezTo>
                      <a:pt x="186" y="186"/>
                      <a:pt x="156" y="186"/>
                      <a:pt x="156" y="217"/>
                    </a:cubicBezTo>
                    <a:cubicBezTo>
                      <a:pt x="156" y="217"/>
                      <a:pt x="156" y="217"/>
                      <a:pt x="124" y="217"/>
                    </a:cubicBezTo>
                    <a:lnTo>
                      <a:pt x="124" y="217"/>
                    </a:lnTo>
                    <a:lnTo>
                      <a:pt x="124" y="217"/>
                    </a:lnTo>
                    <a:cubicBezTo>
                      <a:pt x="124" y="217"/>
                      <a:pt x="124" y="217"/>
                      <a:pt x="93" y="217"/>
                    </a:cubicBezTo>
                    <a:lnTo>
                      <a:pt x="93" y="217"/>
                    </a:lnTo>
                    <a:lnTo>
                      <a:pt x="93" y="217"/>
                    </a:lnTo>
                    <a:cubicBezTo>
                      <a:pt x="93" y="217"/>
                      <a:pt x="93" y="217"/>
                      <a:pt x="62" y="217"/>
                    </a:cubicBezTo>
                    <a:lnTo>
                      <a:pt x="62" y="217"/>
                    </a:lnTo>
                    <a:lnTo>
                      <a:pt x="62" y="217"/>
                    </a:lnTo>
                    <a:lnTo>
                      <a:pt x="32" y="217"/>
                    </a:lnTo>
                    <a:cubicBezTo>
                      <a:pt x="32" y="186"/>
                      <a:pt x="32" y="186"/>
                      <a:pt x="32" y="186"/>
                    </a:cubicBezTo>
                    <a:cubicBezTo>
                      <a:pt x="32" y="186"/>
                      <a:pt x="32" y="186"/>
                      <a:pt x="0" y="186"/>
                    </a:cubicBezTo>
                    <a:lnTo>
                      <a:pt x="0" y="186"/>
                    </a:lnTo>
                    <a:lnTo>
                      <a:pt x="0" y="186"/>
                    </a:lnTo>
                    <a:lnTo>
                      <a:pt x="0" y="217"/>
                    </a:lnTo>
                    <a:lnTo>
                      <a:pt x="0" y="217"/>
                    </a:lnTo>
                    <a:cubicBezTo>
                      <a:pt x="32" y="217"/>
                      <a:pt x="32" y="279"/>
                      <a:pt x="32" y="279"/>
                    </a:cubicBezTo>
                    <a:lnTo>
                      <a:pt x="32" y="31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5" name="Freeform 134"/>
              <p:cNvSpPr>
                <a:spLocks noChangeArrowheads="1"/>
              </p:cNvSpPr>
              <p:nvPr/>
            </p:nvSpPr>
            <p:spPr bwMode="auto">
              <a:xfrm>
                <a:off x="4549775" y="1747838"/>
                <a:ext cx="357188" cy="312737"/>
              </a:xfrm>
              <a:custGeom>
                <a:avLst/>
                <a:gdLst>
                  <a:gd name="T0" fmla="*/ 992 w 993"/>
                  <a:gd name="T1" fmla="*/ 774 h 869"/>
                  <a:gd name="T2" fmla="*/ 992 w 993"/>
                  <a:gd name="T3" fmla="*/ 744 h 869"/>
                  <a:gd name="T4" fmla="*/ 992 w 993"/>
                  <a:gd name="T5" fmla="*/ 744 h 869"/>
                  <a:gd name="T6" fmla="*/ 960 w 993"/>
                  <a:gd name="T7" fmla="*/ 713 h 869"/>
                  <a:gd name="T8" fmla="*/ 899 w 993"/>
                  <a:gd name="T9" fmla="*/ 650 h 869"/>
                  <a:gd name="T10" fmla="*/ 899 w 993"/>
                  <a:gd name="T11" fmla="*/ 620 h 869"/>
                  <a:gd name="T12" fmla="*/ 868 w 993"/>
                  <a:gd name="T13" fmla="*/ 589 h 869"/>
                  <a:gd name="T14" fmla="*/ 899 w 993"/>
                  <a:gd name="T15" fmla="*/ 557 h 869"/>
                  <a:gd name="T16" fmla="*/ 899 w 993"/>
                  <a:gd name="T17" fmla="*/ 557 h 869"/>
                  <a:gd name="T18" fmla="*/ 930 w 993"/>
                  <a:gd name="T19" fmla="*/ 526 h 869"/>
                  <a:gd name="T20" fmla="*/ 899 w 993"/>
                  <a:gd name="T21" fmla="*/ 496 h 869"/>
                  <a:gd name="T22" fmla="*/ 868 w 993"/>
                  <a:gd name="T23" fmla="*/ 433 h 869"/>
                  <a:gd name="T24" fmla="*/ 868 w 993"/>
                  <a:gd name="T25" fmla="*/ 402 h 869"/>
                  <a:gd name="T26" fmla="*/ 868 w 993"/>
                  <a:gd name="T27" fmla="*/ 341 h 869"/>
                  <a:gd name="T28" fmla="*/ 868 w 993"/>
                  <a:gd name="T29" fmla="*/ 309 h 869"/>
                  <a:gd name="T30" fmla="*/ 868 w 993"/>
                  <a:gd name="T31" fmla="*/ 278 h 869"/>
                  <a:gd name="T32" fmla="*/ 899 w 993"/>
                  <a:gd name="T33" fmla="*/ 217 h 869"/>
                  <a:gd name="T34" fmla="*/ 868 w 993"/>
                  <a:gd name="T35" fmla="*/ 185 h 869"/>
                  <a:gd name="T36" fmla="*/ 836 w 993"/>
                  <a:gd name="T37" fmla="*/ 154 h 869"/>
                  <a:gd name="T38" fmla="*/ 806 w 993"/>
                  <a:gd name="T39" fmla="*/ 124 h 869"/>
                  <a:gd name="T40" fmla="*/ 775 w 993"/>
                  <a:gd name="T41" fmla="*/ 124 h 869"/>
                  <a:gd name="T42" fmla="*/ 682 w 993"/>
                  <a:gd name="T43" fmla="*/ 93 h 869"/>
                  <a:gd name="T44" fmla="*/ 682 w 993"/>
                  <a:gd name="T45" fmla="*/ 93 h 869"/>
                  <a:gd name="T46" fmla="*/ 651 w 993"/>
                  <a:gd name="T47" fmla="*/ 93 h 869"/>
                  <a:gd name="T48" fmla="*/ 651 w 993"/>
                  <a:gd name="T49" fmla="*/ 93 h 869"/>
                  <a:gd name="T50" fmla="*/ 558 w 993"/>
                  <a:gd name="T51" fmla="*/ 154 h 869"/>
                  <a:gd name="T52" fmla="*/ 434 w 993"/>
                  <a:gd name="T53" fmla="*/ 185 h 869"/>
                  <a:gd name="T54" fmla="*/ 372 w 993"/>
                  <a:gd name="T55" fmla="*/ 185 h 869"/>
                  <a:gd name="T56" fmla="*/ 310 w 993"/>
                  <a:gd name="T57" fmla="*/ 124 h 869"/>
                  <a:gd name="T58" fmla="*/ 216 w 993"/>
                  <a:gd name="T59" fmla="*/ 93 h 869"/>
                  <a:gd name="T60" fmla="*/ 186 w 993"/>
                  <a:gd name="T61" fmla="*/ 61 h 869"/>
                  <a:gd name="T62" fmla="*/ 155 w 993"/>
                  <a:gd name="T63" fmla="*/ 30 h 869"/>
                  <a:gd name="T64" fmla="*/ 155 w 993"/>
                  <a:gd name="T65" fmla="*/ 0 h 869"/>
                  <a:gd name="T66" fmla="*/ 124 w 993"/>
                  <a:gd name="T67" fmla="*/ 30 h 869"/>
                  <a:gd name="T68" fmla="*/ 124 w 993"/>
                  <a:gd name="T69" fmla="*/ 30 h 869"/>
                  <a:gd name="T70" fmla="*/ 124 w 993"/>
                  <a:gd name="T71" fmla="*/ 61 h 869"/>
                  <a:gd name="T72" fmla="*/ 31 w 993"/>
                  <a:gd name="T73" fmla="*/ 30 h 869"/>
                  <a:gd name="T74" fmla="*/ 0 w 993"/>
                  <a:gd name="T75" fmla="*/ 0 h 869"/>
                  <a:gd name="T76" fmla="*/ 0 w 993"/>
                  <a:gd name="T77" fmla="*/ 30 h 869"/>
                  <a:gd name="T78" fmla="*/ 31 w 993"/>
                  <a:gd name="T79" fmla="*/ 124 h 869"/>
                  <a:gd name="T80" fmla="*/ 31 w 993"/>
                  <a:gd name="T81" fmla="*/ 124 h 869"/>
                  <a:gd name="T82" fmla="*/ 62 w 993"/>
                  <a:gd name="T83" fmla="*/ 154 h 869"/>
                  <a:gd name="T84" fmla="*/ 92 w 993"/>
                  <a:gd name="T85" fmla="*/ 185 h 869"/>
                  <a:gd name="T86" fmla="*/ 124 w 993"/>
                  <a:gd name="T87" fmla="*/ 217 h 869"/>
                  <a:gd name="T88" fmla="*/ 124 w 993"/>
                  <a:gd name="T89" fmla="*/ 248 h 869"/>
                  <a:gd name="T90" fmla="*/ 92 w 993"/>
                  <a:gd name="T91" fmla="*/ 309 h 869"/>
                  <a:gd name="T92" fmla="*/ 92 w 993"/>
                  <a:gd name="T93" fmla="*/ 341 h 869"/>
                  <a:gd name="T94" fmla="*/ 124 w 993"/>
                  <a:gd name="T95" fmla="*/ 372 h 869"/>
                  <a:gd name="T96" fmla="*/ 124 w 993"/>
                  <a:gd name="T97" fmla="*/ 372 h 869"/>
                  <a:gd name="T98" fmla="*/ 155 w 993"/>
                  <a:gd name="T99" fmla="*/ 402 h 869"/>
                  <a:gd name="T100" fmla="*/ 186 w 993"/>
                  <a:gd name="T101" fmla="*/ 433 h 869"/>
                  <a:gd name="T102" fmla="*/ 216 w 993"/>
                  <a:gd name="T103" fmla="*/ 496 h 869"/>
                  <a:gd name="T104" fmla="*/ 216 w 993"/>
                  <a:gd name="T105" fmla="*/ 526 h 869"/>
                  <a:gd name="T106" fmla="*/ 248 w 993"/>
                  <a:gd name="T107" fmla="*/ 557 h 869"/>
                  <a:gd name="T108" fmla="*/ 340 w 993"/>
                  <a:gd name="T109" fmla="*/ 589 h 869"/>
                  <a:gd name="T110" fmla="*/ 372 w 993"/>
                  <a:gd name="T111" fmla="*/ 681 h 869"/>
                  <a:gd name="T112" fmla="*/ 496 w 993"/>
                  <a:gd name="T113" fmla="*/ 744 h 869"/>
                  <a:gd name="T114" fmla="*/ 588 w 993"/>
                  <a:gd name="T115" fmla="*/ 774 h 869"/>
                  <a:gd name="T116" fmla="*/ 682 w 993"/>
                  <a:gd name="T117" fmla="*/ 744 h 869"/>
                  <a:gd name="T118" fmla="*/ 712 w 993"/>
                  <a:gd name="T119" fmla="*/ 837 h 869"/>
                  <a:gd name="T120" fmla="*/ 868 w 993"/>
                  <a:gd name="T121" fmla="*/ 837 h 869"/>
                  <a:gd name="T122" fmla="*/ 930 w 993"/>
                  <a:gd name="T123" fmla="*/ 86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 h="869">
                    <a:moveTo>
                      <a:pt x="992" y="774"/>
                    </a:moveTo>
                    <a:lnTo>
                      <a:pt x="992" y="774"/>
                    </a:lnTo>
                    <a:lnTo>
                      <a:pt x="992" y="774"/>
                    </a:lnTo>
                    <a:lnTo>
                      <a:pt x="992" y="774"/>
                    </a:lnTo>
                    <a:cubicBezTo>
                      <a:pt x="992" y="774"/>
                      <a:pt x="992" y="774"/>
                      <a:pt x="992" y="744"/>
                    </a:cubicBezTo>
                    <a:lnTo>
                      <a:pt x="992" y="744"/>
                    </a:lnTo>
                    <a:lnTo>
                      <a:pt x="992" y="744"/>
                    </a:lnTo>
                    <a:lnTo>
                      <a:pt x="992" y="744"/>
                    </a:lnTo>
                    <a:lnTo>
                      <a:pt x="992" y="744"/>
                    </a:lnTo>
                    <a:cubicBezTo>
                      <a:pt x="992" y="744"/>
                      <a:pt x="992" y="744"/>
                      <a:pt x="992" y="713"/>
                    </a:cubicBezTo>
                    <a:lnTo>
                      <a:pt x="960" y="713"/>
                    </a:lnTo>
                    <a:lnTo>
                      <a:pt x="960" y="713"/>
                    </a:lnTo>
                    <a:lnTo>
                      <a:pt x="960" y="713"/>
                    </a:lnTo>
                    <a:cubicBezTo>
                      <a:pt x="930" y="681"/>
                      <a:pt x="930" y="681"/>
                      <a:pt x="899" y="650"/>
                    </a:cubicBezTo>
                    <a:lnTo>
                      <a:pt x="899" y="650"/>
                    </a:lnTo>
                    <a:lnTo>
                      <a:pt x="899" y="650"/>
                    </a:lnTo>
                    <a:cubicBezTo>
                      <a:pt x="899" y="620"/>
                      <a:pt x="899" y="620"/>
                      <a:pt x="899" y="620"/>
                    </a:cubicBezTo>
                    <a:lnTo>
                      <a:pt x="899" y="620"/>
                    </a:lnTo>
                    <a:lnTo>
                      <a:pt x="899" y="620"/>
                    </a:lnTo>
                    <a:lnTo>
                      <a:pt x="899" y="620"/>
                    </a:lnTo>
                    <a:lnTo>
                      <a:pt x="868" y="589"/>
                    </a:lnTo>
                    <a:lnTo>
                      <a:pt x="868" y="589"/>
                    </a:lnTo>
                    <a:cubicBezTo>
                      <a:pt x="868" y="589"/>
                      <a:pt x="899" y="589"/>
                      <a:pt x="899" y="557"/>
                    </a:cubicBezTo>
                    <a:lnTo>
                      <a:pt x="899" y="557"/>
                    </a:lnTo>
                    <a:lnTo>
                      <a:pt x="899" y="557"/>
                    </a:lnTo>
                    <a:lnTo>
                      <a:pt x="899" y="557"/>
                    </a:lnTo>
                    <a:lnTo>
                      <a:pt x="899" y="557"/>
                    </a:lnTo>
                    <a:lnTo>
                      <a:pt x="899" y="557"/>
                    </a:lnTo>
                    <a:lnTo>
                      <a:pt x="930" y="526"/>
                    </a:lnTo>
                    <a:lnTo>
                      <a:pt x="930" y="526"/>
                    </a:lnTo>
                    <a:lnTo>
                      <a:pt x="930" y="526"/>
                    </a:lnTo>
                    <a:cubicBezTo>
                      <a:pt x="899" y="526"/>
                      <a:pt x="899" y="526"/>
                      <a:pt x="899" y="526"/>
                    </a:cubicBezTo>
                    <a:cubicBezTo>
                      <a:pt x="899" y="496"/>
                      <a:pt x="899" y="496"/>
                      <a:pt x="899" y="496"/>
                    </a:cubicBezTo>
                    <a:cubicBezTo>
                      <a:pt x="868" y="496"/>
                      <a:pt x="868" y="496"/>
                      <a:pt x="868" y="465"/>
                    </a:cubicBezTo>
                    <a:lnTo>
                      <a:pt x="868" y="465"/>
                    </a:lnTo>
                    <a:cubicBezTo>
                      <a:pt x="868" y="465"/>
                      <a:pt x="868" y="465"/>
                      <a:pt x="868" y="433"/>
                    </a:cubicBezTo>
                    <a:lnTo>
                      <a:pt x="868" y="433"/>
                    </a:lnTo>
                    <a:lnTo>
                      <a:pt x="868" y="433"/>
                    </a:lnTo>
                    <a:lnTo>
                      <a:pt x="868" y="402"/>
                    </a:lnTo>
                    <a:lnTo>
                      <a:pt x="868" y="372"/>
                    </a:lnTo>
                    <a:lnTo>
                      <a:pt x="868" y="372"/>
                    </a:lnTo>
                    <a:cubicBezTo>
                      <a:pt x="868" y="372"/>
                      <a:pt x="868" y="372"/>
                      <a:pt x="868" y="341"/>
                    </a:cubicBezTo>
                    <a:lnTo>
                      <a:pt x="868" y="341"/>
                    </a:lnTo>
                    <a:lnTo>
                      <a:pt x="868" y="341"/>
                    </a:lnTo>
                    <a:cubicBezTo>
                      <a:pt x="868" y="309"/>
                      <a:pt x="868" y="309"/>
                      <a:pt x="868" y="309"/>
                    </a:cubicBezTo>
                    <a:lnTo>
                      <a:pt x="868" y="278"/>
                    </a:lnTo>
                    <a:lnTo>
                      <a:pt x="868" y="278"/>
                    </a:lnTo>
                    <a:lnTo>
                      <a:pt x="868" y="278"/>
                    </a:lnTo>
                    <a:lnTo>
                      <a:pt x="899" y="248"/>
                    </a:lnTo>
                    <a:cubicBezTo>
                      <a:pt x="899" y="248"/>
                      <a:pt x="899" y="248"/>
                      <a:pt x="899" y="217"/>
                    </a:cubicBezTo>
                    <a:lnTo>
                      <a:pt x="899" y="217"/>
                    </a:lnTo>
                    <a:lnTo>
                      <a:pt x="899" y="185"/>
                    </a:lnTo>
                    <a:lnTo>
                      <a:pt x="899" y="185"/>
                    </a:lnTo>
                    <a:cubicBezTo>
                      <a:pt x="868" y="185"/>
                      <a:pt x="868" y="185"/>
                      <a:pt x="868" y="185"/>
                    </a:cubicBezTo>
                    <a:cubicBezTo>
                      <a:pt x="868" y="185"/>
                      <a:pt x="868" y="185"/>
                      <a:pt x="836" y="154"/>
                    </a:cubicBezTo>
                    <a:lnTo>
                      <a:pt x="836" y="154"/>
                    </a:lnTo>
                    <a:lnTo>
                      <a:pt x="836" y="154"/>
                    </a:lnTo>
                    <a:cubicBezTo>
                      <a:pt x="836" y="154"/>
                      <a:pt x="836" y="154"/>
                      <a:pt x="806" y="154"/>
                    </a:cubicBezTo>
                    <a:lnTo>
                      <a:pt x="806" y="124"/>
                    </a:lnTo>
                    <a:lnTo>
                      <a:pt x="806" y="124"/>
                    </a:lnTo>
                    <a:lnTo>
                      <a:pt x="775" y="124"/>
                    </a:lnTo>
                    <a:lnTo>
                      <a:pt x="775" y="124"/>
                    </a:lnTo>
                    <a:lnTo>
                      <a:pt x="775" y="124"/>
                    </a:lnTo>
                    <a:cubicBezTo>
                      <a:pt x="744" y="124"/>
                      <a:pt x="744" y="124"/>
                      <a:pt x="744" y="124"/>
                    </a:cubicBezTo>
                    <a:lnTo>
                      <a:pt x="744" y="124"/>
                    </a:lnTo>
                    <a:cubicBezTo>
                      <a:pt x="712" y="124"/>
                      <a:pt x="682" y="93"/>
                      <a:pt x="682" y="93"/>
                    </a:cubicBezTo>
                    <a:lnTo>
                      <a:pt x="682" y="93"/>
                    </a:lnTo>
                    <a:lnTo>
                      <a:pt x="682" y="93"/>
                    </a:lnTo>
                    <a:lnTo>
                      <a:pt x="682" y="93"/>
                    </a:lnTo>
                    <a:lnTo>
                      <a:pt x="651" y="93"/>
                    </a:lnTo>
                    <a:lnTo>
                      <a:pt x="651" y="93"/>
                    </a:lnTo>
                    <a:lnTo>
                      <a:pt x="651" y="93"/>
                    </a:lnTo>
                    <a:lnTo>
                      <a:pt x="651" y="93"/>
                    </a:lnTo>
                    <a:lnTo>
                      <a:pt x="651" y="93"/>
                    </a:lnTo>
                    <a:lnTo>
                      <a:pt x="651" y="93"/>
                    </a:lnTo>
                    <a:cubicBezTo>
                      <a:pt x="620" y="93"/>
                      <a:pt x="620" y="93"/>
                      <a:pt x="620" y="93"/>
                    </a:cubicBezTo>
                    <a:cubicBezTo>
                      <a:pt x="588" y="124"/>
                      <a:pt x="588" y="124"/>
                      <a:pt x="558" y="154"/>
                    </a:cubicBezTo>
                    <a:lnTo>
                      <a:pt x="558" y="154"/>
                    </a:lnTo>
                    <a:lnTo>
                      <a:pt x="558" y="154"/>
                    </a:lnTo>
                    <a:cubicBezTo>
                      <a:pt x="527" y="154"/>
                      <a:pt x="527" y="185"/>
                      <a:pt x="496" y="185"/>
                    </a:cubicBezTo>
                    <a:cubicBezTo>
                      <a:pt x="496" y="185"/>
                      <a:pt x="464" y="185"/>
                      <a:pt x="434" y="185"/>
                    </a:cubicBezTo>
                    <a:cubicBezTo>
                      <a:pt x="434" y="185"/>
                      <a:pt x="434" y="185"/>
                      <a:pt x="403" y="185"/>
                    </a:cubicBezTo>
                    <a:lnTo>
                      <a:pt x="372" y="185"/>
                    </a:lnTo>
                    <a:lnTo>
                      <a:pt x="372" y="185"/>
                    </a:lnTo>
                    <a:cubicBezTo>
                      <a:pt x="340" y="185"/>
                      <a:pt x="340" y="185"/>
                      <a:pt x="340" y="154"/>
                    </a:cubicBezTo>
                    <a:cubicBezTo>
                      <a:pt x="310" y="154"/>
                      <a:pt x="310" y="154"/>
                      <a:pt x="310" y="124"/>
                    </a:cubicBezTo>
                    <a:lnTo>
                      <a:pt x="310" y="124"/>
                    </a:lnTo>
                    <a:lnTo>
                      <a:pt x="279" y="124"/>
                    </a:lnTo>
                    <a:cubicBezTo>
                      <a:pt x="248" y="124"/>
                      <a:pt x="248" y="124"/>
                      <a:pt x="216" y="93"/>
                    </a:cubicBezTo>
                    <a:lnTo>
                      <a:pt x="216" y="93"/>
                    </a:lnTo>
                    <a:lnTo>
                      <a:pt x="216" y="93"/>
                    </a:lnTo>
                    <a:cubicBezTo>
                      <a:pt x="216" y="93"/>
                      <a:pt x="216" y="93"/>
                      <a:pt x="216" y="61"/>
                    </a:cubicBezTo>
                    <a:lnTo>
                      <a:pt x="186" y="61"/>
                    </a:lnTo>
                    <a:lnTo>
                      <a:pt x="186" y="61"/>
                    </a:lnTo>
                    <a:lnTo>
                      <a:pt x="155" y="30"/>
                    </a:lnTo>
                    <a:lnTo>
                      <a:pt x="155" y="30"/>
                    </a:lnTo>
                    <a:lnTo>
                      <a:pt x="155" y="0"/>
                    </a:lnTo>
                    <a:lnTo>
                      <a:pt x="155" y="0"/>
                    </a:lnTo>
                    <a:lnTo>
                      <a:pt x="155" y="0"/>
                    </a:lnTo>
                    <a:cubicBezTo>
                      <a:pt x="155" y="0"/>
                      <a:pt x="155" y="0"/>
                      <a:pt x="155" y="30"/>
                    </a:cubicBezTo>
                    <a:lnTo>
                      <a:pt x="155" y="30"/>
                    </a:lnTo>
                    <a:cubicBezTo>
                      <a:pt x="124" y="30"/>
                      <a:pt x="124" y="30"/>
                      <a:pt x="124" y="30"/>
                    </a:cubicBezTo>
                    <a:lnTo>
                      <a:pt x="124" y="30"/>
                    </a:lnTo>
                    <a:lnTo>
                      <a:pt x="124" y="30"/>
                    </a:lnTo>
                    <a:lnTo>
                      <a:pt x="124" y="30"/>
                    </a:lnTo>
                    <a:cubicBezTo>
                      <a:pt x="124" y="30"/>
                      <a:pt x="124" y="30"/>
                      <a:pt x="124" y="61"/>
                    </a:cubicBezTo>
                    <a:lnTo>
                      <a:pt x="124" y="61"/>
                    </a:lnTo>
                    <a:lnTo>
                      <a:pt x="124" y="61"/>
                    </a:lnTo>
                    <a:cubicBezTo>
                      <a:pt x="92" y="61"/>
                      <a:pt x="92" y="61"/>
                      <a:pt x="92" y="61"/>
                    </a:cubicBezTo>
                    <a:lnTo>
                      <a:pt x="92" y="61"/>
                    </a:lnTo>
                    <a:cubicBezTo>
                      <a:pt x="62" y="61"/>
                      <a:pt x="31" y="30"/>
                      <a:pt x="31" y="30"/>
                    </a:cubicBezTo>
                    <a:lnTo>
                      <a:pt x="31" y="30"/>
                    </a:lnTo>
                    <a:lnTo>
                      <a:pt x="0" y="0"/>
                    </a:lnTo>
                    <a:lnTo>
                      <a:pt x="0" y="0"/>
                    </a:lnTo>
                    <a:lnTo>
                      <a:pt x="0" y="0"/>
                    </a:lnTo>
                    <a:cubicBezTo>
                      <a:pt x="0" y="0"/>
                      <a:pt x="0" y="0"/>
                      <a:pt x="0" y="30"/>
                    </a:cubicBezTo>
                    <a:lnTo>
                      <a:pt x="0" y="30"/>
                    </a:lnTo>
                    <a:cubicBezTo>
                      <a:pt x="31" y="30"/>
                      <a:pt x="31" y="30"/>
                      <a:pt x="31" y="61"/>
                    </a:cubicBezTo>
                    <a:lnTo>
                      <a:pt x="31" y="61"/>
                    </a:lnTo>
                    <a:cubicBezTo>
                      <a:pt x="31" y="93"/>
                      <a:pt x="31" y="93"/>
                      <a:pt x="31" y="124"/>
                    </a:cubicBezTo>
                    <a:lnTo>
                      <a:pt x="31" y="124"/>
                    </a:lnTo>
                    <a:lnTo>
                      <a:pt x="31" y="124"/>
                    </a:lnTo>
                    <a:lnTo>
                      <a:pt x="31" y="124"/>
                    </a:lnTo>
                    <a:lnTo>
                      <a:pt x="31" y="124"/>
                    </a:lnTo>
                    <a:cubicBezTo>
                      <a:pt x="31" y="124"/>
                      <a:pt x="31" y="154"/>
                      <a:pt x="62" y="154"/>
                    </a:cubicBezTo>
                    <a:lnTo>
                      <a:pt x="62" y="154"/>
                    </a:lnTo>
                    <a:lnTo>
                      <a:pt x="62" y="154"/>
                    </a:lnTo>
                    <a:cubicBezTo>
                      <a:pt x="62" y="154"/>
                      <a:pt x="62" y="185"/>
                      <a:pt x="92" y="185"/>
                    </a:cubicBezTo>
                    <a:lnTo>
                      <a:pt x="92" y="185"/>
                    </a:lnTo>
                    <a:lnTo>
                      <a:pt x="92" y="185"/>
                    </a:lnTo>
                    <a:lnTo>
                      <a:pt x="92" y="185"/>
                    </a:lnTo>
                    <a:cubicBezTo>
                      <a:pt x="124" y="185"/>
                      <a:pt x="124" y="185"/>
                      <a:pt x="124" y="217"/>
                    </a:cubicBezTo>
                    <a:lnTo>
                      <a:pt x="124" y="217"/>
                    </a:lnTo>
                    <a:lnTo>
                      <a:pt x="124" y="248"/>
                    </a:lnTo>
                    <a:lnTo>
                      <a:pt x="124" y="248"/>
                    </a:lnTo>
                    <a:lnTo>
                      <a:pt x="124" y="248"/>
                    </a:lnTo>
                    <a:cubicBezTo>
                      <a:pt x="124" y="278"/>
                      <a:pt x="92" y="278"/>
                      <a:pt x="92" y="309"/>
                    </a:cubicBezTo>
                    <a:lnTo>
                      <a:pt x="92" y="309"/>
                    </a:lnTo>
                    <a:cubicBezTo>
                      <a:pt x="92" y="309"/>
                      <a:pt x="92" y="309"/>
                      <a:pt x="92" y="341"/>
                    </a:cubicBezTo>
                    <a:lnTo>
                      <a:pt x="92" y="341"/>
                    </a:lnTo>
                    <a:lnTo>
                      <a:pt x="92" y="341"/>
                    </a:lnTo>
                    <a:lnTo>
                      <a:pt x="92" y="341"/>
                    </a:lnTo>
                    <a:lnTo>
                      <a:pt x="92" y="341"/>
                    </a:lnTo>
                    <a:cubicBezTo>
                      <a:pt x="124" y="341"/>
                      <a:pt x="124" y="372"/>
                      <a:pt x="124" y="372"/>
                    </a:cubicBezTo>
                    <a:lnTo>
                      <a:pt x="124" y="372"/>
                    </a:lnTo>
                    <a:lnTo>
                      <a:pt x="124" y="372"/>
                    </a:lnTo>
                    <a:lnTo>
                      <a:pt x="124" y="372"/>
                    </a:lnTo>
                    <a:cubicBezTo>
                      <a:pt x="155" y="402"/>
                      <a:pt x="155" y="402"/>
                      <a:pt x="155" y="402"/>
                    </a:cubicBezTo>
                    <a:lnTo>
                      <a:pt x="155" y="402"/>
                    </a:lnTo>
                    <a:lnTo>
                      <a:pt x="155" y="402"/>
                    </a:lnTo>
                    <a:cubicBezTo>
                      <a:pt x="186" y="402"/>
                      <a:pt x="186" y="402"/>
                      <a:pt x="186" y="433"/>
                    </a:cubicBezTo>
                    <a:lnTo>
                      <a:pt x="186" y="433"/>
                    </a:lnTo>
                    <a:lnTo>
                      <a:pt x="186" y="433"/>
                    </a:lnTo>
                    <a:lnTo>
                      <a:pt x="186" y="433"/>
                    </a:lnTo>
                    <a:cubicBezTo>
                      <a:pt x="216" y="433"/>
                      <a:pt x="216" y="465"/>
                      <a:pt x="216" y="465"/>
                    </a:cubicBezTo>
                    <a:lnTo>
                      <a:pt x="216" y="496"/>
                    </a:lnTo>
                    <a:lnTo>
                      <a:pt x="216" y="526"/>
                    </a:lnTo>
                    <a:lnTo>
                      <a:pt x="216" y="526"/>
                    </a:lnTo>
                    <a:lnTo>
                      <a:pt x="216" y="526"/>
                    </a:lnTo>
                    <a:cubicBezTo>
                      <a:pt x="216" y="557"/>
                      <a:pt x="248" y="557"/>
                      <a:pt x="248" y="557"/>
                    </a:cubicBezTo>
                    <a:lnTo>
                      <a:pt x="248" y="557"/>
                    </a:lnTo>
                    <a:lnTo>
                      <a:pt x="248" y="557"/>
                    </a:lnTo>
                    <a:lnTo>
                      <a:pt x="279" y="557"/>
                    </a:lnTo>
                    <a:cubicBezTo>
                      <a:pt x="310" y="557"/>
                      <a:pt x="340" y="557"/>
                      <a:pt x="340" y="589"/>
                    </a:cubicBezTo>
                    <a:lnTo>
                      <a:pt x="340" y="589"/>
                    </a:lnTo>
                    <a:cubicBezTo>
                      <a:pt x="340" y="620"/>
                      <a:pt x="372" y="620"/>
                      <a:pt x="372" y="650"/>
                    </a:cubicBezTo>
                    <a:lnTo>
                      <a:pt x="372" y="681"/>
                    </a:lnTo>
                    <a:lnTo>
                      <a:pt x="372" y="681"/>
                    </a:lnTo>
                    <a:cubicBezTo>
                      <a:pt x="403" y="681"/>
                      <a:pt x="403" y="713"/>
                      <a:pt x="403" y="713"/>
                    </a:cubicBezTo>
                    <a:cubicBezTo>
                      <a:pt x="464" y="713"/>
                      <a:pt x="464" y="744"/>
                      <a:pt x="496" y="744"/>
                    </a:cubicBezTo>
                    <a:lnTo>
                      <a:pt x="496" y="744"/>
                    </a:lnTo>
                    <a:cubicBezTo>
                      <a:pt x="527" y="774"/>
                      <a:pt x="527" y="774"/>
                      <a:pt x="558" y="774"/>
                    </a:cubicBezTo>
                    <a:lnTo>
                      <a:pt x="558" y="774"/>
                    </a:lnTo>
                    <a:cubicBezTo>
                      <a:pt x="588" y="774"/>
                      <a:pt x="588" y="774"/>
                      <a:pt x="588" y="774"/>
                    </a:cubicBezTo>
                    <a:cubicBezTo>
                      <a:pt x="588" y="774"/>
                      <a:pt x="588" y="774"/>
                      <a:pt x="620" y="744"/>
                    </a:cubicBezTo>
                    <a:lnTo>
                      <a:pt x="651" y="744"/>
                    </a:lnTo>
                    <a:cubicBezTo>
                      <a:pt x="651" y="744"/>
                      <a:pt x="651" y="744"/>
                      <a:pt x="682" y="744"/>
                    </a:cubicBezTo>
                    <a:cubicBezTo>
                      <a:pt x="712" y="744"/>
                      <a:pt x="712" y="774"/>
                      <a:pt x="712" y="805"/>
                    </a:cubicBezTo>
                    <a:cubicBezTo>
                      <a:pt x="712" y="805"/>
                      <a:pt x="712" y="805"/>
                      <a:pt x="712" y="837"/>
                    </a:cubicBezTo>
                    <a:lnTo>
                      <a:pt x="712" y="837"/>
                    </a:lnTo>
                    <a:lnTo>
                      <a:pt x="744" y="837"/>
                    </a:lnTo>
                    <a:cubicBezTo>
                      <a:pt x="775" y="868"/>
                      <a:pt x="775" y="868"/>
                      <a:pt x="806" y="868"/>
                    </a:cubicBezTo>
                    <a:cubicBezTo>
                      <a:pt x="836" y="868"/>
                      <a:pt x="868" y="837"/>
                      <a:pt x="868" y="837"/>
                    </a:cubicBezTo>
                    <a:cubicBezTo>
                      <a:pt x="868" y="837"/>
                      <a:pt x="868" y="837"/>
                      <a:pt x="899" y="837"/>
                    </a:cubicBezTo>
                    <a:cubicBezTo>
                      <a:pt x="899" y="837"/>
                      <a:pt x="930" y="837"/>
                      <a:pt x="930" y="868"/>
                    </a:cubicBezTo>
                    <a:lnTo>
                      <a:pt x="930" y="868"/>
                    </a:lnTo>
                    <a:cubicBezTo>
                      <a:pt x="930" y="837"/>
                      <a:pt x="930" y="805"/>
                      <a:pt x="960" y="805"/>
                    </a:cubicBezTo>
                    <a:cubicBezTo>
                      <a:pt x="960" y="774"/>
                      <a:pt x="992" y="774"/>
                      <a:pt x="992" y="7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6" name="Freeform 135"/>
              <p:cNvSpPr>
                <a:spLocks noChangeArrowheads="1"/>
              </p:cNvSpPr>
              <p:nvPr/>
            </p:nvSpPr>
            <p:spPr bwMode="auto">
              <a:xfrm>
                <a:off x="5430838" y="2070100"/>
                <a:ext cx="57150" cy="68263"/>
              </a:xfrm>
              <a:custGeom>
                <a:avLst/>
                <a:gdLst>
                  <a:gd name="T0" fmla="*/ 156 w 157"/>
                  <a:gd name="T1" fmla="*/ 31 h 188"/>
                  <a:gd name="T2" fmla="*/ 156 w 157"/>
                  <a:gd name="T3" fmla="*/ 31 h 188"/>
                  <a:gd name="T4" fmla="*/ 156 w 157"/>
                  <a:gd name="T5" fmla="*/ 31 h 188"/>
                  <a:gd name="T6" fmla="*/ 156 w 157"/>
                  <a:gd name="T7" fmla="*/ 31 h 188"/>
                  <a:gd name="T8" fmla="*/ 156 w 157"/>
                  <a:gd name="T9" fmla="*/ 31 h 188"/>
                  <a:gd name="T10" fmla="*/ 156 w 157"/>
                  <a:gd name="T11" fmla="*/ 31 h 188"/>
                  <a:gd name="T12" fmla="*/ 156 w 157"/>
                  <a:gd name="T13" fmla="*/ 31 h 188"/>
                  <a:gd name="T14" fmla="*/ 93 w 157"/>
                  <a:gd name="T15" fmla="*/ 31 h 188"/>
                  <a:gd name="T16" fmla="*/ 93 w 157"/>
                  <a:gd name="T17" fmla="*/ 31 h 188"/>
                  <a:gd name="T18" fmla="*/ 32 w 157"/>
                  <a:gd name="T19" fmla="*/ 0 h 188"/>
                  <a:gd name="T20" fmla="*/ 32 w 157"/>
                  <a:gd name="T21" fmla="*/ 0 h 188"/>
                  <a:gd name="T22" fmla="*/ 32 w 157"/>
                  <a:gd name="T23" fmla="*/ 0 h 188"/>
                  <a:gd name="T24" fmla="*/ 32 w 157"/>
                  <a:gd name="T25" fmla="*/ 0 h 188"/>
                  <a:gd name="T26" fmla="*/ 32 w 157"/>
                  <a:gd name="T27" fmla="*/ 0 h 188"/>
                  <a:gd name="T28" fmla="*/ 0 w 157"/>
                  <a:gd name="T29" fmla="*/ 31 h 188"/>
                  <a:gd name="T30" fmla="*/ 0 w 157"/>
                  <a:gd name="T31" fmla="*/ 31 h 188"/>
                  <a:gd name="T32" fmla="*/ 0 w 157"/>
                  <a:gd name="T33" fmla="*/ 31 h 188"/>
                  <a:gd name="T34" fmla="*/ 0 w 157"/>
                  <a:gd name="T35" fmla="*/ 31 h 188"/>
                  <a:gd name="T36" fmla="*/ 0 w 157"/>
                  <a:gd name="T37" fmla="*/ 31 h 188"/>
                  <a:gd name="T38" fmla="*/ 0 w 157"/>
                  <a:gd name="T39" fmla="*/ 31 h 188"/>
                  <a:gd name="T40" fmla="*/ 32 w 157"/>
                  <a:gd name="T41" fmla="*/ 63 h 188"/>
                  <a:gd name="T42" fmla="*/ 0 w 157"/>
                  <a:gd name="T43" fmla="*/ 93 h 188"/>
                  <a:gd name="T44" fmla="*/ 0 w 157"/>
                  <a:gd name="T45" fmla="*/ 93 h 188"/>
                  <a:gd name="T46" fmla="*/ 32 w 157"/>
                  <a:gd name="T47" fmla="*/ 124 h 188"/>
                  <a:gd name="T48" fmla="*/ 32 w 157"/>
                  <a:gd name="T49" fmla="*/ 155 h 188"/>
                  <a:gd name="T50" fmla="*/ 32 w 157"/>
                  <a:gd name="T51" fmla="*/ 187 h 188"/>
                  <a:gd name="T52" fmla="*/ 32 w 157"/>
                  <a:gd name="T53" fmla="*/ 187 h 188"/>
                  <a:gd name="T54" fmla="*/ 93 w 157"/>
                  <a:gd name="T55" fmla="*/ 187 h 188"/>
                  <a:gd name="T56" fmla="*/ 93 w 157"/>
                  <a:gd name="T57" fmla="*/ 187 h 188"/>
                  <a:gd name="T58" fmla="*/ 93 w 157"/>
                  <a:gd name="T59" fmla="*/ 155 h 188"/>
                  <a:gd name="T60" fmla="*/ 93 w 157"/>
                  <a:gd name="T61" fmla="*/ 124 h 188"/>
                  <a:gd name="T62" fmla="*/ 93 w 157"/>
                  <a:gd name="T63" fmla="*/ 93 h 188"/>
                  <a:gd name="T64" fmla="*/ 93 w 157"/>
                  <a:gd name="T65" fmla="*/ 93 h 188"/>
                  <a:gd name="T66" fmla="*/ 124 w 157"/>
                  <a:gd name="T67" fmla="*/ 63 h 188"/>
                  <a:gd name="T68" fmla="*/ 156 w 157"/>
                  <a:gd name="T69"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88">
                    <a:moveTo>
                      <a:pt x="156" y="31"/>
                    </a:moveTo>
                    <a:lnTo>
                      <a:pt x="156" y="31"/>
                    </a:lnTo>
                    <a:lnTo>
                      <a:pt x="156" y="31"/>
                    </a:lnTo>
                    <a:lnTo>
                      <a:pt x="156" y="31"/>
                    </a:lnTo>
                    <a:lnTo>
                      <a:pt x="156" y="31"/>
                    </a:lnTo>
                    <a:lnTo>
                      <a:pt x="156" y="31"/>
                    </a:lnTo>
                    <a:lnTo>
                      <a:pt x="156" y="31"/>
                    </a:lnTo>
                    <a:cubicBezTo>
                      <a:pt x="124" y="31"/>
                      <a:pt x="124" y="31"/>
                      <a:pt x="93" y="31"/>
                    </a:cubicBezTo>
                    <a:lnTo>
                      <a:pt x="93" y="31"/>
                    </a:lnTo>
                    <a:cubicBezTo>
                      <a:pt x="93" y="31"/>
                      <a:pt x="63" y="31"/>
                      <a:pt x="32" y="0"/>
                    </a:cubicBezTo>
                    <a:lnTo>
                      <a:pt x="32" y="0"/>
                    </a:lnTo>
                    <a:lnTo>
                      <a:pt x="32" y="0"/>
                    </a:lnTo>
                    <a:lnTo>
                      <a:pt x="32" y="0"/>
                    </a:lnTo>
                    <a:lnTo>
                      <a:pt x="32" y="0"/>
                    </a:lnTo>
                    <a:cubicBezTo>
                      <a:pt x="32" y="0"/>
                      <a:pt x="32" y="31"/>
                      <a:pt x="0" y="31"/>
                    </a:cubicBezTo>
                    <a:lnTo>
                      <a:pt x="0" y="31"/>
                    </a:lnTo>
                    <a:lnTo>
                      <a:pt x="0" y="31"/>
                    </a:lnTo>
                    <a:lnTo>
                      <a:pt x="0" y="31"/>
                    </a:lnTo>
                    <a:lnTo>
                      <a:pt x="0" y="31"/>
                    </a:lnTo>
                    <a:lnTo>
                      <a:pt x="0" y="31"/>
                    </a:lnTo>
                    <a:cubicBezTo>
                      <a:pt x="0" y="63"/>
                      <a:pt x="32" y="63"/>
                      <a:pt x="32" y="63"/>
                    </a:cubicBezTo>
                    <a:cubicBezTo>
                      <a:pt x="32" y="93"/>
                      <a:pt x="0" y="93"/>
                      <a:pt x="0" y="93"/>
                    </a:cubicBezTo>
                    <a:lnTo>
                      <a:pt x="0" y="93"/>
                    </a:lnTo>
                    <a:cubicBezTo>
                      <a:pt x="0" y="124"/>
                      <a:pt x="0" y="124"/>
                      <a:pt x="32" y="124"/>
                    </a:cubicBezTo>
                    <a:lnTo>
                      <a:pt x="32" y="155"/>
                    </a:lnTo>
                    <a:cubicBezTo>
                      <a:pt x="32" y="155"/>
                      <a:pt x="32" y="155"/>
                      <a:pt x="32" y="187"/>
                    </a:cubicBezTo>
                    <a:lnTo>
                      <a:pt x="32" y="187"/>
                    </a:lnTo>
                    <a:cubicBezTo>
                      <a:pt x="63" y="187"/>
                      <a:pt x="63" y="187"/>
                      <a:pt x="93" y="187"/>
                    </a:cubicBezTo>
                    <a:lnTo>
                      <a:pt x="93" y="187"/>
                    </a:lnTo>
                    <a:cubicBezTo>
                      <a:pt x="93" y="155"/>
                      <a:pt x="93" y="155"/>
                      <a:pt x="93" y="155"/>
                    </a:cubicBezTo>
                    <a:cubicBezTo>
                      <a:pt x="93" y="155"/>
                      <a:pt x="93" y="155"/>
                      <a:pt x="93" y="124"/>
                    </a:cubicBezTo>
                    <a:lnTo>
                      <a:pt x="93" y="93"/>
                    </a:lnTo>
                    <a:lnTo>
                      <a:pt x="93" y="93"/>
                    </a:lnTo>
                    <a:lnTo>
                      <a:pt x="124" y="63"/>
                    </a:lnTo>
                    <a:cubicBezTo>
                      <a:pt x="124" y="31"/>
                      <a:pt x="124" y="31"/>
                      <a:pt x="15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7" name="Freeform 136"/>
              <p:cNvSpPr>
                <a:spLocks noChangeArrowheads="1"/>
              </p:cNvSpPr>
              <p:nvPr/>
            </p:nvSpPr>
            <p:spPr bwMode="auto">
              <a:xfrm>
                <a:off x="5029200" y="1825625"/>
                <a:ext cx="390525" cy="625475"/>
              </a:xfrm>
              <a:custGeom>
                <a:avLst/>
                <a:gdLst>
                  <a:gd name="T0" fmla="*/ 1085 w 1086"/>
                  <a:gd name="T1" fmla="*/ 744 h 1736"/>
                  <a:gd name="T2" fmla="*/ 1055 w 1086"/>
                  <a:gd name="T3" fmla="*/ 712 h 1736"/>
                  <a:gd name="T4" fmla="*/ 1085 w 1086"/>
                  <a:gd name="T5" fmla="*/ 681 h 1736"/>
                  <a:gd name="T6" fmla="*/ 1024 w 1086"/>
                  <a:gd name="T7" fmla="*/ 620 h 1736"/>
                  <a:gd name="T8" fmla="*/ 931 w 1086"/>
                  <a:gd name="T9" fmla="*/ 620 h 1736"/>
                  <a:gd name="T10" fmla="*/ 868 w 1086"/>
                  <a:gd name="T11" fmla="*/ 557 h 1736"/>
                  <a:gd name="T12" fmla="*/ 807 w 1086"/>
                  <a:gd name="T13" fmla="*/ 557 h 1736"/>
                  <a:gd name="T14" fmla="*/ 744 w 1086"/>
                  <a:gd name="T15" fmla="*/ 527 h 1736"/>
                  <a:gd name="T16" fmla="*/ 683 w 1086"/>
                  <a:gd name="T17" fmla="*/ 496 h 1736"/>
                  <a:gd name="T18" fmla="*/ 620 w 1086"/>
                  <a:gd name="T19" fmla="*/ 433 h 1736"/>
                  <a:gd name="T20" fmla="*/ 620 w 1086"/>
                  <a:gd name="T21" fmla="*/ 340 h 1736"/>
                  <a:gd name="T22" fmla="*/ 589 w 1086"/>
                  <a:gd name="T23" fmla="*/ 309 h 1736"/>
                  <a:gd name="T24" fmla="*/ 559 w 1086"/>
                  <a:gd name="T25" fmla="*/ 309 h 1736"/>
                  <a:gd name="T26" fmla="*/ 528 w 1086"/>
                  <a:gd name="T27" fmla="*/ 248 h 1736"/>
                  <a:gd name="T28" fmla="*/ 559 w 1086"/>
                  <a:gd name="T29" fmla="*/ 185 h 1736"/>
                  <a:gd name="T30" fmla="*/ 559 w 1086"/>
                  <a:gd name="T31" fmla="*/ 92 h 1736"/>
                  <a:gd name="T32" fmla="*/ 589 w 1086"/>
                  <a:gd name="T33" fmla="*/ 0 h 1736"/>
                  <a:gd name="T34" fmla="*/ 528 w 1086"/>
                  <a:gd name="T35" fmla="*/ 31 h 1736"/>
                  <a:gd name="T36" fmla="*/ 496 w 1086"/>
                  <a:gd name="T37" fmla="*/ 61 h 1736"/>
                  <a:gd name="T38" fmla="*/ 341 w 1086"/>
                  <a:gd name="T39" fmla="*/ 92 h 1736"/>
                  <a:gd name="T40" fmla="*/ 341 w 1086"/>
                  <a:gd name="T41" fmla="*/ 92 h 1736"/>
                  <a:gd name="T42" fmla="*/ 341 w 1086"/>
                  <a:gd name="T43" fmla="*/ 155 h 1736"/>
                  <a:gd name="T44" fmla="*/ 372 w 1086"/>
                  <a:gd name="T45" fmla="*/ 185 h 1736"/>
                  <a:gd name="T46" fmla="*/ 341 w 1086"/>
                  <a:gd name="T47" fmla="*/ 279 h 1736"/>
                  <a:gd name="T48" fmla="*/ 341 w 1086"/>
                  <a:gd name="T49" fmla="*/ 340 h 1736"/>
                  <a:gd name="T50" fmla="*/ 280 w 1086"/>
                  <a:gd name="T51" fmla="*/ 403 h 1736"/>
                  <a:gd name="T52" fmla="*/ 187 w 1086"/>
                  <a:gd name="T53" fmla="*/ 527 h 1736"/>
                  <a:gd name="T54" fmla="*/ 94 w 1086"/>
                  <a:gd name="T55" fmla="*/ 557 h 1736"/>
                  <a:gd name="T56" fmla="*/ 94 w 1086"/>
                  <a:gd name="T57" fmla="*/ 588 h 1736"/>
                  <a:gd name="T58" fmla="*/ 124 w 1086"/>
                  <a:gd name="T59" fmla="*/ 651 h 1736"/>
                  <a:gd name="T60" fmla="*/ 124 w 1086"/>
                  <a:gd name="T61" fmla="*/ 774 h 1736"/>
                  <a:gd name="T62" fmla="*/ 31 w 1086"/>
                  <a:gd name="T63" fmla="*/ 774 h 1736"/>
                  <a:gd name="T64" fmla="*/ 31 w 1086"/>
                  <a:gd name="T65" fmla="*/ 805 h 1736"/>
                  <a:gd name="T66" fmla="*/ 124 w 1086"/>
                  <a:gd name="T67" fmla="*/ 868 h 1736"/>
                  <a:gd name="T68" fmla="*/ 94 w 1086"/>
                  <a:gd name="T69" fmla="*/ 929 h 1736"/>
                  <a:gd name="T70" fmla="*/ 187 w 1086"/>
                  <a:gd name="T71" fmla="*/ 929 h 1736"/>
                  <a:gd name="T72" fmla="*/ 248 w 1086"/>
                  <a:gd name="T73" fmla="*/ 898 h 1736"/>
                  <a:gd name="T74" fmla="*/ 248 w 1086"/>
                  <a:gd name="T75" fmla="*/ 1022 h 1736"/>
                  <a:gd name="T76" fmla="*/ 280 w 1086"/>
                  <a:gd name="T77" fmla="*/ 1146 h 1736"/>
                  <a:gd name="T78" fmla="*/ 372 w 1086"/>
                  <a:gd name="T79" fmla="*/ 1487 h 1736"/>
                  <a:gd name="T80" fmla="*/ 435 w 1086"/>
                  <a:gd name="T81" fmla="*/ 1611 h 1736"/>
                  <a:gd name="T82" fmla="*/ 465 w 1086"/>
                  <a:gd name="T83" fmla="*/ 1735 h 1736"/>
                  <a:gd name="T84" fmla="*/ 496 w 1086"/>
                  <a:gd name="T85" fmla="*/ 1735 h 1736"/>
                  <a:gd name="T86" fmla="*/ 589 w 1086"/>
                  <a:gd name="T87" fmla="*/ 1672 h 1736"/>
                  <a:gd name="T88" fmla="*/ 589 w 1086"/>
                  <a:gd name="T89" fmla="*/ 1579 h 1736"/>
                  <a:gd name="T90" fmla="*/ 620 w 1086"/>
                  <a:gd name="T91" fmla="*/ 1455 h 1736"/>
                  <a:gd name="T92" fmla="*/ 620 w 1086"/>
                  <a:gd name="T93" fmla="*/ 1301 h 1736"/>
                  <a:gd name="T94" fmla="*/ 744 w 1086"/>
                  <a:gd name="T95" fmla="*/ 1208 h 1736"/>
                  <a:gd name="T96" fmla="*/ 807 w 1086"/>
                  <a:gd name="T97" fmla="*/ 1116 h 1736"/>
                  <a:gd name="T98" fmla="*/ 931 w 1086"/>
                  <a:gd name="T99" fmla="*/ 992 h 1736"/>
                  <a:gd name="T100" fmla="*/ 992 w 1086"/>
                  <a:gd name="T101" fmla="*/ 960 h 1736"/>
                  <a:gd name="T102" fmla="*/ 1024 w 1086"/>
                  <a:gd name="T103" fmla="*/ 868 h 1736"/>
                  <a:gd name="T104" fmla="*/ 1085 w 1086"/>
                  <a:gd name="T105" fmla="*/ 8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1736">
                    <a:moveTo>
                      <a:pt x="1085" y="805"/>
                    </a:moveTo>
                    <a:lnTo>
                      <a:pt x="1085" y="805"/>
                    </a:lnTo>
                    <a:lnTo>
                      <a:pt x="1085" y="805"/>
                    </a:lnTo>
                    <a:lnTo>
                      <a:pt x="1085" y="774"/>
                    </a:lnTo>
                    <a:cubicBezTo>
                      <a:pt x="1085" y="774"/>
                      <a:pt x="1085" y="774"/>
                      <a:pt x="1085" y="744"/>
                    </a:cubicBezTo>
                    <a:lnTo>
                      <a:pt x="1085" y="744"/>
                    </a:lnTo>
                    <a:lnTo>
                      <a:pt x="1085" y="744"/>
                    </a:lnTo>
                    <a:cubicBezTo>
                      <a:pt x="1055" y="744"/>
                      <a:pt x="1055" y="744"/>
                      <a:pt x="1055" y="712"/>
                    </a:cubicBezTo>
                    <a:lnTo>
                      <a:pt x="1055" y="712"/>
                    </a:lnTo>
                    <a:lnTo>
                      <a:pt x="1055" y="712"/>
                    </a:lnTo>
                    <a:lnTo>
                      <a:pt x="1055" y="712"/>
                    </a:lnTo>
                    <a:cubicBezTo>
                      <a:pt x="1055" y="681"/>
                      <a:pt x="1055" y="681"/>
                      <a:pt x="1085" y="681"/>
                    </a:cubicBezTo>
                    <a:lnTo>
                      <a:pt x="1085" y="681"/>
                    </a:lnTo>
                    <a:lnTo>
                      <a:pt x="1085" y="681"/>
                    </a:lnTo>
                    <a:lnTo>
                      <a:pt x="1085" y="681"/>
                    </a:lnTo>
                    <a:lnTo>
                      <a:pt x="1055" y="681"/>
                    </a:lnTo>
                    <a:cubicBezTo>
                      <a:pt x="1055" y="651"/>
                      <a:pt x="1055" y="651"/>
                      <a:pt x="1055" y="620"/>
                    </a:cubicBezTo>
                    <a:lnTo>
                      <a:pt x="1055" y="620"/>
                    </a:lnTo>
                    <a:lnTo>
                      <a:pt x="1055" y="620"/>
                    </a:lnTo>
                    <a:lnTo>
                      <a:pt x="1024" y="620"/>
                    </a:lnTo>
                    <a:lnTo>
                      <a:pt x="992" y="620"/>
                    </a:lnTo>
                    <a:lnTo>
                      <a:pt x="992" y="620"/>
                    </a:lnTo>
                    <a:lnTo>
                      <a:pt x="992" y="620"/>
                    </a:lnTo>
                    <a:lnTo>
                      <a:pt x="961" y="620"/>
                    </a:lnTo>
                    <a:cubicBezTo>
                      <a:pt x="961" y="620"/>
                      <a:pt x="961" y="620"/>
                      <a:pt x="931" y="620"/>
                    </a:cubicBezTo>
                    <a:cubicBezTo>
                      <a:pt x="931" y="620"/>
                      <a:pt x="931" y="620"/>
                      <a:pt x="931" y="588"/>
                    </a:cubicBezTo>
                    <a:lnTo>
                      <a:pt x="931" y="588"/>
                    </a:lnTo>
                    <a:cubicBezTo>
                      <a:pt x="868" y="588"/>
                      <a:pt x="868" y="588"/>
                      <a:pt x="868" y="557"/>
                    </a:cubicBezTo>
                    <a:lnTo>
                      <a:pt x="868" y="557"/>
                    </a:lnTo>
                    <a:lnTo>
                      <a:pt x="868" y="557"/>
                    </a:lnTo>
                    <a:cubicBezTo>
                      <a:pt x="868" y="557"/>
                      <a:pt x="868" y="557"/>
                      <a:pt x="837" y="557"/>
                    </a:cubicBezTo>
                    <a:lnTo>
                      <a:pt x="837" y="557"/>
                    </a:lnTo>
                    <a:lnTo>
                      <a:pt x="837" y="557"/>
                    </a:lnTo>
                    <a:lnTo>
                      <a:pt x="807" y="557"/>
                    </a:lnTo>
                    <a:lnTo>
                      <a:pt x="807" y="557"/>
                    </a:lnTo>
                    <a:cubicBezTo>
                      <a:pt x="776" y="557"/>
                      <a:pt x="776" y="557"/>
                      <a:pt x="776" y="557"/>
                    </a:cubicBezTo>
                    <a:cubicBezTo>
                      <a:pt x="776" y="527"/>
                      <a:pt x="744" y="527"/>
                      <a:pt x="744" y="527"/>
                    </a:cubicBezTo>
                    <a:lnTo>
                      <a:pt x="744" y="527"/>
                    </a:lnTo>
                    <a:lnTo>
                      <a:pt x="744" y="527"/>
                    </a:lnTo>
                    <a:lnTo>
                      <a:pt x="744" y="527"/>
                    </a:lnTo>
                    <a:cubicBezTo>
                      <a:pt x="713" y="527"/>
                      <a:pt x="713" y="527"/>
                      <a:pt x="713" y="527"/>
                    </a:cubicBezTo>
                    <a:lnTo>
                      <a:pt x="713" y="527"/>
                    </a:lnTo>
                    <a:cubicBezTo>
                      <a:pt x="683" y="527"/>
                      <a:pt x="683" y="496"/>
                      <a:pt x="683" y="496"/>
                    </a:cubicBezTo>
                    <a:lnTo>
                      <a:pt x="683" y="496"/>
                    </a:lnTo>
                    <a:lnTo>
                      <a:pt x="683" y="496"/>
                    </a:lnTo>
                    <a:lnTo>
                      <a:pt x="652" y="496"/>
                    </a:lnTo>
                    <a:cubicBezTo>
                      <a:pt x="652" y="496"/>
                      <a:pt x="652" y="496"/>
                      <a:pt x="620" y="496"/>
                    </a:cubicBezTo>
                    <a:cubicBezTo>
                      <a:pt x="620" y="496"/>
                      <a:pt x="620" y="496"/>
                      <a:pt x="620" y="464"/>
                    </a:cubicBezTo>
                    <a:cubicBezTo>
                      <a:pt x="620" y="464"/>
                      <a:pt x="620" y="464"/>
                      <a:pt x="620" y="433"/>
                    </a:cubicBezTo>
                    <a:lnTo>
                      <a:pt x="620" y="433"/>
                    </a:lnTo>
                    <a:cubicBezTo>
                      <a:pt x="620" y="433"/>
                      <a:pt x="620" y="433"/>
                      <a:pt x="620" y="403"/>
                    </a:cubicBezTo>
                    <a:lnTo>
                      <a:pt x="620" y="403"/>
                    </a:lnTo>
                    <a:lnTo>
                      <a:pt x="620" y="403"/>
                    </a:lnTo>
                    <a:lnTo>
                      <a:pt x="620" y="372"/>
                    </a:lnTo>
                    <a:cubicBezTo>
                      <a:pt x="620" y="372"/>
                      <a:pt x="620" y="372"/>
                      <a:pt x="620" y="340"/>
                    </a:cubicBezTo>
                    <a:lnTo>
                      <a:pt x="620" y="340"/>
                    </a:lnTo>
                    <a:lnTo>
                      <a:pt x="620" y="340"/>
                    </a:lnTo>
                    <a:cubicBezTo>
                      <a:pt x="620" y="340"/>
                      <a:pt x="620" y="340"/>
                      <a:pt x="589" y="340"/>
                    </a:cubicBezTo>
                    <a:lnTo>
                      <a:pt x="589" y="340"/>
                    </a:lnTo>
                    <a:lnTo>
                      <a:pt x="589" y="309"/>
                    </a:lnTo>
                    <a:lnTo>
                      <a:pt x="559" y="309"/>
                    </a:lnTo>
                    <a:lnTo>
                      <a:pt x="559" y="309"/>
                    </a:lnTo>
                    <a:lnTo>
                      <a:pt x="559" y="309"/>
                    </a:lnTo>
                    <a:lnTo>
                      <a:pt x="559" y="309"/>
                    </a:lnTo>
                    <a:lnTo>
                      <a:pt x="559" y="309"/>
                    </a:lnTo>
                    <a:lnTo>
                      <a:pt x="528" y="309"/>
                    </a:lnTo>
                    <a:cubicBezTo>
                      <a:pt x="528" y="279"/>
                      <a:pt x="528" y="279"/>
                      <a:pt x="528" y="279"/>
                    </a:cubicBezTo>
                    <a:lnTo>
                      <a:pt x="528" y="279"/>
                    </a:lnTo>
                    <a:lnTo>
                      <a:pt x="528" y="248"/>
                    </a:lnTo>
                    <a:lnTo>
                      <a:pt x="528" y="248"/>
                    </a:lnTo>
                    <a:cubicBezTo>
                      <a:pt x="528" y="216"/>
                      <a:pt x="528" y="216"/>
                      <a:pt x="528" y="216"/>
                    </a:cubicBezTo>
                    <a:lnTo>
                      <a:pt x="528" y="216"/>
                    </a:lnTo>
                    <a:cubicBezTo>
                      <a:pt x="528" y="185"/>
                      <a:pt x="559" y="185"/>
                      <a:pt x="559" y="185"/>
                    </a:cubicBezTo>
                    <a:lnTo>
                      <a:pt x="559" y="185"/>
                    </a:lnTo>
                    <a:lnTo>
                      <a:pt x="559" y="185"/>
                    </a:lnTo>
                    <a:lnTo>
                      <a:pt x="559" y="185"/>
                    </a:lnTo>
                    <a:lnTo>
                      <a:pt x="559" y="185"/>
                    </a:lnTo>
                    <a:cubicBezTo>
                      <a:pt x="559" y="185"/>
                      <a:pt x="559" y="185"/>
                      <a:pt x="559" y="155"/>
                    </a:cubicBezTo>
                    <a:cubicBezTo>
                      <a:pt x="528" y="155"/>
                      <a:pt x="528" y="124"/>
                      <a:pt x="528" y="124"/>
                    </a:cubicBezTo>
                    <a:lnTo>
                      <a:pt x="559" y="92"/>
                    </a:lnTo>
                    <a:lnTo>
                      <a:pt x="559" y="92"/>
                    </a:lnTo>
                    <a:cubicBezTo>
                      <a:pt x="589" y="92"/>
                      <a:pt x="589" y="92"/>
                      <a:pt x="589" y="92"/>
                    </a:cubicBezTo>
                    <a:cubicBezTo>
                      <a:pt x="589" y="92"/>
                      <a:pt x="589" y="61"/>
                      <a:pt x="620" y="61"/>
                    </a:cubicBezTo>
                    <a:lnTo>
                      <a:pt x="620" y="31"/>
                    </a:lnTo>
                    <a:cubicBezTo>
                      <a:pt x="620" y="31"/>
                      <a:pt x="620" y="31"/>
                      <a:pt x="589" y="0"/>
                    </a:cubicBezTo>
                    <a:lnTo>
                      <a:pt x="589" y="0"/>
                    </a:lnTo>
                    <a:lnTo>
                      <a:pt x="589" y="0"/>
                    </a:lnTo>
                    <a:cubicBezTo>
                      <a:pt x="559" y="31"/>
                      <a:pt x="559" y="31"/>
                      <a:pt x="559" y="31"/>
                    </a:cubicBezTo>
                    <a:lnTo>
                      <a:pt x="559" y="31"/>
                    </a:lnTo>
                    <a:cubicBezTo>
                      <a:pt x="559" y="31"/>
                      <a:pt x="559" y="31"/>
                      <a:pt x="528" y="31"/>
                    </a:cubicBezTo>
                    <a:lnTo>
                      <a:pt x="528" y="31"/>
                    </a:lnTo>
                    <a:lnTo>
                      <a:pt x="528" y="31"/>
                    </a:lnTo>
                    <a:cubicBezTo>
                      <a:pt x="528" y="61"/>
                      <a:pt x="496" y="61"/>
                      <a:pt x="496" y="61"/>
                    </a:cubicBezTo>
                    <a:lnTo>
                      <a:pt x="496" y="61"/>
                    </a:lnTo>
                    <a:lnTo>
                      <a:pt x="496" y="61"/>
                    </a:lnTo>
                    <a:lnTo>
                      <a:pt x="496" y="61"/>
                    </a:lnTo>
                    <a:cubicBezTo>
                      <a:pt x="465" y="61"/>
                      <a:pt x="435" y="92"/>
                      <a:pt x="435" y="92"/>
                    </a:cubicBezTo>
                    <a:cubicBezTo>
                      <a:pt x="404" y="92"/>
                      <a:pt x="404" y="92"/>
                      <a:pt x="404" y="92"/>
                    </a:cubicBezTo>
                    <a:lnTo>
                      <a:pt x="372" y="124"/>
                    </a:lnTo>
                    <a:cubicBezTo>
                      <a:pt x="372" y="124"/>
                      <a:pt x="372" y="92"/>
                      <a:pt x="341" y="92"/>
                    </a:cubicBezTo>
                    <a:cubicBezTo>
                      <a:pt x="341" y="92"/>
                      <a:pt x="341" y="92"/>
                      <a:pt x="311" y="92"/>
                    </a:cubicBezTo>
                    <a:lnTo>
                      <a:pt x="311" y="92"/>
                    </a:lnTo>
                    <a:lnTo>
                      <a:pt x="311" y="92"/>
                    </a:lnTo>
                    <a:lnTo>
                      <a:pt x="341" y="92"/>
                    </a:lnTo>
                    <a:lnTo>
                      <a:pt x="341" y="92"/>
                    </a:lnTo>
                    <a:cubicBezTo>
                      <a:pt x="341" y="124"/>
                      <a:pt x="341" y="124"/>
                      <a:pt x="341" y="124"/>
                    </a:cubicBezTo>
                    <a:lnTo>
                      <a:pt x="341" y="124"/>
                    </a:lnTo>
                    <a:cubicBezTo>
                      <a:pt x="341" y="155"/>
                      <a:pt x="341" y="155"/>
                      <a:pt x="341" y="155"/>
                    </a:cubicBezTo>
                    <a:lnTo>
                      <a:pt x="341" y="155"/>
                    </a:lnTo>
                    <a:lnTo>
                      <a:pt x="341" y="155"/>
                    </a:lnTo>
                    <a:cubicBezTo>
                      <a:pt x="372" y="124"/>
                      <a:pt x="372" y="124"/>
                      <a:pt x="372" y="124"/>
                    </a:cubicBezTo>
                    <a:cubicBezTo>
                      <a:pt x="372" y="155"/>
                      <a:pt x="372" y="155"/>
                      <a:pt x="372" y="155"/>
                    </a:cubicBezTo>
                    <a:cubicBezTo>
                      <a:pt x="372" y="185"/>
                      <a:pt x="372" y="185"/>
                      <a:pt x="372" y="185"/>
                    </a:cubicBezTo>
                    <a:lnTo>
                      <a:pt x="372" y="185"/>
                    </a:lnTo>
                    <a:lnTo>
                      <a:pt x="372" y="185"/>
                    </a:lnTo>
                    <a:cubicBezTo>
                      <a:pt x="372" y="185"/>
                      <a:pt x="372" y="185"/>
                      <a:pt x="372" y="216"/>
                    </a:cubicBezTo>
                    <a:cubicBezTo>
                      <a:pt x="372" y="216"/>
                      <a:pt x="404" y="216"/>
                      <a:pt x="404" y="248"/>
                    </a:cubicBezTo>
                    <a:lnTo>
                      <a:pt x="404" y="248"/>
                    </a:lnTo>
                    <a:lnTo>
                      <a:pt x="372" y="279"/>
                    </a:lnTo>
                    <a:cubicBezTo>
                      <a:pt x="372" y="279"/>
                      <a:pt x="372" y="279"/>
                      <a:pt x="341" y="279"/>
                    </a:cubicBezTo>
                    <a:lnTo>
                      <a:pt x="341" y="279"/>
                    </a:lnTo>
                    <a:cubicBezTo>
                      <a:pt x="341" y="279"/>
                      <a:pt x="341" y="279"/>
                      <a:pt x="341" y="309"/>
                    </a:cubicBezTo>
                    <a:lnTo>
                      <a:pt x="341" y="309"/>
                    </a:lnTo>
                    <a:lnTo>
                      <a:pt x="341" y="309"/>
                    </a:lnTo>
                    <a:lnTo>
                      <a:pt x="341" y="340"/>
                    </a:lnTo>
                    <a:lnTo>
                      <a:pt x="341" y="340"/>
                    </a:lnTo>
                    <a:cubicBezTo>
                      <a:pt x="341" y="340"/>
                      <a:pt x="341" y="340"/>
                      <a:pt x="311" y="372"/>
                    </a:cubicBezTo>
                    <a:cubicBezTo>
                      <a:pt x="311" y="372"/>
                      <a:pt x="311" y="403"/>
                      <a:pt x="280" y="403"/>
                    </a:cubicBezTo>
                    <a:lnTo>
                      <a:pt x="280" y="403"/>
                    </a:lnTo>
                    <a:lnTo>
                      <a:pt x="280" y="403"/>
                    </a:lnTo>
                    <a:cubicBezTo>
                      <a:pt x="280" y="433"/>
                      <a:pt x="248" y="433"/>
                      <a:pt x="217" y="464"/>
                    </a:cubicBezTo>
                    <a:lnTo>
                      <a:pt x="217" y="464"/>
                    </a:lnTo>
                    <a:cubicBezTo>
                      <a:pt x="217" y="464"/>
                      <a:pt x="217" y="464"/>
                      <a:pt x="217" y="496"/>
                    </a:cubicBezTo>
                    <a:cubicBezTo>
                      <a:pt x="217" y="496"/>
                      <a:pt x="217" y="496"/>
                      <a:pt x="187" y="527"/>
                    </a:cubicBezTo>
                    <a:lnTo>
                      <a:pt x="187" y="527"/>
                    </a:lnTo>
                    <a:lnTo>
                      <a:pt x="156" y="527"/>
                    </a:lnTo>
                    <a:lnTo>
                      <a:pt x="156" y="527"/>
                    </a:lnTo>
                    <a:cubicBezTo>
                      <a:pt x="124" y="557"/>
                      <a:pt x="124" y="557"/>
                      <a:pt x="124" y="557"/>
                    </a:cubicBezTo>
                    <a:cubicBezTo>
                      <a:pt x="124" y="557"/>
                      <a:pt x="94" y="557"/>
                      <a:pt x="94" y="527"/>
                    </a:cubicBezTo>
                    <a:cubicBezTo>
                      <a:pt x="94" y="557"/>
                      <a:pt x="94" y="557"/>
                      <a:pt x="94" y="557"/>
                    </a:cubicBezTo>
                    <a:lnTo>
                      <a:pt x="63" y="557"/>
                    </a:lnTo>
                    <a:lnTo>
                      <a:pt x="63" y="557"/>
                    </a:lnTo>
                    <a:cubicBezTo>
                      <a:pt x="94" y="557"/>
                      <a:pt x="94" y="557"/>
                      <a:pt x="94" y="557"/>
                    </a:cubicBezTo>
                    <a:lnTo>
                      <a:pt x="94" y="588"/>
                    </a:lnTo>
                    <a:lnTo>
                      <a:pt x="94" y="588"/>
                    </a:lnTo>
                    <a:lnTo>
                      <a:pt x="94" y="588"/>
                    </a:lnTo>
                    <a:cubicBezTo>
                      <a:pt x="94" y="620"/>
                      <a:pt x="94" y="620"/>
                      <a:pt x="94" y="620"/>
                    </a:cubicBezTo>
                    <a:lnTo>
                      <a:pt x="94" y="620"/>
                    </a:lnTo>
                    <a:cubicBezTo>
                      <a:pt x="124" y="620"/>
                      <a:pt x="124" y="620"/>
                      <a:pt x="124" y="651"/>
                    </a:cubicBezTo>
                    <a:lnTo>
                      <a:pt x="124" y="651"/>
                    </a:lnTo>
                    <a:cubicBezTo>
                      <a:pt x="156" y="651"/>
                      <a:pt x="156" y="681"/>
                      <a:pt x="156" y="681"/>
                    </a:cubicBezTo>
                    <a:cubicBezTo>
                      <a:pt x="156" y="712"/>
                      <a:pt x="156" y="712"/>
                      <a:pt x="156" y="712"/>
                    </a:cubicBezTo>
                    <a:lnTo>
                      <a:pt x="156" y="712"/>
                    </a:lnTo>
                    <a:cubicBezTo>
                      <a:pt x="156" y="744"/>
                      <a:pt x="156" y="744"/>
                      <a:pt x="156" y="744"/>
                    </a:cubicBezTo>
                    <a:lnTo>
                      <a:pt x="124" y="774"/>
                    </a:lnTo>
                    <a:lnTo>
                      <a:pt x="124" y="774"/>
                    </a:lnTo>
                    <a:lnTo>
                      <a:pt x="94" y="774"/>
                    </a:lnTo>
                    <a:lnTo>
                      <a:pt x="94" y="774"/>
                    </a:lnTo>
                    <a:lnTo>
                      <a:pt x="94" y="774"/>
                    </a:lnTo>
                    <a:cubicBezTo>
                      <a:pt x="63" y="774"/>
                      <a:pt x="63" y="774"/>
                      <a:pt x="31" y="774"/>
                    </a:cubicBezTo>
                    <a:lnTo>
                      <a:pt x="31" y="774"/>
                    </a:lnTo>
                    <a:lnTo>
                      <a:pt x="31" y="774"/>
                    </a:lnTo>
                    <a:cubicBezTo>
                      <a:pt x="31" y="774"/>
                      <a:pt x="31" y="774"/>
                      <a:pt x="0" y="774"/>
                    </a:cubicBezTo>
                    <a:lnTo>
                      <a:pt x="0" y="774"/>
                    </a:lnTo>
                    <a:cubicBezTo>
                      <a:pt x="31" y="774"/>
                      <a:pt x="31" y="774"/>
                      <a:pt x="31" y="805"/>
                    </a:cubicBezTo>
                    <a:lnTo>
                      <a:pt x="31" y="805"/>
                    </a:lnTo>
                    <a:lnTo>
                      <a:pt x="63" y="805"/>
                    </a:lnTo>
                    <a:cubicBezTo>
                      <a:pt x="63" y="805"/>
                      <a:pt x="63" y="805"/>
                      <a:pt x="94" y="805"/>
                    </a:cubicBezTo>
                    <a:lnTo>
                      <a:pt x="124" y="805"/>
                    </a:lnTo>
                    <a:cubicBezTo>
                      <a:pt x="124" y="836"/>
                      <a:pt x="124" y="836"/>
                      <a:pt x="124" y="868"/>
                    </a:cubicBezTo>
                    <a:cubicBezTo>
                      <a:pt x="94" y="868"/>
                      <a:pt x="94" y="868"/>
                      <a:pt x="94" y="868"/>
                    </a:cubicBezTo>
                    <a:cubicBezTo>
                      <a:pt x="94" y="868"/>
                      <a:pt x="94" y="898"/>
                      <a:pt x="63" y="898"/>
                    </a:cubicBezTo>
                    <a:lnTo>
                      <a:pt x="63" y="868"/>
                    </a:lnTo>
                    <a:cubicBezTo>
                      <a:pt x="63" y="898"/>
                      <a:pt x="63" y="898"/>
                      <a:pt x="63" y="898"/>
                    </a:cubicBezTo>
                    <a:cubicBezTo>
                      <a:pt x="94" y="898"/>
                      <a:pt x="94" y="898"/>
                      <a:pt x="94" y="929"/>
                    </a:cubicBezTo>
                    <a:lnTo>
                      <a:pt x="94" y="929"/>
                    </a:lnTo>
                    <a:lnTo>
                      <a:pt x="124" y="929"/>
                    </a:lnTo>
                    <a:cubicBezTo>
                      <a:pt x="124" y="929"/>
                      <a:pt x="124" y="929"/>
                      <a:pt x="156" y="929"/>
                    </a:cubicBezTo>
                    <a:lnTo>
                      <a:pt x="156" y="929"/>
                    </a:lnTo>
                    <a:cubicBezTo>
                      <a:pt x="187" y="929"/>
                      <a:pt x="187" y="929"/>
                      <a:pt x="187" y="929"/>
                    </a:cubicBezTo>
                    <a:cubicBezTo>
                      <a:pt x="187" y="898"/>
                      <a:pt x="187" y="898"/>
                      <a:pt x="187" y="898"/>
                    </a:cubicBezTo>
                    <a:lnTo>
                      <a:pt x="217" y="868"/>
                    </a:lnTo>
                    <a:cubicBezTo>
                      <a:pt x="280" y="681"/>
                      <a:pt x="280" y="681"/>
                      <a:pt x="280" y="681"/>
                    </a:cubicBezTo>
                    <a:cubicBezTo>
                      <a:pt x="248" y="868"/>
                      <a:pt x="248" y="868"/>
                      <a:pt x="248" y="868"/>
                    </a:cubicBezTo>
                    <a:lnTo>
                      <a:pt x="248" y="898"/>
                    </a:lnTo>
                    <a:lnTo>
                      <a:pt x="248" y="898"/>
                    </a:lnTo>
                    <a:cubicBezTo>
                      <a:pt x="248" y="929"/>
                      <a:pt x="248" y="929"/>
                      <a:pt x="248" y="929"/>
                    </a:cubicBezTo>
                    <a:lnTo>
                      <a:pt x="248" y="929"/>
                    </a:lnTo>
                    <a:cubicBezTo>
                      <a:pt x="280" y="960"/>
                      <a:pt x="248" y="992"/>
                      <a:pt x="248" y="992"/>
                    </a:cubicBezTo>
                    <a:cubicBezTo>
                      <a:pt x="248" y="1022"/>
                      <a:pt x="248" y="1022"/>
                      <a:pt x="248" y="1022"/>
                    </a:cubicBezTo>
                    <a:lnTo>
                      <a:pt x="248" y="1022"/>
                    </a:lnTo>
                    <a:cubicBezTo>
                      <a:pt x="248" y="1053"/>
                      <a:pt x="248" y="1053"/>
                      <a:pt x="248" y="1053"/>
                    </a:cubicBezTo>
                    <a:cubicBezTo>
                      <a:pt x="248" y="1084"/>
                      <a:pt x="248" y="1084"/>
                      <a:pt x="248" y="1116"/>
                    </a:cubicBezTo>
                    <a:lnTo>
                      <a:pt x="248" y="1116"/>
                    </a:lnTo>
                    <a:cubicBezTo>
                      <a:pt x="248" y="1116"/>
                      <a:pt x="248" y="1146"/>
                      <a:pt x="280" y="1146"/>
                    </a:cubicBezTo>
                    <a:cubicBezTo>
                      <a:pt x="280" y="1146"/>
                      <a:pt x="280" y="1177"/>
                      <a:pt x="280" y="1208"/>
                    </a:cubicBezTo>
                    <a:cubicBezTo>
                      <a:pt x="280" y="1208"/>
                      <a:pt x="280" y="1240"/>
                      <a:pt x="311" y="1301"/>
                    </a:cubicBezTo>
                    <a:cubicBezTo>
                      <a:pt x="311" y="1331"/>
                      <a:pt x="311" y="1331"/>
                      <a:pt x="341" y="1331"/>
                    </a:cubicBezTo>
                    <a:cubicBezTo>
                      <a:pt x="341" y="1363"/>
                      <a:pt x="341" y="1363"/>
                      <a:pt x="341" y="1424"/>
                    </a:cubicBezTo>
                    <a:cubicBezTo>
                      <a:pt x="341" y="1455"/>
                      <a:pt x="372" y="1487"/>
                      <a:pt x="372" y="1487"/>
                    </a:cubicBezTo>
                    <a:cubicBezTo>
                      <a:pt x="372" y="1487"/>
                      <a:pt x="372" y="1517"/>
                      <a:pt x="404" y="1517"/>
                    </a:cubicBezTo>
                    <a:cubicBezTo>
                      <a:pt x="404" y="1517"/>
                      <a:pt x="404" y="1517"/>
                      <a:pt x="404" y="1548"/>
                    </a:cubicBezTo>
                    <a:cubicBezTo>
                      <a:pt x="404" y="1548"/>
                      <a:pt x="404" y="1548"/>
                      <a:pt x="435" y="1579"/>
                    </a:cubicBezTo>
                    <a:lnTo>
                      <a:pt x="435" y="1579"/>
                    </a:lnTo>
                    <a:cubicBezTo>
                      <a:pt x="435" y="1579"/>
                      <a:pt x="435" y="1579"/>
                      <a:pt x="435" y="1611"/>
                    </a:cubicBezTo>
                    <a:lnTo>
                      <a:pt x="435" y="1611"/>
                    </a:lnTo>
                    <a:cubicBezTo>
                      <a:pt x="435" y="1641"/>
                      <a:pt x="435" y="1641"/>
                      <a:pt x="435" y="1672"/>
                    </a:cubicBezTo>
                    <a:cubicBezTo>
                      <a:pt x="465" y="1703"/>
                      <a:pt x="465" y="1703"/>
                      <a:pt x="465" y="1703"/>
                    </a:cubicBezTo>
                    <a:lnTo>
                      <a:pt x="465" y="1735"/>
                    </a:lnTo>
                    <a:lnTo>
                      <a:pt x="465" y="1735"/>
                    </a:lnTo>
                    <a:lnTo>
                      <a:pt x="465" y="1735"/>
                    </a:lnTo>
                    <a:lnTo>
                      <a:pt x="465" y="1735"/>
                    </a:lnTo>
                    <a:lnTo>
                      <a:pt x="496" y="1735"/>
                    </a:lnTo>
                    <a:lnTo>
                      <a:pt x="496" y="1735"/>
                    </a:lnTo>
                    <a:lnTo>
                      <a:pt x="496" y="1735"/>
                    </a:lnTo>
                    <a:lnTo>
                      <a:pt x="528" y="1735"/>
                    </a:lnTo>
                    <a:cubicBezTo>
                      <a:pt x="528" y="1703"/>
                      <a:pt x="528" y="1672"/>
                      <a:pt x="559" y="1672"/>
                    </a:cubicBezTo>
                    <a:lnTo>
                      <a:pt x="559" y="1672"/>
                    </a:lnTo>
                    <a:lnTo>
                      <a:pt x="559" y="1672"/>
                    </a:lnTo>
                    <a:lnTo>
                      <a:pt x="589" y="1672"/>
                    </a:lnTo>
                    <a:lnTo>
                      <a:pt x="589" y="1672"/>
                    </a:lnTo>
                    <a:lnTo>
                      <a:pt x="589" y="1641"/>
                    </a:lnTo>
                    <a:cubicBezTo>
                      <a:pt x="589" y="1641"/>
                      <a:pt x="589" y="1641"/>
                      <a:pt x="589" y="1611"/>
                    </a:cubicBezTo>
                    <a:lnTo>
                      <a:pt x="589" y="1611"/>
                    </a:lnTo>
                    <a:lnTo>
                      <a:pt x="589" y="1579"/>
                    </a:lnTo>
                    <a:lnTo>
                      <a:pt x="589" y="1579"/>
                    </a:lnTo>
                    <a:cubicBezTo>
                      <a:pt x="589" y="1548"/>
                      <a:pt x="589" y="1548"/>
                      <a:pt x="589" y="1517"/>
                    </a:cubicBezTo>
                    <a:lnTo>
                      <a:pt x="589" y="1517"/>
                    </a:lnTo>
                    <a:lnTo>
                      <a:pt x="589" y="1517"/>
                    </a:lnTo>
                    <a:cubicBezTo>
                      <a:pt x="589" y="1487"/>
                      <a:pt x="620" y="1455"/>
                      <a:pt x="620" y="1455"/>
                    </a:cubicBezTo>
                    <a:cubicBezTo>
                      <a:pt x="620" y="1424"/>
                      <a:pt x="620" y="1424"/>
                      <a:pt x="620" y="1424"/>
                    </a:cubicBezTo>
                    <a:lnTo>
                      <a:pt x="620" y="1424"/>
                    </a:lnTo>
                    <a:cubicBezTo>
                      <a:pt x="620" y="1424"/>
                      <a:pt x="620" y="1424"/>
                      <a:pt x="620" y="1393"/>
                    </a:cubicBezTo>
                    <a:lnTo>
                      <a:pt x="620" y="1393"/>
                    </a:lnTo>
                    <a:cubicBezTo>
                      <a:pt x="589" y="1363"/>
                      <a:pt x="620" y="1301"/>
                      <a:pt x="620" y="1301"/>
                    </a:cubicBezTo>
                    <a:cubicBezTo>
                      <a:pt x="620" y="1270"/>
                      <a:pt x="652" y="1270"/>
                      <a:pt x="683" y="1240"/>
                    </a:cubicBezTo>
                    <a:lnTo>
                      <a:pt x="683" y="1240"/>
                    </a:lnTo>
                    <a:cubicBezTo>
                      <a:pt x="683" y="1208"/>
                      <a:pt x="713" y="1208"/>
                      <a:pt x="713" y="1208"/>
                    </a:cubicBezTo>
                    <a:lnTo>
                      <a:pt x="744" y="1208"/>
                    </a:lnTo>
                    <a:lnTo>
                      <a:pt x="744" y="1208"/>
                    </a:lnTo>
                    <a:lnTo>
                      <a:pt x="744" y="1208"/>
                    </a:lnTo>
                    <a:cubicBezTo>
                      <a:pt x="744" y="1177"/>
                      <a:pt x="744" y="1177"/>
                      <a:pt x="776" y="1146"/>
                    </a:cubicBezTo>
                    <a:lnTo>
                      <a:pt x="807" y="1116"/>
                    </a:lnTo>
                    <a:lnTo>
                      <a:pt x="807" y="1116"/>
                    </a:lnTo>
                    <a:lnTo>
                      <a:pt x="807" y="1116"/>
                    </a:lnTo>
                    <a:cubicBezTo>
                      <a:pt x="837" y="1116"/>
                      <a:pt x="837" y="1084"/>
                      <a:pt x="868" y="1084"/>
                    </a:cubicBezTo>
                    <a:lnTo>
                      <a:pt x="868" y="1084"/>
                    </a:lnTo>
                    <a:cubicBezTo>
                      <a:pt x="868" y="1053"/>
                      <a:pt x="868" y="1053"/>
                      <a:pt x="900" y="1022"/>
                    </a:cubicBezTo>
                    <a:lnTo>
                      <a:pt x="900" y="1022"/>
                    </a:lnTo>
                    <a:cubicBezTo>
                      <a:pt x="900" y="1022"/>
                      <a:pt x="931" y="1022"/>
                      <a:pt x="931" y="992"/>
                    </a:cubicBezTo>
                    <a:lnTo>
                      <a:pt x="961" y="992"/>
                    </a:lnTo>
                    <a:lnTo>
                      <a:pt x="961" y="992"/>
                    </a:lnTo>
                    <a:cubicBezTo>
                      <a:pt x="961" y="992"/>
                      <a:pt x="961" y="992"/>
                      <a:pt x="992" y="960"/>
                    </a:cubicBezTo>
                    <a:lnTo>
                      <a:pt x="992" y="960"/>
                    </a:lnTo>
                    <a:lnTo>
                      <a:pt x="992" y="960"/>
                    </a:lnTo>
                    <a:lnTo>
                      <a:pt x="992" y="960"/>
                    </a:lnTo>
                    <a:lnTo>
                      <a:pt x="992" y="960"/>
                    </a:lnTo>
                    <a:cubicBezTo>
                      <a:pt x="992" y="929"/>
                      <a:pt x="992" y="929"/>
                      <a:pt x="992" y="898"/>
                    </a:cubicBezTo>
                    <a:lnTo>
                      <a:pt x="992" y="898"/>
                    </a:lnTo>
                    <a:cubicBezTo>
                      <a:pt x="1024" y="898"/>
                      <a:pt x="1024" y="868"/>
                      <a:pt x="1024" y="868"/>
                    </a:cubicBezTo>
                    <a:cubicBezTo>
                      <a:pt x="1055" y="868"/>
                      <a:pt x="1055" y="868"/>
                      <a:pt x="1055" y="868"/>
                    </a:cubicBezTo>
                    <a:lnTo>
                      <a:pt x="1055" y="836"/>
                    </a:lnTo>
                    <a:cubicBezTo>
                      <a:pt x="1085" y="836"/>
                      <a:pt x="1085" y="836"/>
                      <a:pt x="1085" y="836"/>
                    </a:cubicBezTo>
                    <a:lnTo>
                      <a:pt x="1085" y="836"/>
                    </a:lnTo>
                    <a:lnTo>
                      <a:pt x="1085" y="836"/>
                    </a:lnTo>
                    <a:lnTo>
                      <a:pt x="1085" y="80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8" name="Freeform 137"/>
              <p:cNvSpPr>
                <a:spLocks noChangeArrowheads="1"/>
              </p:cNvSpPr>
              <p:nvPr/>
            </p:nvSpPr>
            <p:spPr bwMode="auto">
              <a:xfrm>
                <a:off x="4895850" y="1801813"/>
                <a:ext cx="290513" cy="290512"/>
              </a:xfrm>
              <a:custGeom>
                <a:avLst/>
                <a:gdLst>
                  <a:gd name="T0" fmla="*/ 372 w 808"/>
                  <a:gd name="T1" fmla="*/ 775 h 808"/>
                  <a:gd name="T2" fmla="*/ 403 w 808"/>
                  <a:gd name="T3" fmla="*/ 775 h 808"/>
                  <a:gd name="T4" fmla="*/ 435 w 808"/>
                  <a:gd name="T5" fmla="*/ 775 h 808"/>
                  <a:gd name="T6" fmla="*/ 466 w 808"/>
                  <a:gd name="T7" fmla="*/ 744 h 808"/>
                  <a:gd name="T8" fmla="*/ 466 w 808"/>
                  <a:gd name="T9" fmla="*/ 744 h 808"/>
                  <a:gd name="T10" fmla="*/ 435 w 808"/>
                  <a:gd name="T11" fmla="*/ 683 h 808"/>
                  <a:gd name="T12" fmla="*/ 403 w 808"/>
                  <a:gd name="T13" fmla="*/ 683 h 808"/>
                  <a:gd name="T14" fmla="*/ 403 w 808"/>
                  <a:gd name="T15" fmla="*/ 590 h 808"/>
                  <a:gd name="T16" fmla="*/ 466 w 808"/>
                  <a:gd name="T17" fmla="*/ 527 h 808"/>
                  <a:gd name="T18" fmla="*/ 496 w 808"/>
                  <a:gd name="T19" fmla="*/ 559 h 808"/>
                  <a:gd name="T20" fmla="*/ 528 w 808"/>
                  <a:gd name="T21" fmla="*/ 527 h 808"/>
                  <a:gd name="T22" fmla="*/ 589 w 808"/>
                  <a:gd name="T23" fmla="*/ 466 h 808"/>
                  <a:gd name="T24" fmla="*/ 620 w 808"/>
                  <a:gd name="T25" fmla="*/ 435 h 808"/>
                  <a:gd name="T26" fmla="*/ 652 w 808"/>
                  <a:gd name="T27" fmla="*/ 403 h 808"/>
                  <a:gd name="T28" fmla="*/ 683 w 808"/>
                  <a:gd name="T29" fmla="*/ 342 h 808"/>
                  <a:gd name="T30" fmla="*/ 683 w 808"/>
                  <a:gd name="T31" fmla="*/ 279 h 808"/>
                  <a:gd name="T32" fmla="*/ 652 w 808"/>
                  <a:gd name="T33" fmla="*/ 279 h 808"/>
                  <a:gd name="T34" fmla="*/ 652 w 808"/>
                  <a:gd name="T35" fmla="*/ 187 h 808"/>
                  <a:gd name="T36" fmla="*/ 652 w 808"/>
                  <a:gd name="T37" fmla="*/ 155 h 808"/>
                  <a:gd name="T38" fmla="*/ 652 w 808"/>
                  <a:gd name="T39" fmla="*/ 94 h 808"/>
                  <a:gd name="T40" fmla="*/ 683 w 808"/>
                  <a:gd name="T41" fmla="*/ 94 h 808"/>
                  <a:gd name="T42" fmla="*/ 744 w 808"/>
                  <a:gd name="T43" fmla="*/ 124 h 808"/>
                  <a:gd name="T44" fmla="*/ 807 w 808"/>
                  <a:gd name="T45" fmla="*/ 94 h 808"/>
                  <a:gd name="T46" fmla="*/ 744 w 808"/>
                  <a:gd name="T47" fmla="*/ 63 h 808"/>
                  <a:gd name="T48" fmla="*/ 744 w 808"/>
                  <a:gd name="T49" fmla="*/ 31 h 808"/>
                  <a:gd name="T50" fmla="*/ 713 w 808"/>
                  <a:gd name="T51" fmla="*/ 0 h 808"/>
                  <a:gd name="T52" fmla="*/ 620 w 808"/>
                  <a:gd name="T53" fmla="*/ 31 h 808"/>
                  <a:gd name="T54" fmla="*/ 589 w 808"/>
                  <a:gd name="T55" fmla="*/ 31 h 808"/>
                  <a:gd name="T56" fmla="*/ 589 w 808"/>
                  <a:gd name="T57" fmla="*/ 31 h 808"/>
                  <a:gd name="T58" fmla="*/ 559 w 808"/>
                  <a:gd name="T59" fmla="*/ 63 h 808"/>
                  <a:gd name="T60" fmla="*/ 559 w 808"/>
                  <a:gd name="T61" fmla="*/ 94 h 808"/>
                  <a:gd name="T62" fmla="*/ 528 w 808"/>
                  <a:gd name="T63" fmla="*/ 155 h 808"/>
                  <a:gd name="T64" fmla="*/ 528 w 808"/>
                  <a:gd name="T65" fmla="*/ 155 h 808"/>
                  <a:gd name="T66" fmla="*/ 496 w 808"/>
                  <a:gd name="T67" fmla="*/ 218 h 808"/>
                  <a:gd name="T68" fmla="*/ 435 w 808"/>
                  <a:gd name="T69" fmla="*/ 279 h 808"/>
                  <a:gd name="T70" fmla="*/ 435 w 808"/>
                  <a:gd name="T71" fmla="*/ 279 h 808"/>
                  <a:gd name="T72" fmla="*/ 403 w 808"/>
                  <a:gd name="T73" fmla="*/ 342 h 808"/>
                  <a:gd name="T74" fmla="*/ 372 w 808"/>
                  <a:gd name="T75" fmla="*/ 372 h 808"/>
                  <a:gd name="T76" fmla="*/ 342 w 808"/>
                  <a:gd name="T77" fmla="*/ 372 h 808"/>
                  <a:gd name="T78" fmla="*/ 280 w 808"/>
                  <a:gd name="T79" fmla="*/ 372 h 808"/>
                  <a:gd name="T80" fmla="*/ 280 w 808"/>
                  <a:gd name="T81" fmla="*/ 435 h 808"/>
                  <a:gd name="T82" fmla="*/ 218 w 808"/>
                  <a:gd name="T83" fmla="*/ 466 h 808"/>
                  <a:gd name="T84" fmla="*/ 218 w 808"/>
                  <a:gd name="T85" fmla="*/ 496 h 808"/>
                  <a:gd name="T86" fmla="*/ 156 w 808"/>
                  <a:gd name="T87" fmla="*/ 496 h 808"/>
                  <a:gd name="T88" fmla="*/ 124 w 808"/>
                  <a:gd name="T89" fmla="*/ 496 h 808"/>
                  <a:gd name="T90" fmla="*/ 32 w 808"/>
                  <a:gd name="T91" fmla="*/ 496 h 808"/>
                  <a:gd name="T92" fmla="*/ 63 w 808"/>
                  <a:gd name="T93" fmla="*/ 559 h 808"/>
                  <a:gd name="T94" fmla="*/ 94 w 808"/>
                  <a:gd name="T95" fmla="*/ 590 h 808"/>
                  <a:gd name="T96" fmla="*/ 94 w 808"/>
                  <a:gd name="T97" fmla="*/ 620 h 808"/>
                  <a:gd name="T98" fmla="*/ 32 w 808"/>
                  <a:gd name="T99" fmla="*/ 683 h 808"/>
                  <a:gd name="T100" fmla="*/ 32 w 808"/>
                  <a:gd name="T101" fmla="*/ 714 h 808"/>
                  <a:gd name="T102" fmla="*/ 156 w 808"/>
                  <a:gd name="T103" fmla="*/ 714 h 808"/>
                  <a:gd name="T104" fmla="*/ 218 w 808"/>
                  <a:gd name="T105" fmla="*/ 683 h 808"/>
                  <a:gd name="T106" fmla="*/ 280 w 808"/>
                  <a:gd name="T107" fmla="*/ 714 h 808"/>
                  <a:gd name="T108" fmla="*/ 342 w 808"/>
                  <a:gd name="T109" fmla="*/ 80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08">
                    <a:moveTo>
                      <a:pt x="372" y="775"/>
                    </a:moveTo>
                    <a:lnTo>
                      <a:pt x="372" y="775"/>
                    </a:lnTo>
                    <a:lnTo>
                      <a:pt x="372" y="775"/>
                    </a:lnTo>
                    <a:lnTo>
                      <a:pt x="372" y="775"/>
                    </a:lnTo>
                    <a:lnTo>
                      <a:pt x="372" y="775"/>
                    </a:lnTo>
                    <a:cubicBezTo>
                      <a:pt x="403" y="775"/>
                      <a:pt x="403" y="775"/>
                      <a:pt x="403" y="775"/>
                    </a:cubicBezTo>
                    <a:lnTo>
                      <a:pt x="435" y="775"/>
                    </a:lnTo>
                    <a:lnTo>
                      <a:pt x="435" y="775"/>
                    </a:lnTo>
                    <a:lnTo>
                      <a:pt x="435" y="775"/>
                    </a:lnTo>
                    <a:cubicBezTo>
                      <a:pt x="466" y="775"/>
                      <a:pt x="466" y="775"/>
                      <a:pt x="466" y="775"/>
                    </a:cubicBezTo>
                    <a:lnTo>
                      <a:pt x="466" y="775"/>
                    </a:lnTo>
                    <a:lnTo>
                      <a:pt x="466" y="744"/>
                    </a:lnTo>
                    <a:lnTo>
                      <a:pt x="466" y="744"/>
                    </a:lnTo>
                    <a:lnTo>
                      <a:pt x="466" y="744"/>
                    </a:lnTo>
                    <a:lnTo>
                      <a:pt x="466" y="744"/>
                    </a:lnTo>
                    <a:lnTo>
                      <a:pt x="466" y="744"/>
                    </a:lnTo>
                    <a:cubicBezTo>
                      <a:pt x="466" y="744"/>
                      <a:pt x="435" y="744"/>
                      <a:pt x="435" y="714"/>
                    </a:cubicBezTo>
                    <a:lnTo>
                      <a:pt x="435" y="683"/>
                    </a:lnTo>
                    <a:lnTo>
                      <a:pt x="435" y="683"/>
                    </a:lnTo>
                    <a:lnTo>
                      <a:pt x="435" y="683"/>
                    </a:lnTo>
                    <a:cubicBezTo>
                      <a:pt x="403" y="683"/>
                      <a:pt x="403" y="683"/>
                      <a:pt x="403" y="683"/>
                    </a:cubicBezTo>
                    <a:cubicBezTo>
                      <a:pt x="403" y="651"/>
                      <a:pt x="403" y="651"/>
                      <a:pt x="403" y="620"/>
                    </a:cubicBezTo>
                    <a:lnTo>
                      <a:pt x="403" y="590"/>
                    </a:lnTo>
                    <a:lnTo>
                      <a:pt x="403" y="590"/>
                    </a:lnTo>
                    <a:cubicBezTo>
                      <a:pt x="403" y="559"/>
                      <a:pt x="435" y="559"/>
                      <a:pt x="435" y="559"/>
                    </a:cubicBezTo>
                    <a:cubicBezTo>
                      <a:pt x="435" y="527"/>
                      <a:pt x="466" y="527"/>
                      <a:pt x="466" y="527"/>
                    </a:cubicBezTo>
                    <a:lnTo>
                      <a:pt x="466" y="527"/>
                    </a:lnTo>
                    <a:lnTo>
                      <a:pt x="466" y="527"/>
                    </a:lnTo>
                    <a:lnTo>
                      <a:pt x="466" y="527"/>
                    </a:lnTo>
                    <a:cubicBezTo>
                      <a:pt x="496" y="527"/>
                      <a:pt x="496" y="527"/>
                      <a:pt x="496" y="559"/>
                    </a:cubicBezTo>
                    <a:lnTo>
                      <a:pt x="496" y="559"/>
                    </a:lnTo>
                    <a:cubicBezTo>
                      <a:pt x="528" y="527"/>
                      <a:pt x="528" y="527"/>
                      <a:pt x="528" y="527"/>
                    </a:cubicBezTo>
                    <a:lnTo>
                      <a:pt x="528" y="527"/>
                    </a:lnTo>
                    <a:cubicBezTo>
                      <a:pt x="528" y="496"/>
                      <a:pt x="528" y="496"/>
                      <a:pt x="559" y="496"/>
                    </a:cubicBezTo>
                    <a:cubicBezTo>
                      <a:pt x="559" y="496"/>
                      <a:pt x="559" y="496"/>
                      <a:pt x="559" y="466"/>
                    </a:cubicBezTo>
                    <a:lnTo>
                      <a:pt x="589" y="466"/>
                    </a:lnTo>
                    <a:cubicBezTo>
                      <a:pt x="589" y="466"/>
                      <a:pt x="589" y="466"/>
                      <a:pt x="620" y="435"/>
                    </a:cubicBezTo>
                    <a:lnTo>
                      <a:pt x="620" y="435"/>
                    </a:lnTo>
                    <a:lnTo>
                      <a:pt x="620" y="435"/>
                    </a:lnTo>
                    <a:lnTo>
                      <a:pt x="620" y="435"/>
                    </a:lnTo>
                    <a:cubicBezTo>
                      <a:pt x="620" y="403"/>
                      <a:pt x="620" y="403"/>
                      <a:pt x="652" y="403"/>
                    </a:cubicBezTo>
                    <a:lnTo>
                      <a:pt x="652" y="403"/>
                    </a:lnTo>
                    <a:lnTo>
                      <a:pt x="652" y="403"/>
                    </a:lnTo>
                    <a:cubicBezTo>
                      <a:pt x="652" y="372"/>
                      <a:pt x="652" y="372"/>
                      <a:pt x="683" y="372"/>
                    </a:cubicBezTo>
                    <a:cubicBezTo>
                      <a:pt x="683" y="342"/>
                      <a:pt x="683" y="342"/>
                      <a:pt x="683" y="342"/>
                    </a:cubicBezTo>
                    <a:cubicBezTo>
                      <a:pt x="683" y="311"/>
                      <a:pt x="683" y="311"/>
                      <a:pt x="683" y="311"/>
                    </a:cubicBezTo>
                    <a:lnTo>
                      <a:pt x="683" y="279"/>
                    </a:lnTo>
                    <a:lnTo>
                      <a:pt x="683" y="279"/>
                    </a:lnTo>
                    <a:lnTo>
                      <a:pt x="683" y="279"/>
                    </a:lnTo>
                    <a:lnTo>
                      <a:pt x="683" y="279"/>
                    </a:lnTo>
                    <a:cubicBezTo>
                      <a:pt x="683" y="279"/>
                      <a:pt x="683" y="279"/>
                      <a:pt x="652" y="279"/>
                    </a:cubicBezTo>
                    <a:cubicBezTo>
                      <a:pt x="652" y="248"/>
                      <a:pt x="652" y="248"/>
                      <a:pt x="652" y="248"/>
                    </a:cubicBezTo>
                    <a:cubicBezTo>
                      <a:pt x="652" y="218"/>
                      <a:pt x="652" y="218"/>
                      <a:pt x="652" y="218"/>
                    </a:cubicBezTo>
                    <a:lnTo>
                      <a:pt x="652" y="187"/>
                    </a:lnTo>
                    <a:lnTo>
                      <a:pt x="652" y="187"/>
                    </a:lnTo>
                    <a:lnTo>
                      <a:pt x="652" y="187"/>
                    </a:lnTo>
                    <a:lnTo>
                      <a:pt x="652" y="155"/>
                    </a:lnTo>
                    <a:cubicBezTo>
                      <a:pt x="652" y="155"/>
                      <a:pt x="652" y="155"/>
                      <a:pt x="652" y="124"/>
                    </a:cubicBezTo>
                    <a:cubicBezTo>
                      <a:pt x="652" y="124"/>
                      <a:pt x="652" y="124"/>
                      <a:pt x="652" y="94"/>
                    </a:cubicBezTo>
                    <a:lnTo>
                      <a:pt x="652" y="94"/>
                    </a:lnTo>
                    <a:lnTo>
                      <a:pt x="683" y="94"/>
                    </a:lnTo>
                    <a:lnTo>
                      <a:pt x="683" y="94"/>
                    </a:lnTo>
                    <a:lnTo>
                      <a:pt x="683" y="94"/>
                    </a:lnTo>
                    <a:lnTo>
                      <a:pt x="683" y="94"/>
                    </a:lnTo>
                    <a:cubicBezTo>
                      <a:pt x="713" y="94"/>
                      <a:pt x="713" y="94"/>
                      <a:pt x="744" y="124"/>
                    </a:cubicBezTo>
                    <a:lnTo>
                      <a:pt x="744" y="124"/>
                    </a:lnTo>
                    <a:lnTo>
                      <a:pt x="744" y="124"/>
                    </a:lnTo>
                    <a:cubicBezTo>
                      <a:pt x="776" y="94"/>
                      <a:pt x="776" y="94"/>
                      <a:pt x="776" y="94"/>
                    </a:cubicBezTo>
                    <a:cubicBezTo>
                      <a:pt x="807" y="94"/>
                      <a:pt x="807" y="94"/>
                      <a:pt x="807" y="94"/>
                    </a:cubicBezTo>
                    <a:lnTo>
                      <a:pt x="776" y="94"/>
                    </a:lnTo>
                    <a:lnTo>
                      <a:pt x="776" y="63"/>
                    </a:lnTo>
                    <a:lnTo>
                      <a:pt x="744" y="63"/>
                    </a:lnTo>
                    <a:lnTo>
                      <a:pt x="744" y="31"/>
                    </a:lnTo>
                    <a:lnTo>
                      <a:pt x="744" y="31"/>
                    </a:lnTo>
                    <a:lnTo>
                      <a:pt x="744" y="31"/>
                    </a:lnTo>
                    <a:lnTo>
                      <a:pt x="713" y="0"/>
                    </a:lnTo>
                    <a:lnTo>
                      <a:pt x="713" y="0"/>
                    </a:lnTo>
                    <a:lnTo>
                      <a:pt x="713" y="0"/>
                    </a:lnTo>
                    <a:lnTo>
                      <a:pt x="683" y="0"/>
                    </a:lnTo>
                    <a:cubicBezTo>
                      <a:pt x="683" y="0"/>
                      <a:pt x="683" y="0"/>
                      <a:pt x="652" y="0"/>
                    </a:cubicBezTo>
                    <a:cubicBezTo>
                      <a:pt x="652" y="0"/>
                      <a:pt x="652" y="0"/>
                      <a:pt x="620" y="31"/>
                    </a:cubicBezTo>
                    <a:lnTo>
                      <a:pt x="620" y="31"/>
                    </a:lnTo>
                    <a:lnTo>
                      <a:pt x="620" y="31"/>
                    </a:lnTo>
                    <a:cubicBezTo>
                      <a:pt x="620" y="31"/>
                      <a:pt x="620" y="31"/>
                      <a:pt x="589" y="31"/>
                    </a:cubicBezTo>
                    <a:lnTo>
                      <a:pt x="589" y="31"/>
                    </a:lnTo>
                    <a:lnTo>
                      <a:pt x="589" y="31"/>
                    </a:lnTo>
                    <a:lnTo>
                      <a:pt x="589" y="31"/>
                    </a:lnTo>
                    <a:lnTo>
                      <a:pt x="559" y="31"/>
                    </a:lnTo>
                    <a:cubicBezTo>
                      <a:pt x="559" y="31"/>
                      <a:pt x="559" y="31"/>
                      <a:pt x="559" y="63"/>
                    </a:cubicBezTo>
                    <a:lnTo>
                      <a:pt x="559" y="63"/>
                    </a:lnTo>
                    <a:lnTo>
                      <a:pt x="559" y="63"/>
                    </a:lnTo>
                    <a:cubicBezTo>
                      <a:pt x="559" y="63"/>
                      <a:pt x="559" y="63"/>
                      <a:pt x="559" y="94"/>
                    </a:cubicBezTo>
                    <a:lnTo>
                      <a:pt x="559" y="94"/>
                    </a:lnTo>
                    <a:lnTo>
                      <a:pt x="559" y="94"/>
                    </a:lnTo>
                    <a:lnTo>
                      <a:pt x="559" y="94"/>
                    </a:lnTo>
                    <a:cubicBezTo>
                      <a:pt x="559" y="124"/>
                      <a:pt x="559" y="155"/>
                      <a:pt x="528" y="155"/>
                    </a:cubicBezTo>
                    <a:lnTo>
                      <a:pt x="528" y="155"/>
                    </a:lnTo>
                    <a:lnTo>
                      <a:pt x="528" y="155"/>
                    </a:lnTo>
                    <a:lnTo>
                      <a:pt x="528" y="155"/>
                    </a:lnTo>
                    <a:cubicBezTo>
                      <a:pt x="528" y="187"/>
                      <a:pt x="528" y="218"/>
                      <a:pt x="496" y="218"/>
                    </a:cubicBezTo>
                    <a:lnTo>
                      <a:pt x="496" y="218"/>
                    </a:lnTo>
                    <a:lnTo>
                      <a:pt x="496" y="218"/>
                    </a:lnTo>
                    <a:cubicBezTo>
                      <a:pt x="466" y="248"/>
                      <a:pt x="466" y="248"/>
                      <a:pt x="466" y="248"/>
                    </a:cubicBezTo>
                    <a:lnTo>
                      <a:pt x="466" y="248"/>
                    </a:lnTo>
                    <a:cubicBezTo>
                      <a:pt x="466" y="279"/>
                      <a:pt x="435" y="279"/>
                      <a:pt x="435" y="279"/>
                    </a:cubicBezTo>
                    <a:lnTo>
                      <a:pt x="435" y="279"/>
                    </a:lnTo>
                    <a:lnTo>
                      <a:pt x="435" y="279"/>
                    </a:lnTo>
                    <a:lnTo>
                      <a:pt x="435" y="279"/>
                    </a:lnTo>
                    <a:cubicBezTo>
                      <a:pt x="435" y="311"/>
                      <a:pt x="435" y="311"/>
                      <a:pt x="435" y="311"/>
                    </a:cubicBezTo>
                    <a:lnTo>
                      <a:pt x="435" y="342"/>
                    </a:lnTo>
                    <a:lnTo>
                      <a:pt x="403" y="342"/>
                    </a:lnTo>
                    <a:lnTo>
                      <a:pt x="403" y="342"/>
                    </a:lnTo>
                    <a:cubicBezTo>
                      <a:pt x="403" y="372"/>
                      <a:pt x="403" y="372"/>
                      <a:pt x="372" y="372"/>
                    </a:cubicBezTo>
                    <a:lnTo>
                      <a:pt x="372" y="372"/>
                    </a:lnTo>
                    <a:cubicBezTo>
                      <a:pt x="372" y="372"/>
                      <a:pt x="342" y="372"/>
                      <a:pt x="342" y="342"/>
                    </a:cubicBezTo>
                    <a:lnTo>
                      <a:pt x="342" y="342"/>
                    </a:lnTo>
                    <a:cubicBezTo>
                      <a:pt x="342" y="342"/>
                      <a:pt x="342" y="342"/>
                      <a:pt x="342" y="372"/>
                    </a:cubicBezTo>
                    <a:lnTo>
                      <a:pt x="342" y="372"/>
                    </a:lnTo>
                    <a:lnTo>
                      <a:pt x="311" y="403"/>
                    </a:lnTo>
                    <a:lnTo>
                      <a:pt x="280" y="372"/>
                    </a:lnTo>
                    <a:cubicBezTo>
                      <a:pt x="280" y="403"/>
                      <a:pt x="280" y="403"/>
                      <a:pt x="280" y="403"/>
                    </a:cubicBezTo>
                    <a:lnTo>
                      <a:pt x="280" y="403"/>
                    </a:lnTo>
                    <a:cubicBezTo>
                      <a:pt x="280" y="435"/>
                      <a:pt x="280" y="435"/>
                      <a:pt x="280" y="435"/>
                    </a:cubicBezTo>
                    <a:cubicBezTo>
                      <a:pt x="280" y="466"/>
                      <a:pt x="280" y="466"/>
                      <a:pt x="248" y="466"/>
                    </a:cubicBezTo>
                    <a:lnTo>
                      <a:pt x="248" y="466"/>
                    </a:lnTo>
                    <a:cubicBezTo>
                      <a:pt x="218" y="466"/>
                      <a:pt x="218" y="466"/>
                      <a:pt x="218" y="466"/>
                    </a:cubicBezTo>
                    <a:lnTo>
                      <a:pt x="218" y="466"/>
                    </a:lnTo>
                    <a:lnTo>
                      <a:pt x="218" y="496"/>
                    </a:lnTo>
                    <a:lnTo>
                      <a:pt x="218" y="496"/>
                    </a:lnTo>
                    <a:cubicBezTo>
                      <a:pt x="187" y="496"/>
                      <a:pt x="187" y="496"/>
                      <a:pt x="187" y="496"/>
                    </a:cubicBezTo>
                    <a:lnTo>
                      <a:pt x="156" y="496"/>
                    </a:lnTo>
                    <a:lnTo>
                      <a:pt x="156" y="496"/>
                    </a:lnTo>
                    <a:lnTo>
                      <a:pt x="124" y="496"/>
                    </a:lnTo>
                    <a:lnTo>
                      <a:pt x="124" y="496"/>
                    </a:lnTo>
                    <a:lnTo>
                      <a:pt x="124" y="496"/>
                    </a:lnTo>
                    <a:lnTo>
                      <a:pt x="94" y="496"/>
                    </a:lnTo>
                    <a:cubicBezTo>
                      <a:pt x="94" y="496"/>
                      <a:pt x="63" y="496"/>
                      <a:pt x="32" y="496"/>
                    </a:cubicBezTo>
                    <a:lnTo>
                      <a:pt x="32" y="496"/>
                    </a:lnTo>
                    <a:cubicBezTo>
                      <a:pt x="63" y="496"/>
                      <a:pt x="63" y="527"/>
                      <a:pt x="63" y="527"/>
                    </a:cubicBezTo>
                    <a:lnTo>
                      <a:pt x="63" y="527"/>
                    </a:lnTo>
                    <a:lnTo>
                      <a:pt x="63" y="559"/>
                    </a:lnTo>
                    <a:cubicBezTo>
                      <a:pt x="63" y="559"/>
                      <a:pt x="63" y="559"/>
                      <a:pt x="63" y="590"/>
                    </a:cubicBezTo>
                    <a:cubicBezTo>
                      <a:pt x="94" y="590"/>
                      <a:pt x="94" y="590"/>
                      <a:pt x="94" y="590"/>
                    </a:cubicBezTo>
                    <a:lnTo>
                      <a:pt x="94" y="590"/>
                    </a:lnTo>
                    <a:lnTo>
                      <a:pt x="94" y="590"/>
                    </a:lnTo>
                    <a:lnTo>
                      <a:pt x="94" y="590"/>
                    </a:lnTo>
                    <a:cubicBezTo>
                      <a:pt x="94" y="620"/>
                      <a:pt x="94" y="620"/>
                      <a:pt x="94" y="620"/>
                    </a:cubicBezTo>
                    <a:cubicBezTo>
                      <a:pt x="94" y="651"/>
                      <a:pt x="94" y="651"/>
                      <a:pt x="94" y="651"/>
                    </a:cubicBezTo>
                    <a:cubicBezTo>
                      <a:pt x="94" y="683"/>
                      <a:pt x="63" y="683"/>
                      <a:pt x="63" y="683"/>
                    </a:cubicBezTo>
                    <a:cubicBezTo>
                      <a:pt x="32" y="683"/>
                      <a:pt x="32" y="683"/>
                      <a:pt x="32" y="683"/>
                    </a:cubicBezTo>
                    <a:cubicBezTo>
                      <a:pt x="32" y="683"/>
                      <a:pt x="0" y="683"/>
                      <a:pt x="0" y="714"/>
                    </a:cubicBezTo>
                    <a:lnTo>
                      <a:pt x="0" y="714"/>
                    </a:lnTo>
                    <a:cubicBezTo>
                      <a:pt x="32" y="714"/>
                      <a:pt x="32" y="714"/>
                      <a:pt x="32" y="714"/>
                    </a:cubicBezTo>
                    <a:cubicBezTo>
                      <a:pt x="63" y="714"/>
                      <a:pt x="94" y="714"/>
                      <a:pt x="124" y="683"/>
                    </a:cubicBezTo>
                    <a:lnTo>
                      <a:pt x="124" y="683"/>
                    </a:lnTo>
                    <a:cubicBezTo>
                      <a:pt x="156" y="683"/>
                      <a:pt x="156" y="714"/>
                      <a:pt x="156" y="714"/>
                    </a:cubicBezTo>
                    <a:lnTo>
                      <a:pt x="156" y="714"/>
                    </a:lnTo>
                    <a:lnTo>
                      <a:pt x="187" y="714"/>
                    </a:lnTo>
                    <a:cubicBezTo>
                      <a:pt x="218" y="714"/>
                      <a:pt x="218" y="683"/>
                      <a:pt x="218" y="683"/>
                    </a:cubicBezTo>
                    <a:lnTo>
                      <a:pt x="248" y="683"/>
                    </a:lnTo>
                    <a:lnTo>
                      <a:pt x="280" y="714"/>
                    </a:lnTo>
                    <a:lnTo>
                      <a:pt x="280" y="714"/>
                    </a:lnTo>
                    <a:cubicBezTo>
                      <a:pt x="280" y="744"/>
                      <a:pt x="311" y="744"/>
                      <a:pt x="311" y="775"/>
                    </a:cubicBezTo>
                    <a:cubicBezTo>
                      <a:pt x="311" y="807"/>
                      <a:pt x="311" y="807"/>
                      <a:pt x="342" y="807"/>
                    </a:cubicBezTo>
                    <a:lnTo>
                      <a:pt x="342" y="807"/>
                    </a:lnTo>
                    <a:lnTo>
                      <a:pt x="342" y="807"/>
                    </a:lnTo>
                    <a:cubicBezTo>
                      <a:pt x="342" y="775"/>
                      <a:pt x="372" y="775"/>
                      <a:pt x="372" y="7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49" name="Freeform 138"/>
              <p:cNvSpPr>
                <a:spLocks noChangeArrowheads="1"/>
              </p:cNvSpPr>
              <p:nvPr/>
            </p:nvSpPr>
            <p:spPr bwMode="auto">
              <a:xfrm>
                <a:off x="5454650" y="2003425"/>
                <a:ext cx="123825" cy="144463"/>
              </a:xfrm>
              <a:custGeom>
                <a:avLst/>
                <a:gdLst>
                  <a:gd name="T0" fmla="*/ 124 w 342"/>
                  <a:gd name="T1" fmla="*/ 402 h 403"/>
                  <a:gd name="T2" fmla="*/ 154 w 342"/>
                  <a:gd name="T3" fmla="*/ 372 h 403"/>
                  <a:gd name="T4" fmla="*/ 154 w 342"/>
                  <a:gd name="T5" fmla="*/ 372 h 403"/>
                  <a:gd name="T6" fmla="*/ 154 w 342"/>
                  <a:gd name="T7" fmla="*/ 372 h 403"/>
                  <a:gd name="T8" fmla="*/ 154 w 342"/>
                  <a:gd name="T9" fmla="*/ 372 h 403"/>
                  <a:gd name="T10" fmla="*/ 154 w 342"/>
                  <a:gd name="T11" fmla="*/ 372 h 403"/>
                  <a:gd name="T12" fmla="*/ 154 w 342"/>
                  <a:gd name="T13" fmla="*/ 309 h 403"/>
                  <a:gd name="T14" fmla="*/ 154 w 342"/>
                  <a:gd name="T15" fmla="*/ 309 h 403"/>
                  <a:gd name="T16" fmla="*/ 185 w 342"/>
                  <a:gd name="T17" fmla="*/ 248 h 403"/>
                  <a:gd name="T18" fmla="*/ 185 w 342"/>
                  <a:gd name="T19" fmla="*/ 216 h 403"/>
                  <a:gd name="T20" fmla="*/ 185 w 342"/>
                  <a:gd name="T21" fmla="*/ 216 h 403"/>
                  <a:gd name="T22" fmla="*/ 248 w 342"/>
                  <a:gd name="T23" fmla="*/ 216 h 403"/>
                  <a:gd name="T24" fmla="*/ 248 w 342"/>
                  <a:gd name="T25" fmla="*/ 155 h 403"/>
                  <a:gd name="T26" fmla="*/ 248 w 342"/>
                  <a:gd name="T27" fmla="*/ 155 h 403"/>
                  <a:gd name="T28" fmla="*/ 248 w 342"/>
                  <a:gd name="T29" fmla="*/ 124 h 403"/>
                  <a:gd name="T30" fmla="*/ 248 w 342"/>
                  <a:gd name="T31" fmla="*/ 124 h 403"/>
                  <a:gd name="T32" fmla="*/ 248 w 342"/>
                  <a:gd name="T33" fmla="*/ 92 h 403"/>
                  <a:gd name="T34" fmla="*/ 278 w 342"/>
                  <a:gd name="T35" fmla="*/ 92 h 403"/>
                  <a:gd name="T36" fmla="*/ 309 w 342"/>
                  <a:gd name="T37" fmla="*/ 61 h 403"/>
                  <a:gd name="T38" fmla="*/ 341 w 342"/>
                  <a:gd name="T39" fmla="*/ 31 h 403"/>
                  <a:gd name="T40" fmla="*/ 341 w 342"/>
                  <a:gd name="T41" fmla="*/ 31 h 403"/>
                  <a:gd name="T42" fmla="*/ 309 w 342"/>
                  <a:gd name="T43" fmla="*/ 0 h 403"/>
                  <a:gd name="T44" fmla="*/ 309 w 342"/>
                  <a:gd name="T45" fmla="*/ 0 h 403"/>
                  <a:gd name="T46" fmla="*/ 248 w 342"/>
                  <a:gd name="T47" fmla="*/ 31 h 403"/>
                  <a:gd name="T48" fmla="*/ 185 w 342"/>
                  <a:gd name="T49" fmla="*/ 92 h 403"/>
                  <a:gd name="T50" fmla="*/ 154 w 342"/>
                  <a:gd name="T51" fmla="*/ 92 h 403"/>
                  <a:gd name="T52" fmla="*/ 154 w 342"/>
                  <a:gd name="T53" fmla="*/ 92 h 403"/>
                  <a:gd name="T54" fmla="*/ 154 w 342"/>
                  <a:gd name="T55" fmla="*/ 92 h 403"/>
                  <a:gd name="T56" fmla="*/ 124 w 342"/>
                  <a:gd name="T57" fmla="*/ 92 h 403"/>
                  <a:gd name="T58" fmla="*/ 124 w 342"/>
                  <a:gd name="T59" fmla="*/ 92 h 403"/>
                  <a:gd name="T60" fmla="*/ 61 w 342"/>
                  <a:gd name="T61" fmla="*/ 124 h 403"/>
                  <a:gd name="T62" fmla="*/ 30 w 342"/>
                  <a:gd name="T63" fmla="*/ 92 h 403"/>
                  <a:gd name="T64" fmla="*/ 30 w 342"/>
                  <a:gd name="T65" fmla="*/ 92 h 403"/>
                  <a:gd name="T66" fmla="*/ 0 w 342"/>
                  <a:gd name="T67" fmla="*/ 92 h 403"/>
                  <a:gd name="T68" fmla="*/ 30 w 342"/>
                  <a:gd name="T69" fmla="*/ 124 h 403"/>
                  <a:gd name="T70" fmla="*/ 30 w 342"/>
                  <a:gd name="T71" fmla="*/ 155 h 403"/>
                  <a:gd name="T72" fmla="*/ 30 w 342"/>
                  <a:gd name="T73" fmla="*/ 155 h 403"/>
                  <a:gd name="T74" fmla="*/ 30 w 342"/>
                  <a:gd name="T75" fmla="*/ 155 h 403"/>
                  <a:gd name="T76" fmla="*/ 93 w 342"/>
                  <a:gd name="T77" fmla="*/ 155 h 403"/>
                  <a:gd name="T78" fmla="*/ 93 w 342"/>
                  <a:gd name="T79" fmla="*/ 155 h 403"/>
                  <a:gd name="T80" fmla="*/ 124 w 342"/>
                  <a:gd name="T81" fmla="*/ 155 h 403"/>
                  <a:gd name="T82" fmla="*/ 154 w 342"/>
                  <a:gd name="T83" fmla="*/ 185 h 403"/>
                  <a:gd name="T84" fmla="*/ 124 w 342"/>
                  <a:gd name="T85" fmla="*/ 278 h 403"/>
                  <a:gd name="T86" fmla="*/ 93 w 342"/>
                  <a:gd name="T87" fmla="*/ 278 h 403"/>
                  <a:gd name="T88" fmla="*/ 93 w 342"/>
                  <a:gd name="T89" fmla="*/ 278 h 403"/>
                  <a:gd name="T90" fmla="*/ 93 w 342"/>
                  <a:gd name="T91" fmla="*/ 340 h 403"/>
                  <a:gd name="T92" fmla="*/ 124 w 342"/>
                  <a:gd name="T93" fmla="*/ 340 h 403"/>
                  <a:gd name="T94" fmla="*/ 124 w 342"/>
                  <a:gd name="T95" fmla="*/ 3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403">
                    <a:moveTo>
                      <a:pt x="124" y="402"/>
                    </a:moveTo>
                    <a:lnTo>
                      <a:pt x="124" y="402"/>
                    </a:lnTo>
                    <a:lnTo>
                      <a:pt x="124" y="372"/>
                    </a:lnTo>
                    <a:lnTo>
                      <a:pt x="154" y="372"/>
                    </a:lnTo>
                    <a:lnTo>
                      <a:pt x="154" y="372"/>
                    </a:lnTo>
                    <a:lnTo>
                      <a:pt x="154" y="372"/>
                    </a:lnTo>
                    <a:lnTo>
                      <a:pt x="154" y="372"/>
                    </a:lnTo>
                    <a:lnTo>
                      <a:pt x="154" y="372"/>
                    </a:lnTo>
                    <a:lnTo>
                      <a:pt x="154" y="372"/>
                    </a:lnTo>
                    <a:lnTo>
                      <a:pt x="154" y="372"/>
                    </a:lnTo>
                    <a:lnTo>
                      <a:pt x="154" y="372"/>
                    </a:lnTo>
                    <a:lnTo>
                      <a:pt x="154" y="372"/>
                    </a:lnTo>
                    <a:lnTo>
                      <a:pt x="154" y="340"/>
                    </a:lnTo>
                    <a:lnTo>
                      <a:pt x="154" y="309"/>
                    </a:lnTo>
                    <a:lnTo>
                      <a:pt x="154" y="309"/>
                    </a:lnTo>
                    <a:lnTo>
                      <a:pt x="154" y="309"/>
                    </a:lnTo>
                    <a:cubicBezTo>
                      <a:pt x="154" y="278"/>
                      <a:pt x="154" y="278"/>
                      <a:pt x="154" y="278"/>
                    </a:cubicBezTo>
                    <a:cubicBezTo>
                      <a:pt x="154" y="278"/>
                      <a:pt x="154" y="248"/>
                      <a:pt x="185" y="248"/>
                    </a:cubicBezTo>
                    <a:lnTo>
                      <a:pt x="185" y="248"/>
                    </a:lnTo>
                    <a:lnTo>
                      <a:pt x="185" y="216"/>
                    </a:lnTo>
                    <a:lnTo>
                      <a:pt x="185" y="216"/>
                    </a:lnTo>
                    <a:lnTo>
                      <a:pt x="185" y="216"/>
                    </a:lnTo>
                    <a:cubicBezTo>
                      <a:pt x="217" y="216"/>
                      <a:pt x="217" y="248"/>
                      <a:pt x="217" y="248"/>
                    </a:cubicBezTo>
                    <a:cubicBezTo>
                      <a:pt x="248" y="216"/>
                      <a:pt x="248" y="216"/>
                      <a:pt x="248" y="216"/>
                    </a:cubicBezTo>
                    <a:cubicBezTo>
                      <a:pt x="248" y="185"/>
                      <a:pt x="248" y="185"/>
                      <a:pt x="248" y="185"/>
                    </a:cubicBezTo>
                    <a:lnTo>
                      <a:pt x="248" y="155"/>
                    </a:lnTo>
                    <a:lnTo>
                      <a:pt x="248" y="155"/>
                    </a:lnTo>
                    <a:lnTo>
                      <a:pt x="248" y="155"/>
                    </a:lnTo>
                    <a:lnTo>
                      <a:pt x="248" y="155"/>
                    </a:lnTo>
                    <a:lnTo>
                      <a:pt x="248" y="124"/>
                    </a:lnTo>
                    <a:cubicBezTo>
                      <a:pt x="278" y="124"/>
                      <a:pt x="278" y="124"/>
                      <a:pt x="278" y="124"/>
                    </a:cubicBezTo>
                    <a:cubicBezTo>
                      <a:pt x="278" y="124"/>
                      <a:pt x="278" y="124"/>
                      <a:pt x="248" y="124"/>
                    </a:cubicBezTo>
                    <a:lnTo>
                      <a:pt x="248" y="124"/>
                    </a:lnTo>
                    <a:cubicBezTo>
                      <a:pt x="248" y="124"/>
                      <a:pt x="248" y="124"/>
                      <a:pt x="248" y="92"/>
                    </a:cubicBezTo>
                    <a:lnTo>
                      <a:pt x="278" y="92"/>
                    </a:lnTo>
                    <a:lnTo>
                      <a:pt x="278" y="92"/>
                    </a:lnTo>
                    <a:cubicBezTo>
                      <a:pt x="278" y="61"/>
                      <a:pt x="278" y="61"/>
                      <a:pt x="309" y="61"/>
                    </a:cubicBezTo>
                    <a:lnTo>
                      <a:pt x="309" y="61"/>
                    </a:lnTo>
                    <a:lnTo>
                      <a:pt x="309" y="61"/>
                    </a:lnTo>
                    <a:cubicBezTo>
                      <a:pt x="309" y="61"/>
                      <a:pt x="309" y="31"/>
                      <a:pt x="341" y="31"/>
                    </a:cubicBezTo>
                    <a:lnTo>
                      <a:pt x="341" y="31"/>
                    </a:lnTo>
                    <a:lnTo>
                      <a:pt x="341" y="31"/>
                    </a:lnTo>
                    <a:cubicBezTo>
                      <a:pt x="341" y="31"/>
                      <a:pt x="341" y="0"/>
                      <a:pt x="309" y="0"/>
                    </a:cubicBezTo>
                    <a:lnTo>
                      <a:pt x="309" y="0"/>
                    </a:lnTo>
                    <a:lnTo>
                      <a:pt x="309" y="0"/>
                    </a:lnTo>
                    <a:lnTo>
                      <a:pt x="309" y="0"/>
                    </a:lnTo>
                    <a:cubicBezTo>
                      <a:pt x="309" y="0"/>
                      <a:pt x="309" y="0"/>
                      <a:pt x="309" y="31"/>
                    </a:cubicBezTo>
                    <a:cubicBezTo>
                      <a:pt x="278" y="31"/>
                      <a:pt x="278" y="31"/>
                      <a:pt x="248" y="31"/>
                    </a:cubicBezTo>
                    <a:cubicBezTo>
                      <a:pt x="248" y="61"/>
                      <a:pt x="248" y="61"/>
                      <a:pt x="248" y="61"/>
                    </a:cubicBezTo>
                    <a:cubicBezTo>
                      <a:pt x="217" y="61"/>
                      <a:pt x="185" y="92"/>
                      <a:pt x="185" y="92"/>
                    </a:cubicBezTo>
                    <a:lnTo>
                      <a:pt x="185" y="92"/>
                    </a:lnTo>
                    <a:lnTo>
                      <a:pt x="154" y="92"/>
                    </a:lnTo>
                    <a:lnTo>
                      <a:pt x="154" y="92"/>
                    </a:lnTo>
                    <a:lnTo>
                      <a:pt x="154" y="92"/>
                    </a:lnTo>
                    <a:lnTo>
                      <a:pt x="154" y="92"/>
                    </a:lnTo>
                    <a:lnTo>
                      <a:pt x="154" y="92"/>
                    </a:lnTo>
                    <a:lnTo>
                      <a:pt x="154" y="92"/>
                    </a:lnTo>
                    <a:lnTo>
                      <a:pt x="124" y="92"/>
                    </a:lnTo>
                    <a:lnTo>
                      <a:pt x="124" y="92"/>
                    </a:lnTo>
                    <a:lnTo>
                      <a:pt x="124" y="92"/>
                    </a:lnTo>
                    <a:cubicBezTo>
                      <a:pt x="124" y="92"/>
                      <a:pt x="93" y="92"/>
                      <a:pt x="93" y="124"/>
                    </a:cubicBezTo>
                    <a:cubicBezTo>
                      <a:pt x="61" y="124"/>
                      <a:pt x="61" y="124"/>
                      <a:pt x="61" y="124"/>
                    </a:cubicBezTo>
                    <a:lnTo>
                      <a:pt x="61" y="124"/>
                    </a:lnTo>
                    <a:lnTo>
                      <a:pt x="30" y="92"/>
                    </a:lnTo>
                    <a:lnTo>
                      <a:pt x="30" y="92"/>
                    </a:lnTo>
                    <a:lnTo>
                      <a:pt x="30" y="92"/>
                    </a:lnTo>
                    <a:lnTo>
                      <a:pt x="0" y="92"/>
                    </a:lnTo>
                    <a:lnTo>
                      <a:pt x="0" y="92"/>
                    </a:lnTo>
                    <a:cubicBezTo>
                      <a:pt x="0" y="124"/>
                      <a:pt x="30" y="124"/>
                      <a:pt x="30" y="124"/>
                    </a:cubicBezTo>
                    <a:lnTo>
                      <a:pt x="30" y="124"/>
                    </a:lnTo>
                    <a:lnTo>
                      <a:pt x="30" y="124"/>
                    </a:lnTo>
                    <a:lnTo>
                      <a:pt x="30" y="155"/>
                    </a:lnTo>
                    <a:lnTo>
                      <a:pt x="30" y="155"/>
                    </a:lnTo>
                    <a:lnTo>
                      <a:pt x="30" y="155"/>
                    </a:lnTo>
                    <a:lnTo>
                      <a:pt x="30" y="155"/>
                    </a:lnTo>
                    <a:lnTo>
                      <a:pt x="30" y="155"/>
                    </a:lnTo>
                    <a:cubicBezTo>
                      <a:pt x="61" y="155"/>
                      <a:pt x="61" y="155"/>
                      <a:pt x="93" y="155"/>
                    </a:cubicBezTo>
                    <a:lnTo>
                      <a:pt x="93" y="155"/>
                    </a:lnTo>
                    <a:lnTo>
                      <a:pt x="93" y="155"/>
                    </a:lnTo>
                    <a:lnTo>
                      <a:pt x="93" y="155"/>
                    </a:lnTo>
                    <a:lnTo>
                      <a:pt x="93" y="155"/>
                    </a:lnTo>
                    <a:cubicBezTo>
                      <a:pt x="124" y="155"/>
                      <a:pt x="124" y="155"/>
                      <a:pt x="124" y="155"/>
                    </a:cubicBezTo>
                    <a:cubicBezTo>
                      <a:pt x="154" y="155"/>
                      <a:pt x="154" y="155"/>
                      <a:pt x="154" y="185"/>
                    </a:cubicBezTo>
                    <a:lnTo>
                      <a:pt x="154" y="185"/>
                    </a:lnTo>
                    <a:cubicBezTo>
                      <a:pt x="154" y="216"/>
                      <a:pt x="154" y="216"/>
                      <a:pt x="154" y="216"/>
                    </a:cubicBezTo>
                    <a:cubicBezTo>
                      <a:pt x="154" y="248"/>
                      <a:pt x="124" y="278"/>
                      <a:pt x="124" y="278"/>
                    </a:cubicBezTo>
                    <a:cubicBezTo>
                      <a:pt x="93" y="278"/>
                      <a:pt x="93" y="278"/>
                      <a:pt x="93" y="278"/>
                    </a:cubicBezTo>
                    <a:lnTo>
                      <a:pt x="93" y="278"/>
                    </a:lnTo>
                    <a:lnTo>
                      <a:pt x="93" y="278"/>
                    </a:lnTo>
                    <a:lnTo>
                      <a:pt x="93" y="278"/>
                    </a:lnTo>
                    <a:cubicBezTo>
                      <a:pt x="93" y="309"/>
                      <a:pt x="93" y="309"/>
                      <a:pt x="93" y="309"/>
                    </a:cubicBezTo>
                    <a:cubicBezTo>
                      <a:pt x="93" y="309"/>
                      <a:pt x="93" y="309"/>
                      <a:pt x="93" y="340"/>
                    </a:cubicBezTo>
                    <a:lnTo>
                      <a:pt x="93" y="340"/>
                    </a:lnTo>
                    <a:cubicBezTo>
                      <a:pt x="124" y="340"/>
                      <a:pt x="124" y="340"/>
                      <a:pt x="124" y="340"/>
                    </a:cubicBezTo>
                    <a:lnTo>
                      <a:pt x="124" y="340"/>
                    </a:lnTo>
                    <a:cubicBezTo>
                      <a:pt x="124" y="372"/>
                      <a:pt x="124" y="372"/>
                      <a:pt x="124" y="372"/>
                    </a:cubicBezTo>
                    <a:cubicBezTo>
                      <a:pt x="124" y="372"/>
                      <a:pt x="124" y="372"/>
                      <a:pt x="124" y="4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0" name="Freeform 139"/>
              <p:cNvSpPr>
                <a:spLocks noChangeArrowheads="1"/>
              </p:cNvSpPr>
              <p:nvPr/>
            </p:nvSpPr>
            <p:spPr bwMode="auto">
              <a:xfrm>
                <a:off x="4214813" y="865188"/>
                <a:ext cx="3192462" cy="803275"/>
              </a:xfrm>
              <a:custGeom>
                <a:avLst/>
                <a:gdLst>
                  <a:gd name="T0" fmla="*/ 7717 w 8866"/>
                  <a:gd name="T1" fmla="*/ 527 h 2232"/>
                  <a:gd name="T2" fmla="*/ 7345 w 8866"/>
                  <a:gd name="T3" fmla="*/ 527 h 2232"/>
                  <a:gd name="T4" fmla="*/ 6788 w 8866"/>
                  <a:gd name="T5" fmla="*/ 403 h 2232"/>
                  <a:gd name="T6" fmla="*/ 6354 w 8866"/>
                  <a:gd name="T7" fmla="*/ 310 h 2232"/>
                  <a:gd name="T8" fmla="*/ 5920 w 8866"/>
                  <a:gd name="T9" fmla="*/ 403 h 2232"/>
                  <a:gd name="T10" fmla="*/ 5486 w 8866"/>
                  <a:gd name="T11" fmla="*/ 372 h 2232"/>
                  <a:gd name="T12" fmla="*/ 5083 w 8866"/>
                  <a:gd name="T13" fmla="*/ 310 h 2232"/>
                  <a:gd name="T14" fmla="*/ 4526 w 8866"/>
                  <a:gd name="T15" fmla="*/ 279 h 2232"/>
                  <a:gd name="T16" fmla="*/ 4618 w 8866"/>
                  <a:gd name="T17" fmla="*/ 62 h 2232"/>
                  <a:gd name="T18" fmla="*/ 4154 w 8866"/>
                  <a:gd name="T19" fmla="*/ 0 h 2232"/>
                  <a:gd name="T20" fmla="*/ 3565 w 8866"/>
                  <a:gd name="T21" fmla="*/ 124 h 2232"/>
                  <a:gd name="T22" fmla="*/ 3099 w 8866"/>
                  <a:gd name="T23" fmla="*/ 248 h 2232"/>
                  <a:gd name="T24" fmla="*/ 3006 w 8866"/>
                  <a:gd name="T25" fmla="*/ 403 h 2232"/>
                  <a:gd name="T26" fmla="*/ 2603 w 8866"/>
                  <a:gd name="T27" fmla="*/ 496 h 2232"/>
                  <a:gd name="T28" fmla="*/ 2325 w 8866"/>
                  <a:gd name="T29" fmla="*/ 713 h 2232"/>
                  <a:gd name="T30" fmla="*/ 2449 w 8866"/>
                  <a:gd name="T31" fmla="*/ 310 h 2232"/>
                  <a:gd name="T32" fmla="*/ 2293 w 8866"/>
                  <a:gd name="T33" fmla="*/ 496 h 2232"/>
                  <a:gd name="T34" fmla="*/ 1766 w 8866"/>
                  <a:gd name="T35" fmla="*/ 589 h 2232"/>
                  <a:gd name="T36" fmla="*/ 1302 w 8866"/>
                  <a:gd name="T37" fmla="*/ 589 h 2232"/>
                  <a:gd name="T38" fmla="*/ 992 w 8866"/>
                  <a:gd name="T39" fmla="*/ 589 h 2232"/>
                  <a:gd name="T40" fmla="*/ 681 w 8866"/>
                  <a:gd name="T41" fmla="*/ 837 h 2232"/>
                  <a:gd name="T42" fmla="*/ 372 w 8866"/>
                  <a:gd name="T43" fmla="*/ 744 h 2232"/>
                  <a:gd name="T44" fmla="*/ 651 w 8866"/>
                  <a:gd name="T45" fmla="*/ 620 h 2232"/>
                  <a:gd name="T46" fmla="*/ 124 w 8866"/>
                  <a:gd name="T47" fmla="*/ 527 h 2232"/>
                  <a:gd name="T48" fmla="*/ 186 w 8866"/>
                  <a:gd name="T49" fmla="*/ 868 h 2232"/>
                  <a:gd name="T50" fmla="*/ 0 w 8866"/>
                  <a:gd name="T51" fmla="*/ 1209 h 2232"/>
                  <a:gd name="T52" fmla="*/ 186 w 8866"/>
                  <a:gd name="T53" fmla="*/ 1364 h 2232"/>
                  <a:gd name="T54" fmla="*/ 310 w 8866"/>
                  <a:gd name="T55" fmla="*/ 1581 h 2232"/>
                  <a:gd name="T56" fmla="*/ 527 w 8866"/>
                  <a:gd name="T57" fmla="*/ 1705 h 2232"/>
                  <a:gd name="T58" fmla="*/ 651 w 8866"/>
                  <a:gd name="T59" fmla="*/ 1922 h 2232"/>
                  <a:gd name="T60" fmla="*/ 774 w 8866"/>
                  <a:gd name="T61" fmla="*/ 2170 h 2232"/>
                  <a:gd name="T62" fmla="*/ 1022 w 8866"/>
                  <a:gd name="T63" fmla="*/ 2231 h 2232"/>
                  <a:gd name="T64" fmla="*/ 1146 w 8866"/>
                  <a:gd name="T65" fmla="*/ 1984 h 2232"/>
                  <a:gd name="T66" fmla="*/ 1054 w 8866"/>
                  <a:gd name="T67" fmla="*/ 1766 h 2232"/>
                  <a:gd name="T68" fmla="*/ 1270 w 8866"/>
                  <a:gd name="T69" fmla="*/ 1612 h 2232"/>
                  <a:gd name="T70" fmla="*/ 1550 w 8866"/>
                  <a:gd name="T71" fmla="*/ 1674 h 2232"/>
                  <a:gd name="T72" fmla="*/ 1766 w 8866"/>
                  <a:gd name="T73" fmla="*/ 1642 h 2232"/>
                  <a:gd name="T74" fmla="*/ 2014 w 8866"/>
                  <a:gd name="T75" fmla="*/ 1457 h 2232"/>
                  <a:gd name="T76" fmla="*/ 2293 w 8866"/>
                  <a:gd name="T77" fmla="*/ 1364 h 2232"/>
                  <a:gd name="T78" fmla="*/ 2510 w 8866"/>
                  <a:gd name="T79" fmla="*/ 1457 h 2232"/>
                  <a:gd name="T80" fmla="*/ 2727 w 8866"/>
                  <a:gd name="T81" fmla="*/ 1488 h 2232"/>
                  <a:gd name="T82" fmla="*/ 3006 w 8866"/>
                  <a:gd name="T83" fmla="*/ 1674 h 2232"/>
                  <a:gd name="T84" fmla="*/ 3286 w 8866"/>
                  <a:gd name="T85" fmla="*/ 1736 h 2232"/>
                  <a:gd name="T86" fmla="*/ 3565 w 8866"/>
                  <a:gd name="T87" fmla="*/ 1674 h 2232"/>
                  <a:gd name="T88" fmla="*/ 3843 w 8866"/>
                  <a:gd name="T89" fmla="*/ 1736 h 2232"/>
                  <a:gd name="T90" fmla="*/ 4154 w 8866"/>
                  <a:gd name="T91" fmla="*/ 1674 h 2232"/>
                  <a:gd name="T92" fmla="*/ 4587 w 8866"/>
                  <a:gd name="T93" fmla="*/ 1766 h 2232"/>
                  <a:gd name="T94" fmla="*/ 4959 w 8866"/>
                  <a:gd name="T95" fmla="*/ 1766 h 2232"/>
                  <a:gd name="T96" fmla="*/ 5114 w 8866"/>
                  <a:gd name="T97" fmla="*/ 1518 h 2232"/>
                  <a:gd name="T98" fmla="*/ 5548 w 8866"/>
                  <a:gd name="T99" fmla="*/ 1766 h 2232"/>
                  <a:gd name="T100" fmla="*/ 5889 w 8866"/>
                  <a:gd name="T101" fmla="*/ 1829 h 2232"/>
                  <a:gd name="T102" fmla="*/ 5858 w 8866"/>
                  <a:gd name="T103" fmla="*/ 2077 h 2232"/>
                  <a:gd name="T104" fmla="*/ 5858 w 8866"/>
                  <a:gd name="T105" fmla="*/ 2201 h 2232"/>
                  <a:gd name="T106" fmla="*/ 6230 w 8866"/>
                  <a:gd name="T107" fmla="*/ 1550 h 2232"/>
                  <a:gd name="T108" fmla="*/ 6106 w 8866"/>
                  <a:gd name="T109" fmla="*/ 1302 h 2232"/>
                  <a:gd name="T110" fmla="*/ 6726 w 8866"/>
                  <a:gd name="T111" fmla="*/ 1116 h 2232"/>
                  <a:gd name="T112" fmla="*/ 7253 w 8866"/>
                  <a:gd name="T113" fmla="*/ 961 h 2232"/>
                  <a:gd name="T114" fmla="*/ 7532 w 8866"/>
                  <a:gd name="T115" fmla="*/ 898 h 2232"/>
                  <a:gd name="T116" fmla="*/ 7098 w 8866"/>
                  <a:gd name="T117" fmla="*/ 1333 h 2232"/>
                  <a:gd name="T118" fmla="*/ 7284 w 8866"/>
                  <a:gd name="T119" fmla="*/ 1518 h 2232"/>
                  <a:gd name="T120" fmla="*/ 7625 w 8866"/>
                  <a:gd name="T121" fmla="*/ 1054 h 2232"/>
                  <a:gd name="T122" fmla="*/ 8121 w 8866"/>
                  <a:gd name="T123" fmla="*/ 961 h 2232"/>
                  <a:gd name="T124" fmla="*/ 8245 w 8866"/>
                  <a:gd name="T125" fmla="*/ 74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6" h="2232">
                    <a:moveTo>
                      <a:pt x="8772" y="682"/>
                    </a:moveTo>
                    <a:lnTo>
                      <a:pt x="8772" y="682"/>
                    </a:lnTo>
                    <a:cubicBezTo>
                      <a:pt x="8709" y="682"/>
                      <a:pt x="8648" y="651"/>
                      <a:pt x="8617" y="620"/>
                    </a:cubicBezTo>
                    <a:cubicBezTo>
                      <a:pt x="8617" y="620"/>
                      <a:pt x="8555" y="558"/>
                      <a:pt x="8369" y="558"/>
                    </a:cubicBezTo>
                    <a:lnTo>
                      <a:pt x="8369" y="558"/>
                    </a:lnTo>
                    <a:cubicBezTo>
                      <a:pt x="8337" y="558"/>
                      <a:pt x="8307" y="527"/>
                      <a:pt x="8276" y="527"/>
                    </a:cubicBezTo>
                    <a:lnTo>
                      <a:pt x="8245" y="527"/>
                    </a:lnTo>
                    <a:lnTo>
                      <a:pt x="8245" y="527"/>
                    </a:lnTo>
                    <a:cubicBezTo>
                      <a:pt x="8213" y="527"/>
                      <a:pt x="8213" y="496"/>
                      <a:pt x="8183" y="496"/>
                    </a:cubicBezTo>
                    <a:cubicBezTo>
                      <a:pt x="8183" y="496"/>
                      <a:pt x="8121" y="496"/>
                      <a:pt x="8028" y="496"/>
                    </a:cubicBezTo>
                    <a:cubicBezTo>
                      <a:pt x="7997" y="496"/>
                      <a:pt x="7935" y="496"/>
                      <a:pt x="7935" y="496"/>
                    </a:cubicBezTo>
                    <a:cubicBezTo>
                      <a:pt x="7935" y="496"/>
                      <a:pt x="7935" y="496"/>
                      <a:pt x="7904" y="496"/>
                    </a:cubicBezTo>
                    <a:lnTo>
                      <a:pt x="7904" y="496"/>
                    </a:lnTo>
                    <a:cubicBezTo>
                      <a:pt x="7935" y="527"/>
                      <a:pt x="7935" y="527"/>
                      <a:pt x="7935" y="558"/>
                    </a:cubicBezTo>
                    <a:lnTo>
                      <a:pt x="7904" y="589"/>
                    </a:lnTo>
                    <a:cubicBezTo>
                      <a:pt x="7873" y="589"/>
                      <a:pt x="7873" y="589"/>
                      <a:pt x="7841" y="558"/>
                    </a:cubicBezTo>
                    <a:lnTo>
                      <a:pt x="7841" y="558"/>
                    </a:lnTo>
                    <a:cubicBezTo>
                      <a:pt x="7811" y="558"/>
                      <a:pt x="7749" y="527"/>
                      <a:pt x="7749" y="527"/>
                    </a:cubicBezTo>
                    <a:lnTo>
                      <a:pt x="7749" y="527"/>
                    </a:lnTo>
                    <a:cubicBezTo>
                      <a:pt x="7717" y="527"/>
                      <a:pt x="7717" y="527"/>
                      <a:pt x="7717" y="527"/>
                    </a:cubicBezTo>
                    <a:lnTo>
                      <a:pt x="7717" y="527"/>
                    </a:lnTo>
                    <a:cubicBezTo>
                      <a:pt x="7687" y="527"/>
                      <a:pt x="7687" y="527"/>
                      <a:pt x="7687" y="527"/>
                    </a:cubicBezTo>
                    <a:cubicBezTo>
                      <a:pt x="7656" y="527"/>
                      <a:pt x="7656" y="527"/>
                      <a:pt x="7656" y="527"/>
                    </a:cubicBezTo>
                    <a:lnTo>
                      <a:pt x="7625" y="527"/>
                    </a:lnTo>
                    <a:lnTo>
                      <a:pt x="7593" y="527"/>
                    </a:lnTo>
                    <a:lnTo>
                      <a:pt x="7593" y="527"/>
                    </a:lnTo>
                    <a:lnTo>
                      <a:pt x="7593" y="527"/>
                    </a:lnTo>
                    <a:cubicBezTo>
                      <a:pt x="7593" y="527"/>
                      <a:pt x="7593" y="527"/>
                      <a:pt x="7563" y="527"/>
                    </a:cubicBezTo>
                    <a:cubicBezTo>
                      <a:pt x="7563" y="527"/>
                      <a:pt x="7563" y="527"/>
                      <a:pt x="7532" y="527"/>
                    </a:cubicBezTo>
                    <a:lnTo>
                      <a:pt x="7532" y="527"/>
                    </a:lnTo>
                    <a:cubicBezTo>
                      <a:pt x="7532" y="527"/>
                      <a:pt x="7532" y="527"/>
                      <a:pt x="7501" y="527"/>
                    </a:cubicBezTo>
                    <a:cubicBezTo>
                      <a:pt x="7501" y="527"/>
                      <a:pt x="7501" y="527"/>
                      <a:pt x="7469" y="527"/>
                    </a:cubicBezTo>
                    <a:lnTo>
                      <a:pt x="7439" y="527"/>
                    </a:lnTo>
                    <a:lnTo>
                      <a:pt x="7439" y="527"/>
                    </a:lnTo>
                    <a:lnTo>
                      <a:pt x="7439" y="527"/>
                    </a:lnTo>
                    <a:lnTo>
                      <a:pt x="7408" y="527"/>
                    </a:lnTo>
                    <a:lnTo>
                      <a:pt x="7408" y="558"/>
                    </a:lnTo>
                    <a:cubicBezTo>
                      <a:pt x="7408" y="558"/>
                      <a:pt x="7408" y="558"/>
                      <a:pt x="7408" y="589"/>
                    </a:cubicBezTo>
                    <a:lnTo>
                      <a:pt x="7377" y="589"/>
                    </a:lnTo>
                    <a:lnTo>
                      <a:pt x="7377" y="589"/>
                    </a:lnTo>
                    <a:lnTo>
                      <a:pt x="7377" y="589"/>
                    </a:lnTo>
                    <a:cubicBezTo>
                      <a:pt x="7345" y="558"/>
                      <a:pt x="7345" y="558"/>
                      <a:pt x="7345" y="527"/>
                    </a:cubicBezTo>
                    <a:lnTo>
                      <a:pt x="7345" y="527"/>
                    </a:lnTo>
                    <a:lnTo>
                      <a:pt x="7345" y="527"/>
                    </a:lnTo>
                    <a:lnTo>
                      <a:pt x="7345" y="527"/>
                    </a:lnTo>
                    <a:cubicBezTo>
                      <a:pt x="7315" y="527"/>
                      <a:pt x="7315" y="527"/>
                      <a:pt x="7315" y="496"/>
                    </a:cubicBezTo>
                    <a:cubicBezTo>
                      <a:pt x="7284" y="496"/>
                      <a:pt x="7284" y="496"/>
                      <a:pt x="7284" y="496"/>
                    </a:cubicBezTo>
                    <a:cubicBezTo>
                      <a:pt x="7284" y="465"/>
                      <a:pt x="7284" y="465"/>
                      <a:pt x="7284" y="465"/>
                    </a:cubicBezTo>
                    <a:cubicBezTo>
                      <a:pt x="7284" y="465"/>
                      <a:pt x="7284" y="434"/>
                      <a:pt x="7253" y="434"/>
                    </a:cubicBezTo>
                    <a:cubicBezTo>
                      <a:pt x="7222" y="434"/>
                      <a:pt x="7222" y="434"/>
                      <a:pt x="7191" y="434"/>
                    </a:cubicBezTo>
                    <a:lnTo>
                      <a:pt x="7191" y="434"/>
                    </a:lnTo>
                    <a:cubicBezTo>
                      <a:pt x="7191" y="434"/>
                      <a:pt x="7191" y="434"/>
                      <a:pt x="7160" y="434"/>
                    </a:cubicBezTo>
                    <a:cubicBezTo>
                      <a:pt x="7129" y="434"/>
                      <a:pt x="7098" y="434"/>
                      <a:pt x="7067" y="434"/>
                    </a:cubicBezTo>
                    <a:cubicBezTo>
                      <a:pt x="7036" y="434"/>
                      <a:pt x="7036" y="434"/>
                      <a:pt x="7005" y="434"/>
                    </a:cubicBezTo>
                    <a:lnTo>
                      <a:pt x="6974" y="434"/>
                    </a:lnTo>
                    <a:lnTo>
                      <a:pt x="6974" y="434"/>
                    </a:lnTo>
                    <a:cubicBezTo>
                      <a:pt x="6943" y="434"/>
                      <a:pt x="6912" y="434"/>
                      <a:pt x="6912" y="434"/>
                    </a:cubicBezTo>
                    <a:cubicBezTo>
                      <a:pt x="6881" y="434"/>
                      <a:pt x="6881" y="434"/>
                      <a:pt x="6881" y="434"/>
                    </a:cubicBezTo>
                    <a:cubicBezTo>
                      <a:pt x="6881" y="434"/>
                      <a:pt x="6881" y="434"/>
                      <a:pt x="6850" y="434"/>
                    </a:cubicBezTo>
                    <a:lnTo>
                      <a:pt x="6850" y="434"/>
                    </a:lnTo>
                    <a:cubicBezTo>
                      <a:pt x="6850" y="434"/>
                      <a:pt x="6850" y="403"/>
                      <a:pt x="6819" y="403"/>
                    </a:cubicBezTo>
                    <a:lnTo>
                      <a:pt x="6819" y="403"/>
                    </a:lnTo>
                    <a:lnTo>
                      <a:pt x="6788" y="403"/>
                    </a:lnTo>
                    <a:lnTo>
                      <a:pt x="6788" y="403"/>
                    </a:lnTo>
                    <a:cubicBezTo>
                      <a:pt x="6757" y="403"/>
                      <a:pt x="6757" y="403"/>
                      <a:pt x="6757" y="403"/>
                    </a:cubicBezTo>
                    <a:lnTo>
                      <a:pt x="6757" y="403"/>
                    </a:lnTo>
                    <a:lnTo>
                      <a:pt x="6757" y="403"/>
                    </a:lnTo>
                    <a:lnTo>
                      <a:pt x="6726" y="403"/>
                    </a:lnTo>
                    <a:lnTo>
                      <a:pt x="6726" y="372"/>
                    </a:lnTo>
                    <a:lnTo>
                      <a:pt x="6726" y="341"/>
                    </a:lnTo>
                    <a:cubicBezTo>
                      <a:pt x="6695" y="341"/>
                      <a:pt x="6695" y="341"/>
                      <a:pt x="6695" y="341"/>
                    </a:cubicBezTo>
                    <a:cubicBezTo>
                      <a:pt x="6695" y="341"/>
                      <a:pt x="6695" y="341"/>
                      <a:pt x="6664" y="341"/>
                    </a:cubicBezTo>
                    <a:cubicBezTo>
                      <a:pt x="6633" y="341"/>
                      <a:pt x="6633" y="341"/>
                      <a:pt x="6633" y="341"/>
                    </a:cubicBezTo>
                    <a:lnTo>
                      <a:pt x="6602" y="341"/>
                    </a:lnTo>
                    <a:cubicBezTo>
                      <a:pt x="6602" y="372"/>
                      <a:pt x="6571" y="372"/>
                      <a:pt x="6540" y="403"/>
                    </a:cubicBezTo>
                    <a:lnTo>
                      <a:pt x="6540" y="403"/>
                    </a:lnTo>
                    <a:cubicBezTo>
                      <a:pt x="6509" y="403"/>
                      <a:pt x="6478" y="372"/>
                      <a:pt x="6478" y="372"/>
                    </a:cubicBezTo>
                    <a:cubicBezTo>
                      <a:pt x="6385" y="372"/>
                      <a:pt x="6385" y="372"/>
                      <a:pt x="6385" y="372"/>
                    </a:cubicBezTo>
                    <a:cubicBezTo>
                      <a:pt x="6478" y="341"/>
                      <a:pt x="6478" y="341"/>
                      <a:pt x="6478" y="341"/>
                    </a:cubicBezTo>
                    <a:lnTo>
                      <a:pt x="6478" y="341"/>
                    </a:lnTo>
                    <a:lnTo>
                      <a:pt x="6478" y="341"/>
                    </a:lnTo>
                    <a:cubicBezTo>
                      <a:pt x="6478" y="310"/>
                      <a:pt x="6447" y="310"/>
                      <a:pt x="6447" y="310"/>
                    </a:cubicBezTo>
                    <a:cubicBezTo>
                      <a:pt x="6416" y="310"/>
                      <a:pt x="6385" y="310"/>
                      <a:pt x="6385" y="310"/>
                    </a:cubicBezTo>
                    <a:lnTo>
                      <a:pt x="6354" y="310"/>
                    </a:lnTo>
                    <a:lnTo>
                      <a:pt x="6354" y="310"/>
                    </a:lnTo>
                    <a:cubicBezTo>
                      <a:pt x="6323" y="310"/>
                      <a:pt x="6261" y="310"/>
                      <a:pt x="6261" y="310"/>
                    </a:cubicBezTo>
                    <a:lnTo>
                      <a:pt x="6261" y="310"/>
                    </a:lnTo>
                    <a:lnTo>
                      <a:pt x="6261" y="310"/>
                    </a:lnTo>
                    <a:lnTo>
                      <a:pt x="6261" y="310"/>
                    </a:lnTo>
                    <a:cubicBezTo>
                      <a:pt x="6261" y="310"/>
                      <a:pt x="6261" y="310"/>
                      <a:pt x="6230" y="341"/>
                    </a:cubicBezTo>
                    <a:lnTo>
                      <a:pt x="6230" y="341"/>
                    </a:lnTo>
                    <a:lnTo>
                      <a:pt x="6230" y="341"/>
                    </a:lnTo>
                    <a:cubicBezTo>
                      <a:pt x="6230" y="372"/>
                      <a:pt x="6230" y="372"/>
                      <a:pt x="6230" y="372"/>
                    </a:cubicBezTo>
                    <a:cubicBezTo>
                      <a:pt x="6230" y="403"/>
                      <a:pt x="6199" y="403"/>
                      <a:pt x="6199" y="403"/>
                    </a:cubicBezTo>
                    <a:lnTo>
                      <a:pt x="6168" y="403"/>
                    </a:lnTo>
                    <a:lnTo>
                      <a:pt x="6137" y="403"/>
                    </a:lnTo>
                    <a:lnTo>
                      <a:pt x="6106" y="403"/>
                    </a:lnTo>
                    <a:lnTo>
                      <a:pt x="6106" y="403"/>
                    </a:lnTo>
                    <a:cubicBezTo>
                      <a:pt x="6106" y="434"/>
                      <a:pt x="6106" y="434"/>
                      <a:pt x="6075" y="434"/>
                    </a:cubicBezTo>
                    <a:cubicBezTo>
                      <a:pt x="6075" y="434"/>
                      <a:pt x="6075" y="403"/>
                      <a:pt x="6044" y="403"/>
                    </a:cubicBezTo>
                    <a:lnTo>
                      <a:pt x="6044" y="403"/>
                    </a:lnTo>
                    <a:cubicBezTo>
                      <a:pt x="6044" y="403"/>
                      <a:pt x="6013" y="403"/>
                      <a:pt x="5982" y="372"/>
                    </a:cubicBezTo>
                    <a:lnTo>
                      <a:pt x="5982" y="372"/>
                    </a:lnTo>
                    <a:lnTo>
                      <a:pt x="5951" y="403"/>
                    </a:lnTo>
                    <a:cubicBezTo>
                      <a:pt x="5951" y="403"/>
                      <a:pt x="5951" y="403"/>
                      <a:pt x="5920" y="403"/>
                    </a:cubicBezTo>
                    <a:lnTo>
                      <a:pt x="5920" y="403"/>
                    </a:lnTo>
                    <a:cubicBezTo>
                      <a:pt x="5889" y="403"/>
                      <a:pt x="5889" y="403"/>
                      <a:pt x="5889" y="403"/>
                    </a:cubicBezTo>
                    <a:cubicBezTo>
                      <a:pt x="5858" y="403"/>
                      <a:pt x="5858" y="403"/>
                      <a:pt x="5858" y="403"/>
                    </a:cubicBezTo>
                    <a:lnTo>
                      <a:pt x="5827" y="372"/>
                    </a:lnTo>
                    <a:lnTo>
                      <a:pt x="5827" y="372"/>
                    </a:lnTo>
                    <a:lnTo>
                      <a:pt x="5827" y="372"/>
                    </a:lnTo>
                    <a:lnTo>
                      <a:pt x="5827" y="372"/>
                    </a:lnTo>
                    <a:lnTo>
                      <a:pt x="5734" y="434"/>
                    </a:lnTo>
                    <a:lnTo>
                      <a:pt x="5703" y="465"/>
                    </a:lnTo>
                    <a:cubicBezTo>
                      <a:pt x="5703" y="465"/>
                      <a:pt x="5672" y="434"/>
                      <a:pt x="5642" y="434"/>
                    </a:cubicBezTo>
                    <a:cubicBezTo>
                      <a:pt x="5642" y="403"/>
                      <a:pt x="5610" y="403"/>
                      <a:pt x="5610" y="372"/>
                    </a:cubicBezTo>
                    <a:lnTo>
                      <a:pt x="5610" y="372"/>
                    </a:lnTo>
                    <a:lnTo>
                      <a:pt x="5610" y="372"/>
                    </a:lnTo>
                    <a:lnTo>
                      <a:pt x="5610" y="372"/>
                    </a:lnTo>
                    <a:lnTo>
                      <a:pt x="5579" y="372"/>
                    </a:lnTo>
                    <a:lnTo>
                      <a:pt x="5579" y="372"/>
                    </a:lnTo>
                    <a:cubicBezTo>
                      <a:pt x="5579" y="372"/>
                      <a:pt x="5579" y="372"/>
                      <a:pt x="5548" y="372"/>
                    </a:cubicBezTo>
                    <a:cubicBezTo>
                      <a:pt x="5548" y="372"/>
                      <a:pt x="5548" y="372"/>
                      <a:pt x="5517" y="341"/>
                    </a:cubicBezTo>
                    <a:cubicBezTo>
                      <a:pt x="5517" y="372"/>
                      <a:pt x="5517" y="372"/>
                      <a:pt x="5517" y="372"/>
                    </a:cubicBezTo>
                    <a:cubicBezTo>
                      <a:pt x="5517" y="403"/>
                      <a:pt x="5517" y="403"/>
                      <a:pt x="5486" y="403"/>
                    </a:cubicBezTo>
                    <a:cubicBezTo>
                      <a:pt x="5486" y="403"/>
                      <a:pt x="5486" y="403"/>
                      <a:pt x="5486" y="372"/>
                    </a:cubicBezTo>
                    <a:cubicBezTo>
                      <a:pt x="5455" y="372"/>
                      <a:pt x="5455" y="372"/>
                      <a:pt x="5455" y="372"/>
                    </a:cubicBezTo>
                    <a:cubicBezTo>
                      <a:pt x="5424" y="372"/>
                      <a:pt x="5424" y="341"/>
                      <a:pt x="5424" y="310"/>
                    </a:cubicBezTo>
                    <a:lnTo>
                      <a:pt x="5424" y="279"/>
                    </a:lnTo>
                    <a:lnTo>
                      <a:pt x="5424" y="279"/>
                    </a:lnTo>
                    <a:cubicBezTo>
                      <a:pt x="5424" y="248"/>
                      <a:pt x="5394" y="248"/>
                      <a:pt x="5394" y="248"/>
                    </a:cubicBezTo>
                    <a:cubicBezTo>
                      <a:pt x="5362" y="248"/>
                      <a:pt x="5362" y="248"/>
                      <a:pt x="5362" y="248"/>
                    </a:cubicBezTo>
                    <a:lnTo>
                      <a:pt x="5362" y="248"/>
                    </a:lnTo>
                    <a:lnTo>
                      <a:pt x="5362" y="248"/>
                    </a:lnTo>
                    <a:lnTo>
                      <a:pt x="5362" y="248"/>
                    </a:lnTo>
                    <a:lnTo>
                      <a:pt x="5362" y="248"/>
                    </a:lnTo>
                    <a:cubicBezTo>
                      <a:pt x="5331" y="248"/>
                      <a:pt x="5331" y="279"/>
                      <a:pt x="5331" y="279"/>
                    </a:cubicBezTo>
                    <a:lnTo>
                      <a:pt x="5300" y="310"/>
                    </a:lnTo>
                    <a:lnTo>
                      <a:pt x="5270" y="310"/>
                    </a:lnTo>
                    <a:lnTo>
                      <a:pt x="5270" y="310"/>
                    </a:lnTo>
                    <a:cubicBezTo>
                      <a:pt x="5238" y="310"/>
                      <a:pt x="5238" y="310"/>
                      <a:pt x="5207" y="310"/>
                    </a:cubicBezTo>
                    <a:lnTo>
                      <a:pt x="5207" y="310"/>
                    </a:lnTo>
                    <a:lnTo>
                      <a:pt x="5207" y="310"/>
                    </a:lnTo>
                    <a:cubicBezTo>
                      <a:pt x="5176" y="310"/>
                      <a:pt x="5176" y="310"/>
                      <a:pt x="5176" y="310"/>
                    </a:cubicBezTo>
                    <a:lnTo>
                      <a:pt x="5146" y="310"/>
                    </a:lnTo>
                    <a:cubicBezTo>
                      <a:pt x="5114" y="310"/>
                      <a:pt x="5114" y="310"/>
                      <a:pt x="5083" y="310"/>
                    </a:cubicBezTo>
                    <a:lnTo>
                      <a:pt x="5083" y="310"/>
                    </a:lnTo>
                    <a:cubicBezTo>
                      <a:pt x="5052" y="310"/>
                      <a:pt x="5022" y="279"/>
                      <a:pt x="5022" y="279"/>
                    </a:cubicBezTo>
                    <a:lnTo>
                      <a:pt x="5022" y="279"/>
                    </a:lnTo>
                    <a:cubicBezTo>
                      <a:pt x="4990" y="279"/>
                      <a:pt x="4990" y="279"/>
                      <a:pt x="4990" y="279"/>
                    </a:cubicBezTo>
                    <a:cubicBezTo>
                      <a:pt x="4959" y="279"/>
                      <a:pt x="4959" y="279"/>
                      <a:pt x="4928" y="279"/>
                    </a:cubicBezTo>
                    <a:cubicBezTo>
                      <a:pt x="4928" y="279"/>
                      <a:pt x="4866" y="279"/>
                      <a:pt x="4835" y="279"/>
                    </a:cubicBezTo>
                    <a:cubicBezTo>
                      <a:pt x="4804" y="279"/>
                      <a:pt x="4774" y="279"/>
                      <a:pt x="4774" y="279"/>
                    </a:cubicBezTo>
                    <a:lnTo>
                      <a:pt x="4774" y="279"/>
                    </a:lnTo>
                    <a:cubicBezTo>
                      <a:pt x="4774" y="279"/>
                      <a:pt x="4774" y="279"/>
                      <a:pt x="4774" y="310"/>
                    </a:cubicBezTo>
                    <a:lnTo>
                      <a:pt x="4742" y="310"/>
                    </a:lnTo>
                    <a:cubicBezTo>
                      <a:pt x="4742" y="310"/>
                      <a:pt x="4711" y="310"/>
                      <a:pt x="4711" y="279"/>
                    </a:cubicBezTo>
                    <a:lnTo>
                      <a:pt x="4711" y="279"/>
                    </a:lnTo>
                    <a:lnTo>
                      <a:pt x="4711" y="248"/>
                    </a:lnTo>
                    <a:lnTo>
                      <a:pt x="4711" y="248"/>
                    </a:lnTo>
                    <a:lnTo>
                      <a:pt x="4711" y="248"/>
                    </a:lnTo>
                    <a:lnTo>
                      <a:pt x="4711" y="248"/>
                    </a:lnTo>
                    <a:lnTo>
                      <a:pt x="4680" y="248"/>
                    </a:lnTo>
                    <a:lnTo>
                      <a:pt x="4650" y="248"/>
                    </a:lnTo>
                    <a:cubicBezTo>
                      <a:pt x="4618" y="248"/>
                      <a:pt x="4618" y="248"/>
                      <a:pt x="4618" y="248"/>
                    </a:cubicBezTo>
                    <a:lnTo>
                      <a:pt x="4618" y="248"/>
                    </a:lnTo>
                    <a:cubicBezTo>
                      <a:pt x="4587" y="248"/>
                      <a:pt x="4587" y="248"/>
                      <a:pt x="4556" y="279"/>
                    </a:cubicBezTo>
                    <a:lnTo>
                      <a:pt x="4526" y="279"/>
                    </a:lnTo>
                    <a:cubicBezTo>
                      <a:pt x="4526" y="279"/>
                      <a:pt x="4494" y="279"/>
                      <a:pt x="4463" y="279"/>
                    </a:cubicBezTo>
                    <a:cubicBezTo>
                      <a:pt x="4432" y="279"/>
                      <a:pt x="4432" y="279"/>
                      <a:pt x="4402" y="279"/>
                    </a:cubicBezTo>
                    <a:lnTo>
                      <a:pt x="4402" y="279"/>
                    </a:lnTo>
                    <a:cubicBezTo>
                      <a:pt x="4370" y="279"/>
                      <a:pt x="4370" y="279"/>
                      <a:pt x="4339" y="279"/>
                    </a:cubicBezTo>
                    <a:cubicBezTo>
                      <a:pt x="4339" y="248"/>
                      <a:pt x="4339" y="248"/>
                      <a:pt x="4370" y="248"/>
                    </a:cubicBezTo>
                    <a:lnTo>
                      <a:pt x="4370" y="248"/>
                    </a:lnTo>
                    <a:cubicBezTo>
                      <a:pt x="4370" y="217"/>
                      <a:pt x="4370" y="217"/>
                      <a:pt x="4402" y="217"/>
                    </a:cubicBezTo>
                    <a:lnTo>
                      <a:pt x="4432" y="217"/>
                    </a:lnTo>
                    <a:cubicBezTo>
                      <a:pt x="4463" y="217"/>
                      <a:pt x="4463" y="186"/>
                      <a:pt x="4494" y="186"/>
                    </a:cubicBezTo>
                    <a:lnTo>
                      <a:pt x="4494" y="186"/>
                    </a:lnTo>
                    <a:lnTo>
                      <a:pt x="4526" y="186"/>
                    </a:lnTo>
                    <a:lnTo>
                      <a:pt x="4526" y="186"/>
                    </a:lnTo>
                    <a:cubicBezTo>
                      <a:pt x="4556" y="186"/>
                      <a:pt x="4556" y="155"/>
                      <a:pt x="4556" y="155"/>
                    </a:cubicBezTo>
                    <a:lnTo>
                      <a:pt x="4587" y="155"/>
                    </a:lnTo>
                    <a:lnTo>
                      <a:pt x="4618" y="155"/>
                    </a:lnTo>
                    <a:lnTo>
                      <a:pt x="4618" y="155"/>
                    </a:lnTo>
                    <a:lnTo>
                      <a:pt x="4618" y="155"/>
                    </a:lnTo>
                    <a:cubicBezTo>
                      <a:pt x="4650" y="155"/>
                      <a:pt x="4680" y="124"/>
                      <a:pt x="4711" y="124"/>
                    </a:cubicBezTo>
                    <a:cubicBezTo>
                      <a:pt x="4711" y="93"/>
                      <a:pt x="4680" y="93"/>
                      <a:pt x="4680" y="93"/>
                    </a:cubicBezTo>
                    <a:cubicBezTo>
                      <a:pt x="4680" y="93"/>
                      <a:pt x="4618" y="93"/>
                      <a:pt x="4618" y="62"/>
                    </a:cubicBezTo>
                    <a:lnTo>
                      <a:pt x="4618" y="62"/>
                    </a:lnTo>
                    <a:lnTo>
                      <a:pt x="4587" y="62"/>
                    </a:lnTo>
                    <a:lnTo>
                      <a:pt x="4587" y="62"/>
                    </a:lnTo>
                    <a:lnTo>
                      <a:pt x="4556" y="62"/>
                    </a:lnTo>
                    <a:cubicBezTo>
                      <a:pt x="4526" y="62"/>
                      <a:pt x="4526" y="62"/>
                      <a:pt x="4526" y="62"/>
                    </a:cubicBezTo>
                    <a:cubicBezTo>
                      <a:pt x="4494" y="62"/>
                      <a:pt x="4463" y="62"/>
                      <a:pt x="4463" y="62"/>
                    </a:cubicBezTo>
                    <a:lnTo>
                      <a:pt x="4463" y="62"/>
                    </a:lnTo>
                    <a:lnTo>
                      <a:pt x="4463" y="62"/>
                    </a:lnTo>
                    <a:cubicBezTo>
                      <a:pt x="4432" y="62"/>
                      <a:pt x="4432" y="93"/>
                      <a:pt x="4402" y="93"/>
                    </a:cubicBezTo>
                    <a:lnTo>
                      <a:pt x="4402" y="93"/>
                    </a:lnTo>
                    <a:cubicBezTo>
                      <a:pt x="4370" y="93"/>
                      <a:pt x="4370" y="62"/>
                      <a:pt x="4370" y="62"/>
                    </a:cubicBezTo>
                    <a:lnTo>
                      <a:pt x="4370" y="62"/>
                    </a:lnTo>
                    <a:cubicBezTo>
                      <a:pt x="4339" y="62"/>
                      <a:pt x="4339" y="62"/>
                      <a:pt x="4339" y="62"/>
                    </a:cubicBezTo>
                    <a:cubicBezTo>
                      <a:pt x="4308" y="62"/>
                      <a:pt x="4308" y="62"/>
                      <a:pt x="4308" y="62"/>
                    </a:cubicBezTo>
                    <a:lnTo>
                      <a:pt x="4278" y="62"/>
                    </a:lnTo>
                    <a:lnTo>
                      <a:pt x="4278" y="62"/>
                    </a:lnTo>
                    <a:lnTo>
                      <a:pt x="4278" y="62"/>
                    </a:lnTo>
                    <a:cubicBezTo>
                      <a:pt x="4246" y="62"/>
                      <a:pt x="4246" y="31"/>
                      <a:pt x="4246" y="31"/>
                    </a:cubicBezTo>
                    <a:lnTo>
                      <a:pt x="4246" y="0"/>
                    </a:lnTo>
                    <a:lnTo>
                      <a:pt x="4246" y="0"/>
                    </a:lnTo>
                    <a:lnTo>
                      <a:pt x="4246" y="0"/>
                    </a:lnTo>
                    <a:cubicBezTo>
                      <a:pt x="4215" y="0"/>
                      <a:pt x="4184" y="0"/>
                      <a:pt x="4154" y="0"/>
                    </a:cubicBezTo>
                    <a:cubicBezTo>
                      <a:pt x="4122" y="31"/>
                      <a:pt x="4122" y="31"/>
                      <a:pt x="4122" y="31"/>
                    </a:cubicBezTo>
                    <a:cubicBezTo>
                      <a:pt x="4091" y="31"/>
                      <a:pt x="4091" y="31"/>
                      <a:pt x="4091" y="31"/>
                    </a:cubicBezTo>
                    <a:cubicBezTo>
                      <a:pt x="4091" y="62"/>
                      <a:pt x="4060" y="93"/>
                      <a:pt x="4030" y="93"/>
                    </a:cubicBezTo>
                    <a:lnTo>
                      <a:pt x="3998" y="93"/>
                    </a:lnTo>
                    <a:cubicBezTo>
                      <a:pt x="4030" y="93"/>
                      <a:pt x="4030" y="93"/>
                      <a:pt x="4030" y="93"/>
                    </a:cubicBezTo>
                    <a:cubicBezTo>
                      <a:pt x="4030" y="124"/>
                      <a:pt x="4030" y="124"/>
                      <a:pt x="4030" y="155"/>
                    </a:cubicBezTo>
                    <a:cubicBezTo>
                      <a:pt x="4030" y="155"/>
                      <a:pt x="4030" y="155"/>
                      <a:pt x="3998" y="155"/>
                    </a:cubicBezTo>
                    <a:lnTo>
                      <a:pt x="3967" y="155"/>
                    </a:lnTo>
                    <a:cubicBezTo>
                      <a:pt x="3937" y="155"/>
                      <a:pt x="3905" y="124"/>
                      <a:pt x="3937" y="93"/>
                    </a:cubicBezTo>
                    <a:cubicBezTo>
                      <a:pt x="3905" y="93"/>
                      <a:pt x="3905" y="93"/>
                      <a:pt x="3905" y="93"/>
                    </a:cubicBezTo>
                    <a:lnTo>
                      <a:pt x="3874" y="124"/>
                    </a:lnTo>
                    <a:cubicBezTo>
                      <a:pt x="3843" y="124"/>
                      <a:pt x="3843" y="124"/>
                      <a:pt x="3813" y="124"/>
                    </a:cubicBezTo>
                    <a:lnTo>
                      <a:pt x="3782" y="124"/>
                    </a:lnTo>
                    <a:cubicBezTo>
                      <a:pt x="3782" y="124"/>
                      <a:pt x="3782" y="124"/>
                      <a:pt x="3719" y="124"/>
                    </a:cubicBezTo>
                    <a:cubicBezTo>
                      <a:pt x="3719" y="124"/>
                      <a:pt x="3719" y="93"/>
                      <a:pt x="3689" y="93"/>
                    </a:cubicBezTo>
                    <a:lnTo>
                      <a:pt x="3658" y="93"/>
                    </a:lnTo>
                    <a:lnTo>
                      <a:pt x="3658" y="93"/>
                    </a:lnTo>
                    <a:cubicBezTo>
                      <a:pt x="3626" y="124"/>
                      <a:pt x="3626" y="124"/>
                      <a:pt x="3626" y="124"/>
                    </a:cubicBezTo>
                    <a:lnTo>
                      <a:pt x="3595" y="124"/>
                    </a:lnTo>
                    <a:lnTo>
                      <a:pt x="3595" y="124"/>
                    </a:lnTo>
                    <a:cubicBezTo>
                      <a:pt x="3565" y="124"/>
                      <a:pt x="3565" y="124"/>
                      <a:pt x="3565" y="124"/>
                    </a:cubicBezTo>
                    <a:lnTo>
                      <a:pt x="3565" y="124"/>
                    </a:lnTo>
                    <a:cubicBezTo>
                      <a:pt x="3534" y="124"/>
                      <a:pt x="3502" y="124"/>
                      <a:pt x="3471" y="124"/>
                    </a:cubicBezTo>
                    <a:cubicBezTo>
                      <a:pt x="3441" y="155"/>
                      <a:pt x="3410" y="155"/>
                      <a:pt x="3410" y="155"/>
                    </a:cubicBezTo>
                    <a:cubicBezTo>
                      <a:pt x="3378" y="155"/>
                      <a:pt x="3378" y="155"/>
                      <a:pt x="3378" y="155"/>
                    </a:cubicBezTo>
                    <a:lnTo>
                      <a:pt x="3378" y="155"/>
                    </a:lnTo>
                    <a:cubicBezTo>
                      <a:pt x="3347" y="155"/>
                      <a:pt x="3347" y="155"/>
                      <a:pt x="3347" y="155"/>
                    </a:cubicBezTo>
                    <a:lnTo>
                      <a:pt x="3347" y="155"/>
                    </a:lnTo>
                    <a:cubicBezTo>
                      <a:pt x="3317" y="186"/>
                      <a:pt x="3317" y="186"/>
                      <a:pt x="3317" y="186"/>
                    </a:cubicBezTo>
                    <a:lnTo>
                      <a:pt x="3286" y="186"/>
                    </a:lnTo>
                    <a:cubicBezTo>
                      <a:pt x="3286" y="217"/>
                      <a:pt x="3286" y="217"/>
                      <a:pt x="3286" y="217"/>
                    </a:cubicBezTo>
                    <a:cubicBezTo>
                      <a:pt x="3317" y="248"/>
                      <a:pt x="3286" y="248"/>
                      <a:pt x="3286" y="248"/>
                    </a:cubicBezTo>
                    <a:lnTo>
                      <a:pt x="3286" y="248"/>
                    </a:lnTo>
                    <a:cubicBezTo>
                      <a:pt x="3286" y="279"/>
                      <a:pt x="3286" y="310"/>
                      <a:pt x="3254" y="310"/>
                    </a:cubicBezTo>
                    <a:lnTo>
                      <a:pt x="3254" y="310"/>
                    </a:lnTo>
                    <a:cubicBezTo>
                      <a:pt x="3254" y="310"/>
                      <a:pt x="3223" y="310"/>
                      <a:pt x="3223" y="279"/>
                    </a:cubicBezTo>
                    <a:cubicBezTo>
                      <a:pt x="3193" y="279"/>
                      <a:pt x="3193" y="279"/>
                      <a:pt x="3193" y="279"/>
                    </a:cubicBezTo>
                    <a:cubicBezTo>
                      <a:pt x="3193" y="248"/>
                      <a:pt x="3193" y="248"/>
                      <a:pt x="3193" y="248"/>
                    </a:cubicBezTo>
                    <a:lnTo>
                      <a:pt x="3193" y="248"/>
                    </a:lnTo>
                    <a:cubicBezTo>
                      <a:pt x="3162" y="248"/>
                      <a:pt x="3162" y="279"/>
                      <a:pt x="3130" y="279"/>
                    </a:cubicBezTo>
                    <a:cubicBezTo>
                      <a:pt x="3130" y="279"/>
                      <a:pt x="3130" y="279"/>
                      <a:pt x="3099" y="279"/>
                    </a:cubicBezTo>
                    <a:lnTo>
                      <a:pt x="3099" y="248"/>
                    </a:lnTo>
                    <a:cubicBezTo>
                      <a:pt x="3069" y="248"/>
                      <a:pt x="2975" y="248"/>
                      <a:pt x="2975" y="248"/>
                    </a:cubicBezTo>
                    <a:cubicBezTo>
                      <a:pt x="2945" y="248"/>
                      <a:pt x="2945" y="248"/>
                      <a:pt x="2945" y="248"/>
                    </a:cubicBezTo>
                    <a:lnTo>
                      <a:pt x="2945" y="248"/>
                    </a:lnTo>
                    <a:lnTo>
                      <a:pt x="2945" y="279"/>
                    </a:lnTo>
                    <a:lnTo>
                      <a:pt x="2945" y="279"/>
                    </a:lnTo>
                    <a:cubicBezTo>
                      <a:pt x="2945" y="279"/>
                      <a:pt x="2945" y="279"/>
                      <a:pt x="2975" y="279"/>
                    </a:cubicBezTo>
                    <a:lnTo>
                      <a:pt x="2975" y="279"/>
                    </a:lnTo>
                    <a:lnTo>
                      <a:pt x="3006" y="279"/>
                    </a:lnTo>
                    <a:cubicBezTo>
                      <a:pt x="3006" y="279"/>
                      <a:pt x="3006" y="310"/>
                      <a:pt x="3038" y="310"/>
                    </a:cubicBezTo>
                    <a:lnTo>
                      <a:pt x="3038" y="310"/>
                    </a:lnTo>
                    <a:cubicBezTo>
                      <a:pt x="3038" y="310"/>
                      <a:pt x="3038" y="310"/>
                      <a:pt x="3069" y="310"/>
                    </a:cubicBezTo>
                    <a:cubicBezTo>
                      <a:pt x="3099" y="341"/>
                      <a:pt x="3099" y="341"/>
                      <a:pt x="3099" y="341"/>
                    </a:cubicBezTo>
                    <a:cubicBezTo>
                      <a:pt x="3130" y="372"/>
                      <a:pt x="3130" y="372"/>
                      <a:pt x="3130" y="372"/>
                    </a:cubicBezTo>
                    <a:cubicBezTo>
                      <a:pt x="3099" y="372"/>
                      <a:pt x="3099" y="372"/>
                      <a:pt x="3099" y="372"/>
                    </a:cubicBezTo>
                    <a:cubicBezTo>
                      <a:pt x="3099" y="403"/>
                      <a:pt x="3099" y="403"/>
                      <a:pt x="3099" y="403"/>
                    </a:cubicBezTo>
                    <a:cubicBezTo>
                      <a:pt x="3099" y="434"/>
                      <a:pt x="3099" y="434"/>
                      <a:pt x="3099" y="434"/>
                    </a:cubicBezTo>
                    <a:cubicBezTo>
                      <a:pt x="3099" y="465"/>
                      <a:pt x="3099" y="465"/>
                      <a:pt x="3069" y="465"/>
                    </a:cubicBezTo>
                    <a:cubicBezTo>
                      <a:pt x="3069" y="496"/>
                      <a:pt x="3069" y="496"/>
                      <a:pt x="3069" y="496"/>
                    </a:cubicBezTo>
                    <a:cubicBezTo>
                      <a:pt x="3038" y="496"/>
                      <a:pt x="3006" y="465"/>
                      <a:pt x="3006" y="434"/>
                    </a:cubicBezTo>
                    <a:cubicBezTo>
                      <a:pt x="2975" y="434"/>
                      <a:pt x="3006" y="403"/>
                      <a:pt x="3006" y="403"/>
                    </a:cubicBezTo>
                    <a:lnTo>
                      <a:pt x="3006" y="403"/>
                    </a:lnTo>
                    <a:cubicBezTo>
                      <a:pt x="2975" y="403"/>
                      <a:pt x="2945" y="372"/>
                      <a:pt x="2945" y="372"/>
                    </a:cubicBezTo>
                    <a:cubicBezTo>
                      <a:pt x="2914" y="341"/>
                      <a:pt x="2882" y="341"/>
                      <a:pt x="2851" y="341"/>
                    </a:cubicBezTo>
                    <a:cubicBezTo>
                      <a:pt x="2851" y="341"/>
                      <a:pt x="2851" y="341"/>
                      <a:pt x="2821" y="341"/>
                    </a:cubicBezTo>
                    <a:lnTo>
                      <a:pt x="2821" y="341"/>
                    </a:lnTo>
                    <a:lnTo>
                      <a:pt x="2821" y="341"/>
                    </a:lnTo>
                    <a:cubicBezTo>
                      <a:pt x="2821" y="372"/>
                      <a:pt x="2790" y="372"/>
                      <a:pt x="2790" y="372"/>
                    </a:cubicBezTo>
                    <a:lnTo>
                      <a:pt x="2790" y="372"/>
                    </a:lnTo>
                    <a:cubicBezTo>
                      <a:pt x="2821" y="372"/>
                      <a:pt x="2821" y="403"/>
                      <a:pt x="2821" y="403"/>
                    </a:cubicBezTo>
                    <a:cubicBezTo>
                      <a:pt x="2821" y="434"/>
                      <a:pt x="2790" y="434"/>
                      <a:pt x="2790" y="434"/>
                    </a:cubicBezTo>
                    <a:cubicBezTo>
                      <a:pt x="2790" y="434"/>
                      <a:pt x="2790" y="434"/>
                      <a:pt x="2758" y="434"/>
                    </a:cubicBezTo>
                    <a:lnTo>
                      <a:pt x="2758" y="434"/>
                    </a:lnTo>
                    <a:cubicBezTo>
                      <a:pt x="2758" y="403"/>
                      <a:pt x="2697" y="403"/>
                      <a:pt x="2666" y="403"/>
                    </a:cubicBezTo>
                    <a:lnTo>
                      <a:pt x="2666" y="403"/>
                    </a:lnTo>
                    <a:cubicBezTo>
                      <a:pt x="2634" y="403"/>
                      <a:pt x="2634" y="372"/>
                      <a:pt x="2634" y="372"/>
                    </a:cubicBezTo>
                    <a:cubicBezTo>
                      <a:pt x="2634" y="372"/>
                      <a:pt x="2634" y="372"/>
                      <a:pt x="2634" y="341"/>
                    </a:cubicBezTo>
                    <a:cubicBezTo>
                      <a:pt x="2603" y="372"/>
                      <a:pt x="2603" y="372"/>
                      <a:pt x="2603" y="372"/>
                    </a:cubicBezTo>
                    <a:cubicBezTo>
                      <a:pt x="2603" y="372"/>
                      <a:pt x="2573" y="372"/>
                      <a:pt x="2542" y="372"/>
                    </a:cubicBezTo>
                    <a:cubicBezTo>
                      <a:pt x="2542" y="403"/>
                      <a:pt x="2573" y="403"/>
                      <a:pt x="2573" y="403"/>
                    </a:cubicBezTo>
                    <a:cubicBezTo>
                      <a:pt x="2603" y="434"/>
                      <a:pt x="2603" y="465"/>
                      <a:pt x="2573" y="496"/>
                    </a:cubicBezTo>
                    <a:lnTo>
                      <a:pt x="2573" y="496"/>
                    </a:lnTo>
                    <a:lnTo>
                      <a:pt x="2603" y="496"/>
                    </a:lnTo>
                    <a:lnTo>
                      <a:pt x="2634" y="496"/>
                    </a:lnTo>
                    <a:lnTo>
                      <a:pt x="2634" y="496"/>
                    </a:lnTo>
                    <a:cubicBezTo>
                      <a:pt x="2666" y="496"/>
                      <a:pt x="2666" y="527"/>
                      <a:pt x="2666" y="527"/>
                    </a:cubicBezTo>
                    <a:cubicBezTo>
                      <a:pt x="2666" y="558"/>
                      <a:pt x="2634" y="558"/>
                      <a:pt x="2634" y="558"/>
                    </a:cubicBezTo>
                    <a:lnTo>
                      <a:pt x="2603" y="558"/>
                    </a:lnTo>
                    <a:cubicBezTo>
                      <a:pt x="2603" y="589"/>
                      <a:pt x="2603" y="589"/>
                      <a:pt x="2603" y="589"/>
                    </a:cubicBezTo>
                    <a:lnTo>
                      <a:pt x="2603" y="620"/>
                    </a:lnTo>
                    <a:cubicBezTo>
                      <a:pt x="2603" y="651"/>
                      <a:pt x="2603" y="651"/>
                      <a:pt x="2573" y="682"/>
                    </a:cubicBezTo>
                    <a:lnTo>
                      <a:pt x="2573" y="682"/>
                    </a:lnTo>
                    <a:cubicBezTo>
                      <a:pt x="2573" y="682"/>
                      <a:pt x="2542" y="682"/>
                      <a:pt x="2510" y="682"/>
                    </a:cubicBezTo>
                    <a:cubicBezTo>
                      <a:pt x="2510" y="682"/>
                      <a:pt x="2510" y="682"/>
                      <a:pt x="2510" y="713"/>
                    </a:cubicBezTo>
                    <a:lnTo>
                      <a:pt x="2479" y="713"/>
                    </a:lnTo>
                    <a:lnTo>
                      <a:pt x="2479" y="744"/>
                    </a:lnTo>
                    <a:cubicBezTo>
                      <a:pt x="2449" y="744"/>
                      <a:pt x="2449" y="744"/>
                      <a:pt x="2449" y="744"/>
                    </a:cubicBezTo>
                    <a:lnTo>
                      <a:pt x="2418" y="744"/>
                    </a:lnTo>
                    <a:lnTo>
                      <a:pt x="2418" y="713"/>
                    </a:lnTo>
                    <a:cubicBezTo>
                      <a:pt x="2418" y="713"/>
                      <a:pt x="2418" y="713"/>
                      <a:pt x="2386" y="713"/>
                    </a:cubicBezTo>
                    <a:lnTo>
                      <a:pt x="2386" y="713"/>
                    </a:lnTo>
                    <a:lnTo>
                      <a:pt x="2356" y="744"/>
                    </a:lnTo>
                    <a:lnTo>
                      <a:pt x="2356" y="744"/>
                    </a:lnTo>
                    <a:cubicBezTo>
                      <a:pt x="2325" y="744"/>
                      <a:pt x="2325" y="713"/>
                      <a:pt x="2325" y="713"/>
                    </a:cubicBezTo>
                    <a:cubicBezTo>
                      <a:pt x="2293" y="713"/>
                      <a:pt x="2293" y="713"/>
                      <a:pt x="2293" y="682"/>
                    </a:cubicBezTo>
                    <a:cubicBezTo>
                      <a:pt x="2262" y="682"/>
                      <a:pt x="2293" y="651"/>
                      <a:pt x="2293" y="651"/>
                    </a:cubicBezTo>
                    <a:cubicBezTo>
                      <a:pt x="2293" y="651"/>
                      <a:pt x="2293" y="651"/>
                      <a:pt x="2325" y="651"/>
                    </a:cubicBezTo>
                    <a:cubicBezTo>
                      <a:pt x="2325" y="651"/>
                      <a:pt x="2325" y="651"/>
                      <a:pt x="2356" y="651"/>
                    </a:cubicBezTo>
                    <a:lnTo>
                      <a:pt x="2386" y="651"/>
                    </a:lnTo>
                    <a:lnTo>
                      <a:pt x="2386" y="651"/>
                    </a:lnTo>
                    <a:lnTo>
                      <a:pt x="2386" y="651"/>
                    </a:lnTo>
                    <a:cubicBezTo>
                      <a:pt x="2418" y="651"/>
                      <a:pt x="2418" y="620"/>
                      <a:pt x="2418" y="620"/>
                    </a:cubicBezTo>
                    <a:lnTo>
                      <a:pt x="2449" y="620"/>
                    </a:lnTo>
                    <a:lnTo>
                      <a:pt x="2479" y="589"/>
                    </a:lnTo>
                    <a:lnTo>
                      <a:pt x="2479" y="589"/>
                    </a:lnTo>
                    <a:lnTo>
                      <a:pt x="2479" y="558"/>
                    </a:lnTo>
                    <a:cubicBezTo>
                      <a:pt x="2449" y="527"/>
                      <a:pt x="2449" y="527"/>
                      <a:pt x="2449" y="496"/>
                    </a:cubicBezTo>
                    <a:cubicBezTo>
                      <a:pt x="2449" y="496"/>
                      <a:pt x="2449" y="465"/>
                      <a:pt x="2449" y="434"/>
                    </a:cubicBezTo>
                    <a:lnTo>
                      <a:pt x="2449" y="434"/>
                    </a:lnTo>
                    <a:cubicBezTo>
                      <a:pt x="2449" y="434"/>
                      <a:pt x="2449" y="434"/>
                      <a:pt x="2418" y="403"/>
                    </a:cubicBezTo>
                    <a:cubicBezTo>
                      <a:pt x="2418" y="403"/>
                      <a:pt x="2418" y="403"/>
                      <a:pt x="2418" y="372"/>
                    </a:cubicBezTo>
                    <a:lnTo>
                      <a:pt x="2418" y="372"/>
                    </a:lnTo>
                    <a:lnTo>
                      <a:pt x="2418" y="341"/>
                    </a:lnTo>
                    <a:cubicBezTo>
                      <a:pt x="2449" y="341"/>
                      <a:pt x="2449" y="341"/>
                      <a:pt x="2449" y="341"/>
                    </a:cubicBezTo>
                    <a:cubicBezTo>
                      <a:pt x="2449" y="310"/>
                      <a:pt x="2449" y="310"/>
                      <a:pt x="2449" y="310"/>
                    </a:cubicBezTo>
                    <a:cubicBezTo>
                      <a:pt x="2449" y="310"/>
                      <a:pt x="2449" y="310"/>
                      <a:pt x="2479" y="310"/>
                    </a:cubicBezTo>
                    <a:cubicBezTo>
                      <a:pt x="2449" y="310"/>
                      <a:pt x="2386" y="310"/>
                      <a:pt x="2356" y="310"/>
                    </a:cubicBezTo>
                    <a:lnTo>
                      <a:pt x="2356" y="310"/>
                    </a:lnTo>
                    <a:cubicBezTo>
                      <a:pt x="2325" y="310"/>
                      <a:pt x="2325" y="310"/>
                      <a:pt x="2325" y="310"/>
                    </a:cubicBezTo>
                    <a:lnTo>
                      <a:pt x="2325" y="310"/>
                    </a:lnTo>
                    <a:lnTo>
                      <a:pt x="2293" y="310"/>
                    </a:lnTo>
                    <a:lnTo>
                      <a:pt x="2293" y="310"/>
                    </a:lnTo>
                    <a:cubicBezTo>
                      <a:pt x="2293" y="310"/>
                      <a:pt x="2262" y="341"/>
                      <a:pt x="2262" y="372"/>
                    </a:cubicBezTo>
                    <a:lnTo>
                      <a:pt x="2262" y="372"/>
                    </a:lnTo>
                    <a:cubicBezTo>
                      <a:pt x="2262" y="403"/>
                      <a:pt x="2232" y="403"/>
                      <a:pt x="2201" y="403"/>
                    </a:cubicBezTo>
                    <a:cubicBezTo>
                      <a:pt x="2170" y="403"/>
                      <a:pt x="2170" y="403"/>
                      <a:pt x="2170" y="403"/>
                    </a:cubicBezTo>
                    <a:lnTo>
                      <a:pt x="2170" y="403"/>
                    </a:lnTo>
                    <a:cubicBezTo>
                      <a:pt x="2170" y="434"/>
                      <a:pt x="2170" y="434"/>
                      <a:pt x="2170" y="465"/>
                    </a:cubicBezTo>
                    <a:lnTo>
                      <a:pt x="2170" y="465"/>
                    </a:lnTo>
                    <a:lnTo>
                      <a:pt x="2201" y="465"/>
                    </a:lnTo>
                    <a:lnTo>
                      <a:pt x="2201" y="465"/>
                    </a:lnTo>
                    <a:cubicBezTo>
                      <a:pt x="2232" y="465"/>
                      <a:pt x="2262" y="496"/>
                      <a:pt x="2262" y="496"/>
                    </a:cubicBezTo>
                    <a:lnTo>
                      <a:pt x="2262" y="496"/>
                    </a:lnTo>
                    <a:lnTo>
                      <a:pt x="2262" y="496"/>
                    </a:lnTo>
                    <a:lnTo>
                      <a:pt x="2262" y="496"/>
                    </a:lnTo>
                    <a:cubicBezTo>
                      <a:pt x="2293" y="496"/>
                      <a:pt x="2293" y="496"/>
                      <a:pt x="2293" y="496"/>
                    </a:cubicBezTo>
                    <a:cubicBezTo>
                      <a:pt x="2325" y="496"/>
                      <a:pt x="2325" y="527"/>
                      <a:pt x="2325" y="527"/>
                    </a:cubicBezTo>
                    <a:cubicBezTo>
                      <a:pt x="2325" y="558"/>
                      <a:pt x="2325" y="558"/>
                      <a:pt x="2293" y="558"/>
                    </a:cubicBezTo>
                    <a:lnTo>
                      <a:pt x="2293" y="589"/>
                    </a:lnTo>
                    <a:cubicBezTo>
                      <a:pt x="2293" y="589"/>
                      <a:pt x="2262" y="620"/>
                      <a:pt x="2232" y="620"/>
                    </a:cubicBezTo>
                    <a:lnTo>
                      <a:pt x="2232" y="620"/>
                    </a:lnTo>
                    <a:cubicBezTo>
                      <a:pt x="2232" y="620"/>
                      <a:pt x="2201" y="589"/>
                      <a:pt x="2170" y="589"/>
                    </a:cubicBezTo>
                    <a:cubicBezTo>
                      <a:pt x="2170" y="589"/>
                      <a:pt x="2170" y="589"/>
                      <a:pt x="2170" y="558"/>
                    </a:cubicBezTo>
                    <a:cubicBezTo>
                      <a:pt x="2138" y="558"/>
                      <a:pt x="2138" y="558"/>
                      <a:pt x="2138" y="558"/>
                    </a:cubicBezTo>
                    <a:lnTo>
                      <a:pt x="2108" y="558"/>
                    </a:lnTo>
                    <a:cubicBezTo>
                      <a:pt x="2077" y="558"/>
                      <a:pt x="2046" y="527"/>
                      <a:pt x="2014" y="527"/>
                    </a:cubicBezTo>
                    <a:lnTo>
                      <a:pt x="2014" y="527"/>
                    </a:lnTo>
                    <a:cubicBezTo>
                      <a:pt x="1984" y="496"/>
                      <a:pt x="1984" y="496"/>
                      <a:pt x="1953" y="496"/>
                    </a:cubicBezTo>
                    <a:cubicBezTo>
                      <a:pt x="1953" y="496"/>
                      <a:pt x="1890" y="496"/>
                      <a:pt x="1860" y="496"/>
                    </a:cubicBezTo>
                    <a:lnTo>
                      <a:pt x="1860" y="496"/>
                    </a:lnTo>
                    <a:cubicBezTo>
                      <a:pt x="1829" y="496"/>
                      <a:pt x="1829" y="496"/>
                      <a:pt x="1829" y="496"/>
                    </a:cubicBezTo>
                    <a:lnTo>
                      <a:pt x="1829" y="496"/>
                    </a:lnTo>
                    <a:lnTo>
                      <a:pt x="1860" y="527"/>
                    </a:lnTo>
                    <a:cubicBezTo>
                      <a:pt x="1860" y="558"/>
                      <a:pt x="1860" y="558"/>
                      <a:pt x="1829" y="589"/>
                    </a:cubicBezTo>
                    <a:lnTo>
                      <a:pt x="1798" y="589"/>
                    </a:lnTo>
                    <a:lnTo>
                      <a:pt x="1798" y="589"/>
                    </a:lnTo>
                    <a:cubicBezTo>
                      <a:pt x="1798" y="589"/>
                      <a:pt x="1798" y="589"/>
                      <a:pt x="1766" y="589"/>
                    </a:cubicBezTo>
                    <a:lnTo>
                      <a:pt x="1766" y="589"/>
                    </a:lnTo>
                    <a:cubicBezTo>
                      <a:pt x="1736" y="589"/>
                      <a:pt x="1736" y="589"/>
                      <a:pt x="1736" y="558"/>
                    </a:cubicBezTo>
                    <a:lnTo>
                      <a:pt x="1705" y="558"/>
                    </a:lnTo>
                    <a:cubicBezTo>
                      <a:pt x="1705" y="558"/>
                      <a:pt x="1705" y="558"/>
                      <a:pt x="1674" y="589"/>
                    </a:cubicBezTo>
                    <a:lnTo>
                      <a:pt x="1674" y="589"/>
                    </a:lnTo>
                    <a:cubicBezTo>
                      <a:pt x="1674" y="589"/>
                      <a:pt x="1674" y="589"/>
                      <a:pt x="1642" y="589"/>
                    </a:cubicBezTo>
                    <a:cubicBezTo>
                      <a:pt x="1642" y="589"/>
                      <a:pt x="1642" y="589"/>
                      <a:pt x="1612" y="589"/>
                    </a:cubicBezTo>
                    <a:cubicBezTo>
                      <a:pt x="1612" y="589"/>
                      <a:pt x="1581" y="589"/>
                      <a:pt x="1550" y="589"/>
                    </a:cubicBezTo>
                    <a:lnTo>
                      <a:pt x="1550" y="589"/>
                    </a:lnTo>
                    <a:lnTo>
                      <a:pt x="1550" y="589"/>
                    </a:lnTo>
                    <a:cubicBezTo>
                      <a:pt x="1518" y="620"/>
                      <a:pt x="1488" y="620"/>
                      <a:pt x="1488" y="620"/>
                    </a:cubicBezTo>
                    <a:cubicBezTo>
                      <a:pt x="1488" y="620"/>
                      <a:pt x="1488" y="620"/>
                      <a:pt x="1457" y="620"/>
                    </a:cubicBezTo>
                    <a:lnTo>
                      <a:pt x="1457" y="620"/>
                    </a:lnTo>
                    <a:lnTo>
                      <a:pt x="1457" y="620"/>
                    </a:lnTo>
                    <a:lnTo>
                      <a:pt x="1426" y="620"/>
                    </a:lnTo>
                    <a:cubicBezTo>
                      <a:pt x="1426" y="620"/>
                      <a:pt x="1426" y="589"/>
                      <a:pt x="1394" y="589"/>
                    </a:cubicBezTo>
                    <a:lnTo>
                      <a:pt x="1394" y="589"/>
                    </a:lnTo>
                    <a:lnTo>
                      <a:pt x="1394" y="589"/>
                    </a:lnTo>
                    <a:lnTo>
                      <a:pt x="1364" y="589"/>
                    </a:lnTo>
                    <a:cubicBezTo>
                      <a:pt x="1333" y="589"/>
                      <a:pt x="1333" y="589"/>
                      <a:pt x="1333" y="589"/>
                    </a:cubicBezTo>
                    <a:cubicBezTo>
                      <a:pt x="1333" y="589"/>
                      <a:pt x="1333" y="589"/>
                      <a:pt x="1302" y="589"/>
                    </a:cubicBezTo>
                    <a:lnTo>
                      <a:pt x="1302" y="589"/>
                    </a:lnTo>
                    <a:cubicBezTo>
                      <a:pt x="1270" y="589"/>
                      <a:pt x="1240" y="620"/>
                      <a:pt x="1240" y="620"/>
                    </a:cubicBezTo>
                    <a:cubicBezTo>
                      <a:pt x="1209" y="620"/>
                      <a:pt x="1209" y="620"/>
                      <a:pt x="1178" y="620"/>
                    </a:cubicBezTo>
                    <a:lnTo>
                      <a:pt x="1178" y="620"/>
                    </a:lnTo>
                    <a:lnTo>
                      <a:pt x="1178" y="620"/>
                    </a:lnTo>
                    <a:cubicBezTo>
                      <a:pt x="1178" y="651"/>
                      <a:pt x="1146" y="651"/>
                      <a:pt x="1146" y="651"/>
                    </a:cubicBezTo>
                    <a:cubicBezTo>
                      <a:pt x="1116" y="682"/>
                      <a:pt x="1116" y="682"/>
                      <a:pt x="1085" y="682"/>
                    </a:cubicBezTo>
                    <a:lnTo>
                      <a:pt x="1085" y="682"/>
                    </a:lnTo>
                    <a:lnTo>
                      <a:pt x="1085" y="682"/>
                    </a:lnTo>
                    <a:cubicBezTo>
                      <a:pt x="1054" y="682"/>
                      <a:pt x="1054" y="682"/>
                      <a:pt x="1054" y="682"/>
                    </a:cubicBezTo>
                    <a:cubicBezTo>
                      <a:pt x="1022" y="682"/>
                      <a:pt x="1022" y="682"/>
                      <a:pt x="1022" y="682"/>
                    </a:cubicBezTo>
                    <a:lnTo>
                      <a:pt x="1022" y="682"/>
                    </a:lnTo>
                    <a:cubicBezTo>
                      <a:pt x="992" y="682"/>
                      <a:pt x="992" y="682"/>
                      <a:pt x="992" y="682"/>
                    </a:cubicBezTo>
                    <a:cubicBezTo>
                      <a:pt x="992" y="682"/>
                      <a:pt x="992" y="682"/>
                      <a:pt x="961" y="682"/>
                    </a:cubicBezTo>
                    <a:cubicBezTo>
                      <a:pt x="961" y="682"/>
                      <a:pt x="930" y="651"/>
                      <a:pt x="930" y="620"/>
                    </a:cubicBezTo>
                    <a:cubicBezTo>
                      <a:pt x="961" y="589"/>
                      <a:pt x="961" y="589"/>
                      <a:pt x="992" y="589"/>
                    </a:cubicBezTo>
                    <a:lnTo>
                      <a:pt x="992" y="589"/>
                    </a:lnTo>
                    <a:lnTo>
                      <a:pt x="992" y="589"/>
                    </a:lnTo>
                    <a:lnTo>
                      <a:pt x="992" y="589"/>
                    </a:lnTo>
                    <a:lnTo>
                      <a:pt x="992" y="589"/>
                    </a:lnTo>
                    <a:lnTo>
                      <a:pt x="992" y="589"/>
                    </a:lnTo>
                    <a:lnTo>
                      <a:pt x="992" y="589"/>
                    </a:lnTo>
                    <a:cubicBezTo>
                      <a:pt x="961" y="589"/>
                      <a:pt x="961" y="589"/>
                      <a:pt x="930" y="589"/>
                    </a:cubicBezTo>
                    <a:lnTo>
                      <a:pt x="930" y="589"/>
                    </a:lnTo>
                    <a:cubicBezTo>
                      <a:pt x="930" y="620"/>
                      <a:pt x="930" y="620"/>
                      <a:pt x="930" y="620"/>
                    </a:cubicBezTo>
                    <a:cubicBezTo>
                      <a:pt x="930" y="620"/>
                      <a:pt x="930" y="620"/>
                      <a:pt x="930" y="651"/>
                    </a:cubicBezTo>
                    <a:cubicBezTo>
                      <a:pt x="930" y="651"/>
                      <a:pt x="930" y="651"/>
                      <a:pt x="930" y="682"/>
                    </a:cubicBezTo>
                    <a:cubicBezTo>
                      <a:pt x="930" y="682"/>
                      <a:pt x="930" y="682"/>
                      <a:pt x="930" y="713"/>
                    </a:cubicBezTo>
                    <a:lnTo>
                      <a:pt x="930" y="744"/>
                    </a:lnTo>
                    <a:cubicBezTo>
                      <a:pt x="930" y="775"/>
                      <a:pt x="930" y="775"/>
                      <a:pt x="898" y="775"/>
                    </a:cubicBezTo>
                    <a:lnTo>
                      <a:pt x="868" y="744"/>
                    </a:lnTo>
                    <a:lnTo>
                      <a:pt x="868" y="744"/>
                    </a:lnTo>
                    <a:cubicBezTo>
                      <a:pt x="868" y="713"/>
                      <a:pt x="868" y="713"/>
                      <a:pt x="868" y="713"/>
                    </a:cubicBezTo>
                    <a:cubicBezTo>
                      <a:pt x="837" y="713"/>
                      <a:pt x="837" y="713"/>
                      <a:pt x="806" y="713"/>
                    </a:cubicBezTo>
                    <a:lnTo>
                      <a:pt x="806" y="713"/>
                    </a:lnTo>
                    <a:cubicBezTo>
                      <a:pt x="806" y="744"/>
                      <a:pt x="774" y="744"/>
                      <a:pt x="774" y="744"/>
                    </a:cubicBezTo>
                    <a:cubicBezTo>
                      <a:pt x="744" y="744"/>
                      <a:pt x="744" y="744"/>
                      <a:pt x="744" y="744"/>
                    </a:cubicBezTo>
                    <a:lnTo>
                      <a:pt x="713" y="775"/>
                    </a:lnTo>
                    <a:lnTo>
                      <a:pt x="713" y="775"/>
                    </a:lnTo>
                    <a:lnTo>
                      <a:pt x="713" y="775"/>
                    </a:lnTo>
                    <a:cubicBezTo>
                      <a:pt x="713" y="806"/>
                      <a:pt x="713" y="806"/>
                      <a:pt x="713" y="837"/>
                    </a:cubicBezTo>
                    <a:cubicBezTo>
                      <a:pt x="713" y="837"/>
                      <a:pt x="713" y="837"/>
                      <a:pt x="681" y="837"/>
                    </a:cubicBezTo>
                    <a:lnTo>
                      <a:pt x="681" y="837"/>
                    </a:lnTo>
                    <a:lnTo>
                      <a:pt x="681" y="837"/>
                    </a:lnTo>
                    <a:lnTo>
                      <a:pt x="681" y="837"/>
                    </a:lnTo>
                    <a:cubicBezTo>
                      <a:pt x="651" y="837"/>
                      <a:pt x="651" y="837"/>
                      <a:pt x="620" y="837"/>
                    </a:cubicBezTo>
                    <a:lnTo>
                      <a:pt x="620" y="837"/>
                    </a:lnTo>
                    <a:lnTo>
                      <a:pt x="589" y="837"/>
                    </a:lnTo>
                    <a:lnTo>
                      <a:pt x="589" y="837"/>
                    </a:lnTo>
                    <a:cubicBezTo>
                      <a:pt x="589" y="868"/>
                      <a:pt x="589" y="868"/>
                      <a:pt x="558" y="868"/>
                    </a:cubicBezTo>
                    <a:cubicBezTo>
                      <a:pt x="558" y="898"/>
                      <a:pt x="558" y="898"/>
                      <a:pt x="527" y="898"/>
                    </a:cubicBezTo>
                    <a:lnTo>
                      <a:pt x="527" y="898"/>
                    </a:lnTo>
                    <a:cubicBezTo>
                      <a:pt x="496" y="898"/>
                      <a:pt x="496" y="898"/>
                      <a:pt x="496" y="898"/>
                    </a:cubicBezTo>
                    <a:lnTo>
                      <a:pt x="496" y="898"/>
                    </a:lnTo>
                    <a:cubicBezTo>
                      <a:pt x="465" y="898"/>
                      <a:pt x="465" y="898"/>
                      <a:pt x="465" y="868"/>
                    </a:cubicBezTo>
                    <a:lnTo>
                      <a:pt x="434" y="868"/>
                    </a:lnTo>
                    <a:lnTo>
                      <a:pt x="434" y="868"/>
                    </a:lnTo>
                    <a:cubicBezTo>
                      <a:pt x="434" y="868"/>
                      <a:pt x="403" y="868"/>
                      <a:pt x="403" y="837"/>
                    </a:cubicBezTo>
                    <a:cubicBezTo>
                      <a:pt x="372" y="837"/>
                      <a:pt x="372" y="837"/>
                      <a:pt x="372" y="806"/>
                    </a:cubicBezTo>
                    <a:lnTo>
                      <a:pt x="372" y="775"/>
                    </a:lnTo>
                    <a:lnTo>
                      <a:pt x="372" y="775"/>
                    </a:lnTo>
                    <a:lnTo>
                      <a:pt x="372" y="775"/>
                    </a:lnTo>
                    <a:cubicBezTo>
                      <a:pt x="372" y="744"/>
                      <a:pt x="372" y="744"/>
                      <a:pt x="372" y="744"/>
                    </a:cubicBezTo>
                    <a:lnTo>
                      <a:pt x="372" y="744"/>
                    </a:lnTo>
                    <a:cubicBezTo>
                      <a:pt x="341" y="744"/>
                      <a:pt x="341" y="744"/>
                      <a:pt x="310" y="744"/>
                    </a:cubicBezTo>
                    <a:cubicBezTo>
                      <a:pt x="310" y="713"/>
                      <a:pt x="310" y="713"/>
                      <a:pt x="310" y="713"/>
                    </a:cubicBezTo>
                    <a:cubicBezTo>
                      <a:pt x="310" y="713"/>
                      <a:pt x="310" y="713"/>
                      <a:pt x="279" y="713"/>
                    </a:cubicBezTo>
                    <a:cubicBezTo>
                      <a:pt x="248" y="713"/>
                      <a:pt x="248" y="682"/>
                      <a:pt x="217" y="682"/>
                    </a:cubicBezTo>
                    <a:lnTo>
                      <a:pt x="217" y="651"/>
                    </a:lnTo>
                    <a:cubicBezTo>
                      <a:pt x="217" y="651"/>
                      <a:pt x="217" y="620"/>
                      <a:pt x="248" y="620"/>
                    </a:cubicBezTo>
                    <a:cubicBezTo>
                      <a:pt x="248" y="620"/>
                      <a:pt x="310" y="651"/>
                      <a:pt x="341" y="651"/>
                    </a:cubicBezTo>
                    <a:cubicBezTo>
                      <a:pt x="341" y="682"/>
                      <a:pt x="372" y="682"/>
                      <a:pt x="403" y="682"/>
                    </a:cubicBezTo>
                    <a:lnTo>
                      <a:pt x="403" y="682"/>
                    </a:lnTo>
                    <a:cubicBezTo>
                      <a:pt x="434" y="682"/>
                      <a:pt x="434" y="682"/>
                      <a:pt x="434" y="682"/>
                    </a:cubicBezTo>
                    <a:lnTo>
                      <a:pt x="434" y="682"/>
                    </a:lnTo>
                    <a:cubicBezTo>
                      <a:pt x="465" y="682"/>
                      <a:pt x="527" y="682"/>
                      <a:pt x="558" y="682"/>
                    </a:cubicBezTo>
                    <a:lnTo>
                      <a:pt x="558" y="682"/>
                    </a:lnTo>
                    <a:lnTo>
                      <a:pt x="589" y="682"/>
                    </a:lnTo>
                    <a:cubicBezTo>
                      <a:pt x="620" y="682"/>
                      <a:pt x="620" y="682"/>
                      <a:pt x="651" y="682"/>
                    </a:cubicBezTo>
                    <a:cubicBezTo>
                      <a:pt x="681" y="682"/>
                      <a:pt x="713" y="651"/>
                      <a:pt x="713" y="651"/>
                    </a:cubicBezTo>
                    <a:cubicBezTo>
                      <a:pt x="713" y="651"/>
                      <a:pt x="713" y="651"/>
                      <a:pt x="744" y="651"/>
                    </a:cubicBezTo>
                    <a:lnTo>
                      <a:pt x="744" y="651"/>
                    </a:lnTo>
                    <a:cubicBezTo>
                      <a:pt x="713" y="651"/>
                      <a:pt x="681" y="620"/>
                      <a:pt x="681" y="620"/>
                    </a:cubicBezTo>
                    <a:cubicBezTo>
                      <a:pt x="651" y="620"/>
                      <a:pt x="651" y="620"/>
                      <a:pt x="651" y="620"/>
                    </a:cubicBezTo>
                    <a:cubicBezTo>
                      <a:pt x="651" y="620"/>
                      <a:pt x="620" y="620"/>
                      <a:pt x="589" y="620"/>
                    </a:cubicBezTo>
                    <a:cubicBezTo>
                      <a:pt x="558" y="620"/>
                      <a:pt x="527" y="589"/>
                      <a:pt x="496" y="558"/>
                    </a:cubicBezTo>
                    <a:lnTo>
                      <a:pt x="465" y="558"/>
                    </a:lnTo>
                    <a:cubicBezTo>
                      <a:pt x="465" y="558"/>
                      <a:pt x="465" y="558"/>
                      <a:pt x="434" y="558"/>
                    </a:cubicBezTo>
                    <a:cubicBezTo>
                      <a:pt x="434" y="558"/>
                      <a:pt x="434" y="558"/>
                      <a:pt x="403" y="527"/>
                    </a:cubicBezTo>
                    <a:lnTo>
                      <a:pt x="403" y="527"/>
                    </a:lnTo>
                    <a:lnTo>
                      <a:pt x="372" y="527"/>
                    </a:lnTo>
                    <a:lnTo>
                      <a:pt x="372" y="527"/>
                    </a:lnTo>
                    <a:lnTo>
                      <a:pt x="372" y="527"/>
                    </a:lnTo>
                    <a:lnTo>
                      <a:pt x="341" y="527"/>
                    </a:lnTo>
                    <a:lnTo>
                      <a:pt x="341" y="527"/>
                    </a:lnTo>
                    <a:cubicBezTo>
                      <a:pt x="310" y="527"/>
                      <a:pt x="310" y="527"/>
                      <a:pt x="310" y="527"/>
                    </a:cubicBezTo>
                    <a:cubicBezTo>
                      <a:pt x="310" y="527"/>
                      <a:pt x="279" y="527"/>
                      <a:pt x="248" y="527"/>
                    </a:cubicBezTo>
                    <a:cubicBezTo>
                      <a:pt x="186" y="527"/>
                      <a:pt x="186" y="527"/>
                      <a:pt x="186" y="527"/>
                    </a:cubicBezTo>
                    <a:lnTo>
                      <a:pt x="186" y="527"/>
                    </a:lnTo>
                    <a:lnTo>
                      <a:pt x="186" y="527"/>
                    </a:lnTo>
                    <a:lnTo>
                      <a:pt x="186" y="527"/>
                    </a:lnTo>
                    <a:cubicBezTo>
                      <a:pt x="155" y="527"/>
                      <a:pt x="155" y="527"/>
                      <a:pt x="155" y="527"/>
                    </a:cubicBezTo>
                    <a:lnTo>
                      <a:pt x="124" y="527"/>
                    </a:lnTo>
                    <a:lnTo>
                      <a:pt x="124" y="527"/>
                    </a:lnTo>
                    <a:lnTo>
                      <a:pt x="124" y="527"/>
                    </a:lnTo>
                    <a:lnTo>
                      <a:pt x="124" y="527"/>
                    </a:lnTo>
                    <a:lnTo>
                      <a:pt x="124" y="558"/>
                    </a:lnTo>
                    <a:cubicBezTo>
                      <a:pt x="124" y="589"/>
                      <a:pt x="124" y="589"/>
                      <a:pt x="124" y="589"/>
                    </a:cubicBezTo>
                    <a:cubicBezTo>
                      <a:pt x="124" y="589"/>
                      <a:pt x="155" y="589"/>
                      <a:pt x="155" y="620"/>
                    </a:cubicBezTo>
                    <a:lnTo>
                      <a:pt x="155" y="620"/>
                    </a:lnTo>
                    <a:lnTo>
                      <a:pt x="155" y="620"/>
                    </a:lnTo>
                    <a:cubicBezTo>
                      <a:pt x="155" y="620"/>
                      <a:pt x="155" y="651"/>
                      <a:pt x="124" y="651"/>
                    </a:cubicBezTo>
                    <a:cubicBezTo>
                      <a:pt x="124" y="651"/>
                      <a:pt x="124" y="651"/>
                      <a:pt x="124" y="682"/>
                    </a:cubicBezTo>
                    <a:lnTo>
                      <a:pt x="124" y="682"/>
                    </a:lnTo>
                    <a:lnTo>
                      <a:pt x="124" y="682"/>
                    </a:lnTo>
                    <a:cubicBezTo>
                      <a:pt x="155" y="682"/>
                      <a:pt x="155" y="682"/>
                      <a:pt x="155" y="682"/>
                    </a:cubicBezTo>
                    <a:cubicBezTo>
                      <a:pt x="155" y="713"/>
                      <a:pt x="155" y="713"/>
                      <a:pt x="155" y="744"/>
                    </a:cubicBezTo>
                    <a:lnTo>
                      <a:pt x="155" y="744"/>
                    </a:lnTo>
                    <a:lnTo>
                      <a:pt x="155" y="775"/>
                    </a:lnTo>
                    <a:cubicBezTo>
                      <a:pt x="155" y="775"/>
                      <a:pt x="155" y="775"/>
                      <a:pt x="124" y="775"/>
                    </a:cubicBezTo>
                    <a:cubicBezTo>
                      <a:pt x="155" y="775"/>
                      <a:pt x="155" y="806"/>
                      <a:pt x="155" y="806"/>
                    </a:cubicBezTo>
                    <a:lnTo>
                      <a:pt x="186" y="837"/>
                    </a:lnTo>
                    <a:cubicBezTo>
                      <a:pt x="186" y="837"/>
                      <a:pt x="186" y="837"/>
                      <a:pt x="186" y="868"/>
                    </a:cubicBezTo>
                    <a:lnTo>
                      <a:pt x="186" y="868"/>
                    </a:lnTo>
                    <a:lnTo>
                      <a:pt x="186" y="868"/>
                    </a:lnTo>
                    <a:lnTo>
                      <a:pt x="186" y="868"/>
                    </a:lnTo>
                    <a:lnTo>
                      <a:pt x="186" y="868"/>
                    </a:lnTo>
                    <a:lnTo>
                      <a:pt x="186" y="868"/>
                    </a:lnTo>
                    <a:lnTo>
                      <a:pt x="217" y="868"/>
                    </a:lnTo>
                    <a:cubicBezTo>
                      <a:pt x="217" y="898"/>
                      <a:pt x="217" y="898"/>
                      <a:pt x="217" y="930"/>
                    </a:cubicBezTo>
                    <a:lnTo>
                      <a:pt x="217" y="930"/>
                    </a:lnTo>
                    <a:lnTo>
                      <a:pt x="217" y="930"/>
                    </a:lnTo>
                    <a:lnTo>
                      <a:pt x="217" y="930"/>
                    </a:lnTo>
                    <a:cubicBezTo>
                      <a:pt x="217" y="961"/>
                      <a:pt x="217" y="992"/>
                      <a:pt x="186" y="992"/>
                    </a:cubicBezTo>
                    <a:lnTo>
                      <a:pt x="186" y="992"/>
                    </a:lnTo>
                    <a:cubicBezTo>
                      <a:pt x="186" y="992"/>
                      <a:pt x="155" y="992"/>
                      <a:pt x="155" y="1022"/>
                    </a:cubicBezTo>
                    <a:lnTo>
                      <a:pt x="155" y="1022"/>
                    </a:lnTo>
                    <a:cubicBezTo>
                      <a:pt x="124" y="1022"/>
                      <a:pt x="124" y="1054"/>
                      <a:pt x="93" y="1054"/>
                    </a:cubicBezTo>
                    <a:cubicBezTo>
                      <a:pt x="93" y="1054"/>
                      <a:pt x="62" y="1054"/>
                      <a:pt x="62" y="1085"/>
                    </a:cubicBezTo>
                    <a:lnTo>
                      <a:pt x="62" y="1085"/>
                    </a:lnTo>
                    <a:lnTo>
                      <a:pt x="62" y="1085"/>
                    </a:lnTo>
                    <a:lnTo>
                      <a:pt x="62" y="1116"/>
                    </a:lnTo>
                    <a:lnTo>
                      <a:pt x="62" y="1116"/>
                    </a:lnTo>
                    <a:lnTo>
                      <a:pt x="62" y="1146"/>
                    </a:lnTo>
                    <a:lnTo>
                      <a:pt x="62" y="1146"/>
                    </a:lnTo>
                    <a:lnTo>
                      <a:pt x="31" y="1178"/>
                    </a:lnTo>
                    <a:lnTo>
                      <a:pt x="0" y="1209"/>
                    </a:lnTo>
                    <a:lnTo>
                      <a:pt x="0" y="1209"/>
                    </a:lnTo>
                    <a:cubicBezTo>
                      <a:pt x="0" y="1209"/>
                      <a:pt x="0" y="1209"/>
                      <a:pt x="0" y="1240"/>
                    </a:cubicBezTo>
                    <a:cubicBezTo>
                      <a:pt x="93" y="1209"/>
                      <a:pt x="93" y="1209"/>
                      <a:pt x="93" y="1209"/>
                    </a:cubicBezTo>
                    <a:cubicBezTo>
                      <a:pt x="31" y="1270"/>
                      <a:pt x="31" y="1270"/>
                      <a:pt x="31" y="1270"/>
                    </a:cubicBezTo>
                    <a:lnTo>
                      <a:pt x="31" y="1270"/>
                    </a:lnTo>
                    <a:lnTo>
                      <a:pt x="31" y="1270"/>
                    </a:lnTo>
                    <a:lnTo>
                      <a:pt x="31" y="1270"/>
                    </a:lnTo>
                    <a:cubicBezTo>
                      <a:pt x="31" y="1302"/>
                      <a:pt x="31" y="1302"/>
                      <a:pt x="31" y="1302"/>
                    </a:cubicBezTo>
                    <a:lnTo>
                      <a:pt x="31" y="1302"/>
                    </a:lnTo>
                    <a:lnTo>
                      <a:pt x="31" y="1302"/>
                    </a:lnTo>
                    <a:cubicBezTo>
                      <a:pt x="31" y="1333"/>
                      <a:pt x="31" y="1333"/>
                      <a:pt x="31" y="1333"/>
                    </a:cubicBezTo>
                    <a:lnTo>
                      <a:pt x="62" y="1333"/>
                    </a:lnTo>
                    <a:lnTo>
                      <a:pt x="62" y="1333"/>
                    </a:lnTo>
                    <a:lnTo>
                      <a:pt x="62" y="1333"/>
                    </a:lnTo>
                    <a:cubicBezTo>
                      <a:pt x="62" y="1333"/>
                      <a:pt x="93" y="1333"/>
                      <a:pt x="93" y="1364"/>
                    </a:cubicBezTo>
                    <a:lnTo>
                      <a:pt x="93" y="1364"/>
                    </a:lnTo>
                    <a:lnTo>
                      <a:pt x="124" y="1364"/>
                    </a:lnTo>
                    <a:lnTo>
                      <a:pt x="124" y="1364"/>
                    </a:lnTo>
                    <a:lnTo>
                      <a:pt x="124" y="1364"/>
                    </a:lnTo>
                    <a:cubicBezTo>
                      <a:pt x="124" y="1364"/>
                      <a:pt x="124" y="1364"/>
                      <a:pt x="155" y="1364"/>
                    </a:cubicBezTo>
                    <a:cubicBezTo>
                      <a:pt x="155" y="1364"/>
                      <a:pt x="155" y="1364"/>
                      <a:pt x="186" y="1364"/>
                    </a:cubicBezTo>
                    <a:cubicBezTo>
                      <a:pt x="186" y="1364"/>
                      <a:pt x="217" y="1394"/>
                      <a:pt x="217" y="1425"/>
                    </a:cubicBezTo>
                    <a:lnTo>
                      <a:pt x="217" y="1425"/>
                    </a:lnTo>
                    <a:lnTo>
                      <a:pt x="186" y="1425"/>
                    </a:lnTo>
                    <a:lnTo>
                      <a:pt x="217" y="1457"/>
                    </a:lnTo>
                    <a:lnTo>
                      <a:pt x="217" y="1457"/>
                    </a:lnTo>
                    <a:lnTo>
                      <a:pt x="217" y="1457"/>
                    </a:lnTo>
                    <a:lnTo>
                      <a:pt x="217" y="1457"/>
                    </a:lnTo>
                    <a:cubicBezTo>
                      <a:pt x="248" y="1457"/>
                      <a:pt x="248" y="1457"/>
                      <a:pt x="248" y="1488"/>
                    </a:cubicBezTo>
                    <a:lnTo>
                      <a:pt x="248" y="1488"/>
                    </a:lnTo>
                    <a:lnTo>
                      <a:pt x="248" y="1488"/>
                    </a:lnTo>
                    <a:lnTo>
                      <a:pt x="248" y="1488"/>
                    </a:lnTo>
                    <a:cubicBezTo>
                      <a:pt x="279" y="1488"/>
                      <a:pt x="279" y="1488"/>
                      <a:pt x="310" y="1518"/>
                    </a:cubicBezTo>
                    <a:lnTo>
                      <a:pt x="310" y="1518"/>
                    </a:lnTo>
                    <a:lnTo>
                      <a:pt x="310" y="1518"/>
                    </a:lnTo>
                    <a:lnTo>
                      <a:pt x="310" y="1518"/>
                    </a:lnTo>
                    <a:cubicBezTo>
                      <a:pt x="310" y="1550"/>
                      <a:pt x="279" y="1550"/>
                      <a:pt x="279" y="1581"/>
                    </a:cubicBezTo>
                    <a:lnTo>
                      <a:pt x="279" y="1581"/>
                    </a:lnTo>
                    <a:lnTo>
                      <a:pt x="279" y="1581"/>
                    </a:lnTo>
                    <a:cubicBezTo>
                      <a:pt x="279" y="1581"/>
                      <a:pt x="279" y="1581"/>
                      <a:pt x="310" y="1581"/>
                    </a:cubicBezTo>
                    <a:lnTo>
                      <a:pt x="310" y="1581"/>
                    </a:lnTo>
                    <a:lnTo>
                      <a:pt x="310" y="1581"/>
                    </a:lnTo>
                    <a:lnTo>
                      <a:pt x="310" y="1581"/>
                    </a:lnTo>
                    <a:cubicBezTo>
                      <a:pt x="341" y="1581"/>
                      <a:pt x="372" y="1581"/>
                      <a:pt x="372" y="1581"/>
                    </a:cubicBezTo>
                    <a:lnTo>
                      <a:pt x="372" y="1581"/>
                    </a:lnTo>
                    <a:cubicBezTo>
                      <a:pt x="372" y="1612"/>
                      <a:pt x="403" y="1612"/>
                      <a:pt x="403" y="1642"/>
                    </a:cubicBezTo>
                    <a:lnTo>
                      <a:pt x="403" y="1642"/>
                    </a:lnTo>
                    <a:lnTo>
                      <a:pt x="403" y="1642"/>
                    </a:lnTo>
                    <a:lnTo>
                      <a:pt x="403" y="1642"/>
                    </a:lnTo>
                    <a:cubicBezTo>
                      <a:pt x="403" y="1642"/>
                      <a:pt x="403" y="1642"/>
                      <a:pt x="434" y="1642"/>
                    </a:cubicBezTo>
                    <a:lnTo>
                      <a:pt x="434" y="1642"/>
                    </a:lnTo>
                    <a:lnTo>
                      <a:pt x="434" y="1674"/>
                    </a:lnTo>
                    <a:lnTo>
                      <a:pt x="434" y="1674"/>
                    </a:lnTo>
                    <a:cubicBezTo>
                      <a:pt x="434" y="1674"/>
                      <a:pt x="434" y="1674"/>
                      <a:pt x="434" y="1705"/>
                    </a:cubicBezTo>
                    <a:lnTo>
                      <a:pt x="434" y="1705"/>
                    </a:lnTo>
                    <a:lnTo>
                      <a:pt x="434" y="1705"/>
                    </a:lnTo>
                    <a:cubicBezTo>
                      <a:pt x="465" y="1705"/>
                      <a:pt x="465" y="1705"/>
                      <a:pt x="465" y="1705"/>
                    </a:cubicBezTo>
                    <a:lnTo>
                      <a:pt x="465" y="1705"/>
                    </a:lnTo>
                    <a:lnTo>
                      <a:pt x="496" y="1705"/>
                    </a:lnTo>
                    <a:lnTo>
                      <a:pt x="496" y="1705"/>
                    </a:lnTo>
                    <a:lnTo>
                      <a:pt x="496" y="1705"/>
                    </a:lnTo>
                    <a:lnTo>
                      <a:pt x="527" y="1705"/>
                    </a:lnTo>
                    <a:lnTo>
                      <a:pt x="527" y="1705"/>
                    </a:lnTo>
                    <a:lnTo>
                      <a:pt x="527" y="1705"/>
                    </a:lnTo>
                    <a:lnTo>
                      <a:pt x="527" y="1705"/>
                    </a:lnTo>
                    <a:cubicBezTo>
                      <a:pt x="558" y="1705"/>
                      <a:pt x="558" y="1705"/>
                      <a:pt x="558" y="1705"/>
                    </a:cubicBezTo>
                    <a:cubicBezTo>
                      <a:pt x="558" y="1705"/>
                      <a:pt x="558" y="1705"/>
                      <a:pt x="589" y="1705"/>
                    </a:cubicBezTo>
                    <a:lnTo>
                      <a:pt x="589" y="1705"/>
                    </a:lnTo>
                    <a:lnTo>
                      <a:pt x="589" y="1705"/>
                    </a:lnTo>
                    <a:cubicBezTo>
                      <a:pt x="620" y="1736"/>
                      <a:pt x="620" y="1736"/>
                      <a:pt x="651" y="1736"/>
                    </a:cubicBezTo>
                    <a:cubicBezTo>
                      <a:pt x="651" y="1736"/>
                      <a:pt x="651" y="1736"/>
                      <a:pt x="681" y="1736"/>
                    </a:cubicBezTo>
                    <a:lnTo>
                      <a:pt x="681" y="1736"/>
                    </a:lnTo>
                    <a:lnTo>
                      <a:pt x="681" y="1736"/>
                    </a:lnTo>
                    <a:cubicBezTo>
                      <a:pt x="713" y="1736"/>
                      <a:pt x="713" y="1766"/>
                      <a:pt x="713" y="1766"/>
                    </a:cubicBezTo>
                    <a:lnTo>
                      <a:pt x="713" y="1766"/>
                    </a:lnTo>
                    <a:lnTo>
                      <a:pt x="713" y="1798"/>
                    </a:lnTo>
                    <a:lnTo>
                      <a:pt x="713" y="1798"/>
                    </a:lnTo>
                    <a:cubicBezTo>
                      <a:pt x="713" y="1798"/>
                      <a:pt x="713" y="1798"/>
                      <a:pt x="713" y="1829"/>
                    </a:cubicBezTo>
                    <a:lnTo>
                      <a:pt x="713" y="1829"/>
                    </a:lnTo>
                    <a:cubicBezTo>
                      <a:pt x="713" y="1829"/>
                      <a:pt x="713" y="1829"/>
                      <a:pt x="681" y="1829"/>
                    </a:cubicBezTo>
                    <a:cubicBezTo>
                      <a:pt x="713" y="1860"/>
                      <a:pt x="713" y="1860"/>
                      <a:pt x="713" y="1860"/>
                    </a:cubicBezTo>
                    <a:lnTo>
                      <a:pt x="713" y="1890"/>
                    </a:lnTo>
                    <a:lnTo>
                      <a:pt x="713" y="1890"/>
                    </a:lnTo>
                    <a:cubicBezTo>
                      <a:pt x="681" y="1890"/>
                      <a:pt x="681" y="1922"/>
                      <a:pt x="651" y="1922"/>
                    </a:cubicBezTo>
                    <a:cubicBezTo>
                      <a:pt x="651" y="1922"/>
                      <a:pt x="651" y="1922"/>
                      <a:pt x="651" y="1953"/>
                    </a:cubicBezTo>
                    <a:cubicBezTo>
                      <a:pt x="651" y="1953"/>
                      <a:pt x="651" y="1984"/>
                      <a:pt x="620" y="1984"/>
                    </a:cubicBezTo>
                    <a:lnTo>
                      <a:pt x="620" y="1984"/>
                    </a:lnTo>
                    <a:lnTo>
                      <a:pt x="620" y="1984"/>
                    </a:lnTo>
                    <a:lnTo>
                      <a:pt x="620" y="1984"/>
                    </a:lnTo>
                    <a:cubicBezTo>
                      <a:pt x="620" y="2014"/>
                      <a:pt x="620" y="2014"/>
                      <a:pt x="589" y="2014"/>
                    </a:cubicBezTo>
                    <a:cubicBezTo>
                      <a:pt x="589" y="2014"/>
                      <a:pt x="589" y="2014"/>
                      <a:pt x="589" y="2046"/>
                    </a:cubicBezTo>
                    <a:lnTo>
                      <a:pt x="589" y="2046"/>
                    </a:lnTo>
                    <a:lnTo>
                      <a:pt x="558" y="2077"/>
                    </a:lnTo>
                    <a:lnTo>
                      <a:pt x="558" y="2077"/>
                    </a:lnTo>
                    <a:lnTo>
                      <a:pt x="558" y="2077"/>
                    </a:lnTo>
                    <a:lnTo>
                      <a:pt x="589" y="2077"/>
                    </a:lnTo>
                    <a:lnTo>
                      <a:pt x="589" y="2077"/>
                    </a:lnTo>
                    <a:lnTo>
                      <a:pt x="589" y="2077"/>
                    </a:lnTo>
                    <a:cubicBezTo>
                      <a:pt x="589" y="2077"/>
                      <a:pt x="589" y="2077"/>
                      <a:pt x="620" y="2077"/>
                    </a:cubicBezTo>
                    <a:cubicBezTo>
                      <a:pt x="620" y="2077"/>
                      <a:pt x="620" y="2077"/>
                      <a:pt x="681" y="2138"/>
                    </a:cubicBezTo>
                    <a:cubicBezTo>
                      <a:pt x="681" y="2138"/>
                      <a:pt x="681" y="2138"/>
                      <a:pt x="713" y="2138"/>
                    </a:cubicBezTo>
                    <a:lnTo>
                      <a:pt x="713" y="2138"/>
                    </a:lnTo>
                    <a:cubicBezTo>
                      <a:pt x="744" y="2138"/>
                      <a:pt x="744" y="2138"/>
                      <a:pt x="744" y="2138"/>
                    </a:cubicBezTo>
                    <a:cubicBezTo>
                      <a:pt x="744" y="2170"/>
                      <a:pt x="774" y="2170"/>
                      <a:pt x="774" y="2170"/>
                    </a:cubicBezTo>
                    <a:lnTo>
                      <a:pt x="774" y="2170"/>
                    </a:lnTo>
                    <a:lnTo>
                      <a:pt x="774" y="2170"/>
                    </a:lnTo>
                    <a:cubicBezTo>
                      <a:pt x="806" y="2170"/>
                      <a:pt x="806" y="2170"/>
                      <a:pt x="806" y="2170"/>
                    </a:cubicBezTo>
                    <a:cubicBezTo>
                      <a:pt x="837" y="2170"/>
                      <a:pt x="837" y="2170"/>
                      <a:pt x="837" y="2170"/>
                    </a:cubicBezTo>
                    <a:cubicBezTo>
                      <a:pt x="868" y="2170"/>
                      <a:pt x="868" y="2170"/>
                      <a:pt x="868" y="2170"/>
                    </a:cubicBezTo>
                    <a:cubicBezTo>
                      <a:pt x="868" y="2201"/>
                      <a:pt x="898" y="2201"/>
                      <a:pt x="898" y="2201"/>
                    </a:cubicBezTo>
                    <a:lnTo>
                      <a:pt x="898" y="2201"/>
                    </a:lnTo>
                    <a:lnTo>
                      <a:pt x="930" y="2201"/>
                    </a:lnTo>
                    <a:lnTo>
                      <a:pt x="930" y="2201"/>
                    </a:lnTo>
                    <a:lnTo>
                      <a:pt x="961" y="2201"/>
                    </a:lnTo>
                    <a:lnTo>
                      <a:pt x="961" y="2201"/>
                    </a:lnTo>
                    <a:lnTo>
                      <a:pt x="961" y="2201"/>
                    </a:lnTo>
                    <a:cubicBezTo>
                      <a:pt x="961" y="2170"/>
                      <a:pt x="961" y="2170"/>
                      <a:pt x="961" y="2170"/>
                    </a:cubicBezTo>
                    <a:lnTo>
                      <a:pt x="961" y="2170"/>
                    </a:lnTo>
                    <a:cubicBezTo>
                      <a:pt x="992" y="2170"/>
                      <a:pt x="992" y="2170"/>
                      <a:pt x="992" y="2201"/>
                    </a:cubicBezTo>
                    <a:lnTo>
                      <a:pt x="992" y="2201"/>
                    </a:lnTo>
                    <a:lnTo>
                      <a:pt x="992" y="2201"/>
                    </a:lnTo>
                    <a:cubicBezTo>
                      <a:pt x="1022" y="2201"/>
                      <a:pt x="1022" y="2201"/>
                      <a:pt x="1022" y="2231"/>
                    </a:cubicBezTo>
                    <a:lnTo>
                      <a:pt x="1022" y="2231"/>
                    </a:lnTo>
                    <a:lnTo>
                      <a:pt x="1022" y="2231"/>
                    </a:lnTo>
                    <a:lnTo>
                      <a:pt x="1022" y="2231"/>
                    </a:lnTo>
                    <a:lnTo>
                      <a:pt x="1022" y="2231"/>
                    </a:lnTo>
                    <a:lnTo>
                      <a:pt x="1022" y="2231"/>
                    </a:lnTo>
                    <a:lnTo>
                      <a:pt x="1022" y="2231"/>
                    </a:lnTo>
                    <a:lnTo>
                      <a:pt x="1022" y="2231"/>
                    </a:lnTo>
                    <a:cubicBezTo>
                      <a:pt x="1022" y="2231"/>
                      <a:pt x="1022" y="2231"/>
                      <a:pt x="1054" y="2231"/>
                    </a:cubicBezTo>
                    <a:lnTo>
                      <a:pt x="1054" y="2231"/>
                    </a:lnTo>
                    <a:lnTo>
                      <a:pt x="1054" y="2231"/>
                    </a:lnTo>
                    <a:lnTo>
                      <a:pt x="1054" y="2231"/>
                    </a:lnTo>
                    <a:lnTo>
                      <a:pt x="1054" y="2231"/>
                    </a:lnTo>
                    <a:cubicBezTo>
                      <a:pt x="1085" y="2231"/>
                      <a:pt x="1085" y="2231"/>
                      <a:pt x="1085" y="2231"/>
                    </a:cubicBezTo>
                    <a:lnTo>
                      <a:pt x="1085" y="2201"/>
                    </a:lnTo>
                    <a:cubicBezTo>
                      <a:pt x="1085" y="2201"/>
                      <a:pt x="1085" y="2201"/>
                      <a:pt x="1085" y="2170"/>
                    </a:cubicBezTo>
                    <a:lnTo>
                      <a:pt x="1085" y="2170"/>
                    </a:lnTo>
                    <a:cubicBezTo>
                      <a:pt x="1054" y="2138"/>
                      <a:pt x="1022" y="2138"/>
                      <a:pt x="1022" y="2108"/>
                    </a:cubicBezTo>
                    <a:lnTo>
                      <a:pt x="1022" y="2077"/>
                    </a:lnTo>
                    <a:cubicBezTo>
                      <a:pt x="1054" y="2077"/>
                      <a:pt x="1054" y="2077"/>
                      <a:pt x="1054" y="2077"/>
                    </a:cubicBezTo>
                    <a:lnTo>
                      <a:pt x="1054" y="2046"/>
                    </a:lnTo>
                    <a:cubicBezTo>
                      <a:pt x="1054" y="2046"/>
                      <a:pt x="1054" y="2046"/>
                      <a:pt x="1054" y="2014"/>
                    </a:cubicBezTo>
                    <a:cubicBezTo>
                      <a:pt x="1085" y="2014"/>
                      <a:pt x="1085" y="2014"/>
                      <a:pt x="1085" y="2014"/>
                    </a:cubicBezTo>
                    <a:cubicBezTo>
                      <a:pt x="1116" y="2014"/>
                      <a:pt x="1116" y="2014"/>
                      <a:pt x="1146" y="1984"/>
                    </a:cubicBezTo>
                    <a:lnTo>
                      <a:pt x="1146" y="1984"/>
                    </a:lnTo>
                    <a:lnTo>
                      <a:pt x="1146" y="1984"/>
                    </a:lnTo>
                    <a:lnTo>
                      <a:pt x="1146" y="1984"/>
                    </a:lnTo>
                    <a:cubicBezTo>
                      <a:pt x="1146" y="1984"/>
                      <a:pt x="1146" y="1984"/>
                      <a:pt x="1146" y="1953"/>
                    </a:cubicBezTo>
                    <a:lnTo>
                      <a:pt x="1146" y="1953"/>
                    </a:lnTo>
                    <a:cubicBezTo>
                      <a:pt x="1116" y="1953"/>
                      <a:pt x="1116" y="1953"/>
                      <a:pt x="1116" y="1922"/>
                    </a:cubicBezTo>
                    <a:lnTo>
                      <a:pt x="1116" y="1922"/>
                    </a:lnTo>
                    <a:cubicBezTo>
                      <a:pt x="1116" y="1922"/>
                      <a:pt x="1085" y="1922"/>
                      <a:pt x="1054" y="1922"/>
                    </a:cubicBezTo>
                    <a:lnTo>
                      <a:pt x="1054" y="1922"/>
                    </a:lnTo>
                    <a:lnTo>
                      <a:pt x="1054" y="1922"/>
                    </a:lnTo>
                    <a:lnTo>
                      <a:pt x="1054" y="1922"/>
                    </a:lnTo>
                    <a:lnTo>
                      <a:pt x="1054" y="1890"/>
                    </a:lnTo>
                    <a:lnTo>
                      <a:pt x="1054" y="1890"/>
                    </a:lnTo>
                    <a:cubicBezTo>
                      <a:pt x="1022" y="1890"/>
                      <a:pt x="1022" y="1860"/>
                      <a:pt x="1022" y="1860"/>
                    </a:cubicBezTo>
                    <a:lnTo>
                      <a:pt x="1022" y="1860"/>
                    </a:lnTo>
                    <a:lnTo>
                      <a:pt x="1022" y="1860"/>
                    </a:lnTo>
                    <a:cubicBezTo>
                      <a:pt x="1022" y="1829"/>
                      <a:pt x="1022" y="1829"/>
                      <a:pt x="1022" y="1829"/>
                    </a:cubicBezTo>
                    <a:lnTo>
                      <a:pt x="1022" y="1829"/>
                    </a:lnTo>
                    <a:lnTo>
                      <a:pt x="1022" y="1798"/>
                    </a:lnTo>
                    <a:lnTo>
                      <a:pt x="1022" y="1798"/>
                    </a:lnTo>
                    <a:lnTo>
                      <a:pt x="1022" y="1766"/>
                    </a:lnTo>
                    <a:cubicBezTo>
                      <a:pt x="1022" y="1766"/>
                      <a:pt x="1022" y="1766"/>
                      <a:pt x="1054" y="1766"/>
                    </a:cubicBezTo>
                    <a:lnTo>
                      <a:pt x="1054" y="1766"/>
                    </a:lnTo>
                    <a:cubicBezTo>
                      <a:pt x="1054" y="1736"/>
                      <a:pt x="1054" y="1736"/>
                      <a:pt x="1054" y="1736"/>
                    </a:cubicBezTo>
                    <a:lnTo>
                      <a:pt x="1054" y="1736"/>
                    </a:lnTo>
                    <a:lnTo>
                      <a:pt x="1054" y="1736"/>
                    </a:lnTo>
                    <a:lnTo>
                      <a:pt x="1054" y="1705"/>
                    </a:lnTo>
                    <a:lnTo>
                      <a:pt x="1085" y="1674"/>
                    </a:lnTo>
                    <a:lnTo>
                      <a:pt x="1085" y="1674"/>
                    </a:lnTo>
                    <a:cubicBezTo>
                      <a:pt x="1116" y="1674"/>
                      <a:pt x="1116" y="1674"/>
                      <a:pt x="1116" y="1674"/>
                    </a:cubicBezTo>
                    <a:lnTo>
                      <a:pt x="1116" y="1674"/>
                    </a:lnTo>
                    <a:cubicBezTo>
                      <a:pt x="1116" y="1705"/>
                      <a:pt x="1116" y="1705"/>
                      <a:pt x="1116" y="1705"/>
                    </a:cubicBezTo>
                    <a:lnTo>
                      <a:pt x="1146" y="1674"/>
                    </a:lnTo>
                    <a:cubicBezTo>
                      <a:pt x="1146" y="1674"/>
                      <a:pt x="1146" y="1674"/>
                      <a:pt x="1178" y="1674"/>
                    </a:cubicBezTo>
                    <a:lnTo>
                      <a:pt x="1178" y="1674"/>
                    </a:lnTo>
                    <a:cubicBezTo>
                      <a:pt x="1209" y="1642"/>
                      <a:pt x="1209" y="1642"/>
                      <a:pt x="1209" y="1642"/>
                    </a:cubicBezTo>
                    <a:lnTo>
                      <a:pt x="1209" y="1642"/>
                    </a:lnTo>
                    <a:lnTo>
                      <a:pt x="1209" y="1642"/>
                    </a:lnTo>
                    <a:lnTo>
                      <a:pt x="1209" y="1642"/>
                    </a:lnTo>
                    <a:lnTo>
                      <a:pt x="1209" y="1642"/>
                    </a:lnTo>
                    <a:cubicBezTo>
                      <a:pt x="1240" y="1642"/>
                      <a:pt x="1240" y="1642"/>
                      <a:pt x="1240" y="1612"/>
                    </a:cubicBezTo>
                    <a:cubicBezTo>
                      <a:pt x="1240" y="1612"/>
                      <a:pt x="1240" y="1612"/>
                      <a:pt x="1270" y="1612"/>
                    </a:cubicBezTo>
                    <a:lnTo>
                      <a:pt x="1270" y="1612"/>
                    </a:lnTo>
                    <a:lnTo>
                      <a:pt x="1270" y="1612"/>
                    </a:lnTo>
                    <a:lnTo>
                      <a:pt x="1270" y="1612"/>
                    </a:lnTo>
                    <a:lnTo>
                      <a:pt x="1270" y="1612"/>
                    </a:lnTo>
                    <a:cubicBezTo>
                      <a:pt x="1270" y="1612"/>
                      <a:pt x="1270" y="1612"/>
                      <a:pt x="1302" y="1612"/>
                    </a:cubicBezTo>
                    <a:lnTo>
                      <a:pt x="1302" y="1612"/>
                    </a:lnTo>
                    <a:cubicBezTo>
                      <a:pt x="1302" y="1612"/>
                      <a:pt x="1302" y="1612"/>
                      <a:pt x="1333" y="1612"/>
                    </a:cubicBezTo>
                    <a:lnTo>
                      <a:pt x="1333" y="1612"/>
                    </a:lnTo>
                    <a:lnTo>
                      <a:pt x="1333" y="1612"/>
                    </a:lnTo>
                    <a:lnTo>
                      <a:pt x="1333" y="1612"/>
                    </a:lnTo>
                    <a:cubicBezTo>
                      <a:pt x="1364" y="1612"/>
                      <a:pt x="1364" y="1612"/>
                      <a:pt x="1364" y="1612"/>
                    </a:cubicBezTo>
                    <a:lnTo>
                      <a:pt x="1364" y="1612"/>
                    </a:lnTo>
                    <a:lnTo>
                      <a:pt x="1364" y="1612"/>
                    </a:lnTo>
                    <a:cubicBezTo>
                      <a:pt x="1364" y="1612"/>
                      <a:pt x="1394" y="1612"/>
                      <a:pt x="1394" y="1642"/>
                    </a:cubicBezTo>
                    <a:cubicBezTo>
                      <a:pt x="1394" y="1612"/>
                      <a:pt x="1394" y="1612"/>
                      <a:pt x="1426" y="1612"/>
                    </a:cubicBezTo>
                    <a:lnTo>
                      <a:pt x="1426" y="1612"/>
                    </a:lnTo>
                    <a:cubicBezTo>
                      <a:pt x="1426" y="1642"/>
                      <a:pt x="1457" y="1642"/>
                      <a:pt x="1457" y="1642"/>
                    </a:cubicBezTo>
                    <a:lnTo>
                      <a:pt x="1457" y="1642"/>
                    </a:lnTo>
                    <a:cubicBezTo>
                      <a:pt x="1457" y="1642"/>
                      <a:pt x="1457" y="1674"/>
                      <a:pt x="1488" y="1674"/>
                    </a:cubicBezTo>
                    <a:cubicBezTo>
                      <a:pt x="1488" y="1642"/>
                      <a:pt x="1488" y="1642"/>
                      <a:pt x="1488" y="1642"/>
                    </a:cubicBezTo>
                    <a:lnTo>
                      <a:pt x="1488" y="1642"/>
                    </a:lnTo>
                    <a:lnTo>
                      <a:pt x="1488" y="1642"/>
                    </a:lnTo>
                    <a:cubicBezTo>
                      <a:pt x="1518" y="1642"/>
                      <a:pt x="1518" y="1674"/>
                      <a:pt x="1550" y="1674"/>
                    </a:cubicBezTo>
                    <a:lnTo>
                      <a:pt x="1550" y="1674"/>
                    </a:lnTo>
                    <a:lnTo>
                      <a:pt x="1550" y="1674"/>
                    </a:lnTo>
                    <a:lnTo>
                      <a:pt x="1550" y="1674"/>
                    </a:lnTo>
                    <a:cubicBezTo>
                      <a:pt x="1581" y="1674"/>
                      <a:pt x="1581" y="1674"/>
                      <a:pt x="1581" y="1642"/>
                    </a:cubicBezTo>
                    <a:cubicBezTo>
                      <a:pt x="1612" y="1642"/>
                      <a:pt x="1612" y="1642"/>
                      <a:pt x="1612" y="1642"/>
                    </a:cubicBezTo>
                    <a:cubicBezTo>
                      <a:pt x="1612" y="1642"/>
                      <a:pt x="1642" y="1642"/>
                      <a:pt x="1642" y="1674"/>
                    </a:cubicBezTo>
                    <a:cubicBezTo>
                      <a:pt x="1642" y="1642"/>
                      <a:pt x="1642" y="1642"/>
                      <a:pt x="1674" y="1642"/>
                    </a:cubicBezTo>
                    <a:lnTo>
                      <a:pt x="1674" y="1642"/>
                    </a:lnTo>
                    <a:lnTo>
                      <a:pt x="1674" y="1642"/>
                    </a:lnTo>
                    <a:cubicBezTo>
                      <a:pt x="1674" y="1642"/>
                      <a:pt x="1705" y="1642"/>
                      <a:pt x="1705" y="1674"/>
                    </a:cubicBezTo>
                    <a:lnTo>
                      <a:pt x="1705" y="1674"/>
                    </a:lnTo>
                    <a:lnTo>
                      <a:pt x="1736" y="1674"/>
                    </a:lnTo>
                    <a:lnTo>
                      <a:pt x="1736" y="1674"/>
                    </a:lnTo>
                    <a:lnTo>
                      <a:pt x="1736" y="1674"/>
                    </a:lnTo>
                    <a:lnTo>
                      <a:pt x="1766" y="1674"/>
                    </a:lnTo>
                    <a:lnTo>
                      <a:pt x="1766" y="1674"/>
                    </a:lnTo>
                    <a:lnTo>
                      <a:pt x="1766" y="1674"/>
                    </a:lnTo>
                    <a:lnTo>
                      <a:pt x="1766" y="1674"/>
                    </a:lnTo>
                    <a:cubicBezTo>
                      <a:pt x="1766" y="1642"/>
                      <a:pt x="1766" y="1642"/>
                      <a:pt x="1766" y="1642"/>
                    </a:cubicBezTo>
                    <a:lnTo>
                      <a:pt x="1766" y="1642"/>
                    </a:lnTo>
                    <a:lnTo>
                      <a:pt x="1766" y="1642"/>
                    </a:lnTo>
                    <a:cubicBezTo>
                      <a:pt x="1766" y="1612"/>
                      <a:pt x="1766" y="1612"/>
                      <a:pt x="1798" y="1612"/>
                    </a:cubicBezTo>
                    <a:cubicBezTo>
                      <a:pt x="1798" y="1581"/>
                      <a:pt x="1798" y="1581"/>
                      <a:pt x="1798" y="1581"/>
                    </a:cubicBezTo>
                    <a:cubicBezTo>
                      <a:pt x="1798" y="1581"/>
                      <a:pt x="1798" y="1581"/>
                      <a:pt x="1798" y="1612"/>
                    </a:cubicBezTo>
                    <a:cubicBezTo>
                      <a:pt x="1798" y="1581"/>
                      <a:pt x="1798" y="1581"/>
                      <a:pt x="1798" y="1581"/>
                    </a:cubicBezTo>
                    <a:lnTo>
                      <a:pt x="1798" y="1581"/>
                    </a:lnTo>
                    <a:cubicBezTo>
                      <a:pt x="1798" y="1581"/>
                      <a:pt x="1798" y="1581"/>
                      <a:pt x="1829" y="1581"/>
                    </a:cubicBezTo>
                    <a:lnTo>
                      <a:pt x="1829" y="1550"/>
                    </a:lnTo>
                    <a:lnTo>
                      <a:pt x="1829" y="1518"/>
                    </a:lnTo>
                    <a:lnTo>
                      <a:pt x="1829" y="1518"/>
                    </a:lnTo>
                    <a:cubicBezTo>
                      <a:pt x="1829" y="1488"/>
                      <a:pt x="1829" y="1488"/>
                      <a:pt x="1829" y="1488"/>
                    </a:cubicBezTo>
                    <a:lnTo>
                      <a:pt x="1829" y="1488"/>
                    </a:lnTo>
                    <a:cubicBezTo>
                      <a:pt x="1829" y="1457"/>
                      <a:pt x="1829" y="1457"/>
                      <a:pt x="1860" y="1457"/>
                    </a:cubicBezTo>
                    <a:lnTo>
                      <a:pt x="1860" y="1457"/>
                    </a:lnTo>
                    <a:lnTo>
                      <a:pt x="1860" y="1457"/>
                    </a:lnTo>
                    <a:lnTo>
                      <a:pt x="1860" y="1457"/>
                    </a:lnTo>
                    <a:lnTo>
                      <a:pt x="1890" y="1457"/>
                    </a:lnTo>
                    <a:cubicBezTo>
                      <a:pt x="1890" y="1457"/>
                      <a:pt x="1890" y="1457"/>
                      <a:pt x="1922" y="1457"/>
                    </a:cubicBezTo>
                    <a:lnTo>
                      <a:pt x="1922" y="1457"/>
                    </a:lnTo>
                    <a:cubicBezTo>
                      <a:pt x="1922" y="1457"/>
                      <a:pt x="1922" y="1457"/>
                      <a:pt x="1953" y="1457"/>
                    </a:cubicBezTo>
                    <a:cubicBezTo>
                      <a:pt x="1953" y="1457"/>
                      <a:pt x="1953" y="1457"/>
                      <a:pt x="1984" y="1457"/>
                    </a:cubicBezTo>
                    <a:cubicBezTo>
                      <a:pt x="2014" y="1457"/>
                      <a:pt x="2014" y="1457"/>
                      <a:pt x="2014" y="1457"/>
                    </a:cubicBezTo>
                    <a:cubicBezTo>
                      <a:pt x="2046" y="1457"/>
                      <a:pt x="2046" y="1457"/>
                      <a:pt x="2046" y="1457"/>
                    </a:cubicBezTo>
                    <a:lnTo>
                      <a:pt x="2046" y="1457"/>
                    </a:lnTo>
                    <a:lnTo>
                      <a:pt x="2046" y="1457"/>
                    </a:lnTo>
                    <a:cubicBezTo>
                      <a:pt x="2077" y="1457"/>
                      <a:pt x="2077" y="1457"/>
                      <a:pt x="2077" y="1425"/>
                    </a:cubicBezTo>
                    <a:lnTo>
                      <a:pt x="2077" y="1425"/>
                    </a:lnTo>
                    <a:lnTo>
                      <a:pt x="2077" y="1425"/>
                    </a:lnTo>
                    <a:cubicBezTo>
                      <a:pt x="2077" y="1425"/>
                      <a:pt x="2077" y="1425"/>
                      <a:pt x="2108" y="1425"/>
                    </a:cubicBezTo>
                    <a:lnTo>
                      <a:pt x="2108" y="1425"/>
                    </a:lnTo>
                    <a:lnTo>
                      <a:pt x="2138" y="1425"/>
                    </a:lnTo>
                    <a:lnTo>
                      <a:pt x="2138" y="1425"/>
                    </a:lnTo>
                    <a:lnTo>
                      <a:pt x="2138" y="1425"/>
                    </a:lnTo>
                    <a:cubicBezTo>
                      <a:pt x="2170" y="1425"/>
                      <a:pt x="2170" y="1425"/>
                      <a:pt x="2201" y="1425"/>
                    </a:cubicBezTo>
                    <a:lnTo>
                      <a:pt x="2201" y="1425"/>
                    </a:lnTo>
                    <a:lnTo>
                      <a:pt x="2201" y="1425"/>
                    </a:lnTo>
                    <a:cubicBezTo>
                      <a:pt x="2201" y="1425"/>
                      <a:pt x="2201" y="1425"/>
                      <a:pt x="2232" y="1425"/>
                    </a:cubicBezTo>
                    <a:lnTo>
                      <a:pt x="2232" y="1425"/>
                    </a:lnTo>
                    <a:lnTo>
                      <a:pt x="2232" y="1425"/>
                    </a:lnTo>
                    <a:cubicBezTo>
                      <a:pt x="2232" y="1394"/>
                      <a:pt x="2262" y="1364"/>
                      <a:pt x="2293" y="1364"/>
                    </a:cubicBezTo>
                    <a:lnTo>
                      <a:pt x="2293" y="1364"/>
                    </a:lnTo>
                    <a:lnTo>
                      <a:pt x="2293" y="1364"/>
                    </a:lnTo>
                    <a:lnTo>
                      <a:pt x="2293" y="1364"/>
                    </a:lnTo>
                    <a:lnTo>
                      <a:pt x="2293" y="1364"/>
                    </a:lnTo>
                    <a:cubicBezTo>
                      <a:pt x="2325" y="1364"/>
                      <a:pt x="2325" y="1364"/>
                      <a:pt x="2356" y="1394"/>
                    </a:cubicBezTo>
                    <a:lnTo>
                      <a:pt x="2356" y="1394"/>
                    </a:lnTo>
                    <a:lnTo>
                      <a:pt x="2356" y="1394"/>
                    </a:lnTo>
                    <a:lnTo>
                      <a:pt x="2386" y="1394"/>
                    </a:lnTo>
                    <a:lnTo>
                      <a:pt x="2386" y="1394"/>
                    </a:lnTo>
                    <a:lnTo>
                      <a:pt x="2386" y="1394"/>
                    </a:lnTo>
                    <a:lnTo>
                      <a:pt x="2418" y="1425"/>
                    </a:lnTo>
                    <a:cubicBezTo>
                      <a:pt x="2418" y="1457"/>
                      <a:pt x="2418" y="1457"/>
                      <a:pt x="2418" y="1457"/>
                    </a:cubicBezTo>
                    <a:lnTo>
                      <a:pt x="2418" y="1457"/>
                    </a:lnTo>
                    <a:cubicBezTo>
                      <a:pt x="2418" y="1457"/>
                      <a:pt x="2418" y="1457"/>
                      <a:pt x="2449" y="1457"/>
                    </a:cubicBezTo>
                    <a:lnTo>
                      <a:pt x="2449" y="1457"/>
                    </a:lnTo>
                    <a:lnTo>
                      <a:pt x="2449" y="1457"/>
                    </a:lnTo>
                    <a:cubicBezTo>
                      <a:pt x="2449" y="1457"/>
                      <a:pt x="2449" y="1457"/>
                      <a:pt x="2479" y="1457"/>
                    </a:cubicBezTo>
                    <a:lnTo>
                      <a:pt x="2479" y="1457"/>
                    </a:lnTo>
                    <a:cubicBezTo>
                      <a:pt x="2479" y="1457"/>
                      <a:pt x="2479" y="1457"/>
                      <a:pt x="2510" y="1457"/>
                    </a:cubicBezTo>
                    <a:lnTo>
                      <a:pt x="2510" y="1457"/>
                    </a:lnTo>
                    <a:lnTo>
                      <a:pt x="2510" y="1457"/>
                    </a:lnTo>
                    <a:lnTo>
                      <a:pt x="2510" y="1457"/>
                    </a:lnTo>
                    <a:lnTo>
                      <a:pt x="2510" y="1457"/>
                    </a:lnTo>
                    <a:lnTo>
                      <a:pt x="2510" y="1457"/>
                    </a:lnTo>
                    <a:cubicBezTo>
                      <a:pt x="2542" y="1457"/>
                      <a:pt x="2542" y="1457"/>
                      <a:pt x="2542" y="1457"/>
                    </a:cubicBezTo>
                    <a:lnTo>
                      <a:pt x="2542" y="1457"/>
                    </a:lnTo>
                    <a:cubicBezTo>
                      <a:pt x="2542" y="1488"/>
                      <a:pt x="2542" y="1488"/>
                      <a:pt x="2542" y="1488"/>
                    </a:cubicBezTo>
                    <a:cubicBezTo>
                      <a:pt x="2573" y="1488"/>
                      <a:pt x="2573" y="1488"/>
                      <a:pt x="2573" y="1518"/>
                    </a:cubicBezTo>
                    <a:cubicBezTo>
                      <a:pt x="2573" y="1488"/>
                      <a:pt x="2573" y="1488"/>
                      <a:pt x="2603" y="1488"/>
                    </a:cubicBezTo>
                    <a:lnTo>
                      <a:pt x="2603" y="1488"/>
                    </a:lnTo>
                    <a:cubicBezTo>
                      <a:pt x="2634" y="1488"/>
                      <a:pt x="2634" y="1457"/>
                      <a:pt x="2634" y="1457"/>
                    </a:cubicBezTo>
                    <a:lnTo>
                      <a:pt x="2634" y="1457"/>
                    </a:lnTo>
                    <a:cubicBezTo>
                      <a:pt x="2634" y="1457"/>
                      <a:pt x="2634" y="1457"/>
                      <a:pt x="2666" y="1457"/>
                    </a:cubicBezTo>
                    <a:lnTo>
                      <a:pt x="2666" y="1457"/>
                    </a:lnTo>
                    <a:cubicBezTo>
                      <a:pt x="2697" y="1425"/>
                      <a:pt x="2697" y="1425"/>
                      <a:pt x="2697" y="1425"/>
                    </a:cubicBezTo>
                    <a:lnTo>
                      <a:pt x="2697" y="1425"/>
                    </a:lnTo>
                    <a:lnTo>
                      <a:pt x="2727" y="1425"/>
                    </a:lnTo>
                    <a:lnTo>
                      <a:pt x="2727" y="1425"/>
                    </a:lnTo>
                    <a:lnTo>
                      <a:pt x="2758" y="1457"/>
                    </a:lnTo>
                    <a:lnTo>
                      <a:pt x="2758" y="1457"/>
                    </a:lnTo>
                    <a:lnTo>
                      <a:pt x="2758" y="1457"/>
                    </a:lnTo>
                    <a:cubicBezTo>
                      <a:pt x="2758" y="1488"/>
                      <a:pt x="2758" y="1488"/>
                      <a:pt x="2727" y="1488"/>
                    </a:cubicBezTo>
                    <a:lnTo>
                      <a:pt x="2727" y="1488"/>
                    </a:lnTo>
                    <a:lnTo>
                      <a:pt x="2727" y="1488"/>
                    </a:lnTo>
                    <a:lnTo>
                      <a:pt x="2727" y="1488"/>
                    </a:lnTo>
                    <a:lnTo>
                      <a:pt x="2758" y="1488"/>
                    </a:lnTo>
                    <a:lnTo>
                      <a:pt x="2758" y="1518"/>
                    </a:lnTo>
                    <a:cubicBezTo>
                      <a:pt x="2758" y="1518"/>
                      <a:pt x="2790" y="1518"/>
                      <a:pt x="2790" y="1550"/>
                    </a:cubicBezTo>
                    <a:cubicBezTo>
                      <a:pt x="2790" y="1550"/>
                      <a:pt x="2821" y="1550"/>
                      <a:pt x="2821" y="1581"/>
                    </a:cubicBezTo>
                    <a:cubicBezTo>
                      <a:pt x="2851" y="1581"/>
                      <a:pt x="2851" y="1612"/>
                      <a:pt x="2851" y="1612"/>
                    </a:cubicBezTo>
                    <a:cubicBezTo>
                      <a:pt x="2882" y="1612"/>
                      <a:pt x="2882" y="1612"/>
                      <a:pt x="2882" y="1612"/>
                    </a:cubicBezTo>
                    <a:cubicBezTo>
                      <a:pt x="2882" y="1642"/>
                      <a:pt x="2882" y="1642"/>
                      <a:pt x="2882" y="1642"/>
                    </a:cubicBezTo>
                    <a:lnTo>
                      <a:pt x="2882" y="1642"/>
                    </a:lnTo>
                    <a:lnTo>
                      <a:pt x="2882" y="1642"/>
                    </a:lnTo>
                    <a:cubicBezTo>
                      <a:pt x="2914" y="1642"/>
                      <a:pt x="2914" y="1642"/>
                      <a:pt x="2914" y="1642"/>
                    </a:cubicBezTo>
                    <a:lnTo>
                      <a:pt x="2914" y="1642"/>
                    </a:lnTo>
                    <a:lnTo>
                      <a:pt x="2914" y="1642"/>
                    </a:lnTo>
                    <a:cubicBezTo>
                      <a:pt x="2914" y="1642"/>
                      <a:pt x="2914" y="1642"/>
                      <a:pt x="2945" y="1642"/>
                    </a:cubicBezTo>
                    <a:lnTo>
                      <a:pt x="2945" y="1642"/>
                    </a:lnTo>
                    <a:lnTo>
                      <a:pt x="2945" y="1642"/>
                    </a:lnTo>
                    <a:lnTo>
                      <a:pt x="2945" y="1642"/>
                    </a:lnTo>
                    <a:cubicBezTo>
                      <a:pt x="2945" y="1642"/>
                      <a:pt x="2945" y="1642"/>
                      <a:pt x="2945" y="1674"/>
                    </a:cubicBezTo>
                    <a:lnTo>
                      <a:pt x="2975" y="1674"/>
                    </a:lnTo>
                    <a:lnTo>
                      <a:pt x="2975" y="1674"/>
                    </a:lnTo>
                    <a:lnTo>
                      <a:pt x="2975" y="1674"/>
                    </a:lnTo>
                    <a:cubicBezTo>
                      <a:pt x="2975" y="1674"/>
                      <a:pt x="2975" y="1674"/>
                      <a:pt x="3006" y="1674"/>
                    </a:cubicBezTo>
                    <a:cubicBezTo>
                      <a:pt x="3006" y="1674"/>
                      <a:pt x="3006" y="1674"/>
                      <a:pt x="3038" y="1674"/>
                    </a:cubicBezTo>
                    <a:lnTo>
                      <a:pt x="3038" y="1674"/>
                    </a:lnTo>
                    <a:lnTo>
                      <a:pt x="3038" y="1674"/>
                    </a:lnTo>
                    <a:lnTo>
                      <a:pt x="3038" y="1674"/>
                    </a:lnTo>
                    <a:lnTo>
                      <a:pt x="3038" y="1674"/>
                    </a:lnTo>
                    <a:cubicBezTo>
                      <a:pt x="3038" y="1642"/>
                      <a:pt x="3069" y="1642"/>
                      <a:pt x="3069" y="1642"/>
                    </a:cubicBezTo>
                    <a:lnTo>
                      <a:pt x="3069" y="1642"/>
                    </a:lnTo>
                    <a:cubicBezTo>
                      <a:pt x="3069" y="1642"/>
                      <a:pt x="3069" y="1642"/>
                      <a:pt x="3099" y="1674"/>
                    </a:cubicBezTo>
                    <a:lnTo>
                      <a:pt x="3099" y="1674"/>
                    </a:lnTo>
                    <a:lnTo>
                      <a:pt x="3099" y="1674"/>
                    </a:lnTo>
                    <a:cubicBezTo>
                      <a:pt x="3099" y="1674"/>
                      <a:pt x="3130" y="1674"/>
                      <a:pt x="3130" y="1705"/>
                    </a:cubicBezTo>
                    <a:lnTo>
                      <a:pt x="3130" y="1705"/>
                    </a:lnTo>
                    <a:cubicBezTo>
                      <a:pt x="3130" y="1705"/>
                      <a:pt x="3162" y="1705"/>
                      <a:pt x="3162" y="1736"/>
                    </a:cubicBezTo>
                    <a:cubicBezTo>
                      <a:pt x="3162" y="1736"/>
                      <a:pt x="3162" y="1736"/>
                      <a:pt x="3193" y="1736"/>
                    </a:cubicBezTo>
                    <a:lnTo>
                      <a:pt x="3193" y="1736"/>
                    </a:lnTo>
                    <a:cubicBezTo>
                      <a:pt x="3193" y="1736"/>
                      <a:pt x="3193" y="1766"/>
                      <a:pt x="3223" y="1766"/>
                    </a:cubicBezTo>
                    <a:lnTo>
                      <a:pt x="3223" y="1766"/>
                    </a:lnTo>
                    <a:cubicBezTo>
                      <a:pt x="3223" y="1736"/>
                      <a:pt x="3223" y="1736"/>
                      <a:pt x="3223" y="1736"/>
                    </a:cubicBezTo>
                    <a:lnTo>
                      <a:pt x="3254" y="1736"/>
                    </a:lnTo>
                    <a:lnTo>
                      <a:pt x="3254" y="1736"/>
                    </a:lnTo>
                    <a:cubicBezTo>
                      <a:pt x="3254" y="1736"/>
                      <a:pt x="3254" y="1736"/>
                      <a:pt x="3286" y="1736"/>
                    </a:cubicBezTo>
                    <a:cubicBezTo>
                      <a:pt x="3286" y="1736"/>
                      <a:pt x="3286" y="1766"/>
                      <a:pt x="3286" y="1798"/>
                    </a:cubicBezTo>
                    <a:lnTo>
                      <a:pt x="3317" y="1798"/>
                    </a:lnTo>
                    <a:lnTo>
                      <a:pt x="3317" y="1798"/>
                    </a:lnTo>
                    <a:cubicBezTo>
                      <a:pt x="3317" y="1798"/>
                      <a:pt x="3317" y="1798"/>
                      <a:pt x="3317" y="1766"/>
                    </a:cubicBezTo>
                    <a:lnTo>
                      <a:pt x="3317" y="1766"/>
                    </a:lnTo>
                    <a:lnTo>
                      <a:pt x="3317" y="1766"/>
                    </a:lnTo>
                    <a:lnTo>
                      <a:pt x="3317" y="1766"/>
                    </a:lnTo>
                    <a:cubicBezTo>
                      <a:pt x="3317" y="1736"/>
                      <a:pt x="3317" y="1736"/>
                      <a:pt x="3317" y="1736"/>
                    </a:cubicBezTo>
                    <a:cubicBezTo>
                      <a:pt x="3347" y="1766"/>
                      <a:pt x="3347" y="1766"/>
                      <a:pt x="3347" y="1766"/>
                    </a:cubicBezTo>
                    <a:lnTo>
                      <a:pt x="3347" y="1766"/>
                    </a:lnTo>
                    <a:lnTo>
                      <a:pt x="3347" y="1766"/>
                    </a:lnTo>
                    <a:lnTo>
                      <a:pt x="3378" y="1766"/>
                    </a:lnTo>
                    <a:lnTo>
                      <a:pt x="3378" y="1766"/>
                    </a:lnTo>
                    <a:cubicBezTo>
                      <a:pt x="3378" y="1766"/>
                      <a:pt x="3378" y="1766"/>
                      <a:pt x="3410" y="1766"/>
                    </a:cubicBezTo>
                    <a:lnTo>
                      <a:pt x="3410" y="1766"/>
                    </a:lnTo>
                    <a:cubicBezTo>
                      <a:pt x="3410" y="1736"/>
                      <a:pt x="3410" y="1736"/>
                      <a:pt x="3441" y="1736"/>
                    </a:cubicBezTo>
                    <a:lnTo>
                      <a:pt x="3471" y="1705"/>
                    </a:lnTo>
                    <a:lnTo>
                      <a:pt x="3502" y="1705"/>
                    </a:lnTo>
                    <a:cubicBezTo>
                      <a:pt x="3502" y="1674"/>
                      <a:pt x="3534" y="1674"/>
                      <a:pt x="3534" y="1674"/>
                    </a:cubicBezTo>
                    <a:lnTo>
                      <a:pt x="3534" y="1674"/>
                    </a:lnTo>
                    <a:cubicBezTo>
                      <a:pt x="3534" y="1674"/>
                      <a:pt x="3534" y="1674"/>
                      <a:pt x="3565" y="1674"/>
                    </a:cubicBezTo>
                    <a:lnTo>
                      <a:pt x="3595" y="1674"/>
                    </a:lnTo>
                    <a:lnTo>
                      <a:pt x="3595" y="1674"/>
                    </a:lnTo>
                    <a:cubicBezTo>
                      <a:pt x="3626" y="1674"/>
                      <a:pt x="3626" y="1674"/>
                      <a:pt x="3626" y="1674"/>
                    </a:cubicBezTo>
                    <a:cubicBezTo>
                      <a:pt x="3626" y="1674"/>
                      <a:pt x="3626" y="1674"/>
                      <a:pt x="3658" y="1674"/>
                    </a:cubicBezTo>
                    <a:lnTo>
                      <a:pt x="3658" y="1674"/>
                    </a:lnTo>
                    <a:cubicBezTo>
                      <a:pt x="3658" y="1674"/>
                      <a:pt x="3658" y="1674"/>
                      <a:pt x="3689" y="1674"/>
                    </a:cubicBezTo>
                    <a:lnTo>
                      <a:pt x="3689" y="1674"/>
                    </a:lnTo>
                    <a:lnTo>
                      <a:pt x="3719" y="1705"/>
                    </a:lnTo>
                    <a:cubicBezTo>
                      <a:pt x="3719" y="1705"/>
                      <a:pt x="3719" y="1705"/>
                      <a:pt x="3719" y="1736"/>
                    </a:cubicBezTo>
                    <a:lnTo>
                      <a:pt x="3719" y="1736"/>
                    </a:lnTo>
                    <a:lnTo>
                      <a:pt x="3719" y="1736"/>
                    </a:lnTo>
                    <a:lnTo>
                      <a:pt x="3719" y="1736"/>
                    </a:lnTo>
                    <a:lnTo>
                      <a:pt x="3750" y="1736"/>
                    </a:lnTo>
                    <a:cubicBezTo>
                      <a:pt x="3750" y="1736"/>
                      <a:pt x="3750" y="1736"/>
                      <a:pt x="3782" y="1736"/>
                    </a:cubicBezTo>
                    <a:lnTo>
                      <a:pt x="3782" y="1736"/>
                    </a:lnTo>
                    <a:lnTo>
                      <a:pt x="3782" y="1736"/>
                    </a:lnTo>
                    <a:lnTo>
                      <a:pt x="3813" y="1736"/>
                    </a:lnTo>
                    <a:lnTo>
                      <a:pt x="3813" y="1736"/>
                    </a:lnTo>
                    <a:cubicBezTo>
                      <a:pt x="3843" y="1736"/>
                      <a:pt x="3843" y="1736"/>
                      <a:pt x="3843" y="1736"/>
                    </a:cubicBezTo>
                    <a:lnTo>
                      <a:pt x="3843" y="1736"/>
                    </a:lnTo>
                    <a:lnTo>
                      <a:pt x="3843" y="1736"/>
                    </a:lnTo>
                    <a:cubicBezTo>
                      <a:pt x="3843" y="1736"/>
                      <a:pt x="3843" y="1736"/>
                      <a:pt x="3874" y="1736"/>
                    </a:cubicBezTo>
                    <a:lnTo>
                      <a:pt x="3874" y="1736"/>
                    </a:lnTo>
                    <a:lnTo>
                      <a:pt x="3874" y="1736"/>
                    </a:lnTo>
                    <a:lnTo>
                      <a:pt x="3874" y="1705"/>
                    </a:lnTo>
                    <a:lnTo>
                      <a:pt x="3874" y="1705"/>
                    </a:lnTo>
                    <a:cubicBezTo>
                      <a:pt x="3843" y="1705"/>
                      <a:pt x="3843" y="1674"/>
                      <a:pt x="3843" y="1674"/>
                    </a:cubicBezTo>
                    <a:lnTo>
                      <a:pt x="3874" y="1642"/>
                    </a:lnTo>
                    <a:lnTo>
                      <a:pt x="3874" y="1642"/>
                    </a:lnTo>
                    <a:cubicBezTo>
                      <a:pt x="3874" y="1612"/>
                      <a:pt x="3905" y="1612"/>
                      <a:pt x="3905" y="1612"/>
                    </a:cubicBezTo>
                    <a:lnTo>
                      <a:pt x="3937" y="1581"/>
                    </a:lnTo>
                    <a:lnTo>
                      <a:pt x="3937" y="1581"/>
                    </a:lnTo>
                    <a:cubicBezTo>
                      <a:pt x="3937" y="1581"/>
                      <a:pt x="3937" y="1581"/>
                      <a:pt x="3967" y="1581"/>
                    </a:cubicBezTo>
                    <a:lnTo>
                      <a:pt x="3967" y="1581"/>
                    </a:lnTo>
                    <a:cubicBezTo>
                      <a:pt x="3967" y="1612"/>
                      <a:pt x="3998" y="1612"/>
                      <a:pt x="3998" y="1612"/>
                    </a:cubicBezTo>
                    <a:lnTo>
                      <a:pt x="4030" y="1612"/>
                    </a:lnTo>
                    <a:lnTo>
                      <a:pt x="4060" y="1612"/>
                    </a:lnTo>
                    <a:cubicBezTo>
                      <a:pt x="4091" y="1642"/>
                      <a:pt x="4091" y="1642"/>
                      <a:pt x="4091" y="1642"/>
                    </a:cubicBezTo>
                    <a:cubicBezTo>
                      <a:pt x="4122" y="1642"/>
                      <a:pt x="4122" y="1642"/>
                      <a:pt x="4122" y="1642"/>
                    </a:cubicBezTo>
                    <a:lnTo>
                      <a:pt x="4122" y="1642"/>
                    </a:lnTo>
                    <a:cubicBezTo>
                      <a:pt x="4154" y="1674"/>
                      <a:pt x="4154" y="1674"/>
                      <a:pt x="4154" y="1674"/>
                    </a:cubicBezTo>
                    <a:lnTo>
                      <a:pt x="4154" y="1674"/>
                    </a:lnTo>
                    <a:lnTo>
                      <a:pt x="4154" y="1674"/>
                    </a:lnTo>
                    <a:lnTo>
                      <a:pt x="4154" y="1705"/>
                    </a:lnTo>
                    <a:lnTo>
                      <a:pt x="4154" y="1705"/>
                    </a:lnTo>
                    <a:lnTo>
                      <a:pt x="4154" y="1705"/>
                    </a:lnTo>
                    <a:cubicBezTo>
                      <a:pt x="4184" y="1705"/>
                      <a:pt x="4184" y="1705"/>
                      <a:pt x="4184" y="1705"/>
                    </a:cubicBezTo>
                    <a:lnTo>
                      <a:pt x="4184" y="1705"/>
                    </a:lnTo>
                    <a:cubicBezTo>
                      <a:pt x="4215" y="1705"/>
                      <a:pt x="4215" y="1705"/>
                      <a:pt x="4215" y="1705"/>
                    </a:cubicBezTo>
                    <a:lnTo>
                      <a:pt x="4215" y="1705"/>
                    </a:lnTo>
                    <a:cubicBezTo>
                      <a:pt x="4215" y="1705"/>
                      <a:pt x="4215" y="1705"/>
                      <a:pt x="4246" y="1705"/>
                    </a:cubicBezTo>
                    <a:lnTo>
                      <a:pt x="4278" y="1705"/>
                    </a:lnTo>
                    <a:lnTo>
                      <a:pt x="4308" y="1705"/>
                    </a:lnTo>
                    <a:lnTo>
                      <a:pt x="4308" y="1705"/>
                    </a:lnTo>
                    <a:lnTo>
                      <a:pt x="4308" y="1705"/>
                    </a:lnTo>
                    <a:cubicBezTo>
                      <a:pt x="4339" y="1705"/>
                      <a:pt x="4402" y="1705"/>
                      <a:pt x="4402" y="1736"/>
                    </a:cubicBezTo>
                    <a:cubicBezTo>
                      <a:pt x="4432" y="1736"/>
                      <a:pt x="4432" y="1736"/>
                      <a:pt x="4432" y="1736"/>
                    </a:cubicBezTo>
                    <a:cubicBezTo>
                      <a:pt x="4463" y="1736"/>
                      <a:pt x="4463" y="1736"/>
                      <a:pt x="4463" y="1736"/>
                    </a:cubicBezTo>
                    <a:cubicBezTo>
                      <a:pt x="4463" y="1766"/>
                      <a:pt x="4494" y="1766"/>
                      <a:pt x="4494" y="1766"/>
                    </a:cubicBezTo>
                    <a:cubicBezTo>
                      <a:pt x="4494" y="1766"/>
                      <a:pt x="4494" y="1766"/>
                      <a:pt x="4526" y="1766"/>
                    </a:cubicBezTo>
                    <a:lnTo>
                      <a:pt x="4556" y="1766"/>
                    </a:lnTo>
                    <a:cubicBezTo>
                      <a:pt x="4556" y="1766"/>
                      <a:pt x="4556" y="1766"/>
                      <a:pt x="4587" y="1766"/>
                    </a:cubicBezTo>
                    <a:lnTo>
                      <a:pt x="4587" y="1766"/>
                    </a:lnTo>
                    <a:lnTo>
                      <a:pt x="4587" y="1766"/>
                    </a:lnTo>
                    <a:lnTo>
                      <a:pt x="4587" y="1766"/>
                    </a:lnTo>
                    <a:cubicBezTo>
                      <a:pt x="4618" y="1766"/>
                      <a:pt x="4650" y="1766"/>
                      <a:pt x="4650" y="1766"/>
                    </a:cubicBezTo>
                    <a:cubicBezTo>
                      <a:pt x="4650" y="1766"/>
                      <a:pt x="4650" y="1766"/>
                      <a:pt x="4680" y="1766"/>
                    </a:cubicBezTo>
                    <a:lnTo>
                      <a:pt x="4680" y="1766"/>
                    </a:lnTo>
                    <a:cubicBezTo>
                      <a:pt x="4680" y="1766"/>
                      <a:pt x="4680" y="1766"/>
                      <a:pt x="4711" y="1766"/>
                    </a:cubicBezTo>
                    <a:lnTo>
                      <a:pt x="4711" y="1736"/>
                    </a:lnTo>
                    <a:cubicBezTo>
                      <a:pt x="4742" y="1736"/>
                      <a:pt x="4742" y="1705"/>
                      <a:pt x="4742" y="1705"/>
                    </a:cubicBezTo>
                    <a:lnTo>
                      <a:pt x="4742" y="1705"/>
                    </a:lnTo>
                    <a:cubicBezTo>
                      <a:pt x="4774" y="1705"/>
                      <a:pt x="4804" y="1705"/>
                      <a:pt x="4804" y="1705"/>
                    </a:cubicBezTo>
                    <a:cubicBezTo>
                      <a:pt x="4804" y="1705"/>
                      <a:pt x="4804" y="1705"/>
                      <a:pt x="4835" y="1705"/>
                    </a:cubicBezTo>
                    <a:lnTo>
                      <a:pt x="4835" y="1705"/>
                    </a:lnTo>
                    <a:cubicBezTo>
                      <a:pt x="4866" y="1736"/>
                      <a:pt x="4866" y="1736"/>
                      <a:pt x="4866" y="1736"/>
                    </a:cubicBezTo>
                    <a:lnTo>
                      <a:pt x="4898" y="1736"/>
                    </a:lnTo>
                    <a:lnTo>
                      <a:pt x="4898" y="1736"/>
                    </a:lnTo>
                    <a:lnTo>
                      <a:pt x="4898" y="1736"/>
                    </a:lnTo>
                    <a:cubicBezTo>
                      <a:pt x="4928" y="1705"/>
                      <a:pt x="4928" y="1705"/>
                      <a:pt x="4928" y="1705"/>
                    </a:cubicBezTo>
                    <a:cubicBezTo>
                      <a:pt x="4928" y="1736"/>
                      <a:pt x="4928" y="1736"/>
                      <a:pt x="4928" y="1736"/>
                    </a:cubicBezTo>
                    <a:lnTo>
                      <a:pt x="4928" y="1736"/>
                    </a:lnTo>
                    <a:cubicBezTo>
                      <a:pt x="4928" y="1736"/>
                      <a:pt x="4928" y="1736"/>
                      <a:pt x="4959" y="1736"/>
                    </a:cubicBezTo>
                    <a:lnTo>
                      <a:pt x="4959" y="1766"/>
                    </a:lnTo>
                    <a:lnTo>
                      <a:pt x="4959" y="1766"/>
                    </a:lnTo>
                    <a:cubicBezTo>
                      <a:pt x="4990" y="1766"/>
                      <a:pt x="4990" y="1766"/>
                      <a:pt x="5022" y="1736"/>
                    </a:cubicBezTo>
                    <a:lnTo>
                      <a:pt x="5022" y="1736"/>
                    </a:lnTo>
                    <a:lnTo>
                      <a:pt x="5022" y="1736"/>
                    </a:lnTo>
                    <a:lnTo>
                      <a:pt x="5022" y="1736"/>
                    </a:lnTo>
                    <a:lnTo>
                      <a:pt x="5022" y="1736"/>
                    </a:lnTo>
                    <a:cubicBezTo>
                      <a:pt x="5022" y="1705"/>
                      <a:pt x="5022" y="1705"/>
                      <a:pt x="5022" y="1705"/>
                    </a:cubicBezTo>
                    <a:cubicBezTo>
                      <a:pt x="5022" y="1705"/>
                      <a:pt x="5022" y="1705"/>
                      <a:pt x="5052" y="1705"/>
                    </a:cubicBezTo>
                    <a:lnTo>
                      <a:pt x="5052" y="1705"/>
                    </a:lnTo>
                    <a:lnTo>
                      <a:pt x="5052" y="1674"/>
                    </a:lnTo>
                    <a:lnTo>
                      <a:pt x="5052" y="1674"/>
                    </a:lnTo>
                    <a:lnTo>
                      <a:pt x="5052" y="1674"/>
                    </a:lnTo>
                    <a:cubicBezTo>
                      <a:pt x="5083" y="1674"/>
                      <a:pt x="5083" y="1642"/>
                      <a:pt x="5114" y="1612"/>
                    </a:cubicBezTo>
                    <a:lnTo>
                      <a:pt x="5114" y="1612"/>
                    </a:lnTo>
                    <a:lnTo>
                      <a:pt x="5083" y="1612"/>
                    </a:lnTo>
                    <a:lnTo>
                      <a:pt x="5083" y="1612"/>
                    </a:lnTo>
                    <a:cubicBezTo>
                      <a:pt x="5083" y="1581"/>
                      <a:pt x="5083" y="1581"/>
                      <a:pt x="5083" y="1581"/>
                    </a:cubicBezTo>
                    <a:lnTo>
                      <a:pt x="5083" y="1581"/>
                    </a:lnTo>
                    <a:cubicBezTo>
                      <a:pt x="5083" y="1550"/>
                      <a:pt x="5083" y="1550"/>
                      <a:pt x="5114" y="1550"/>
                    </a:cubicBezTo>
                    <a:lnTo>
                      <a:pt x="5114" y="1550"/>
                    </a:lnTo>
                    <a:cubicBezTo>
                      <a:pt x="5114" y="1518"/>
                      <a:pt x="5114" y="1518"/>
                      <a:pt x="5114" y="1518"/>
                    </a:cubicBezTo>
                    <a:cubicBezTo>
                      <a:pt x="5114" y="1518"/>
                      <a:pt x="5114" y="1518"/>
                      <a:pt x="5146" y="1518"/>
                    </a:cubicBezTo>
                    <a:lnTo>
                      <a:pt x="5146" y="1518"/>
                    </a:lnTo>
                    <a:cubicBezTo>
                      <a:pt x="5146" y="1518"/>
                      <a:pt x="5146" y="1518"/>
                      <a:pt x="5176" y="1518"/>
                    </a:cubicBezTo>
                    <a:lnTo>
                      <a:pt x="5176" y="1518"/>
                    </a:lnTo>
                    <a:lnTo>
                      <a:pt x="5176" y="1518"/>
                    </a:lnTo>
                    <a:cubicBezTo>
                      <a:pt x="5207" y="1518"/>
                      <a:pt x="5207" y="1488"/>
                      <a:pt x="5238" y="1488"/>
                    </a:cubicBezTo>
                    <a:cubicBezTo>
                      <a:pt x="5238" y="1488"/>
                      <a:pt x="5300" y="1488"/>
                      <a:pt x="5331" y="1518"/>
                    </a:cubicBezTo>
                    <a:cubicBezTo>
                      <a:pt x="5331" y="1518"/>
                      <a:pt x="5331" y="1518"/>
                      <a:pt x="5362" y="1518"/>
                    </a:cubicBezTo>
                    <a:lnTo>
                      <a:pt x="5362" y="1518"/>
                    </a:lnTo>
                    <a:lnTo>
                      <a:pt x="5362" y="1518"/>
                    </a:lnTo>
                    <a:lnTo>
                      <a:pt x="5394" y="1518"/>
                    </a:lnTo>
                    <a:lnTo>
                      <a:pt x="5394" y="1518"/>
                    </a:lnTo>
                    <a:cubicBezTo>
                      <a:pt x="5424" y="1518"/>
                      <a:pt x="5424" y="1518"/>
                      <a:pt x="5424" y="1550"/>
                    </a:cubicBezTo>
                    <a:lnTo>
                      <a:pt x="5424" y="1550"/>
                    </a:lnTo>
                    <a:lnTo>
                      <a:pt x="5424" y="1550"/>
                    </a:lnTo>
                    <a:cubicBezTo>
                      <a:pt x="5455" y="1550"/>
                      <a:pt x="5455" y="1550"/>
                      <a:pt x="5455" y="1581"/>
                    </a:cubicBezTo>
                    <a:lnTo>
                      <a:pt x="5486" y="1612"/>
                    </a:lnTo>
                    <a:lnTo>
                      <a:pt x="5486" y="1642"/>
                    </a:lnTo>
                    <a:cubicBezTo>
                      <a:pt x="5486" y="1642"/>
                      <a:pt x="5486" y="1642"/>
                      <a:pt x="5517" y="1642"/>
                    </a:cubicBezTo>
                    <a:cubicBezTo>
                      <a:pt x="5517" y="1674"/>
                      <a:pt x="5517" y="1705"/>
                      <a:pt x="5548" y="1705"/>
                    </a:cubicBezTo>
                    <a:cubicBezTo>
                      <a:pt x="5548" y="1736"/>
                      <a:pt x="5548" y="1736"/>
                      <a:pt x="5548" y="1766"/>
                    </a:cubicBezTo>
                    <a:lnTo>
                      <a:pt x="5548" y="1766"/>
                    </a:lnTo>
                    <a:cubicBezTo>
                      <a:pt x="5579" y="1766"/>
                      <a:pt x="5579" y="1766"/>
                      <a:pt x="5610" y="1766"/>
                    </a:cubicBezTo>
                    <a:lnTo>
                      <a:pt x="5610" y="1766"/>
                    </a:lnTo>
                    <a:lnTo>
                      <a:pt x="5610" y="1766"/>
                    </a:lnTo>
                    <a:lnTo>
                      <a:pt x="5610" y="1766"/>
                    </a:lnTo>
                    <a:cubicBezTo>
                      <a:pt x="5642" y="1766"/>
                      <a:pt x="5642" y="1766"/>
                      <a:pt x="5642" y="1766"/>
                    </a:cubicBezTo>
                    <a:cubicBezTo>
                      <a:pt x="5672" y="1798"/>
                      <a:pt x="5672" y="1798"/>
                      <a:pt x="5672" y="1798"/>
                    </a:cubicBezTo>
                    <a:lnTo>
                      <a:pt x="5672" y="1798"/>
                    </a:lnTo>
                    <a:cubicBezTo>
                      <a:pt x="5703" y="1829"/>
                      <a:pt x="5703" y="1829"/>
                      <a:pt x="5703" y="1860"/>
                    </a:cubicBezTo>
                    <a:cubicBezTo>
                      <a:pt x="5703" y="1860"/>
                      <a:pt x="5703" y="1860"/>
                      <a:pt x="5734" y="1860"/>
                    </a:cubicBezTo>
                    <a:lnTo>
                      <a:pt x="5734" y="1860"/>
                    </a:lnTo>
                    <a:lnTo>
                      <a:pt x="5734" y="1860"/>
                    </a:lnTo>
                    <a:cubicBezTo>
                      <a:pt x="5734" y="1890"/>
                      <a:pt x="5734" y="1890"/>
                      <a:pt x="5765" y="1890"/>
                    </a:cubicBezTo>
                    <a:lnTo>
                      <a:pt x="5765" y="1890"/>
                    </a:lnTo>
                    <a:cubicBezTo>
                      <a:pt x="5765" y="1860"/>
                      <a:pt x="5796" y="1860"/>
                      <a:pt x="5796" y="1860"/>
                    </a:cubicBezTo>
                    <a:cubicBezTo>
                      <a:pt x="5827" y="1829"/>
                      <a:pt x="5827" y="1829"/>
                      <a:pt x="5827" y="1829"/>
                    </a:cubicBezTo>
                    <a:lnTo>
                      <a:pt x="5827" y="1829"/>
                    </a:lnTo>
                    <a:cubicBezTo>
                      <a:pt x="5827" y="1829"/>
                      <a:pt x="5827" y="1829"/>
                      <a:pt x="5858" y="1829"/>
                    </a:cubicBezTo>
                    <a:lnTo>
                      <a:pt x="5858" y="1829"/>
                    </a:lnTo>
                    <a:lnTo>
                      <a:pt x="5889" y="1829"/>
                    </a:lnTo>
                    <a:lnTo>
                      <a:pt x="5889" y="1829"/>
                    </a:lnTo>
                    <a:lnTo>
                      <a:pt x="5889" y="1829"/>
                    </a:lnTo>
                    <a:cubicBezTo>
                      <a:pt x="5920" y="1829"/>
                      <a:pt x="5920" y="1829"/>
                      <a:pt x="5920" y="1829"/>
                    </a:cubicBezTo>
                    <a:lnTo>
                      <a:pt x="5951" y="1860"/>
                    </a:lnTo>
                    <a:lnTo>
                      <a:pt x="5951" y="1860"/>
                    </a:lnTo>
                    <a:lnTo>
                      <a:pt x="5951" y="1860"/>
                    </a:lnTo>
                    <a:lnTo>
                      <a:pt x="5951" y="1860"/>
                    </a:lnTo>
                    <a:lnTo>
                      <a:pt x="5951" y="1890"/>
                    </a:lnTo>
                    <a:lnTo>
                      <a:pt x="5951" y="1890"/>
                    </a:lnTo>
                    <a:cubicBezTo>
                      <a:pt x="5951" y="1890"/>
                      <a:pt x="5951" y="1890"/>
                      <a:pt x="5951" y="1922"/>
                    </a:cubicBezTo>
                    <a:lnTo>
                      <a:pt x="5951" y="1922"/>
                    </a:lnTo>
                    <a:cubicBezTo>
                      <a:pt x="5920" y="1922"/>
                      <a:pt x="5920" y="1922"/>
                      <a:pt x="5920" y="1922"/>
                    </a:cubicBezTo>
                    <a:lnTo>
                      <a:pt x="5920" y="1922"/>
                    </a:lnTo>
                    <a:cubicBezTo>
                      <a:pt x="5920" y="1953"/>
                      <a:pt x="5920" y="1953"/>
                      <a:pt x="5920" y="1953"/>
                    </a:cubicBezTo>
                    <a:cubicBezTo>
                      <a:pt x="5920" y="1953"/>
                      <a:pt x="5920" y="1984"/>
                      <a:pt x="5889" y="1984"/>
                    </a:cubicBezTo>
                    <a:lnTo>
                      <a:pt x="5889" y="1984"/>
                    </a:lnTo>
                    <a:lnTo>
                      <a:pt x="5889" y="1984"/>
                    </a:lnTo>
                    <a:cubicBezTo>
                      <a:pt x="5889" y="2014"/>
                      <a:pt x="5889" y="2014"/>
                      <a:pt x="5889" y="2014"/>
                    </a:cubicBezTo>
                    <a:lnTo>
                      <a:pt x="5889" y="2014"/>
                    </a:lnTo>
                    <a:lnTo>
                      <a:pt x="5889" y="2014"/>
                    </a:lnTo>
                    <a:lnTo>
                      <a:pt x="5889" y="2014"/>
                    </a:lnTo>
                    <a:cubicBezTo>
                      <a:pt x="5889" y="2046"/>
                      <a:pt x="5858" y="2046"/>
                      <a:pt x="5858" y="2077"/>
                    </a:cubicBezTo>
                    <a:lnTo>
                      <a:pt x="5858" y="2077"/>
                    </a:lnTo>
                    <a:lnTo>
                      <a:pt x="5858" y="2077"/>
                    </a:lnTo>
                    <a:lnTo>
                      <a:pt x="5858" y="2077"/>
                    </a:lnTo>
                    <a:lnTo>
                      <a:pt x="5827" y="2108"/>
                    </a:lnTo>
                    <a:lnTo>
                      <a:pt x="5827" y="2108"/>
                    </a:lnTo>
                    <a:lnTo>
                      <a:pt x="5827" y="2108"/>
                    </a:lnTo>
                    <a:cubicBezTo>
                      <a:pt x="5796" y="2108"/>
                      <a:pt x="5796" y="2108"/>
                      <a:pt x="5796" y="2077"/>
                    </a:cubicBezTo>
                    <a:lnTo>
                      <a:pt x="5796" y="2077"/>
                    </a:lnTo>
                    <a:cubicBezTo>
                      <a:pt x="5765" y="2077"/>
                      <a:pt x="5765" y="2077"/>
                      <a:pt x="5765" y="2077"/>
                    </a:cubicBezTo>
                    <a:cubicBezTo>
                      <a:pt x="5765" y="2077"/>
                      <a:pt x="5765" y="2108"/>
                      <a:pt x="5734" y="2108"/>
                    </a:cubicBezTo>
                    <a:lnTo>
                      <a:pt x="5734" y="2108"/>
                    </a:lnTo>
                    <a:cubicBezTo>
                      <a:pt x="5734" y="2108"/>
                      <a:pt x="5734" y="2108"/>
                      <a:pt x="5734" y="2138"/>
                    </a:cubicBezTo>
                    <a:lnTo>
                      <a:pt x="5734" y="2138"/>
                    </a:lnTo>
                    <a:lnTo>
                      <a:pt x="5734" y="2170"/>
                    </a:lnTo>
                    <a:lnTo>
                      <a:pt x="5734" y="2170"/>
                    </a:lnTo>
                    <a:lnTo>
                      <a:pt x="5734" y="2170"/>
                    </a:lnTo>
                    <a:cubicBezTo>
                      <a:pt x="5734" y="2170"/>
                      <a:pt x="5734" y="2170"/>
                      <a:pt x="5765" y="2170"/>
                    </a:cubicBezTo>
                    <a:lnTo>
                      <a:pt x="5765" y="2138"/>
                    </a:lnTo>
                    <a:cubicBezTo>
                      <a:pt x="5765" y="2138"/>
                      <a:pt x="5796" y="2170"/>
                      <a:pt x="5827" y="2170"/>
                    </a:cubicBezTo>
                    <a:cubicBezTo>
                      <a:pt x="5827" y="2201"/>
                      <a:pt x="5827" y="2201"/>
                      <a:pt x="5827" y="2201"/>
                    </a:cubicBezTo>
                    <a:lnTo>
                      <a:pt x="5858" y="2201"/>
                    </a:lnTo>
                    <a:cubicBezTo>
                      <a:pt x="5889" y="2170"/>
                      <a:pt x="5889" y="2170"/>
                      <a:pt x="5889" y="2170"/>
                    </a:cubicBezTo>
                    <a:cubicBezTo>
                      <a:pt x="5920" y="2170"/>
                      <a:pt x="5920" y="2138"/>
                      <a:pt x="5951" y="2108"/>
                    </a:cubicBezTo>
                    <a:cubicBezTo>
                      <a:pt x="5951" y="2077"/>
                      <a:pt x="5982" y="2046"/>
                      <a:pt x="6013" y="2046"/>
                    </a:cubicBezTo>
                    <a:lnTo>
                      <a:pt x="6044" y="2046"/>
                    </a:lnTo>
                    <a:lnTo>
                      <a:pt x="6044" y="2014"/>
                    </a:lnTo>
                    <a:lnTo>
                      <a:pt x="6075" y="1984"/>
                    </a:lnTo>
                    <a:lnTo>
                      <a:pt x="6106" y="1953"/>
                    </a:lnTo>
                    <a:cubicBezTo>
                      <a:pt x="6106" y="1922"/>
                      <a:pt x="6106" y="1922"/>
                      <a:pt x="6137" y="1890"/>
                    </a:cubicBezTo>
                    <a:lnTo>
                      <a:pt x="6168" y="1860"/>
                    </a:lnTo>
                    <a:cubicBezTo>
                      <a:pt x="6199" y="1860"/>
                      <a:pt x="6199" y="1829"/>
                      <a:pt x="6199" y="1829"/>
                    </a:cubicBezTo>
                    <a:lnTo>
                      <a:pt x="6199" y="1829"/>
                    </a:lnTo>
                    <a:cubicBezTo>
                      <a:pt x="6199" y="1798"/>
                      <a:pt x="6199" y="1766"/>
                      <a:pt x="6199" y="1766"/>
                    </a:cubicBezTo>
                    <a:cubicBezTo>
                      <a:pt x="6199" y="1766"/>
                      <a:pt x="6230" y="1766"/>
                      <a:pt x="6230" y="1736"/>
                    </a:cubicBezTo>
                    <a:lnTo>
                      <a:pt x="6230" y="1736"/>
                    </a:lnTo>
                    <a:lnTo>
                      <a:pt x="6230" y="1736"/>
                    </a:lnTo>
                    <a:cubicBezTo>
                      <a:pt x="6230" y="1736"/>
                      <a:pt x="6199" y="1705"/>
                      <a:pt x="6230" y="1705"/>
                    </a:cubicBezTo>
                    <a:cubicBezTo>
                      <a:pt x="6230" y="1674"/>
                      <a:pt x="6230" y="1642"/>
                      <a:pt x="6261" y="1612"/>
                    </a:cubicBezTo>
                    <a:lnTo>
                      <a:pt x="6261" y="1612"/>
                    </a:lnTo>
                    <a:lnTo>
                      <a:pt x="6261" y="1581"/>
                    </a:lnTo>
                    <a:cubicBezTo>
                      <a:pt x="6230" y="1581"/>
                      <a:pt x="6230" y="1581"/>
                      <a:pt x="6230" y="1581"/>
                    </a:cubicBezTo>
                    <a:cubicBezTo>
                      <a:pt x="6230" y="1550"/>
                      <a:pt x="6230" y="1550"/>
                      <a:pt x="6230" y="1550"/>
                    </a:cubicBezTo>
                    <a:cubicBezTo>
                      <a:pt x="6230" y="1518"/>
                      <a:pt x="6230" y="1518"/>
                      <a:pt x="6199" y="1518"/>
                    </a:cubicBezTo>
                    <a:cubicBezTo>
                      <a:pt x="6199" y="1518"/>
                      <a:pt x="6199" y="1518"/>
                      <a:pt x="6168" y="1518"/>
                    </a:cubicBezTo>
                    <a:cubicBezTo>
                      <a:pt x="6168" y="1518"/>
                      <a:pt x="6168" y="1518"/>
                      <a:pt x="6137" y="1518"/>
                    </a:cubicBezTo>
                    <a:cubicBezTo>
                      <a:pt x="6137" y="1518"/>
                      <a:pt x="6137" y="1518"/>
                      <a:pt x="6106" y="1518"/>
                    </a:cubicBezTo>
                    <a:cubicBezTo>
                      <a:pt x="6106" y="1550"/>
                      <a:pt x="6075" y="1550"/>
                      <a:pt x="6075" y="1550"/>
                    </a:cubicBezTo>
                    <a:cubicBezTo>
                      <a:pt x="6044" y="1550"/>
                      <a:pt x="6044" y="1550"/>
                      <a:pt x="6044" y="1518"/>
                    </a:cubicBezTo>
                    <a:lnTo>
                      <a:pt x="6044" y="1488"/>
                    </a:lnTo>
                    <a:lnTo>
                      <a:pt x="6044" y="1488"/>
                    </a:lnTo>
                    <a:cubicBezTo>
                      <a:pt x="6044" y="1488"/>
                      <a:pt x="6044" y="1488"/>
                      <a:pt x="6044" y="1457"/>
                    </a:cubicBezTo>
                    <a:lnTo>
                      <a:pt x="6013" y="1457"/>
                    </a:lnTo>
                    <a:cubicBezTo>
                      <a:pt x="6013" y="1488"/>
                      <a:pt x="6013" y="1488"/>
                      <a:pt x="6013" y="1488"/>
                    </a:cubicBezTo>
                    <a:lnTo>
                      <a:pt x="5982" y="1488"/>
                    </a:lnTo>
                    <a:cubicBezTo>
                      <a:pt x="5982" y="1488"/>
                      <a:pt x="5951" y="1488"/>
                      <a:pt x="5920" y="1457"/>
                    </a:cubicBezTo>
                    <a:lnTo>
                      <a:pt x="5920" y="1425"/>
                    </a:lnTo>
                    <a:cubicBezTo>
                      <a:pt x="5920" y="1394"/>
                      <a:pt x="5951" y="1394"/>
                      <a:pt x="5982" y="1394"/>
                    </a:cubicBezTo>
                    <a:lnTo>
                      <a:pt x="5982" y="1394"/>
                    </a:lnTo>
                    <a:cubicBezTo>
                      <a:pt x="6013" y="1394"/>
                      <a:pt x="6013" y="1364"/>
                      <a:pt x="6044" y="1364"/>
                    </a:cubicBezTo>
                    <a:lnTo>
                      <a:pt x="6075" y="1333"/>
                    </a:lnTo>
                    <a:cubicBezTo>
                      <a:pt x="6075" y="1333"/>
                      <a:pt x="6075" y="1302"/>
                      <a:pt x="6106" y="1302"/>
                    </a:cubicBezTo>
                    <a:lnTo>
                      <a:pt x="6106" y="1302"/>
                    </a:lnTo>
                    <a:lnTo>
                      <a:pt x="6106" y="1302"/>
                    </a:lnTo>
                    <a:lnTo>
                      <a:pt x="6106" y="1302"/>
                    </a:lnTo>
                    <a:lnTo>
                      <a:pt x="6137" y="1270"/>
                    </a:lnTo>
                    <a:lnTo>
                      <a:pt x="6137" y="1270"/>
                    </a:lnTo>
                    <a:cubicBezTo>
                      <a:pt x="6168" y="1240"/>
                      <a:pt x="6199" y="1240"/>
                      <a:pt x="6230" y="1240"/>
                    </a:cubicBezTo>
                    <a:lnTo>
                      <a:pt x="6230" y="1240"/>
                    </a:lnTo>
                    <a:cubicBezTo>
                      <a:pt x="6230" y="1209"/>
                      <a:pt x="6261" y="1209"/>
                      <a:pt x="6261" y="1209"/>
                    </a:cubicBezTo>
                    <a:cubicBezTo>
                      <a:pt x="6261" y="1209"/>
                      <a:pt x="6261" y="1209"/>
                      <a:pt x="6261" y="1178"/>
                    </a:cubicBezTo>
                    <a:cubicBezTo>
                      <a:pt x="6292" y="1178"/>
                      <a:pt x="6323" y="1178"/>
                      <a:pt x="6323" y="1146"/>
                    </a:cubicBezTo>
                    <a:cubicBezTo>
                      <a:pt x="6354" y="1146"/>
                      <a:pt x="6354" y="1146"/>
                      <a:pt x="6385" y="1116"/>
                    </a:cubicBezTo>
                    <a:lnTo>
                      <a:pt x="6385" y="1116"/>
                    </a:lnTo>
                    <a:lnTo>
                      <a:pt x="6416" y="1116"/>
                    </a:lnTo>
                    <a:cubicBezTo>
                      <a:pt x="6447" y="1116"/>
                      <a:pt x="6447" y="1116"/>
                      <a:pt x="6478" y="1116"/>
                    </a:cubicBezTo>
                    <a:cubicBezTo>
                      <a:pt x="6509" y="1116"/>
                      <a:pt x="6509" y="1146"/>
                      <a:pt x="6540" y="1146"/>
                    </a:cubicBezTo>
                    <a:cubicBezTo>
                      <a:pt x="6540" y="1146"/>
                      <a:pt x="6540" y="1146"/>
                      <a:pt x="6571" y="1146"/>
                    </a:cubicBezTo>
                    <a:lnTo>
                      <a:pt x="6571" y="1146"/>
                    </a:lnTo>
                    <a:lnTo>
                      <a:pt x="6602" y="1146"/>
                    </a:lnTo>
                    <a:cubicBezTo>
                      <a:pt x="6633" y="1146"/>
                      <a:pt x="6664" y="1146"/>
                      <a:pt x="6664" y="1146"/>
                    </a:cubicBezTo>
                    <a:cubicBezTo>
                      <a:pt x="6664" y="1146"/>
                      <a:pt x="6664" y="1146"/>
                      <a:pt x="6695" y="1146"/>
                    </a:cubicBezTo>
                    <a:lnTo>
                      <a:pt x="6695" y="1146"/>
                    </a:lnTo>
                    <a:lnTo>
                      <a:pt x="6695" y="1146"/>
                    </a:lnTo>
                    <a:cubicBezTo>
                      <a:pt x="6695" y="1116"/>
                      <a:pt x="6695" y="1116"/>
                      <a:pt x="6726" y="1116"/>
                    </a:cubicBezTo>
                    <a:lnTo>
                      <a:pt x="6726" y="1116"/>
                    </a:lnTo>
                    <a:cubicBezTo>
                      <a:pt x="6757" y="1116"/>
                      <a:pt x="6788" y="1116"/>
                      <a:pt x="6788" y="1116"/>
                    </a:cubicBezTo>
                    <a:lnTo>
                      <a:pt x="6788" y="1116"/>
                    </a:lnTo>
                    <a:cubicBezTo>
                      <a:pt x="6819" y="1116"/>
                      <a:pt x="6819" y="1116"/>
                      <a:pt x="6819" y="1116"/>
                    </a:cubicBezTo>
                    <a:lnTo>
                      <a:pt x="6819" y="1116"/>
                    </a:lnTo>
                    <a:cubicBezTo>
                      <a:pt x="6850" y="1116"/>
                      <a:pt x="6881" y="1116"/>
                      <a:pt x="6881" y="1146"/>
                    </a:cubicBezTo>
                    <a:lnTo>
                      <a:pt x="6912" y="1146"/>
                    </a:lnTo>
                    <a:lnTo>
                      <a:pt x="6912" y="1146"/>
                    </a:lnTo>
                    <a:cubicBezTo>
                      <a:pt x="6912" y="1146"/>
                      <a:pt x="6974" y="1146"/>
                      <a:pt x="7005" y="1146"/>
                    </a:cubicBezTo>
                    <a:cubicBezTo>
                      <a:pt x="7005" y="1146"/>
                      <a:pt x="6974" y="1146"/>
                      <a:pt x="6974" y="1116"/>
                    </a:cubicBezTo>
                    <a:cubicBezTo>
                      <a:pt x="6974" y="1116"/>
                      <a:pt x="6974" y="1116"/>
                      <a:pt x="6974" y="1085"/>
                    </a:cubicBezTo>
                    <a:cubicBezTo>
                      <a:pt x="7005" y="1085"/>
                      <a:pt x="7005" y="1085"/>
                      <a:pt x="7036" y="1054"/>
                    </a:cubicBezTo>
                    <a:lnTo>
                      <a:pt x="7067" y="1054"/>
                    </a:lnTo>
                    <a:lnTo>
                      <a:pt x="7067" y="1054"/>
                    </a:lnTo>
                    <a:cubicBezTo>
                      <a:pt x="7067" y="1022"/>
                      <a:pt x="7098" y="1022"/>
                      <a:pt x="7098" y="1022"/>
                    </a:cubicBezTo>
                    <a:lnTo>
                      <a:pt x="7098" y="1022"/>
                    </a:lnTo>
                    <a:cubicBezTo>
                      <a:pt x="7098" y="1022"/>
                      <a:pt x="7098" y="992"/>
                      <a:pt x="7129" y="992"/>
                    </a:cubicBezTo>
                    <a:cubicBezTo>
                      <a:pt x="7129" y="992"/>
                      <a:pt x="7129" y="961"/>
                      <a:pt x="7160" y="961"/>
                    </a:cubicBezTo>
                    <a:cubicBezTo>
                      <a:pt x="7191" y="961"/>
                      <a:pt x="7191" y="961"/>
                      <a:pt x="7191" y="961"/>
                    </a:cubicBezTo>
                    <a:cubicBezTo>
                      <a:pt x="7191" y="961"/>
                      <a:pt x="7191" y="961"/>
                      <a:pt x="7222" y="961"/>
                    </a:cubicBezTo>
                    <a:cubicBezTo>
                      <a:pt x="7222" y="961"/>
                      <a:pt x="7222" y="961"/>
                      <a:pt x="7253" y="961"/>
                    </a:cubicBezTo>
                    <a:cubicBezTo>
                      <a:pt x="7253" y="961"/>
                      <a:pt x="7284" y="961"/>
                      <a:pt x="7284" y="992"/>
                    </a:cubicBezTo>
                    <a:lnTo>
                      <a:pt x="7284" y="992"/>
                    </a:lnTo>
                    <a:lnTo>
                      <a:pt x="7284" y="992"/>
                    </a:lnTo>
                    <a:cubicBezTo>
                      <a:pt x="7284" y="961"/>
                      <a:pt x="7315" y="961"/>
                      <a:pt x="7315" y="961"/>
                    </a:cubicBezTo>
                    <a:lnTo>
                      <a:pt x="7315" y="961"/>
                    </a:lnTo>
                    <a:cubicBezTo>
                      <a:pt x="7345" y="961"/>
                      <a:pt x="7345" y="961"/>
                      <a:pt x="7345" y="992"/>
                    </a:cubicBezTo>
                    <a:cubicBezTo>
                      <a:pt x="7345" y="992"/>
                      <a:pt x="7345" y="992"/>
                      <a:pt x="7345" y="1022"/>
                    </a:cubicBezTo>
                    <a:lnTo>
                      <a:pt x="7345" y="1022"/>
                    </a:lnTo>
                    <a:lnTo>
                      <a:pt x="7345" y="1022"/>
                    </a:lnTo>
                    <a:cubicBezTo>
                      <a:pt x="7377" y="1022"/>
                      <a:pt x="7377" y="1022"/>
                      <a:pt x="7408" y="1022"/>
                    </a:cubicBezTo>
                    <a:cubicBezTo>
                      <a:pt x="7408" y="1022"/>
                      <a:pt x="7408" y="1022"/>
                      <a:pt x="7408" y="992"/>
                    </a:cubicBezTo>
                    <a:lnTo>
                      <a:pt x="7408" y="992"/>
                    </a:lnTo>
                    <a:cubicBezTo>
                      <a:pt x="7439" y="992"/>
                      <a:pt x="7439" y="961"/>
                      <a:pt x="7439" y="961"/>
                    </a:cubicBezTo>
                    <a:lnTo>
                      <a:pt x="7469" y="992"/>
                    </a:lnTo>
                    <a:lnTo>
                      <a:pt x="7469" y="992"/>
                    </a:lnTo>
                    <a:lnTo>
                      <a:pt x="7469" y="992"/>
                    </a:lnTo>
                    <a:cubicBezTo>
                      <a:pt x="7469" y="961"/>
                      <a:pt x="7469" y="961"/>
                      <a:pt x="7469" y="961"/>
                    </a:cubicBezTo>
                    <a:cubicBezTo>
                      <a:pt x="7469" y="961"/>
                      <a:pt x="7469" y="961"/>
                      <a:pt x="7469" y="930"/>
                    </a:cubicBezTo>
                    <a:cubicBezTo>
                      <a:pt x="7501" y="930"/>
                      <a:pt x="7501" y="930"/>
                      <a:pt x="7501" y="930"/>
                    </a:cubicBezTo>
                    <a:cubicBezTo>
                      <a:pt x="7532" y="898"/>
                      <a:pt x="7532" y="898"/>
                      <a:pt x="7532" y="898"/>
                    </a:cubicBezTo>
                    <a:lnTo>
                      <a:pt x="7532" y="898"/>
                    </a:lnTo>
                    <a:lnTo>
                      <a:pt x="7563" y="898"/>
                    </a:lnTo>
                    <a:lnTo>
                      <a:pt x="7563" y="898"/>
                    </a:lnTo>
                    <a:lnTo>
                      <a:pt x="7563" y="898"/>
                    </a:lnTo>
                    <a:cubicBezTo>
                      <a:pt x="7593" y="898"/>
                      <a:pt x="7593" y="930"/>
                      <a:pt x="7593" y="961"/>
                    </a:cubicBezTo>
                    <a:cubicBezTo>
                      <a:pt x="7625" y="961"/>
                      <a:pt x="7593" y="961"/>
                      <a:pt x="7593" y="992"/>
                    </a:cubicBezTo>
                    <a:lnTo>
                      <a:pt x="7593" y="992"/>
                    </a:lnTo>
                    <a:cubicBezTo>
                      <a:pt x="7563" y="992"/>
                      <a:pt x="7563" y="992"/>
                      <a:pt x="7563" y="992"/>
                    </a:cubicBezTo>
                    <a:lnTo>
                      <a:pt x="7563" y="992"/>
                    </a:lnTo>
                    <a:cubicBezTo>
                      <a:pt x="7563" y="1022"/>
                      <a:pt x="7563" y="1022"/>
                      <a:pt x="7563" y="1022"/>
                    </a:cubicBezTo>
                    <a:cubicBezTo>
                      <a:pt x="7563" y="1054"/>
                      <a:pt x="7532" y="1085"/>
                      <a:pt x="7501" y="1085"/>
                    </a:cubicBezTo>
                    <a:lnTo>
                      <a:pt x="7469" y="1085"/>
                    </a:lnTo>
                    <a:cubicBezTo>
                      <a:pt x="7439" y="1116"/>
                      <a:pt x="7439" y="1116"/>
                      <a:pt x="7408" y="1116"/>
                    </a:cubicBezTo>
                    <a:cubicBezTo>
                      <a:pt x="7408" y="1146"/>
                      <a:pt x="7377" y="1146"/>
                      <a:pt x="7377" y="1146"/>
                    </a:cubicBezTo>
                    <a:cubicBezTo>
                      <a:pt x="7345" y="1178"/>
                      <a:pt x="7284" y="1240"/>
                      <a:pt x="7253" y="1240"/>
                    </a:cubicBezTo>
                    <a:cubicBezTo>
                      <a:pt x="7253" y="1270"/>
                      <a:pt x="7222" y="1270"/>
                      <a:pt x="7222" y="1270"/>
                    </a:cubicBezTo>
                    <a:lnTo>
                      <a:pt x="7191" y="1270"/>
                    </a:lnTo>
                    <a:lnTo>
                      <a:pt x="7191" y="1270"/>
                    </a:lnTo>
                    <a:cubicBezTo>
                      <a:pt x="7160" y="1270"/>
                      <a:pt x="7160" y="1270"/>
                      <a:pt x="7160" y="1270"/>
                    </a:cubicBezTo>
                    <a:lnTo>
                      <a:pt x="7160" y="1270"/>
                    </a:lnTo>
                    <a:cubicBezTo>
                      <a:pt x="7160" y="1302"/>
                      <a:pt x="7160" y="1333"/>
                      <a:pt x="7129" y="1333"/>
                    </a:cubicBezTo>
                    <a:cubicBezTo>
                      <a:pt x="7129" y="1333"/>
                      <a:pt x="7129" y="1333"/>
                      <a:pt x="7098" y="1333"/>
                    </a:cubicBezTo>
                    <a:cubicBezTo>
                      <a:pt x="7098" y="1333"/>
                      <a:pt x="7098" y="1333"/>
                      <a:pt x="7098" y="1364"/>
                    </a:cubicBezTo>
                    <a:cubicBezTo>
                      <a:pt x="7098" y="1394"/>
                      <a:pt x="7098" y="1425"/>
                      <a:pt x="7098" y="1457"/>
                    </a:cubicBezTo>
                    <a:cubicBezTo>
                      <a:pt x="7098" y="1457"/>
                      <a:pt x="7098" y="1457"/>
                      <a:pt x="7098" y="1488"/>
                    </a:cubicBezTo>
                    <a:cubicBezTo>
                      <a:pt x="7098" y="1488"/>
                      <a:pt x="7129" y="1518"/>
                      <a:pt x="7129" y="1550"/>
                    </a:cubicBezTo>
                    <a:cubicBezTo>
                      <a:pt x="7129" y="1550"/>
                      <a:pt x="7129" y="1550"/>
                      <a:pt x="7129" y="1581"/>
                    </a:cubicBezTo>
                    <a:lnTo>
                      <a:pt x="7129" y="1581"/>
                    </a:lnTo>
                    <a:lnTo>
                      <a:pt x="7129" y="1612"/>
                    </a:lnTo>
                    <a:lnTo>
                      <a:pt x="7129" y="1612"/>
                    </a:lnTo>
                    <a:cubicBezTo>
                      <a:pt x="7129" y="1642"/>
                      <a:pt x="7129" y="1642"/>
                      <a:pt x="7129" y="1642"/>
                    </a:cubicBezTo>
                    <a:cubicBezTo>
                      <a:pt x="7129" y="1642"/>
                      <a:pt x="7129" y="1642"/>
                      <a:pt x="7129" y="1674"/>
                    </a:cubicBezTo>
                    <a:cubicBezTo>
                      <a:pt x="7129" y="1642"/>
                      <a:pt x="7129" y="1642"/>
                      <a:pt x="7129" y="1642"/>
                    </a:cubicBezTo>
                    <a:cubicBezTo>
                      <a:pt x="7160" y="1642"/>
                      <a:pt x="7160" y="1642"/>
                      <a:pt x="7160" y="1642"/>
                    </a:cubicBezTo>
                    <a:lnTo>
                      <a:pt x="7160" y="1642"/>
                    </a:lnTo>
                    <a:cubicBezTo>
                      <a:pt x="7191" y="1642"/>
                      <a:pt x="7191" y="1612"/>
                      <a:pt x="7191" y="1612"/>
                    </a:cubicBezTo>
                    <a:lnTo>
                      <a:pt x="7191" y="1612"/>
                    </a:lnTo>
                    <a:lnTo>
                      <a:pt x="7191" y="1612"/>
                    </a:lnTo>
                    <a:cubicBezTo>
                      <a:pt x="7191" y="1581"/>
                      <a:pt x="7191" y="1550"/>
                      <a:pt x="7222" y="1550"/>
                    </a:cubicBezTo>
                    <a:cubicBezTo>
                      <a:pt x="7222" y="1518"/>
                      <a:pt x="7222" y="1518"/>
                      <a:pt x="7222" y="1518"/>
                    </a:cubicBezTo>
                    <a:lnTo>
                      <a:pt x="7222" y="1518"/>
                    </a:lnTo>
                    <a:lnTo>
                      <a:pt x="7253" y="1518"/>
                    </a:lnTo>
                    <a:lnTo>
                      <a:pt x="7284" y="1518"/>
                    </a:lnTo>
                    <a:lnTo>
                      <a:pt x="7284" y="1518"/>
                    </a:lnTo>
                    <a:lnTo>
                      <a:pt x="7284" y="1488"/>
                    </a:lnTo>
                    <a:cubicBezTo>
                      <a:pt x="7284" y="1457"/>
                      <a:pt x="7315" y="1457"/>
                      <a:pt x="7315" y="1457"/>
                    </a:cubicBezTo>
                    <a:lnTo>
                      <a:pt x="7315" y="1457"/>
                    </a:lnTo>
                    <a:cubicBezTo>
                      <a:pt x="7345" y="1425"/>
                      <a:pt x="7408" y="1425"/>
                      <a:pt x="7439" y="1425"/>
                    </a:cubicBezTo>
                    <a:lnTo>
                      <a:pt x="7439" y="1425"/>
                    </a:lnTo>
                    <a:cubicBezTo>
                      <a:pt x="7439" y="1394"/>
                      <a:pt x="7439" y="1364"/>
                      <a:pt x="7469" y="1364"/>
                    </a:cubicBezTo>
                    <a:cubicBezTo>
                      <a:pt x="7439" y="1333"/>
                      <a:pt x="7439" y="1302"/>
                      <a:pt x="7439" y="1302"/>
                    </a:cubicBezTo>
                    <a:cubicBezTo>
                      <a:pt x="7439" y="1270"/>
                      <a:pt x="7439" y="1270"/>
                      <a:pt x="7469" y="1270"/>
                    </a:cubicBezTo>
                    <a:cubicBezTo>
                      <a:pt x="7439" y="1270"/>
                      <a:pt x="7439" y="1270"/>
                      <a:pt x="7439" y="1270"/>
                    </a:cubicBezTo>
                    <a:cubicBezTo>
                      <a:pt x="7439" y="1270"/>
                      <a:pt x="7439" y="1270"/>
                      <a:pt x="7408" y="1270"/>
                    </a:cubicBezTo>
                    <a:cubicBezTo>
                      <a:pt x="7408" y="1240"/>
                      <a:pt x="7439" y="1209"/>
                      <a:pt x="7439" y="1209"/>
                    </a:cubicBezTo>
                    <a:cubicBezTo>
                      <a:pt x="7439" y="1178"/>
                      <a:pt x="7439" y="1178"/>
                      <a:pt x="7469" y="1178"/>
                    </a:cubicBezTo>
                    <a:cubicBezTo>
                      <a:pt x="7469" y="1146"/>
                      <a:pt x="7469" y="1146"/>
                      <a:pt x="7469" y="1146"/>
                    </a:cubicBezTo>
                    <a:cubicBezTo>
                      <a:pt x="7501" y="1146"/>
                      <a:pt x="7501" y="1116"/>
                      <a:pt x="7501" y="1116"/>
                    </a:cubicBezTo>
                    <a:lnTo>
                      <a:pt x="7501" y="1116"/>
                    </a:lnTo>
                    <a:cubicBezTo>
                      <a:pt x="7501" y="1116"/>
                      <a:pt x="7501" y="1085"/>
                      <a:pt x="7532" y="1085"/>
                    </a:cubicBezTo>
                    <a:lnTo>
                      <a:pt x="7563" y="1085"/>
                    </a:lnTo>
                    <a:cubicBezTo>
                      <a:pt x="7563" y="1085"/>
                      <a:pt x="7563" y="1085"/>
                      <a:pt x="7593" y="1085"/>
                    </a:cubicBezTo>
                    <a:lnTo>
                      <a:pt x="7593" y="1085"/>
                    </a:lnTo>
                    <a:cubicBezTo>
                      <a:pt x="7625" y="1085"/>
                      <a:pt x="7625" y="1054"/>
                      <a:pt x="7625" y="1054"/>
                    </a:cubicBezTo>
                    <a:cubicBezTo>
                      <a:pt x="7625" y="1054"/>
                      <a:pt x="7625" y="1054"/>
                      <a:pt x="7656" y="1054"/>
                    </a:cubicBezTo>
                    <a:lnTo>
                      <a:pt x="7656" y="1054"/>
                    </a:lnTo>
                    <a:cubicBezTo>
                      <a:pt x="7687" y="1054"/>
                      <a:pt x="7687" y="1054"/>
                      <a:pt x="7687" y="1054"/>
                    </a:cubicBezTo>
                    <a:lnTo>
                      <a:pt x="7687" y="1054"/>
                    </a:lnTo>
                    <a:lnTo>
                      <a:pt x="7687" y="1054"/>
                    </a:lnTo>
                    <a:lnTo>
                      <a:pt x="7687" y="1054"/>
                    </a:lnTo>
                    <a:cubicBezTo>
                      <a:pt x="7687" y="1054"/>
                      <a:pt x="7717" y="1054"/>
                      <a:pt x="7749" y="1054"/>
                    </a:cubicBezTo>
                    <a:cubicBezTo>
                      <a:pt x="7749" y="1054"/>
                      <a:pt x="7749" y="1054"/>
                      <a:pt x="7780" y="1054"/>
                    </a:cubicBezTo>
                    <a:lnTo>
                      <a:pt x="7780" y="1054"/>
                    </a:lnTo>
                    <a:cubicBezTo>
                      <a:pt x="7811" y="1054"/>
                      <a:pt x="7811" y="1054"/>
                      <a:pt x="7811" y="1054"/>
                    </a:cubicBezTo>
                    <a:lnTo>
                      <a:pt x="7811" y="1054"/>
                    </a:lnTo>
                    <a:cubicBezTo>
                      <a:pt x="7841" y="1054"/>
                      <a:pt x="7841" y="1054"/>
                      <a:pt x="7873" y="1085"/>
                    </a:cubicBezTo>
                    <a:lnTo>
                      <a:pt x="7873" y="1085"/>
                    </a:lnTo>
                    <a:cubicBezTo>
                      <a:pt x="7873" y="1085"/>
                      <a:pt x="7873" y="1085"/>
                      <a:pt x="7873" y="1054"/>
                    </a:cubicBezTo>
                    <a:cubicBezTo>
                      <a:pt x="7873" y="1054"/>
                      <a:pt x="7904" y="1054"/>
                      <a:pt x="7935" y="1054"/>
                    </a:cubicBezTo>
                    <a:lnTo>
                      <a:pt x="7965" y="1022"/>
                    </a:lnTo>
                    <a:lnTo>
                      <a:pt x="7965" y="1022"/>
                    </a:lnTo>
                    <a:cubicBezTo>
                      <a:pt x="7997" y="992"/>
                      <a:pt x="8089" y="961"/>
                      <a:pt x="8089" y="961"/>
                    </a:cubicBezTo>
                    <a:cubicBezTo>
                      <a:pt x="8121" y="961"/>
                      <a:pt x="8121" y="961"/>
                      <a:pt x="8121" y="961"/>
                    </a:cubicBezTo>
                    <a:lnTo>
                      <a:pt x="8121" y="961"/>
                    </a:lnTo>
                    <a:lnTo>
                      <a:pt x="8121" y="961"/>
                    </a:lnTo>
                    <a:cubicBezTo>
                      <a:pt x="8152" y="961"/>
                      <a:pt x="8152" y="961"/>
                      <a:pt x="8152" y="961"/>
                    </a:cubicBezTo>
                    <a:cubicBezTo>
                      <a:pt x="8183" y="961"/>
                      <a:pt x="8213" y="930"/>
                      <a:pt x="8213" y="930"/>
                    </a:cubicBezTo>
                    <a:lnTo>
                      <a:pt x="8245" y="898"/>
                    </a:lnTo>
                    <a:cubicBezTo>
                      <a:pt x="8276" y="898"/>
                      <a:pt x="8276" y="930"/>
                      <a:pt x="8307" y="930"/>
                    </a:cubicBezTo>
                    <a:lnTo>
                      <a:pt x="8307" y="930"/>
                    </a:lnTo>
                    <a:lnTo>
                      <a:pt x="8307" y="930"/>
                    </a:lnTo>
                    <a:lnTo>
                      <a:pt x="8337" y="930"/>
                    </a:lnTo>
                    <a:lnTo>
                      <a:pt x="8337" y="930"/>
                    </a:lnTo>
                    <a:lnTo>
                      <a:pt x="8337" y="898"/>
                    </a:lnTo>
                    <a:cubicBezTo>
                      <a:pt x="8337" y="868"/>
                      <a:pt x="8337" y="868"/>
                      <a:pt x="8307" y="837"/>
                    </a:cubicBezTo>
                    <a:cubicBezTo>
                      <a:pt x="8276" y="837"/>
                      <a:pt x="8276" y="837"/>
                      <a:pt x="8276" y="837"/>
                    </a:cubicBezTo>
                    <a:cubicBezTo>
                      <a:pt x="8276" y="837"/>
                      <a:pt x="8276" y="837"/>
                      <a:pt x="8245" y="837"/>
                    </a:cubicBezTo>
                    <a:lnTo>
                      <a:pt x="8245" y="837"/>
                    </a:lnTo>
                    <a:cubicBezTo>
                      <a:pt x="8213" y="837"/>
                      <a:pt x="8213" y="837"/>
                      <a:pt x="8183" y="837"/>
                    </a:cubicBezTo>
                    <a:lnTo>
                      <a:pt x="8183" y="837"/>
                    </a:lnTo>
                    <a:lnTo>
                      <a:pt x="8152" y="837"/>
                    </a:lnTo>
                    <a:cubicBezTo>
                      <a:pt x="8152" y="837"/>
                      <a:pt x="8152" y="837"/>
                      <a:pt x="8121" y="837"/>
                    </a:cubicBezTo>
                    <a:lnTo>
                      <a:pt x="8121" y="806"/>
                    </a:lnTo>
                    <a:cubicBezTo>
                      <a:pt x="8121" y="775"/>
                      <a:pt x="8121" y="775"/>
                      <a:pt x="8152" y="775"/>
                    </a:cubicBezTo>
                    <a:lnTo>
                      <a:pt x="8183" y="775"/>
                    </a:lnTo>
                    <a:cubicBezTo>
                      <a:pt x="8183" y="775"/>
                      <a:pt x="8213" y="744"/>
                      <a:pt x="8245" y="744"/>
                    </a:cubicBezTo>
                    <a:cubicBezTo>
                      <a:pt x="8276" y="744"/>
                      <a:pt x="8276" y="775"/>
                      <a:pt x="8307" y="775"/>
                    </a:cubicBezTo>
                    <a:cubicBezTo>
                      <a:pt x="8337" y="775"/>
                      <a:pt x="8369" y="775"/>
                      <a:pt x="8369" y="775"/>
                    </a:cubicBezTo>
                    <a:cubicBezTo>
                      <a:pt x="8400" y="775"/>
                      <a:pt x="8431" y="775"/>
                      <a:pt x="8431" y="775"/>
                    </a:cubicBezTo>
                    <a:cubicBezTo>
                      <a:pt x="8431" y="744"/>
                      <a:pt x="8493" y="744"/>
                      <a:pt x="8493" y="744"/>
                    </a:cubicBezTo>
                    <a:cubicBezTo>
                      <a:pt x="8524" y="744"/>
                      <a:pt x="8524" y="744"/>
                      <a:pt x="8524" y="744"/>
                    </a:cubicBezTo>
                    <a:cubicBezTo>
                      <a:pt x="8555" y="744"/>
                      <a:pt x="8585" y="744"/>
                      <a:pt x="8648" y="744"/>
                    </a:cubicBezTo>
                    <a:lnTo>
                      <a:pt x="8648" y="744"/>
                    </a:lnTo>
                    <a:cubicBezTo>
                      <a:pt x="8679" y="713"/>
                      <a:pt x="8679" y="713"/>
                      <a:pt x="8679" y="713"/>
                    </a:cubicBezTo>
                    <a:cubicBezTo>
                      <a:pt x="8709" y="713"/>
                      <a:pt x="8803" y="682"/>
                      <a:pt x="8865" y="682"/>
                    </a:cubicBezTo>
                    <a:lnTo>
                      <a:pt x="8833" y="682"/>
                    </a:lnTo>
                    <a:cubicBezTo>
                      <a:pt x="8833" y="682"/>
                      <a:pt x="8803" y="682"/>
                      <a:pt x="8772" y="68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1" name="Freeform 140"/>
              <p:cNvSpPr>
                <a:spLocks noChangeArrowheads="1"/>
              </p:cNvSpPr>
              <p:nvPr/>
            </p:nvSpPr>
            <p:spPr bwMode="auto">
              <a:xfrm>
                <a:off x="5510213" y="2003425"/>
                <a:ext cx="146050" cy="268288"/>
              </a:xfrm>
              <a:custGeom>
                <a:avLst/>
                <a:gdLst>
                  <a:gd name="T0" fmla="*/ 248 w 404"/>
                  <a:gd name="T1" fmla="*/ 588 h 745"/>
                  <a:gd name="T2" fmla="*/ 248 w 404"/>
                  <a:gd name="T3" fmla="*/ 526 h 745"/>
                  <a:gd name="T4" fmla="*/ 279 w 404"/>
                  <a:gd name="T5" fmla="*/ 496 h 745"/>
                  <a:gd name="T6" fmla="*/ 310 w 404"/>
                  <a:gd name="T7" fmla="*/ 496 h 745"/>
                  <a:gd name="T8" fmla="*/ 342 w 404"/>
                  <a:gd name="T9" fmla="*/ 496 h 745"/>
                  <a:gd name="T10" fmla="*/ 403 w 404"/>
                  <a:gd name="T11" fmla="*/ 464 h 745"/>
                  <a:gd name="T12" fmla="*/ 403 w 404"/>
                  <a:gd name="T13" fmla="*/ 464 h 745"/>
                  <a:gd name="T14" fmla="*/ 372 w 404"/>
                  <a:gd name="T15" fmla="*/ 402 h 745"/>
                  <a:gd name="T16" fmla="*/ 342 w 404"/>
                  <a:gd name="T17" fmla="*/ 372 h 745"/>
                  <a:gd name="T18" fmla="*/ 310 w 404"/>
                  <a:gd name="T19" fmla="*/ 309 h 745"/>
                  <a:gd name="T20" fmla="*/ 310 w 404"/>
                  <a:gd name="T21" fmla="*/ 278 h 745"/>
                  <a:gd name="T22" fmla="*/ 279 w 404"/>
                  <a:gd name="T23" fmla="*/ 309 h 745"/>
                  <a:gd name="T24" fmla="*/ 248 w 404"/>
                  <a:gd name="T25" fmla="*/ 278 h 745"/>
                  <a:gd name="T26" fmla="*/ 248 w 404"/>
                  <a:gd name="T27" fmla="*/ 278 h 745"/>
                  <a:gd name="T28" fmla="*/ 248 w 404"/>
                  <a:gd name="T29" fmla="*/ 216 h 745"/>
                  <a:gd name="T30" fmla="*/ 248 w 404"/>
                  <a:gd name="T31" fmla="*/ 185 h 745"/>
                  <a:gd name="T32" fmla="*/ 248 w 404"/>
                  <a:gd name="T33" fmla="*/ 155 h 745"/>
                  <a:gd name="T34" fmla="*/ 279 w 404"/>
                  <a:gd name="T35" fmla="*/ 155 h 745"/>
                  <a:gd name="T36" fmla="*/ 310 w 404"/>
                  <a:gd name="T37" fmla="*/ 124 h 745"/>
                  <a:gd name="T38" fmla="*/ 310 w 404"/>
                  <a:gd name="T39" fmla="*/ 92 h 745"/>
                  <a:gd name="T40" fmla="*/ 310 w 404"/>
                  <a:gd name="T41" fmla="*/ 61 h 745"/>
                  <a:gd name="T42" fmla="*/ 279 w 404"/>
                  <a:gd name="T43" fmla="*/ 0 h 745"/>
                  <a:gd name="T44" fmla="*/ 248 w 404"/>
                  <a:gd name="T45" fmla="*/ 0 h 745"/>
                  <a:gd name="T46" fmla="*/ 248 w 404"/>
                  <a:gd name="T47" fmla="*/ 31 h 745"/>
                  <a:gd name="T48" fmla="*/ 248 w 404"/>
                  <a:gd name="T49" fmla="*/ 92 h 745"/>
                  <a:gd name="T50" fmla="*/ 218 w 404"/>
                  <a:gd name="T51" fmla="*/ 92 h 745"/>
                  <a:gd name="T52" fmla="*/ 187 w 404"/>
                  <a:gd name="T53" fmla="*/ 92 h 745"/>
                  <a:gd name="T54" fmla="*/ 155 w 404"/>
                  <a:gd name="T55" fmla="*/ 124 h 745"/>
                  <a:gd name="T56" fmla="*/ 124 w 404"/>
                  <a:gd name="T57" fmla="*/ 185 h 745"/>
                  <a:gd name="T58" fmla="*/ 124 w 404"/>
                  <a:gd name="T59" fmla="*/ 216 h 745"/>
                  <a:gd name="T60" fmla="*/ 94 w 404"/>
                  <a:gd name="T61" fmla="*/ 309 h 745"/>
                  <a:gd name="T62" fmla="*/ 63 w 404"/>
                  <a:gd name="T63" fmla="*/ 278 h 745"/>
                  <a:gd name="T64" fmla="*/ 63 w 404"/>
                  <a:gd name="T65" fmla="*/ 309 h 745"/>
                  <a:gd name="T66" fmla="*/ 63 w 404"/>
                  <a:gd name="T67" fmla="*/ 340 h 745"/>
                  <a:gd name="T68" fmla="*/ 63 w 404"/>
                  <a:gd name="T69" fmla="*/ 402 h 745"/>
                  <a:gd name="T70" fmla="*/ 31 w 404"/>
                  <a:gd name="T71" fmla="*/ 433 h 745"/>
                  <a:gd name="T72" fmla="*/ 0 w 404"/>
                  <a:gd name="T73" fmla="*/ 464 h 745"/>
                  <a:gd name="T74" fmla="*/ 31 w 404"/>
                  <a:gd name="T75" fmla="*/ 464 h 745"/>
                  <a:gd name="T76" fmla="*/ 94 w 404"/>
                  <a:gd name="T77" fmla="*/ 526 h 745"/>
                  <a:gd name="T78" fmla="*/ 94 w 404"/>
                  <a:gd name="T79" fmla="*/ 588 h 745"/>
                  <a:gd name="T80" fmla="*/ 94 w 404"/>
                  <a:gd name="T81" fmla="*/ 744 h 745"/>
                  <a:gd name="T82" fmla="*/ 155 w 404"/>
                  <a:gd name="T83" fmla="*/ 744 h 745"/>
                  <a:gd name="T84" fmla="*/ 218 w 404"/>
                  <a:gd name="T85" fmla="*/ 712 h 745"/>
                  <a:gd name="T86" fmla="*/ 248 w 404"/>
                  <a:gd name="T87" fmla="*/ 650 h 745"/>
                  <a:gd name="T88" fmla="*/ 248 w 404"/>
                  <a:gd name="T89" fmla="*/ 620 h 745"/>
                  <a:gd name="T90" fmla="*/ 248 w 404"/>
                  <a:gd name="T91" fmla="*/ 58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745">
                    <a:moveTo>
                      <a:pt x="248" y="588"/>
                    </a:moveTo>
                    <a:lnTo>
                      <a:pt x="248" y="588"/>
                    </a:lnTo>
                    <a:lnTo>
                      <a:pt x="248" y="588"/>
                    </a:lnTo>
                    <a:cubicBezTo>
                      <a:pt x="248" y="557"/>
                      <a:pt x="248" y="557"/>
                      <a:pt x="248" y="557"/>
                    </a:cubicBezTo>
                    <a:lnTo>
                      <a:pt x="248" y="526"/>
                    </a:lnTo>
                    <a:lnTo>
                      <a:pt x="248" y="526"/>
                    </a:lnTo>
                    <a:lnTo>
                      <a:pt x="279" y="526"/>
                    </a:lnTo>
                    <a:cubicBezTo>
                      <a:pt x="279" y="526"/>
                      <a:pt x="279" y="526"/>
                      <a:pt x="279" y="496"/>
                    </a:cubicBezTo>
                    <a:lnTo>
                      <a:pt x="279" y="496"/>
                    </a:lnTo>
                    <a:cubicBezTo>
                      <a:pt x="279" y="496"/>
                      <a:pt x="279" y="496"/>
                      <a:pt x="310" y="496"/>
                    </a:cubicBezTo>
                    <a:lnTo>
                      <a:pt x="310" y="496"/>
                    </a:lnTo>
                    <a:lnTo>
                      <a:pt x="310" y="496"/>
                    </a:lnTo>
                    <a:lnTo>
                      <a:pt x="310" y="496"/>
                    </a:lnTo>
                    <a:lnTo>
                      <a:pt x="310" y="496"/>
                    </a:lnTo>
                    <a:cubicBezTo>
                      <a:pt x="342" y="496"/>
                      <a:pt x="342" y="496"/>
                      <a:pt x="342" y="496"/>
                    </a:cubicBezTo>
                    <a:cubicBezTo>
                      <a:pt x="342" y="464"/>
                      <a:pt x="372" y="464"/>
                      <a:pt x="403" y="464"/>
                    </a:cubicBezTo>
                    <a:lnTo>
                      <a:pt x="403" y="464"/>
                    </a:lnTo>
                    <a:lnTo>
                      <a:pt x="403" y="464"/>
                    </a:lnTo>
                    <a:lnTo>
                      <a:pt x="403" y="464"/>
                    </a:lnTo>
                    <a:lnTo>
                      <a:pt x="403" y="464"/>
                    </a:lnTo>
                    <a:lnTo>
                      <a:pt x="403" y="464"/>
                    </a:lnTo>
                    <a:cubicBezTo>
                      <a:pt x="403" y="464"/>
                      <a:pt x="403" y="464"/>
                      <a:pt x="403" y="433"/>
                    </a:cubicBezTo>
                    <a:cubicBezTo>
                      <a:pt x="403" y="433"/>
                      <a:pt x="372" y="433"/>
                      <a:pt x="372" y="402"/>
                    </a:cubicBezTo>
                    <a:lnTo>
                      <a:pt x="372" y="402"/>
                    </a:lnTo>
                    <a:lnTo>
                      <a:pt x="372" y="402"/>
                    </a:lnTo>
                    <a:cubicBezTo>
                      <a:pt x="342" y="402"/>
                      <a:pt x="342" y="372"/>
                      <a:pt x="342" y="372"/>
                    </a:cubicBezTo>
                    <a:lnTo>
                      <a:pt x="342" y="372"/>
                    </a:lnTo>
                    <a:cubicBezTo>
                      <a:pt x="342" y="340"/>
                      <a:pt x="342" y="340"/>
                      <a:pt x="342" y="340"/>
                    </a:cubicBezTo>
                    <a:lnTo>
                      <a:pt x="342" y="340"/>
                    </a:lnTo>
                    <a:lnTo>
                      <a:pt x="310" y="309"/>
                    </a:lnTo>
                    <a:lnTo>
                      <a:pt x="310" y="278"/>
                    </a:lnTo>
                    <a:lnTo>
                      <a:pt x="310" y="278"/>
                    </a:lnTo>
                    <a:lnTo>
                      <a:pt x="310" y="278"/>
                    </a:lnTo>
                    <a:cubicBezTo>
                      <a:pt x="279" y="278"/>
                      <a:pt x="279" y="278"/>
                      <a:pt x="279" y="278"/>
                    </a:cubicBezTo>
                    <a:lnTo>
                      <a:pt x="279" y="309"/>
                    </a:lnTo>
                    <a:lnTo>
                      <a:pt x="279" y="309"/>
                    </a:lnTo>
                    <a:lnTo>
                      <a:pt x="279" y="309"/>
                    </a:lnTo>
                    <a:cubicBezTo>
                      <a:pt x="248" y="309"/>
                      <a:pt x="248" y="278"/>
                      <a:pt x="248" y="278"/>
                    </a:cubicBezTo>
                    <a:lnTo>
                      <a:pt x="248" y="278"/>
                    </a:lnTo>
                    <a:lnTo>
                      <a:pt x="248" y="278"/>
                    </a:lnTo>
                    <a:lnTo>
                      <a:pt x="248" y="278"/>
                    </a:lnTo>
                    <a:lnTo>
                      <a:pt x="248" y="278"/>
                    </a:lnTo>
                    <a:cubicBezTo>
                      <a:pt x="248" y="248"/>
                      <a:pt x="248" y="248"/>
                      <a:pt x="248" y="248"/>
                    </a:cubicBezTo>
                    <a:lnTo>
                      <a:pt x="248" y="248"/>
                    </a:lnTo>
                    <a:cubicBezTo>
                      <a:pt x="248" y="216"/>
                      <a:pt x="248" y="216"/>
                      <a:pt x="248" y="216"/>
                    </a:cubicBezTo>
                    <a:lnTo>
                      <a:pt x="248" y="216"/>
                    </a:lnTo>
                    <a:lnTo>
                      <a:pt x="248" y="216"/>
                    </a:lnTo>
                    <a:lnTo>
                      <a:pt x="248" y="185"/>
                    </a:lnTo>
                    <a:lnTo>
                      <a:pt x="248" y="185"/>
                    </a:lnTo>
                    <a:lnTo>
                      <a:pt x="248" y="185"/>
                    </a:lnTo>
                    <a:lnTo>
                      <a:pt x="248" y="155"/>
                    </a:lnTo>
                    <a:cubicBezTo>
                      <a:pt x="279" y="155"/>
                      <a:pt x="279" y="155"/>
                      <a:pt x="279" y="155"/>
                    </a:cubicBezTo>
                    <a:lnTo>
                      <a:pt x="279" y="155"/>
                    </a:lnTo>
                    <a:lnTo>
                      <a:pt x="279" y="155"/>
                    </a:lnTo>
                    <a:lnTo>
                      <a:pt x="279" y="155"/>
                    </a:lnTo>
                    <a:lnTo>
                      <a:pt x="279" y="155"/>
                    </a:lnTo>
                    <a:lnTo>
                      <a:pt x="310" y="124"/>
                    </a:lnTo>
                    <a:lnTo>
                      <a:pt x="310" y="124"/>
                    </a:lnTo>
                    <a:cubicBezTo>
                      <a:pt x="310" y="124"/>
                      <a:pt x="310" y="124"/>
                      <a:pt x="310" y="92"/>
                    </a:cubicBezTo>
                    <a:lnTo>
                      <a:pt x="310" y="92"/>
                    </a:lnTo>
                    <a:lnTo>
                      <a:pt x="310" y="92"/>
                    </a:lnTo>
                    <a:lnTo>
                      <a:pt x="310" y="61"/>
                    </a:lnTo>
                    <a:lnTo>
                      <a:pt x="310" y="61"/>
                    </a:lnTo>
                    <a:cubicBezTo>
                      <a:pt x="310" y="31"/>
                      <a:pt x="310" y="31"/>
                      <a:pt x="310" y="31"/>
                    </a:cubicBezTo>
                    <a:lnTo>
                      <a:pt x="279" y="31"/>
                    </a:lnTo>
                    <a:cubicBezTo>
                      <a:pt x="279" y="31"/>
                      <a:pt x="279" y="31"/>
                      <a:pt x="279" y="0"/>
                    </a:cubicBezTo>
                    <a:lnTo>
                      <a:pt x="279" y="0"/>
                    </a:lnTo>
                    <a:cubicBezTo>
                      <a:pt x="248" y="0"/>
                      <a:pt x="248" y="0"/>
                      <a:pt x="248" y="0"/>
                    </a:cubicBezTo>
                    <a:lnTo>
                      <a:pt x="248" y="0"/>
                    </a:lnTo>
                    <a:lnTo>
                      <a:pt x="248" y="31"/>
                    </a:lnTo>
                    <a:lnTo>
                      <a:pt x="248" y="31"/>
                    </a:lnTo>
                    <a:lnTo>
                      <a:pt x="248" y="31"/>
                    </a:lnTo>
                    <a:cubicBezTo>
                      <a:pt x="279" y="61"/>
                      <a:pt x="279" y="61"/>
                      <a:pt x="279" y="61"/>
                    </a:cubicBezTo>
                    <a:lnTo>
                      <a:pt x="279" y="61"/>
                    </a:lnTo>
                    <a:lnTo>
                      <a:pt x="248" y="92"/>
                    </a:lnTo>
                    <a:lnTo>
                      <a:pt x="248" y="92"/>
                    </a:lnTo>
                    <a:lnTo>
                      <a:pt x="248" y="92"/>
                    </a:lnTo>
                    <a:cubicBezTo>
                      <a:pt x="248" y="92"/>
                      <a:pt x="248" y="92"/>
                      <a:pt x="218" y="92"/>
                    </a:cubicBezTo>
                    <a:lnTo>
                      <a:pt x="218" y="92"/>
                    </a:lnTo>
                    <a:lnTo>
                      <a:pt x="187" y="92"/>
                    </a:lnTo>
                    <a:lnTo>
                      <a:pt x="187" y="92"/>
                    </a:lnTo>
                    <a:lnTo>
                      <a:pt x="187" y="92"/>
                    </a:lnTo>
                    <a:cubicBezTo>
                      <a:pt x="187" y="92"/>
                      <a:pt x="187" y="124"/>
                      <a:pt x="155" y="124"/>
                    </a:cubicBezTo>
                    <a:lnTo>
                      <a:pt x="155" y="124"/>
                    </a:lnTo>
                    <a:cubicBezTo>
                      <a:pt x="155" y="124"/>
                      <a:pt x="155" y="124"/>
                      <a:pt x="155" y="155"/>
                    </a:cubicBezTo>
                    <a:cubicBezTo>
                      <a:pt x="155" y="155"/>
                      <a:pt x="155" y="185"/>
                      <a:pt x="124" y="185"/>
                    </a:cubicBezTo>
                    <a:lnTo>
                      <a:pt x="124" y="185"/>
                    </a:lnTo>
                    <a:lnTo>
                      <a:pt x="124" y="185"/>
                    </a:lnTo>
                    <a:lnTo>
                      <a:pt x="124" y="185"/>
                    </a:lnTo>
                    <a:lnTo>
                      <a:pt x="124" y="216"/>
                    </a:lnTo>
                    <a:cubicBezTo>
                      <a:pt x="124" y="248"/>
                      <a:pt x="124" y="248"/>
                      <a:pt x="124" y="278"/>
                    </a:cubicBezTo>
                    <a:lnTo>
                      <a:pt x="124" y="278"/>
                    </a:lnTo>
                    <a:lnTo>
                      <a:pt x="94" y="309"/>
                    </a:lnTo>
                    <a:lnTo>
                      <a:pt x="94" y="309"/>
                    </a:lnTo>
                    <a:lnTo>
                      <a:pt x="94" y="309"/>
                    </a:lnTo>
                    <a:cubicBezTo>
                      <a:pt x="63" y="309"/>
                      <a:pt x="63" y="309"/>
                      <a:pt x="63" y="278"/>
                    </a:cubicBezTo>
                    <a:lnTo>
                      <a:pt x="63" y="278"/>
                    </a:lnTo>
                    <a:cubicBezTo>
                      <a:pt x="63" y="309"/>
                      <a:pt x="63" y="309"/>
                      <a:pt x="63" y="309"/>
                    </a:cubicBezTo>
                    <a:lnTo>
                      <a:pt x="63" y="309"/>
                    </a:lnTo>
                    <a:lnTo>
                      <a:pt x="63" y="340"/>
                    </a:lnTo>
                    <a:lnTo>
                      <a:pt x="63" y="340"/>
                    </a:lnTo>
                    <a:lnTo>
                      <a:pt x="63" y="340"/>
                    </a:lnTo>
                    <a:lnTo>
                      <a:pt x="63" y="372"/>
                    </a:lnTo>
                    <a:lnTo>
                      <a:pt x="63" y="372"/>
                    </a:lnTo>
                    <a:cubicBezTo>
                      <a:pt x="63" y="372"/>
                      <a:pt x="63" y="372"/>
                      <a:pt x="63" y="402"/>
                    </a:cubicBezTo>
                    <a:lnTo>
                      <a:pt x="63" y="402"/>
                    </a:lnTo>
                    <a:cubicBezTo>
                      <a:pt x="63" y="402"/>
                      <a:pt x="63" y="402"/>
                      <a:pt x="31" y="402"/>
                    </a:cubicBezTo>
                    <a:cubicBezTo>
                      <a:pt x="31" y="433"/>
                      <a:pt x="31" y="433"/>
                      <a:pt x="31" y="433"/>
                    </a:cubicBezTo>
                    <a:cubicBezTo>
                      <a:pt x="31" y="433"/>
                      <a:pt x="31" y="433"/>
                      <a:pt x="0" y="433"/>
                    </a:cubicBezTo>
                    <a:cubicBezTo>
                      <a:pt x="0" y="464"/>
                      <a:pt x="0" y="464"/>
                      <a:pt x="0" y="464"/>
                    </a:cubicBezTo>
                    <a:lnTo>
                      <a:pt x="0" y="464"/>
                    </a:lnTo>
                    <a:lnTo>
                      <a:pt x="0" y="464"/>
                    </a:lnTo>
                    <a:lnTo>
                      <a:pt x="31" y="464"/>
                    </a:lnTo>
                    <a:lnTo>
                      <a:pt x="31" y="464"/>
                    </a:lnTo>
                    <a:lnTo>
                      <a:pt x="63" y="496"/>
                    </a:lnTo>
                    <a:lnTo>
                      <a:pt x="63" y="496"/>
                    </a:lnTo>
                    <a:cubicBezTo>
                      <a:pt x="94" y="496"/>
                      <a:pt x="94" y="526"/>
                      <a:pt x="94" y="526"/>
                    </a:cubicBezTo>
                    <a:cubicBezTo>
                      <a:pt x="94" y="526"/>
                      <a:pt x="94" y="526"/>
                      <a:pt x="94" y="557"/>
                    </a:cubicBezTo>
                    <a:lnTo>
                      <a:pt x="94" y="557"/>
                    </a:lnTo>
                    <a:cubicBezTo>
                      <a:pt x="94" y="588"/>
                      <a:pt x="94" y="588"/>
                      <a:pt x="94" y="588"/>
                    </a:cubicBezTo>
                    <a:cubicBezTo>
                      <a:pt x="94" y="620"/>
                      <a:pt x="124" y="620"/>
                      <a:pt x="124" y="620"/>
                    </a:cubicBezTo>
                    <a:cubicBezTo>
                      <a:pt x="124" y="681"/>
                      <a:pt x="124" y="712"/>
                      <a:pt x="94" y="712"/>
                    </a:cubicBezTo>
                    <a:cubicBezTo>
                      <a:pt x="94" y="744"/>
                      <a:pt x="94" y="744"/>
                      <a:pt x="94" y="744"/>
                    </a:cubicBezTo>
                    <a:lnTo>
                      <a:pt x="94" y="744"/>
                    </a:lnTo>
                    <a:lnTo>
                      <a:pt x="124" y="744"/>
                    </a:lnTo>
                    <a:lnTo>
                      <a:pt x="155" y="744"/>
                    </a:lnTo>
                    <a:cubicBezTo>
                      <a:pt x="155" y="744"/>
                      <a:pt x="155" y="744"/>
                      <a:pt x="187" y="744"/>
                    </a:cubicBezTo>
                    <a:cubicBezTo>
                      <a:pt x="187" y="712"/>
                      <a:pt x="187" y="712"/>
                      <a:pt x="218" y="712"/>
                    </a:cubicBezTo>
                    <a:lnTo>
                      <a:pt x="218" y="712"/>
                    </a:lnTo>
                    <a:cubicBezTo>
                      <a:pt x="218" y="681"/>
                      <a:pt x="218" y="681"/>
                      <a:pt x="218" y="650"/>
                    </a:cubicBezTo>
                    <a:cubicBezTo>
                      <a:pt x="218" y="650"/>
                      <a:pt x="218" y="650"/>
                      <a:pt x="248" y="650"/>
                    </a:cubicBezTo>
                    <a:lnTo>
                      <a:pt x="248" y="650"/>
                    </a:lnTo>
                    <a:lnTo>
                      <a:pt x="248" y="650"/>
                    </a:lnTo>
                    <a:lnTo>
                      <a:pt x="248" y="650"/>
                    </a:lnTo>
                    <a:lnTo>
                      <a:pt x="248" y="620"/>
                    </a:lnTo>
                    <a:cubicBezTo>
                      <a:pt x="218" y="620"/>
                      <a:pt x="218" y="620"/>
                      <a:pt x="218" y="620"/>
                    </a:cubicBezTo>
                    <a:lnTo>
                      <a:pt x="218" y="620"/>
                    </a:lnTo>
                    <a:cubicBezTo>
                      <a:pt x="218" y="588"/>
                      <a:pt x="248" y="588"/>
                      <a:pt x="248" y="5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2" name="Freeform 141"/>
              <p:cNvSpPr>
                <a:spLocks noChangeArrowheads="1"/>
              </p:cNvSpPr>
              <p:nvPr/>
            </p:nvSpPr>
            <p:spPr bwMode="auto">
              <a:xfrm>
                <a:off x="5510213" y="1981200"/>
                <a:ext cx="44450" cy="34925"/>
              </a:xfrm>
              <a:custGeom>
                <a:avLst/>
                <a:gdLst>
                  <a:gd name="T0" fmla="*/ 94 w 125"/>
                  <a:gd name="T1" fmla="*/ 0 h 95"/>
                  <a:gd name="T2" fmla="*/ 94 w 125"/>
                  <a:gd name="T3" fmla="*/ 0 h 95"/>
                  <a:gd name="T4" fmla="*/ 94 w 125"/>
                  <a:gd name="T5" fmla="*/ 0 h 95"/>
                  <a:gd name="T6" fmla="*/ 94 w 125"/>
                  <a:gd name="T7" fmla="*/ 0 h 95"/>
                  <a:gd name="T8" fmla="*/ 94 w 125"/>
                  <a:gd name="T9" fmla="*/ 0 h 95"/>
                  <a:gd name="T10" fmla="*/ 94 w 125"/>
                  <a:gd name="T11" fmla="*/ 0 h 95"/>
                  <a:gd name="T12" fmla="*/ 94 w 125"/>
                  <a:gd name="T13" fmla="*/ 31 h 95"/>
                  <a:gd name="T14" fmla="*/ 94 w 125"/>
                  <a:gd name="T15" fmla="*/ 31 h 95"/>
                  <a:gd name="T16" fmla="*/ 63 w 125"/>
                  <a:gd name="T17" fmla="*/ 63 h 95"/>
                  <a:gd name="T18" fmla="*/ 31 w 125"/>
                  <a:gd name="T19" fmla="*/ 63 h 95"/>
                  <a:gd name="T20" fmla="*/ 31 w 125"/>
                  <a:gd name="T21" fmla="*/ 63 h 95"/>
                  <a:gd name="T22" fmla="*/ 0 w 125"/>
                  <a:gd name="T23" fmla="*/ 94 h 95"/>
                  <a:gd name="T24" fmla="*/ 0 w 125"/>
                  <a:gd name="T25" fmla="*/ 94 h 95"/>
                  <a:gd name="T26" fmla="*/ 0 w 125"/>
                  <a:gd name="T27" fmla="*/ 94 h 95"/>
                  <a:gd name="T28" fmla="*/ 0 w 125"/>
                  <a:gd name="T29" fmla="*/ 94 h 95"/>
                  <a:gd name="T30" fmla="*/ 0 w 125"/>
                  <a:gd name="T31" fmla="*/ 94 h 95"/>
                  <a:gd name="T32" fmla="*/ 31 w 125"/>
                  <a:gd name="T33" fmla="*/ 94 h 95"/>
                  <a:gd name="T34" fmla="*/ 31 w 125"/>
                  <a:gd name="T35" fmla="*/ 94 h 95"/>
                  <a:gd name="T36" fmla="*/ 63 w 125"/>
                  <a:gd name="T37" fmla="*/ 94 h 95"/>
                  <a:gd name="T38" fmla="*/ 63 w 125"/>
                  <a:gd name="T39" fmla="*/ 94 h 95"/>
                  <a:gd name="T40" fmla="*/ 63 w 125"/>
                  <a:gd name="T41" fmla="*/ 63 h 95"/>
                  <a:gd name="T42" fmla="*/ 94 w 125"/>
                  <a:gd name="T43" fmla="*/ 63 h 95"/>
                  <a:gd name="T44" fmla="*/ 94 w 125"/>
                  <a:gd name="T45" fmla="*/ 31 h 95"/>
                  <a:gd name="T46" fmla="*/ 124 w 125"/>
                  <a:gd name="T47" fmla="*/ 31 h 95"/>
                  <a:gd name="T48" fmla="*/ 94 w 125"/>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95">
                    <a:moveTo>
                      <a:pt x="94" y="0"/>
                    </a:moveTo>
                    <a:lnTo>
                      <a:pt x="94" y="0"/>
                    </a:lnTo>
                    <a:lnTo>
                      <a:pt x="94" y="0"/>
                    </a:lnTo>
                    <a:lnTo>
                      <a:pt x="94" y="0"/>
                    </a:lnTo>
                    <a:lnTo>
                      <a:pt x="94" y="0"/>
                    </a:lnTo>
                    <a:lnTo>
                      <a:pt x="94" y="0"/>
                    </a:lnTo>
                    <a:cubicBezTo>
                      <a:pt x="94" y="31"/>
                      <a:pt x="94" y="31"/>
                      <a:pt x="94" y="31"/>
                    </a:cubicBezTo>
                    <a:lnTo>
                      <a:pt x="94" y="31"/>
                    </a:lnTo>
                    <a:cubicBezTo>
                      <a:pt x="63" y="63"/>
                      <a:pt x="63" y="63"/>
                      <a:pt x="63" y="63"/>
                    </a:cubicBezTo>
                    <a:lnTo>
                      <a:pt x="31" y="63"/>
                    </a:lnTo>
                    <a:lnTo>
                      <a:pt x="31" y="63"/>
                    </a:lnTo>
                    <a:cubicBezTo>
                      <a:pt x="31" y="63"/>
                      <a:pt x="0" y="63"/>
                      <a:pt x="0" y="94"/>
                    </a:cubicBezTo>
                    <a:lnTo>
                      <a:pt x="0" y="94"/>
                    </a:lnTo>
                    <a:lnTo>
                      <a:pt x="0" y="94"/>
                    </a:lnTo>
                    <a:lnTo>
                      <a:pt x="0" y="94"/>
                    </a:lnTo>
                    <a:lnTo>
                      <a:pt x="0" y="94"/>
                    </a:lnTo>
                    <a:cubicBezTo>
                      <a:pt x="0" y="94"/>
                      <a:pt x="0" y="94"/>
                      <a:pt x="31" y="94"/>
                    </a:cubicBezTo>
                    <a:lnTo>
                      <a:pt x="31" y="94"/>
                    </a:lnTo>
                    <a:cubicBezTo>
                      <a:pt x="31" y="94"/>
                      <a:pt x="31" y="94"/>
                      <a:pt x="63" y="94"/>
                    </a:cubicBezTo>
                    <a:lnTo>
                      <a:pt x="63" y="94"/>
                    </a:lnTo>
                    <a:lnTo>
                      <a:pt x="63" y="63"/>
                    </a:lnTo>
                    <a:cubicBezTo>
                      <a:pt x="63" y="63"/>
                      <a:pt x="63" y="63"/>
                      <a:pt x="94" y="63"/>
                    </a:cubicBezTo>
                    <a:lnTo>
                      <a:pt x="94" y="31"/>
                    </a:lnTo>
                    <a:lnTo>
                      <a:pt x="124" y="31"/>
                    </a:lnTo>
                    <a:lnTo>
                      <a:pt x="9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3" name="Freeform 142"/>
              <p:cNvSpPr>
                <a:spLocks noChangeArrowheads="1"/>
              </p:cNvSpPr>
              <p:nvPr/>
            </p:nvSpPr>
            <p:spPr bwMode="auto">
              <a:xfrm>
                <a:off x="5922963" y="2917825"/>
                <a:ext cx="781050" cy="625475"/>
              </a:xfrm>
              <a:custGeom>
                <a:avLst/>
                <a:gdLst>
                  <a:gd name="T0" fmla="*/ 2170 w 2171"/>
                  <a:gd name="T1" fmla="*/ 1054 h 1736"/>
                  <a:gd name="T2" fmla="*/ 2170 w 2171"/>
                  <a:gd name="T3" fmla="*/ 930 h 1736"/>
                  <a:gd name="T4" fmla="*/ 2139 w 2171"/>
                  <a:gd name="T5" fmla="*/ 868 h 1736"/>
                  <a:gd name="T6" fmla="*/ 2015 w 2171"/>
                  <a:gd name="T7" fmla="*/ 744 h 1736"/>
                  <a:gd name="T8" fmla="*/ 1984 w 2171"/>
                  <a:gd name="T9" fmla="*/ 713 h 1736"/>
                  <a:gd name="T10" fmla="*/ 1953 w 2171"/>
                  <a:gd name="T11" fmla="*/ 650 h 1736"/>
                  <a:gd name="T12" fmla="*/ 1860 w 2171"/>
                  <a:gd name="T13" fmla="*/ 558 h 1736"/>
                  <a:gd name="T14" fmla="*/ 1767 w 2171"/>
                  <a:gd name="T15" fmla="*/ 402 h 1736"/>
                  <a:gd name="T16" fmla="*/ 1736 w 2171"/>
                  <a:gd name="T17" fmla="*/ 278 h 1736"/>
                  <a:gd name="T18" fmla="*/ 1705 w 2171"/>
                  <a:gd name="T19" fmla="*/ 186 h 1736"/>
                  <a:gd name="T20" fmla="*/ 1612 w 2171"/>
                  <a:gd name="T21" fmla="*/ 124 h 1736"/>
                  <a:gd name="T22" fmla="*/ 1581 w 2171"/>
                  <a:gd name="T23" fmla="*/ 0 h 1736"/>
                  <a:gd name="T24" fmla="*/ 1581 w 2171"/>
                  <a:gd name="T25" fmla="*/ 61 h 1736"/>
                  <a:gd name="T26" fmla="*/ 1550 w 2171"/>
                  <a:gd name="T27" fmla="*/ 278 h 1736"/>
                  <a:gd name="T28" fmla="*/ 1457 w 2171"/>
                  <a:gd name="T29" fmla="*/ 434 h 1736"/>
                  <a:gd name="T30" fmla="*/ 1364 w 2171"/>
                  <a:gd name="T31" fmla="*/ 372 h 1736"/>
                  <a:gd name="T32" fmla="*/ 1178 w 2171"/>
                  <a:gd name="T33" fmla="*/ 217 h 1736"/>
                  <a:gd name="T34" fmla="*/ 1240 w 2171"/>
                  <a:gd name="T35" fmla="*/ 93 h 1736"/>
                  <a:gd name="T36" fmla="*/ 1271 w 2171"/>
                  <a:gd name="T37" fmla="*/ 61 h 1736"/>
                  <a:gd name="T38" fmla="*/ 1147 w 2171"/>
                  <a:gd name="T39" fmla="*/ 61 h 1736"/>
                  <a:gd name="T40" fmla="*/ 1054 w 2171"/>
                  <a:gd name="T41" fmla="*/ 61 h 1736"/>
                  <a:gd name="T42" fmla="*/ 961 w 2171"/>
                  <a:gd name="T43" fmla="*/ 93 h 1736"/>
                  <a:gd name="T44" fmla="*/ 900 w 2171"/>
                  <a:gd name="T45" fmla="*/ 186 h 1736"/>
                  <a:gd name="T46" fmla="*/ 868 w 2171"/>
                  <a:gd name="T47" fmla="*/ 248 h 1736"/>
                  <a:gd name="T48" fmla="*/ 806 w 2171"/>
                  <a:gd name="T49" fmla="*/ 248 h 1736"/>
                  <a:gd name="T50" fmla="*/ 775 w 2171"/>
                  <a:gd name="T51" fmla="*/ 217 h 1736"/>
                  <a:gd name="T52" fmla="*/ 682 w 2171"/>
                  <a:gd name="T53" fmla="*/ 248 h 1736"/>
                  <a:gd name="T54" fmla="*/ 620 w 2171"/>
                  <a:gd name="T55" fmla="*/ 310 h 1736"/>
                  <a:gd name="T56" fmla="*/ 558 w 2171"/>
                  <a:gd name="T57" fmla="*/ 372 h 1736"/>
                  <a:gd name="T58" fmla="*/ 496 w 2171"/>
                  <a:gd name="T59" fmla="*/ 372 h 1736"/>
                  <a:gd name="T60" fmla="*/ 496 w 2171"/>
                  <a:gd name="T61" fmla="*/ 402 h 1736"/>
                  <a:gd name="T62" fmla="*/ 372 w 2171"/>
                  <a:gd name="T63" fmla="*/ 558 h 1736"/>
                  <a:gd name="T64" fmla="*/ 310 w 2171"/>
                  <a:gd name="T65" fmla="*/ 558 h 1736"/>
                  <a:gd name="T66" fmla="*/ 186 w 2171"/>
                  <a:gd name="T67" fmla="*/ 620 h 1736"/>
                  <a:gd name="T68" fmla="*/ 62 w 2171"/>
                  <a:gd name="T69" fmla="*/ 713 h 1736"/>
                  <a:gd name="T70" fmla="*/ 0 w 2171"/>
                  <a:gd name="T71" fmla="*/ 806 h 1736"/>
                  <a:gd name="T72" fmla="*/ 32 w 2171"/>
                  <a:gd name="T73" fmla="*/ 961 h 1736"/>
                  <a:gd name="T74" fmla="*/ 62 w 2171"/>
                  <a:gd name="T75" fmla="*/ 1085 h 1736"/>
                  <a:gd name="T76" fmla="*/ 124 w 2171"/>
                  <a:gd name="T77" fmla="*/ 1302 h 1736"/>
                  <a:gd name="T78" fmla="*/ 124 w 2171"/>
                  <a:gd name="T79" fmla="*/ 1457 h 1736"/>
                  <a:gd name="T80" fmla="*/ 217 w 2171"/>
                  <a:gd name="T81" fmla="*/ 1487 h 1736"/>
                  <a:gd name="T82" fmla="*/ 404 w 2171"/>
                  <a:gd name="T83" fmla="*/ 1426 h 1736"/>
                  <a:gd name="T84" fmla="*/ 528 w 2171"/>
                  <a:gd name="T85" fmla="*/ 1426 h 1736"/>
                  <a:gd name="T86" fmla="*/ 652 w 2171"/>
                  <a:gd name="T87" fmla="*/ 1333 h 1736"/>
                  <a:gd name="T88" fmla="*/ 837 w 2171"/>
                  <a:gd name="T89" fmla="*/ 1270 h 1736"/>
                  <a:gd name="T90" fmla="*/ 930 w 2171"/>
                  <a:gd name="T91" fmla="*/ 1270 h 1736"/>
                  <a:gd name="T92" fmla="*/ 1147 w 2171"/>
                  <a:gd name="T93" fmla="*/ 1364 h 1736"/>
                  <a:gd name="T94" fmla="*/ 1302 w 2171"/>
                  <a:gd name="T95" fmla="*/ 1394 h 1736"/>
                  <a:gd name="T96" fmla="*/ 1364 w 2171"/>
                  <a:gd name="T97" fmla="*/ 1364 h 1736"/>
                  <a:gd name="T98" fmla="*/ 1395 w 2171"/>
                  <a:gd name="T99" fmla="*/ 1518 h 1736"/>
                  <a:gd name="T100" fmla="*/ 1488 w 2171"/>
                  <a:gd name="T101" fmla="*/ 1674 h 1736"/>
                  <a:gd name="T102" fmla="*/ 1581 w 2171"/>
                  <a:gd name="T103" fmla="*/ 1705 h 1736"/>
                  <a:gd name="T104" fmla="*/ 1674 w 2171"/>
                  <a:gd name="T105" fmla="*/ 1705 h 1736"/>
                  <a:gd name="T106" fmla="*/ 1798 w 2171"/>
                  <a:gd name="T107" fmla="*/ 1735 h 1736"/>
                  <a:gd name="T108" fmla="*/ 1922 w 2171"/>
                  <a:gd name="T109" fmla="*/ 1674 h 1736"/>
                  <a:gd name="T110" fmla="*/ 1984 w 2171"/>
                  <a:gd name="T111" fmla="*/ 1674 h 1736"/>
                  <a:gd name="T112" fmla="*/ 2046 w 2171"/>
                  <a:gd name="T113" fmla="*/ 1457 h 1736"/>
                  <a:gd name="T114" fmla="*/ 2139 w 2171"/>
                  <a:gd name="T115" fmla="*/ 1333 h 1736"/>
                  <a:gd name="T116" fmla="*/ 2170 w 2171"/>
                  <a:gd name="T117" fmla="*/ 111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1" h="1736">
                    <a:moveTo>
                      <a:pt x="2170" y="1054"/>
                    </a:moveTo>
                    <a:lnTo>
                      <a:pt x="2170" y="1054"/>
                    </a:lnTo>
                    <a:lnTo>
                      <a:pt x="2170" y="1054"/>
                    </a:lnTo>
                    <a:lnTo>
                      <a:pt x="2170" y="1054"/>
                    </a:lnTo>
                    <a:cubicBezTo>
                      <a:pt x="2139" y="1022"/>
                      <a:pt x="2139" y="1022"/>
                      <a:pt x="2139" y="992"/>
                    </a:cubicBezTo>
                    <a:cubicBezTo>
                      <a:pt x="2170" y="992"/>
                      <a:pt x="2170" y="992"/>
                      <a:pt x="2170" y="961"/>
                    </a:cubicBezTo>
                    <a:lnTo>
                      <a:pt x="2170" y="961"/>
                    </a:lnTo>
                    <a:cubicBezTo>
                      <a:pt x="2170" y="930"/>
                      <a:pt x="2170" y="930"/>
                      <a:pt x="2170" y="930"/>
                    </a:cubicBezTo>
                    <a:lnTo>
                      <a:pt x="2170" y="930"/>
                    </a:lnTo>
                    <a:lnTo>
                      <a:pt x="2170" y="898"/>
                    </a:lnTo>
                    <a:cubicBezTo>
                      <a:pt x="2139" y="898"/>
                      <a:pt x="2139" y="898"/>
                      <a:pt x="2139" y="898"/>
                    </a:cubicBezTo>
                    <a:lnTo>
                      <a:pt x="2139" y="868"/>
                    </a:lnTo>
                    <a:cubicBezTo>
                      <a:pt x="2108" y="868"/>
                      <a:pt x="2108" y="868"/>
                      <a:pt x="2108" y="837"/>
                    </a:cubicBezTo>
                    <a:lnTo>
                      <a:pt x="2108" y="837"/>
                    </a:lnTo>
                    <a:cubicBezTo>
                      <a:pt x="2108" y="837"/>
                      <a:pt x="2077" y="837"/>
                      <a:pt x="2077" y="806"/>
                    </a:cubicBezTo>
                    <a:cubicBezTo>
                      <a:pt x="2046" y="774"/>
                      <a:pt x="2046" y="774"/>
                      <a:pt x="2015" y="744"/>
                    </a:cubicBezTo>
                    <a:lnTo>
                      <a:pt x="2015" y="744"/>
                    </a:lnTo>
                    <a:lnTo>
                      <a:pt x="2015" y="744"/>
                    </a:lnTo>
                    <a:lnTo>
                      <a:pt x="2015" y="744"/>
                    </a:lnTo>
                    <a:cubicBezTo>
                      <a:pt x="1984" y="744"/>
                      <a:pt x="1984" y="744"/>
                      <a:pt x="1984" y="713"/>
                    </a:cubicBezTo>
                    <a:cubicBezTo>
                      <a:pt x="1953" y="713"/>
                      <a:pt x="1953" y="713"/>
                      <a:pt x="1953" y="682"/>
                    </a:cubicBezTo>
                    <a:lnTo>
                      <a:pt x="1953" y="682"/>
                    </a:lnTo>
                    <a:cubicBezTo>
                      <a:pt x="1953" y="650"/>
                      <a:pt x="1953" y="650"/>
                      <a:pt x="1953" y="650"/>
                    </a:cubicBezTo>
                    <a:lnTo>
                      <a:pt x="1953" y="650"/>
                    </a:lnTo>
                    <a:lnTo>
                      <a:pt x="1953" y="620"/>
                    </a:lnTo>
                    <a:cubicBezTo>
                      <a:pt x="1922" y="620"/>
                      <a:pt x="1922" y="620"/>
                      <a:pt x="1922" y="589"/>
                    </a:cubicBezTo>
                    <a:cubicBezTo>
                      <a:pt x="1922" y="589"/>
                      <a:pt x="1922" y="589"/>
                      <a:pt x="1891" y="558"/>
                    </a:cubicBezTo>
                    <a:cubicBezTo>
                      <a:pt x="1891" y="558"/>
                      <a:pt x="1891" y="558"/>
                      <a:pt x="1860" y="558"/>
                    </a:cubicBezTo>
                    <a:lnTo>
                      <a:pt x="1860" y="526"/>
                    </a:lnTo>
                    <a:lnTo>
                      <a:pt x="1860" y="526"/>
                    </a:lnTo>
                    <a:cubicBezTo>
                      <a:pt x="1829" y="526"/>
                      <a:pt x="1798" y="526"/>
                      <a:pt x="1798" y="496"/>
                    </a:cubicBezTo>
                    <a:cubicBezTo>
                      <a:pt x="1767" y="465"/>
                      <a:pt x="1767" y="434"/>
                      <a:pt x="1767" y="402"/>
                    </a:cubicBezTo>
                    <a:lnTo>
                      <a:pt x="1767" y="402"/>
                    </a:lnTo>
                    <a:cubicBezTo>
                      <a:pt x="1767" y="372"/>
                      <a:pt x="1767" y="372"/>
                      <a:pt x="1767" y="372"/>
                    </a:cubicBezTo>
                    <a:cubicBezTo>
                      <a:pt x="1736" y="341"/>
                      <a:pt x="1736" y="341"/>
                      <a:pt x="1736" y="341"/>
                    </a:cubicBezTo>
                    <a:cubicBezTo>
                      <a:pt x="1736" y="310"/>
                      <a:pt x="1736" y="310"/>
                      <a:pt x="1736" y="278"/>
                    </a:cubicBezTo>
                    <a:cubicBezTo>
                      <a:pt x="1736" y="278"/>
                      <a:pt x="1736" y="248"/>
                      <a:pt x="1705" y="217"/>
                    </a:cubicBezTo>
                    <a:lnTo>
                      <a:pt x="1705" y="217"/>
                    </a:lnTo>
                    <a:lnTo>
                      <a:pt x="1705" y="186"/>
                    </a:lnTo>
                    <a:lnTo>
                      <a:pt x="1705" y="186"/>
                    </a:lnTo>
                    <a:cubicBezTo>
                      <a:pt x="1674" y="217"/>
                      <a:pt x="1674" y="217"/>
                      <a:pt x="1674" y="217"/>
                    </a:cubicBezTo>
                    <a:cubicBezTo>
                      <a:pt x="1643" y="217"/>
                      <a:pt x="1643" y="186"/>
                      <a:pt x="1643" y="186"/>
                    </a:cubicBezTo>
                    <a:lnTo>
                      <a:pt x="1643" y="186"/>
                    </a:lnTo>
                    <a:cubicBezTo>
                      <a:pt x="1612" y="155"/>
                      <a:pt x="1612" y="155"/>
                      <a:pt x="1612" y="124"/>
                    </a:cubicBezTo>
                    <a:lnTo>
                      <a:pt x="1612" y="93"/>
                    </a:lnTo>
                    <a:lnTo>
                      <a:pt x="1612" y="93"/>
                    </a:lnTo>
                    <a:cubicBezTo>
                      <a:pt x="1612" y="93"/>
                      <a:pt x="1612" y="93"/>
                      <a:pt x="1612" y="61"/>
                    </a:cubicBezTo>
                    <a:cubicBezTo>
                      <a:pt x="1612" y="61"/>
                      <a:pt x="1581" y="31"/>
                      <a:pt x="1581" y="0"/>
                    </a:cubicBezTo>
                    <a:lnTo>
                      <a:pt x="1581" y="0"/>
                    </a:lnTo>
                    <a:lnTo>
                      <a:pt x="1581" y="31"/>
                    </a:lnTo>
                    <a:lnTo>
                      <a:pt x="1581" y="61"/>
                    </a:lnTo>
                    <a:lnTo>
                      <a:pt x="1581" y="61"/>
                    </a:lnTo>
                    <a:cubicBezTo>
                      <a:pt x="1581" y="93"/>
                      <a:pt x="1581" y="93"/>
                      <a:pt x="1581" y="93"/>
                    </a:cubicBezTo>
                    <a:cubicBezTo>
                      <a:pt x="1581" y="93"/>
                      <a:pt x="1581" y="93"/>
                      <a:pt x="1550" y="124"/>
                    </a:cubicBezTo>
                    <a:cubicBezTo>
                      <a:pt x="1550" y="124"/>
                      <a:pt x="1550" y="186"/>
                      <a:pt x="1581" y="217"/>
                    </a:cubicBezTo>
                    <a:cubicBezTo>
                      <a:pt x="1581" y="248"/>
                      <a:pt x="1581" y="278"/>
                      <a:pt x="1550" y="278"/>
                    </a:cubicBezTo>
                    <a:cubicBezTo>
                      <a:pt x="1550" y="278"/>
                      <a:pt x="1550" y="278"/>
                      <a:pt x="1550" y="310"/>
                    </a:cubicBezTo>
                    <a:cubicBezTo>
                      <a:pt x="1550" y="341"/>
                      <a:pt x="1519" y="372"/>
                      <a:pt x="1519" y="402"/>
                    </a:cubicBezTo>
                    <a:lnTo>
                      <a:pt x="1519" y="402"/>
                    </a:lnTo>
                    <a:cubicBezTo>
                      <a:pt x="1488" y="402"/>
                      <a:pt x="1457" y="434"/>
                      <a:pt x="1457" y="434"/>
                    </a:cubicBezTo>
                    <a:lnTo>
                      <a:pt x="1457" y="434"/>
                    </a:lnTo>
                    <a:cubicBezTo>
                      <a:pt x="1426" y="402"/>
                      <a:pt x="1395" y="402"/>
                      <a:pt x="1395" y="372"/>
                    </a:cubicBezTo>
                    <a:lnTo>
                      <a:pt x="1395" y="372"/>
                    </a:lnTo>
                    <a:cubicBezTo>
                      <a:pt x="1364" y="372"/>
                      <a:pt x="1364" y="372"/>
                      <a:pt x="1364" y="372"/>
                    </a:cubicBezTo>
                    <a:lnTo>
                      <a:pt x="1333" y="372"/>
                    </a:lnTo>
                    <a:lnTo>
                      <a:pt x="1302" y="341"/>
                    </a:lnTo>
                    <a:cubicBezTo>
                      <a:pt x="1271" y="310"/>
                      <a:pt x="1271" y="310"/>
                      <a:pt x="1271" y="310"/>
                    </a:cubicBezTo>
                    <a:cubicBezTo>
                      <a:pt x="1240" y="278"/>
                      <a:pt x="1209" y="248"/>
                      <a:pt x="1178" y="217"/>
                    </a:cubicBezTo>
                    <a:lnTo>
                      <a:pt x="1178" y="186"/>
                    </a:lnTo>
                    <a:cubicBezTo>
                      <a:pt x="1178" y="186"/>
                      <a:pt x="1178" y="186"/>
                      <a:pt x="1178" y="155"/>
                    </a:cubicBezTo>
                    <a:lnTo>
                      <a:pt x="1209" y="124"/>
                    </a:lnTo>
                    <a:cubicBezTo>
                      <a:pt x="1209" y="93"/>
                      <a:pt x="1209" y="93"/>
                      <a:pt x="1240" y="93"/>
                    </a:cubicBezTo>
                    <a:lnTo>
                      <a:pt x="1240" y="93"/>
                    </a:lnTo>
                    <a:cubicBezTo>
                      <a:pt x="1240" y="93"/>
                      <a:pt x="1240" y="93"/>
                      <a:pt x="1271" y="93"/>
                    </a:cubicBezTo>
                    <a:lnTo>
                      <a:pt x="1271" y="93"/>
                    </a:lnTo>
                    <a:lnTo>
                      <a:pt x="1271" y="61"/>
                    </a:lnTo>
                    <a:cubicBezTo>
                      <a:pt x="1240" y="61"/>
                      <a:pt x="1240" y="61"/>
                      <a:pt x="1240" y="61"/>
                    </a:cubicBezTo>
                    <a:lnTo>
                      <a:pt x="1209" y="61"/>
                    </a:lnTo>
                    <a:cubicBezTo>
                      <a:pt x="1178" y="61"/>
                      <a:pt x="1178" y="61"/>
                      <a:pt x="1178" y="61"/>
                    </a:cubicBezTo>
                    <a:lnTo>
                      <a:pt x="1147" y="61"/>
                    </a:lnTo>
                    <a:cubicBezTo>
                      <a:pt x="1147" y="61"/>
                      <a:pt x="1116" y="61"/>
                      <a:pt x="1116" y="31"/>
                    </a:cubicBezTo>
                    <a:cubicBezTo>
                      <a:pt x="1116" y="61"/>
                      <a:pt x="1116" y="61"/>
                      <a:pt x="1085" y="61"/>
                    </a:cubicBezTo>
                    <a:cubicBezTo>
                      <a:pt x="1085" y="61"/>
                      <a:pt x="1085" y="31"/>
                      <a:pt x="1054" y="31"/>
                    </a:cubicBezTo>
                    <a:lnTo>
                      <a:pt x="1054" y="61"/>
                    </a:lnTo>
                    <a:lnTo>
                      <a:pt x="1023" y="93"/>
                    </a:lnTo>
                    <a:cubicBezTo>
                      <a:pt x="1023" y="93"/>
                      <a:pt x="1023" y="61"/>
                      <a:pt x="992" y="61"/>
                    </a:cubicBezTo>
                    <a:cubicBezTo>
                      <a:pt x="992" y="61"/>
                      <a:pt x="992" y="61"/>
                      <a:pt x="961" y="61"/>
                    </a:cubicBezTo>
                    <a:lnTo>
                      <a:pt x="961" y="93"/>
                    </a:lnTo>
                    <a:cubicBezTo>
                      <a:pt x="961" y="93"/>
                      <a:pt x="961" y="124"/>
                      <a:pt x="930" y="124"/>
                    </a:cubicBezTo>
                    <a:cubicBezTo>
                      <a:pt x="930" y="155"/>
                      <a:pt x="930" y="155"/>
                      <a:pt x="900" y="155"/>
                    </a:cubicBezTo>
                    <a:lnTo>
                      <a:pt x="900" y="155"/>
                    </a:lnTo>
                    <a:lnTo>
                      <a:pt x="900" y="186"/>
                    </a:lnTo>
                    <a:cubicBezTo>
                      <a:pt x="900" y="217"/>
                      <a:pt x="900" y="217"/>
                      <a:pt x="900" y="217"/>
                    </a:cubicBezTo>
                    <a:cubicBezTo>
                      <a:pt x="900" y="278"/>
                      <a:pt x="900" y="278"/>
                      <a:pt x="900" y="278"/>
                    </a:cubicBezTo>
                    <a:cubicBezTo>
                      <a:pt x="868" y="248"/>
                      <a:pt x="868" y="248"/>
                      <a:pt x="868" y="248"/>
                    </a:cubicBezTo>
                    <a:lnTo>
                      <a:pt x="868" y="248"/>
                    </a:lnTo>
                    <a:cubicBezTo>
                      <a:pt x="837" y="248"/>
                      <a:pt x="837" y="248"/>
                      <a:pt x="837" y="248"/>
                    </a:cubicBezTo>
                    <a:lnTo>
                      <a:pt x="837" y="248"/>
                    </a:lnTo>
                    <a:lnTo>
                      <a:pt x="806" y="248"/>
                    </a:lnTo>
                    <a:lnTo>
                      <a:pt x="806" y="248"/>
                    </a:lnTo>
                    <a:lnTo>
                      <a:pt x="806" y="248"/>
                    </a:lnTo>
                    <a:cubicBezTo>
                      <a:pt x="775" y="248"/>
                      <a:pt x="775" y="248"/>
                      <a:pt x="775" y="248"/>
                    </a:cubicBezTo>
                    <a:lnTo>
                      <a:pt x="775" y="217"/>
                    </a:lnTo>
                    <a:lnTo>
                      <a:pt x="775" y="217"/>
                    </a:lnTo>
                    <a:cubicBezTo>
                      <a:pt x="775" y="186"/>
                      <a:pt x="744" y="186"/>
                      <a:pt x="744" y="186"/>
                    </a:cubicBezTo>
                    <a:cubicBezTo>
                      <a:pt x="744" y="186"/>
                      <a:pt x="744" y="186"/>
                      <a:pt x="713" y="186"/>
                    </a:cubicBezTo>
                    <a:cubicBezTo>
                      <a:pt x="713" y="186"/>
                      <a:pt x="713" y="186"/>
                      <a:pt x="682" y="186"/>
                    </a:cubicBezTo>
                    <a:cubicBezTo>
                      <a:pt x="682" y="186"/>
                      <a:pt x="682" y="217"/>
                      <a:pt x="682" y="248"/>
                    </a:cubicBezTo>
                    <a:cubicBezTo>
                      <a:pt x="682" y="248"/>
                      <a:pt x="652" y="248"/>
                      <a:pt x="652" y="278"/>
                    </a:cubicBezTo>
                    <a:lnTo>
                      <a:pt x="652" y="278"/>
                    </a:lnTo>
                    <a:cubicBezTo>
                      <a:pt x="652" y="278"/>
                      <a:pt x="652" y="278"/>
                      <a:pt x="620" y="310"/>
                    </a:cubicBezTo>
                    <a:lnTo>
                      <a:pt x="620" y="310"/>
                    </a:lnTo>
                    <a:cubicBezTo>
                      <a:pt x="620" y="310"/>
                      <a:pt x="620" y="310"/>
                      <a:pt x="589" y="310"/>
                    </a:cubicBezTo>
                    <a:lnTo>
                      <a:pt x="589" y="310"/>
                    </a:lnTo>
                    <a:cubicBezTo>
                      <a:pt x="589" y="310"/>
                      <a:pt x="589" y="310"/>
                      <a:pt x="558" y="310"/>
                    </a:cubicBezTo>
                    <a:cubicBezTo>
                      <a:pt x="558" y="341"/>
                      <a:pt x="558" y="372"/>
                      <a:pt x="558" y="372"/>
                    </a:cubicBezTo>
                    <a:cubicBezTo>
                      <a:pt x="558" y="526"/>
                      <a:pt x="558" y="526"/>
                      <a:pt x="558" y="526"/>
                    </a:cubicBezTo>
                    <a:cubicBezTo>
                      <a:pt x="528" y="402"/>
                      <a:pt x="528" y="402"/>
                      <a:pt x="528" y="402"/>
                    </a:cubicBezTo>
                    <a:cubicBezTo>
                      <a:pt x="528" y="372"/>
                      <a:pt x="528" y="372"/>
                      <a:pt x="496" y="372"/>
                    </a:cubicBezTo>
                    <a:lnTo>
                      <a:pt x="496" y="372"/>
                    </a:lnTo>
                    <a:lnTo>
                      <a:pt x="496" y="372"/>
                    </a:lnTo>
                    <a:lnTo>
                      <a:pt x="496" y="372"/>
                    </a:lnTo>
                    <a:lnTo>
                      <a:pt x="496" y="372"/>
                    </a:lnTo>
                    <a:lnTo>
                      <a:pt x="496" y="402"/>
                    </a:lnTo>
                    <a:cubicBezTo>
                      <a:pt x="496" y="434"/>
                      <a:pt x="496" y="434"/>
                      <a:pt x="465" y="465"/>
                    </a:cubicBezTo>
                    <a:lnTo>
                      <a:pt x="465" y="465"/>
                    </a:lnTo>
                    <a:cubicBezTo>
                      <a:pt x="465" y="465"/>
                      <a:pt x="434" y="496"/>
                      <a:pt x="404" y="526"/>
                    </a:cubicBezTo>
                    <a:cubicBezTo>
                      <a:pt x="404" y="558"/>
                      <a:pt x="404" y="558"/>
                      <a:pt x="372" y="558"/>
                    </a:cubicBezTo>
                    <a:lnTo>
                      <a:pt x="372" y="558"/>
                    </a:lnTo>
                    <a:lnTo>
                      <a:pt x="372" y="558"/>
                    </a:lnTo>
                    <a:cubicBezTo>
                      <a:pt x="341" y="558"/>
                      <a:pt x="341" y="558"/>
                      <a:pt x="341" y="558"/>
                    </a:cubicBezTo>
                    <a:cubicBezTo>
                      <a:pt x="310" y="558"/>
                      <a:pt x="310" y="558"/>
                      <a:pt x="310" y="558"/>
                    </a:cubicBezTo>
                    <a:cubicBezTo>
                      <a:pt x="280" y="558"/>
                      <a:pt x="280" y="589"/>
                      <a:pt x="248" y="589"/>
                    </a:cubicBezTo>
                    <a:cubicBezTo>
                      <a:pt x="248" y="620"/>
                      <a:pt x="217" y="620"/>
                      <a:pt x="217" y="620"/>
                    </a:cubicBezTo>
                    <a:cubicBezTo>
                      <a:pt x="186" y="620"/>
                      <a:pt x="186" y="620"/>
                      <a:pt x="186" y="620"/>
                    </a:cubicBezTo>
                    <a:lnTo>
                      <a:pt x="186" y="620"/>
                    </a:lnTo>
                    <a:lnTo>
                      <a:pt x="156" y="620"/>
                    </a:lnTo>
                    <a:lnTo>
                      <a:pt x="156" y="620"/>
                    </a:lnTo>
                    <a:cubicBezTo>
                      <a:pt x="124" y="650"/>
                      <a:pt x="93" y="682"/>
                      <a:pt x="62" y="682"/>
                    </a:cubicBezTo>
                    <a:cubicBezTo>
                      <a:pt x="62" y="682"/>
                      <a:pt x="62" y="682"/>
                      <a:pt x="62" y="713"/>
                    </a:cubicBezTo>
                    <a:cubicBezTo>
                      <a:pt x="62" y="713"/>
                      <a:pt x="62" y="713"/>
                      <a:pt x="32" y="713"/>
                    </a:cubicBezTo>
                    <a:lnTo>
                      <a:pt x="32" y="713"/>
                    </a:lnTo>
                    <a:cubicBezTo>
                      <a:pt x="32" y="744"/>
                      <a:pt x="32" y="744"/>
                      <a:pt x="32" y="744"/>
                    </a:cubicBezTo>
                    <a:cubicBezTo>
                      <a:pt x="32" y="774"/>
                      <a:pt x="32" y="774"/>
                      <a:pt x="0" y="806"/>
                    </a:cubicBezTo>
                    <a:lnTo>
                      <a:pt x="0" y="806"/>
                    </a:lnTo>
                    <a:cubicBezTo>
                      <a:pt x="0" y="837"/>
                      <a:pt x="0" y="837"/>
                      <a:pt x="32" y="868"/>
                    </a:cubicBezTo>
                    <a:cubicBezTo>
                      <a:pt x="32" y="868"/>
                      <a:pt x="62" y="898"/>
                      <a:pt x="62" y="930"/>
                    </a:cubicBezTo>
                    <a:cubicBezTo>
                      <a:pt x="32" y="930"/>
                      <a:pt x="32" y="961"/>
                      <a:pt x="32" y="961"/>
                    </a:cubicBezTo>
                    <a:cubicBezTo>
                      <a:pt x="32" y="961"/>
                      <a:pt x="32" y="961"/>
                      <a:pt x="0" y="961"/>
                    </a:cubicBezTo>
                    <a:cubicBezTo>
                      <a:pt x="0" y="992"/>
                      <a:pt x="32" y="992"/>
                      <a:pt x="32" y="992"/>
                    </a:cubicBezTo>
                    <a:cubicBezTo>
                      <a:pt x="32" y="992"/>
                      <a:pt x="32" y="1022"/>
                      <a:pt x="32" y="1054"/>
                    </a:cubicBezTo>
                    <a:lnTo>
                      <a:pt x="62" y="1085"/>
                    </a:lnTo>
                    <a:cubicBezTo>
                      <a:pt x="62" y="1116"/>
                      <a:pt x="93" y="1116"/>
                      <a:pt x="93" y="1146"/>
                    </a:cubicBezTo>
                    <a:lnTo>
                      <a:pt x="93" y="1209"/>
                    </a:lnTo>
                    <a:cubicBezTo>
                      <a:pt x="93" y="1209"/>
                      <a:pt x="93" y="1240"/>
                      <a:pt x="124" y="1302"/>
                    </a:cubicBezTo>
                    <a:lnTo>
                      <a:pt x="124" y="1302"/>
                    </a:lnTo>
                    <a:cubicBezTo>
                      <a:pt x="124" y="1333"/>
                      <a:pt x="124" y="1364"/>
                      <a:pt x="124" y="1364"/>
                    </a:cubicBezTo>
                    <a:cubicBezTo>
                      <a:pt x="124" y="1394"/>
                      <a:pt x="124" y="1394"/>
                      <a:pt x="124" y="1394"/>
                    </a:cubicBezTo>
                    <a:cubicBezTo>
                      <a:pt x="124" y="1426"/>
                      <a:pt x="124" y="1426"/>
                      <a:pt x="93" y="1426"/>
                    </a:cubicBezTo>
                    <a:cubicBezTo>
                      <a:pt x="93" y="1457"/>
                      <a:pt x="124" y="1457"/>
                      <a:pt x="124" y="1457"/>
                    </a:cubicBezTo>
                    <a:lnTo>
                      <a:pt x="124" y="1487"/>
                    </a:lnTo>
                    <a:cubicBezTo>
                      <a:pt x="156" y="1487"/>
                      <a:pt x="186" y="1487"/>
                      <a:pt x="186" y="1487"/>
                    </a:cubicBezTo>
                    <a:cubicBezTo>
                      <a:pt x="186" y="1487"/>
                      <a:pt x="186" y="1487"/>
                      <a:pt x="217" y="1487"/>
                    </a:cubicBezTo>
                    <a:lnTo>
                      <a:pt x="217" y="1487"/>
                    </a:lnTo>
                    <a:lnTo>
                      <a:pt x="248" y="1487"/>
                    </a:lnTo>
                    <a:lnTo>
                      <a:pt x="248" y="1487"/>
                    </a:lnTo>
                    <a:cubicBezTo>
                      <a:pt x="248" y="1457"/>
                      <a:pt x="310" y="1426"/>
                      <a:pt x="372" y="1426"/>
                    </a:cubicBezTo>
                    <a:cubicBezTo>
                      <a:pt x="372" y="1426"/>
                      <a:pt x="372" y="1426"/>
                      <a:pt x="404" y="1426"/>
                    </a:cubicBezTo>
                    <a:cubicBezTo>
                      <a:pt x="434" y="1426"/>
                      <a:pt x="465" y="1426"/>
                      <a:pt x="465" y="1426"/>
                    </a:cubicBezTo>
                    <a:lnTo>
                      <a:pt x="465" y="1426"/>
                    </a:lnTo>
                    <a:cubicBezTo>
                      <a:pt x="465" y="1426"/>
                      <a:pt x="496" y="1426"/>
                      <a:pt x="528" y="1426"/>
                    </a:cubicBezTo>
                    <a:lnTo>
                      <a:pt x="528" y="1426"/>
                    </a:lnTo>
                    <a:cubicBezTo>
                      <a:pt x="528" y="1426"/>
                      <a:pt x="528" y="1426"/>
                      <a:pt x="558" y="1426"/>
                    </a:cubicBezTo>
                    <a:cubicBezTo>
                      <a:pt x="558" y="1394"/>
                      <a:pt x="558" y="1394"/>
                      <a:pt x="558" y="1394"/>
                    </a:cubicBezTo>
                    <a:cubicBezTo>
                      <a:pt x="558" y="1394"/>
                      <a:pt x="558" y="1394"/>
                      <a:pt x="558" y="1364"/>
                    </a:cubicBezTo>
                    <a:cubicBezTo>
                      <a:pt x="558" y="1364"/>
                      <a:pt x="589" y="1333"/>
                      <a:pt x="652" y="1333"/>
                    </a:cubicBezTo>
                    <a:lnTo>
                      <a:pt x="652" y="1333"/>
                    </a:lnTo>
                    <a:cubicBezTo>
                      <a:pt x="682" y="1333"/>
                      <a:pt x="713" y="1302"/>
                      <a:pt x="775" y="1302"/>
                    </a:cubicBezTo>
                    <a:lnTo>
                      <a:pt x="806" y="1302"/>
                    </a:lnTo>
                    <a:cubicBezTo>
                      <a:pt x="806" y="1270"/>
                      <a:pt x="837" y="1270"/>
                      <a:pt x="837" y="1270"/>
                    </a:cubicBezTo>
                    <a:cubicBezTo>
                      <a:pt x="868" y="1270"/>
                      <a:pt x="868" y="1270"/>
                      <a:pt x="868" y="1270"/>
                    </a:cubicBezTo>
                    <a:lnTo>
                      <a:pt x="900" y="1270"/>
                    </a:lnTo>
                    <a:lnTo>
                      <a:pt x="900" y="1270"/>
                    </a:lnTo>
                    <a:lnTo>
                      <a:pt x="930" y="1270"/>
                    </a:lnTo>
                    <a:lnTo>
                      <a:pt x="961" y="1270"/>
                    </a:lnTo>
                    <a:cubicBezTo>
                      <a:pt x="992" y="1270"/>
                      <a:pt x="992" y="1270"/>
                      <a:pt x="1023" y="1270"/>
                    </a:cubicBezTo>
                    <a:cubicBezTo>
                      <a:pt x="1023" y="1302"/>
                      <a:pt x="1054" y="1302"/>
                      <a:pt x="1085" y="1302"/>
                    </a:cubicBezTo>
                    <a:cubicBezTo>
                      <a:pt x="1116" y="1302"/>
                      <a:pt x="1147" y="1333"/>
                      <a:pt x="1147" y="1364"/>
                    </a:cubicBezTo>
                    <a:lnTo>
                      <a:pt x="1178" y="1364"/>
                    </a:lnTo>
                    <a:cubicBezTo>
                      <a:pt x="1178" y="1394"/>
                      <a:pt x="1209" y="1426"/>
                      <a:pt x="1209" y="1457"/>
                    </a:cubicBezTo>
                    <a:cubicBezTo>
                      <a:pt x="1209" y="1457"/>
                      <a:pt x="1209" y="1457"/>
                      <a:pt x="1240" y="1457"/>
                    </a:cubicBezTo>
                    <a:cubicBezTo>
                      <a:pt x="1240" y="1426"/>
                      <a:pt x="1271" y="1394"/>
                      <a:pt x="1302" y="1394"/>
                    </a:cubicBezTo>
                    <a:lnTo>
                      <a:pt x="1302" y="1364"/>
                    </a:lnTo>
                    <a:cubicBezTo>
                      <a:pt x="1302" y="1333"/>
                      <a:pt x="1302" y="1333"/>
                      <a:pt x="1302" y="1333"/>
                    </a:cubicBezTo>
                    <a:cubicBezTo>
                      <a:pt x="1364" y="1333"/>
                      <a:pt x="1364" y="1333"/>
                      <a:pt x="1364" y="1333"/>
                    </a:cubicBezTo>
                    <a:cubicBezTo>
                      <a:pt x="1364" y="1364"/>
                      <a:pt x="1364" y="1364"/>
                      <a:pt x="1364" y="1364"/>
                    </a:cubicBezTo>
                    <a:cubicBezTo>
                      <a:pt x="1364" y="1394"/>
                      <a:pt x="1364" y="1394"/>
                      <a:pt x="1364" y="1426"/>
                    </a:cubicBezTo>
                    <a:lnTo>
                      <a:pt x="1364" y="1426"/>
                    </a:lnTo>
                    <a:cubicBezTo>
                      <a:pt x="1364" y="1457"/>
                      <a:pt x="1395" y="1487"/>
                      <a:pt x="1395" y="1487"/>
                    </a:cubicBezTo>
                    <a:cubicBezTo>
                      <a:pt x="1395" y="1518"/>
                      <a:pt x="1395" y="1518"/>
                      <a:pt x="1395" y="1518"/>
                    </a:cubicBezTo>
                    <a:lnTo>
                      <a:pt x="1426" y="1550"/>
                    </a:lnTo>
                    <a:cubicBezTo>
                      <a:pt x="1457" y="1581"/>
                      <a:pt x="1457" y="1611"/>
                      <a:pt x="1457" y="1642"/>
                    </a:cubicBezTo>
                    <a:lnTo>
                      <a:pt x="1457" y="1642"/>
                    </a:lnTo>
                    <a:lnTo>
                      <a:pt x="1488" y="1674"/>
                    </a:lnTo>
                    <a:cubicBezTo>
                      <a:pt x="1488" y="1674"/>
                      <a:pt x="1488" y="1705"/>
                      <a:pt x="1519" y="1705"/>
                    </a:cubicBezTo>
                    <a:cubicBezTo>
                      <a:pt x="1519" y="1705"/>
                      <a:pt x="1519" y="1705"/>
                      <a:pt x="1550" y="1705"/>
                    </a:cubicBezTo>
                    <a:cubicBezTo>
                      <a:pt x="1581" y="1705"/>
                      <a:pt x="1581" y="1705"/>
                      <a:pt x="1581" y="1705"/>
                    </a:cubicBezTo>
                    <a:lnTo>
                      <a:pt x="1581" y="1705"/>
                    </a:lnTo>
                    <a:cubicBezTo>
                      <a:pt x="1612" y="1705"/>
                      <a:pt x="1612" y="1705"/>
                      <a:pt x="1643" y="1735"/>
                    </a:cubicBezTo>
                    <a:lnTo>
                      <a:pt x="1643" y="1735"/>
                    </a:lnTo>
                    <a:cubicBezTo>
                      <a:pt x="1643" y="1735"/>
                      <a:pt x="1643" y="1735"/>
                      <a:pt x="1674" y="1735"/>
                    </a:cubicBezTo>
                    <a:lnTo>
                      <a:pt x="1674" y="1705"/>
                    </a:lnTo>
                    <a:cubicBezTo>
                      <a:pt x="1705" y="1705"/>
                      <a:pt x="1705" y="1705"/>
                      <a:pt x="1736" y="1705"/>
                    </a:cubicBezTo>
                    <a:lnTo>
                      <a:pt x="1736" y="1705"/>
                    </a:lnTo>
                    <a:lnTo>
                      <a:pt x="1736" y="1705"/>
                    </a:lnTo>
                    <a:cubicBezTo>
                      <a:pt x="1767" y="1705"/>
                      <a:pt x="1767" y="1705"/>
                      <a:pt x="1798" y="1735"/>
                    </a:cubicBezTo>
                    <a:lnTo>
                      <a:pt x="1798" y="1735"/>
                    </a:lnTo>
                    <a:cubicBezTo>
                      <a:pt x="1829" y="1735"/>
                      <a:pt x="1829" y="1705"/>
                      <a:pt x="1860" y="1705"/>
                    </a:cubicBezTo>
                    <a:lnTo>
                      <a:pt x="1860" y="1705"/>
                    </a:lnTo>
                    <a:cubicBezTo>
                      <a:pt x="1860" y="1674"/>
                      <a:pt x="1891" y="1674"/>
                      <a:pt x="1922" y="1674"/>
                    </a:cubicBezTo>
                    <a:lnTo>
                      <a:pt x="1922" y="1674"/>
                    </a:lnTo>
                    <a:lnTo>
                      <a:pt x="1922" y="1674"/>
                    </a:lnTo>
                    <a:cubicBezTo>
                      <a:pt x="1953" y="1674"/>
                      <a:pt x="1953" y="1674"/>
                      <a:pt x="1953" y="1674"/>
                    </a:cubicBezTo>
                    <a:cubicBezTo>
                      <a:pt x="1984" y="1674"/>
                      <a:pt x="1984" y="1674"/>
                      <a:pt x="1984" y="1674"/>
                    </a:cubicBezTo>
                    <a:cubicBezTo>
                      <a:pt x="1984" y="1674"/>
                      <a:pt x="1984" y="1674"/>
                      <a:pt x="1984" y="1642"/>
                    </a:cubicBezTo>
                    <a:lnTo>
                      <a:pt x="1984" y="1642"/>
                    </a:lnTo>
                    <a:cubicBezTo>
                      <a:pt x="1984" y="1642"/>
                      <a:pt x="1984" y="1611"/>
                      <a:pt x="1984" y="1581"/>
                    </a:cubicBezTo>
                    <a:cubicBezTo>
                      <a:pt x="2015" y="1518"/>
                      <a:pt x="2046" y="1487"/>
                      <a:pt x="2046" y="1457"/>
                    </a:cubicBezTo>
                    <a:lnTo>
                      <a:pt x="2046" y="1426"/>
                    </a:lnTo>
                    <a:lnTo>
                      <a:pt x="2046" y="1426"/>
                    </a:lnTo>
                    <a:cubicBezTo>
                      <a:pt x="2046" y="1394"/>
                      <a:pt x="2077" y="1364"/>
                      <a:pt x="2108" y="1364"/>
                    </a:cubicBezTo>
                    <a:cubicBezTo>
                      <a:pt x="2108" y="1333"/>
                      <a:pt x="2108" y="1333"/>
                      <a:pt x="2139" y="1333"/>
                    </a:cubicBezTo>
                    <a:cubicBezTo>
                      <a:pt x="2139" y="1302"/>
                      <a:pt x="2139" y="1270"/>
                      <a:pt x="2139" y="1270"/>
                    </a:cubicBezTo>
                    <a:cubicBezTo>
                      <a:pt x="2170" y="1240"/>
                      <a:pt x="2170" y="1209"/>
                      <a:pt x="2170" y="1209"/>
                    </a:cubicBezTo>
                    <a:cubicBezTo>
                      <a:pt x="2170" y="1209"/>
                      <a:pt x="2170" y="1146"/>
                      <a:pt x="2170" y="1116"/>
                    </a:cubicBezTo>
                    <a:lnTo>
                      <a:pt x="2170" y="1116"/>
                    </a:lnTo>
                    <a:lnTo>
                      <a:pt x="2170" y="1085"/>
                    </a:lnTo>
                    <a:cubicBezTo>
                      <a:pt x="2170" y="1085"/>
                      <a:pt x="2170" y="1085"/>
                      <a:pt x="2170" y="105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4" name="Freeform 143"/>
              <p:cNvSpPr>
                <a:spLocks noChangeArrowheads="1"/>
              </p:cNvSpPr>
              <p:nvPr/>
            </p:nvSpPr>
            <p:spPr bwMode="auto">
              <a:xfrm>
                <a:off x="5565775" y="2538413"/>
                <a:ext cx="201613" cy="246062"/>
              </a:xfrm>
              <a:custGeom>
                <a:avLst/>
                <a:gdLst>
                  <a:gd name="T0" fmla="*/ 465 w 559"/>
                  <a:gd name="T1" fmla="*/ 403 h 683"/>
                  <a:gd name="T2" fmla="*/ 434 w 559"/>
                  <a:gd name="T3" fmla="*/ 372 h 683"/>
                  <a:gd name="T4" fmla="*/ 434 w 559"/>
                  <a:gd name="T5" fmla="*/ 310 h 683"/>
                  <a:gd name="T6" fmla="*/ 404 w 559"/>
                  <a:gd name="T7" fmla="*/ 279 h 683"/>
                  <a:gd name="T8" fmla="*/ 372 w 559"/>
                  <a:gd name="T9" fmla="*/ 279 h 683"/>
                  <a:gd name="T10" fmla="*/ 341 w 559"/>
                  <a:gd name="T11" fmla="*/ 248 h 683"/>
                  <a:gd name="T12" fmla="*/ 341 w 559"/>
                  <a:gd name="T13" fmla="*/ 217 h 683"/>
                  <a:gd name="T14" fmla="*/ 341 w 559"/>
                  <a:gd name="T15" fmla="*/ 217 h 683"/>
                  <a:gd name="T16" fmla="*/ 280 w 559"/>
                  <a:gd name="T17" fmla="*/ 186 h 683"/>
                  <a:gd name="T18" fmla="*/ 217 w 559"/>
                  <a:gd name="T19" fmla="*/ 124 h 683"/>
                  <a:gd name="T20" fmla="*/ 155 w 559"/>
                  <a:gd name="T21" fmla="*/ 62 h 683"/>
                  <a:gd name="T22" fmla="*/ 124 w 559"/>
                  <a:gd name="T23" fmla="*/ 31 h 683"/>
                  <a:gd name="T24" fmla="*/ 93 w 559"/>
                  <a:gd name="T25" fmla="*/ 0 h 683"/>
                  <a:gd name="T26" fmla="*/ 93 w 559"/>
                  <a:gd name="T27" fmla="*/ 0 h 683"/>
                  <a:gd name="T28" fmla="*/ 32 w 559"/>
                  <a:gd name="T29" fmla="*/ 0 h 683"/>
                  <a:gd name="T30" fmla="*/ 0 w 559"/>
                  <a:gd name="T31" fmla="*/ 0 h 683"/>
                  <a:gd name="T32" fmla="*/ 32 w 559"/>
                  <a:gd name="T33" fmla="*/ 31 h 683"/>
                  <a:gd name="T34" fmla="*/ 63 w 559"/>
                  <a:gd name="T35" fmla="*/ 62 h 683"/>
                  <a:gd name="T36" fmla="*/ 93 w 559"/>
                  <a:gd name="T37" fmla="*/ 93 h 683"/>
                  <a:gd name="T38" fmla="*/ 124 w 559"/>
                  <a:gd name="T39" fmla="*/ 155 h 683"/>
                  <a:gd name="T40" fmla="*/ 187 w 559"/>
                  <a:gd name="T41" fmla="*/ 186 h 683"/>
                  <a:gd name="T42" fmla="*/ 217 w 559"/>
                  <a:gd name="T43" fmla="*/ 248 h 683"/>
                  <a:gd name="T44" fmla="*/ 217 w 559"/>
                  <a:gd name="T45" fmla="*/ 279 h 683"/>
                  <a:gd name="T46" fmla="*/ 310 w 559"/>
                  <a:gd name="T47" fmla="*/ 403 h 683"/>
                  <a:gd name="T48" fmla="*/ 372 w 559"/>
                  <a:gd name="T49" fmla="*/ 527 h 683"/>
                  <a:gd name="T50" fmla="*/ 434 w 559"/>
                  <a:gd name="T51" fmla="*/ 589 h 683"/>
                  <a:gd name="T52" fmla="*/ 465 w 559"/>
                  <a:gd name="T53" fmla="*/ 620 h 683"/>
                  <a:gd name="T54" fmla="*/ 496 w 559"/>
                  <a:gd name="T55" fmla="*/ 651 h 683"/>
                  <a:gd name="T56" fmla="*/ 528 w 559"/>
                  <a:gd name="T57" fmla="*/ 651 h 683"/>
                  <a:gd name="T58" fmla="*/ 558 w 559"/>
                  <a:gd name="T59" fmla="*/ 651 h 683"/>
                  <a:gd name="T60" fmla="*/ 558 w 559"/>
                  <a:gd name="T61" fmla="*/ 589 h 683"/>
                  <a:gd name="T62" fmla="*/ 558 w 559"/>
                  <a:gd name="T63" fmla="*/ 558 h 683"/>
                  <a:gd name="T64" fmla="*/ 528 w 559"/>
                  <a:gd name="T65" fmla="*/ 527 h 683"/>
                  <a:gd name="T66" fmla="*/ 528 w 559"/>
                  <a:gd name="T67" fmla="*/ 496 h 683"/>
                  <a:gd name="T68" fmla="*/ 496 w 559"/>
                  <a:gd name="T69" fmla="*/ 4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683">
                    <a:moveTo>
                      <a:pt x="465" y="403"/>
                    </a:moveTo>
                    <a:lnTo>
                      <a:pt x="465" y="403"/>
                    </a:lnTo>
                    <a:lnTo>
                      <a:pt x="465" y="403"/>
                    </a:lnTo>
                    <a:cubicBezTo>
                      <a:pt x="465" y="403"/>
                      <a:pt x="434" y="403"/>
                      <a:pt x="434" y="372"/>
                    </a:cubicBezTo>
                    <a:cubicBezTo>
                      <a:pt x="434" y="372"/>
                      <a:pt x="434" y="372"/>
                      <a:pt x="434" y="341"/>
                    </a:cubicBezTo>
                    <a:cubicBezTo>
                      <a:pt x="434" y="341"/>
                      <a:pt x="404" y="341"/>
                      <a:pt x="434" y="310"/>
                    </a:cubicBezTo>
                    <a:lnTo>
                      <a:pt x="434" y="310"/>
                    </a:lnTo>
                    <a:cubicBezTo>
                      <a:pt x="404" y="310"/>
                      <a:pt x="404" y="310"/>
                      <a:pt x="404" y="279"/>
                    </a:cubicBezTo>
                    <a:lnTo>
                      <a:pt x="404" y="279"/>
                    </a:lnTo>
                    <a:lnTo>
                      <a:pt x="372" y="279"/>
                    </a:lnTo>
                    <a:lnTo>
                      <a:pt x="372" y="279"/>
                    </a:lnTo>
                    <a:cubicBezTo>
                      <a:pt x="341" y="248"/>
                      <a:pt x="341" y="248"/>
                      <a:pt x="341" y="248"/>
                    </a:cubicBezTo>
                    <a:lnTo>
                      <a:pt x="341" y="248"/>
                    </a:lnTo>
                    <a:lnTo>
                      <a:pt x="341" y="217"/>
                    </a:lnTo>
                    <a:lnTo>
                      <a:pt x="341" y="217"/>
                    </a:lnTo>
                    <a:lnTo>
                      <a:pt x="341" y="217"/>
                    </a:lnTo>
                    <a:cubicBezTo>
                      <a:pt x="310" y="217"/>
                      <a:pt x="310" y="186"/>
                      <a:pt x="310" y="186"/>
                    </a:cubicBezTo>
                    <a:cubicBezTo>
                      <a:pt x="280" y="186"/>
                      <a:pt x="280" y="186"/>
                      <a:pt x="280" y="186"/>
                    </a:cubicBezTo>
                    <a:cubicBezTo>
                      <a:pt x="280" y="186"/>
                      <a:pt x="248" y="186"/>
                      <a:pt x="217" y="186"/>
                    </a:cubicBezTo>
                    <a:cubicBezTo>
                      <a:pt x="217" y="155"/>
                      <a:pt x="217" y="155"/>
                      <a:pt x="217" y="124"/>
                    </a:cubicBezTo>
                    <a:lnTo>
                      <a:pt x="217" y="124"/>
                    </a:lnTo>
                    <a:cubicBezTo>
                      <a:pt x="187" y="124"/>
                      <a:pt x="155" y="93"/>
                      <a:pt x="155" y="62"/>
                    </a:cubicBezTo>
                    <a:cubicBezTo>
                      <a:pt x="124" y="62"/>
                      <a:pt x="124" y="62"/>
                      <a:pt x="124" y="31"/>
                    </a:cubicBezTo>
                    <a:lnTo>
                      <a:pt x="124" y="31"/>
                    </a:lnTo>
                    <a:cubicBezTo>
                      <a:pt x="124" y="31"/>
                      <a:pt x="124" y="31"/>
                      <a:pt x="93" y="0"/>
                    </a:cubicBezTo>
                    <a:lnTo>
                      <a:pt x="93" y="0"/>
                    </a:lnTo>
                    <a:lnTo>
                      <a:pt x="93" y="0"/>
                    </a:lnTo>
                    <a:lnTo>
                      <a:pt x="93" y="0"/>
                    </a:lnTo>
                    <a:cubicBezTo>
                      <a:pt x="93" y="0"/>
                      <a:pt x="93" y="0"/>
                      <a:pt x="63" y="0"/>
                    </a:cubicBezTo>
                    <a:cubicBezTo>
                      <a:pt x="63" y="0"/>
                      <a:pt x="63" y="0"/>
                      <a:pt x="32" y="0"/>
                    </a:cubicBezTo>
                    <a:lnTo>
                      <a:pt x="0" y="0"/>
                    </a:lnTo>
                    <a:lnTo>
                      <a:pt x="0" y="0"/>
                    </a:lnTo>
                    <a:lnTo>
                      <a:pt x="0" y="0"/>
                    </a:lnTo>
                    <a:cubicBezTo>
                      <a:pt x="32" y="0"/>
                      <a:pt x="32" y="0"/>
                      <a:pt x="32" y="31"/>
                    </a:cubicBezTo>
                    <a:cubicBezTo>
                      <a:pt x="32" y="31"/>
                      <a:pt x="32" y="62"/>
                      <a:pt x="63" y="62"/>
                    </a:cubicBezTo>
                    <a:lnTo>
                      <a:pt x="63" y="62"/>
                    </a:lnTo>
                    <a:lnTo>
                      <a:pt x="93" y="62"/>
                    </a:lnTo>
                    <a:lnTo>
                      <a:pt x="93" y="93"/>
                    </a:lnTo>
                    <a:cubicBezTo>
                      <a:pt x="124" y="124"/>
                      <a:pt x="124" y="124"/>
                      <a:pt x="124" y="155"/>
                    </a:cubicBezTo>
                    <a:lnTo>
                      <a:pt x="124" y="155"/>
                    </a:lnTo>
                    <a:lnTo>
                      <a:pt x="155" y="155"/>
                    </a:lnTo>
                    <a:lnTo>
                      <a:pt x="187" y="186"/>
                    </a:lnTo>
                    <a:lnTo>
                      <a:pt x="187" y="186"/>
                    </a:lnTo>
                    <a:cubicBezTo>
                      <a:pt x="187" y="217"/>
                      <a:pt x="217" y="217"/>
                      <a:pt x="217" y="248"/>
                    </a:cubicBezTo>
                    <a:lnTo>
                      <a:pt x="217" y="248"/>
                    </a:lnTo>
                    <a:lnTo>
                      <a:pt x="217" y="279"/>
                    </a:lnTo>
                    <a:cubicBezTo>
                      <a:pt x="217" y="279"/>
                      <a:pt x="217" y="279"/>
                      <a:pt x="248" y="310"/>
                    </a:cubicBezTo>
                    <a:cubicBezTo>
                      <a:pt x="248" y="310"/>
                      <a:pt x="280" y="372"/>
                      <a:pt x="310" y="403"/>
                    </a:cubicBezTo>
                    <a:cubicBezTo>
                      <a:pt x="310" y="434"/>
                      <a:pt x="310" y="465"/>
                      <a:pt x="310" y="465"/>
                    </a:cubicBezTo>
                    <a:cubicBezTo>
                      <a:pt x="310" y="465"/>
                      <a:pt x="341" y="496"/>
                      <a:pt x="372" y="527"/>
                    </a:cubicBezTo>
                    <a:lnTo>
                      <a:pt x="404" y="589"/>
                    </a:lnTo>
                    <a:cubicBezTo>
                      <a:pt x="434" y="589"/>
                      <a:pt x="434" y="589"/>
                      <a:pt x="434" y="589"/>
                    </a:cubicBezTo>
                    <a:lnTo>
                      <a:pt x="465" y="620"/>
                    </a:lnTo>
                    <a:lnTo>
                      <a:pt x="465" y="620"/>
                    </a:lnTo>
                    <a:lnTo>
                      <a:pt x="465" y="620"/>
                    </a:lnTo>
                    <a:cubicBezTo>
                      <a:pt x="465" y="651"/>
                      <a:pt x="496" y="651"/>
                      <a:pt x="496" y="651"/>
                    </a:cubicBezTo>
                    <a:lnTo>
                      <a:pt x="496" y="682"/>
                    </a:lnTo>
                    <a:cubicBezTo>
                      <a:pt x="528" y="682"/>
                      <a:pt x="528" y="651"/>
                      <a:pt x="528" y="651"/>
                    </a:cubicBezTo>
                    <a:cubicBezTo>
                      <a:pt x="528" y="651"/>
                      <a:pt x="528" y="651"/>
                      <a:pt x="558" y="651"/>
                    </a:cubicBezTo>
                    <a:lnTo>
                      <a:pt x="558" y="651"/>
                    </a:lnTo>
                    <a:lnTo>
                      <a:pt x="558" y="651"/>
                    </a:lnTo>
                    <a:cubicBezTo>
                      <a:pt x="558" y="651"/>
                      <a:pt x="558" y="620"/>
                      <a:pt x="558" y="589"/>
                    </a:cubicBezTo>
                    <a:lnTo>
                      <a:pt x="558" y="589"/>
                    </a:lnTo>
                    <a:lnTo>
                      <a:pt x="558" y="558"/>
                    </a:lnTo>
                    <a:lnTo>
                      <a:pt x="558" y="558"/>
                    </a:lnTo>
                    <a:cubicBezTo>
                      <a:pt x="528" y="527"/>
                      <a:pt x="528" y="527"/>
                      <a:pt x="528" y="527"/>
                    </a:cubicBezTo>
                    <a:cubicBezTo>
                      <a:pt x="558" y="527"/>
                      <a:pt x="558" y="527"/>
                      <a:pt x="558" y="527"/>
                    </a:cubicBezTo>
                    <a:cubicBezTo>
                      <a:pt x="528" y="527"/>
                      <a:pt x="528" y="496"/>
                      <a:pt x="528" y="496"/>
                    </a:cubicBezTo>
                    <a:lnTo>
                      <a:pt x="528" y="496"/>
                    </a:lnTo>
                    <a:cubicBezTo>
                      <a:pt x="528" y="496"/>
                      <a:pt x="496" y="496"/>
                      <a:pt x="496" y="465"/>
                    </a:cubicBezTo>
                    <a:cubicBezTo>
                      <a:pt x="465" y="465"/>
                      <a:pt x="465" y="434"/>
                      <a:pt x="465" y="40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5" name="Freeform 144"/>
              <p:cNvSpPr>
                <a:spLocks noChangeArrowheads="1"/>
              </p:cNvSpPr>
              <p:nvPr/>
            </p:nvSpPr>
            <p:spPr bwMode="auto">
              <a:xfrm>
                <a:off x="3513138" y="1377950"/>
                <a:ext cx="33337" cy="11113"/>
              </a:xfrm>
              <a:custGeom>
                <a:avLst/>
                <a:gdLst>
                  <a:gd name="T0" fmla="*/ 62 w 94"/>
                  <a:gd name="T1" fmla="*/ 0 h 33"/>
                  <a:gd name="T2" fmla="*/ 62 w 94"/>
                  <a:gd name="T3" fmla="*/ 0 h 33"/>
                  <a:gd name="T4" fmla="*/ 62 w 94"/>
                  <a:gd name="T5" fmla="*/ 0 h 33"/>
                  <a:gd name="T6" fmla="*/ 32 w 94"/>
                  <a:gd name="T7" fmla="*/ 0 h 33"/>
                  <a:gd name="T8" fmla="*/ 32 w 94"/>
                  <a:gd name="T9" fmla="*/ 0 h 33"/>
                  <a:gd name="T10" fmla="*/ 32 w 94"/>
                  <a:gd name="T11" fmla="*/ 0 h 33"/>
                  <a:gd name="T12" fmla="*/ 0 w 94"/>
                  <a:gd name="T13" fmla="*/ 0 h 33"/>
                  <a:gd name="T14" fmla="*/ 0 w 94"/>
                  <a:gd name="T15" fmla="*/ 0 h 33"/>
                  <a:gd name="T16" fmla="*/ 0 w 94"/>
                  <a:gd name="T17" fmla="*/ 0 h 33"/>
                  <a:gd name="T18" fmla="*/ 0 w 94"/>
                  <a:gd name="T19" fmla="*/ 32 h 33"/>
                  <a:gd name="T20" fmla="*/ 0 w 94"/>
                  <a:gd name="T21" fmla="*/ 32 h 33"/>
                  <a:gd name="T22" fmla="*/ 0 w 94"/>
                  <a:gd name="T23" fmla="*/ 32 h 33"/>
                  <a:gd name="T24" fmla="*/ 0 w 94"/>
                  <a:gd name="T25" fmla="*/ 32 h 33"/>
                  <a:gd name="T26" fmla="*/ 32 w 94"/>
                  <a:gd name="T27" fmla="*/ 32 h 33"/>
                  <a:gd name="T28" fmla="*/ 62 w 94"/>
                  <a:gd name="T29" fmla="*/ 32 h 33"/>
                  <a:gd name="T30" fmla="*/ 62 w 94"/>
                  <a:gd name="T31" fmla="*/ 32 h 33"/>
                  <a:gd name="T32" fmla="*/ 93 w 94"/>
                  <a:gd name="T33" fmla="*/ 32 h 33"/>
                  <a:gd name="T34" fmla="*/ 93 w 94"/>
                  <a:gd name="T35" fmla="*/ 32 h 33"/>
                  <a:gd name="T36" fmla="*/ 62 w 94"/>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33">
                    <a:moveTo>
                      <a:pt x="62" y="0"/>
                    </a:moveTo>
                    <a:lnTo>
                      <a:pt x="62" y="0"/>
                    </a:lnTo>
                    <a:lnTo>
                      <a:pt x="62" y="0"/>
                    </a:lnTo>
                    <a:lnTo>
                      <a:pt x="32" y="0"/>
                    </a:lnTo>
                    <a:lnTo>
                      <a:pt x="32" y="0"/>
                    </a:lnTo>
                    <a:lnTo>
                      <a:pt x="32" y="0"/>
                    </a:lnTo>
                    <a:lnTo>
                      <a:pt x="0" y="0"/>
                    </a:lnTo>
                    <a:lnTo>
                      <a:pt x="0" y="0"/>
                    </a:lnTo>
                    <a:lnTo>
                      <a:pt x="0" y="0"/>
                    </a:lnTo>
                    <a:lnTo>
                      <a:pt x="0" y="32"/>
                    </a:lnTo>
                    <a:lnTo>
                      <a:pt x="0" y="32"/>
                    </a:lnTo>
                    <a:lnTo>
                      <a:pt x="0" y="32"/>
                    </a:lnTo>
                    <a:lnTo>
                      <a:pt x="0" y="32"/>
                    </a:lnTo>
                    <a:cubicBezTo>
                      <a:pt x="32" y="32"/>
                      <a:pt x="32" y="32"/>
                      <a:pt x="32" y="32"/>
                    </a:cubicBezTo>
                    <a:cubicBezTo>
                      <a:pt x="62" y="32"/>
                      <a:pt x="62" y="32"/>
                      <a:pt x="62" y="32"/>
                    </a:cubicBezTo>
                    <a:lnTo>
                      <a:pt x="62" y="32"/>
                    </a:lnTo>
                    <a:lnTo>
                      <a:pt x="93" y="32"/>
                    </a:lnTo>
                    <a:lnTo>
                      <a:pt x="93" y="32"/>
                    </a:lnTo>
                    <a:cubicBezTo>
                      <a:pt x="93" y="32"/>
                      <a:pt x="62" y="32"/>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6" name="Freeform 145"/>
              <p:cNvSpPr>
                <a:spLocks noChangeArrowheads="1"/>
              </p:cNvSpPr>
              <p:nvPr/>
            </p:nvSpPr>
            <p:spPr bwMode="auto">
              <a:xfrm>
                <a:off x="3467100" y="1401763"/>
                <a:ext cx="66675" cy="55562"/>
              </a:xfrm>
              <a:custGeom>
                <a:avLst/>
                <a:gdLst>
                  <a:gd name="T0" fmla="*/ 186 w 187"/>
                  <a:gd name="T1" fmla="*/ 62 h 155"/>
                  <a:gd name="T2" fmla="*/ 186 w 187"/>
                  <a:gd name="T3" fmla="*/ 62 h 155"/>
                  <a:gd name="T4" fmla="*/ 186 w 187"/>
                  <a:gd name="T5" fmla="*/ 30 h 155"/>
                  <a:gd name="T6" fmla="*/ 156 w 187"/>
                  <a:gd name="T7" fmla="*/ 30 h 155"/>
                  <a:gd name="T8" fmla="*/ 124 w 187"/>
                  <a:gd name="T9" fmla="*/ 30 h 155"/>
                  <a:gd name="T10" fmla="*/ 93 w 187"/>
                  <a:gd name="T11" fmla="*/ 0 h 155"/>
                  <a:gd name="T12" fmla="*/ 32 w 187"/>
                  <a:gd name="T13" fmla="*/ 0 h 155"/>
                  <a:gd name="T14" fmla="*/ 32 w 187"/>
                  <a:gd name="T15" fmla="*/ 0 h 155"/>
                  <a:gd name="T16" fmla="*/ 32 w 187"/>
                  <a:gd name="T17" fmla="*/ 0 h 155"/>
                  <a:gd name="T18" fmla="*/ 0 w 187"/>
                  <a:gd name="T19" fmla="*/ 0 h 155"/>
                  <a:gd name="T20" fmla="*/ 0 w 187"/>
                  <a:gd name="T21" fmla="*/ 0 h 155"/>
                  <a:gd name="T22" fmla="*/ 0 w 187"/>
                  <a:gd name="T23" fmla="*/ 0 h 155"/>
                  <a:gd name="T24" fmla="*/ 0 w 187"/>
                  <a:gd name="T25" fmla="*/ 0 h 155"/>
                  <a:gd name="T26" fmla="*/ 0 w 187"/>
                  <a:gd name="T27" fmla="*/ 30 h 155"/>
                  <a:gd name="T28" fmla="*/ 32 w 187"/>
                  <a:gd name="T29" fmla="*/ 30 h 155"/>
                  <a:gd name="T30" fmla="*/ 32 w 187"/>
                  <a:gd name="T31" fmla="*/ 30 h 155"/>
                  <a:gd name="T32" fmla="*/ 62 w 187"/>
                  <a:gd name="T33" fmla="*/ 62 h 155"/>
                  <a:gd name="T34" fmla="*/ 32 w 187"/>
                  <a:gd name="T35" fmla="*/ 93 h 155"/>
                  <a:gd name="T36" fmla="*/ 32 w 187"/>
                  <a:gd name="T37" fmla="*/ 124 h 155"/>
                  <a:gd name="T38" fmla="*/ 0 w 187"/>
                  <a:gd name="T39" fmla="*/ 124 h 155"/>
                  <a:gd name="T40" fmla="*/ 0 w 187"/>
                  <a:gd name="T41" fmla="*/ 154 h 155"/>
                  <a:gd name="T42" fmla="*/ 0 w 187"/>
                  <a:gd name="T43" fmla="*/ 154 h 155"/>
                  <a:gd name="T44" fmla="*/ 32 w 187"/>
                  <a:gd name="T45" fmla="*/ 154 h 155"/>
                  <a:gd name="T46" fmla="*/ 32 w 187"/>
                  <a:gd name="T47" fmla="*/ 154 h 155"/>
                  <a:gd name="T48" fmla="*/ 32 w 187"/>
                  <a:gd name="T49" fmla="*/ 154 h 155"/>
                  <a:gd name="T50" fmla="*/ 62 w 187"/>
                  <a:gd name="T51" fmla="*/ 154 h 155"/>
                  <a:gd name="T52" fmla="*/ 93 w 187"/>
                  <a:gd name="T53" fmla="*/ 124 h 155"/>
                  <a:gd name="T54" fmla="*/ 93 w 187"/>
                  <a:gd name="T55" fmla="*/ 124 h 155"/>
                  <a:gd name="T56" fmla="*/ 93 w 187"/>
                  <a:gd name="T57" fmla="*/ 124 h 155"/>
                  <a:gd name="T58" fmla="*/ 156 w 187"/>
                  <a:gd name="T59" fmla="*/ 93 h 155"/>
                  <a:gd name="T60" fmla="*/ 156 w 187"/>
                  <a:gd name="T61" fmla="*/ 93 h 155"/>
                  <a:gd name="T62" fmla="*/ 156 w 187"/>
                  <a:gd name="T63" fmla="*/ 93 h 155"/>
                  <a:gd name="T64" fmla="*/ 186 w 187"/>
                  <a:gd name="T65" fmla="*/ 93 h 155"/>
                  <a:gd name="T66" fmla="*/ 186 w 187"/>
                  <a:gd name="T67" fmla="*/ 93 h 155"/>
                  <a:gd name="T68" fmla="*/ 186 w 187"/>
                  <a:gd name="T69" fmla="*/ 93 h 155"/>
                  <a:gd name="T70" fmla="*/ 186 w 187"/>
                  <a:gd name="T7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55">
                    <a:moveTo>
                      <a:pt x="186" y="62"/>
                    </a:moveTo>
                    <a:lnTo>
                      <a:pt x="186" y="62"/>
                    </a:lnTo>
                    <a:lnTo>
                      <a:pt x="186" y="30"/>
                    </a:lnTo>
                    <a:lnTo>
                      <a:pt x="156" y="30"/>
                    </a:lnTo>
                    <a:lnTo>
                      <a:pt x="124" y="30"/>
                    </a:lnTo>
                    <a:cubicBezTo>
                      <a:pt x="124" y="30"/>
                      <a:pt x="93" y="30"/>
                      <a:pt x="93" y="0"/>
                    </a:cubicBezTo>
                    <a:cubicBezTo>
                      <a:pt x="62" y="0"/>
                      <a:pt x="62" y="0"/>
                      <a:pt x="32" y="0"/>
                    </a:cubicBezTo>
                    <a:lnTo>
                      <a:pt x="32" y="0"/>
                    </a:lnTo>
                    <a:lnTo>
                      <a:pt x="32" y="0"/>
                    </a:lnTo>
                    <a:cubicBezTo>
                      <a:pt x="32" y="0"/>
                      <a:pt x="32" y="0"/>
                      <a:pt x="0" y="0"/>
                    </a:cubicBezTo>
                    <a:lnTo>
                      <a:pt x="0" y="0"/>
                    </a:lnTo>
                    <a:lnTo>
                      <a:pt x="0" y="0"/>
                    </a:lnTo>
                    <a:lnTo>
                      <a:pt x="0" y="0"/>
                    </a:lnTo>
                    <a:cubicBezTo>
                      <a:pt x="0" y="30"/>
                      <a:pt x="0" y="30"/>
                      <a:pt x="0" y="30"/>
                    </a:cubicBezTo>
                    <a:cubicBezTo>
                      <a:pt x="0" y="30"/>
                      <a:pt x="0" y="30"/>
                      <a:pt x="32" y="30"/>
                    </a:cubicBezTo>
                    <a:lnTo>
                      <a:pt x="32" y="30"/>
                    </a:lnTo>
                    <a:cubicBezTo>
                      <a:pt x="32" y="62"/>
                      <a:pt x="62" y="62"/>
                      <a:pt x="62" y="62"/>
                    </a:cubicBezTo>
                    <a:cubicBezTo>
                      <a:pt x="32" y="93"/>
                      <a:pt x="32" y="93"/>
                      <a:pt x="32" y="93"/>
                    </a:cubicBezTo>
                    <a:cubicBezTo>
                      <a:pt x="32" y="124"/>
                      <a:pt x="32" y="124"/>
                      <a:pt x="32" y="124"/>
                    </a:cubicBezTo>
                    <a:cubicBezTo>
                      <a:pt x="0" y="124"/>
                      <a:pt x="0" y="124"/>
                      <a:pt x="0" y="124"/>
                    </a:cubicBezTo>
                    <a:cubicBezTo>
                      <a:pt x="0" y="124"/>
                      <a:pt x="0" y="124"/>
                      <a:pt x="0" y="154"/>
                    </a:cubicBezTo>
                    <a:lnTo>
                      <a:pt x="0" y="154"/>
                    </a:lnTo>
                    <a:lnTo>
                      <a:pt x="32" y="154"/>
                    </a:lnTo>
                    <a:lnTo>
                      <a:pt x="32" y="154"/>
                    </a:lnTo>
                    <a:lnTo>
                      <a:pt x="32" y="154"/>
                    </a:lnTo>
                    <a:lnTo>
                      <a:pt x="62" y="154"/>
                    </a:lnTo>
                    <a:cubicBezTo>
                      <a:pt x="62" y="124"/>
                      <a:pt x="62" y="124"/>
                      <a:pt x="93" y="124"/>
                    </a:cubicBezTo>
                    <a:lnTo>
                      <a:pt x="93" y="124"/>
                    </a:lnTo>
                    <a:lnTo>
                      <a:pt x="93" y="124"/>
                    </a:lnTo>
                    <a:cubicBezTo>
                      <a:pt x="124" y="93"/>
                      <a:pt x="124" y="93"/>
                      <a:pt x="156" y="93"/>
                    </a:cubicBezTo>
                    <a:lnTo>
                      <a:pt x="156" y="93"/>
                    </a:lnTo>
                    <a:lnTo>
                      <a:pt x="156" y="93"/>
                    </a:lnTo>
                    <a:lnTo>
                      <a:pt x="186" y="93"/>
                    </a:lnTo>
                    <a:lnTo>
                      <a:pt x="186" y="93"/>
                    </a:lnTo>
                    <a:lnTo>
                      <a:pt x="186" y="93"/>
                    </a:lnTo>
                    <a:lnTo>
                      <a:pt x="186"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7" name="Freeform 146"/>
              <p:cNvSpPr>
                <a:spLocks noChangeArrowheads="1"/>
              </p:cNvSpPr>
              <p:nvPr/>
            </p:nvSpPr>
            <p:spPr bwMode="auto">
              <a:xfrm>
                <a:off x="3557588" y="1311275"/>
                <a:ext cx="134937" cy="168275"/>
              </a:xfrm>
              <a:custGeom>
                <a:avLst/>
                <a:gdLst>
                  <a:gd name="T0" fmla="*/ 248 w 373"/>
                  <a:gd name="T1" fmla="*/ 434 h 466"/>
                  <a:gd name="T2" fmla="*/ 310 w 373"/>
                  <a:gd name="T3" fmla="*/ 434 h 466"/>
                  <a:gd name="T4" fmla="*/ 341 w 373"/>
                  <a:gd name="T5" fmla="*/ 434 h 466"/>
                  <a:gd name="T6" fmla="*/ 341 w 373"/>
                  <a:gd name="T7" fmla="*/ 372 h 466"/>
                  <a:gd name="T8" fmla="*/ 372 w 373"/>
                  <a:gd name="T9" fmla="*/ 341 h 466"/>
                  <a:gd name="T10" fmla="*/ 341 w 373"/>
                  <a:gd name="T11" fmla="*/ 341 h 466"/>
                  <a:gd name="T12" fmla="*/ 310 w 373"/>
                  <a:gd name="T13" fmla="*/ 341 h 466"/>
                  <a:gd name="T14" fmla="*/ 280 w 373"/>
                  <a:gd name="T15" fmla="*/ 310 h 466"/>
                  <a:gd name="T16" fmla="*/ 280 w 373"/>
                  <a:gd name="T17" fmla="*/ 278 h 466"/>
                  <a:gd name="T18" fmla="*/ 280 w 373"/>
                  <a:gd name="T19" fmla="*/ 248 h 466"/>
                  <a:gd name="T20" fmla="*/ 217 w 373"/>
                  <a:gd name="T21" fmla="*/ 217 h 466"/>
                  <a:gd name="T22" fmla="*/ 186 w 373"/>
                  <a:gd name="T23" fmla="*/ 185 h 466"/>
                  <a:gd name="T24" fmla="*/ 156 w 373"/>
                  <a:gd name="T25" fmla="*/ 154 h 466"/>
                  <a:gd name="T26" fmla="*/ 124 w 373"/>
                  <a:gd name="T27" fmla="*/ 154 h 466"/>
                  <a:gd name="T28" fmla="*/ 93 w 373"/>
                  <a:gd name="T29" fmla="*/ 124 h 466"/>
                  <a:gd name="T30" fmla="*/ 124 w 373"/>
                  <a:gd name="T31" fmla="*/ 93 h 466"/>
                  <a:gd name="T32" fmla="*/ 156 w 373"/>
                  <a:gd name="T33" fmla="*/ 93 h 466"/>
                  <a:gd name="T34" fmla="*/ 156 w 373"/>
                  <a:gd name="T35" fmla="*/ 30 h 466"/>
                  <a:gd name="T36" fmla="*/ 93 w 373"/>
                  <a:gd name="T37" fmla="*/ 30 h 466"/>
                  <a:gd name="T38" fmla="*/ 62 w 373"/>
                  <a:gd name="T39" fmla="*/ 0 h 466"/>
                  <a:gd name="T40" fmla="*/ 31 w 373"/>
                  <a:gd name="T41" fmla="*/ 0 h 466"/>
                  <a:gd name="T42" fmla="*/ 31 w 373"/>
                  <a:gd name="T43" fmla="*/ 30 h 466"/>
                  <a:gd name="T44" fmla="*/ 0 w 373"/>
                  <a:gd name="T45" fmla="*/ 62 h 466"/>
                  <a:gd name="T46" fmla="*/ 0 w 373"/>
                  <a:gd name="T47" fmla="*/ 93 h 466"/>
                  <a:gd name="T48" fmla="*/ 0 w 373"/>
                  <a:gd name="T49" fmla="*/ 93 h 466"/>
                  <a:gd name="T50" fmla="*/ 31 w 373"/>
                  <a:gd name="T51" fmla="*/ 93 h 466"/>
                  <a:gd name="T52" fmla="*/ 31 w 373"/>
                  <a:gd name="T53" fmla="*/ 154 h 466"/>
                  <a:gd name="T54" fmla="*/ 31 w 373"/>
                  <a:gd name="T55" fmla="*/ 185 h 466"/>
                  <a:gd name="T56" fmla="*/ 62 w 373"/>
                  <a:gd name="T57" fmla="*/ 185 h 466"/>
                  <a:gd name="T58" fmla="*/ 62 w 373"/>
                  <a:gd name="T59" fmla="*/ 185 h 466"/>
                  <a:gd name="T60" fmla="*/ 124 w 373"/>
                  <a:gd name="T61" fmla="*/ 185 h 466"/>
                  <a:gd name="T62" fmla="*/ 124 w 373"/>
                  <a:gd name="T63" fmla="*/ 217 h 466"/>
                  <a:gd name="T64" fmla="*/ 156 w 373"/>
                  <a:gd name="T65" fmla="*/ 278 h 466"/>
                  <a:gd name="T66" fmla="*/ 93 w 373"/>
                  <a:gd name="T67" fmla="*/ 341 h 466"/>
                  <a:gd name="T68" fmla="*/ 62 w 373"/>
                  <a:gd name="T69" fmla="*/ 372 h 466"/>
                  <a:gd name="T70" fmla="*/ 124 w 373"/>
                  <a:gd name="T71" fmla="*/ 402 h 466"/>
                  <a:gd name="T72" fmla="*/ 156 w 373"/>
                  <a:gd name="T73" fmla="*/ 372 h 466"/>
                  <a:gd name="T74" fmla="*/ 156 w 373"/>
                  <a:gd name="T75" fmla="*/ 434 h 466"/>
                  <a:gd name="T76" fmla="*/ 156 w 373"/>
                  <a:gd name="T77" fmla="*/ 434 h 466"/>
                  <a:gd name="T78" fmla="*/ 186 w 373"/>
                  <a:gd name="T79" fmla="*/ 434 h 466"/>
                  <a:gd name="T80" fmla="*/ 248 w 373"/>
                  <a:gd name="T81" fmla="*/ 43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466">
                    <a:moveTo>
                      <a:pt x="248" y="434"/>
                    </a:moveTo>
                    <a:lnTo>
                      <a:pt x="248" y="434"/>
                    </a:lnTo>
                    <a:lnTo>
                      <a:pt x="280" y="434"/>
                    </a:lnTo>
                    <a:cubicBezTo>
                      <a:pt x="310" y="434"/>
                      <a:pt x="310" y="434"/>
                      <a:pt x="310" y="434"/>
                    </a:cubicBezTo>
                    <a:lnTo>
                      <a:pt x="341" y="434"/>
                    </a:lnTo>
                    <a:lnTo>
                      <a:pt x="341" y="434"/>
                    </a:lnTo>
                    <a:lnTo>
                      <a:pt x="341" y="402"/>
                    </a:lnTo>
                    <a:lnTo>
                      <a:pt x="341" y="372"/>
                    </a:lnTo>
                    <a:cubicBezTo>
                      <a:pt x="372" y="372"/>
                      <a:pt x="372" y="372"/>
                      <a:pt x="372" y="341"/>
                    </a:cubicBezTo>
                    <a:lnTo>
                      <a:pt x="372" y="341"/>
                    </a:lnTo>
                    <a:lnTo>
                      <a:pt x="372" y="341"/>
                    </a:lnTo>
                    <a:cubicBezTo>
                      <a:pt x="341" y="341"/>
                      <a:pt x="341" y="341"/>
                      <a:pt x="341" y="341"/>
                    </a:cubicBezTo>
                    <a:cubicBezTo>
                      <a:pt x="310" y="341"/>
                      <a:pt x="310" y="341"/>
                      <a:pt x="310" y="341"/>
                    </a:cubicBezTo>
                    <a:lnTo>
                      <a:pt x="310" y="341"/>
                    </a:lnTo>
                    <a:cubicBezTo>
                      <a:pt x="280" y="341"/>
                      <a:pt x="280" y="341"/>
                      <a:pt x="280" y="341"/>
                    </a:cubicBezTo>
                    <a:cubicBezTo>
                      <a:pt x="280" y="310"/>
                      <a:pt x="280" y="310"/>
                      <a:pt x="280" y="310"/>
                    </a:cubicBezTo>
                    <a:lnTo>
                      <a:pt x="280" y="310"/>
                    </a:lnTo>
                    <a:cubicBezTo>
                      <a:pt x="280" y="310"/>
                      <a:pt x="280" y="310"/>
                      <a:pt x="280" y="278"/>
                    </a:cubicBezTo>
                    <a:lnTo>
                      <a:pt x="280" y="278"/>
                    </a:lnTo>
                    <a:lnTo>
                      <a:pt x="280" y="248"/>
                    </a:lnTo>
                    <a:cubicBezTo>
                      <a:pt x="280" y="248"/>
                      <a:pt x="280" y="248"/>
                      <a:pt x="248" y="248"/>
                    </a:cubicBezTo>
                    <a:cubicBezTo>
                      <a:pt x="248" y="248"/>
                      <a:pt x="248" y="217"/>
                      <a:pt x="217" y="217"/>
                    </a:cubicBezTo>
                    <a:lnTo>
                      <a:pt x="186" y="185"/>
                    </a:lnTo>
                    <a:lnTo>
                      <a:pt x="186" y="185"/>
                    </a:lnTo>
                    <a:cubicBezTo>
                      <a:pt x="186" y="154"/>
                      <a:pt x="186" y="154"/>
                      <a:pt x="156" y="154"/>
                    </a:cubicBezTo>
                    <a:lnTo>
                      <a:pt x="156" y="154"/>
                    </a:lnTo>
                    <a:lnTo>
                      <a:pt x="124" y="154"/>
                    </a:lnTo>
                    <a:lnTo>
                      <a:pt x="124" y="154"/>
                    </a:lnTo>
                    <a:lnTo>
                      <a:pt x="93" y="154"/>
                    </a:lnTo>
                    <a:cubicBezTo>
                      <a:pt x="93" y="124"/>
                      <a:pt x="93" y="124"/>
                      <a:pt x="93" y="124"/>
                    </a:cubicBezTo>
                    <a:cubicBezTo>
                      <a:pt x="93" y="93"/>
                      <a:pt x="93" y="93"/>
                      <a:pt x="124" y="93"/>
                    </a:cubicBezTo>
                    <a:lnTo>
                      <a:pt x="124" y="93"/>
                    </a:lnTo>
                    <a:lnTo>
                      <a:pt x="124" y="93"/>
                    </a:lnTo>
                    <a:cubicBezTo>
                      <a:pt x="156" y="93"/>
                      <a:pt x="156" y="93"/>
                      <a:pt x="156" y="93"/>
                    </a:cubicBezTo>
                    <a:cubicBezTo>
                      <a:pt x="156" y="62"/>
                      <a:pt x="156" y="62"/>
                      <a:pt x="156" y="62"/>
                    </a:cubicBezTo>
                    <a:lnTo>
                      <a:pt x="156" y="30"/>
                    </a:lnTo>
                    <a:cubicBezTo>
                      <a:pt x="156" y="30"/>
                      <a:pt x="124" y="30"/>
                      <a:pt x="93" y="30"/>
                    </a:cubicBezTo>
                    <a:lnTo>
                      <a:pt x="93" y="30"/>
                    </a:lnTo>
                    <a:cubicBezTo>
                      <a:pt x="62" y="30"/>
                      <a:pt x="62" y="30"/>
                      <a:pt x="62" y="0"/>
                    </a:cubicBezTo>
                    <a:lnTo>
                      <a:pt x="62" y="0"/>
                    </a:lnTo>
                    <a:lnTo>
                      <a:pt x="62" y="0"/>
                    </a:lnTo>
                    <a:cubicBezTo>
                      <a:pt x="31" y="0"/>
                      <a:pt x="31" y="0"/>
                      <a:pt x="31" y="0"/>
                    </a:cubicBezTo>
                    <a:lnTo>
                      <a:pt x="31" y="0"/>
                    </a:lnTo>
                    <a:lnTo>
                      <a:pt x="31" y="30"/>
                    </a:lnTo>
                    <a:cubicBezTo>
                      <a:pt x="31" y="30"/>
                      <a:pt x="31" y="62"/>
                      <a:pt x="0" y="62"/>
                    </a:cubicBezTo>
                    <a:lnTo>
                      <a:pt x="0" y="62"/>
                    </a:lnTo>
                    <a:cubicBezTo>
                      <a:pt x="0" y="62"/>
                      <a:pt x="0" y="62"/>
                      <a:pt x="0" y="93"/>
                    </a:cubicBezTo>
                    <a:lnTo>
                      <a:pt x="0" y="93"/>
                    </a:lnTo>
                    <a:lnTo>
                      <a:pt x="0" y="93"/>
                    </a:lnTo>
                    <a:lnTo>
                      <a:pt x="0" y="93"/>
                    </a:lnTo>
                    <a:cubicBezTo>
                      <a:pt x="0" y="93"/>
                      <a:pt x="0" y="93"/>
                      <a:pt x="31" y="93"/>
                    </a:cubicBezTo>
                    <a:lnTo>
                      <a:pt x="31" y="93"/>
                    </a:lnTo>
                    <a:cubicBezTo>
                      <a:pt x="31" y="93"/>
                      <a:pt x="62" y="124"/>
                      <a:pt x="31" y="124"/>
                    </a:cubicBezTo>
                    <a:cubicBezTo>
                      <a:pt x="31" y="124"/>
                      <a:pt x="31" y="124"/>
                      <a:pt x="31" y="154"/>
                    </a:cubicBezTo>
                    <a:lnTo>
                      <a:pt x="31" y="154"/>
                    </a:lnTo>
                    <a:lnTo>
                      <a:pt x="31" y="185"/>
                    </a:lnTo>
                    <a:lnTo>
                      <a:pt x="31" y="185"/>
                    </a:lnTo>
                    <a:cubicBezTo>
                      <a:pt x="31" y="185"/>
                      <a:pt x="31" y="185"/>
                      <a:pt x="62" y="185"/>
                    </a:cubicBezTo>
                    <a:lnTo>
                      <a:pt x="62" y="185"/>
                    </a:lnTo>
                    <a:lnTo>
                      <a:pt x="62" y="185"/>
                    </a:lnTo>
                    <a:cubicBezTo>
                      <a:pt x="62" y="185"/>
                      <a:pt x="93" y="154"/>
                      <a:pt x="124" y="154"/>
                    </a:cubicBezTo>
                    <a:cubicBezTo>
                      <a:pt x="124" y="154"/>
                      <a:pt x="124" y="154"/>
                      <a:pt x="124" y="185"/>
                    </a:cubicBezTo>
                    <a:lnTo>
                      <a:pt x="124" y="217"/>
                    </a:lnTo>
                    <a:lnTo>
                      <a:pt x="124" y="217"/>
                    </a:lnTo>
                    <a:cubicBezTo>
                      <a:pt x="156" y="217"/>
                      <a:pt x="156" y="217"/>
                      <a:pt x="156" y="248"/>
                    </a:cubicBezTo>
                    <a:lnTo>
                      <a:pt x="156" y="278"/>
                    </a:lnTo>
                    <a:cubicBezTo>
                      <a:pt x="156" y="310"/>
                      <a:pt x="124" y="341"/>
                      <a:pt x="93" y="341"/>
                    </a:cubicBezTo>
                    <a:lnTo>
                      <a:pt x="93" y="341"/>
                    </a:lnTo>
                    <a:lnTo>
                      <a:pt x="93" y="341"/>
                    </a:lnTo>
                    <a:cubicBezTo>
                      <a:pt x="93" y="372"/>
                      <a:pt x="93" y="372"/>
                      <a:pt x="62" y="372"/>
                    </a:cubicBezTo>
                    <a:cubicBezTo>
                      <a:pt x="93" y="372"/>
                      <a:pt x="93" y="372"/>
                      <a:pt x="93" y="372"/>
                    </a:cubicBezTo>
                    <a:cubicBezTo>
                      <a:pt x="93" y="372"/>
                      <a:pt x="93" y="372"/>
                      <a:pt x="124" y="402"/>
                    </a:cubicBezTo>
                    <a:lnTo>
                      <a:pt x="124" y="372"/>
                    </a:lnTo>
                    <a:lnTo>
                      <a:pt x="156" y="372"/>
                    </a:lnTo>
                    <a:cubicBezTo>
                      <a:pt x="156" y="372"/>
                      <a:pt x="186" y="372"/>
                      <a:pt x="186" y="402"/>
                    </a:cubicBezTo>
                    <a:cubicBezTo>
                      <a:pt x="186" y="402"/>
                      <a:pt x="186" y="402"/>
                      <a:pt x="156" y="434"/>
                    </a:cubicBezTo>
                    <a:lnTo>
                      <a:pt x="156" y="434"/>
                    </a:lnTo>
                    <a:lnTo>
                      <a:pt x="156" y="434"/>
                    </a:lnTo>
                    <a:cubicBezTo>
                      <a:pt x="156" y="434"/>
                      <a:pt x="156" y="465"/>
                      <a:pt x="186" y="465"/>
                    </a:cubicBezTo>
                    <a:lnTo>
                      <a:pt x="186" y="434"/>
                    </a:lnTo>
                    <a:lnTo>
                      <a:pt x="217" y="434"/>
                    </a:lnTo>
                    <a:lnTo>
                      <a:pt x="248" y="43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8" name="Freeform 147"/>
              <p:cNvSpPr>
                <a:spLocks noChangeArrowheads="1"/>
              </p:cNvSpPr>
              <p:nvPr/>
            </p:nvSpPr>
            <p:spPr bwMode="auto">
              <a:xfrm>
                <a:off x="2206625" y="2549525"/>
                <a:ext cx="758825" cy="849313"/>
              </a:xfrm>
              <a:custGeom>
                <a:avLst/>
                <a:gdLst>
                  <a:gd name="T0" fmla="*/ 1085 w 2108"/>
                  <a:gd name="T1" fmla="*/ 155 h 2357"/>
                  <a:gd name="T2" fmla="*/ 992 w 2108"/>
                  <a:gd name="T3" fmla="*/ 155 h 2357"/>
                  <a:gd name="T4" fmla="*/ 898 w 2108"/>
                  <a:gd name="T5" fmla="*/ 186 h 2357"/>
                  <a:gd name="T6" fmla="*/ 774 w 2108"/>
                  <a:gd name="T7" fmla="*/ 217 h 2357"/>
                  <a:gd name="T8" fmla="*/ 713 w 2108"/>
                  <a:gd name="T9" fmla="*/ 124 h 2357"/>
                  <a:gd name="T10" fmla="*/ 682 w 2108"/>
                  <a:gd name="T11" fmla="*/ 0 h 2357"/>
                  <a:gd name="T12" fmla="*/ 620 w 2108"/>
                  <a:gd name="T13" fmla="*/ 62 h 2357"/>
                  <a:gd name="T14" fmla="*/ 558 w 2108"/>
                  <a:gd name="T15" fmla="*/ 62 h 2357"/>
                  <a:gd name="T16" fmla="*/ 526 w 2108"/>
                  <a:gd name="T17" fmla="*/ 93 h 2357"/>
                  <a:gd name="T18" fmla="*/ 558 w 2108"/>
                  <a:gd name="T19" fmla="*/ 155 h 2357"/>
                  <a:gd name="T20" fmla="*/ 496 w 2108"/>
                  <a:gd name="T21" fmla="*/ 217 h 2357"/>
                  <a:gd name="T22" fmla="*/ 372 w 2108"/>
                  <a:gd name="T23" fmla="*/ 248 h 2357"/>
                  <a:gd name="T24" fmla="*/ 310 w 2108"/>
                  <a:gd name="T25" fmla="*/ 186 h 2357"/>
                  <a:gd name="T26" fmla="*/ 248 w 2108"/>
                  <a:gd name="T27" fmla="*/ 186 h 2357"/>
                  <a:gd name="T28" fmla="*/ 217 w 2108"/>
                  <a:gd name="T29" fmla="*/ 248 h 2357"/>
                  <a:gd name="T30" fmla="*/ 217 w 2108"/>
                  <a:gd name="T31" fmla="*/ 341 h 2357"/>
                  <a:gd name="T32" fmla="*/ 186 w 2108"/>
                  <a:gd name="T33" fmla="*/ 589 h 2357"/>
                  <a:gd name="T34" fmla="*/ 93 w 2108"/>
                  <a:gd name="T35" fmla="*/ 589 h 2357"/>
                  <a:gd name="T36" fmla="*/ 30 w 2108"/>
                  <a:gd name="T37" fmla="*/ 651 h 2357"/>
                  <a:gd name="T38" fmla="*/ 0 w 2108"/>
                  <a:gd name="T39" fmla="*/ 744 h 2357"/>
                  <a:gd name="T40" fmla="*/ 0 w 2108"/>
                  <a:gd name="T41" fmla="*/ 806 h 2357"/>
                  <a:gd name="T42" fmla="*/ 62 w 2108"/>
                  <a:gd name="T43" fmla="*/ 899 h 2357"/>
                  <a:gd name="T44" fmla="*/ 154 w 2108"/>
                  <a:gd name="T45" fmla="*/ 775 h 2357"/>
                  <a:gd name="T46" fmla="*/ 217 w 2108"/>
                  <a:gd name="T47" fmla="*/ 961 h 2357"/>
                  <a:gd name="T48" fmla="*/ 248 w 2108"/>
                  <a:gd name="T49" fmla="*/ 961 h 2357"/>
                  <a:gd name="T50" fmla="*/ 402 w 2108"/>
                  <a:gd name="T51" fmla="*/ 899 h 2357"/>
                  <a:gd name="T52" fmla="*/ 465 w 2108"/>
                  <a:gd name="T53" fmla="*/ 930 h 2357"/>
                  <a:gd name="T54" fmla="*/ 465 w 2108"/>
                  <a:gd name="T55" fmla="*/ 992 h 2357"/>
                  <a:gd name="T56" fmla="*/ 496 w 2108"/>
                  <a:gd name="T57" fmla="*/ 1054 h 2357"/>
                  <a:gd name="T58" fmla="*/ 589 w 2108"/>
                  <a:gd name="T59" fmla="*/ 1084 h 2357"/>
                  <a:gd name="T60" fmla="*/ 713 w 2108"/>
                  <a:gd name="T61" fmla="*/ 1178 h 2357"/>
                  <a:gd name="T62" fmla="*/ 744 w 2108"/>
                  <a:gd name="T63" fmla="*/ 1271 h 2357"/>
                  <a:gd name="T64" fmla="*/ 806 w 2108"/>
                  <a:gd name="T65" fmla="*/ 1301 h 2357"/>
                  <a:gd name="T66" fmla="*/ 837 w 2108"/>
                  <a:gd name="T67" fmla="*/ 1364 h 2357"/>
                  <a:gd name="T68" fmla="*/ 868 w 2108"/>
                  <a:gd name="T69" fmla="*/ 1425 h 2357"/>
                  <a:gd name="T70" fmla="*/ 868 w 2108"/>
                  <a:gd name="T71" fmla="*/ 1549 h 2357"/>
                  <a:gd name="T72" fmla="*/ 868 w 2108"/>
                  <a:gd name="T73" fmla="*/ 1673 h 2357"/>
                  <a:gd name="T74" fmla="*/ 898 w 2108"/>
                  <a:gd name="T75" fmla="*/ 1673 h 2357"/>
                  <a:gd name="T76" fmla="*/ 961 w 2108"/>
                  <a:gd name="T77" fmla="*/ 1673 h 2357"/>
                  <a:gd name="T78" fmla="*/ 1022 w 2108"/>
                  <a:gd name="T79" fmla="*/ 1767 h 2357"/>
                  <a:gd name="T80" fmla="*/ 1054 w 2108"/>
                  <a:gd name="T81" fmla="*/ 1860 h 2357"/>
                  <a:gd name="T82" fmla="*/ 1116 w 2108"/>
                  <a:gd name="T83" fmla="*/ 1984 h 2357"/>
                  <a:gd name="T84" fmla="*/ 1022 w 2108"/>
                  <a:gd name="T85" fmla="*/ 2077 h 2357"/>
                  <a:gd name="T86" fmla="*/ 930 w 2108"/>
                  <a:gd name="T87" fmla="*/ 2201 h 2357"/>
                  <a:gd name="T88" fmla="*/ 992 w 2108"/>
                  <a:gd name="T89" fmla="*/ 2263 h 2357"/>
                  <a:gd name="T90" fmla="*/ 1116 w 2108"/>
                  <a:gd name="T91" fmla="*/ 2356 h 2357"/>
                  <a:gd name="T92" fmla="*/ 1364 w 2108"/>
                  <a:gd name="T93" fmla="*/ 2045 h 2357"/>
                  <a:gd name="T94" fmla="*/ 1394 w 2108"/>
                  <a:gd name="T95" fmla="*/ 1891 h 2357"/>
                  <a:gd name="T96" fmla="*/ 1518 w 2108"/>
                  <a:gd name="T97" fmla="*/ 1797 h 2357"/>
                  <a:gd name="T98" fmla="*/ 1674 w 2108"/>
                  <a:gd name="T99" fmla="*/ 1736 h 2357"/>
                  <a:gd name="T100" fmla="*/ 1798 w 2108"/>
                  <a:gd name="T101" fmla="*/ 1549 h 2357"/>
                  <a:gd name="T102" fmla="*/ 1890 w 2108"/>
                  <a:gd name="T103" fmla="*/ 1271 h 2357"/>
                  <a:gd name="T104" fmla="*/ 1922 w 2108"/>
                  <a:gd name="T105" fmla="*/ 1054 h 2357"/>
                  <a:gd name="T106" fmla="*/ 2046 w 2108"/>
                  <a:gd name="T107" fmla="*/ 899 h 2357"/>
                  <a:gd name="T108" fmla="*/ 2107 w 2108"/>
                  <a:gd name="T109" fmla="*/ 682 h 2357"/>
                  <a:gd name="T110" fmla="*/ 1890 w 2108"/>
                  <a:gd name="T111" fmla="*/ 527 h 2357"/>
                  <a:gd name="T112" fmla="*/ 1735 w 2108"/>
                  <a:gd name="T113" fmla="*/ 465 h 2357"/>
                  <a:gd name="T114" fmla="*/ 1611 w 2108"/>
                  <a:gd name="T115" fmla="*/ 465 h 2357"/>
                  <a:gd name="T116" fmla="*/ 1487 w 2108"/>
                  <a:gd name="T117" fmla="*/ 372 h 2357"/>
                  <a:gd name="T118" fmla="*/ 1333 w 2108"/>
                  <a:gd name="T119" fmla="*/ 372 h 2357"/>
                  <a:gd name="T120" fmla="*/ 1270 w 2108"/>
                  <a:gd name="T121" fmla="*/ 310 h 2357"/>
                  <a:gd name="T122" fmla="*/ 1209 w 2108"/>
                  <a:gd name="T123" fmla="*/ 124 h 2357"/>
                  <a:gd name="T124" fmla="*/ 1178 w 2108"/>
                  <a:gd name="T125" fmla="*/ 93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2357">
                    <a:moveTo>
                      <a:pt x="1178" y="93"/>
                    </a:moveTo>
                    <a:lnTo>
                      <a:pt x="1178" y="93"/>
                    </a:lnTo>
                    <a:lnTo>
                      <a:pt x="1178" y="93"/>
                    </a:lnTo>
                    <a:cubicBezTo>
                      <a:pt x="1178" y="124"/>
                      <a:pt x="1178" y="124"/>
                      <a:pt x="1146" y="155"/>
                    </a:cubicBezTo>
                    <a:lnTo>
                      <a:pt x="1146" y="155"/>
                    </a:lnTo>
                    <a:lnTo>
                      <a:pt x="1116" y="155"/>
                    </a:lnTo>
                    <a:cubicBezTo>
                      <a:pt x="1085" y="155"/>
                      <a:pt x="1085" y="155"/>
                      <a:pt x="1085" y="155"/>
                    </a:cubicBezTo>
                    <a:lnTo>
                      <a:pt x="1085" y="155"/>
                    </a:lnTo>
                    <a:lnTo>
                      <a:pt x="1085" y="155"/>
                    </a:lnTo>
                    <a:cubicBezTo>
                      <a:pt x="1054" y="155"/>
                      <a:pt x="1054" y="155"/>
                      <a:pt x="1054" y="155"/>
                    </a:cubicBezTo>
                    <a:lnTo>
                      <a:pt x="1054" y="155"/>
                    </a:lnTo>
                    <a:cubicBezTo>
                      <a:pt x="1054" y="155"/>
                      <a:pt x="1054" y="155"/>
                      <a:pt x="1022" y="155"/>
                    </a:cubicBezTo>
                    <a:cubicBezTo>
                      <a:pt x="1022" y="155"/>
                      <a:pt x="1022" y="155"/>
                      <a:pt x="992" y="155"/>
                    </a:cubicBezTo>
                    <a:lnTo>
                      <a:pt x="992" y="155"/>
                    </a:lnTo>
                    <a:lnTo>
                      <a:pt x="992" y="155"/>
                    </a:lnTo>
                    <a:lnTo>
                      <a:pt x="992" y="155"/>
                    </a:lnTo>
                    <a:cubicBezTo>
                      <a:pt x="961" y="155"/>
                      <a:pt x="961" y="186"/>
                      <a:pt x="961" y="186"/>
                    </a:cubicBezTo>
                    <a:cubicBezTo>
                      <a:pt x="930" y="186"/>
                      <a:pt x="930" y="186"/>
                      <a:pt x="930" y="186"/>
                    </a:cubicBezTo>
                    <a:lnTo>
                      <a:pt x="930" y="186"/>
                    </a:lnTo>
                    <a:cubicBezTo>
                      <a:pt x="930" y="186"/>
                      <a:pt x="930" y="186"/>
                      <a:pt x="898" y="186"/>
                    </a:cubicBezTo>
                    <a:lnTo>
                      <a:pt x="898" y="186"/>
                    </a:lnTo>
                    <a:cubicBezTo>
                      <a:pt x="898" y="186"/>
                      <a:pt x="898" y="186"/>
                      <a:pt x="868" y="186"/>
                    </a:cubicBezTo>
                    <a:lnTo>
                      <a:pt x="868" y="186"/>
                    </a:lnTo>
                    <a:cubicBezTo>
                      <a:pt x="868" y="217"/>
                      <a:pt x="868" y="217"/>
                      <a:pt x="837" y="217"/>
                    </a:cubicBezTo>
                    <a:lnTo>
                      <a:pt x="837" y="217"/>
                    </a:lnTo>
                    <a:cubicBezTo>
                      <a:pt x="837" y="217"/>
                      <a:pt x="837" y="217"/>
                      <a:pt x="806" y="217"/>
                    </a:cubicBezTo>
                    <a:lnTo>
                      <a:pt x="806" y="217"/>
                    </a:lnTo>
                    <a:cubicBezTo>
                      <a:pt x="806" y="217"/>
                      <a:pt x="806" y="217"/>
                      <a:pt x="774" y="217"/>
                    </a:cubicBezTo>
                    <a:cubicBezTo>
                      <a:pt x="774" y="217"/>
                      <a:pt x="774" y="217"/>
                      <a:pt x="744" y="217"/>
                    </a:cubicBezTo>
                    <a:lnTo>
                      <a:pt x="744" y="217"/>
                    </a:lnTo>
                    <a:lnTo>
                      <a:pt x="744" y="217"/>
                    </a:lnTo>
                    <a:cubicBezTo>
                      <a:pt x="713" y="186"/>
                      <a:pt x="713" y="186"/>
                      <a:pt x="713" y="155"/>
                    </a:cubicBezTo>
                    <a:lnTo>
                      <a:pt x="713" y="155"/>
                    </a:lnTo>
                    <a:lnTo>
                      <a:pt x="713" y="155"/>
                    </a:lnTo>
                    <a:lnTo>
                      <a:pt x="713" y="124"/>
                    </a:lnTo>
                    <a:lnTo>
                      <a:pt x="713" y="124"/>
                    </a:lnTo>
                    <a:lnTo>
                      <a:pt x="713" y="93"/>
                    </a:lnTo>
                    <a:lnTo>
                      <a:pt x="713" y="93"/>
                    </a:lnTo>
                    <a:lnTo>
                      <a:pt x="713" y="93"/>
                    </a:lnTo>
                    <a:lnTo>
                      <a:pt x="713" y="62"/>
                    </a:lnTo>
                    <a:lnTo>
                      <a:pt x="713" y="31"/>
                    </a:lnTo>
                    <a:cubicBezTo>
                      <a:pt x="713" y="31"/>
                      <a:pt x="713" y="31"/>
                      <a:pt x="682" y="0"/>
                    </a:cubicBezTo>
                    <a:cubicBezTo>
                      <a:pt x="682" y="31"/>
                      <a:pt x="682" y="31"/>
                      <a:pt x="682" y="31"/>
                    </a:cubicBezTo>
                    <a:lnTo>
                      <a:pt x="650" y="31"/>
                    </a:lnTo>
                    <a:lnTo>
                      <a:pt x="650" y="31"/>
                    </a:lnTo>
                    <a:lnTo>
                      <a:pt x="650" y="31"/>
                    </a:lnTo>
                    <a:lnTo>
                      <a:pt x="620" y="62"/>
                    </a:lnTo>
                    <a:lnTo>
                      <a:pt x="620" y="62"/>
                    </a:lnTo>
                    <a:lnTo>
                      <a:pt x="620" y="62"/>
                    </a:lnTo>
                    <a:cubicBezTo>
                      <a:pt x="589" y="62"/>
                      <a:pt x="589" y="62"/>
                      <a:pt x="589" y="62"/>
                    </a:cubicBezTo>
                    <a:lnTo>
                      <a:pt x="589" y="62"/>
                    </a:lnTo>
                    <a:lnTo>
                      <a:pt x="589" y="62"/>
                    </a:lnTo>
                    <a:lnTo>
                      <a:pt x="589" y="93"/>
                    </a:lnTo>
                    <a:lnTo>
                      <a:pt x="589" y="93"/>
                    </a:lnTo>
                    <a:cubicBezTo>
                      <a:pt x="558" y="93"/>
                      <a:pt x="558" y="93"/>
                      <a:pt x="558" y="93"/>
                    </a:cubicBezTo>
                    <a:lnTo>
                      <a:pt x="558" y="62"/>
                    </a:lnTo>
                    <a:lnTo>
                      <a:pt x="558" y="62"/>
                    </a:lnTo>
                    <a:cubicBezTo>
                      <a:pt x="558" y="62"/>
                      <a:pt x="558" y="62"/>
                      <a:pt x="526" y="62"/>
                    </a:cubicBezTo>
                    <a:lnTo>
                      <a:pt x="526" y="62"/>
                    </a:lnTo>
                    <a:lnTo>
                      <a:pt x="526" y="62"/>
                    </a:lnTo>
                    <a:lnTo>
                      <a:pt x="526" y="62"/>
                    </a:lnTo>
                    <a:lnTo>
                      <a:pt x="526" y="62"/>
                    </a:lnTo>
                    <a:lnTo>
                      <a:pt x="526" y="93"/>
                    </a:lnTo>
                    <a:lnTo>
                      <a:pt x="526" y="93"/>
                    </a:lnTo>
                    <a:lnTo>
                      <a:pt x="558" y="93"/>
                    </a:lnTo>
                    <a:lnTo>
                      <a:pt x="558" y="93"/>
                    </a:lnTo>
                    <a:lnTo>
                      <a:pt x="589" y="124"/>
                    </a:lnTo>
                    <a:lnTo>
                      <a:pt x="589" y="124"/>
                    </a:lnTo>
                    <a:lnTo>
                      <a:pt x="589" y="124"/>
                    </a:lnTo>
                    <a:lnTo>
                      <a:pt x="558" y="155"/>
                    </a:lnTo>
                    <a:lnTo>
                      <a:pt x="558" y="155"/>
                    </a:lnTo>
                    <a:lnTo>
                      <a:pt x="526" y="155"/>
                    </a:lnTo>
                    <a:lnTo>
                      <a:pt x="526" y="155"/>
                    </a:lnTo>
                    <a:cubicBezTo>
                      <a:pt x="526" y="186"/>
                      <a:pt x="526" y="186"/>
                      <a:pt x="526" y="186"/>
                    </a:cubicBezTo>
                    <a:cubicBezTo>
                      <a:pt x="526" y="186"/>
                      <a:pt x="526" y="186"/>
                      <a:pt x="526" y="217"/>
                    </a:cubicBezTo>
                    <a:cubicBezTo>
                      <a:pt x="496" y="217"/>
                      <a:pt x="496" y="217"/>
                      <a:pt x="496" y="217"/>
                    </a:cubicBezTo>
                    <a:lnTo>
                      <a:pt x="496" y="217"/>
                    </a:lnTo>
                    <a:cubicBezTo>
                      <a:pt x="465" y="217"/>
                      <a:pt x="465" y="217"/>
                      <a:pt x="465" y="248"/>
                    </a:cubicBezTo>
                    <a:lnTo>
                      <a:pt x="465" y="248"/>
                    </a:lnTo>
                    <a:lnTo>
                      <a:pt x="434" y="248"/>
                    </a:lnTo>
                    <a:lnTo>
                      <a:pt x="434" y="248"/>
                    </a:lnTo>
                    <a:lnTo>
                      <a:pt x="402" y="248"/>
                    </a:lnTo>
                    <a:cubicBezTo>
                      <a:pt x="402" y="248"/>
                      <a:pt x="402" y="248"/>
                      <a:pt x="372" y="248"/>
                    </a:cubicBezTo>
                    <a:lnTo>
                      <a:pt x="372" y="248"/>
                    </a:lnTo>
                    <a:cubicBezTo>
                      <a:pt x="372" y="248"/>
                      <a:pt x="372" y="248"/>
                      <a:pt x="341" y="248"/>
                    </a:cubicBezTo>
                    <a:lnTo>
                      <a:pt x="341" y="248"/>
                    </a:lnTo>
                    <a:lnTo>
                      <a:pt x="341" y="248"/>
                    </a:lnTo>
                    <a:cubicBezTo>
                      <a:pt x="341" y="248"/>
                      <a:pt x="341" y="248"/>
                      <a:pt x="310" y="217"/>
                    </a:cubicBezTo>
                    <a:lnTo>
                      <a:pt x="310" y="217"/>
                    </a:lnTo>
                    <a:cubicBezTo>
                      <a:pt x="310" y="186"/>
                      <a:pt x="310" y="186"/>
                      <a:pt x="310" y="186"/>
                    </a:cubicBezTo>
                    <a:lnTo>
                      <a:pt x="310" y="186"/>
                    </a:lnTo>
                    <a:lnTo>
                      <a:pt x="310" y="186"/>
                    </a:lnTo>
                    <a:lnTo>
                      <a:pt x="310" y="186"/>
                    </a:lnTo>
                    <a:cubicBezTo>
                      <a:pt x="310" y="186"/>
                      <a:pt x="310" y="186"/>
                      <a:pt x="278" y="186"/>
                    </a:cubicBezTo>
                    <a:lnTo>
                      <a:pt x="278" y="186"/>
                    </a:lnTo>
                    <a:lnTo>
                      <a:pt x="278" y="186"/>
                    </a:lnTo>
                    <a:lnTo>
                      <a:pt x="248" y="186"/>
                    </a:lnTo>
                    <a:lnTo>
                      <a:pt x="248" y="186"/>
                    </a:lnTo>
                    <a:cubicBezTo>
                      <a:pt x="248" y="217"/>
                      <a:pt x="248" y="217"/>
                      <a:pt x="248" y="217"/>
                    </a:cubicBezTo>
                    <a:lnTo>
                      <a:pt x="248" y="248"/>
                    </a:lnTo>
                    <a:lnTo>
                      <a:pt x="248" y="248"/>
                    </a:lnTo>
                    <a:lnTo>
                      <a:pt x="217" y="248"/>
                    </a:lnTo>
                    <a:lnTo>
                      <a:pt x="217" y="248"/>
                    </a:lnTo>
                    <a:lnTo>
                      <a:pt x="217" y="248"/>
                    </a:lnTo>
                    <a:lnTo>
                      <a:pt x="217" y="248"/>
                    </a:lnTo>
                    <a:cubicBezTo>
                      <a:pt x="217" y="279"/>
                      <a:pt x="186" y="279"/>
                      <a:pt x="186" y="279"/>
                    </a:cubicBezTo>
                    <a:lnTo>
                      <a:pt x="186" y="279"/>
                    </a:lnTo>
                    <a:lnTo>
                      <a:pt x="186" y="279"/>
                    </a:lnTo>
                    <a:lnTo>
                      <a:pt x="186" y="279"/>
                    </a:lnTo>
                    <a:cubicBezTo>
                      <a:pt x="217" y="279"/>
                      <a:pt x="217" y="310"/>
                      <a:pt x="217" y="341"/>
                    </a:cubicBezTo>
                    <a:lnTo>
                      <a:pt x="217" y="341"/>
                    </a:lnTo>
                    <a:lnTo>
                      <a:pt x="217" y="341"/>
                    </a:lnTo>
                    <a:cubicBezTo>
                      <a:pt x="217" y="372"/>
                      <a:pt x="217" y="434"/>
                      <a:pt x="217" y="527"/>
                    </a:cubicBezTo>
                    <a:lnTo>
                      <a:pt x="217" y="527"/>
                    </a:lnTo>
                    <a:cubicBezTo>
                      <a:pt x="217" y="527"/>
                      <a:pt x="217" y="527"/>
                      <a:pt x="217" y="558"/>
                    </a:cubicBezTo>
                    <a:cubicBezTo>
                      <a:pt x="248" y="558"/>
                      <a:pt x="248" y="558"/>
                      <a:pt x="248" y="558"/>
                    </a:cubicBezTo>
                    <a:cubicBezTo>
                      <a:pt x="186" y="558"/>
                      <a:pt x="186" y="558"/>
                      <a:pt x="186" y="558"/>
                    </a:cubicBezTo>
                    <a:cubicBezTo>
                      <a:pt x="186" y="558"/>
                      <a:pt x="186" y="558"/>
                      <a:pt x="186" y="589"/>
                    </a:cubicBezTo>
                    <a:lnTo>
                      <a:pt x="186" y="589"/>
                    </a:lnTo>
                    <a:lnTo>
                      <a:pt x="154" y="589"/>
                    </a:lnTo>
                    <a:lnTo>
                      <a:pt x="154" y="589"/>
                    </a:lnTo>
                    <a:lnTo>
                      <a:pt x="154" y="589"/>
                    </a:lnTo>
                    <a:lnTo>
                      <a:pt x="154" y="589"/>
                    </a:lnTo>
                    <a:lnTo>
                      <a:pt x="154" y="589"/>
                    </a:lnTo>
                    <a:cubicBezTo>
                      <a:pt x="124" y="589"/>
                      <a:pt x="124" y="589"/>
                      <a:pt x="93" y="589"/>
                    </a:cubicBezTo>
                    <a:lnTo>
                      <a:pt x="93" y="589"/>
                    </a:lnTo>
                    <a:lnTo>
                      <a:pt x="93" y="589"/>
                    </a:lnTo>
                    <a:cubicBezTo>
                      <a:pt x="62" y="589"/>
                      <a:pt x="62" y="589"/>
                      <a:pt x="62" y="589"/>
                    </a:cubicBezTo>
                    <a:lnTo>
                      <a:pt x="62" y="589"/>
                    </a:lnTo>
                    <a:cubicBezTo>
                      <a:pt x="62" y="620"/>
                      <a:pt x="30" y="620"/>
                      <a:pt x="30" y="620"/>
                    </a:cubicBezTo>
                    <a:lnTo>
                      <a:pt x="30" y="620"/>
                    </a:lnTo>
                    <a:cubicBezTo>
                      <a:pt x="30" y="651"/>
                      <a:pt x="30" y="651"/>
                      <a:pt x="30" y="651"/>
                    </a:cubicBezTo>
                    <a:lnTo>
                      <a:pt x="30" y="651"/>
                    </a:lnTo>
                    <a:cubicBezTo>
                      <a:pt x="30" y="651"/>
                      <a:pt x="30" y="651"/>
                      <a:pt x="30" y="682"/>
                    </a:cubicBezTo>
                    <a:lnTo>
                      <a:pt x="30" y="682"/>
                    </a:lnTo>
                    <a:lnTo>
                      <a:pt x="30" y="682"/>
                    </a:lnTo>
                    <a:lnTo>
                      <a:pt x="30" y="682"/>
                    </a:lnTo>
                    <a:lnTo>
                      <a:pt x="30" y="682"/>
                    </a:lnTo>
                    <a:cubicBezTo>
                      <a:pt x="30" y="713"/>
                      <a:pt x="30" y="713"/>
                      <a:pt x="0" y="744"/>
                    </a:cubicBezTo>
                    <a:lnTo>
                      <a:pt x="0" y="744"/>
                    </a:lnTo>
                    <a:lnTo>
                      <a:pt x="0" y="744"/>
                    </a:lnTo>
                    <a:lnTo>
                      <a:pt x="0" y="744"/>
                    </a:lnTo>
                    <a:lnTo>
                      <a:pt x="0" y="775"/>
                    </a:lnTo>
                    <a:lnTo>
                      <a:pt x="0" y="775"/>
                    </a:lnTo>
                    <a:lnTo>
                      <a:pt x="0" y="806"/>
                    </a:lnTo>
                    <a:lnTo>
                      <a:pt x="0" y="806"/>
                    </a:lnTo>
                    <a:lnTo>
                      <a:pt x="0" y="806"/>
                    </a:lnTo>
                    <a:lnTo>
                      <a:pt x="0" y="806"/>
                    </a:lnTo>
                    <a:cubicBezTo>
                      <a:pt x="30" y="837"/>
                      <a:pt x="30" y="837"/>
                      <a:pt x="30" y="868"/>
                    </a:cubicBezTo>
                    <a:lnTo>
                      <a:pt x="30" y="868"/>
                    </a:lnTo>
                    <a:lnTo>
                      <a:pt x="30" y="868"/>
                    </a:lnTo>
                    <a:lnTo>
                      <a:pt x="62" y="868"/>
                    </a:lnTo>
                    <a:cubicBezTo>
                      <a:pt x="62" y="899"/>
                      <a:pt x="62" y="899"/>
                      <a:pt x="62" y="899"/>
                    </a:cubicBezTo>
                    <a:lnTo>
                      <a:pt x="62" y="899"/>
                    </a:lnTo>
                    <a:lnTo>
                      <a:pt x="62" y="899"/>
                    </a:lnTo>
                    <a:cubicBezTo>
                      <a:pt x="93" y="899"/>
                      <a:pt x="93" y="899"/>
                      <a:pt x="93" y="899"/>
                    </a:cubicBezTo>
                    <a:lnTo>
                      <a:pt x="93" y="899"/>
                    </a:lnTo>
                    <a:lnTo>
                      <a:pt x="93" y="899"/>
                    </a:lnTo>
                    <a:cubicBezTo>
                      <a:pt x="93" y="899"/>
                      <a:pt x="93" y="899"/>
                      <a:pt x="124" y="868"/>
                    </a:cubicBezTo>
                    <a:lnTo>
                      <a:pt x="124" y="868"/>
                    </a:lnTo>
                    <a:cubicBezTo>
                      <a:pt x="154" y="775"/>
                      <a:pt x="154" y="775"/>
                      <a:pt x="154" y="775"/>
                    </a:cubicBezTo>
                    <a:cubicBezTo>
                      <a:pt x="154" y="899"/>
                      <a:pt x="154" y="899"/>
                      <a:pt x="154" y="899"/>
                    </a:cubicBezTo>
                    <a:cubicBezTo>
                      <a:pt x="154" y="899"/>
                      <a:pt x="154" y="930"/>
                      <a:pt x="154" y="961"/>
                    </a:cubicBezTo>
                    <a:lnTo>
                      <a:pt x="186" y="961"/>
                    </a:lnTo>
                    <a:lnTo>
                      <a:pt x="186" y="961"/>
                    </a:lnTo>
                    <a:lnTo>
                      <a:pt x="186" y="961"/>
                    </a:lnTo>
                    <a:cubicBezTo>
                      <a:pt x="217" y="961"/>
                      <a:pt x="217" y="961"/>
                      <a:pt x="217" y="961"/>
                    </a:cubicBezTo>
                    <a:lnTo>
                      <a:pt x="217" y="961"/>
                    </a:lnTo>
                    <a:lnTo>
                      <a:pt x="217" y="961"/>
                    </a:lnTo>
                    <a:lnTo>
                      <a:pt x="217" y="961"/>
                    </a:lnTo>
                    <a:cubicBezTo>
                      <a:pt x="217" y="961"/>
                      <a:pt x="217" y="961"/>
                      <a:pt x="248" y="961"/>
                    </a:cubicBezTo>
                    <a:lnTo>
                      <a:pt x="248" y="961"/>
                    </a:lnTo>
                    <a:lnTo>
                      <a:pt x="248" y="961"/>
                    </a:lnTo>
                    <a:lnTo>
                      <a:pt x="248" y="961"/>
                    </a:lnTo>
                    <a:lnTo>
                      <a:pt x="248" y="961"/>
                    </a:lnTo>
                    <a:lnTo>
                      <a:pt x="248" y="961"/>
                    </a:lnTo>
                    <a:cubicBezTo>
                      <a:pt x="278" y="961"/>
                      <a:pt x="278" y="930"/>
                      <a:pt x="278" y="930"/>
                    </a:cubicBezTo>
                    <a:lnTo>
                      <a:pt x="278" y="930"/>
                    </a:lnTo>
                    <a:cubicBezTo>
                      <a:pt x="310" y="930"/>
                      <a:pt x="310" y="899"/>
                      <a:pt x="341" y="899"/>
                    </a:cubicBezTo>
                    <a:lnTo>
                      <a:pt x="341" y="899"/>
                    </a:lnTo>
                    <a:cubicBezTo>
                      <a:pt x="341" y="868"/>
                      <a:pt x="372" y="868"/>
                      <a:pt x="372" y="868"/>
                    </a:cubicBezTo>
                    <a:cubicBezTo>
                      <a:pt x="372" y="868"/>
                      <a:pt x="402" y="868"/>
                      <a:pt x="402" y="899"/>
                    </a:cubicBezTo>
                    <a:lnTo>
                      <a:pt x="402" y="899"/>
                    </a:lnTo>
                    <a:cubicBezTo>
                      <a:pt x="402" y="868"/>
                      <a:pt x="402" y="868"/>
                      <a:pt x="434" y="868"/>
                    </a:cubicBezTo>
                    <a:lnTo>
                      <a:pt x="434" y="868"/>
                    </a:lnTo>
                    <a:cubicBezTo>
                      <a:pt x="434" y="868"/>
                      <a:pt x="434" y="868"/>
                      <a:pt x="465" y="899"/>
                    </a:cubicBezTo>
                    <a:lnTo>
                      <a:pt x="465" y="899"/>
                    </a:lnTo>
                    <a:lnTo>
                      <a:pt x="465" y="899"/>
                    </a:lnTo>
                    <a:cubicBezTo>
                      <a:pt x="465" y="930"/>
                      <a:pt x="465" y="930"/>
                      <a:pt x="465" y="930"/>
                    </a:cubicBezTo>
                    <a:lnTo>
                      <a:pt x="465" y="930"/>
                    </a:lnTo>
                    <a:lnTo>
                      <a:pt x="465" y="961"/>
                    </a:lnTo>
                    <a:cubicBezTo>
                      <a:pt x="465" y="961"/>
                      <a:pt x="465" y="961"/>
                      <a:pt x="465" y="992"/>
                    </a:cubicBezTo>
                    <a:lnTo>
                      <a:pt x="465" y="992"/>
                    </a:lnTo>
                    <a:lnTo>
                      <a:pt x="465" y="992"/>
                    </a:lnTo>
                    <a:lnTo>
                      <a:pt x="465" y="992"/>
                    </a:lnTo>
                    <a:lnTo>
                      <a:pt x="465" y="992"/>
                    </a:lnTo>
                    <a:cubicBezTo>
                      <a:pt x="465" y="1023"/>
                      <a:pt x="465" y="1023"/>
                      <a:pt x="465" y="1023"/>
                    </a:cubicBezTo>
                    <a:lnTo>
                      <a:pt x="465" y="1023"/>
                    </a:lnTo>
                    <a:lnTo>
                      <a:pt x="465" y="1023"/>
                    </a:lnTo>
                    <a:lnTo>
                      <a:pt x="465" y="1023"/>
                    </a:lnTo>
                    <a:lnTo>
                      <a:pt x="496" y="1023"/>
                    </a:lnTo>
                    <a:lnTo>
                      <a:pt x="496" y="1054"/>
                    </a:lnTo>
                    <a:lnTo>
                      <a:pt x="496" y="1054"/>
                    </a:lnTo>
                    <a:lnTo>
                      <a:pt x="496" y="1054"/>
                    </a:lnTo>
                    <a:cubicBezTo>
                      <a:pt x="526" y="1054"/>
                      <a:pt x="526" y="1054"/>
                      <a:pt x="526" y="1054"/>
                    </a:cubicBezTo>
                    <a:lnTo>
                      <a:pt x="526" y="1054"/>
                    </a:lnTo>
                    <a:cubicBezTo>
                      <a:pt x="526" y="1084"/>
                      <a:pt x="558" y="1084"/>
                      <a:pt x="558" y="1084"/>
                    </a:cubicBezTo>
                    <a:lnTo>
                      <a:pt x="558" y="1084"/>
                    </a:lnTo>
                    <a:lnTo>
                      <a:pt x="589" y="1084"/>
                    </a:lnTo>
                    <a:lnTo>
                      <a:pt x="589" y="1084"/>
                    </a:lnTo>
                    <a:cubicBezTo>
                      <a:pt x="620" y="1084"/>
                      <a:pt x="620" y="1084"/>
                      <a:pt x="620" y="1084"/>
                    </a:cubicBezTo>
                    <a:lnTo>
                      <a:pt x="620" y="1084"/>
                    </a:lnTo>
                    <a:cubicBezTo>
                      <a:pt x="620" y="1084"/>
                      <a:pt x="620" y="1116"/>
                      <a:pt x="650" y="1116"/>
                    </a:cubicBezTo>
                    <a:lnTo>
                      <a:pt x="650" y="1116"/>
                    </a:lnTo>
                    <a:lnTo>
                      <a:pt x="650" y="1116"/>
                    </a:lnTo>
                    <a:cubicBezTo>
                      <a:pt x="682" y="1116"/>
                      <a:pt x="682" y="1116"/>
                      <a:pt x="682" y="1116"/>
                    </a:cubicBezTo>
                    <a:cubicBezTo>
                      <a:pt x="713" y="1116"/>
                      <a:pt x="713" y="1147"/>
                      <a:pt x="713" y="1178"/>
                    </a:cubicBezTo>
                    <a:lnTo>
                      <a:pt x="713" y="1178"/>
                    </a:lnTo>
                    <a:cubicBezTo>
                      <a:pt x="744" y="1178"/>
                      <a:pt x="744" y="1178"/>
                      <a:pt x="744" y="1209"/>
                    </a:cubicBezTo>
                    <a:lnTo>
                      <a:pt x="744" y="1209"/>
                    </a:lnTo>
                    <a:cubicBezTo>
                      <a:pt x="744" y="1209"/>
                      <a:pt x="713" y="1209"/>
                      <a:pt x="713" y="1240"/>
                    </a:cubicBezTo>
                    <a:lnTo>
                      <a:pt x="713" y="1240"/>
                    </a:lnTo>
                    <a:cubicBezTo>
                      <a:pt x="744" y="1240"/>
                      <a:pt x="744" y="1240"/>
                      <a:pt x="744" y="1240"/>
                    </a:cubicBezTo>
                    <a:cubicBezTo>
                      <a:pt x="744" y="1271"/>
                      <a:pt x="744" y="1271"/>
                      <a:pt x="744" y="1271"/>
                    </a:cubicBezTo>
                    <a:lnTo>
                      <a:pt x="744" y="1271"/>
                    </a:lnTo>
                    <a:lnTo>
                      <a:pt x="744" y="1301"/>
                    </a:lnTo>
                    <a:lnTo>
                      <a:pt x="744" y="1301"/>
                    </a:lnTo>
                    <a:lnTo>
                      <a:pt x="744" y="1301"/>
                    </a:lnTo>
                    <a:lnTo>
                      <a:pt x="744" y="1301"/>
                    </a:lnTo>
                    <a:lnTo>
                      <a:pt x="774" y="1301"/>
                    </a:lnTo>
                    <a:cubicBezTo>
                      <a:pt x="806" y="1301"/>
                      <a:pt x="806" y="1301"/>
                      <a:pt x="806" y="1301"/>
                    </a:cubicBezTo>
                    <a:cubicBezTo>
                      <a:pt x="837" y="1301"/>
                      <a:pt x="837" y="1301"/>
                      <a:pt x="837" y="1301"/>
                    </a:cubicBezTo>
                    <a:lnTo>
                      <a:pt x="837" y="1333"/>
                    </a:lnTo>
                    <a:lnTo>
                      <a:pt x="837" y="1333"/>
                    </a:lnTo>
                    <a:lnTo>
                      <a:pt x="837" y="1364"/>
                    </a:lnTo>
                    <a:lnTo>
                      <a:pt x="837" y="1364"/>
                    </a:lnTo>
                    <a:lnTo>
                      <a:pt x="837" y="1364"/>
                    </a:lnTo>
                    <a:lnTo>
                      <a:pt x="837" y="1364"/>
                    </a:lnTo>
                    <a:lnTo>
                      <a:pt x="837" y="1364"/>
                    </a:lnTo>
                    <a:lnTo>
                      <a:pt x="837" y="1364"/>
                    </a:lnTo>
                    <a:lnTo>
                      <a:pt x="837" y="1364"/>
                    </a:lnTo>
                    <a:lnTo>
                      <a:pt x="837" y="1364"/>
                    </a:lnTo>
                    <a:lnTo>
                      <a:pt x="868" y="1364"/>
                    </a:lnTo>
                    <a:cubicBezTo>
                      <a:pt x="868" y="1395"/>
                      <a:pt x="868" y="1395"/>
                      <a:pt x="868" y="1425"/>
                    </a:cubicBezTo>
                    <a:lnTo>
                      <a:pt x="868" y="1425"/>
                    </a:lnTo>
                    <a:lnTo>
                      <a:pt x="898" y="1457"/>
                    </a:lnTo>
                    <a:lnTo>
                      <a:pt x="898" y="1457"/>
                    </a:lnTo>
                    <a:lnTo>
                      <a:pt x="898" y="1457"/>
                    </a:lnTo>
                    <a:cubicBezTo>
                      <a:pt x="898" y="1488"/>
                      <a:pt x="898" y="1488"/>
                      <a:pt x="868" y="1488"/>
                    </a:cubicBezTo>
                    <a:lnTo>
                      <a:pt x="868" y="1519"/>
                    </a:lnTo>
                    <a:cubicBezTo>
                      <a:pt x="868" y="1549"/>
                      <a:pt x="868" y="1549"/>
                      <a:pt x="868" y="1549"/>
                    </a:cubicBezTo>
                    <a:lnTo>
                      <a:pt x="868" y="1549"/>
                    </a:lnTo>
                    <a:lnTo>
                      <a:pt x="868" y="1549"/>
                    </a:lnTo>
                    <a:lnTo>
                      <a:pt x="868" y="1549"/>
                    </a:lnTo>
                    <a:lnTo>
                      <a:pt x="868" y="1549"/>
                    </a:lnTo>
                    <a:cubicBezTo>
                      <a:pt x="868" y="1581"/>
                      <a:pt x="868" y="1581"/>
                      <a:pt x="868" y="1612"/>
                    </a:cubicBezTo>
                    <a:lnTo>
                      <a:pt x="868" y="1612"/>
                    </a:lnTo>
                    <a:lnTo>
                      <a:pt x="868" y="1643"/>
                    </a:lnTo>
                    <a:lnTo>
                      <a:pt x="868" y="1673"/>
                    </a:lnTo>
                    <a:lnTo>
                      <a:pt x="868" y="1673"/>
                    </a:lnTo>
                    <a:lnTo>
                      <a:pt x="868" y="1673"/>
                    </a:lnTo>
                    <a:lnTo>
                      <a:pt x="868" y="1673"/>
                    </a:lnTo>
                    <a:lnTo>
                      <a:pt x="868" y="1673"/>
                    </a:lnTo>
                    <a:cubicBezTo>
                      <a:pt x="898" y="1673"/>
                      <a:pt x="898" y="1673"/>
                      <a:pt x="898" y="1673"/>
                    </a:cubicBezTo>
                    <a:lnTo>
                      <a:pt x="898" y="1673"/>
                    </a:lnTo>
                    <a:lnTo>
                      <a:pt x="898" y="1673"/>
                    </a:lnTo>
                    <a:lnTo>
                      <a:pt x="898" y="1673"/>
                    </a:lnTo>
                    <a:lnTo>
                      <a:pt x="898" y="1673"/>
                    </a:lnTo>
                    <a:cubicBezTo>
                      <a:pt x="898" y="1673"/>
                      <a:pt x="898" y="1673"/>
                      <a:pt x="930" y="1673"/>
                    </a:cubicBezTo>
                    <a:lnTo>
                      <a:pt x="930" y="1673"/>
                    </a:lnTo>
                    <a:lnTo>
                      <a:pt x="930" y="1673"/>
                    </a:lnTo>
                    <a:lnTo>
                      <a:pt x="930" y="1673"/>
                    </a:lnTo>
                    <a:cubicBezTo>
                      <a:pt x="930" y="1673"/>
                      <a:pt x="930" y="1673"/>
                      <a:pt x="961" y="1673"/>
                    </a:cubicBezTo>
                    <a:lnTo>
                      <a:pt x="961" y="1705"/>
                    </a:lnTo>
                    <a:lnTo>
                      <a:pt x="961" y="1705"/>
                    </a:lnTo>
                    <a:lnTo>
                      <a:pt x="992" y="1705"/>
                    </a:lnTo>
                    <a:cubicBezTo>
                      <a:pt x="992" y="1736"/>
                      <a:pt x="992" y="1767"/>
                      <a:pt x="992" y="1767"/>
                    </a:cubicBezTo>
                    <a:cubicBezTo>
                      <a:pt x="992" y="1767"/>
                      <a:pt x="992" y="1767"/>
                      <a:pt x="992" y="1797"/>
                    </a:cubicBezTo>
                    <a:cubicBezTo>
                      <a:pt x="992" y="1797"/>
                      <a:pt x="992" y="1797"/>
                      <a:pt x="992" y="1767"/>
                    </a:cubicBezTo>
                    <a:cubicBezTo>
                      <a:pt x="1022" y="1767"/>
                      <a:pt x="1022" y="1767"/>
                      <a:pt x="1022" y="1767"/>
                    </a:cubicBezTo>
                    <a:lnTo>
                      <a:pt x="1022" y="1767"/>
                    </a:lnTo>
                    <a:cubicBezTo>
                      <a:pt x="1054" y="1767"/>
                      <a:pt x="1085" y="1797"/>
                      <a:pt x="1085" y="1829"/>
                    </a:cubicBezTo>
                    <a:lnTo>
                      <a:pt x="1085" y="1829"/>
                    </a:lnTo>
                    <a:cubicBezTo>
                      <a:pt x="1085" y="1860"/>
                      <a:pt x="1054" y="1860"/>
                      <a:pt x="1054" y="1860"/>
                    </a:cubicBezTo>
                    <a:lnTo>
                      <a:pt x="1054" y="1860"/>
                    </a:lnTo>
                    <a:lnTo>
                      <a:pt x="1054" y="1860"/>
                    </a:lnTo>
                    <a:lnTo>
                      <a:pt x="1054" y="1860"/>
                    </a:lnTo>
                    <a:cubicBezTo>
                      <a:pt x="1054" y="1891"/>
                      <a:pt x="1054" y="1891"/>
                      <a:pt x="1054" y="1891"/>
                    </a:cubicBezTo>
                    <a:cubicBezTo>
                      <a:pt x="1085" y="1891"/>
                      <a:pt x="1085" y="1891"/>
                      <a:pt x="1085" y="1921"/>
                    </a:cubicBezTo>
                    <a:lnTo>
                      <a:pt x="1085" y="1953"/>
                    </a:lnTo>
                    <a:lnTo>
                      <a:pt x="1085" y="1953"/>
                    </a:lnTo>
                    <a:cubicBezTo>
                      <a:pt x="1085" y="1953"/>
                      <a:pt x="1085" y="1953"/>
                      <a:pt x="1085" y="1984"/>
                    </a:cubicBezTo>
                    <a:lnTo>
                      <a:pt x="1116" y="1984"/>
                    </a:lnTo>
                    <a:lnTo>
                      <a:pt x="1116" y="1984"/>
                    </a:lnTo>
                    <a:cubicBezTo>
                      <a:pt x="1116" y="2015"/>
                      <a:pt x="1085" y="2015"/>
                      <a:pt x="1085" y="2015"/>
                    </a:cubicBezTo>
                    <a:lnTo>
                      <a:pt x="1085" y="2015"/>
                    </a:lnTo>
                    <a:lnTo>
                      <a:pt x="1085" y="2015"/>
                    </a:lnTo>
                    <a:cubicBezTo>
                      <a:pt x="1085" y="2045"/>
                      <a:pt x="1054" y="2077"/>
                      <a:pt x="1054" y="2077"/>
                    </a:cubicBezTo>
                    <a:lnTo>
                      <a:pt x="1022" y="2077"/>
                    </a:lnTo>
                    <a:lnTo>
                      <a:pt x="1022" y="2077"/>
                    </a:lnTo>
                    <a:lnTo>
                      <a:pt x="1022" y="2077"/>
                    </a:lnTo>
                    <a:cubicBezTo>
                      <a:pt x="1022" y="2077"/>
                      <a:pt x="1022" y="2077"/>
                      <a:pt x="992" y="2108"/>
                    </a:cubicBezTo>
                    <a:cubicBezTo>
                      <a:pt x="961" y="2108"/>
                      <a:pt x="961" y="2139"/>
                      <a:pt x="961" y="2139"/>
                    </a:cubicBezTo>
                    <a:lnTo>
                      <a:pt x="930" y="2169"/>
                    </a:lnTo>
                    <a:lnTo>
                      <a:pt x="930" y="2169"/>
                    </a:lnTo>
                    <a:cubicBezTo>
                      <a:pt x="930" y="2169"/>
                      <a:pt x="930" y="2169"/>
                      <a:pt x="930" y="2201"/>
                    </a:cubicBezTo>
                    <a:lnTo>
                      <a:pt x="930" y="2201"/>
                    </a:lnTo>
                    <a:lnTo>
                      <a:pt x="930" y="2201"/>
                    </a:lnTo>
                    <a:cubicBezTo>
                      <a:pt x="961" y="2201"/>
                      <a:pt x="961" y="2232"/>
                      <a:pt x="961" y="2232"/>
                    </a:cubicBezTo>
                    <a:lnTo>
                      <a:pt x="961" y="2232"/>
                    </a:lnTo>
                    <a:lnTo>
                      <a:pt x="961" y="2232"/>
                    </a:lnTo>
                    <a:lnTo>
                      <a:pt x="961" y="2232"/>
                    </a:lnTo>
                    <a:cubicBezTo>
                      <a:pt x="992" y="2232"/>
                      <a:pt x="992" y="2232"/>
                      <a:pt x="992" y="2263"/>
                    </a:cubicBezTo>
                    <a:lnTo>
                      <a:pt x="992" y="2263"/>
                    </a:lnTo>
                    <a:lnTo>
                      <a:pt x="992" y="2263"/>
                    </a:lnTo>
                    <a:cubicBezTo>
                      <a:pt x="1022" y="2263"/>
                      <a:pt x="1054" y="2293"/>
                      <a:pt x="1054" y="2293"/>
                    </a:cubicBezTo>
                    <a:lnTo>
                      <a:pt x="1054" y="2325"/>
                    </a:lnTo>
                    <a:cubicBezTo>
                      <a:pt x="1085" y="2325"/>
                      <a:pt x="1085" y="2325"/>
                      <a:pt x="1085" y="2325"/>
                    </a:cubicBezTo>
                    <a:cubicBezTo>
                      <a:pt x="1085" y="2325"/>
                      <a:pt x="1116" y="2325"/>
                      <a:pt x="1116" y="2356"/>
                    </a:cubicBezTo>
                    <a:lnTo>
                      <a:pt x="1116" y="2356"/>
                    </a:lnTo>
                    <a:lnTo>
                      <a:pt x="1116" y="2356"/>
                    </a:lnTo>
                    <a:lnTo>
                      <a:pt x="1116" y="2356"/>
                    </a:lnTo>
                    <a:cubicBezTo>
                      <a:pt x="1146" y="2325"/>
                      <a:pt x="1178" y="2325"/>
                      <a:pt x="1178" y="2293"/>
                    </a:cubicBezTo>
                    <a:lnTo>
                      <a:pt x="1178" y="2293"/>
                    </a:lnTo>
                    <a:cubicBezTo>
                      <a:pt x="1209" y="2293"/>
                      <a:pt x="1240" y="2232"/>
                      <a:pt x="1240" y="2232"/>
                    </a:cubicBezTo>
                    <a:lnTo>
                      <a:pt x="1240" y="2232"/>
                    </a:lnTo>
                    <a:cubicBezTo>
                      <a:pt x="1270" y="2169"/>
                      <a:pt x="1270" y="2139"/>
                      <a:pt x="1301" y="2139"/>
                    </a:cubicBezTo>
                    <a:lnTo>
                      <a:pt x="1333" y="2108"/>
                    </a:lnTo>
                    <a:cubicBezTo>
                      <a:pt x="1333" y="2077"/>
                      <a:pt x="1333" y="2045"/>
                      <a:pt x="1364" y="2045"/>
                    </a:cubicBezTo>
                    <a:cubicBezTo>
                      <a:pt x="1364" y="2045"/>
                      <a:pt x="1333" y="2045"/>
                      <a:pt x="1333" y="2015"/>
                    </a:cubicBezTo>
                    <a:lnTo>
                      <a:pt x="1333" y="2015"/>
                    </a:lnTo>
                    <a:cubicBezTo>
                      <a:pt x="1333" y="1984"/>
                      <a:pt x="1333" y="1984"/>
                      <a:pt x="1333" y="1984"/>
                    </a:cubicBezTo>
                    <a:lnTo>
                      <a:pt x="1333" y="1953"/>
                    </a:lnTo>
                    <a:cubicBezTo>
                      <a:pt x="1333" y="1921"/>
                      <a:pt x="1333" y="1921"/>
                      <a:pt x="1333" y="1921"/>
                    </a:cubicBezTo>
                    <a:cubicBezTo>
                      <a:pt x="1333" y="1921"/>
                      <a:pt x="1333" y="1891"/>
                      <a:pt x="1364" y="1891"/>
                    </a:cubicBezTo>
                    <a:cubicBezTo>
                      <a:pt x="1364" y="1891"/>
                      <a:pt x="1364" y="1891"/>
                      <a:pt x="1394" y="1891"/>
                    </a:cubicBezTo>
                    <a:cubicBezTo>
                      <a:pt x="1394" y="1891"/>
                      <a:pt x="1426" y="1860"/>
                      <a:pt x="1426" y="1829"/>
                    </a:cubicBezTo>
                    <a:lnTo>
                      <a:pt x="1426" y="1829"/>
                    </a:lnTo>
                    <a:cubicBezTo>
                      <a:pt x="1457" y="1829"/>
                      <a:pt x="1457" y="1797"/>
                      <a:pt x="1487" y="1797"/>
                    </a:cubicBezTo>
                    <a:lnTo>
                      <a:pt x="1487" y="1797"/>
                    </a:lnTo>
                    <a:lnTo>
                      <a:pt x="1487" y="1797"/>
                    </a:lnTo>
                    <a:cubicBezTo>
                      <a:pt x="1518" y="1797"/>
                      <a:pt x="1518" y="1797"/>
                      <a:pt x="1518" y="1797"/>
                    </a:cubicBezTo>
                    <a:lnTo>
                      <a:pt x="1518" y="1797"/>
                    </a:lnTo>
                    <a:lnTo>
                      <a:pt x="1518" y="1797"/>
                    </a:lnTo>
                    <a:lnTo>
                      <a:pt x="1550" y="1767"/>
                    </a:lnTo>
                    <a:lnTo>
                      <a:pt x="1550" y="1767"/>
                    </a:lnTo>
                    <a:cubicBezTo>
                      <a:pt x="1581" y="1736"/>
                      <a:pt x="1581" y="1736"/>
                      <a:pt x="1611" y="1736"/>
                    </a:cubicBezTo>
                    <a:cubicBezTo>
                      <a:pt x="1611" y="1736"/>
                      <a:pt x="1642" y="1736"/>
                      <a:pt x="1642" y="1705"/>
                    </a:cubicBezTo>
                    <a:cubicBezTo>
                      <a:pt x="1674" y="1705"/>
                      <a:pt x="1674" y="1705"/>
                      <a:pt x="1674" y="1705"/>
                    </a:cubicBezTo>
                    <a:cubicBezTo>
                      <a:pt x="1674" y="1736"/>
                      <a:pt x="1674" y="1736"/>
                      <a:pt x="1674" y="1736"/>
                    </a:cubicBezTo>
                    <a:lnTo>
                      <a:pt x="1674" y="1736"/>
                    </a:lnTo>
                    <a:lnTo>
                      <a:pt x="1705" y="1736"/>
                    </a:lnTo>
                    <a:cubicBezTo>
                      <a:pt x="1705" y="1705"/>
                      <a:pt x="1735" y="1705"/>
                      <a:pt x="1735" y="1705"/>
                    </a:cubicBezTo>
                    <a:cubicBezTo>
                      <a:pt x="1735" y="1673"/>
                      <a:pt x="1735" y="1673"/>
                      <a:pt x="1766" y="1673"/>
                    </a:cubicBezTo>
                    <a:cubicBezTo>
                      <a:pt x="1766" y="1643"/>
                      <a:pt x="1766" y="1612"/>
                      <a:pt x="1798" y="1581"/>
                    </a:cubicBezTo>
                    <a:cubicBezTo>
                      <a:pt x="1798" y="1581"/>
                      <a:pt x="1798" y="1581"/>
                      <a:pt x="1798" y="1549"/>
                    </a:cubicBezTo>
                    <a:lnTo>
                      <a:pt x="1798" y="1549"/>
                    </a:lnTo>
                    <a:cubicBezTo>
                      <a:pt x="1829" y="1549"/>
                      <a:pt x="1829" y="1519"/>
                      <a:pt x="1829" y="1519"/>
                    </a:cubicBezTo>
                    <a:lnTo>
                      <a:pt x="1829" y="1519"/>
                    </a:lnTo>
                    <a:cubicBezTo>
                      <a:pt x="1829" y="1488"/>
                      <a:pt x="1829" y="1457"/>
                      <a:pt x="1829" y="1425"/>
                    </a:cubicBezTo>
                    <a:lnTo>
                      <a:pt x="1859" y="1395"/>
                    </a:lnTo>
                    <a:cubicBezTo>
                      <a:pt x="1859" y="1395"/>
                      <a:pt x="1859" y="1364"/>
                      <a:pt x="1859" y="1333"/>
                    </a:cubicBezTo>
                    <a:cubicBezTo>
                      <a:pt x="1859" y="1333"/>
                      <a:pt x="1859" y="1333"/>
                      <a:pt x="1859" y="1301"/>
                    </a:cubicBezTo>
                    <a:cubicBezTo>
                      <a:pt x="1859" y="1301"/>
                      <a:pt x="1890" y="1301"/>
                      <a:pt x="1890" y="1271"/>
                    </a:cubicBezTo>
                    <a:cubicBezTo>
                      <a:pt x="1890" y="1271"/>
                      <a:pt x="1890" y="1240"/>
                      <a:pt x="1859" y="1240"/>
                    </a:cubicBezTo>
                    <a:cubicBezTo>
                      <a:pt x="1859" y="1240"/>
                      <a:pt x="1859" y="1209"/>
                      <a:pt x="1859" y="1147"/>
                    </a:cubicBezTo>
                    <a:cubicBezTo>
                      <a:pt x="1859" y="1116"/>
                      <a:pt x="1859" y="1116"/>
                      <a:pt x="1859" y="1116"/>
                    </a:cubicBezTo>
                    <a:cubicBezTo>
                      <a:pt x="1859" y="1084"/>
                      <a:pt x="1859" y="1084"/>
                      <a:pt x="1859" y="1084"/>
                    </a:cubicBezTo>
                    <a:cubicBezTo>
                      <a:pt x="1890" y="1084"/>
                      <a:pt x="1890" y="1084"/>
                      <a:pt x="1890" y="1084"/>
                    </a:cubicBezTo>
                    <a:cubicBezTo>
                      <a:pt x="1890" y="1084"/>
                      <a:pt x="1890" y="1084"/>
                      <a:pt x="1922" y="1084"/>
                    </a:cubicBezTo>
                    <a:cubicBezTo>
                      <a:pt x="1922" y="1084"/>
                      <a:pt x="1922" y="1084"/>
                      <a:pt x="1922" y="1054"/>
                    </a:cubicBezTo>
                    <a:cubicBezTo>
                      <a:pt x="1953" y="1054"/>
                      <a:pt x="1953" y="1054"/>
                      <a:pt x="1953" y="1054"/>
                    </a:cubicBezTo>
                    <a:cubicBezTo>
                      <a:pt x="1953" y="1054"/>
                      <a:pt x="1953" y="1054"/>
                      <a:pt x="1953" y="1023"/>
                    </a:cubicBezTo>
                    <a:lnTo>
                      <a:pt x="1953" y="1023"/>
                    </a:lnTo>
                    <a:lnTo>
                      <a:pt x="1953" y="992"/>
                    </a:lnTo>
                    <a:cubicBezTo>
                      <a:pt x="1953" y="961"/>
                      <a:pt x="1983" y="961"/>
                      <a:pt x="2014" y="930"/>
                    </a:cubicBezTo>
                    <a:lnTo>
                      <a:pt x="2014" y="930"/>
                    </a:lnTo>
                    <a:cubicBezTo>
                      <a:pt x="2046" y="930"/>
                      <a:pt x="2046" y="899"/>
                      <a:pt x="2046" y="899"/>
                    </a:cubicBezTo>
                    <a:cubicBezTo>
                      <a:pt x="2046" y="868"/>
                      <a:pt x="2046" y="868"/>
                      <a:pt x="2077" y="868"/>
                    </a:cubicBezTo>
                    <a:lnTo>
                      <a:pt x="2077" y="868"/>
                    </a:lnTo>
                    <a:lnTo>
                      <a:pt x="2077" y="837"/>
                    </a:lnTo>
                    <a:cubicBezTo>
                      <a:pt x="2107" y="837"/>
                      <a:pt x="2107" y="806"/>
                      <a:pt x="2107" y="806"/>
                    </a:cubicBezTo>
                    <a:cubicBezTo>
                      <a:pt x="2107" y="806"/>
                      <a:pt x="2107" y="806"/>
                      <a:pt x="2107" y="775"/>
                    </a:cubicBezTo>
                    <a:cubicBezTo>
                      <a:pt x="2107" y="775"/>
                      <a:pt x="2107" y="744"/>
                      <a:pt x="2107" y="713"/>
                    </a:cubicBezTo>
                    <a:lnTo>
                      <a:pt x="2107" y="682"/>
                    </a:lnTo>
                    <a:lnTo>
                      <a:pt x="2107" y="682"/>
                    </a:lnTo>
                    <a:cubicBezTo>
                      <a:pt x="2077" y="682"/>
                      <a:pt x="2077" y="682"/>
                      <a:pt x="2077" y="682"/>
                    </a:cubicBezTo>
                    <a:cubicBezTo>
                      <a:pt x="2077" y="651"/>
                      <a:pt x="2077" y="651"/>
                      <a:pt x="2077" y="651"/>
                    </a:cubicBezTo>
                    <a:lnTo>
                      <a:pt x="2046" y="651"/>
                    </a:lnTo>
                    <a:cubicBezTo>
                      <a:pt x="2046" y="651"/>
                      <a:pt x="2014" y="620"/>
                      <a:pt x="1983" y="620"/>
                    </a:cubicBezTo>
                    <a:cubicBezTo>
                      <a:pt x="1953" y="589"/>
                      <a:pt x="1922" y="589"/>
                      <a:pt x="1922" y="558"/>
                    </a:cubicBezTo>
                    <a:cubicBezTo>
                      <a:pt x="1890" y="527"/>
                      <a:pt x="1890" y="527"/>
                      <a:pt x="1890" y="527"/>
                    </a:cubicBezTo>
                    <a:cubicBezTo>
                      <a:pt x="1890" y="527"/>
                      <a:pt x="1890" y="527"/>
                      <a:pt x="1859" y="527"/>
                    </a:cubicBezTo>
                    <a:cubicBezTo>
                      <a:pt x="1859" y="496"/>
                      <a:pt x="1829" y="496"/>
                      <a:pt x="1829" y="496"/>
                    </a:cubicBezTo>
                    <a:lnTo>
                      <a:pt x="1798" y="496"/>
                    </a:lnTo>
                    <a:cubicBezTo>
                      <a:pt x="1766" y="496"/>
                      <a:pt x="1766" y="496"/>
                      <a:pt x="1766" y="496"/>
                    </a:cubicBezTo>
                    <a:lnTo>
                      <a:pt x="1735" y="496"/>
                    </a:lnTo>
                    <a:lnTo>
                      <a:pt x="1735" y="465"/>
                    </a:lnTo>
                    <a:lnTo>
                      <a:pt x="1735" y="465"/>
                    </a:lnTo>
                    <a:lnTo>
                      <a:pt x="1735" y="465"/>
                    </a:lnTo>
                    <a:cubicBezTo>
                      <a:pt x="1735" y="496"/>
                      <a:pt x="1705" y="496"/>
                      <a:pt x="1705" y="496"/>
                    </a:cubicBezTo>
                    <a:lnTo>
                      <a:pt x="1705" y="496"/>
                    </a:lnTo>
                    <a:cubicBezTo>
                      <a:pt x="1674" y="496"/>
                      <a:pt x="1674" y="496"/>
                      <a:pt x="1674" y="465"/>
                    </a:cubicBezTo>
                    <a:cubicBezTo>
                      <a:pt x="1674" y="465"/>
                      <a:pt x="1674" y="465"/>
                      <a:pt x="1642" y="465"/>
                    </a:cubicBezTo>
                    <a:cubicBezTo>
                      <a:pt x="1642" y="465"/>
                      <a:pt x="1642" y="465"/>
                      <a:pt x="1611" y="465"/>
                    </a:cubicBezTo>
                    <a:lnTo>
                      <a:pt x="1611" y="465"/>
                    </a:lnTo>
                    <a:cubicBezTo>
                      <a:pt x="1518" y="589"/>
                      <a:pt x="1518" y="589"/>
                      <a:pt x="1518" y="589"/>
                    </a:cubicBezTo>
                    <a:cubicBezTo>
                      <a:pt x="1550" y="496"/>
                      <a:pt x="1550" y="496"/>
                      <a:pt x="1550" y="496"/>
                    </a:cubicBezTo>
                    <a:cubicBezTo>
                      <a:pt x="1550" y="496"/>
                      <a:pt x="1550" y="465"/>
                      <a:pt x="1550" y="434"/>
                    </a:cubicBezTo>
                    <a:cubicBezTo>
                      <a:pt x="1550" y="434"/>
                      <a:pt x="1550" y="434"/>
                      <a:pt x="1550" y="403"/>
                    </a:cubicBezTo>
                    <a:lnTo>
                      <a:pt x="1550" y="403"/>
                    </a:lnTo>
                    <a:lnTo>
                      <a:pt x="1518" y="403"/>
                    </a:lnTo>
                    <a:cubicBezTo>
                      <a:pt x="1487" y="403"/>
                      <a:pt x="1487" y="372"/>
                      <a:pt x="1487" y="372"/>
                    </a:cubicBezTo>
                    <a:cubicBezTo>
                      <a:pt x="1457" y="372"/>
                      <a:pt x="1457" y="372"/>
                      <a:pt x="1457" y="372"/>
                    </a:cubicBezTo>
                    <a:lnTo>
                      <a:pt x="1457" y="372"/>
                    </a:lnTo>
                    <a:lnTo>
                      <a:pt x="1457" y="341"/>
                    </a:lnTo>
                    <a:cubicBezTo>
                      <a:pt x="1457" y="341"/>
                      <a:pt x="1457" y="341"/>
                      <a:pt x="1426" y="341"/>
                    </a:cubicBezTo>
                    <a:lnTo>
                      <a:pt x="1394" y="341"/>
                    </a:lnTo>
                    <a:cubicBezTo>
                      <a:pt x="1394" y="372"/>
                      <a:pt x="1394" y="372"/>
                      <a:pt x="1394" y="372"/>
                    </a:cubicBezTo>
                    <a:cubicBezTo>
                      <a:pt x="1333" y="372"/>
                      <a:pt x="1333" y="372"/>
                      <a:pt x="1333" y="372"/>
                    </a:cubicBezTo>
                    <a:cubicBezTo>
                      <a:pt x="1333" y="310"/>
                      <a:pt x="1333" y="310"/>
                      <a:pt x="1333" y="310"/>
                    </a:cubicBezTo>
                    <a:lnTo>
                      <a:pt x="1333" y="310"/>
                    </a:lnTo>
                    <a:cubicBezTo>
                      <a:pt x="1301" y="341"/>
                      <a:pt x="1301" y="341"/>
                      <a:pt x="1301" y="341"/>
                    </a:cubicBezTo>
                    <a:cubicBezTo>
                      <a:pt x="1270" y="341"/>
                      <a:pt x="1270" y="310"/>
                      <a:pt x="1270" y="310"/>
                    </a:cubicBezTo>
                    <a:lnTo>
                      <a:pt x="1270" y="310"/>
                    </a:lnTo>
                    <a:lnTo>
                      <a:pt x="1270" y="310"/>
                    </a:lnTo>
                    <a:lnTo>
                      <a:pt x="1270" y="310"/>
                    </a:lnTo>
                    <a:lnTo>
                      <a:pt x="1240" y="310"/>
                    </a:lnTo>
                    <a:cubicBezTo>
                      <a:pt x="1240" y="310"/>
                      <a:pt x="1240" y="310"/>
                      <a:pt x="1209" y="279"/>
                    </a:cubicBezTo>
                    <a:lnTo>
                      <a:pt x="1240" y="248"/>
                    </a:lnTo>
                    <a:lnTo>
                      <a:pt x="1240" y="248"/>
                    </a:lnTo>
                    <a:cubicBezTo>
                      <a:pt x="1240" y="217"/>
                      <a:pt x="1240" y="217"/>
                      <a:pt x="1270" y="217"/>
                    </a:cubicBezTo>
                    <a:cubicBezTo>
                      <a:pt x="1240" y="186"/>
                      <a:pt x="1240" y="186"/>
                      <a:pt x="1240" y="186"/>
                    </a:cubicBezTo>
                    <a:cubicBezTo>
                      <a:pt x="1240" y="186"/>
                      <a:pt x="1209" y="155"/>
                      <a:pt x="1209" y="124"/>
                    </a:cubicBezTo>
                    <a:cubicBezTo>
                      <a:pt x="1209" y="93"/>
                      <a:pt x="1209" y="93"/>
                      <a:pt x="1209" y="62"/>
                    </a:cubicBezTo>
                    <a:lnTo>
                      <a:pt x="1209" y="62"/>
                    </a:lnTo>
                    <a:lnTo>
                      <a:pt x="1209" y="62"/>
                    </a:lnTo>
                    <a:lnTo>
                      <a:pt x="1178" y="62"/>
                    </a:lnTo>
                    <a:lnTo>
                      <a:pt x="1178" y="62"/>
                    </a:lnTo>
                    <a:lnTo>
                      <a:pt x="1178" y="62"/>
                    </a:lnTo>
                    <a:cubicBezTo>
                      <a:pt x="1178" y="93"/>
                      <a:pt x="1178" y="93"/>
                      <a:pt x="1178"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59" name="Freeform 148"/>
              <p:cNvSpPr>
                <a:spLocks noChangeArrowheads="1"/>
              </p:cNvSpPr>
              <p:nvPr/>
            </p:nvSpPr>
            <p:spPr bwMode="auto">
              <a:xfrm>
                <a:off x="2574925" y="3263900"/>
                <a:ext cx="11113" cy="11113"/>
              </a:xfrm>
              <a:custGeom>
                <a:avLst/>
                <a:gdLst>
                  <a:gd name="T0" fmla="*/ 0 w 33"/>
                  <a:gd name="T1" fmla="*/ 31 h 32"/>
                  <a:gd name="T2" fmla="*/ 0 w 33"/>
                  <a:gd name="T3" fmla="*/ 31 h 32"/>
                  <a:gd name="T4" fmla="*/ 0 w 33"/>
                  <a:gd name="T5" fmla="*/ 31 h 32"/>
                  <a:gd name="T6" fmla="*/ 0 w 33"/>
                  <a:gd name="T7" fmla="*/ 31 h 32"/>
                  <a:gd name="T8" fmla="*/ 32 w 33"/>
                  <a:gd name="T9" fmla="*/ 31 h 32"/>
                  <a:gd name="T10" fmla="*/ 32 w 33"/>
                  <a:gd name="T11" fmla="*/ 0 h 32"/>
                  <a:gd name="T12" fmla="*/ 32 w 33"/>
                  <a:gd name="T13" fmla="*/ 0 h 32"/>
                  <a:gd name="T14" fmla="*/ 32 w 33"/>
                  <a:gd name="T15" fmla="*/ 0 h 32"/>
                  <a:gd name="T16" fmla="*/ 0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1"/>
                    </a:moveTo>
                    <a:lnTo>
                      <a:pt x="0" y="31"/>
                    </a:lnTo>
                    <a:lnTo>
                      <a:pt x="0" y="31"/>
                    </a:lnTo>
                    <a:lnTo>
                      <a:pt x="0" y="31"/>
                    </a:lnTo>
                    <a:cubicBezTo>
                      <a:pt x="32" y="31"/>
                      <a:pt x="32" y="31"/>
                      <a:pt x="32" y="31"/>
                    </a:cubicBezTo>
                    <a:lnTo>
                      <a:pt x="32" y="0"/>
                    </a:lnTo>
                    <a:lnTo>
                      <a:pt x="32" y="0"/>
                    </a:lnTo>
                    <a:lnTo>
                      <a:pt x="32" y="0"/>
                    </a:lnTo>
                    <a:cubicBezTo>
                      <a:pt x="32" y="0"/>
                      <a:pt x="32" y="0"/>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0" name="Freeform 149"/>
              <p:cNvSpPr>
                <a:spLocks noChangeArrowheads="1"/>
              </p:cNvSpPr>
              <p:nvPr/>
            </p:nvSpPr>
            <p:spPr bwMode="auto">
              <a:xfrm>
                <a:off x="2206625" y="3175000"/>
                <a:ext cx="346075" cy="669925"/>
              </a:xfrm>
              <a:custGeom>
                <a:avLst/>
                <a:gdLst>
                  <a:gd name="T0" fmla="*/ 837 w 962"/>
                  <a:gd name="T1" fmla="*/ 837 h 1861"/>
                  <a:gd name="T2" fmla="*/ 806 w 962"/>
                  <a:gd name="T3" fmla="*/ 713 h 1861"/>
                  <a:gd name="T4" fmla="*/ 806 w 962"/>
                  <a:gd name="T5" fmla="*/ 557 h 1861"/>
                  <a:gd name="T6" fmla="*/ 806 w 962"/>
                  <a:gd name="T7" fmla="*/ 496 h 1861"/>
                  <a:gd name="T8" fmla="*/ 837 w 962"/>
                  <a:gd name="T9" fmla="*/ 465 h 1861"/>
                  <a:gd name="T10" fmla="*/ 930 w 962"/>
                  <a:gd name="T11" fmla="*/ 372 h 1861"/>
                  <a:gd name="T12" fmla="*/ 868 w 962"/>
                  <a:gd name="T13" fmla="*/ 341 h 1861"/>
                  <a:gd name="T14" fmla="*/ 806 w 962"/>
                  <a:gd name="T15" fmla="*/ 309 h 1861"/>
                  <a:gd name="T16" fmla="*/ 774 w 962"/>
                  <a:gd name="T17" fmla="*/ 279 h 1861"/>
                  <a:gd name="T18" fmla="*/ 806 w 962"/>
                  <a:gd name="T19" fmla="*/ 248 h 1861"/>
                  <a:gd name="T20" fmla="*/ 837 w 962"/>
                  <a:gd name="T21" fmla="*/ 185 h 1861"/>
                  <a:gd name="T22" fmla="*/ 713 w 962"/>
                  <a:gd name="T23" fmla="*/ 124 h 1861"/>
                  <a:gd name="T24" fmla="*/ 620 w 962"/>
                  <a:gd name="T25" fmla="*/ 61 h 1861"/>
                  <a:gd name="T26" fmla="*/ 589 w 962"/>
                  <a:gd name="T27" fmla="*/ 31 h 1861"/>
                  <a:gd name="T28" fmla="*/ 526 w 962"/>
                  <a:gd name="T29" fmla="*/ 0 h 1861"/>
                  <a:gd name="T30" fmla="*/ 434 w 962"/>
                  <a:gd name="T31" fmla="*/ 0 h 1861"/>
                  <a:gd name="T32" fmla="*/ 372 w 962"/>
                  <a:gd name="T33" fmla="*/ 0 h 1861"/>
                  <a:gd name="T34" fmla="*/ 341 w 962"/>
                  <a:gd name="T35" fmla="*/ 124 h 1861"/>
                  <a:gd name="T36" fmla="*/ 310 w 962"/>
                  <a:gd name="T37" fmla="*/ 124 h 1861"/>
                  <a:gd name="T38" fmla="*/ 278 w 962"/>
                  <a:gd name="T39" fmla="*/ 185 h 1861"/>
                  <a:gd name="T40" fmla="*/ 278 w 962"/>
                  <a:gd name="T41" fmla="*/ 217 h 1861"/>
                  <a:gd name="T42" fmla="*/ 310 w 962"/>
                  <a:gd name="T43" fmla="*/ 279 h 1861"/>
                  <a:gd name="T44" fmla="*/ 217 w 962"/>
                  <a:gd name="T45" fmla="*/ 403 h 1861"/>
                  <a:gd name="T46" fmla="*/ 217 w 962"/>
                  <a:gd name="T47" fmla="*/ 433 h 1861"/>
                  <a:gd name="T48" fmla="*/ 186 w 962"/>
                  <a:gd name="T49" fmla="*/ 527 h 1861"/>
                  <a:gd name="T50" fmla="*/ 186 w 962"/>
                  <a:gd name="T51" fmla="*/ 620 h 1861"/>
                  <a:gd name="T52" fmla="*/ 217 w 962"/>
                  <a:gd name="T53" fmla="*/ 744 h 1861"/>
                  <a:gd name="T54" fmla="*/ 154 w 962"/>
                  <a:gd name="T55" fmla="*/ 898 h 1861"/>
                  <a:gd name="T56" fmla="*/ 124 w 962"/>
                  <a:gd name="T57" fmla="*/ 929 h 1861"/>
                  <a:gd name="T58" fmla="*/ 154 w 962"/>
                  <a:gd name="T59" fmla="*/ 1022 h 1861"/>
                  <a:gd name="T60" fmla="*/ 124 w 962"/>
                  <a:gd name="T61" fmla="*/ 1085 h 1861"/>
                  <a:gd name="T62" fmla="*/ 93 w 962"/>
                  <a:gd name="T63" fmla="*/ 1146 h 1861"/>
                  <a:gd name="T64" fmla="*/ 93 w 962"/>
                  <a:gd name="T65" fmla="*/ 1270 h 1861"/>
                  <a:gd name="T66" fmla="*/ 93 w 962"/>
                  <a:gd name="T67" fmla="*/ 1364 h 1861"/>
                  <a:gd name="T68" fmla="*/ 124 w 962"/>
                  <a:gd name="T69" fmla="*/ 1425 h 1861"/>
                  <a:gd name="T70" fmla="*/ 124 w 962"/>
                  <a:gd name="T71" fmla="*/ 1488 h 1861"/>
                  <a:gd name="T72" fmla="*/ 93 w 962"/>
                  <a:gd name="T73" fmla="*/ 1518 h 1861"/>
                  <a:gd name="T74" fmla="*/ 93 w 962"/>
                  <a:gd name="T75" fmla="*/ 1581 h 1861"/>
                  <a:gd name="T76" fmla="*/ 62 w 962"/>
                  <a:gd name="T77" fmla="*/ 1612 h 1861"/>
                  <a:gd name="T78" fmla="*/ 30 w 962"/>
                  <a:gd name="T79" fmla="*/ 1705 h 1861"/>
                  <a:gd name="T80" fmla="*/ 0 w 962"/>
                  <a:gd name="T81" fmla="*/ 1766 h 1861"/>
                  <a:gd name="T82" fmla="*/ 93 w 962"/>
                  <a:gd name="T83" fmla="*/ 1797 h 1861"/>
                  <a:gd name="T84" fmla="*/ 124 w 962"/>
                  <a:gd name="T85" fmla="*/ 1860 h 1861"/>
                  <a:gd name="T86" fmla="*/ 217 w 962"/>
                  <a:gd name="T87" fmla="*/ 1860 h 1861"/>
                  <a:gd name="T88" fmla="*/ 217 w 962"/>
                  <a:gd name="T89" fmla="*/ 1766 h 1861"/>
                  <a:gd name="T90" fmla="*/ 278 w 962"/>
                  <a:gd name="T91" fmla="*/ 1705 h 1861"/>
                  <a:gd name="T92" fmla="*/ 372 w 962"/>
                  <a:gd name="T93" fmla="*/ 1581 h 1861"/>
                  <a:gd name="T94" fmla="*/ 278 w 962"/>
                  <a:gd name="T95" fmla="*/ 1488 h 1861"/>
                  <a:gd name="T96" fmla="*/ 402 w 962"/>
                  <a:gd name="T97" fmla="*/ 1425 h 1861"/>
                  <a:gd name="T98" fmla="*/ 465 w 962"/>
                  <a:gd name="T99" fmla="*/ 1301 h 1861"/>
                  <a:gd name="T100" fmla="*/ 434 w 962"/>
                  <a:gd name="T101" fmla="*/ 1209 h 1861"/>
                  <a:gd name="T102" fmla="*/ 526 w 962"/>
                  <a:gd name="T103" fmla="*/ 1177 h 1861"/>
                  <a:gd name="T104" fmla="*/ 589 w 962"/>
                  <a:gd name="T105" fmla="*/ 1146 h 1861"/>
                  <a:gd name="T106" fmla="*/ 434 w 962"/>
                  <a:gd name="T107" fmla="*/ 929 h 1861"/>
                  <a:gd name="T108" fmla="*/ 837 w 962"/>
                  <a:gd name="T109" fmla="*/ 992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1861">
                    <a:moveTo>
                      <a:pt x="868" y="898"/>
                    </a:moveTo>
                    <a:lnTo>
                      <a:pt x="868" y="898"/>
                    </a:lnTo>
                    <a:cubicBezTo>
                      <a:pt x="837" y="868"/>
                      <a:pt x="837" y="868"/>
                      <a:pt x="868" y="837"/>
                    </a:cubicBezTo>
                    <a:lnTo>
                      <a:pt x="868" y="837"/>
                    </a:lnTo>
                    <a:cubicBezTo>
                      <a:pt x="868" y="837"/>
                      <a:pt x="868" y="837"/>
                      <a:pt x="837" y="837"/>
                    </a:cubicBezTo>
                    <a:cubicBezTo>
                      <a:pt x="837" y="805"/>
                      <a:pt x="837" y="805"/>
                      <a:pt x="837" y="805"/>
                    </a:cubicBezTo>
                    <a:cubicBezTo>
                      <a:pt x="837" y="805"/>
                      <a:pt x="806" y="805"/>
                      <a:pt x="806" y="774"/>
                    </a:cubicBezTo>
                    <a:lnTo>
                      <a:pt x="806" y="744"/>
                    </a:lnTo>
                    <a:lnTo>
                      <a:pt x="774" y="713"/>
                    </a:lnTo>
                    <a:cubicBezTo>
                      <a:pt x="774" y="713"/>
                      <a:pt x="774" y="713"/>
                      <a:pt x="806" y="713"/>
                    </a:cubicBezTo>
                    <a:cubicBezTo>
                      <a:pt x="806" y="681"/>
                      <a:pt x="806" y="681"/>
                      <a:pt x="806" y="681"/>
                    </a:cubicBezTo>
                    <a:lnTo>
                      <a:pt x="806" y="681"/>
                    </a:lnTo>
                    <a:lnTo>
                      <a:pt x="806" y="681"/>
                    </a:lnTo>
                    <a:cubicBezTo>
                      <a:pt x="806" y="651"/>
                      <a:pt x="806" y="620"/>
                      <a:pt x="806" y="589"/>
                    </a:cubicBezTo>
                    <a:cubicBezTo>
                      <a:pt x="806" y="589"/>
                      <a:pt x="806" y="589"/>
                      <a:pt x="806" y="557"/>
                    </a:cubicBezTo>
                    <a:cubicBezTo>
                      <a:pt x="806" y="589"/>
                      <a:pt x="806" y="589"/>
                      <a:pt x="806" y="589"/>
                    </a:cubicBezTo>
                    <a:cubicBezTo>
                      <a:pt x="806" y="496"/>
                      <a:pt x="806" y="496"/>
                      <a:pt x="806" y="496"/>
                    </a:cubicBezTo>
                    <a:lnTo>
                      <a:pt x="806" y="496"/>
                    </a:lnTo>
                    <a:lnTo>
                      <a:pt x="806" y="496"/>
                    </a:lnTo>
                    <a:lnTo>
                      <a:pt x="806" y="496"/>
                    </a:lnTo>
                    <a:lnTo>
                      <a:pt x="806" y="496"/>
                    </a:lnTo>
                    <a:cubicBezTo>
                      <a:pt x="837" y="496"/>
                      <a:pt x="837" y="496"/>
                      <a:pt x="837" y="496"/>
                    </a:cubicBezTo>
                    <a:cubicBezTo>
                      <a:pt x="837" y="465"/>
                      <a:pt x="837" y="465"/>
                      <a:pt x="837" y="465"/>
                    </a:cubicBezTo>
                    <a:lnTo>
                      <a:pt x="837" y="465"/>
                    </a:lnTo>
                    <a:lnTo>
                      <a:pt x="837" y="465"/>
                    </a:lnTo>
                    <a:cubicBezTo>
                      <a:pt x="868" y="433"/>
                      <a:pt x="868" y="433"/>
                      <a:pt x="868" y="433"/>
                    </a:cubicBezTo>
                    <a:lnTo>
                      <a:pt x="868" y="403"/>
                    </a:lnTo>
                    <a:cubicBezTo>
                      <a:pt x="898" y="403"/>
                      <a:pt x="898" y="372"/>
                      <a:pt x="898" y="372"/>
                    </a:cubicBezTo>
                    <a:lnTo>
                      <a:pt x="898" y="372"/>
                    </a:lnTo>
                    <a:cubicBezTo>
                      <a:pt x="930" y="372"/>
                      <a:pt x="930" y="372"/>
                      <a:pt x="930" y="372"/>
                    </a:cubicBezTo>
                    <a:cubicBezTo>
                      <a:pt x="930" y="341"/>
                      <a:pt x="930" y="341"/>
                      <a:pt x="961" y="341"/>
                    </a:cubicBezTo>
                    <a:cubicBezTo>
                      <a:pt x="961" y="341"/>
                      <a:pt x="961" y="341"/>
                      <a:pt x="930" y="341"/>
                    </a:cubicBezTo>
                    <a:cubicBezTo>
                      <a:pt x="930" y="341"/>
                      <a:pt x="930" y="341"/>
                      <a:pt x="898" y="341"/>
                    </a:cubicBezTo>
                    <a:cubicBezTo>
                      <a:pt x="898" y="341"/>
                      <a:pt x="868" y="341"/>
                      <a:pt x="868" y="309"/>
                    </a:cubicBezTo>
                    <a:lnTo>
                      <a:pt x="868" y="341"/>
                    </a:lnTo>
                    <a:lnTo>
                      <a:pt x="837" y="341"/>
                    </a:lnTo>
                    <a:lnTo>
                      <a:pt x="806" y="309"/>
                    </a:lnTo>
                    <a:lnTo>
                      <a:pt x="806" y="309"/>
                    </a:lnTo>
                    <a:lnTo>
                      <a:pt x="806" y="309"/>
                    </a:lnTo>
                    <a:lnTo>
                      <a:pt x="806" y="309"/>
                    </a:lnTo>
                    <a:cubicBezTo>
                      <a:pt x="774" y="309"/>
                      <a:pt x="774" y="309"/>
                      <a:pt x="774" y="279"/>
                    </a:cubicBezTo>
                    <a:lnTo>
                      <a:pt x="774" y="279"/>
                    </a:lnTo>
                    <a:lnTo>
                      <a:pt x="774" y="279"/>
                    </a:lnTo>
                    <a:lnTo>
                      <a:pt x="774" y="279"/>
                    </a:lnTo>
                    <a:lnTo>
                      <a:pt x="774" y="279"/>
                    </a:lnTo>
                    <a:lnTo>
                      <a:pt x="774" y="279"/>
                    </a:lnTo>
                    <a:cubicBezTo>
                      <a:pt x="774" y="279"/>
                      <a:pt x="774" y="248"/>
                      <a:pt x="806" y="248"/>
                    </a:cubicBezTo>
                    <a:lnTo>
                      <a:pt x="806" y="248"/>
                    </a:lnTo>
                    <a:lnTo>
                      <a:pt x="806" y="248"/>
                    </a:lnTo>
                    <a:lnTo>
                      <a:pt x="806" y="248"/>
                    </a:lnTo>
                    <a:lnTo>
                      <a:pt x="806" y="217"/>
                    </a:lnTo>
                    <a:lnTo>
                      <a:pt x="806" y="217"/>
                    </a:lnTo>
                    <a:lnTo>
                      <a:pt x="806" y="217"/>
                    </a:lnTo>
                    <a:cubicBezTo>
                      <a:pt x="806" y="217"/>
                      <a:pt x="806" y="217"/>
                      <a:pt x="837" y="217"/>
                    </a:cubicBezTo>
                    <a:cubicBezTo>
                      <a:pt x="837" y="217"/>
                      <a:pt x="837" y="217"/>
                      <a:pt x="837" y="185"/>
                    </a:cubicBezTo>
                    <a:lnTo>
                      <a:pt x="837" y="185"/>
                    </a:lnTo>
                    <a:cubicBezTo>
                      <a:pt x="806" y="185"/>
                      <a:pt x="806" y="155"/>
                      <a:pt x="806" y="155"/>
                    </a:cubicBezTo>
                    <a:cubicBezTo>
                      <a:pt x="806" y="155"/>
                      <a:pt x="806" y="155"/>
                      <a:pt x="774" y="155"/>
                    </a:cubicBezTo>
                    <a:cubicBezTo>
                      <a:pt x="774" y="155"/>
                      <a:pt x="774" y="155"/>
                      <a:pt x="744" y="155"/>
                    </a:cubicBezTo>
                    <a:cubicBezTo>
                      <a:pt x="744" y="124"/>
                      <a:pt x="713" y="124"/>
                      <a:pt x="713" y="124"/>
                    </a:cubicBezTo>
                    <a:lnTo>
                      <a:pt x="713" y="124"/>
                    </a:lnTo>
                    <a:cubicBezTo>
                      <a:pt x="682" y="93"/>
                      <a:pt x="682" y="93"/>
                      <a:pt x="682" y="93"/>
                    </a:cubicBezTo>
                    <a:lnTo>
                      <a:pt x="682" y="93"/>
                    </a:lnTo>
                    <a:lnTo>
                      <a:pt x="650" y="93"/>
                    </a:lnTo>
                    <a:cubicBezTo>
                      <a:pt x="650" y="93"/>
                      <a:pt x="650" y="93"/>
                      <a:pt x="620" y="61"/>
                    </a:cubicBezTo>
                    <a:lnTo>
                      <a:pt x="620" y="61"/>
                    </a:lnTo>
                    <a:lnTo>
                      <a:pt x="620" y="61"/>
                    </a:lnTo>
                    <a:cubicBezTo>
                      <a:pt x="589" y="31"/>
                      <a:pt x="589" y="31"/>
                      <a:pt x="589" y="31"/>
                    </a:cubicBezTo>
                    <a:lnTo>
                      <a:pt x="589" y="31"/>
                    </a:lnTo>
                    <a:lnTo>
                      <a:pt x="589" y="31"/>
                    </a:lnTo>
                    <a:lnTo>
                      <a:pt x="589" y="31"/>
                    </a:lnTo>
                    <a:cubicBezTo>
                      <a:pt x="589" y="0"/>
                      <a:pt x="558" y="0"/>
                      <a:pt x="558" y="0"/>
                    </a:cubicBezTo>
                    <a:cubicBezTo>
                      <a:pt x="526" y="0"/>
                      <a:pt x="526" y="0"/>
                      <a:pt x="526" y="0"/>
                    </a:cubicBezTo>
                    <a:lnTo>
                      <a:pt x="526" y="0"/>
                    </a:lnTo>
                    <a:lnTo>
                      <a:pt x="526" y="0"/>
                    </a:lnTo>
                    <a:cubicBezTo>
                      <a:pt x="526" y="31"/>
                      <a:pt x="496" y="31"/>
                      <a:pt x="496" y="31"/>
                    </a:cubicBezTo>
                    <a:lnTo>
                      <a:pt x="496" y="31"/>
                    </a:lnTo>
                    <a:cubicBezTo>
                      <a:pt x="465" y="31"/>
                      <a:pt x="465" y="31"/>
                      <a:pt x="465" y="31"/>
                    </a:cubicBezTo>
                    <a:lnTo>
                      <a:pt x="465" y="31"/>
                    </a:lnTo>
                    <a:cubicBezTo>
                      <a:pt x="465" y="0"/>
                      <a:pt x="434" y="0"/>
                      <a:pt x="434" y="0"/>
                    </a:cubicBezTo>
                    <a:lnTo>
                      <a:pt x="434" y="0"/>
                    </a:lnTo>
                    <a:lnTo>
                      <a:pt x="434" y="0"/>
                    </a:lnTo>
                    <a:lnTo>
                      <a:pt x="402" y="0"/>
                    </a:lnTo>
                    <a:lnTo>
                      <a:pt x="402" y="0"/>
                    </a:lnTo>
                    <a:lnTo>
                      <a:pt x="372" y="0"/>
                    </a:lnTo>
                    <a:lnTo>
                      <a:pt x="372" y="0"/>
                    </a:lnTo>
                    <a:lnTo>
                      <a:pt x="372" y="0"/>
                    </a:lnTo>
                    <a:cubicBezTo>
                      <a:pt x="372" y="0"/>
                      <a:pt x="372" y="0"/>
                      <a:pt x="372" y="31"/>
                    </a:cubicBezTo>
                    <a:cubicBezTo>
                      <a:pt x="372" y="31"/>
                      <a:pt x="372" y="61"/>
                      <a:pt x="341" y="93"/>
                    </a:cubicBezTo>
                    <a:cubicBezTo>
                      <a:pt x="341" y="93"/>
                      <a:pt x="341" y="93"/>
                      <a:pt x="341" y="124"/>
                    </a:cubicBezTo>
                    <a:cubicBezTo>
                      <a:pt x="341" y="124"/>
                      <a:pt x="341" y="124"/>
                      <a:pt x="310" y="124"/>
                    </a:cubicBezTo>
                    <a:lnTo>
                      <a:pt x="310" y="124"/>
                    </a:lnTo>
                    <a:lnTo>
                      <a:pt x="310" y="124"/>
                    </a:lnTo>
                    <a:lnTo>
                      <a:pt x="310" y="124"/>
                    </a:lnTo>
                    <a:lnTo>
                      <a:pt x="310" y="124"/>
                    </a:lnTo>
                    <a:lnTo>
                      <a:pt x="278" y="124"/>
                    </a:lnTo>
                    <a:lnTo>
                      <a:pt x="278" y="124"/>
                    </a:lnTo>
                    <a:cubicBezTo>
                      <a:pt x="278" y="155"/>
                      <a:pt x="278" y="155"/>
                      <a:pt x="278" y="155"/>
                    </a:cubicBezTo>
                    <a:lnTo>
                      <a:pt x="278" y="155"/>
                    </a:lnTo>
                    <a:cubicBezTo>
                      <a:pt x="278" y="155"/>
                      <a:pt x="278" y="155"/>
                      <a:pt x="278" y="185"/>
                    </a:cubicBezTo>
                    <a:lnTo>
                      <a:pt x="278" y="185"/>
                    </a:lnTo>
                    <a:lnTo>
                      <a:pt x="278" y="185"/>
                    </a:lnTo>
                    <a:lnTo>
                      <a:pt x="278" y="185"/>
                    </a:lnTo>
                    <a:cubicBezTo>
                      <a:pt x="278" y="185"/>
                      <a:pt x="278" y="185"/>
                      <a:pt x="278" y="217"/>
                    </a:cubicBezTo>
                    <a:lnTo>
                      <a:pt x="278" y="217"/>
                    </a:lnTo>
                    <a:lnTo>
                      <a:pt x="278" y="217"/>
                    </a:lnTo>
                    <a:lnTo>
                      <a:pt x="278" y="217"/>
                    </a:lnTo>
                    <a:cubicBezTo>
                      <a:pt x="278" y="248"/>
                      <a:pt x="278" y="248"/>
                      <a:pt x="278" y="248"/>
                    </a:cubicBezTo>
                    <a:cubicBezTo>
                      <a:pt x="278" y="248"/>
                      <a:pt x="310" y="248"/>
                      <a:pt x="310" y="279"/>
                    </a:cubicBezTo>
                    <a:lnTo>
                      <a:pt x="310" y="279"/>
                    </a:lnTo>
                    <a:lnTo>
                      <a:pt x="310" y="279"/>
                    </a:lnTo>
                    <a:cubicBezTo>
                      <a:pt x="278" y="309"/>
                      <a:pt x="278" y="309"/>
                      <a:pt x="278" y="309"/>
                    </a:cubicBezTo>
                    <a:cubicBezTo>
                      <a:pt x="278" y="309"/>
                      <a:pt x="278" y="309"/>
                      <a:pt x="248" y="309"/>
                    </a:cubicBezTo>
                    <a:lnTo>
                      <a:pt x="248" y="341"/>
                    </a:lnTo>
                    <a:cubicBezTo>
                      <a:pt x="217" y="372"/>
                      <a:pt x="217" y="372"/>
                      <a:pt x="217" y="403"/>
                    </a:cubicBezTo>
                    <a:cubicBezTo>
                      <a:pt x="217" y="403"/>
                      <a:pt x="217" y="403"/>
                      <a:pt x="217" y="433"/>
                    </a:cubicBezTo>
                    <a:lnTo>
                      <a:pt x="217" y="433"/>
                    </a:lnTo>
                    <a:lnTo>
                      <a:pt x="217" y="433"/>
                    </a:lnTo>
                    <a:lnTo>
                      <a:pt x="217" y="433"/>
                    </a:lnTo>
                    <a:lnTo>
                      <a:pt x="217" y="433"/>
                    </a:lnTo>
                    <a:lnTo>
                      <a:pt x="217" y="433"/>
                    </a:lnTo>
                    <a:cubicBezTo>
                      <a:pt x="217" y="465"/>
                      <a:pt x="217" y="465"/>
                      <a:pt x="217" y="465"/>
                    </a:cubicBezTo>
                    <a:cubicBezTo>
                      <a:pt x="217" y="465"/>
                      <a:pt x="217" y="465"/>
                      <a:pt x="217" y="496"/>
                    </a:cubicBezTo>
                    <a:lnTo>
                      <a:pt x="217" y="496"/>
                    </a:lnTo>
                    <a:lnTo>
                      <a:pt x="186" y="527"/>
                    </a:lnTo>
                    <a:lnTo>
                      <a:pt x="186" y="527"/>
                    </a:lnTo>
                    <a:cubicBezTo>
                      <a:pt x="186" y="557"/>
                      <a:pt x="186" y="557"/>
                      <a:pt x="154" y="557"/>
                    </a:cubicBezTo>
                    <a:cubicBezTo>
                      <a:pt x="154" y="557"/>
                      <a:pt x="186" y="557"/>
                      <a:pt x="186" y="589"/>
                    </a:cubicBezTo>
                    <a:lnTo>
                      <a:pt x="186" y="589"/>
                    </a:lnTo>
                    <a:cubicBezTo>
                      <a:pt x="186" y="589"/>
                      <a:pt x="186" y="589"/>
                      <a:pt x="186" y="620"/>
                    </a:cubicBezTo>
                    <a:lnTo>
                      <a:pt x="186" y="651"/>
                    </a:lnTo>
                    <a:lnTo>
                      <a:pt x="186" y="651"/>
                    </a:lnTo>
                    <a:lnTo>
                      <a:pt x="186" y="651"/>
                    </a:lnTo>
                    <a:cubicBezTo>
                      <a:pt x="217" y="651"/>
                      <a:pt x="217" y="681"/>
                      <a:pt x="217" y="713"/>
                    </a:cubicBezTo>
                    <a:cubicBezTo>
                      <a:pt x="217" y="713"/>
                      <a:pt x="217" y="713"/>
                      <a:pt x="217" y="744"/>
                    </a:cubicBezTo>
                    <a:cubicBezTo>
                      <a:pt x="217" y="744"/>
                      <a:pt x="186" y="774"/>
                      <a:pt x="186" y="805"/>
                    </a:cubicBezTo>
                    <a:lnTo>
                      <a:pt x="186" y="805"/>
                    </a:lnTo>
                    <a:lnTo>
                      <a:pt x="186" y="837"/>
                    </a:lnTo>
                    <a:lnTo>
                      <a:pt x="186" y="837"/>
                    </a:lnTo>
                    <a:cubicBezTo>
                      <a:pt x="186" y="868"/>
                      <a:pt x="186" y="868"/>
                      <a:pt x="154" y="898"/>
                    </a:cubicBezTo>
                    <a:lnTo>
                      <a:pt x="154" y="898"/>
                    </a:lnTo>
                    <a:lnTo>
                      <a:pt x="154" y="898"/>
                    </a:lnTo>
                    <a:cubicBezTo>
                      <a:pt x="154" y="898"/>
                      <a:pt x="154" y="898"/>
                      <a:pt x="124" y="898"/>
                    </a:cubicBezTo>
                    <a:lnTo>
                      <a:pt x="124" y="929"/>
                    </a:lnTo>
                    <a:lnTo>
                      <a:pt x="124" y="929"/>
                    </a:lnTo>
                    <a:lnTo>
                      <a:pt x="124" y="929"/>
                    </a:lnTo>
                    <a:lnTo>
                      <a:pt x="124" y="929"/>
                    </a:lnTo>
                    <a:lnTo>
                      <a:pt x="124" y="929"/>
                    </a:lnTo>
                    <a:lnTo>
                      <a:pt x="124" y="961"/>
                    </a:lnTo>
                    <a:cubicBezTo>
                      <a:pt x="154" y="961"/>
                      <a:pt x="154" y="992"/>
                      <a:pt x="154" y="1022"/>
                    </a:cubicBezTo>
                    <a:lnTo>
                      <a:pt x="154" y="1022"/>
                    </a:lnTo>
                    <a:cubicBezTo>
                      <a:pt x="154" y="1053"/>
                      <a:pt x="124" y="1053"/>
                      <a:pt x="124" y="1053"/>
                    </a:cubicBezTo>
                    <a:cubicBezTo>
                      <a:pt x="124" y="1085"/>
                      <a:pt x="124" y="1085"/>
                      <a:pt x="124" y="1085"/>
                    </a:cubicBezTo>
                    <a:lnTo>
                      <a:pt x="124" y="1085"/>
                    </a:lnTo>
                    <a:lnTo>
                      <a:pt x="124" y="1085"/>
                    </a:lnTo>
                    <a:lnTo>
                      <a:pt x="124" y="1116"/>
                    </a:lnTo>
                    <a:cubicBezTo>
                      <a:pt x="124" y="1116"/>
                      <a:pt x="93" y="1116"/>
                      <a:pt x="93" y="1146"/>
                    </a:cubicBezTo>
                    <a:lnTo>
                      <a:pt x="93" y="1146"/>
                    </a:lnTo>
                    <a:lnTo>
                      <a:pt x="93" y="1146"/>
                    </a:lnTo>
                    <a:lnTo>
                      <a:pt x="93" y="1146"/>
                    </a:lnTo>
                    <a:lnTo>
                      <a:pt x="93" y="1146"/>
                    </a:lnTo>
                    <a:cubicBezTo>
                      <a:pt x="93" y="1177"/>
                      <a:pt x="93" y="1209"/>
                      <a:pt x="93" y="1209"/>
                    </a:cubicBezTo>
                    <a:cubicBezTo>
                      <a:pt x="93" y="1240"/>
                      <a:pt x="93" y="1240"/>
                      <a:pt x="93" y="1240"/>
                    </a:cubicBezTo>
                    <a:cubicBezTo>
                      <a:pt x="93" y="1270"/>
                      <a:pt x="93" y="1270"/>
                      <a:pt x="93" y="1270"/>
                    </a:cubicBezTo>
                    <a:lnTo>
                      <a:pt x="93" y="1270"/>
                    </a:lnTo>
                    <a:cubicBezTo>
                      <a:pt x="93" y="1301"/>
                      <a:pt x="93" y="1301"/>
                      <a:pt x="93" y="1301"/>
                    </a:cubicBezTo>
                    <a:lnTo>
                      <a:pt x="93" y="1301"/>
                    </a:lnTo>
                    <a:cubicBezTo>
                      <a:pt x="93" y="1333"/>
                      <a:pt x="93" y="1333"/>
                      <a:pt x="93" y="1333"/>
                    </a:cubicBezTo>
                    <a:lnTo>
                      <a:pt x="93" y="1364"/>
                    </a:lnTo>
                    <a:lnTo>
                      <a:pt x="93" y="1364"/>
                    </a:lnTo>
                    <a:lnTo>
                      <a:pt x="93" y="1364"/>
                    </a:lnTo>
                    <a:lnTo>
                      <a:pt x="124" y="1364"/>
                    </a:lnTo>
                    <a:lnTo>
                      <a:pt x="124" y="1394"/>
                    </a:lnTo>
                    <a:lnTo>
                      <a:pt x="124" y="1394"/>
                    </a:lnTo>
                    <a:lnTo>
                      <a:pt x="124" y="1425"/>
                    </a:lnTo>
                    <a:lnTo>
                      <a:pt x="124" y="1425"/>
                    </a:lnTo>
                    <a:cubicBezTo>
                      <a:pt x="124" y="1425"/>
                      <a:pt x="124" y="1425"/>
                      <a:pt x="124" y="1457"/>
                    </a:cubicBezTo>
                    <a:lnTo>
                      <a:pt x="124" y="1457"/>
                    </a:lnTo>
                    <a:lnTo>
                      <a:pt x="124" y="1457"/>
                    </a:lnTo>
                    <a:lnTo>
                      <a:pt x="124" y="1488"/>
                    </a:lnTo>
                    <a:lnTo>
                      <a:pt x="124" y="1488"/>
                    </a:lnTo>
                    <a:lnTo>
                      <a:pt x="124" y="1488"/>
                    </a:lnTo>
                    <a:cubicBezTo>
                      <a:pt x="124" y="1518"/>
                      <a:pt x="93" y="1518"/>
                      <a:pt x="93" y="1518"/>
                    </a:cubicBezTo>
                    <a:lnTo>
                      <a:pt x="93" y="1518"/>
                    </a:lnTo>
                    <a:lnTo>
                      <a:pt x="93" y="1518"/>
                    </a:lnTo>
                    <a:cubicBezTo>
                      <a:pt x="93" y="1549"/>
                      <a:pt x="93" y="1549"/>
                      <a:pt x="93" y="1549"/>
                    </a:cubicBezTo>
                    <a:lnTo>
                      <a:pt x="93" y="1549"/>
                    </a:lnTo>
                    <a:lnTo>
                      <a:pt x="93" y="1549"/>
                    </a:lnTo>
                    <a:lnTo>
                      <a:pt x="93" y="1549"/>
                    </a:lnTo>
                    <a:cubicBezTo>
                      <a:pt x="93" y="1581"/>
                      <a:pt x="93" y="1581"/>
                      <a:pt x="93" y="1581"/>
                    </a:cubicBezTo>
                    <a:lnTo>
                      <a:pt x="93" y="1581"/>
                    </a:lnTo>
                    <a:lnTo>
                      <a:pt x="93" y="1581"/>
                    </a:lnTo>
                    <a:lnTo>
                      <a:pt x="93" y="1612"/>
                    </a:lnTo>
                    <a:cubicBezTo>
                      <a:pt x="62" y="1612"/>
                      <a:pt x="62" y="1612"/>
                      <a:pt x="62" y="1612"/>
                    </a:cubicBezTo>
                    <a:lnTo>
                      <a:pt x="62" y="1612"/>
                    </a:lnTo>
                    <a:cubicBezTo>
                      <a:pt x="93" y="1612"/>
                      <a:pt x="93" y="1642"/>
                      <a:pt x="93" y="1642"/>
                    </a:cubicBezTo>
                    <a:lnTo>
                      <a:pt x="62" y="1673"/>
                    </a:lnTo>
                    <a:lnTo>
                      <a:pt x="62" y="1673"/>
                    </a:lnTo>
                    <a:lnTo>
                      <a:pt x="62" y="1673"/>
                    </a:lnTo>
                    <a:cubicBezTo>
                      <a:pt x="30" y="1705"/>
                      <a:pt x="30" y="1705"/>
                      <a:pt x="30" y="1705"/>
                    </a:cubicBezTo>
                    <a:lnTo>
                      <a:pt x="30" y="1705"/>
                    </a:lnTo>
                    <a:lnTo>
                      <a:pt x="30" y="1705"/>
                    </a:lnTo>
                    <a:cubicBezTo>
                      <a:pt x="0" y="1705"/>
                      <a:pt x="0" y="1705"/>
                      <a:pt x="0" y="1736"/>
                    </a:cubicBezTo>
                    <a:lnTo>
                      <a:pt x="0" y="1736"/>
                    </a:lnTo>
                    <a:cubicBezTo>
                      <a:pt x="0" y="1736"/>
                      <a:pt x="0" y="1736"/>
                      <a:pt x="0" y="1766"/>
                    </a:cubicBezTo>
                    <a:lnTo>
                      <a:pt x="30" y="1766"/>
                    </a:lnTo>
                    <a:lnTo>
                      <a:pt x="30" y="1766"/>
                    </a:lnTo>
                    <a:lnTo>
                      <a:pt x="30" y="1766"/>
                    </a:lnTo>
                    <a:cubicBezTo>
                      <a:pt x="62" y="1766"/>
                      <a:pt x="62" y="1766"/>
                      <a:pt x="62" y="1766"/>
                    </a:cubicBezTo>
                    <a:cubicBezTo>
                      <a:pt x="62" y="1766"/>
                      <a:pt x="93" y="1766"/>
                      <a:pt x="93" y="1797"/>
                    </a:cubicBezTo>
                    <a:lnTo>
                      <a:pt x="93" y="1829"/>
                    </a:lnTo>
                    <a:cubicBezTo>
                      <a:pt x="62" y="1829"/>
                      <a:pt x="62" y="1829"/>
                      <a:pt x="62" y="1860"/>
                    </a:cubicBezTo>
                    <a:cubicBezTo>
                      <a:pt x="93" y="1860"/>
                      <a:pt x="93" y="1860"/>
                      <a:pt x="93" y="1860"/>
                    </a:cubicBezTo>
                    <a:lnTo>
                      <a:pt x="93" y="1860"/>
                    </a:lnTo>
                    <a:cubicBezTo>
                      <a:pt x="124" y="1860"/>
                      <a:pt x="124" y="1860"/>
                      <a:pt x="124" y="1860"/>
                    </a:cubicBezTo>
                    <a:cubicBezTo>
                      <a:pt x="154" y="1860"/>
                      <a:pt x="154" y="1860"/>
                      <a:pt x="154" y="1860"/>
                    </a:cubicBezTo>
                    <a:lnTo>
                      <a:pt x="186" y="1860"/>
                    </a:lnTo>
                    <a:lnTo>
                      <a:pt x="186" y="1860"/>
                    </a:lnTo>
                    <a:lnTo>
                      <a:pt x="186" y="1860"/>
                    </a:lnTo>
                    <a:cubicBezTo>
                      <a:pt x="217" y="1860"/>
                      <a:pt x="217" y="1860"/>
                      <a:pt x="217" y="1860"/>
                    </a:cubicBezTo>
                    <a:lnTo>
                      <a:pt x="217" y="1860"/>
                    </a:lnTo>
                    <a:lnTo>
                      <a:pt x="217" y="1860"/>
                    </a:lnTo>
                    <a:lnTo>
                      <a:pt x="217" y="1860"/>
                    </a:lnTo>
                    <a:cubicBezTo>
                      <a:pt x="217" y="1860"/>
                      <a:pt x="186" y="1829"/>
                      <a:pt x="186" y="1797"/>
                    </a:cubicBezTo>
                    <a:cubicBezTo>
                      <a:pt x="186" y="1797"/>
                      <a:pt x="217" y="1797"/>
                      <a:pt x="217" y="1766"/>
                    </a:cubicBezTo>
                    <a:cubicBezTo>
                      <a:pt x="62" y="1736"/>
                      <a:pt x="62" y="1736"/>
                      <a:pt x="62" y="1736"/>
                    </a:cubicBezTo>
                    <a:cubicBezTo>
                      <a:pt x="248" y="1736"/>
                      <a:pt x="248" y="1736"/>
                      <a:pt x="248" y="1736"/>
                    </a:cubicBezTo>
                    <a:lnTo>
                      <a:pt x="278" y="1736"/>
                    </a:lnTo>
                    <a:lnTo>
                      <a:pt x="278" y="1736"/>
                    </a:lnTo>
                    <a:cubicBezTo>
                      <a:pt x="278" y="1705"/>
                      <a:pt x="278" y="1705"/>
                      <a:pt x="278" y="1705"/>
                    </a:cubicBezTo>
                    <a:cubicBezTo>
                      <a:pt x="278" y="1673"/>
                      <a:pt x="278" y="1673"/>
                      <a:pt x="278" y="1673"/>
                    </a:cubicBezTo>
                    <a:cubicBezTo>
                      <a:pt x="310" y="1673"/>
                      <a:pt x="310" y="1673"/>
                      <a:pt x="310" y="1673"/>
                    </a:cubicBezTo>
                    <a:cubicBezTo>
                      <a:pt x="310" y="1642"/>
                      <a:pt x="310" y="1642"/>
                      <a:pt x="310" y="1642"/>
                    </a:cubicBezTo>
                    <a:cubicBezTo>
                      <a:pt x="154" y="1642"/>
                      <a:pt x="154" y="1642"/>
                      <a:pt x="154" y="1642"/>
                    </a:cubicBezTo>
                    <a:cubicBezTo>
                      <a:pt x="372" y="1581"/>
                      <a:pt x="372" y="1581"/>
                      <a:pt x="372" y="1581"/>
                    </a:cubicBezTo>
                    <a:cubicBezTo>
                      <a:pt x="372" y="1581"/>
                      <a:pt x="372" y="1581"/>
                      <a:pt x="341" y="1581"/>
                    </a:cubicBezTo>
                    <a:lnTo>
                      <a:pt x="341" y="1581"/>
                    </a:lnTo>
                    <a:cubicBezTo>
                      <a:pt x="310" y="1581"/>
                      <a:pt x="310" y="1581"/>
                      <a:pt x="310" y="1581"/>
                    </a:cubicBezTo>
                    <a:lnTo>
                      <a:pt x="310" y="1549"/>
                    </a:lnTo>
                    <a:cubicBezTo>
                      <a:pt x="278" y="1518"/>
                      <a:pt x="278" y="1488"/>
                      <a:pt x="278" y="1488"/>
                    </a:cubicBezTo>
                    <a:cubicBezTo>
                      <a:pt x="278" y="1488"/>
                      <a:pt x="278" y="1488"/>
                      <a:pt x="341" y="1425"/>
                    </a:cubicBezTo>
                    <a:lnTo>
                      <a:pt x="341" y="1425"/>
                    </a:lnTo>
                    <a:lnTo>
                      <a:pt x="341" y="1425"/>
                    </a:lnTo>
                    <a:lnTo>
                      <a:pt x="372" y="1425"/>
                    </a:lnTo>
                    <a:cubicBezTo>
                      <a:pt x="372" y="1425"/>
                      <a:pt x="372" y="1425"/>
                      <a:pt x="402" y="1425"/>
                    </a:cubicBezTo>
                    <a:cubicBezTo>
                      <a:pt x="402" y="1394"/>
                      <a:pt x="402" y="1394"/>
                      <a:pt x="402" y="1394"/>
                    </a:cubicBezTo>
                    <a:lnTo>
                      <a:pt x="402" y="1333"/>
                    </a:lnTo>
                    <a:cubicBezTo>
                      <a:pt x="402" y="1301"/>
                      <a:pt x="402" y="1301"/>
                      <a:pt x="402" y="1301"/>
                    </a:cubicBezTo>
                    <a:cubicBezTo>
                      <a:pt x="434" y="1301"/>
                      <a:pt x="434" y="1301"/>
                      <a:pt x="434" y="1301"/>
                    </a:cubicBezTo>
                    <a:cubicBezTo>
                      <a:pt x="434" y="1301"/>
                      <a:pt x="434" y="1301"/>
                      <a:pt x="465" y="1301"/>
                    </a:cubicBezTo>
                    <a:cubicBezTo>
                      <a:pt x="465" y="1301"/>
                      <a:pt x="465" y="1301"/>
                      <a:pt x="465" y="1270"/>
                    </a:cubicBezTo>
                    <a:cubicBezTo>
                      <a:pt x="434" y="1270"/>
                      <a:pt x="434" y="1270"/>
                      <a:pt x="434" y="1270"/>
                    </a:cubicBezTo>
                    <a:lnTo>
                      <a:pt x="434" y="1270"/>
                    </a:lnTo>
                    <a:cubicBezTo>
                      <a:pt x="434" y="1240"/>
                      <a:pt x="434" y="1240"/>
                      <a:pt x="434" y="1240"/>
                    </a:cubicBezTo>
                    <a:cubicBezTo>
                      <a:pt x="434" y="1240"/>
                      <a:pt x="434" y="1240"/>
                      <a:pt x="434" y="1209"/>
                    </a:cubicBezTo>
                    <a:lnTo>
                      <a:pt x="434" y="1209"/>
                    </a:lnTo>
                    <a:lnTo>
                      <a:pt x="434" y="1177"/>
                    </a:lnTo>
                    <a:cubicBezTo>
                      <a:pt x="434" y="1146"/>
                      <a:pt x="465" y="1146"/>
                      <a:pt x="465" y="1146"/>
                    </a:cubicBezTo>
                    <a:cubicBezTo>
                      <a:pt x="465" y="1146"/>
                      <a:pt x="465" y="1146"/>
                      <a:pt x="496" y="1146"/>
                    </a:cubicBezTo>
                    <a:cubicBezTo>
                      <a:pt x="496" y="1177"/>
                      <a:pt x="526" y="1177"/>
                      <a:pt x="526" y="1177"/>
                    </a:cubicBezTo>
                    <a:lnTo>
                      <a:pt x="558" y="1177"/>
                    </a:lnTo>
                    <a:lnTo>
                      <a:pt x="558" y="1177"/>
                    </a:lnTo>
                    <a:lnTo>
                      <a:pt x="589" y="1146"/>
                    </a:lnTo>
                    <a:lnTo>
                      <a:pt x="589" y="1146"/>
                    </a:lnTo>
                    <a:lnTo>
                      <a:pt x="589" y="1146"/>
                    </a:lnTo>
                    <a:cubicBezTo>
                      <a:pt x="589" y="1146"/>
                      <a:pt x="589" y="1146"/>
                      <a:pt x="589" y="1116"/>
                    </a:cubicBezTo>
                    <a:lnTo>
                      <a:pt x="589" y="1116"/>
                    </a:lnTo>
                    <a:lnTo>
                      <a:pt x="589" y="1085"/>
                    </a:lnTo>
                    <a:cubicBezTo>
                      <a:pt x="589" y="1085"/>
                      <a:pt x="589" y="1085"/>
                      <a:pt x="589" y="1053"/>
                    </a:cubicBezTo>
                    <a:cubicBezTo>
                      <a:pt x="434" y="929"/>
                      <a:pt x="434" y="929"/>
                      <a:pt x="434" y="929"/>
                    </a:cubicBezTo>
                    <a:cubicBezTo>
                      <a:pt x="620" y="1022"/>
                      <a:pt x="620" y="1022"/>
                      <a:pt x="620" y="1022"/>
                    </a:cubicBezTo>
                    <a:lnTo>
                      <a:pt x="650" y="1022"/>
                    </a:lnTo>
                    <a:cubicBezTo>
                      <a:pt x="650" y="1022"/>
                      <a:pt x="713" y="1022"/>
                      <a:pt x="744" y="1022"/>
                    </a:cubicBezTo>
                    <a:lnTo>
                      <a:pt x="774" y="1022"/>
                    </a:lnTo>
                    <a:cubicBezTo>
                      <a:pt x="806" y="992"/>
                      <a:pt x="837" y="992"/>
                      <a:pt x="837" y="992"/>
                    </a:cubicBezTo>
                    <a:lnTo>
                      <a:pt x="837" y="992"/>
                    </a:lnTo>
                    <a:lnTo>
                      <a:pt x="868" y="961"/>
                    </a:lnTo>
                    <a:cubicBezTo>
                      <a:pt x="868" y="961"/>
                      <a:pt x="868" y="929"/>
                      <a:pt x="898" y="929"/>
                    </a:cubicBezTo>
                    <a:cubicBezTo>
                      <a:pt x="868" y="929"/>
                      <a:pt x="868" y="898"/>
                      <a:pt x="868" y="89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1" name="Freeform 150"/>
              <p:cNvSpPr>
                <a:spLocks noChangeArrowheads="1"/>
              </p:cNvSpPr>
              <p:nvPr/>
            </p:nvSpPr>
            <p:spPr bwMode="auto">
              <a:xfrm>
                <a:off x="2508250" y="3352800"/>
                <a:ext cx="77788" cy="100013"/>
              </a:xfrm>
              <a:custGeom>
                <a:avLst/>
                <a:gdLst>
                  <a:gd name="T0" fmla="*/ 217 w 218"/>
                  <a:gd name="T1" fmla="*/ 124 h 279"/>
                  <a:gd name="T2" fmla="*/ 217 w 218"/>
                  <a:gd name="T3" fmla="*/ 124 h 279"/>
                  <a:gd name="T4" fmla="*/ 155 w 218"/>
                  <a:gd name="T5" fmla="*/ 93 h 279"/>
                  <a:gd name="T6" fmla="*/ 155 w 218"/>
                  <a:gd name="T7" fmla="*/ 93 h 279"/>
                  <a:gd name="T8" fmla="*/ 124 w 218"/>
                  <a:gd name="T9" fmla="*/ 61 h 279"/>
                  <a:gd name="T10" fmla="*/ 124 w 218"/>
                  <a:gd name="T11" fmla="*/ 61 h 279"/>
                  <a:gd name="T12" fmla="*/ 124 w 218"/>
                  <a:gd name="T13" fmla="*/ 61 h 279"/>
                  <a:gd name="T14" fmla="*/ 124 w 218"/>
                  <a:gd name="T15" fmla="*/ 61 h 279"/>
                  <a:gd name="T16" fmla="*/ 124 w 218"/>
                  <a:gd name="T17" fmla="*/ 61 h 279"/>
                  <a:gd name="T18" fmla="*/ 124 w 218"/>
                  <a:gd name="T19" fmla="*/ 61 h 279"/>
                  <a:gd name="T20" fmla="*/ 93 w 218"/>
                  <a:gd name="T21" fmla="*/ 61 h 279"/>
                  <a:gd name="T22" fmla="*/ 93 w 218"/>
                  <a:gd name="T23" fmla="*/ 31 h 279"/>
                  <a:gd name="T24" fmla="*/ 93 w 218"/>
                  <a:gd name="T25" fmla="*/ 31 h 279"/>
                  <a:gd name="T26" fmla="*/ 61 w 218"/>
                  <a:gd name="T27" fmla="*/ 0 h 279"/>
                  <a:gd name="T28" fmla="*/ 61 w 218"/>
                  <a:gd name="T29" fmla="*/ 0 h 279"/>
                  <a:gd name="T30" fmla="*/ 61 w 218"/>
                  <a:gd name="T31" fmla="*/ 0 h 279"/>
                  <a:gd name="T32" fmla="*/ 61 w 218"/>
                  <a:gd name="T33" fmla="*/ 31 h 279"/>
                  <a:gd name="T34" fmla="*/ 31 w 218"/>
                  <a:gd name="T35" fmla="*/ 31 h 279"/>
                  <a:gd name="T36" fmla="*/ 31 w 218"/>
                  <a:gd name="T37" fmla="*/ 31 h 279"/>
                  <a:gd name="T38" fmla="*/ 31 w 218"/>
                  <a:gd name="T39" fmla="*/ 61 h 279"/>
                  <a:gd name="T40" fmla="*/ 31 w 218"/>
                  <a:gd name="T41" fmla="*/ 61 h 279"/>
                  <a:gd name="T42" fmla="*/ 31 w 218"/>
                  <a:gd name="T43" fmla="*/ 93 h 279"/>
                  <a:gd name="T44" fmla="*/ 31 w 218"/>
                  <a:gd name="T45" fmla="*/ 93 h 279"/>
                  <a:gd name="T46" fmla="*/ 31 w 218"/>
                  <a:gd name="T47" fmla="*/ 124 h 279"/>
                  <a:gd name="T48" fmla="*/ 0 w 218"/>
                  <a:gd name="T49" fmla="*/ 185 h 279"/>
                  <a:gd name="T50" fmla="*/ 0 w 218"/>
                  <a:gd name="T51" fmla="*/ 217 h 279"/>
                  <a:gd name="T52" fmla="*/ 0 w 218"/>
                  <a:gd name="T53" fmla="*/ 217 h 279"/>
                  <a:gd name="T54" fmla="*/ 0 w 218"/>
                  <a:gd name="T55" fmla="*/ 217 h 279"/>
                  <a:gd name="T56" fmla="*/ 0 w 218"/>
                  <a:gd name="T57" fmla="*/ 217 h 279"/>
                  <a:gd name="T58" fmla="*/ 31 w 218"/>
                  <a:gd name="T59" fmla="*/ 248 h 279"/>
                  <a:gd name="T60" fmla="*/ 31 w 218"/>
                  <a:gd name="T61" fmla="*/ 248 h 279"/>
                  <a:gd name="T62" fmla="*/ 61 w 218"/>
                  <a:gd name="T63" fmla="*/ 278 h 279"/>
                  <a:gd name="T64" fmla="*/ 93 w 218"/>
                  <a:gd name="T65" fmla="*/ 278 h 279"/>
                  <a:gd name="T66" fmla="*/ 93 w 218"/>
                  <a:gd name="T67" fmla="*/ 278 h 279"/>
                  <a:gd name="T68" fmla="*/ 124 w 218"/>
                  <a:gd name="T69" fmla="*/ 278 h 279"/>
                  <a:gd name="T70" fmla="*/ 155 w 218"/>
                  <a:gd name="T71" fmla="*/ 278 h 279"/>
                  <a:gd name="T72" fmla="*/ 185 w 218"/>
                  <a:gd name="T73" fmla="*/ 278 h 279"/>
                  <a:gd name="T74" fmla="*/ 185 w 218"/>
                  <a:gd name="T75" fmla="*/ 278 h 279"/>
                  <a:gd name="T76" fmla="*/ 217 w 218"/>
                  <a:gd name="T77" fmla="*/ 248 h 279"/>
                  <a:gd name="T78" fmla="*/ 217 w 218"/>
                  <a:gd name="T79" fmla="*/ 217 h 279"/>
                  <a:gd name="T80" fmla="*/ 217 w 218"/>
                  <a:gd name="T81" fmla="*/ 217 h 279"/>
                  <a:gd name="T82" fmla="*/ 217 w 218"/>
                  <a:gd name="T83" fmla="*/ 185 h 279"/>
                  <a:gd name="T84" fmla="*/ 217 w 218"/>
                  <a:gd name="T85" fmla="*/ 155 h 279"/>
                  <a:gd name="T86" fmla="*/ 217 w 218"/>
                  <a:gd name="T87" fmla="*/ 1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9">
                    <a:moveTo>
                      <a:pt x="217" y="124"/>
                    </a:moveTo>
                    <a:lnTo>
                      <a:pt x="217" y="124"/>
                    </a:lnTo>
                    <a:cubicBezTo>
                      <a:pt x="185" y="124"/>
                      <a:pt x="185" y="124"/>
                      <a:pt x="155" y="93"/>
                    </a:cubicBezTo>
                    <a:lnTo>
                      <a:pt x="155" y="93"/>
                    </a:lnTo>
                    <a:cubicBezTo>
                      <a:pt x="155" y="93"/>
                      <a:pt x="124" y="93"/>
                      <a:pt x="124" y="61"/>
                    </a:cubicBezTo>
                    <a:lnTo>
                      <a:pt x="124" y="61"/>
                    </a:lnTo>
                    <a:lnTo>
                      <a:pt x="124" y="61"/>
                    </a:lnTo>
                    <a:lnTo>
                      <a:pt x="124" y="61"/>
                    </a:lnTo>
                    <a:lnTo>
                      <a:pt x="124" y="61"/>
                    </a:lnTo>
                    <a:lnTo>
                      <a:pt x="124" y="61"/>
                    </a:lnTo>
                    <a:cubicBezTo>
                      <a:pt x="93" y="61"/>
                      <a:pt x="93" y="61"/>
                      <a:pt x="93" y="61"/>
                    </a:cubicBezTo>
                    <a:lnTo>
                      <a:pt x="93" y="31"/>
                    </a:lnTo>
                    <a:lnTo>
                      <a:pt x="93" y="31"/>
                    </a:lnTo>
                    <a:cubicBezTo>
                      <a:pt x="61" y="31"/>
                      <a:pt x="61" y="31"/>
                      <a:pt x="61" y="0"/>
                    </a:cubicBezTo>
                    <a:lnTo>
                      <a:pt x="61" y="0"/>
                    </a:lnTo>
                    <a:lnTo>
                      <a:pt x="61" y="0"/>
                    </a:lnTo>
                    <a:lnTo>
                      <a:pt x="61" y="31"/>
                    </a:lnTo>
                    <a:lnTo>
                      <a:pt x="31" y="31"/>
                    </a:lnTo>
                    <a:lnTo>
                      <a:pt x="31" y="31"/>
                    </a:lnTo>
                    <a:cubicBezTo>
                      <a:pt x="31" y="31"/>
                      <a:pt x="31" y="31"/>
                      <a:pt x="31" y="61"/>
                    </a:cubicBezTo>
                    <a:lnTo>
                      <a:pt x="31" y="61"/>
                    </a:lnTo>
                    <a:cubicBezTo>
                      <a:pt x="31" y="93"/>
                      <a:pt x="31" y="93"/>
                      <a:pt x="31" y="93"/>
                    </a:cubicBezTo>
                    <a:lnTo>
                      <a:pt x="31" y="93"/>
                    </a:lnTo>
                    <a:lnTo>
                      <a:pt x="31" y="124"/>
                    </a:lnTo>
                    <a:cubicBezTo>
                      <a:pt x="0" y="155"/>
                      <a:pt x="0" y="155"/>
                      <a:pt x="0" y="185"/>
                    </a:cubicBezTo>
                    <a:lnTo>
                      <a:pt x="0" y="217"/>
                    </a:lnTo>
                    <a:lnTo>
                      <a:pt x="0" y="217"/>
                    </a:lnTo>
                    <a:lnTo>
                      <a:pt x="0" y="217"/>
                    </a:lnTo>
                    <a:lnTo>
                      <a:pt x="0" y="217"/>
                    </a:lnTo>
                    <a:cubicBezTo>
                      <a:pt x="0" y="217"/>
                      <a:pt x="0" y="217"/>
                      <a:pt x="31" y="248"/>
                    </a:cubicBezTo>
                    <a:lnTo>
                      <a:pt x="31" y="248"/>
                    </a:lnTo>
                    <a:cubicBezTo>
                      <a:pt x="31" y="248"/>
                      <a:pt x="61" y="248"/>
                      <a:pt x="61" y="278"/>
                    </a:cubicBezTo>
                    <a:cubicBezTo>
                      <a:pt x="93" y="278"/>
                      <a:pt x="93" y="278"/>
                      <a:pt x="93" y="278"/>
                    </a:cubicBezTo>
                    <a:lnTo>
                      <a:pt x="93" y="278"/>
                    </a:lnTo>
                    <a:cubicBezTo>
                      <a:pt x="124" y="278"/>
                      <a:pt x="124" y="278"/>
                      <a:pt x="124" y="278"/>
                    </a:cubicBezTo>
                    <a:cubicBezTo>
                      <a:pt x="155" y="278"/>
                      <a:pt x="155" y="278"/>
                      <a:pt x="155" y="278"/>
                    </a:cubicBezTo>
                    <a:lnTo>
                      <a:pt x="185" y="278"/>
                    </a:lnTo>
                    <a:lnTo>
                      <a:pt x="185" y="278"/>
                    </a:lnTo>
                    <a:cubicBezTo>
                      <a:pt x="185" y="248"/>
                      <a:pt x="217" y="248"/>
                      <a:pt x="217" y="248"/>
                    </a:cubicBezTo>
                    <a:lnTo>
                      <a:pt x="217" y="217"/>
                    </a:lnTo>
                    <a:lnTo>
                      <a:pt x="217" y="217"/>
                    </a:lnTo>
                    <a:lnTo>
                      <a:pt x="217" y="185"/>
                    </a:lnTo>
                    <a:lnTo>
                      <a:pt x="217" y="155"/>
                    </a:lnTo>
                    <a:cubicBezTo>
                      <a:pt x="217" y="155"/>
                      <a:pt x="217" y="155"/>
                      <a:pt x="217"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2" name="Freeform 151"/>
              <p:cNvSpPr>
                <a:spLocks noChangeArrowheads="1"/>
              </p:cNvSpPr>
              <p:nvPr/>
            </p:nvSpPr>
            <p:spPr bwMode="auto">
              <a:xfrm>
                <a:off x="2430463" y="3106738"/>
                <a:ext cx="144462" cy="168275"/>
              </a:xfrm>
              <a:custGeom>
                <a:avLst/>
                <a:gdLst>
                  <a:gd name="T0" fmla="*/ 186 w 403"/>
                  <a:gd name="T1" fmla="*/ 124 h 467"/>
                  <a:gd name="T2" fmla="*/ 186 w 403"/>
                  <a:gd name="T3" fmla="*/ 94 h 467"/>
                  <a:gd name="T4" fmla="*/ 186 w 403"/>
                  <a:gd name="T5" fmla="*/ 63 h 467"/>
                  <a:gd name="T6" fmla="*/ 186 w 403"/>
                  <a:gd name="T7" fmla="*/ 0 h 467"/>
                  <a:gd name="T8" fmla="*/ 186 w 403"/>
                  <a:gd name="T9" fmla="*/ 0 h 467"/>
                  <a:gd name="T10" fmla="*/ 124 w 403"/>
                  <a:gd name="T11" fmla="*/ 0 h 467"/>
                  <a:gd name="T12" fmla="*/ 124 w 403"/>
                  <a:gd name="T13" fmla="*/ 0 h 467"/>
                  <a:gd name="T14" fmla="*/ 93 w 403"/>
                  <a:gd name="T15" fmla="*/ 0 h 467"/>
                  <a:gd name="T16" fmla="*/ 30 w 403"/>
                  <a:gd name="T17" fmla="*/ 32 h 467"/>
                  <a:gd name="T18" fmla="*/ 0 w 403"/>
                  <a:gd name="T19" fmla="*/ 94 h 467"/>
                  <a:gd name="T20" fmla="*/ 0 w 403"/>
                  <a:gd name="T21" fmla="*/ 124 h 467"/>
                  <a:gd name="T22" fmla="*/ 0 w 403"/>
                  <a:gd name="T23" fmla="*/ 156 h 467"/>
                  <a:gd name="T24" fmla="*/ 0 w 403"/>
                  <a:gd name="T25" fmla="*/ 156 h 467"/>
                  <a:gd name="T26" fmla="*/ 0 w 403"/>
                  <a:gd name="T27" fmla="*/ 156 h 467"/>
                  <a:gd name="T28" fmla="*/ 0 w 403"/>
                  <a:gd name="T29" fmla="*/ 187 h 467"/>
                  <a:gd name="T30" fmla="*/ 62 w 403"/>
                  <a:gd name="T31" fmla="*/ 218 h 467"/>
                  <a:gd name="T32" fmla="*/ 62 w 403"/>
                  <a:gd name="T33" fmla="*/ 218 h 467"/>
                  <a:gd name="T34" fmla="*/ 62 w 403"/>
                  <a:gd name="T35" fmla="*/ 218 h 467"/>
                  <a:gd name="T36" fmla="*/ 93 w 403"/>
                  <a:gd name="T37" fmla="*/ 248 h 467"/>
                  <a:gd name="T38" fmla="*/ 154 w 403"/>
                  <a:gd name="T39" fmla="*/ 280 h 467"/>
                  <a:gd name="T40" fmla="*/ 186 w 403"/>
                  <a:gd name="T41" fmla="*/ 311 h 467"/>
                  <a:gd name="T42" fmla="*/ 217 w 403"/>
                  <a:gd name="T43" fmla="*/ 311 h 467"/>
                  <a:gd name="T44" fmla="*/ 248 w 403"/>
                  <a:gd name="T45" fmla="*/ 311 h 467"/>
                  <a:gd name="T46" fmla="*/ 278 w 403"/>
                  <a:gd name="T47" fmla="*/ 372 h 467"/>
                  <a:gd name="T48" fmla="*/ 248 w 403"/>
                  <a:gd name="T49" fmla="*/ 404 h 467"/>
                  <a:gd name="T50" fmla="*/ 217 w 403"/>
                  <a:gd name="T51" fmla="*/ 435 h 467"/>
                  <a:gd name="T52" fmla="*/ 217 w 403"/>
                  <a:gd name="T53" fmla="*/ 435 h 467"/>
                  <a:gd name="T54" fmla="*/ 217 w 403"/>
                  <a:gd name="T55" fmla="*/ 466 h 467"/>
                  <a:gd name="T56" fmla="*/ 217 w 403"/>
                  <a:gd name="T57" fmla="*/ 466 h 467"/>
                  <a:gd name="T58" fmla="*/ 248 w 403"/>
                  <a:gd name="T59" fmla="*/ 466 h 467"/>
                  <a:gd name="T60" fmla="*/ 278 w 403"/>
                  <a:gd name="T61" fmla="*/ 466 h 467"/>
                  <a:gd name="T62" fmla="*/ 310 w 403"/>
                  <a:gd name="T63" fmla="*/ 466 h 467"/>
                  <a:gd name="T64" fmla="*/ 372 w 403"/>
                  <a:gd name="T65" fmla="*/ 435 h 467"/>
                  <a:gd name="T66" fmla="*/ 372 w 403"/>
                  <a:gd name="T67" fmla="*/ 435 h 467"/>
                  <a:gd name="T68" fmla="*/ 372 w 403"/>
                  <a:gd name="T69" fmla="*/ 435 h 467"/>
                  <a:gd name="T70" fmla="*/ 372 w 403"/>
                  <a:gd name="T71" fmla="*/ 404 h 467"/>
                  <a:gd name="T72" fmla="*/ 372 w 403"/>
                  <a:gd name="T73" fmla="*/ 372 h 467"/>
                  <a:gd name="T74" fmla="*/ 402 w 403"/>
                  <a:gd name="T75" fmla="*/ 311 h 467"/>
                  <a:gd name="T76" fmla="*/ 402 w 403"/>
                  <a:gd name="T77" fmla="*/ 311 h 467"/>
                  <a:gd name="T78" fmla="*/ 402 w 403"/>
                  <a:gd name="T79" fmla="*/ 311 h 467"/>
                  <a:gd name="T80" fmla="*/ 341 w 403"/>
                  <a:gd name="T81" fmla="*/ 280 h 467"/>
                  <a:gd name="T82" fmla="*/ 341 w 403"/>
                  <a:gd name="T83" fmla="*/ 248 h 467"/>
                  <a:gd name="T84" fmla="*/ 341 w 403"/>
                  <a:gd name="T85" fmla="*/ 218 h 467"/>
                  <a:gd name="T86" fmla="*/ 310 w 403"/>
                  <a:gd name="T87" fmla="*/ 187 h 467"/>
                  <a:gd name="T88" fmla="*/ 310 w 403"/>
                  <a:gd name="T89" fmla="*/ 187 h 467"/>
                  <a:gd name="T90" fmla="*/ 278 w 403"/>
                  <a:gd name="T91" fmla="*/ 187 h 467"/>
                  <a:gd name="T92" fmla="*/ 278 w 403"/>
                  <a:gd name="T93" fmla="*/ 187 h 467"/>
                  <a:gd name="T94" fmla="*/ 278 w 403"/>
                  <a:gd name="T95" fmla="*/ 187 h 467"/>
                  <a:gd name="T96" fmla="*/ 248 w 403"/>
                  <a:gd name="T97" fmla="*/ 187 h 467"/>
                  <a:gd name="T98" fmla="*/ 217 w 403"/>
                  <a:gd name="T99" fmla="*/ 156 h 467"/>
                  <a:gd name="T100" fmla="*/ 186 w 403"/>
                  <a:gd name="T101" fmla="*/ 1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67">
                    <a:moveTo>
                      <a:pt x="186" y="124"/>
                    </a:moveTo>
                    <a:lnTo>
                      <a:pt x="186" y="124"/>
                    </a:lnTo>
                    <a:lnTo>
                      <a:pt x="186" y="124"/>
                    </a:lnTo>
                    <a:lnTo>
                      <a:pt x="186" y="94"/>
                    </a:lnTo>
                    <a:lnTo>
                      <a:pt x="186" y="94"/>
                    </a:lnTo>
                    <a:cubicBezTo>
                      <a:pt x="186" y="94"/>
                      <a:pt x="186" y="94"/>
                      <a:pt x="186" y="63"/>
                    </a:cubicBezTo>
                    <a:lnTo>
                      <a:pt x="186" y="63"/>
                    </a:lnTo>
                    <a:cubicBezTo>
                      <a:pt x="186" y="63"/>
                      <a:pt x="186" y="32"/>
                      <a:pt x="186" y="0"/>
                    </a:cubicBezTo>
                    <a:lnTo>
                      <a:pt x="186" y="0"/>
                    </a:lnTo>
                    <a:lnTo>
                      <a:pt x="186" y="0"/>
                    </a:lnTo>
                    <a:cubicBezTo>
                      <a:pt x="186" y="0"/>
                      <a:pt x="154" y="0"/>
                      <a:pt x="124" y="0"/>
                    </a:cubicBezTo>
                    <a:lnTo>
                      <a:pt x="124" y="0"/>
                    </a:lnTo>
                    <a:lnTo>
                      <a:pt x="124" y="0"/>
                    </a:lnTo>
                    <a:lnTo>
                      <a:pt x="124" y="0"/>
                    </a:lnTo>
                    <a:lnTo>
                      <a:pt x="124" y="0"/>
                    </a:lnTo>
                    <a:lnTo>
                      <a:pt x="93" y="0"/>
                    </a:lnTo>
                    <a:cubicBezTo>
                      <a:pt x="62" y="0"/>
                      <a:pt x="30" y="0"/>
                      <a:pt x="30" y="0"/>
                    </a:cubicBezTo>
                    <a:cubicBezTo>
                      <a:pt x="30" y="32"/>
                      <a:pt x="30" y="32"/>
                      <a:pt x="30" y="32"/>
                    </a:cubicBezTo>
                    <a:cubicBezTo>
                      <a:pt x="30" y="63"/>
                      <a:pt x="0" y="63"/>
                      <a:pt x="0" y="63"/>
                    </a:cubicBezTo>
                    <a:cubicBezTo>
                      <a:pt x="0" y="63"/>
                      <a:pt x="0" y="63"/>
                      <a:pt x="0" y="94"/>
                    </a:cubicBezTo>
                    <a:cubicBezTo>
                      <a:pt x="0" y="94"/>
                      <a:pt x="0" y="94"/>
                      <a:pt x="0" y="124"/>
                    </a:cubicBezTo>
                    <a:lnTo>
                      <a:pt x="0" y="124"/>
                    </a:lnTo>
                    <a:lnTo>
                      <a:pt x="0" y="124"/>
                    </a:lnTo>
                    <a:cubicBezTo>
                      <a:pt x="0" y="124"/>
                      <a:pt x="0" y="124"/>
                      <a:pt x="0" y="156"/>
                    </a:cubicBezTo>
                    <a:lnTo>
                      <a:pt x="0" y="156"/>
                    </a:lnTo>
                    <a:lnTo>
                      <a:pt x="0" y="156"/>
                    </a:lnTo>
                    <a:lnTo>
                      <a:pt x="0" y="156"/>
                    </a:lnTo>
                    <a:lnTo>
                      <a:pt x="0" y="156"/>
                    </a:lnTo>
                    <a:lnTo>
                      <a:pt x="0" y="187"/>
                    </a:lnTo>
                    <a:lnTo>
                      <a:pt x="0" y="187"/>
                    </a:lnTo>
                    <a:cubicBezTo>
                      <a:pt x="30" y="187"/>
                      <a:pt x="30" y="187"/>
                      <a:pt x="30" y="187"/>
                    </a:cubicBezTo>
                    <a:cubicBezTo>
                      <a:pt x="30" y="187"/>
                      <a:pt x="30" y="187"/>
                      <a:pt x="62" y="218"/>
                    </a:cubicBezTo>
                    <a:lnTo>
                      <a:pt x="62" y="218"/>
                    </a:lnTo>
                    <a:lnTo>
                      <a:pt x="62" y="218"/>
                    </a:lnTo>
                    <a:lnTo>
                      <a:pt x="62" y="218"/>
                    </a:lnTo>
                    <a:lnTo>
                      <a:pt x="62" y="218"/>
                    </a:lnTo>
                    <a:cubicBezTo>
                      <a:pt x="93" y="218"/>
                      <a:pt x="93" y="218"/>
                      <a:pt x="93" y="218"/>
                    </a:cubicBezTo>
                    <a:lnTo>
                      <a:pt x="93" y="248"/>
                    </a:lnTo>
                    <a:cubicBezTo>
                      <a:pt x="124" y="248"/>
                      <a:pt x="124" y="248"/>
                      <a:pt x="124" y="248"/>
                    </a:cubicBezTo>
                    <a:cubicBezTo>
                      <a:pt x="124" y="248"/>
                      <a:pt x="124" y="280"/>
                      <a:pt x="154" y="280"/>
                    </a:cubicBezTo>
                    <a:lnTo>
                      <a:pt x="186" y="280"/>
                    </a:lnTo>
                    <a:lnTo>
                      <a:pt x="186" y="311"/>
                    </a:lnTo>
                    <a:cubicBezTo>
                      <a:pt x="217" y="311"/>
                      <a:pt x="217" y="311"/>
                      <a:pt x="217" y="311"/>
                    </a:cubicBezTo>
                    <a:lnTo>
                      <a:pt x="217" y="311"/>
                    </a:lnTo>
                    <a:cubicBezTo>
                      <a:pt x="248" y="311"/>
                      <a:pt x="248" y="311"/>
                      <a:pt x="248" y="311"/>
                    </a:cubicBezTo>
                    <a:lnTo>
                      <a:pt x="248" y="311"/>
                    </a:lnTo>
                    <a:cubicBezTo>
                      <a:pt x="248" y="311"/>
                      <a:pt x="248" y="342"/>
                      <a:pt x="278" y="342"/>
                    </a:cubicBezTo>
                    <a:cubicBezTo>
                      <a:pt x="278" y="342"/>
                      <a:pt x="278" y="342"/>
                      <a:pt x="278" y="372"/>
                    </a:cubicBezTo>
                    <a:cubicBezTo>
                      <a:pt x="278" y="372"/>
                      <a:pt x="278" y="372"/>
                      <a:pt x="248" y="404"/>
                    </a:cubicBezTo>
                    <a:lnTo>
                      <a:pt x="248" y="404"/>
                    </a:lnTo>
                    <a:lnTo>
                      <a:pt x="248" y="404"/>
                    </a:lnTo>
                    <a:cubicBezTo>
                      <a:pt x="248" y="435"/>
                      <a:pt x="248" y="435"/>
                      <a:pt x="217" y="435"/>
                    </a:cubicBezTo>
                    <a:lnTo>
                      <a:pt x="217" y="435"/>
                    </a:lnTo>
                    <a:lnTo>
                      <a:pt x="217" y="435"/>
                    </a:lnTo>
                    <a:lnTo>
                      <a:pt x="217" y="466"/>
                    </a:lnTo>
                    <a:lnTo>
                      <a:pt x="217" y="466"/>
                    </a:lnTo>
                    <a:lnTo>
                      <a:pt x="217" y="466"/>
                    </a:lnTo>
                    <a:lnTo>
                      <a:pt x="217" y="466"/>
                    </a:lnTo>
                    <a:cubicBezTo>
                      <a:pt x="248" y="466"/>
                      <a:pt x="248" y="466"/>
                      <a:pt x="248" y="466"/>
                    </a:cubicBezTo>
                    <a:lnTo>
                      <a:pt x="248" y="466"/>
                    </a:lnTo>
                    <a:lnTo>
                      <a:pt x="248" y="466"/>
                    </a:lnTo>
                    <a:cubicBezTo>
                      <a:pt x="278" y="466"/>
                      <a:pt x="278" y="466"/>
                      <a:pt x="278" y="466"/>
                    </a:cubicBezTo>
                    <a:lnTo>
                      <a:pt x="278" y="466"/>
                    </a:lnTo>
                    <a:cubicBezTo>
                      <a:pt x="310" y="466"/>
                      <a:pt x="310" y="466"/>
                      <a:pt x="310" y="466"/>
                    </a:cubicBezTo>
                    <a:cubicBezTo>
                      <a:pt x="341" y="466"/>
                      <a:pt x="341" y="466"/>
                      <a:pt x="341" y="466"/>
                    </a:cubicBezTo>
                    <a:cubicBezTo>
                      <a:pt x="341" y="435"/>
                      <a:pt x="341" y="435"/>
                      <a:pt x="372" y="435"/>
                    </a:cubicBezTo>
                    <a:lnTo>
                      <a:pt x="372" y="435"/>
                    </a:lnTo>
                    <a:lnTo>
                      <a:pt x="372" y="435"/>
                    </a:lnTo>
                    <a:lnTo>
                      <a:pt x="372" y="435"/>
                    </a:lnTo>
                    <a:lnTo>
                      <a:pt x="372" y="435"/>
                    </a:lnTo>
                    <a:cubicBezTo>
                      <a:pt x="372" y="404"/>
                      <a:pt x="372" y="404"/>
                      <a:pt x="372" y="404"/>
                    </a:cubicBezTo>
                    <a:lnTo>
                      <a:pt x="372" y="404"/>
                    </a:lnTo>
                    <a:lnTo>
                      <a:pt x="372" y="404"/>
                    </a:lnTo>
                    <a:lnTo>
                      <a:pt x="372" y="372"/>
                    </a:lnTo>
                    <a:cubicBezTo>
                      <a:pt x="372" y="372"/>
                      <a:pt x="372" y="342"/>
                      <a:pt x="402" y="342"/>
                    </a:cubicBezTo>
                    <a:lnTo>
                      <a:pt x="402" y="311"/>
                    </a:lnTo>
                    <a:lnTo>
                      <a:pt x="402" y="311"/>
                    </a:lnTo>
                    <a:lnTo>
                      <a:pt x="402" y="311"/>
                    </a:lnTo>
                    <a:lnTo>
                      <a:pt x="402" y="311"/>
                    </a:lnTo>
                    <a:lnTo>
                      <a:pt x="402" y="311"/>
                    </a:lnTo>
                    <a:lnTo>
                      <a:pt x="372" y="311"/>
                    </a:lnTo>
                    <a:cubicBezTo>
                      <a:pt x="372" y="311"/>
                      <a:pt x="372" y="311"/>
                      <a:pt x="341" y="280"/>
                    </a:cubicBezTo>
                    <a:cubicBezTo>
                      <a:pt x="341" y="280"/>
                      <a:pt x="341" y="280"/>
                      <a:pt x="341" y="248"/>
                    </a:cubicBezTo>
                    <a:lnTo>
                      <a:pt x="341" y="248"/>
                    </a:lnTo>
                    <a:lnTo>
                      <a:pt x="341" y="248"/>
                    </a:lnTo>
                    <a:cubicBezTo>
                      <a:pt x="341" y="218"/>
                      <a:pt x="341" y="218"/>
                      <a:pt x="341" y="218"/>
                    </a:cubicBezTo>
                    <a:lnTo>
                      <a:pt x="341" y="187"/>
                    </a:lnTo>
                    <a:lnTo>
                      <a:pt x="310" y="187"/>
                    </a:lnTo>
                    <a:lnTo>
                      <a:pt x="310" y="187"/>
                    </a:lnTo>
                    <a:lnTo>
                      <a:pt x="310" y="187"/>
                    </a:lnTo>
                    <a:lnTo>
                      <a:pt x="310" y="187"/>
                    </a:lnTo>
                    <a:cubicBezTo>
                      <a:pt x="278" y="187"/>
                      <a:pt x="278" y="187"/>
                      <a:pt x="278" y="187"/>
                    </a:cubicBezTo>
                    <a:lnTo>
                      <a:pt x="278" y="187"/>
                    </a:lnTo>
                    <a:lnTo>
                      <a:pt x="278" y="187"/>
                    </a:lnTo>
                    <a:lnTo>
                      <a:pt x="278" y="187"/>
                    </a:lnTo>
                    <a:lnTo>
                      <a:pt x="278" y="187"/>
                    </a:lnTo>
                    <a:cubicBezTo>
                      <a:pt x="278" y="187"/>
                      <a:pt x="278" y="187"/>
                      <a:pt x="248" y="187"/>
                    </a:cubicBezTo>
                    <a:lnTo>
                      <a:pt x="248" y="187"/>
                    </a:lnTo>
                    <a:cubicBezTo>
                      <a:pt x="217" y="187"/>
                      <a:pt x="217" y="187"/>
                      <a:pt x="217" y="156"/>
                    </a:cubicBezTo>
                    <a:lnTo>
                      <a:pt x="217" y="156"/>
                    </a:lnTo>
                    <a:lnTo>
                      <a:pt x="217" y="156"/>
                    </a:lnTo>
                    <a:lnTo>
                      <a:pt x="186" y="156"/>
                    </a:lnTo>
                    <a:cubicBezTo>
                      <a:pt x="186" y="156"/>
                      <a:pt x="186" y="156"/>
                      <a:pt x="186"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3" name="Freeform 152"/>
              <p:cNvSpPr>
                <a:spLocks noChangeArrowheads="1"/>
              </p:cNvSpPr>
              <p:nvPr/>
            </p:nvSpPr>
            <p:spPr bwMode="auto">
              <a:xfrm>
                <a:off x="2062163" y="2627313"/>
                <a:ext cx="100012" cy="123825"/>
              </a:xfrm>
              <a:custGeom>
                <a:avLst/>
                <a:gdLst>
                  <a:gd name="T0" fmla="*/ 62 w 280"/>
                  <a:gd name="T1" fmla="*/ 186 h 342"/>
                  <a:gd name="T2" fmla="*/ 62 w 280"/>
                  <a:gd name="T3" fmla="*/ 186 h 342"/>
                  <a:gd name="T4" fmla="*/ 62 w 280"/>
                  <a:gd name="T5" fmla="*/ 248 h 342"/>
                  <a:gd name="T6" fmla="*/ 62 w 280"/>
                  <a:gd name="T7" fmla="*/ 248 h 342"/>
                  <a:gd name="T8" fmla="*/ 31 w 280"/>
                  <a:gd name="T9" fmla="*/ 279 h 342"/>
                  <a:gd name="T10" fmla="*/ 31 w 280"/>
                  <a:gd name="T11" fmla="*/ 279 h 342"/>
                  <a:gd name="T12" fmla="*/ 31 w 280"/>
                  <a:gd name="T13" fmla="*/ 310 h 342"/>
                  <a:gd name="T14" fmla="*/ 31 w 280"/>
                  <a:gd name="T15" fmla="*/ 310 h 342"/>
                  <a:gd name="T16" fmla="*/ 31 w 280"/>
                  <a:gd name="T17" fmla="*/ 310 h 342"/>
                  <a:gd name="T18" fmla="*/ 31 w 280"/>
                  <a:gd name="T19" fmla="*/ 310 h 342"/>
                  <a:gd name="T20" fmla="*/ 31 w 280"/>
                  <a:gd name="T21" fmla="*/ 310 h 342"/>
                  <a:gd name="T22" fmla="*/ 62 w 280"/>
                  <a:gd name="T23" fmla="*/ 341 h 342"/>
                  <a:gd name="T24" fmla="*/ 62 w 280"/>
                  <a:gd name="T25" fmla="*/ 341 h 342"/>
                  <a:gd name="T26" fmla="*/ 92 w 280"/>
                  <a:gd name="T27" fmla="*/ 341 h 342"/>
                  <a:gd name="T28" fmla="*/ 124 w 280"/>
                  <a:gd name="T29" fmla="*/ 248 h 342"/>
                  <a:gd name="T30" fmla="*/ 186 w 280"/>
                  <a:gd name="T31" fmla="*/ 186 h 342"/>
                  <a:gd name="T32" fmla="*/ 248 w 280"/>
                  <a:gd name="T33" fmla="*/ 155 h 342"/>
                  <a:gd name="T34" fmla="*/ 248 w 280"/>
                  <a:gd name="T35" fmla="*/ 155 h 342"/>
                  <a:gd name="T36" fmla="*/ 248 w 280"/>
                  <a:gd name="T37" fmla="*/ 155 h 342"/>
                  <a:gd name="T38" fmla="*/ 248 w 280"/>
                  <a:gd name="T39" fmla="*/ 155 h 342"/>
                  <a:gd name="T40" fmla="*/ 248 w 280"/>
                  <a:gd name="T41" fmla="*/ 155 h 342"/>
                  <a:gd name="T42" fmla="*/ 248 w 280"/>
                  <a:gd name="T43" fmla="*/ 155 h 342"/>
                  <a:gd name="T44" fmla="*/ 248 w 280"/>
                  <a:gd name="T45" fmla="*/ 124 h 342"/>
                  <a:gd name="T46" fmla="*/ 248 w 280"/>
                  <a:gd name="T47" fmla="*/ 124 h 342"/>
                  <a:gd name="T48" fmla="*/ 279 w 280"/>
                  <a:gd name="T49" fmla="*/ 124 h 342"/>
                  <a:gd name="T50" fmla="*/ 279 w 280"/>
                  <a:gd name="T51" fmla="*/ 93 h 342"/>
                  <a:gd name="T52" fmla="*/ 248 w 280"/>
                  <a:gd name="T53" fmla="*/ 93 h 342"/>
                  <a:gd name="T54" fmla="*/ 248 w 280"/>
                  <a:gd name="T55" fmla="*/ 93 h 342"/>
                  <a:gd name="T56" fmla="*/ 248 w 280"/>
                  <a:gd name="T57" fmla="*/ 93 h 342"/>
                  <a:gd name="T58" fmla="*/ 248 w 280"/>
                  <a:gd name="T59" fmla="*/ 93 h 342"/>
                  <a:gd name="T60" fmla="*/ 248 w 280"/>
                  <a:gd name="T61" fmla="*/ 62 h 342"/>
                  <a:gd name="T62" fmla="*/ 248 w 280"/>
                  <a:gd name="T63" fmla="*/ 62 h 342"/>
                  <a:gd name="T64" fmla="*/ 217 w 280"/>
                  <a:gd name="T65" fmla="*/ 93 h 342"/>
                  <a:gd name="T66" fmla="*/ 186 w 280"/>
                  <a:gd name="T67" fmla="*/ 62 h 342"/>
                  <a:gd name="T68" fmla="*/ 186 w 280"/>
                  <a:gd name="T69" fmla="*/ 62 h 342"/>
                  <a:gd name="T70" fmla="*/ 186 w 280"/>
                  <a:gd name="T71" fmla="*/ 62 h 342"/>
                  <a:gd name="T72" fmla="*/ 155 w 280"/>
                  <a:gd name="T73" fmla="*/ 62 h 342"/>
                  <a:gd name="T74" fmla="*/ 155 w 280"/>
                  <a:gd name="T75" fmla="*/ 62 h 342"/>
                  <a:gd name="T76" fmla="*/ 124 w 280"/>
                  <a:gd name="T77" fmla="*/ 31 h 342"/>
                  <a:gd name="T78" fmla="*/ 92 w 280"/>
                  <a:gd name="T79" fmla="*/ 31 h 342"/>
                  <a:gd name="T80" fmla="*/ 92 w 280"/>
                  <a:gd name="T81" fmla="*/ 0 h 342"/>
                  <a:gd name="T82" fmla="*/ 92 w 280"/>
                  <a:gd name="T83" fmla="*/ 0 h 342"/>
                  <a:gd name="T84" fmla="*/ 62 w 280"/>
                  <a:gd name="T85" fmla="*/ 31 h 342"/>
                  <a:gd name="T86" fmla="*/ 31 w 280"/>
                  <a:gd name="T87" fmla="*/ 31 h 342"/>
                  <a:gd name="T88" fmla="*/ 31 w 280"/>
                  <a:gd name="T89" fmla="*/ 62 h 342"/>
                  <a:gd name="T90" fmla="*/ 31 w 280"/>
                  <a:gd name="T91" fmla="*/ 62 h 342"/>
                  <a:gd name="T92" fmla="*/ 31 w 280"/>
                  <a:gd name="T93" fmla="*/ 93 h 342"/>
                  <a:gd name="T94" fmla="*/ 31 w 280"/>
                  <a:gd name="T95" fmla="*/ 93 h 342"/>
                  <a:gd name="T96" fmla="*/ 0 w 280"/>
                  <a:gd name="T97" fmla="*/ 155 h 342"/>
                  <a:gd name="T98" fmla="*/ 0 w 280"/>
                  <a:gd name="T99" fmla="*/ 186 h 342"/>
                  <a:gd name="T100" fmla="*/ 0 w 280"/>
                  <a:gd name="T101" fmla="*/ 186 h 342"/>
                  <a:gd name="T102" fmla="*/ 31 w 280"/>
                  <a:gd name="T103" fmla="*/ 186 h 342"/>
                  <a:gd name="T104" fmla="*/ 62 w 280"/>
                  <a:gd name="T105" fmla="*/ 1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42">
                    <a:moveTo>
                      <a:pt x="62" y="186"/>
                    </a:moveTo>
                    <a:lnTo>
                      <a:pt x="62" y="186"/>
                    </a:lnTo>
                    <a:cubicBezTo>
                      <a:pt x="62" y="217"/>
                      <a:pt x="62" y="217"/>
                      <a:pt x="62" y="248"/>
                    </a:cubicBezTo>
                    <a:lnTo>
                      <a:pt x="62" y="248"/>
                    </a:lnTo>
                    <a:cubicBezTo>
                      <a:pt x="31" y="248"/>
                      <a:pt x="31" y="248"/>
                      <a:pt x="31" y="279"/>
                    </a:cubicBezTo>
                    <a:lnTo>
                      <a:pt x="31" y="279"/>
                    </a:lnTo>
                    <a:cubicBezTo>
                      <a:pt x="31" y="310"/>
                      <a:pt x="31" y="310"/>
                      <a:pt x="31" y="310"/>
                    </a:cubicBezTo>
                    <a:lnTo>
                      <a:pt x="31" y="310"/>
                    </a:lnTo>
                    <a:lnTo>
                      <a:pt x="31" y="310"/>
                    </a:lnTo>
                    <a:lnTo>
                      <a:pt x="31" y="310"/>
                    </a:lnTo>
                    <a:lnTo>
                      <a:pt x="31" y="310"/>
                    </a:lnTo>
                    <a:cubicBezTo>
                      <a:pt x="62" y="310"/>
                      <a:pt x="62" y="341"/>
                      <a:pt x="62" y="341"/>
                    </a:cubicBezTo>
                    <a:lnTo>
                      <a:pt x="62" y="341"/>
                    </a:lnTo>
                    <a:cubicBezTo>
                      <a:pt x="62" y="341"/>
                      <a:pt x="62" y="341"/>
                      <a:pt x="92" y="341"/>
                    </a:cubicBezTo>
                    <a:cubicBezTo>
                      <a:pt x="92" y="310"/>
                      <a:pt x="92" y="279"/>
                      <a:pt x="124" y="248"/>
                    </a:cubicBezTo>
                    <a:cubicBezTo>
                      <a:pt x="124" y="217"/>
                      <a:pt x="155" y="217"/>
                      <a:pt x="186" y="186"/>
                    </a:cubicBezTo>
                    <a:cubicBezTo>
                      <a:pt x="217" y="186"/>
                      <a:pt x="217" y="186"/>
                      <a:pt x="248" y="155"/>
                    </a:cubicBezTo>
                    <a:lnTo>
                      <a:pt x="248" y="155"/>
                    </a:lnTo>
                    <a:lnTo>
                      <a:pt x="248" y="155"/>
                    </a:lnTo>
                    <a:lnTo>
                      <a:pt x="248" y="155"/>
                    </a:lnTo>
                    <a:lnTo>
                      <a:pt x="248" y="155"/>
                    </a:lnTo>
                    <a:lnTo>
                      <a:pt x="248" y="155"/>
                    </a:lnTo>
                    <a:lnTo>
                      <a:pt x="248" y="124"/>
                    </a:lnTo>
                    <a:lnTo>
                      <a:pt x="248" y="124"/>
                    </a:lnTo>
                    <a:cubicBezTo>
                      <a:pt x="248" y="124"/>
                      <a:pt x="248" y="124"/>
                      <a:pt x="279" y="124"/>
                    </a:cubicBezTo>
                    <a:cubicBezTo>
                      <a:pt x="279" y="124"/>
                      <a:pt x="279" y="124"/>
                      <a:pt x="279" y="93"/>
                    </a:cubicBezTo>
                    <a:lnTo>
                      <a:pt x="248" y="93"/>
                    </a:lnTo>
                    <a:lnTo>
                      <a:pt x="248" y="93"/>
                    </a:lnTo>
                    <a:lnTo>
                      <a:pt x="248" y="93"/>
                    </a:lnTo>
                    <a:lnTo>
                      <a:pt x="248" y="93"/>
                    </a:lnTo>
                    <a:lnTo>
                      <a:pt x="248" y="62"/>
                    </a:lnTo>
                    <a:lnTo>
                      <a:pt x="248" y="62"/>
                    </a:lnTo>
                    <a:cubicBezTo>
                      <a:pt x="217" y="62"/>
                      <a:pt x="217" y="93"/>
                      <a:pt x="217" y="93"/>
                    </a:cubicBezTo>
                    <a:cubicBezTo>
                      <a:pt x="217" y="93"/>
                      <a:pt x="186" y="93"/>
                      <a:pt x="186" y="62"/>
                    </a:cubicBezTo>
                    <a:lnTo>
                      <a:pt x="186" y="62"/>
                    </a:lnTo>
                    <a:lnTo>
                      <a:pt x="186" y="62"/>
                    </a:lnTo>
                    <a:cubicBezTo>
                      <a:pt x="155" y="62"/>
                      <a:pt x="155" y="62"/>
                      <a:pt x="155" y="62"/>
                    </a:cubicBezTo>
                    <a:lnTo>
                      <a:pt x="155" y="62"/>
                    </a:lnTo>
                    <a:cubicBezTo>
                      <a:pt x="155" y="62"/>
                      <a:pt x="124" y="62"/>
                      <a:pt x="124" y="31"/>
                    </a:cubicBezTo>
                    <a:cubicBezTo>
                      <a:pt x="124" y="31"/>
                      <a:pt x="124" y="31"/>
                      <a:pt x="92" y="31"/>
                    </a:cubicBezTo>
                    <a:lnTo>
                      <a:pt x="92" y="0"/>
                    </a:lnTo>
                    <a:lnTo>
                      <a:pt x="92" y="0"/>
                    </a:lnTo>
                    <a:cubicBezTo>
                      <a:pt x="62" y="0"/>
                      <a:pt x="62" y="0"/>
                      <a:pt x="62" y="31"/>
                    </a:cubicBezTo>
                    <a:lnTo>
                      <a:pt x="31" y="31"/>
                    </a:lnTo>
                    <a:cubicBezTo>
                      <a:pt x="31" y="31"/>
                      <a:pt x="31" y="31"/>
                      <a:pt x="31" y="62"/>
                    </a:cubicBezTo>
                    <a:lnTo>
                      <a:pt x="31" y="62"/>
                    </a:lnTo>
                    <a:cubicBezTo>
                      <a:pt x="31" y="93"/>
                      <a:pt x="31" y="93"/>
                      <a:pt x="31" y="93"/>
                    </a:cubicBezTo>
                    <a:lnTo>
                      <a:pt x="31" y="93"/>
                    </a:lnTo>
                    <a:cubicBezTo>
                      <a:pt x="31" y="124"/>
                      <a:pt x="0" y="124"/>
                      <a:pt x="0" y="155"/>
                    </a:cubicBezTo>
                    <a:cubicBezTo>
                      <a:pt x="0" y="155"/>
                      <a:pt x="0" y="155"/>
                      <a:pt x="0" y="186"/>
                    </a:cubicBezTo>
                    <a:lnTo>
                      <a:pt x="0" y="186"/>
                    </a:lnTo>
                    <a:lnTo>
                      <a:pt x="31" y="186"/>
                    </a:lnTo>
                    <a:cubicBezTo>
                      <a:pt x="31" y="155"/>
                      <a:pt x="31" y="186"/>
                      <a:pt x="62" y="18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4" name="Freeform 153"/>
              <p:cNvSpPr>
                <a:spLocks noChangeArrowheads="1"/>
              </p:cNvSpPr>
              <p:nvPr/>
            </p:nvSpPr>
            <p:spPr bwMode="auto">
              <a:xfrm>
                <a:off x="2106613" y="2393950"/>
                <a:ext cx="201612" cy="312738"/>
              </a:xfrm>
              <a:custGeom>
                <a:avLst/>
                <a:gdLst>
                  <a:gd name="T0" fmla="*/ 62 w 558"/>
                  <a:gd name="T1" fmla="*/ 310 h 869"/>
                  <a:gd name="T2" fmla="*/ 62 w 558"/>
                  <a:gd name="T3" fmla="*/ 403 h 869"/>
                  <a:gd name="T4" fmla="*/ 62 w 558"/>
                  <a:gd name="T5" fmla="*/ 434 h 869"/>
                  <a:gd name="T6" fmla="*/ 62 w 558"/>
                  <a:gd name="T7" fmla="*/ 527 h 869"/>
                  <a:gd name="T8" fmla="*/ 0 w 558"/>
                  <a:gd name="T9" fmla="*/ 589 h 869"/>
                  <a:gd name="T10" fmla="*/ 0 w 558"/>
                  <a:gd name="T11" fmla="*/ 589 h 869"/>
                  <a:gd name="T12" fmla="*/ 0 w 558"/>
                  <a:gd name="T13" fmla="*/ 620 h 869"/>
                  <a:gd name="T14" fmla="*/ 62 w 558"/>
                  <a:gd name="T15" fmla="*/ 651 h 869"/>
                  <a:gd name="T16" fmla="*/ 93 w 558"/>
                  <a:gd name="T17" fmla="*/ 682 h 869"/>
                  <a:gd name="T18" fmla="*/ 124 w 558"/>
                  <a:gd name="T19" fmla="*/ 651 h 869"/>
                  <a:gd name="T20" fmla="*/ 155 w 558"/>
                  <a:gd name="T21" fmla="*/ 682 h 869"/>
                  <a:gd name="T22" fmla="*/ 155 w 558"/>
                  <a:gd name="T23" fmla="*/ 682 h 869"/>
                  <a:gd name="T24" fmla="*/ 217 w 558"/>
                  <a:gd name="T25" fmla="*/ 713 h 869"/>
                  <a:gd name="T26" fmla="*/ 248 w 558"/>
                  <a:gd name="T27" fmla="*/ 775 h 869"/>
                  <a:gd name="T28" fmla="*/ 279 w 558"/>
                  <a:gd name="T29" fmla="*/ 806 h 869"/>
                  <a:gd name="T30" fmla="*/ 309 w 558"/>
                  <a:gd name="T31" fmla="*/ 837 h 869"/>
                  <a:gd name="T32" fmla="*/ 309 w 558"/>
                  <a:gd name="T33" fmla="*/ 837 h 869"/>
                  <a:gd name="T34" fmla="*/ 341 w 558"/>
                  <a:gd name="T35" fmla="*/ 837 h 869"/>
                  <a:gd name="T36" fmla="*/ 433 w 558"/>
                  <a:gd name="T37" fmla="*/ 837 h 869"/>
                  <a:gd name="T38" fmla="*/ 433 w 558"/>
                  <a:gd name="T39" fmla="*/ 744 h 869"/>
                  <a:gd name="T40" fmla="*/ 433 w 558"/>
                  <a:gd name="T41" fmla="*/ 713 h 869"/>
                  <a:gd name="T42" fmla="*/ 433 w 558"/>
                  <a:gd name="T43" fmla="*/ 682 h 869"/>
                  <a:gd name="T44" fmla="*/ 433 w 558"/>
                  <a:gd name="T45" fmla="*/ 651 h 869"/>
                  <a:gd name="T46" fmla="*/ 433 w 558"/>
                  <a:gd name="T47" fmla="*/ 589 h 869"/>
                  <a:gd name="T48" fmla="*/ 465 w 558"/>
                  <a:gd name="T49" fmla="*/ 558 h 869"/>
                  <a:gd name="T50" fmla="*/ 527 w 558"/>
                  <a:gd name="T51" fmla="*/ 589 h 869"/>
                  <a:gd name="T52" fmla="*/ 527 w 558"/>
                  <a:gd name="T53" fmla="*/ 589 h 869"/>
                  <a:gd name="T54" fmla="*/ 557 w 558"/>
                  <a:gd name="T55" fmla="*/ 558 h 869"/>
                  <a:gd name="T56" fmla="*/ 557 w 558"/>
                  <a:gd name="T57" fmla="*/ 527 h 869"/>
                  <a:gd name="T58" fmla="*/ 557 w 558"/>
                  <a:gd name="T59" fmla="*/ 434 h 869"/>
                  <a:gd name="T60" fmla="*/ 557 w 558"/>
                  <a:gd name="T61" fmla="*/ 403 h 869"/>
                  <a:gd name="T62" fmla="*/ 557 w 558"/>
                  <a:gd name="T63" fmla="*/ 372 h 869"/>
                  <a:gd name="T64" fmla="*/ 527 w 558"/>
                  <a:gd name="T65" fmla="*/ 341 h 869"/>
                  <a:gd name="T66" fmla="*/ 496 w 558"/>
                  <a:gd name="T67" fmla="*/ 341 h 869"/>
                  <a:gd name="T68" fmla="*/ 465 w 558"/>
                  <a:gd name="T69" fmla="*/ 310 h 869"/>
                  <a:gd name="T70" fmla="*/ 403 w 558"/>
                  <a:gd name="T71" fmla="*/ 280 h 869"/>
                  <a:gd name="T72" fmla="*/ 341 w 558"/>
                  <a:gd name="T73" fmla="*/ 280 h 869"/>
                  <a:gd name="T74" fmla="*/ 279 w 558"/>
                  <a:gd name="T75" fmla="*/ 217 h 869"/>
                  <a:gd name="T76" fmla="*/ 309 w 558"/>
                  <a:gd name="T77" fmla="*/ 186 h 869"/>
                  <a:gd name="T78" fmla="*/ 279 w 558"/>
                  <a:gd name="T79" fmla="*/ 156 h 869"/>
                  <a:gd name="T80" fmla="*/ 248 w 558"/>
                  <a:gd name="T81" fmla="*/ 124 h 869"/>
                  <a:gd name="T82" fmla="*/ 248 w 558"/>
                  <a:gd name="T83" fmla="*/ 124 h 869"/>
                  <a:gd name="T84" fmla="*/ 279 w 558"/>
                  <a:gd name="T85" fmla="*/ 93 h 869"/>
                  <a:gd name="T86" fmla="*/ 279 w 558"/>
                  <a:gd name="T87" fmla="*/ 0 h 869"/>
                  <a:gd name="T88" fmla="*/ 248 w 558"/>
                  <a:gd name="T89" fmla="*/ 0 h 869"/>
                  <a:gd name="T90" fmla="*/ 185 w 558"/>
                  <a:gd name="T91" fmla="*/ 32 h 869"/>
                  <a:gd name="T92" fmla="*/ 155 w 558"/>
                  <a:gd name="T93" fmla="*/ 93 h 869"/>
                  <a:gd name="T94" fmla="*/ 93 w 558"/>
                  <a:gd name="T95" fmla="*/ 186 h 869"/>
                  <a:gd name="T96" fmla="*/ 93 w 558"/>
                  <a:gd name="T97" fmla="*/ 186 h 869"/>
                  <a:gd name="T98" fmla="*/ 62 w 558"/>
                  <a:gd name="T99" fmla="*/ 24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8" h="869">
                    <a:moveTo>
                      <a:pt x="31" y="248"/>
                    </a:moveTo>
                    <a:lnTo>
                      <a:pt x="31" y="248"/>
                    </a:lnTo>
                    <a:lnTo>
                      <a:pt x="62" y="310"/>
                    </a:lnTo>
                    <a:cubicBezTo>
                      <a:pt x="93" y="341"/>
                      <a:pt x="62" y="372"/>
                      <a:pt x="62" y="372"/>
                    </a:cubicBezTo>
                    <a:lnTo>
                      <a:pt x="62" y="372"/>
                    </a:lnTo>
                    <a:lnTo>
                      <a:pt x="62" y="403"/>
                    </a:lnTo>
                    <a:lnTo>
                      <a:pt x="62" y="403"/>
                    </a:lnTo>
                    <a:lnTo>
                      <a:pt x="62" y="434"/>
                    </a:lnTo>
                    <a:lnTo>
                      <a:pt x="62" y="434"/>
                    </a:lnTo>
                    <a:cubicBezTo>
                      <a:pt x="93" y="465"/>
                      <a:pt x="62" y="496"/>
                      <a:pt x="62" y="496"/>
                    </a:cubicBezTo>
                    <a:lnTo>
                      <a:pt x="62" y="496"/>
                    </a:lnTo>
                    <a:cubicBezTo>
                      <a:pt x="62" y="527"/>
                      <a:pt x="62" y="527"/>
                      <a:pt x="62" y="527"/>
                    </a:cubicBezTo>
                    <a:cubicBezTo>
                      <a:pt x="62" y="558"/>
                      <a:pt x="31" y="558"/>
                      <a:pt x="31" y="558"/>
                    </a:cubicBezTo>
                    <a:cubicBezTo>
                      <a:pt x="31" y="558"/>
                      <a:pt x="31" y="589"/>
                      <a:pt x="0" y="589"/>
                    </a:cubicBezTo>
                    <a:lnTo>
                      <a:pt x="0" y="589"/>
                    </a:lnTo>
                    <a:lnTo>
                      <a:pt x="0" y="589"/>
                    </a:lnTo>
                    <a:lnTo>
                      <a:pt x="0" y="589"/>
                    </a:lnTo>
                    <a:lnTo>
                      <a:pt x="0" y="589"/>
                    </a:lnTo>
                    <a:lnTo>
                      <a:pt x="0" y="620"/>
                    </a:lnTo>
                    <a:lnTo>
                      <a:pt x="0" y="620"/>
                    </a:lnTo>
                    <a:lnTo>
                      <a:pt x="0" y="620"/>
                    </a:lnTo>
                    <a:cubicBezTo>
                      <a:pt x="31" y="620"/>
                      <a:pt x="31" y="651"/>
                      <a:pt x="31" y="651"/>
                    </a:cubicBezTo>
                    <a:cubicBezTo>
                      <a:pt x="31" y="651"/>
                      <a:pt x="31" y="651"/>
                      <a:pt x="62" y="651"/>
                    </a:cubicBezTo>
                    <a:lnTo>
                      <a:pt x="62" y="651"/>
                    </a:lnTo>
                    <a:cubicBezTo>
                      <a:pt x="62" y="651"/>
                      <a:pt x="62" y="651"/>
                      <a:pt x="62" y="682"/>
                    </a:cubicBezTo>
                    <a:lnTo>
                      <a:pt x="62" y="682"/>
                    </a:lnTo>
                    <a:lnTo>
                      <a:pt x="93" y="682"/>
                    </a:lnTo>
                    <a:cubicBezTo>
                      <a:pt x="93" y="651"/>
                      <a:pt x="93" y="651"/>
                      <a:pt x="93" y="651"/>
                    </a:cubicBezTo>
                    <a:cubicBezTo>
                      <a:pt x="124" y="651"/>
                      <a:pt x="124" y="651"/>
                      <a:pt x="124" y="651"/>
                    </a:cubicBezTo>
                    <a:lnTo>
                      <a:pt x="124" y="651"/>
                    </a:lnTo>
                    <a:lnTo>
                      <a:pt x="155" y="682"/>
                    </a:lnTo>
                    <a:lnTo>
                      <a:pt x="155" y="682"/>
                    </a:lnTo>
                    <a:lnTo>
                      <a:pt x="155" y="682"/>
                    </a:lnTo>
                    <a:lnTo>
                      <a:pt x="155" y="682"/>
                    </a:lnTo>
                    <a:lnTo>
                      <a:pt x="155" y="682"/>
                    </a:lnTo>
                    <a:lnTo>
                      <a:pt x="155" y="682"/>
                    </a:lnTo>
                    <a:cubicBezTo>
                      <a:pt x="185" y="682"/>
                      <a:pt x="185" y="682"/>
                      <a:pt x="185" y="682"/>
                    </a:cubicBezTo>
                    <a:lnTo>
                      <a:pt x="185" y="682"/>
                    </a:lnTo>
                    <a:cubicBezTo>
                      <a:pt x="185" y="713"/>
                      <a:pt x="185" y="713"/>
                      <a:pt x="217" y="713"/>
                    </a:cubicBezTo>
                    <a:cubicBezTo>
                      <a:pt x="217" y="713"/>
                      <a:pt x="217" y="713"/>
                      <a:pt x="217" y="744"/>
                    </a:cubicBezTo>
                    <a:lnTo>
                      <a:pt x="217" y="744"/>
                    </a:lnTo>
                    <a:cubicBezTo>
                      <a:pt x="248" y="744"/>
                      <a:pt x="248" y="775"/>
                      <a:pt x="248" y="775"/>
                    </a:cubicBezTo>
                    <a:cubicBezTo>
                      <a:pt x="279" y="775"/>
                      <a:pt x="279" y="775"/>
                      <a:pt x="279" y="775"/>
                    </a:cubicBezTo>
                    <a:lnTo>
                      <a:pt x="279" y="775"/>
                    </a:lnTo>
                    <a:cubicBezTo>
                      <a:pt x="279" y="806"/>
                      <a:pt x="279" y="806"/>
                      <a:pt x="279" y="806"/>
                    </a:cubicBezTo>
                    <a:cubicBezTo>
                      <a:pt x="309" y="806"/>
                      <a:pt x="309" y="837"/>
                      <a:pt x="309" y="837"/>
                    </a:cubicBezTo>
                    <a:lnTo>
                      <a:pt x="309" y="837"/>
                    </a:lnTo>
                    <a:lnTo>
                      <a:pt x="309" y="837"/>
                    </a:lnTo>
                    <a:lnTo>
                      <a:pt x="309" y="837"/>
                    </a:lnTo>
                    <a:lnTo>
                      <a:pt x="309" y="837"/>
                    </a:lnTo>
                    <a:lnTo>
                      <a:pt x="309" y="837"/>
                    </a:lnTo>
                    <a:lnTo>
                      <a:pt x="309" y="837"/>
                    </a:lnTo>
                    <a:cubicBezTo>
                      <a:pt x="341" y="837"/>
                      <a:pt x="341" y="837"/>
                      <a:pt x="341" y="837"/>
                    </a:cubicBezTo>
                    <a:lnTo>
                      <a:pt x="341" y="837"/>
                    </a:lnTo>
                    <a:cubicBezTo>
                      <a:pt x="372" y="837"/>
                      <a:pt x="372" y="837"/>
                      <a:pt x="372" y="837"/>
                    </a:cubicBezTo>
                    <a:lnTo>
                      <a:pt x="403" y="837"/>
                    </a:lnTo>
                    <a:cubicBezTo>
                      <a:pt x="433" y="837"/>
                      <a:pt x="433" y="837"/>
                      <a:pt x="433" y="837"/>
                    </a:cubicBezTo>
                    <a:cubicBezTo>
                      <a:pt x="433" y="837"/>
                      <a:pt x="433" y="868"/>
                      <a:pt x="465" y="868"/>
                    </a:cubicBezTo>
                    <a:cubicBezTo>
                      <a:pt x="465" y="837"/>
                      <a:pt x="465" y="806"/>
                      <a:pt x="465" y="775"/>
                    </a:cubicBezTo>
                    <a:cubicBezTo>
                      <a:pt x="465" y="775"/>
                      <a:pt x="433" y="775"/>
                      <a:pt x="433" y="744"/>
                    </a:cubicBezTo>
                    <a:cubicBezTo>
                      <a:pt x="433" y="744"/>
                      <a:pt x="433" y="744"/>
                      <a:pt x="433" y="713"/>
                    </a:cubicBezTo>
                    <a:lnTo>
                      <a:pt x="433" y="713"/>
                    </a:lnTo>
                    <a:lnTo>
                      <a:pt x="433" y="713"/>
                    </a:lnTo>
                    <a:lnTo>
                      <a:pt x="433" y="713"/>
                    </a:lnTo>
                    <a:cubicBezTo>
                      <a:pt x="433" y="682"/>
                      <a:pt x="433" y="682"/>
                      <a:pt x="433" y="682"/>
                    </a:cubicBezTo>
                    <a:lnTo>
                      <a:pt x="433" y="682"/>
                    </a:lnTo>
                    <a:lnTo>
                      <a:pt x="433" y="682"/>
                    </a:lnTo>
                    <a:lnTo>
                      <a:pt x="433" y="651"/>
                    </a:lnTo>
                    <a:lnTo>
                      <a:pt x="433" y="651"/>
                    </a:lnTo>
                    <a:lnTo>
                      <a:pt x="433" y="651"/>
                    </a:lnTo>
                    <a:cubicBezTo>
                      <a:pt x="433" y="620"/>
                      <a:pt x="433" y="620"/>
                      <a:pt x="433" y="620"/>
                    </a:cubicBezTo>
                    <a:cubicBezTo>
                      <a:pt x="433" y="620"/>
                      <a:pt x="433" y="620"/>
                      <a:pt x="433" y="589"/>
                    </a:cubicBezTo>
                    <a:lnTo>
                      <a:pt x="433" y="589"/>
                    </a:lnTo>
                    <a:lnTo>
                      <a:pt x="465" y="558"/>
                    </a:lnTo>
                    <a:lnTo>
                      <a:pt x="465" y="558"/>
                    </a:lnTo>
                    <a:cubicBezTo>
                      <a:pt x="465" y="558"/>
                      <a:pt x="465" y="558"/>
                      <a:pt x="496" y="589"/>
                    </a:cubicBezTo>
                    <a:lnTo>
                      <a:pt x="496" y="589"/>
                    </a:lnTo>
                    <a:lnTo>
                      <a:pt x="527" y="589"/>
                    </a:lnTo>
                    <a:lnTo>
                      <a:pt x="527" y="589"/>
                    </a:lnTo>
                    <a:lnTo>
                      <a:pt x="527" y="589"/>
                    </a:lnTo>
                    <a:lnTo>
                      <a:pt x="527" y="589"/>
                    </a:lnTo>
                    <a:cubicBezTo>
                      <a:pt x="527" y="558"/>
                      <a:pt x="557" y="558"/>
                      <a:pt x="557" y="558"/>
                    </a:cubicBezTo>
                    <a:lnTo>
                      <a:pt x="557" y="558"/>
                    </a:lnTo>
                    <a:lnTo>
                      <a:pt x="557" y="558"/>
                    </a:lnTo>
                    <a:lnTo>
                      <a:pt x="557" y="558"/>
                    </a:lnTo>
                    <a:lnTo>
                      <a:pt x="557" y="527"/>
                    </a:lnTo>
                    <a:lnTo>
                      <a:pt x="557" y="527"/>
                    </a:lnTo>
                    <a:lnTo>
                      <a:pt x="557" y="496"/>
                    </a:lnTo>
                    <a:lnTo>
                      <a:pt x="557" y="496"/>
                    </a:lnTo>
                    <a:cubicBezTo>
                      <a:pt x="557" y="465"/>
                      <a:pt x="557" y="434"/>
                      <a:pt x="557" y="434"/>
                    </a:cubicBezTo>
                    <a:lnTo>
                      <a:pt x="557" y="403"/>
                    </a:lnTo>
                    <a:lnTo>
                      <a:pt x="557" y="403"/>
                    </a:lnTo>
                    <a:lnTo>
                      <a:pt x="557" y="403"/>
                    </a:lnTo>
                    <a:lnTo>
                      <a:pt x="557" y="372"/>
                    </a:lnTo>
                    <a:lnTo>
                      <a:pt x="557" y="372"/>
                    </a:lnTo>
                    <a:lnTo>
                      <a:pt x="557" y="372"/>
                    </a:lnTo>
                    <a:cubicBezTo>
                      <a:pt x="557" y="341"/>
                      <a:pt x="557" y="341"/>
                      <a:pt x="557" y="341"/>
                    </a:cubicBezTo>
                    <a:cubicBezTo>
                      <a:pt x="557" y="341"/>
                      <a:pt x="557" y="341"/>
                      <a:pt x="527" y="341"/>
                    </a:cubicBezTo>
                    <a:lnTo>
                      <a:pt x="527" y="341"/>
                    </a:lnTo>
                    <a:lnTo>
                      <a:pt x="527" y="341"/>
                    </a:lnTo>
                    <a:lnTo>
                      <a:pt x="527" y="341"/>
                    </a:lnTo>
                    <a:cubicBezTo>
                      <a:pt x="496" y="341"/>
                      <a:pt x="496" y="341"/>
                      <a:pt x="496" y="341"/>
                    </a:cubicBezTo>
                    <a:lnTo>
                      <a:pt x="496" y="341"/>
                    </a:lnTo>
                    <a:cubicBezTo>
                      <a:pt x="465" y="341"/>
                      <a:pt x="465" y="341"/>
                      <a:pt x="465" y="341"/>
                    </a:cubicBezTo>
                    <a:cubicBezTo>
                      <a:pt x="465" y="341"/>
                      <a:pt x="465" y="341"/>
                      <a:pt x="465" y="310"/>
                    </a:cubicBezTo>
                    <a:cubicBezTo>
                      <a:pt x="465" y="310"/>
                      <a:pt x="465" y="310"/>
                      <a:pt x="433" y="310"/>
                    </a:cubicBezTo>
                    <a:lnTo>
                      <a:pt x="433" y="280"/>
                    </a:lnTo>
                    <a:lnTo>
                      <a:pt x="403" y="280"/>
                    </a:lnTo>
                    <a:lnTo>
                      <a:pt x="403" y="280"/>
                    </a:lnTo>
                    <a:lnTo>
                      <a:pt x="372" y="310"/>
                    </a:lnTo>
                    <a:cubicBezTo>
                      <a:pt x="341" y="310"/>
                      <a:pt x="341" y="280"/>
                      <a:pt x="341" y="280"/>
                    </a:cubicBezTo>
                    <a:cubicBezTo>
                      <a:pt x="309" y="280"/>
                      <a:pt x="309" y="280"/>
                      <a:pt x="309" y="248"/>
                    </a:cubicBezTo>
                    <a:cubicBezTo>
                      <a:pt x="309" y="248"/>
                      <a:pt x="279" y="248"/>
                      <a:pt x="279" y="217"/>
                    </a:cubicBezTo>
                    <a:lnTo>
                      <a:pt x="279" y="217"/>
                    </a:lnTo>
                    <a:lnTo>
                      <a:pt x="279" y="217"/>
                    </a:lnTo>
                    <a:cubicBezTo>
                      <a:pt x="279" y="217"/>
                      <a:pt x="279" y="217"/>
                      <a:pt x="309" y="217"/>
                    </a:cubicBezTo>
                    <a:cubicBezTo>
                      <a:pt x="309" y="186"/>
                      <a:pt x="309" y="186"/>
                      <a:pt x="309" y="186"/>
                    </a:cubicBezTo>
                    <a:cubicBezTo>
                      <a:pt x="279" y="186"/>
                      <a:pt x="279" y="186"/>
                      <a:pt x="279" y="156"/>
                    </a:cubicBezTo>
                    <a:lnTo>
                      <a:pt x="279" y="156"/>
                    </a:lnTo>
                    <a:lnTo>
                      <a:pt x="279" y="156"/>
                    </a:lnTo>
                    <a:lnTo>
                      <a:pt x="279" y="156"/>
                    </a:lnTo>
                    <a:cubicBezTo>
                      <a:pt x="248" y="156"/>
                      <a:pt x="248" y="124"/>
                      <a:pt x="248" y="124"/>
                    </a:cubicBezTo>
                    <a:lnTo>
                      <a:pt x="248" y="124"/>
                    </a:lnTo>
                    <a:lnTo>
                      <a:pt x="248" y="124"/>
                    </a:lnTo>
                    <a:lnTo>
                      <a:pt x="248" y="124"/>
                    </a:lnTo>
                    <a:lnTo>
                      <a:pt x="248" y="124"/>
                    </a:lnTo>
                    <a:lnTo>
                      <a:pt x="248" y="93"/>
                    </a:lnTo>
                    <a:lnTo>
                      <a:pt x="248" y="93"/>
                    </a:lnTo>
                    <a:cubicBezTo>
                      <a:pt x="248" y="93"/>
                      <a:pt x="248" y="93"/>
                      <a:pt x="279" y="93"/>
                    </a:cubicBezTo>
                    <a:lnTo>
                      <a:pt x="279" y="62"/>
                    </a:lnTo>
                    <a:cubicBezTo>
                      <a:pt x="279" y="62"/>
                      <a:pt x="279" y="32"/>
                      <a:pt x="279" y="0"/>
                    </a:cubicBezTo>
                    <a:lnTo>
                      <a:pt x="279" y="0"/>
                    </a:lnTo>
                    <a:lnTo>
                      <a:pt x="279" y="0"/>
                    </a:lnTo>
                    <a:lnTo>
                      <a:pt x="248" y="0"/>
                    </a:lnTo>
                    <a:lnTo>
                      <a:pt x="248" y="0"/>
                    </a:lnTo>
                    <a:cubicBezTo>
                      <a:pt x="217" y="124"/>
                      <a:pt x="217" y="124"/>
                      <a:pt x="217" y="124"/>
                    </a:cubicBezTo>
                    <a:cubicBezTo>
                      <a:pt x="185" y="32"/>
                      <a:pt x="185" y="32"/>
                      <a:pt x="185" y="32"/>
                    </a:cubicBezTo>
                    <a:lnTo>
                      <a:pt x="185" y="32"/>
                    </a:lnTo>
                    <a:lnTo>
                      <a:pt x="185" y="62"/>
                    </a:lnTo>
                    <a:lnTo>
                      <a:pt x="155" y="93"/>
                    </a:lnTo>
                    <a:lnTo>
                      <a:pt x="155" y="93"/>
                    </a:lnTo>
                    <a:cubicBezTo>
                      <a:pt x="155" y="124"/>
                      <a:pt x="155" y="124"/>
                      <a:pt x="155" y="156"/>
                    </a:cubicBezTo>
                    <a:lnTo>
                      <a:pt x="124" y="156"/>
                    </a:lnTo>
                    <a:cubicBezTo>
                      <a:pt x="93" y="156"/>
                      <a:pt x="93" y="156"/>
                      <a:pt x="93" y="186"/>
                    </a:cubicBezTo>
                    <a:lnTo>
                      <a:pt x="93" y="186"/>
                    </a:lnTo>
                    <a:lnTo>
                      <a:pt x="93" y="186"/>
                    </a:lnTo>
                    <a:lnTo>
                      <a:pt x="93" y="186"/>
                    </a:lnTo>
                    <a:cubicBezTo>
                      <a:pt x="93" y="217"/>
                      <a:pt x="93" y="217"/>
                      <a:pt x="93" y="217"/>
                    </a:cubicBezTo>
                    <a:lnTo>
                      <a:pt x="93" y="217"/>
                    </a:lnTo>
                    <a:cubicBezTo>
                      <a:pt x="93" y="248"/>
                      <a:pt x="62" y="248"/>
                      <a:pt x="62" y="248"/>
                    </a:cubicBezTo>
                    <a:cubicBezTo>
                      <a:pt x="62" y="248"/>
                      <a:pt x="62" y="248"/>
                      <a:pt x="31"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5" name="Freeform 154"/>
              <p:cNvSpPr>
                <a:spLocks noChangeArrowheads="1"/>
              </p:cNvSpPr>
              <p:nvPr/>
            </p:nvSpPr>
            <p:spPr bwMode="auto">
              <a:xfrm>
                <a:off x="2228850" y="2393950"/>
                <a:ext cx="223838" cy="223838"/>
              </a:xfrm>
              <a:custGeom>
                <a:avLst/>
                <a:gdLst>
                  <a:gd name="T0" fmla="*/ 62 w 621"/>
                  <a:gd name="T1" fmla="*/ 124 h 621"/>
                  <a:gd name="T2" fmla="*/ 0 w 621"/>
                  <a:gd name="T3" fmla="*/ 124 h 621"/>
                  <a:gd name="T4" fmla="*/ 0 w 621"/>
                  <a:gd name="T5" fmla="*/ 186 h 621"/>
                  <a:gd name="T6" fmla="*/ 0 w 621"/>
                  <a:gd name="T7" fmla="*/ 217 h 621"/>
                  <a:gd name="T8" fmla="*/ 31 w 621"/>
                  <a:gd name="T9" fmla="*/ 248 h 621"/>
                  <a:gd name="T10" fmla="*/ 92 w 621"/>
                  <a:gd name="T11" fmla="*/ 248 h 621"/>
                  <a:gd name="T12" fmla="*/ 155 w 621"/>
                  <a:gd name="T13" fmla="*/ 280 h 621"/>
                  <a:gd name="T14" fmla="*/ 186 w 621"/>
                  <a:gd name="T15" fmla="*/ 280 h 621"/>
                  <a:gd name="T16" fmla="*/ 248 w 621"/>
                  <a:gd name="T17" fmla="*/ 280 h 621"/>
                  <a:gd name="T18" fmla="*/ 279 w 621"/>
                  <a:gd name="T19" fmla="*/ 310 h 621"/>
                  <a:gd name="T20" fmla="*/ 279 w 621"/>
                  <a:gd name="T21" fmla="*/ 341 h 621"/>
                  <a:gd name="T22" fmla="*/ 248 w 621"/>
                  <a:gd name="T23" fmla="*/ 403 h 621"/>
                  <a:gd name="T24" fmla="*/ 279 w 621"/>
                  <a:gd name="T25" fmla="*/ 465 h 621"/>
                  <a:gd name="T26" fmla="*/ 279 w 621"/>
                  <a:gd name="T27" fmla="*/ 527 h 621"/>
                  <a:gd name="T28" fmla="*/ 279 w 621"/>
                  <a:gd name="T29" fmla="*/ 527 h 621"/>
                  <a:gd name="T30" fmla="*/ 279 w 621"/>
                  <a:gd name="T31" fmla="*/ 589 h 621"/>
                  <a:gd name="T32" fmla="*/ 310 w 621"/>
                  <a:gd name="T33" fmla="*/ 620 h 621"/>
                  <a:gd name="T34" fmla="*/ 310 w 621"/>
                  <a:gd name="T35" fmla="*/ 620 h 621"/>
                  <a:gd name="T36" fmla="*/ 372 w 621"/>
                  <a:gd name="T37" fmla="*/ 620 h 621"/>
                  <a:gd name="T38" fmla="*/ 372 w 621"/>
                  <a:gd name="T39" fmla="*/ 620 h 621"/>
                  <a:gd name="T40" fmla="*/ 434 w 621"/>
                  <a:gd name="T41" fmla="*/ 558 h 621"/>
                  <a:gd name="T42" fmla="*/ 403 w 621"/>
                  <a:gd name="T43" fmla="*/ 496 h 621"/>
                  <a:gd name="T44" fmla="*/ 403 w 621"/>
                  <a:gd name="T45" fmla="*/ 465 h 621"/>
                  <a:gd name="T46" fmla="*/ 403 w 621"/>
                  <a:gd name="T47" fmla="*/ 434 h 621"/>
                  <a:gd name="T48" fmla="*/ 434 w 621"/>
                  <a:gd name="T49" fmla="*/ 403 h 621"/>
                  <a:gd name="T50" fmla="*/ 464 w 621"/>
                  <a:gd name="T51" fmla="*/ 403 h 621"/>
                  <a:gd name="T52" fmla="*/ 464 w 621"/>
                  <a:gd name="T53" fmla="*/ 434 h 621"/>
                  <a:gd name="T54" fmla="*/ 527 w 621"/>
                  <a:gd name="T55" fmla="*/ 434 h 621"/>
                  <a:gd name="T56" fmla="*/ 527 w 621"/>
                  <a:gd name="T57" fmla="*/ 434 h 621"/>
                  <a:gd name="T58" fmla="*/ 558 w 621"/>
                  <a:gd name="T59" fmla="*/ 434 h 621"/>
                  <a:gd name="T60" fmla="*/ 588 w 621"/>
                  <a:gd name="T61" fmla="*/ 403 h 621"/>
                  <a:gd name="T62" fmla="*/ 588 w 621"/>
                  <a:gd name="T63" fmla="*/ 403 h 621"/>
                  <a:gd name="T64" fmla="*/ 588 w 621"/>
                  <a:gd name="T65" fmla="*/ 403 h 621"/>
                  <a:gd name="T66" fmla="*/ 588 w 621"/>
                  <a:gd name="T67" fmla="*/ 372 h 621"/>
                  <a:gd name="T68" fmla="*/ 558 w 621"/>
                  <a:gd name="T69" fmla="*/ 310 h 621"/>
                  <a:gd name="T70" fmla="*/ 588 w 621"/>
                  <a:gd name="T71" fmla="*/ 280 h 621"/>
                  <a:gd name="T72" fmla="*/ 620 w 621"/>
                  <a:gd name="T73" fmla="*/ 217 h 621"/>
                  <a:gd name="T74" fmla="*/ 588 w 621"/>
                  <a:gd name="T75" fmla="*/ 156 h 621"/>
                  <a:gd name="T76" fmla="*/ 588 w 621"/>
                  <a:gd name="T77" fmla="*/ 124 h 621"/>
                  <a:gd name="T78" fmla="*/ 496 w 621"/>
                  <a:gd name="T79" fmla="*/ 62 h 621"/>
                  <a:gd name="T80" fmla="*/ 464 w 621"/>
                  <a:gd name="T81" fmla="*/ 62 h 621"/>
                  <a:gd name="T82" fmla="*/ 403 w 621"/>
                  <a:gd name="T83" fmla="*/ 93 h 621"/>
                  <a:gd name="T84" fmla="*/ 310 w 621"/>
                  <a:gd name="T85" fmla="*/ 62 h 621"/>
                  <a:gd name="T86" fmla="*/ 248 w 621"/>
                  <a:gd name="T87" fmla="*/ 62 h 621"/>
                  <a:gd name="T88" fmla="*/ 186 w 621"/>
                  <a:gd name="T89" fmla="*/ 0 h 621"/>
                  <a:gd name="T90" fmla="*/ 92 w 621"/>
                  <a:gd name="T91" fmla="*/ 0 h 621"/>
                  <a:gd name="T92" fmla="*/ 62 w 621"/>
                  <a:gd name="T93" fmla="*/ 3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1" h="621">
                    <a:moveTo>
                      <a:pt x="62" y="62"/>
                    </a:moveTo>
                    <a:lnTo>
                      <a:pt x="62" y="62"/>
                    </a:lnTo>
                    <a:cubicBezTo>
                      <a:pt x="62" y="93"/>
                      <a:pt x="62" y="124"/>
                      <a:pt x="62" y="124"/>
                    </a:cubicBezTo>
                    <a:lnTo>
                      <a:pt x="31" y="156"/>
                    </a:lnTo>
                    <a:lnTo>
                      <a:pt x="0" y="156"/>
                    </a:lnTo>
                    <a:cubicBezTo>
                      <a:pt x="0" y="156"/>
                      <a:pt x="0" y="156"/>
                      <a:pt x="0" y="124"/>
                    </a:cubicBezTo>
                    <a:cubicBezTo>
                      <a:pt x="0" y="156"/>
                      <a:pt x="0" y="156"/>
                      <a:pt x="0" y="156"/>
                    </a:cubicBezTo>
                    <a:lnTo>
                      <a:pt x="0" y="156"/>
                    </a:lnTo>
                    <a:cubicBezTo>
                      <a:pt x="0" y="186"/>
                      <a:pt x="0" y="186"/>
                      <a:pt x="0" y="186"/>
                    </a:cubicBezTo>
                    <a:lnTo>
                      <a:pt x="0" y="217"/>
                    </a:lnTo>
                    <a:lnTo>
                      <a:pt x="0" y="217"/>
                    </a:lnTo>
                    <a:lnTo>
                      <a:pt x="0" y="217"/>
                    </a:lnTo>
                    <a:cubicBezTo>
                      <a:pt x="0" y="217"/>
                      <a:pt x="0" y="248"/>
                      <a:pt x="31" y="248"/>
                    </a:cubicBezTo>
                    <a:lnTo>
                      <a:pt x="31" y="248"/>
                    </a:lnTo>
                    <a:lnTo>
                      <a:pt x="31" y="248"/>
                    </a:lnTo>
                    <a:cubicBezTo>
                      <a:pt x="62" y="217"/>
                      <a:pt x="62" y="217"/>
                      <a:pt x="62" y="217"/>
                    </a:cubicBezTo>
                    <a:cubicBezTo>
                      <a:pt x="62" y="217"/>
                      <a:pt x="92" y="217"/>
                      <a:pt x="92" y="248"/>
                    </a:cubicBezTo>
                    <a:lnTo>
                      <a:pt x="92" y="248"/>
                    </a:lnTo>
                    <a:cubicBezTo>
                      <a:pt x="124" y="248"/>
                      <a:pt x="155" y="280"/>
                      <a:pt x="155" y="280"/>
                    </a:cubicBezTo>
                    <a:lnTo>
                      <a:pt x="155" y="280"/>
                    </a:lnTo>
                    <a:lnTo>
                      <a:pt x="155" y="280"/>
                    </a:lnTo>
                    <a:lnTo>
                      <a:pt x="155" y="280"/>
                    </a:lnTo>
                    <a:lnTo>
                      <a:pt x="186" y="280"/>
                    </a:lnTo>
                    <a:lnTo>
                      <a:pt x="186" y="280"/>
                    </a:lnTo>
                    <a:lnTo>
                      <a:pt x="186" y="280"/>
                    </a:lnTo>
                    <a:cubicBezTo>
                      <a:pt x="216" y="280"/>
                      <a:pt x="216" y="280"/>
                      <a:pt x="216" y="280"/>
                    </a:cubicBezTo>
                    <a:cubicBezTo>
                      <a:pt x="216" y="280"/>
                      <a:pt x="216" y="280"/>
                      <a:pt x="248" y="280"/>
                    </a:cubicBezTo>
                    <a:lnTo>
                      <a:pt x="248" y="280"/>
                    </a:lnTo>
                    <a:lnTo>
                      <a:pt x="248" y="280"/>
                    </a:lnTo>
                    <a:cubicBezTo>
                      <a:pt x="248" y="280"/>
                      <a:pt x="279" y="280"/>
                      <a:pt x="279" y="310"/>
                    </a:cubicBezTo>
                    <a:lnTo>
                      <a:pt x="279" y="310"/>
                    </a:lnTo>
                    <a:cubicBezTo>
                      <a:pt x="279" y="341"/>
                      <a:pt x="279" y="341"/>
                      <a:pt x="279" y="341"/>
                    </a:cubicBezTo>
                    <a:lnTo>
                      <a:pt x="279" y="341"/>
                    </a:lnTo>
                    <a:cubicBezTo>
                      <a:pt x="279" y="372"/>
                      <a:pt x="248" y="372"/>
                      <a:pt x="248" y="372"/>
                    </a:cubicBezTo>
                    <a:lnTo>
                      <a:pt x="248" y="372"/>
                    </a:lnTo>
                    <a:lnTo>
                      <a:pt x="248" y="403"/>
                    </a:lnTo>
                    <a:lnTo>
                      <a:pt x="248" y="403"/>
                    </a:lnTo>
                    <a:cubicBezTo>
                      <a:pt x="248" y="403"/>
                      <a:pt x="248" y="403"/>
                      <a:pt x="248" y="434"/>
                    </a:cubicBezTo>
                    <a:cubicBezTo>
                      <a:pt x="248" y="434"/>
                      <a:pt x="279" y="434"/>
                      <a:pt x="279" y="465"/>
                    </a:cubicBezTo>
                    <a:lnTo>
                      <a:pt x="279" y="465"/>
                    </a:lnTo>
                    <a:cubicBezTo>
                      <a:pt x="279" y="496"/>
                      <a:pt x="279" y="496"/>
                      <a:pt x="279" y="496"/>
                    </a:cubicBezTo>
                    <a:lnTo>
                      <a:pt x="279" y="527"/>
                    </a:lnTo>
                    <a:lnTo>
                      <a:pt x="279" y="527"/>
                    </a:lnTo>
                    <a:lnTo>
                      <a:pt x="279" y="527"/>
                    </a:lnTo>
                    <a:lnTo>
                      <a:pt x="279" y="527"/>
                    </a:lnTo>
                    <a:cubicBezTo>
                      <a:pt x="279" y="558"/>
                      <a:pt x="279" y="558"/>
                      <a:pt x="279" y="558"/>
                    </a:cubicBezTo>
                    <a:cubicBezTo>
                      <a:pt x="279" y="558"/>
                      <a:pt x="279" y="558"/>
                      <a:pt x="279" y="589"/>
                    </a:cubicBezTo>
                    <a:lnTo>
                      <a:pt x="279" y="589"/>
                    </a:lnTo>
                    <a:lnTo>
                      <a:pt x="279" y="589"/>
                    </a:lnTo>
                    <a:cubicBezTo>
                      <a:pt x="310" y="589"/>
                      <a:pt x="310" y="589"/>
                      <a:pt x="310" y="620"/>
                    </a:cubicBezTo>
                    <a:lnTo>
                      <a:pt x="310" y="620"/>
                    </a:lnTo>
                    <a:lnTo>
                      <a:pt x="310" y="620"/>
                    </a:lnTo>
                    <a:lnTo>
                      <a:pt x="310" y="620"/>
                    </a:lnTo>
                    <a:lnTo>
                      <a:pt x="310" y="620"/>
                    </a:lnTo>
                    <a:cubicBezTo>
                      <a:pt x="340" y="620"/>
                      <a:pt x="340" y="620"/>
                      <a:pt x="340" y="620"/>
                    </a:cubicBezTo>
                    <a:lnTo>
                      <a:pt x="372" y="620"/>
                    </a:lnTo>
                    <a:lnTo>
                      <a:pt x="372" y="620"/>
                    </a:lnTo>
                    <a:lnTo>
                      <a:pt x="372" y="620"/>
                    </a:lnTo>
                    <a:lnTo>
                      <a:pt x="372" y="620"/>
                    </a:lnTo>
                    <a:lnTo>
                      <a:pt x="372" y="620"/>
                    </a:lnTo>
                    <a:cubicBezTo>
                      <a:pt x="403" y="589"/>
                      <a:pt x="403" y="589"/>
                      <a:pt x="403" y="589"/>
                    </a:cubicBezTo>
                    <a:lnTo>
                      <a:pt x="403" y="589"/>
                    </a:lnTo>
                    <a:cubicBezTo>
                      <a:pt x="434" y="589"/>
                      <a:pt x="434" y="589"/>
                      <a:pt x="434" y="558"/>
                    </a:cubicBezTo>
                    <a:cubicBezTo>
                      <a:pt x="434" y="558"/>
                      <a:pt x="403" y="558"/>
                      <a:pt x="403" y="527"/>
                    </a:cubicBezTo>
                    <a:lnTo>
                      <a:pt x="403" y="527"/>
                    </a:lnTo>
                    <a:cubicBezTo>
                      <a:pt x="403" y="527"/>
                      <a:pt x="403" y="527"/>
                      <a:pt x="403" y="496"/>
                    </a:cubicBezTo>
                    <a:lnTo>
                      <a:pt x="403" y="496"/>
                    </a:lnTo>
                    <a:cubicBezTo>
                      <a:pt x="403" y="496"/>
                      <a:pt x="403" y="496"/>
                      <a:pt x="403" y="465"/>
                    </a:cubicBezTo>
                    <a:lnTo>
                      <a:pt x="403" y="465"/>
                    </a:lnTo>
                    <a:cubicBezTo>
                      <a:pt x="403" y="465"/>
                      <a:pt x="372" y="465"/>
                      <a:pt x="372" y="434"/>
                    </a:cubicBezTo>
                    <a:lnTo>
                      <a:pt x="372" y="434"/>
                    </a:lnTo>
                    <a:lnTo>
                      <a:pt x="403" y="434"/>
                    </a:lnTo>
                    <a:cubicBezTo>
                      <a:pt x="403" y="403"/>
                      <a:pt x="403" y="403"/>
                      <a:pt x="403" y="403"/>
                    </a:cubicBezTo>
                    <a:lnTo>
                      <a:pt x="403" y="403"/>
                    </a:lnTo>
                    <a:lnTo>
                      <a:pt x="434" y="403"/>
                    </a:lnTo>
                    <a:lnTo>
                      <a:pt x="434" y="403"/>
                    </a:lnTo>
                    <a:cubicBezTo>
                      <a:pt x="434" y="434"/>
                      <a:pt x="434" y="434"/>
                      <a:pt x="434" y="434"/>
                    </a:cubicBezTo>
                    <a:cubicBezTo>
                      <a:pt x="434" y="434"/>
                      <a:pt x="434" y="403"/>
                      <a:pt x="464" y="403"/>
                    </a:cubicBezTo>
                    <a:lnTo>
                      <a:pt x="464" y="403"/>
                    </a:lnTo>
                    <a:lnTo>
                      <a:pt x="464" y="434"/>
                    </a:lnTo>
                    <a:lnTo>
                      <a:pt x="464" y="434"/>
                    </a:lnTo>
                    <a:lnTo>
                      <a:pt x="464" y="434"/>
                    </a:lnTo>
                    <a:cubicBezTo>
                      <a:pt x="496" y="434"/>
                      <a:pt x="496" y="434"/>
                      <a:pt x="496" y="434"/>
                    </a:cubicBezTo>
                    <a:lnTo>
                      <a:pt x="527" y="434"/>
                    </a:lnTo>
                    <a:lnTo>
                      <a:pt x="527" y="434"/>
                    </a:lnTo>
                    <a:lnTo>
                      <a:pt x="527" y="434"/>
                    </a:lnTo>
                    <a:lnTo>
                      <a:pt x="527" y="434"/>
                    </a:lnTo>
                    <a:cubicBezTo>
                      <a:pt x="527" y="434"/>
                      <a:pt x="527" y="434"/>
                      <a:pt x="558" y="434"/>
                    </a:cubicBezTo>
                    <a:lnTo>
                      <a:pt x="558" y="434"/>
                    </a:lnTo>
                    <a:lnTo>
                      <a:pt x="558" y="434"/>
                    </a:lnTo>
                    <a:lnTo>
                      <a:pt x="558" y="434"/>
                    </a:lnTo>
                    <a:cubicBezTo>
                      <a:pt x="558" y="403"/>
                      <a:pt x="588" y="403"/>
                      <a:pt x="588" y="403"/>
                    </a:cubicBezTo>
                    <a:lnTo>
                      <a:pt x="588" y="403"/>
                    </a:lnTo>
                    <a:lnTo>
                      <a:pt x="588" y="403"/>
                    </a:lnTo>
                    <a:lnTo>
                      <a:pt x="588" y="403"/>
                    </a:lnTo>
                    <a:lnTo>
                      <a:pt x="588" y="403"/>
                    </a:lnTo>
                    <a:cubicBezTo>
                      <a:pt x="588" y="403"/>
                      <a:pt x="588" y="403"/>
                      <a:pt x="620" y="403"/>
                    </a:cubicBezTo>
                    <a:cubicBezTo>
                      <a:pt x="588" y="403"/>
                      <a:pt x="588" y="403"/>
                      <a:pt x="588" y="403"/>
                    </a:cubicBezTo>
                    <a:lnTo>
                      <a:pt x="588" y="403"/>
                    </a:lnTo>
                    <a:lnTo>
                      <a:pt x="588" y="403"/>
                    </a:lnTo>
                    <a:cubicBezTo>
                      <a:pt x="588" y="403"/>
                      <a:pt x="588" y="403"/>
                      <a:pt x="588" y="372"/>
                    </a:cubicBezTo>
                    <a:lnTo>
                      <a:pt x="588" y="372"/>
                    </a:lnTo>
                    <a:cubicBezTo>
                      <a:pt x="588" y="341"/>
                      <a:pt x="558" y="341"/>
                      <a:pt x="558" y="341"/>
                    </a:cubicBezTo>
                    <a:cubicBezTo>
                      <a:pt x="558" y="341"/>
                      <a:pt x="558" y="341"/>
                      <a:pt x="558" y="310"/>
                    </a:cubicBezTo>
                    <a:lnTo>
                      <a:pt x="558" y="310"/>
                    </a:lnTo>
                    <a:cubicBezTo>
                      <a:pt x="558" y="310"/>
                      <a:pt x="558" y="310"/>
                      <a:pt x="588" y="280"/>
                    </a:cubicBezTo>
                    <a:lnTo>
                      <a:pt x="588" y="280"/>
                    </a:lnTo>
                    <a:lnTo>
                      <a:pt x="588" y="280"/>
                    </a:lnTo>
                    <a:cubicBezTo>
                      <a:pt x="588" y="280"/>
                      <a:pt x="588" y="248"/>
                      <a:pt x="620" y="248"/>
                    </a:cubicBezTo>
                    <a:lnTo>
                      <a:pt x="620" y="217"/>
                    </a:lnTo>
                    <a:lnTo>
                      <a:pt x="620" y="217"/>
                    </a:lnTo>
                    <a:lnTo>
                      <a:pt x="620" y="217"/>
                    </a:lnTo>
                    <a:cubicBezTo>
                      <a:pt x="620" y="186"/>
                      <a:pt x="620" y="186"/>
                      <a:pt x="620" y="186"/>
                    </a:cubicBezTo>
                    <a:cubicBezTo>
                      <a:pt x="620" y="186"/>
                      <a:pt x="588" y="186"/>
                      <a:pt x="588" y="156"/>
                    </a:cubicBezTo>
                    <a:cubicBezTo>
                      <a:pt x="558" y="186"/>
                      <a:pt x="558" y="186"/>
                      <a:pt x="558" y="186"/>
                    </a:cubicBezTo>
                    <a:cubicBezTo>
                      <a:pt x="588" y="124"/>
                      <a:pt x="588" y="124"/>
                      <a:pt x="588" y="124"/>
                    </a:cubicBezTo>
                    <a:lnTo>
                      <a:pt x="588" y="124"/>
                    </a:lnTo>
                    <a:lnTo>
                      <a:pt x="588" y="124"/>
                    </a:lnTo>
                    <a:cubicBezTo>
                      <a:pt x="558" y="124"/>
                      <a:pt x="527" y="93"/>
                      <a:pt x="527" y="93"/>
                    </a:cubicBezTo>
                    <a:cubicBezTo>
                      <a:pt x="496" y="93"/>
                      <a:pt x="496" y="62"/>
                      <a:pt x="496" y="62"/>
                    </a:cubicBezTo>
                    <a:lnTo>
                      <a:pt x="496" y="62"/>
                    </a:lnTo>
                    <a:cubicBezTo>
                      <a:pt x="496" y="62"/>
                      <a:pt x="496" y="62"/>
                      <a:pt x="464" y="62"/>
                    </a:cubicBezTo>
                    <a:lnTo>
                      <a:pt x="464" y="62"/>
                    </a:lnTo>
                    <a:lnTo>
                      <a:pt x="464" y="62"/>
                    </a:lnTo>
                    <a:cubicBezTo>
                      <a:pt x="403" y="93"/>
                      <a:pt x="403" y="93"/>
                      <a:pt x="403" y="93"/>
                    </a:cubicBezTo>
                    <a:lnTo>
                      <a:pt x="403" y="93"/>
                    </a:lnTo>
                    <a:cubicBezTo>
                      <a:pt x="403" y="93"/>
                      <a:pt x="372" y="62"/>
                      <a:pt x="340" y="62"/>
                    </a:cubicBezTo>
                    <a:cubicBezTo>
                      <a:pt x="340" y="62"/>
                      <a:pt x="340" y="62"/>
                      <a:pt x="310" y="62"/>
                    </a:cubicBezTo>
                    <a:lnTo>
                      <a:pt x="310" y="62"/>
                    </a:lnTo>
                    <a:cubicBezTo>
                      <a:pt x="279" y="62"/>
                      <a:pt x="279" y="62"/>
                      <a:pt x="248" y="62"/>
                    </a:cubicBezTo>
                    <a:lnTo>
                      <a:pt x="248" y="62"/>
                    </a:lnTo>
                    <a:lnTo>
                      <a:pt x="248" y="62"/>
                    </a:lnTo>
                    <a:cubicBezTo>
                      <a:pt x="216" y="62"/>
                      <a:pt x="216" y="62"/>
                      <a:pt x="216" y="62"/>
                    </a:cubicBezTo>
                    <a:cubicBezTo>
                      <a:pt x="216" y="62"/>
                      <a:pt x="186" y="62"/>
                      <a:pt x="186" y="32"/>
                    </a:cubicBezTo>
                    <a:cubicBezTo>
                      <a:pt x="186" y="32"/>
                      <a:pt x="186" y="32"/>
                      <a:pt x="186" y="0"/>
                    </a:cubicBezTo>
                    <a:cubicBezTo>
                      <a:pt x="186" y="0"/>
                      <a:pt x="155" y="0"/>
                      <a:pt x="124" y="0"/>
                    </a:cubicBezTo>
                    <a:lnTo>
                      <a:pt x="124" y="0"/>
                    </a:lnTo>
                    <a:lnTo>
                      <a:pt x="92" y="0"/>
                    </a:lnTo>
                    <a:lnTo>
                      <a:pt x="62" y="32"/>
                    </a:lnTo>
                    <a:lnTo>
                      <a:pt x="62" y="32"/>
                    </a:lnTo>
                    <a:lnTo>
                      <a:pt x="62" y="32"/>
                    </a:lnTo>
                    <a:lnTo>
                      <a:pt x="62" y="32"/>
                    </a:lnTo>
                    <a:lnTo>
                      <a:pt x="62"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6" name="Freeform 155"/>
              <p:cNvSpPr>
                <a:spLocks noChangeArrowheads="1"/>
              </p:cNvSpPr>
              <p:nvPr/>
            </p:nvSpPr>
            <p:spPr bwMode="auto">
              <a:xfrm>
                <a:off x="2486025" y="26050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7" name="Freeform 156"/>
              <p:cNvSpPr>
                <a:spLocks noChangeArrowheads="1"/>
              </p:cNvSpPr>
              <p:nvPr/>
            </p:nvSpPr>
            <p:spPr bwMode="auto">
              <a:xfrm>
                <a:off x="2452688" y="2471738"/>
                <a:ext cx="66675" cy="134937"/>
              </a:xfrm>
              <a:custGeom>
                <a:avLst/>
                <a:gdLst>
                  <a:gd name="T0" fmla="*/ 31 w 187"/>
                  <a:gd name="T1" fmla="*/ 0 h 373"/>
                  <a:gd name="T2" fmla="*/ 62 w 187"/>
                  <a:gd name="T3" fmla="*/ 63 h 373"/>
                  <a:gd name="T4" fmla="*/ 31 w 187"/>
                  <a:gd name="T5" fmla="*/ 93 h 373"/>
                  <a:gd name="T6" fmla="*/ 31 w 187"/>
                  <a:gd name="T7" fmla="*/ 93 h 373"/>
                  <a:gd name="T8" fmla="*/ 0 w 187"/>
                  <a:gd name="T9" fmla="*/ 93 h 373"/>
                  <a:gd name="T10" fmla="*/ 0 w 187"/>
                  <a:gd name="T11" fmla="*/ 93 h 373"/>
                  <a:gd name="T12" fmla="*/ 31 w 187"/>
                  <a:gd name="T13" fmla="*/ 124 h 373"/>
                  <a:gd name="T14" fmla="*/ 31 w 187"/>
                  <a:gd name="T15" fmla="*/ 124 h 373"/>
                  <a:gd name="T16" fmla="*/ 92 w 187"/>
                  <a:gd name="T17" fmla="*/ 155 h 373"/>
                  <a:gd name="T18" fmla="*/ 62 w 187"/>
                  <a:gd name="T19" fmla="*/ 186 h 373"/>
                  <a:gd name="T20" fmla="*/ 92 w 187"/>
                  <a:gd name="T21" fmla="*/ 248 h 373"/>
                  <a:gd name="T22" fmla="*/ 62 w 187"/>
                  <a:gd name="T23" fmla="*/ 279 h 373"/>
                  <a:gd name="T24" fmla="*/ 92 w 187"/>
                  <a:gd name="T25" fmla="*/ 310 h 373"/>
                  <a:gd name="T26" fmla="*/ 92 w 187"/>
                  <a:gd name="T27" fmla="*/ 372 h 373"/>
                  <a:gd name="T28" fmla="*/ 92 w 187"/>
                  <a:gd name="T29" fmla="*/ 372 h 373"/>
                  <a:gd name="T30" fmla="*/ 92 w 187"/>
                  <a:gd name="T31" fmla="*/ 372 h 373"/>
                  <a:gd name="T32" fmla="*/ 124 w 187"/>
                  <a:gd name="T33" fmla="*/ 372 h 373"/>
                  <a:gd name="T34" fmla="*/ 155 w 187"/>
                  <a:gd name="T35" fmla="*/ 372 h 373"/>
                  <a:gd name="T36" fmla="*/ 186 w 187"/>
                  <a:gd name="T37" fmla="*/ 341 h 373"/>
                  <a:gd name="T38" fmla="*/ 186 w 187"/>
                  <a:gd name="T39" fmla="*/ 341 h 373"/>
                  <a:gd name="T40" fmla="*/ 155 w 187"/>
                  <a:gd name="T41" fmla="*/ 310 h 373"/>
                  <a:gd name="T42" fmla="*/ 124 w 187"/>
                  <a:gd name="T43" fmla="*/ 248 h 373"/>
                  <a:gd name="T44" fmla="*/ 124 w 187"/>
                  <a:gd name="T45" fmla="*/ 186 h 373"/>
                  <a:gd name="T46" fmla="*/ 124 w 187"/>
                  <a:gd name="T47" fmla="*/ 186 h 373"/>
                  <a:gd name="T48" fmla="*/ 124 w 187"/>
                  <a:gd name="T49" fmla="*/ 186 h 373"/>
                  <a:gd name="T50" fmla="*/ 155 w 187"/>
                  <a:gd name="T51" fmla="*/ 155 h 373"/>
                  <a:gd name="T52" fmla="*/ 186 w 187"/>
                  <a:gd name="T53" fmla="*/ 155 h 373"/>
                  <a:gd name="T54" fmla="*/ 186 w 187"/>
                  <a:gd name="T55" fmla="*/ 124 h 373"/>
                  <a:gd name="T56" fmla="*/ 186 w 187"/>
                  <a:gd name="T57" fmla="*/ 124 h 373"/>
                  <a:gd name="T58" fmla="*/ 186 w 187"/>
                  <a:gd name="T59" fmla="*/ 124 h 373"/>
                  <a:gd name="T60" fmla="*/ 155 w 187"/>
                  <a:gd name="T61" fmla="*/ 93 h 373"/>
                  <a:gd name="T62" fmla="*/ 92 w 187"/>
                  <a:gd name="T63" fmla="*/ 31 h 373"/>
                  <a:gd name="T64" fmla="*/ 62 w 187"/>
                  <a:gd name="T65" fmla="*/ 0 h 373"/>
                  <a:gd name="T66" fmla="*/ 62 w 187"/>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3">
                    <a:moveTo>
                      <a:pt x="31" y="0"/>
                    </a:moveTo>
                    <a:lnTo>
                      <a:pt x="31" y="0"/>
                    </a:lnTo>
                    <a:cubicBezTo>
                      <a:pt x="62" y="31"/>
                      <a:pt x="62" y="31"/>
                      <a:pt x="62" y="63"/>
                    </a:cubicBezTo>
                    <a:lnTo>
                      <a:pt x="62" y="63"/>
                    </a:lnTo>
                    <a:lnTo>
                      <a:pt x="62" y="63"/>
                    </a:lnTo>
                    <a:cubicBezTo>
                      <a:pt x="31" y="93"/>
                      <a:pt x="31" y="93"/>
                      <a:pt x="31" y="93"/>
                    </a:cubicBezTo>
                    <a:lnTo>
                      <a:pt x="31" y="93"/>
                    </a:lnTo>
                    <a:lnTo>
                      <a:pt x="31" y="93"/>
                    </a:lnTo>
                    <a:lnTo>
                      <a:pt x="0" y="93"/>
                    </a:lnTo>
                    <a:lnTo>
                      <a:pt x="0" y="93"/>
                    </a:lnTo>
                    <a:lnTo>
                      <a:pt x="0" y="93"/>
                    </a:lnTo>
                    <a:lnTo>
                      <a:pt x="0" y="93"/>
                    </a:lnTo>
                    <a:cubicBezTo>
                      <a:pt x="0" y="124"/>
                      <a:pt x="0" y="124"/>
                      <a:pt x="0" y="124"/>
                    </a:cubicBezTo>
                    <a:cubicBezTo>
                      <a:pt x="31" y="124"/>
                      <a:pt x="31" y="124"/>
                      <a:pt x="31" y="124"/>
                    </a:cubicBezTo>
                    <a:lnTo>
                      <a:pt x="31" y="124"/>
                    </a:lnTo>
                    <a:lnTo>
                      <a:pt x="31" y="124"/>
                    </a:lnTo>
                    <a:cubicBezTo>
                      <a:pt x="62" y="124"/>
                      <a:pt x="62" y="124"/>
                      <a:pt x="62" y="155"/>
                    </a:cubicBezTo>
                    <a:cubicBezTo>
                      <a:pt x="92" y="155"/>
                      <a:pt x="92" y="155"/>
                      <a:pt x="92" y="155"/>
                    </a:cubicBezTo>
                    <a:cubicBezTo>
                      <a:pt x="92" y="186"/>
                      <a:pt x="92" y="186"/>
                      <a:pt x="92" y="186"/>
                    </a:cubicBezTo>
                    <a:lnTo>
                      <a:pt x="62" y="186"/>
                    </a:lnTo>
                    <a:cubicBezTo>
                      <a:pt x="92" y="217"/>
                      <a:pt x="92" y="217"/>
                      <a:pt x="92" y="248"/>
                    </a:cubicBezTo>
                    <a:lnTo>
                      <a:pt x="92" y="248"/>
                    </a:lnTo>
                    <a:lnTo>
                      <a:pt x="92" y="248"/>
                    </a:lnTo>
                    <a:cubicBezTo>
                      <a:pt x="92" y="248"/>
                      <a:pt x="92" y="279"/>
                      <a:pt x="62" y="279"/>
                    </a:cubicBezTo>
                    <a:lnTo>
                      <a:pt x="62" y="279"/>
                    </a:lnTo>
                    <a:cubicBezTo>
                      <a:pt x="62" y="310"/>
                      <a:pt x="92" y="310"/>
                      <a:pt x="92" y="310"/>
                    </a:cubicBezTo>
                    <a:cubicBezTo>
                      <a:pt x="92" y="310"/>
                      <a:pt x="62" y="310"/>
                      <a:pt x="62" y="341"/>
                    </a:cubicBezTo>
                    <a:cubicBezTo>
                      <a:pt x="92" y="341"/>
                      <a:pt x="92" y="372"/>
                      <a:pt x="92" y="372"/>
                    </a:cubicBezTo>
                    <a:lnTo>
                      <a:pt x="92" y="372"/>
                    </a:lnTo>
                    <a:lnTo>
                      <a:pt x="92" y="372"/>
                    </a:lnTo>
                    <a:lnTo>
                      <a:pt x="92" y="372"/>
                    </a:lnTo>
                    <a:lnTo>
                      <a:pt x="92" y="372"/>
                    </a:lnTo>
                    <a:cubicBezTo>
                      <a:pt x="124" y="372"/>
                      <a:pt x="124" y="372"/>
                      <a:pt x="124" y="372"/>
                    </a:cubicBezTo>
                    <a:lnTo>
                      <a:pt x="124" y="372"/>
                    </a:lnTo>
                    <a:lnTo>
                      <a:pt x="124" y="372"/>
                    </a:lnTo>
                    <a:cubicBezTo>
                      <a:pt x="155" y="372"/>
                      <a:pt x="155" y="372"/>
                      <a:pt x="155" y="372"/>
                    </a:cubicBezTo>
                    <a:lnTo>
                      <a:pt x="155" y="372"/>
                    </a:lnTo>
                    <a:cubicBezTo>
                      <a:pt x="155" y="372"/>
                      <a:pt x="155" y="341"/>
                      <a:pt x="186" y="341"/>
                    </a:cubicBezTo>
                    <a:lnTo>
                      <a:pt x="186" y="341"/>
                    </a:lnTo>
                    <a:lnTo>
                      <a:pt x="186" y="341"/>
                    </a:lnTo>
                    <a:lnTo>
                      <a:pt x="155" y="310"/>
                    </a:lnTo>
                    <a:lnTo>
                      <a:pt x="155" y="310"/>
                    </a:lnTo>
                    <a:lnTo>
                      <a:pt x="155" y="279"/>
                    </a:lnTo>
                    <a:cubicBezTo>
                      <a:pt x="124" y="279"/>
                      <a:pt x="124" y="248"/>
                      <a:pt x="124" y="248"/>
                    </a:cubicBezTo>
                    <a:cubicBezTo>
                      <a:pt x="124" y="217"/>
                      <a:pt x="124" y="217"/>
                      <a:pt x="124" y="217"/>
                    </a:cubicBezTo>
                    <a:cubicBezTo>
                      <a:pt x="124" y="217"/>
                      <a:pt x="124" y="217"/>
                      <a:pt x="124" y="186"/>
                    </a:cubicBezTo>
                    <a:lnTo>
                      <a:pt x="124" y="186"/>
                    </a:lnTo>
                    <a:lnTo>
                      <a:pt x="124" y="186"/>
                    </a:lnTo>
                    <a:lnTo>
                      <a:pt x="124" y="186"/>
                    </a:lnTo>
                    <a:lnTo>
                      <a:pt x="124" y="186"/>
                    </a:lnTo>
                    <a:lnTo>
                      <a:pt x="155" y="155"/>
                    </a:lnTo>
                    <a:lnTo>
                      <a:pt x="155" y="155"/>
                    </a:lnTo>
                    <a:cubicBezTo>
                      <a:pt x="155" y="155"/>
                      <a:pt x="155" y="155"/>
                      <a:pt x="186" y="155"/>
                    </a:cubicBezTo>
                    <a:lnTo>
                      <a:pt x="186" y="155"/>
                    </a:lnTo>
                    <a:lnTo>
                      <a:pt x="186" y="155"/>
                    </a:lnTo>
                    <a:cubicBezTo>
                      <a:pt x="186" y="124"/>
                      <a:pt x="186" y="124"/>
                      <a:pt x="186" y="124"/>
                    </a:cubicBezTo>
                    <a:lnTo>
                      <a:pt x="186" y="124"/>
                    </a:lnTo>
                    <a:lnTo>
                      <a:pt x="186" y="124"/>
                    </a:lnTo>
                    <a:lnTo>
                      <a:pt x="186" y="124"/>
                    </a:lnTo>
                    <a:lnTo>
                      <a:pt x="186" y="124"/>
                    </a:lnTo>
                    <a:cubicBezTo>
                      <a:pt x="155" y="93"/>
                      <a:pt x="155" y="93"/>
                      <a:pt x="155" y="93"/>
                    </a:cubicBezTo>
                    <a:lnTo>
                      <a:pt x="155" y="93"/>
                    </a:lnTo>
                    <a:cubicBezTo>
                      <a:pt x="124" y="93"/>
                      <a:pt x="124" y="93"/>
                      <a:pt x="124" y="93"/>
                    </a:cubicBezTo>
                    <a:cubicBezTo>
                      <a:pt x="92" y="63"/>
                      <a:pt x="92" y="63"/>
                      <a:pt x="92" y="31"/>
                    </a:cubicBezTo>
                    <a:cubicBezTo>
                      <a:pt x="92" y="31"/>
                      <a:pt x="92" y="0"/>
                      <a:pt x="62" y="0"/>
                    </a:cubicBezTo>
                    <a:lnTo>
                      <a:pt x="62" y="0"/>
                    </a:lnTo>
                    <a:lnTo>
                      <a:pt x="62" y="0"/>
                    </a:lnTo>
                    <a:lnTo>
                      <a:pt x="62" y="0"/>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8" name="Freeform 157"/>
              <p:cNvSpPr>
                <a:spLocks noChangeArrowheads="1"/>
              </p:cNvSpPr>
              <p:nvPr/>
            </p:nvSpPr>
            <p:spPr bwMode="auto">
              <a:xfrm>
                <a:off x="2519363" y="2527300"/>
                <a:ext cx="100012" cy="66675"/>
              </a:xfrm>
              <a:custGeom>
                <a:avLst/>
                <a:gdLst>
                  <a:gd name="T0" fmla="*/ 0 w 279"/>
                  <a:gd name="T1" fmla="*/ 62 h 187"/>
                  <a:gd name="T2" fmla="*/ 0 w 279"/>
                  <a:gd name="T3" fmla="*/ 62 h 187"/>
                  <a:gd name="T4" fmla="*/ 0 w 279"/>
                  <a:gd name="T5" fmla="*/ 62 h 187"/>
                  <a:gd name="T6" fmla="*/ 0 w 279"/>
                  <a:gd name="T7" fmla="*/ 93 h 187"/>
                  <a:gd name="T8" fmla="*/ 0 w 279"/>
                  <a:gd name="T9" fmla="*/ 93 h 187"/>
                  <a:gd name="T10" fmla="*/ 30 w 279"/>
                  <a:gd name="T11" fmla="*/ 93 h 187"/>
                  <a:gd name="T12" fmla="*/ 30 w 279"/>
                  <a:gd name="T13" fmla="*/ 93 h 187"/>
                  <a:gd name="T14" fmla="*/ 30 w 279"/>
                  <a:gd name="T15" fmla="*/ 155 h 187"/>
                  <a:gd name="T16" fmla="*/ 30 w 279"/>
                  <a:gd name="T17" fmla="*/ 155 h 187"/>
                  <a:gd name="T18" fmla="*/ 30 w 279"/>
                  <a:gd name="T19" fmla="*/ 155 h 187"/>
                  <a:gd name="T20" fmla="*/ 30 w 279"/>
                  <a:gd name="T21" fmla="*/ 155 h 187"/>
                  <a:gd name="T22" fmla="*/ 30 w 279"/>
                  <a:gd name="T23" fmla="*/ 155 h 187"/>
                  <a:gd name="T24" fmla="*/ 30 w 279"/>
                  <a:gd name="T25" fmla="*/ 155 h 187"/>
                  <a:gd name="T26" fmla="*/ 62 w 279"/>
                  <a:gd name="T27" fmla="*/ 155 h 187"/>
                  <a:gd name="T28" fmla="*/ 62 w 279"/>
                  <a:gd name="T29" fmla="*/ 155 h 187"/>
                  <a:gd name="T30" fmla="*/ 93 w 279"/>
                  <a:gd name="T31" fmla="*/ 155 h 187"/>
                  <a:gd name="T32" fmla="*/ 93 w 279"/>
                  <a:gd name="T33" fmla="*/ 155 h 187"/>
                  <a:gd name="T34" fmla="*/ 124 w 279"/>
                  <a:gd name="T35" fmla="*/ 155 h 187"/>
                  <a:gd name="T36" fmla="*/ 154 w 279"/>
                  <a:gd name="T37" fmla="*/ 155 h 187"/>
                  <a:gd name="T38" fmla="*/ 154 w 279"/>
                  <a:gd name="T39" fmla="*/ 155 h 187"/>
                  <a:gd name="T40" fmla="*/ 154 w 279"/>
                  <a:gd name="T41" fmla="*/ 155 h 187"/>
                  <a:gd name="T42" fmla="*/ 186 w 279"/>
                  <a:gd name="T43" fmla="*/ 186 h 187"/>
                  <a:gd name="T44" fmla="*/ 186 w 279"/>
                  <a:gd name="T45" fmla="*/ 186 h 187"/>
                  <a:gd name="T46" fmla="*/ 186 w 279"/>
                  <a:gd name="T47" fmla="*/ 186 h 187"/>
                  <a:gd name="T48" fmla="*/ 217 w 279"/>
                  <a:gd name="T49" fmla="*/ 186 h 187"/>
                  <a:gd name="T50" fmla="*/ 248 w 279"/>
                  <a:gd name="T51" fmla="*/ 186 h 187"/>
                  <a:gd name="T52" fmla="*/ 248 w 279"/>
                  <a:gd name="T53" fmla="*/ 186 h 187"/>
                  <a:gd name="T54" fmla="*/ 248 w 279"/>
                  <a:gd name="T55" fmla="*/ 186 h 187"/>
                  <a:gd name="T56" fmla="*/ 248 w 279"/>
                  <a:gd name="T57" fmla="*/ 155 h 187"/>
                  <a:gd name="T58" fmla="*/ 248 w 279"/>
                  <a:gd name="T59" fmla="*/ 155 h 187"/>
                  <a:gd name="T60" fmla="*/ 248 w 279"/>
                  <a:gd name="T61" fmla="*/ 155 h 187"/>
                  <a:gd name="T62" fmla="*/ 278 w 279"/>
                  <a:gd name="T63" fmla="*/ 93 h 187"/>
                  <a:gd name="T64" fmla="*/ 278 w 279"/>
                  <a:gd name="T65" fmla="*/ 93 h 187"/>
                  <a:gd name="T66" fmla="*/ 278 w 279"/>
                  <a:gd name="T67" fmla="*/ 93 h 187"/>
                  <a:gd name="T68" fmla="*/ 278 w 279"/>
                  <a:gd name="T69" fmla="*/ 62 h 187"/>
                  <a:gd name="T70" fmla="*/ 278 w 279"/>
                  <a:gd name="T71" fmla="*/ 62 h 187"/>
                  <a:gd name="T72" fmla="*/ 278 w 279"/>
                  <a:gd name="T73" fmla="*/ 62 h 187"/>
                  <a:gd name="T74" fmla="*/ 278 w 279"/>
                  <a:gd name="T75" fmla="*/ 31 h 187"/>
                  <a:gd name="T76" fmla="*/ 248 w 279"/>
                  <a:gd name="T77" fmla="*/ 31 h 187"/>
                  <a:gd name="T78" fmla="*/ 248 w 279"/>
                  <a:gd name="T79" fmla="*/ 31 h 187"/>
                  <a:gd name="T80" fmla="*/ 217 w 279"/>
                  <a:gd name="T81" fmla="*/ 31 h 187"/>
                  <a:gd name="T82" fmla="*/ 154 w 279"/>
                  <a:gd name="T83" fmla="*/ 62 h 187"/>
                  <a:gd name="T84" fmla="*/ 154 w 279"/>
                  <a:gd name="T85" fmla="*/ 31 h 187"/>
                  <a:gd name="T86" fmla="*/ 124 w 279"/>
                  <a:gd name="T87" fmla="*/ 0 h 187"/>
                  <a:gd name="T88" fmla="*/ 124 w 279"/>
                  <a:gd name="T89" fmla="*/ 0 h 187"/>
                  <a:gd name="T90" fmla="*/ 93 w 279"/>
                  <a:gd name="T91" fmla="*/ 0 h 187"/>
                  <a:gd name="T92" fmla="*/ 62 w 279"/>
                  <a:gd name="T93" fmla="*/ 0 h 187"/>
                  <a:gd name="T94" fmla="*/ 30 w 279"/>
                  <a:gd name="T95" fmla="*/ 0 h 187"/>
                  <a:gd name="T96" fmla="*/ 30 w 279"/>
                  <a:gd name="T97" fmla="*/ 0 h 187"/>
                  <a:gd name="T98" fmla="*/ 30 w 279"/>
                  <a:gd name="T99" fmla="*/ 31 h 187"/>
                  <a:gd name="T100" fmla="*/ 0 w 279"/>
                  <a:gd name="T10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187">
                    <a:moveTo>
                      <a:pt x="0" y="62"/>
                    </a:moveTo>
                    <a:lnTo>
                      <a:pt x="0" y="62"/>
                    </a:lnTo>
                    <a:lnTo>
                      <a:pt x="0" y="62"/>
                    </a:lnTo>
                    <a:cubicBezTo>
                      <a:pt x="0" y="93"/>
                      <a:pt x="0" y="93"/>
                      <a:pt x="0" y="93"/>
                    </a:cubicBezTo>
                    <a:lnTo>
                      <a:pt x="0" y="93"/>
                    </a:lnTo>
                    <a:cubicBezTo>
                      <a:pt x="0" y="93"/>
                      <a:pt x="0" y="93"/>
                      <a:pt x="30" y="93"/>
                    </a:cubicBezTo>
                    <a:lnTo>
                      <a:pt x="30" y="93"/>
                    </a:lnTo>
                    <a:cubicBezTo>
                      <a:pt x="30" y="124"/>
                      <a:pt x="30" y="124"/>
                      <a:pt x="30" y="155"/>
                    </a:cubicBezTo>
                    <a:lnTo>
                      <a:pt x="30" y="155"/>
                    </a:lnTo>
                    <a:lnTo>
                      <a:pt x="30" y="155"/>
                    </a:lnTo>
                    <a:lnTo>
                      <a:pt x="30" y="155"/>
                    </a:lnTo>
                    <a:lnTo>
                      <a:pt x="30" y="155"/>
                    </a:lnTo>
                    <a:lnTo>
                      <a:pt x="30" y="155"/>
                    </a:lnTo>
                    <a:lnTo>
                      <a:pt x="62" y="155"/>
                    </a:lnTo>
                    <a:lnTo>
                      <a:pt x="62" y="155"/>
                    </a:lnTo>
                    <a:lnTo>
                      <a:pt x="93" y="155"/>
                    </a:lnTo>
                    <a:lnTo>
                      <a:pt x="93" y="155"/>
                    </a:lnTo>
                    <a:cubicBezTo>
                      <a:pt x="124" y="155"/>
                      <a:pt x="124" y="155"/>
                      <a:pt x="124" y="155"/>
                    </a:cubicBezTo>
                    <a:lnTo>
                      <a:pt x="154" y="155"/>
                    </a:lnTo>
                    <a:lnTo>
                      <a:pt x="154" y="155"/>
                    </a:lnTo>
                    <a:lnTo>
                      <a:pt x="154" y="155"/>
                    </a:lnTo>
                    <a:cubicBezTo>
                      <a:pt x="154" y="155"/>
                      <a:pt x="186" y="155"/>
                      <a:pt x="186" y="186"/>
                    </a:cubicBezTo>
                    <a:lnTo>
                      <a:pt x="186" y="186"/>
                    </a:lnTo>
                    <a:lnTo>
                      <a:pt x="186" y="186"/>
                    </a:lnTo>
                    <a:cubicBezTo>
                      <a:pt x="217" y="186"/>
                      <a:pt x="217" y="186"/>
                      <a:pt x="217" y="186"/>
                    </a:cubicBezTo>
                    <a:lnTo>
                      <a:pt x="248" y="186"/>
                    </a:lnTo>
                    <a:lnTo>
                      <a:pt x="248" y="186"/>
                    </a:lnTo>
                    <a:lnTo>
                      <a:pt x="248" y="186"/>
                    </a:lnTo>
                    <a:cubicBezTo>
                      <a:pt x="248" y="155"/>
                      <a:pt x="248" y="155"/>
                      <a:pt x="248" y="155"/>
                    </a:cubicBezTo>
                    <a:lnTo>
                      <a:pt x="248" y="155"/>
                    </a:lnTo>
                    <a:lnTo>
                      <a:pt x="248" y="155"/>
                    </a:lnTo>
                    <a:cubicBezTo>
                      <a:pt x="248" y="124"/>
                      <a:pt x="278" y="124"/>
                      <a:pt x="278" y="93"/>
                    </a:cubicBezTo>
                    <a:lnTo>
                      <a:pt x="278" y="93"/>
                    </a:lnTo>
                    <a:lnTo>
                      <a:pt x="278" y="93"/>
                    </a:lnTo>
                    <a:lnTo>
                      <a:pt x="278" y="62"/>
                    </a:lnTo>
                    <a:lnTo>
                      <a:pt x="278" y="62"/>
                    </a:lnTo>
                    <a:lnTo>
                      <a:pt x="278" y="62"/>
                    </a:lnTo>
                    <a:cubicBezTo>
                      <a:pt x="278" y="31"/>
                      <a:pt x="278" y="31"/>
                      <a:pt x="278" y="31"/>
                    </a:cubicBezTo>
                    <a:cubicBezTo>
                      <a:pt x="248" y="31"/>
                      <a:pt x="248" y="31"/>
                      <a:pt x="248" y="31"/>
                    </a:cubicBezTo>
                    <a:lnTo>
                      <a:pt x="248" y="31"/>
                    </a:lnTo>
                    <a:lnTo>
                      <a:pt x="217" y="31"/>
                    </a:lnTo>
                    <a:cubicBezTo>
                      <a:pt x="154" y="62"/>
                      <a:pt x="154" y="62"/>
                      <a:pt x="154" y="62"/>
                    </a:cubicBezTo>
                    <a:cubicBezTo>
                      <a:pt x="154" y="31"/>
                      <a:pt x="154" y="31"/>
                      <a:pt x="154" y="31"/>
                    </a:cubicBezTo>
                    <a:cubicBezTo>
                      <a:pt x="154" y="0"/>
                      <a:pt x="154" y="0"/>
                      <a:pt x="124" y="0"/>
                    </a:cubicBezTo>
                    <a:lnTo>
                      <a:pt x="124" y="0"/>
                    </a:lnTo>
                    <a:cubicBezTo>
                      <a:pt x="124" y="0"/>
                      <a:pt x="124" y="0"/>
                      <a:pt x="93" y="0"/>
                    </a:cubicBezTo>
                    <a:cubicBezTo>
                      <a:pt x="93" y="0"/>
                      <a:pt x="93" y="0"/>
                      <a:pt x="62" y="0"/>
                    </a:cubicBezTo>
                    <a:cubicBezTo>
                      <a:pt x="62" y="0"/>
                      <a:pt x="62" y="0"/>
                      <a:pt x="30" y="0"/>
                    </a:cubicBezTo>
                    <a:lnTo>
                      <a:pt x="30" y="0"/>
                    </a:lnTo>
                    <a:lnTo>
                      <a:pt x="30" y="31"/>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69" name="Freeform 158"/>
              <p:cNvSpPr>
                <a:spLocks noChangeArrowheads="1"/>
              </p:cNvSpPr>
              <p:nvPr/>
            </p:nvSpPr>
            <p:spPr bwMode="auto">
              <a:xfrm>
                <a:off x="2286000" y="2884488"/>
                <a:ext cx="223838" cy="279400"/>
              </a:xfrm>
              <a:custGeom>
                <a:avLst/>
                <a:gdLst>
                  <a:gd name="T0" fmla="*/ 185 w 621"/>
                  <a:gd name="T1" fmla="*/ 31 h 776"/>
                  <a:gd name="T2" fmla="*/ 185 w 621"/>
                  <a:gd name="T3" fmla="*/ 0 h 776"/>
                  <a:gd name="T4" fmla="*/ 124 w 621"/>
                  <a:gd name="T5" fmla="*/ 31 h 776"/>
                  <a:gd name="T6" fmla="*/ 93 w 621"/>
                  <a:gd name="T7" fmla="*/ 62 h 776"/>
                  <a:gd name="T8" fmla="*/ 61 w 621"/>
                  <a:gd name="T9" fmla="*/ 93 h 776"/>
                  <a:gd name="T10" fmla="*/ 31 w 621"/>
                  <a:gd name="T11" fmla="*/ 93 h 776"/>
                  <a:gd name="T12" fmla="*/ 61 w 621"/>
                  <a:gd name="T13" fmla="*/ 154 h 776"/>
                  <a:gd name="T14" fmla="*/ 31 w 621"/>
                  <a:gd name="T15" fmla="*/ 217 h 776"/>
                  <a:gd name="T16" fmla="*/ 31 w 621"/>
                  <a:gd name="T17" fmla="*/ 248 h 776"/>
                  <a:gd name="T18" fmla="*/ 31 w 621"/>
                  <a:gd name="T19" fmla="*/ 310 h 776"/>
                  <a:gd name="T20" fmla="*/ 31 w 621"/>
                  <a:gd name="T21" fmla="*/ 341 h 776"/>
                  <a:gd name="T22" fmla="*/ 31 w 621"/>
                  <a:gd name="T23" fmla="*/ 403 h 776"/>
                  <a:gd name="T24" fmla="*/ 0 w 621"/>
                  <a:gd name="T25" fmla="*/ 465 h 776"/>
                  <a:gd name="T26" fmla="*/ 0 w 621"/>
                  <a:gd name="T27" fmla="*/ 465 h 776"/>
                  <a:gd name="T28" fmla="*/ 61 w 621"/>
                  <a:gd name="T29" fmla="*/ 558 h 776"/>
                  <a:gd name="T30" fmla="*/ 61 w 621"/>
                  <a:gd name="T31" fmla="*/ 619 h 776"/>
                  <a:gd name="T32" fmla="*/ 61 w 621"/>
                  <a:gd name="T33" fmla="*/ 651 h 776"/>
                  <a:gd name="T34" fmla="*/ 61 w 621"/>
                  <a:gd name="T35" fmla="*/ 651 h 776"/>
                  <a:gd name="T36" fmla="*/ 93 w 621"/>
                  <a:gd name="T37" fmla="*/ 743 h 776"/>
                  <a:gd name="T38" fmla="*/ 93 w 621"/>
                  <a:gd name="T39" fmla="*/ 775 h 776"/>
                  <a:gd name="T40" fmla="*/ 124 w 621"/>
                  <a:gd name="T41" fmla="*/ 743 h 776"/>
                  <a:gd name="T42" fmla="*/ 155 w 621"/>
                  <a:gd name="T43" fmla="*/ 743 h 776"/>
                  <a:gd name="T44" fmla="*/ 185 w 621"/>
                  <a:gd name="T45" fmla="*/ 743 h 776"/>
                  <a:gd name="T46" fmla="*/ 217 w 621"/>
                  <a:gd name="T47" fmla="*/ 743 h 776"/>
                  <a:gd name="T48" fmla="*/ 217 w 621"/>
                  <a:gd name="T49" fmla="*/ 743 h 776"/>
                  <a:gd name="T50" fmla="*/ 309 w 621"/>
                  <a:gd name="T51" fmla="*/ 743 h 776"/>
                  <a:gd name="T52" fmla="*/ 341 w 621"/>
                  <a:gd name="T53" fmla="*/ 743 h 776"/>
                  <a:gd name="T54" fmla="*/ 372 w 621"/>
                  <a:gd name="T55" fmla="*/ 713 h 776"/>
                  <a:gd name="T56" fmla="*/ 372 w 621"/>
                  <a:gd name="T57" fmla="*/ 682 h 776"/>
                  <a:gd name="T58" fmla="*/ 372 w 621"/>
                  <a:gd name="T59" fmla="*/ 651 h 776"/>
                  <a:gd name="T60" fmla="*/ 403 w 621"/>
                  <a:gd name="T61" fmla="*/ 589 h 776"/>
                  <a:gd name="T62" fmla="*/ 496 w 621"/>
                  <a:gd name="T63" fmla="*/ 558 h 776"/>
                  <a:gd name="T64" fmla="*/ 589 w 621"/>
                  <a:gd name="T65" fmla="*/ 558 h 776"/>
                  <a:gd name="T66" fmla="*/ 620 w 621"/>
                  <a:gd name="T67" fmla="*/ 527 h 776"/>
                  <a:gd name="T68" fmla="*/ 620 w 621"/>
                  <a:gd name="T69" fmla="*/ 495 h 776"/>
                  <a:gd name="T70" fmla="*/ 557 w 621"/>
                  <a:gd name="T71" fmla="*/ 434 h 776"/>
                  <a:gd name="T72" fmla="*/ 527 w 621"/>
                  <a:gd name="T73" fmla="*/ 434 h 776"/>
                  <a:gd name="T74" fmla="*/ 496 w 621"/>
                  <a:gd name="T75" fmla="*/ 434 h 776"/>
                  <a:gd name="T76" fmla="*/ 465 w 621"/>
                  <a:gd name="T77" fmla="*/ 341 h 776"/>
                  <a:gd name="T78" fmla="*/ 465 w 621"/>
                  <a:gd name="T79" fmla="*/ 310 h 776"/>
                  <a:gd name="T80" fmla="*/ 465 w 621"/>
                  <a:gd name="T81" fmla="*/ 279 h 776"/>
                  <a:gd name="T82" fmla="*/ 465 w 621"/>
                  <a:gd name="T83" fmla="*/ 248 h 776"/>
                  <a:gd name="T84" fmla="*/ 403 w 621"/>
                  <a:gd name="T85" fmla="*/ 248 h 776"/>
                  <a:gd name="T86" fmla="*/ 341 w 621"/>
                  <a:gd name="T87" fmla="*/ 186 h 776"/>
                  <a:gd name="T88" fmla="*/ 279 w 621"/>
                  <a:gd name="T89" fmla="*/ 186 h 776"/>
                  <a:gd name="T90" fmla="*/ 279 w 621"/>
                  <a:gd name="T91" fmla="*/ 186 h 776"/>
                  <a:gd name="T92" fmla="*/ 248 w 621"/>
                  <a:gd name="T93" fmla="*/ 154 h 776"/>
                  <a:gd name="T94" fmla="*/ 217 w 621"/>
                  <a:gd name="T95" fmla="*/ 12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1" h="776">
                    <a:moveTo>
                      <a:pt x="185" y="62"/>
                    </a:moveTo>
                    <a:lnTo>
                      <a:pt x="185" y="62"/>
                    </a:lnTo>
                    <a:cubicBezTo>
                      <a:pt x="185" y="31"/>
                      <a:pt x="185" y="31"/>
                      <a:pt x="185" y="31"/>
                    </a:cubicBezTo>
                    <a:lnTo>
                      <a:pt x="185" y="31"/>
                    </a:lnTo>
                    <a:lnTo>
                      <a:pt x="185" y="0"/>
                    </a:lnTo>
                    <a:lnTo>
                      <a:pt x="185" y="0"/>
                    </a:lnTo>
                    <a:cubicBezTo>
                      <a:pt x="185" y="0"/>
                      <a:pt x="185" y="0"/>
                      <a:pt x="155" y="0"/>
                    </a:cubicBezTo>
                    <a:lnTo>
                      <a:pt x="155" y="0"/>
                    </a:lnTo>
                    <a:cubicBezTo>
                      <a:pt x="155" y="0"/>
                      <a:pt x="155" y="31"/>
                      <a:pt x="124" y="31"/>
                    </a:cubicBezTo>
                    <a:lnTo>
                      <a:pt x="124" y="31"/>
                    </a:lnTo>
                    <a:cubicBezTo>
                      <a:pt x="93" y="62"/>
                      <a:pt x="93" y="62"/>
                      <a:pt x="93" y="62"/>
                    </a:cubicBezTo>
                    <a:lnTo>
                      <a:pt x="93" y="62"/>
                    </a:lnTo>
                    <a:cubicBezTo>
                      <a:pt x="93" y="62"/>
                      <a:pt x="93" y="62"/>
                      <a:pt x="61" y="62"/>
                    </a:cubicBezTo>
                    <a:lnTo>
                      <a:pt x="61" y="62"/>
                    </a:lnTo>
                    <a:lnTo>
                      <a:pt x="61" y="93"/>
                    </a:lnTo>
                    <a:cubicBezTo>
                      <a:pt x="61" y="93"/>
                      <a:pt x="61" y="93"/>
                      <a:pt x="31" y="93"/>
                    </a:cubicBezTo>
                    <a:lnTo>
                      <a:pt x="31" y="93"/>
                    </a:lnTo>
                    <a:lnTo>
                      <a:pt x="31" y="93"/>
                    </a:lnTo>
                    <a:cubicBezTo>
                      <a:pt x="31" y="93"/>
                      <a:pt x="31" y="93"/>
                      <a:pt x="31" y="124"/>
                    </a:cubicBezTo>
                    <a:cubicBezTo>
                      <a:pt x="31" y="124"/>
                      <a:pt x="61" y="124"/>
                      <a:pt x="61" y="154"/>
                    </a:cubicBezTo>
                    <a:lnTo>
                      <a:pt x="61" y="154"/>
                    </a:lnTo>
                    <a:cubicBezTo>
                      <a:pt x="61" y="154"/>
                      <a:pt x="61" y="186"/>
                      <a:pt x="31" y="186"/>
                    </a:cubicBezTo>
                    <a:lnTo>
                      <a:pt x="31" y="186"/>
                    </a:lnTo>
                    <a:cubicBezTo>
                      <a:pt x="31" y="217"/>
                      <a:pt x="31" y="217"/>
                      <a:pt x="31" y="217"/>
                    </a:cubicBezTo>
                    <a:lnTo>
                      <a:pt x="31" y="248"/>
                    </a:lnTo>
                    <a:lnTo>
                      <a:pt x="31" y="248"/>
                    </a:lnTo>
                    <a:lnTo>
                      <a:pt x="31" y="248"/>
                    </a:lnTo>
                    <a:cubicBezTo>
                      <a:pt x="31" y="248"/>
                      <a:pt x="31" y="248"/>
                      <a:pt x="31" y="279"/>
                    </a:cubicBezTo>
                    <a:lnTo>
                      <a:pt x="31" y="310"/>
                    </a:lnTo>
                    <a:lnTo>
                      <a:pt x="31" y="310"/>
                    </a:lnTo>
                    <a:lnTo>
                      <a:pt x="31" y="341"/>
                    </a:lnTo>
                    <a:lnTo>
                      <a:pt x="31" y="341"/>
                    </a:lnTo>
                    <a:lnTo>
                      <a:pt x="31" y="341"/>
                    </a:lnTo>
                    <a:cubicBezTo>
                      <a:pt x="31" y="341"/>
                      <a:pt x="31" y="341"/>
                      <a:pt x="31" y="371"/>
                    </a:cubicBezTo>
                    <a:cubicBezTo>
                      <a:pt x="31" y="371"/>
                      <a:pt x="31" y="371"/>
                      <a:pt x="31" y="403"/>
                    </a:cubicBezTo>
                    <a:lnTo>
                      <a:pt x="31" y="403"/>
                    </a:lnTo>
                    <a:cubicBezTo>
                      <a:pt x="31" y="403"/>
                      <a:pt x="31" y="403"/>
                      <a:pt x="31" y="434"/>
                    </a:cubicBezTo>
                    <a:lnTo>
                      <a:pt x="31" y="434"/>
                    </a:lnTo>
                    <a:cubicBezTo>
                      <a:pt x="31" y="434"/>
                      <a:pt x="31" y="434"/>
                      <a:pt x="0" y="465"/>
                    </a:cubicBezTo>
                    <a:lnTo>
                      <a:pt x="0" y="465"/>
                    </a:lnTo>
                    <a:lnTo>
                      <a:pt x="0" y="465"/>
                    </a:lnTo>
                    <a:lnTo>
                      <a:pt x="0" y="465"/>
                    </a:lnTo>
                    <a:cubicBezTo>
                      <a:pt x="0" y="495"/>
                      <a:pt x="31" y="495"/>
                      <a:pt x="31" y="495"/>
                    </a:cubicBezTo>
                    <a:cubicBezTo>
                      <a:pt x="31" y="527"/>
                      <a:pt x="31" y="527"/>
                      <a:pt x="31" y="558"/>
                    </a:cubicBezTo>
                    <a:cubicBezTo>
                      <a:pt x="31" y="558"/>
                      <a:pt x="31" y="558"/>
                      <a:pt x="61" y="558"/>
                    </a:cubicBezTo>
                    <a:lnTo>
                      <a:pt x="61" y="558"/>
                    </a:lnTo>
                    <a:lnTo>
                      <a:pt x="61" y="589"/>
                    </a:lnTo>
                    <a:cubicBezTo>
                      <a:pt x="61" y="589"/>
                      <a:pt x="61" y="589"/>
                      <a:pt x="61" y="619"/>
                    </a:cubicBezTo>
                    <a:cubicBezTo>
                      <a:pt x="61" y="619"/>
                      <a:pt x="61" y="619"/>
                      <a:pt x="61" y="651"/>
                    </a:cubicBezTo>
                    <a:lnTo>
                      <a:pt x="61" y="651"/>
                    </a:lnTo>
                    <a:lnTo>
                      <a:pt x="61" y="651"/>
                    </a:lnTo>
                    <a:lnTo>
                      <a:pt x="61" y="651"/>
                    </a:lnTo>
                    <a:lnTo>
                      <a:pt x="61" y="651"/>
                    </a:lnTo>
                    <a:lnTo>
                      <a:pt x="61" y="651"/>
                    </a:lnTo>
                    <a:cubicBezTo>
                      <a:pt x="61" y="682"/>
                      <a:pt x="61" y="682"/>
                      <a:pt x="61" y="713"/>
                    </a:cubicBezTo>
                    <a:lnTo>
                      <a:pt x="61" y="713"/>
                    </a:lnTo>
                    <a:cubicBezTo>
                      <a:pt x="93" y="713"/>
                      <a:pt x="93" y="743"/>
                      <a:pt x="93" y="743"/>
                    </a:cubicBezTo>
                    <a:lnTo>
                      <a:pt x="93" y="775"/>
                    </a:lnTo>
                    <a:lnTo>
                      <a:pt x="93" y="775"/>
                    </a:lnTo>
                    <a:lnTo>
                      <a:pt x="93" y="775"/>
                    </a:lnTo>
                    <a:lnTo>
                      <a:pt x="93" y="775"/>
                    </a:lnTo>
                    <a:lnTo>
                      <a:pt x="93" y="775"/>
                    </a:lnTo>
                    <a:cubicBezTo>
                      <a:pt x="124" y="775"/>
                      <a:pt x="124" y="743"/>
                      <a:pt x="124" y="743"/>
                    </a:cubicBezTo>
                    <a:cubicBezTo>
                      <a:pt x="124" y="743"/>
                      <a:pt x="124" y="743"/>
                      <a:pt x="155" y="743"/>
                    </a:cubicBezTo>
                    <a:lnTo>
                      <a:pt x="155" y="743"/>
                    </a:lnTo>
                    <a:lnTo>
                      <a:pt x="155" y="743"/>
                    </a:lnTo>
                    <a:cubicBezTo>
                      <a:pt x="185" y="713"/>
                      <a:pt x="185" y="713"/>
                      <a:pt x="185" y="713"/>
                    </a:cubicBezTo>
                    <a:cubicBezTo>
                      <a:pt x="185" y="743"/>
                      <a:pt x="185" y="743"/>
                      <a:pt x="185" y="743"/>
                    </a:cubicBezTo>
                    <a:lnTo>
                      <a:pt x="185" y="743"/>
                    </a:lnTo>
                    <a:cubicBezTo>
                      <a:pt x="185" y="743"/>
                      <a:pt x="185" y="743"/>
                      <a:pt x="217" y="743"/>
                    </a:cubicBezTo>
                    <a:lnTo>
                      <a:pt x="217" y="743"/>
                    </a:lnTo>
                    <a:lnTo>
                      <a:pt x="217" y="743"/>
                    </a:lnTo>
                    <a:lnTo>
                      <a:pt x="217" y="743"/>
                    </a:lnTo>
                    <a:lnTo>
                      <a:pt x="217" y="743"/>
                    </a:lnTo>
                    <a:lnTo>
                      <a:pt x="217" y="743"/>
                    </a:lnTo>
                    <a:cubicBezTo>
                      <a:pt x="248" y="743"/>
                      <a:pt x="248" y="743"/>
                      <a:pt x="279" y="743"/>
                    </a:cubicBezTo>
                    <a:cubicBezTo>
                      <a:pt x="279" y="743"/>
                      <a:pt x="279" y="743"/>
                      <a:pt x="309" y="743"/>
                    </a:cubicBezTo>
                    <a:lnTo>
                      <a:pt x="309" y="743"/>
                    </a:lnTo>
                    <a:lnTo>
                      <a:pt x="309" y="743"/>
                    </a:lnTo>
                    <a:lnTo>
                      <a:pt x="309" y="743"/>
                    </a:lnTo>
                    <a:lnTo>
                      <a:pt x="341" y="743"/>
                    </a:lnTo>
                    <a:lnTo>
                      <a:pt x="341" y="713"/>
                    </a:lnTo>
                    <a:lnTo>
                      <a:pt x="341" y="713"/>
                    </a:lnTo>
                    <a:lnTo>
                      <a:pt x="372" y="713"/>
                    </a:lnTo>
                    <a:lnTo>
                      <a:pt x="372" y="713"/>
                    </a:lnTo>
                    <a:cubicBezTo>
                      <a:pt x="372" y="682"/>
                      <a:pt x="372" y="682"/>
                      <a:pt x="372" y="682"/>
                    </a:cubicBezTo>
                    <a:lnTo>
                      <a:pt x="372" y="682"/>
                    </a:lnTo>
                    <a:cubicBezTo>
                      <a:pt x="372" y="651"/>
                      <a:pt x="372" y="651"/>
                      <a:pt x="372" y="651"/>
                    </a:cubicBezTo>
                    <a:lnTo>
                      <a:pt x="372" y="651"/>
                    </a:lnTo>
                    <a:lnTo>
                      <a:pt x="372" y="651"/>
                    </a:lnTo>
                    <a:cubicBezTo>
                      <a:pt x="372" y="619"/>
                      <a:pt x="372" y="619"/>
                      <a:pt x="372" y="619"/>
                    </a:cubicBezTo>
                    <a:lnTo>
                      <a:pt x="372" y="619"/>
                    </a:lnTo>
                    <a:lnTo>
                      <a:pt x="403" y="589"/>
                    </a:lnTo>
                    <a:cubicBezTo>
                      <a:pt x="433" y="589"/>
                      <a:pt x="465" y="558"/>
                      <a:pt x="496" y="558"/>
                    </a:cubicBezTo>
                    <a:lnTo>
                      <a:pt x="496" y="558"/>
                    </a:lnTo>
                    <a:lnTo>
                      <a:pt x="496" y="558"/>
                    </a:lnTo>
                    <a:lnTo>
                      <a:pt x="527" y="558"/>
                    </a:lnTo>
                    <a:lnTo>
                      <a:pt x="527" y="558"/>
                    </a:lnTo>
                    <a:cubicBezTo>
                      <a:pt x="557" y="558"/>
                      <a:pt x="589" y="558"/>
                      <a:pt x="589" y="558"/>
                    </a:cubicBezTo>
                    <a:lnTo>
                      <a:pt x="589" y="558"/>
                    </a:lnTo>
                    <a:cubicBezTo>
                      <a:pt x="620" y="558"/>
                      <a:pt x="620" y="527"/>
                      <a:pt x="620" y="527"/>
                    </a:cubicBezTo>
                    <a:lnTo>
                      <a:pt x="620" y="527"/>
                    </a:lnTo>
                    <a:cubicBezTo>
                      <a:pt x="620" y="495"/>
                      <a:pt x="620" y="495"/>
                      <a:pt x="620" y="495"/>
                    </a:cubicBezTo>
                    <a:lnTo>
                      <a:pt x="620" y="495"/>
                    </a:lnTo>
                    <a:lnTo>
                      <a:pt x="620" y="495"/>
                    </a:lnTo>
                    <a:lnTo>
                      <a:pt x="589" y="495"/>
                    </a:lnTo>
                    <a:cubicBezTo>
                      <a:pt x="589" y="495"/>
                      <a:pt x="557" y="465"/>
                      <a:pt x="557" y="434"/>
                    </a:cubicBezTo>
                    <a:lnTo>
                      <a:pt x="557" y="434"/>
                    </a:lnTo>
                    <a:lnTo>
                      <a:pt x="557" y="434"/>
                    </a:lnTo>
                    <a:lnTo>
                      <a:pt x="557" y="434"/>
                    </a:lnTo>
                    <a:lnTo>
                      <a:pt x="527" y="434"/>
                    </a:lnTo>
                    <a:lnTo>
                      <a:pt x="527" y="434"/>
                    </a:lnTo>
                    <a:cubicBezTo>
                      <a:pt x="527" y="434"/>
                      <a:pt x="527" y="434"/>
                      <a:pt x="496" y="434"/>
                    </a:cubicBezTo>
                    <a:lnTo>
                      <a:pt x="496" y="434"/>
                    </a:lnTo>
                    <a:cubicBezTo>
                      <a:pt x="496" y="434"/>
                      <a:pt x="496" y="434"/>
                      <a:pt x="465" y="403"/>
                    </a:cubicBezTo>
                    <a:lnTo>
                      <a:pt x="465" y="371"/>
                    </a:lnTo>
                    <a:cubicBezTo>
                      <a:pt x="465" y="341"/>
                      <a:pt x="465" y="341"/>
                      <a:pt x="465" y="341"/>
                    </a:cubicBezTo>
                    <a:lnTo>
                      <a:pt x="465" y="341"/>
                    </a:lnTo>
                    <a:lnTo>
                      <a:pt x="465" y="341"/>
                    </a:lnTo>
                    <a:lnTo>
                      <a:pt x="465" y="310"/>
                    </a:lnTo>
                    <a:lnTo>
                      <a:pt x="465" y="310"/>
                    </a:lnTo>
                    <a:cubicBezTo>
                      <a:pt x="465" y="279"/>
                      <a:pt x="465" y="279"/>
                      <a:pt x="465" y="279"/>
                    </a:cubicBezTo>
                    <a:lnTo>
                      <a:pt x="465" y="279"/>
                    </a:lnTo>
                    <a:lnTo>
                      <a:pt x="465" y="279"/>
                    </a:lnTo>
                    <a:cubicBezTo>
                      <a:pt x="465" y="248"/>
                      <a:pt x="465" y="248"/>
                      <a:pt x="465" y="248"/>
                    </a:cubicBezTo>
                    <a:lnTo>
                      <a:pt x="465" y="248"/>
                    </a:lnTo>
                    <a:lnTo>
                      <a:pt x="465" y="248"/>
                    </a:lnTo>
                    <a:lnTo>
                      <a:pt x="433" y="248"/>
                    </a:lnTo>
                    <a:cubicBezTo>
                      <a:pt x="433" y="248"/>
                      <a:pt x="433" y="248"/>
                      <a:pt x="403" y="248"/>
                    </a:cubicBezTo>
                    <a:cubicBezTo>
                      <a:pt x="403" y="248"/>
                      <a:pt x="372" y="248"/>
                      <a:pt x="372" y="217"/>
                    </a:cubicBezTo>
                    <a:cubicBezTo>
                      <a:pt x="372" y="217"/>
                      <a:pt x="372" y="217"/>
                      <a:pt x="341" y="217"/>
                    </a:cubicBezTo>
                    <a:cubicBezTo>
                      <a:pt x="341" y="186"/>
                      <a:pt x="341" y="186"/>
                      <a:pt x="341" y="186"/>
                    </a:cubicBezTo>
                    <a:lnTo>
                      <a:pt x="341" y="186"/>
                    </a:lnTo>
                    <a:lnTo>
                      <a:pt x="341" y="186"/>
                    </a:lnTo>
                    <a:cubicBezTo>
                      <a:pt x="309" y="186"/>
                      <a:pt x="309" y="186"/>
                      <a:pt x="279" y="186"/>
                    </a:cubicBezTo>
                    <a:lnTo>
                      <a:pt x="279" y="186"/>
                    </a:lnTo>
                    <a:lnTo>
                      <a:pt x="279" y="186"/>
                    </a:lnTo>
                    <a:lnTo>
                      <a:pt x="279" y="186"/>
                    </a:lnTo>
                    <a:lnTo>
                      <a:pt x="279" y="186"/>
                    </a:lnTo>
                    <a:lnTo>
                      <a:pt x="279" y="186"/>
                    </a:lnTo>
                    <a:cubicBezTo>
                      <a:pt x="279" y="186"/>
                      <a:pt x="248" y="186"/>
                      <a:pt x="248" y="154"/>
                    </a:cubicBezTo>
                    <a:lnTo>
                      <a:pt x="248" y="154"/>
                    </a:lnTo>
                    <a:cubicBezTo>
                      <a:pt x="217" y="154"/>
                      <a:pt x="217" y="154"/>
                      <a:pt x="217" y="124"/>
                    </a:cubicBezTo>
                    <a:lnTo>
                      <a:pt x="217" y="124"/>
                    </a:lnTo>
                    <a:cubicBezTo>
                      <a:pt x="185" y="124"/>
                      <a:pt x="185" y="93"/>
                      <a:pt x="185"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0" name="Freeform 159"/>
              <p:cNvSpPr>
                <a:spLocks noChangeArrowheads="1"/>
              </p:cNvSpPr>
              <p:nvPr/>
            </p:nvSpPr>
            <p:spPr bwMode="auto">
              <a:xfrm>
                <a:off x="2195513" y="3632200"/>
                <a:ext cx="1587" cy="11113"/>
              </a:xfrm>
              <a:custGeom>
                <a:avLst/>
                <a:gdLst>
                  <a:gd name="T0" fmla="*/ 0 w 1"/>
                  <a:gd name="T1" fmla="*/ 0 h 32"/>
                  <a:gd name="T2" fmla="*/ 0 w 1"/>
                  <a:gd name="T3" fmla="*/ 0 h 32"/>
                  <a:gd name="T4" fmla="*/ 0 w 1"/>
                  <a:gd name="T5" fmla="*/ 31 h 32"/>
                  <a:gd name="T6" fmla="*/ 0 w 1"/>
                  <a:gd name="T7" fmla="*/ 31 h 32"/>
                  <a:gd name="T8" fmla="*/ 0 w 1"/>
                  <a:gd name="T9" fmla="*/ 31 h 32"/>
                  <a:gd name="T10" fmla="*/ 0 w 1"/>
                  <a:gd name="T11" fmla="*/ 0 h 32"/>
                </a:gdLst>
                <a:ahLst/>
                <a:cxnLst>
                  <a:cxn ang="0">
                    <a:pos x="T0" y="T1"/>
                  </a:cxn>
                  <a:cxn ang="0">
                    <a:pos x="T2" y="T3"/>
                  </a:cxn>
                  <a:cxn ang="0">
                    <a:pos x="T4" y="T5"/>
                  </a:cxn>
                  <a:cxn ang="0">
                    <a:pos x="T6" y="T7"/>
                  </a:cxn>
                  <a:cxn ang="0">
                    <a:pos x="T8" y="T9"/>
                  </a:cxn>
                  <a:cxn ang="0">
                    <a:pos x="T10" y="T11"/>
                  </a:cxn>
                </a:cxnLst>
                <a:rect l="0" t="0" r="r" b="b"/>
                <a:pathLst>
                  <a:path w="1" h="32">
                    <a:moveTo>
                      <a:pt x="0" y="0"/>
                    </a:moveTo>
                    <a:lnTo>
                      <a:pt x="0" y="0"/>
                    </a:lnTo>
                    <a:lnTo>
                      <a:pt x="0" y="31"/>
                    </a:lnTo>
                    <a:lnTo>
                      <a:pt x="0" y="31"/>
                    </a:lnTo>
                    <a:lnTo>
                      <a:pt x="0" y="31"/>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1" name="Freeform 160"/>
              <p:cNvSpPr>
                <a:spLocks noChangeArrowheads="1"/>
              </p:cNvSpPr>
              <p:nvPr/>
            </p:nvSpPr>
            <p:spPr bwMode="auto">
              <a:xfrm>
                <a:off x="2062163" y="2673350"/>
                <a:ext cx="257175" cy="938213"/>
              </a:xfrm>
              <a:custGeom>
                <a:avLst/>
                <a:gdLst>
                  <a:gd name="T0" fmla="*/ 465 w 714"/>
                  <a:gd name="T1" fmla="*/ 2511 h 2605"/>
                  <a:gd name="T2" fmla="*/ 465 w 714"/>
                  <a:gd name="T3" fmla="*/ 2448 h 2605"/>
                  <a:gd name="T4" fmla="*/ 496 w 714"/>
                  <a:gd name="T5" fmla="*/ 2356 h 2605"/>
                  <a:gd name="T6" fmla="*/ 496 w 714"/>
                  <a:gd name="T7" fmla="*/ 2293 h 2605"/>
                  <a:gd name="T8" fmla="*/ 527 w 714"/>
                  <a:gd name="T9" fmla="*/ 2232 h 2605"/>
                  <a:gd name="T10" fmla="*/ 557 w 714"/>
                  <a:gd name="T11" fmla="*/ 2108 h 2605"/>
                  <a:gd name="T12" fmla="*/ 527 w 714"/>
                  <a:gd name="T13" fmla="*/ 1984 h 2605"/>
                  <a:gd name="T14" fmla="*/ 527 w 714"/>
                  <a:gd name="T15" fmla="*/ 1922 h 2605"/>
                  <a:gd name="T16" fmla="*/ 557 w 714"/>
                  <a:gd name="T17" fmla="*/ 1828 h 2605"/>
                  <a:gd name="T18" fmla="*/ 589 w 714"/>
                  <a:gd name="T19" fmla="*/ 1704 h 2605"/>
                  <a:gd name="T20" fmla="*/ 620 w 714"/>
                  <a:gd name="T21" fmla="*/ 1674 h 2605"/>
                  <a:gd name="T22" fmla="*/ 651 w 714"/>
                  <a:gd name="T23" fmla="*/ 1612 h 2605"/>
                  <a:gd name="T24" fmla="*/ 651 w 714"/>
                  <a:gd name="T25" fmla="*/ 1550 h 2605"/>
                  <a:gd name="T26" fmla="*/ 713 w 714"/>
                  <a:gd name="T27" fmla="*/ 1456 h 2605"/>
                  <a:gd name="T28" fmla="*/ 681 w 714"/>
                  <a:gd name="T29" fmla="*/ 1395 h 2605"/>
                  <a:gd name="T30" fmla="*/ 651 w 714"/>
                  <a:gd name="T31" fmla="*/ 1302 h 2605"/>
                  <a:gd name="T32" fmla="*/ 620 w 714"/>
                  <a:gd name="T33" fmla="*/ 1208 h 2605"/>
                  <a:gd name="T34" fmla="*/ 620 w 714"/>
                  <a:gd name="T35" fmla="*/ 1178 h 2605"/>
                  <a:gd name="T36" fmla="*/ 589 w 714"/>
                  <a:gd name="T37" fmla="*/ 1116 h 2605"/>
                  <a:gd name="T38" fmla="*/ 557 w 714"/>
                  <a:gd name="T39" fmla="*/ 1054 h 2605"/>
                  <a:gd name="T40" fmla="*/ 620 w 714"/>
                  <a:gd name="T41" fmla="*/ 992 h 2605"/>
                  <a:gd name="T42" fmla="*/ 589 w 714"/>
                  <a:gd name="T43" fmla="*/ 930 h 2605"/>
                  <a:gd name="T44" fmla="*/ 620 w 714"/>
                  <a:gd name="T45" fmla="*/ 868 h 2605"/>
                  <a:gd name="T46" fmla="*/ 620 w 714"/>
                  <a:gd name="T47" fmla="*/ 775 h 2605"/>
                  <a:gd name="T48" fmla="*/ 620 w 714"/>
                  <a:gd name="T49" fmla="*/ 743 h 2605"/>
                  <a:gd name="T50" fmla="*/ 589 w 714"/>
                  <a:gd name="T51" fmla="*/ 682 h 2605"/>
                  <a:gd name="T52" fmla="*/ 557 w 714"/>
                  <a:gd name="T53" fmla="*/ 682 h 2605"/>
                  <a:gd name="T54" fmla="*/ 465 w 714"/>
                  <a:gd name="T55" fmla="*/ 620 h 2605"/>
                  <a:gd name="T56" fmla="*/ 433 w 714"/>
                  <a:gd name="T57" fmla="*/ 589 h 2605"/>
                  <a:gd name="T58" fmla="*/ 372 w 714"/>
                  <a:gd name="T59" fmla="*/ 527 h 2605"/>
                  <a:gd name="T60" fmla="*/ 341 w 714"/>
                  <a:gd name="T61" fmla="*/ 465 h 2605"/>
                  <a:gd name="T62" fmla="*/ 341 w 714"/>
                  <a:gd name="T63" fmla="*/ 403 h 2605"/>
                  <a:gd name="T64" fmla="*/ 372 w 714"/>
                  <a:gd name="T65" fmla="*/ 341 h 2605"/>
                  <a:gd name="T66" fmla="*/ 372 w 714"/>
                  <a:gd name="T67" fmla="*/ 310 h 2605"/>
                  <a:gd name="T68" fmla="*/ 403 w 714"/>
                  <a:gd name="T69" fmla="*/ 248 h 2605"/>
                  <a:gd name="T70" fmla="*/ 527 w 714"/>
                  <a:gd name="T71" fmla="*/ 186 h 2605"/>
                  <a:gd name="T72" fmla="*/ 527 w 714"/>
                  <a:gd name="T73" fmla="*/ 124 h 2605"/>
                  <a:gd name="T74" fmla="*/ 433 w 714"/>
                  <a:gd name="T75" fmla="*/ 124 h 2605"/>
                  <a:gd name="T76" fmla="*/ 372 w 714"/>
                  <a:gd name="T77" fmla="*/ 31 h 2605"/>
                  <a:gd name="T78" fmla="*/ 309 w 714"/>
                  <a:gd name="T79" fmla="*/ 31 h 2605"/>
                  <a:gd name="T80" fmla="*/ 186 w 714"/>
                  <a:gd name="T81" fmla="*/ 124 h 2605"/>
                  <a:gd name="T82" fmla="*/ 92 w 714"/>
                  <a:gd name="T83" fmla="*/ 310 h 2605"/>
                  <a:gd name="T84" fmla="*/ 31 w 714"/>
                  <a:gd name="T85" fmla="*/ 248 h 2605"/>
                  <a:gd name="T86" fmla="*/ 0 w 714"/>
                  <a:gd name="T87" fmla="*/ 279 h 2605"/>
                  <a:gd name="T88" fmla="*/ 62 w 714"/>
                  <a:gd name="T89" fmla="*/ 434 h 2605"/>
                  <a:gd name="T90" fmla="*/ 124 w 714"/>
                  <a:gd name="T91" fmla="*/ 558 h 2605"/>
                  <a:gd name="T92" fmla="*/ 186 w 714"/>
                  <a:gd name="T93" fmla="*/ 682 h 2605"/>
                  <a:gd name="T94" fmla="*/ 279 w 714"/>
                  <a:gd name="T95" fmla="*/ 868 h 2605"/>
                  <a:gd name="T96" fmla="*/ 433 w 714"/>
                  <a:gd name="T97" fmla="*/ 992 h 2605"/>
                  <a:gd name="T98" fmla="*/ 557 w 714"/>
                  <a:gd name="T99" fmla="*/ 1116 h 2605"/>
                  <a:gd name="T100" fmla="*/ 589 w 714"/>
                  <a:gd name="T101" fmla="*/ 1271 h 2605"/>
                  <a:gd name="T102" fmla="*/ 557 w 714"/>
                  <a:gd name="T103" fmla="*/ 1426 h 2605"/>
                  <a:gd name="T104" fmla="*/ 557 w 714"/>
                  <a:gd name="T105" fmla="*/ 1550 h 2605"/>
                  <a:gd name="T106" fmla="*/ 527 w 714"/>
                  <a:gd name="T107" fmla="*/ 1736 h 2605"/>
                  <a:gd name="T108" fmla="*/ 527 w 714"/>
                  <a:gd name="T109" fmla="*/ 1828 h 2605"/>
                  <a:gd name="T110" fmla="*/ 496 w 714"/>
                  <a:gd name="T111" fmla="*/ 1952 h 2605"/>
                  <a:gd name="T112" fmla="*/ 496 w 714"/>
                  <a:gd name="T113" fmla="*/ 2139 h 2605"/>
                  <a:gd name="T114" fmla="*/ 433 w 714"/>
                  <a:gd name="T115" fmla="*/ 2293 h 2605"/>
                  <a:gd name="T116" fmla="*/ 403 w 714"/>
                  <a:gd name="T117" fmla="*/ 2356 h 2605"/>
                  <a:gd name="T118" fmla="*/ 372 w 714"/>
                  <a:gd name="T119" fmla="*/ 2572 h 2605"/>
                  <a:gd name="T120" fmla="*/ 433 w 714"/>
                  <a:gd name="T121" fmla="*/ 2572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2605">
                    <a:moveTo>
                      <a:pt x="433" y="2541"/>
                    </a:moveTo>
                    <a:lnTo>
                      <a:pt x="433" y="2541"/>
                    </a:lnTo>
                    <a:lnTo>
                      <a:pt x="433" y="2541"/>
                    </a:lnTo>
                    <a:cubicBezTo>
                      <a:pt x="433" y="2541"/>
                      <a:pt x="433" y="2541"/>
                      <a:pt x="465" y="2511"/>
                    </a:cubicBezTo>
                    <a:lnTo>
                      <a:pt x="465" y="2511"/>
                    </a:lnTo>
                    <a:lnTo>
                      <a:pt x="465" y="2511"/>
                    </a:lnTo>
                    <a:lnTo>
                      <a:pt x="465" y="2511"/>
                    </a:lnTo>
                    <a:lnTo>
                      <a:pt x="465" y="2480"/>
                    </a:lnTo>
                    <a:lnTo>
                      <a:pt x="465" y="2480"/>
                    </a:lnTo>
                    <a:cubicBezTo>
                      <a:pt x="465" y="2480"/>
                      <a:pt x="465" y="2480"/>
                      <a:pt x="465" y="2448"/>
                    </a:cubicBezTo>
                    <a:lnTo>
                      <a:pt x="465" y="2448"/>
                    </a:lnTo>
                    <a:lnTo>
                      <a:pt x="465" y="2448"/>
                    </a:lnTo>
                    <a:cubicBezTo>
                      <a:pt x="465" y="2417"/>
                      <a:pt x="465" y="2417"/>
                      <a:pt x="496" y="2417"/>
                    </a:cubicBezTo>
                    <a:lnTo>
                      <a:pt x="496" y="2387"/>
                    </a:lnTo>
                    <a:cubicBezTo>
                      <a:pt x="496" y="2387"/>
                      <a:pt x="496" y="2387"/>
                      <a:pt x="496" y="2356"/>
                    </a:cubicBezTo>
                    <a:lnTo>
                      <a:pt x="496" y="2356"/>
                    </a:lnTo>
                    <a:cubicBezTo>
                      <a:pt x="496" y="2356"/>
                      <a:pt x="496" y="2356"/>
                      <a:pt x="496" y="2324"/>
                    </a:cubicBezTo>
                    <a:lnTo>
                      <a:pt x="496" y="2324"/>
                    </a:lnTo>
                    <a:lnTo>
                      <a:pt x="496" y="2324"/>
                    </a:lnTo>
                    <a:lnTo>
                      <a:pt x="496" y="2293"/>
                    </a:lnTo>
                    <a:lnTo>
                      <a:pt x="496" y="2293"/>
                    </a:lnTo>
                    <a:cubicBezTo>
                      <a:pt x="496" y="2263"/>
                      <a:pt x="496" y="2263"/>
                      <a:pt x="496" y="2263"/>
                    </a:cubicBezTo>
                    <a:cubicBezTo>
                      <a:pt x="496" y="2263"/>
                      <a:pt x="527" y="2263"/>
                      <a:pt x="527" y="2232"/>
                    </a:cubicBezTo>
                    <a:lnTo>
                      <a:pt x="527" y="2232"/>
                    </a:lnTo>
                    <a:lnTo>
                      <a:pt x="527" y="2232"/>
                    </a:lnTo>
                    <a:lnTo>
                      <a:pt x="527" y="2232"/>
                    </a:lnTo>
                    <a:lnTo>
                      <a:pt x="527" y="2200"/>
                    </a:lnTo>
                    <a:cubicBezTo>
                      <a:pt x="527" y="2200"/>
                      <a:pt x="527" y="2200"/>
                      <a:pt x="527" y="2169"/>
                    </a:cubicBezTo>
                    <a:cubicBezTo>
                      <a:pt x="527" y="2169"/>
                      <a:pt x="527" y="2169"/>
                      <a:pt x="557" y="2169"/>
                    </a:cubicBezTo>
                    <a:cubicBezTo>
                      <a:pt x="557" y="2169"/>
                      <a:pt x="557" y="2139"/>
                      <a:pt x="557" y="2108"/>
                    </a:cubicBezTo>
                    <a:lnTo>
                      <a:pt x="557" y="2108"/>
                    </a:lnTo>
                    <a:lnTo>
                      <a:pt x="557" y="2076"/>
                    </a:lnTo>
                    <a:cubicBezTo>
                      <a:pt x="557" y="2076"/>
                      <a:pt x="557" y="2076"/>
                      <a:pt x="557" y="2046"/>
                    </a:cubicBezTo>
                    <a:cubicBezTo>
                      <a:pt x="557" y="2046"/>
                      <a:pt x="527" y="2046"/>
                      <a:pt x="527" y="2015"/>
                    </a:cubicBezTo>
                    <a:cubicBezTo>
                      <a:pt x="527" y="2015"/>
                      <a:pt x="527" y="2015"/>
                      <a:pt x="527" y="1984"/>
                    </a:cubicBezTo>
                    <a:lnTo>
                      <a:pt x="527" y="1984"/>
                    </a:lnTo>
                    <a:lnTo>
                      <a:pt x="527" y="1952"/>
                    </a:lnTo>
                    <a:lnTo>
                      <a:pt x="527" y="1952"/>
                    </a:lnTo>
                    <a:cubicBezTo>
                      <a:pt x="527" y="1922"/>
                      <a:pt x="527" y="1922"/>
                      <a:pt x="527" y="1922"/>
                    </a:cubicBezTo>
                    <a:lnTo>
                      <a:pt x="527" y="1922"/>
                    </a:lnTo>
                    <a:lnTo>
                      <a:pt x="527" y="1922"/>
                    </a:lnTo>
                    <a:cubicBezTo>
                      <a:pt x="557" y="1891"/>
                      <a:pt x="557" y="1891"/>
                      <a:pt x="557" y="1891"/>
                    </a:cubicBezTo>
                    <a:lnTo>
                      <a:pt x="557" y="1860"/>
                    </a:lnTo>
                    <a:lnTo>
                      <a:pt x="557" y="1860"/>
                    </a:lnTo>
                    <a:cubicBezTo>
                      <a:pt x="557" y="1828"/>
                      <a:pt x="557" y="1828"/>
                      <a:pt x="557" y="1828"/>
                    </a:cubicBezTo>
                    <a:lnTo>
                      <a:pt x="557" y="1828"/>
                    </a:lnTo>
                    <a:lnTo>
                      <a:pt x="557" y="1798"/>
                    </a:lnTo>
                    <a:lnTo>
                      <a:pt x="557" y="1798"/>
                    </a:lnTo>
                    <a:lnTo>
                      <a:pt x="557" y="1798"/>
                    </a:lnTo>
                    <a:cubicBezTo>
                      <a:pt x="557" y="1767"/>
                      <a:pt x="589" y="1736"/>
                      <a:pt x="589" y="1704"/>
                    </a:cubicBezTo>
                    <a:cubicBezTo>
                      <a:pt x="620" y="1704"/>
                      <a:pt x="620" y="1674"/>
                      <a:pt x="620" y="1674"/>
                    </a:cubicBezTo>
                    <a:lnTo>
                      <a:pt x="620" y="1674"/>
                    </a:lnTo>
                    <a:lnTo>
                      <a:pt x="620" y="1674"/>
                    </a:lnTo>
                    <a:lnTo>
                      <a:pt x="620" y="1674"/>
                    </a:lnTo>
                    <a:lnTo>
                      <a:pt x="620" y="1674"/>
                    </a:lnTo>
                    <a:cubicBezTo>
                      <a:pt x="620" y="1643"/>
                      <a:pt x="620" y="1643"/>
                      <a:pt x="620" y="1643"/>
                    </a:cubicBezTo>
                    <a:lnTo>
                      <a:pt x="651" y="1643"/>
                    </a:lnTo>
                    <a:lnTo>
                      <a:pt x="651" y="1643"/>
                    </a:lnTo>
                    <a:lnTo>
                      <a:pt x="651" y="1612"/>
                    </a:lnTo>
                    <a:lnTo>
                      <a:pt x="651" y="1612"/>
                    </a:lnTo>
                    <a:lnTo>
                      <a:pt x="651" y="1612"/>
                    </a:lnTo>
                    <a:lnTo>
                      <a:pt x="651" y="1580"/>
                    </a:lnTo>
                    <a:lnTo>
                      <a:pt x="620" y="1580"/>
                    </a:lnTo>
                    <a:lnTo>
                      <a:pt x="651" y="1550"/>
                    </a:lnTo>
                    <a:lnTo>
                      <a:pt x="651" y="1550"/>
                    </a:lnTo>
                    <a:lnTo>
                      <a:pt x="620" y="1519"/>
                    </a:lnTo>
                    <a:lnTo>
                      <a:pt x="651" y="1488"/>
                    </a:lnTo>
                    <a:lnTo>
                      <a:pt x="651" y="1488"/>
                    </a:lnTo>
                    <a:cubicBezTo>
                      <a:pt x="681" y="1488"/>
                      <a:pt x="681" y="1456"/>
                      <a:pt x="713" y="1456"/>
                    </a:cubicBezTo>
                    <a:lnTo>
                      <a:pt x="713" y="1456"/>
                    </a:lnTo>
                    <a:lnTo>
                      <a:pt x="713" y="1456"/>
                    </a:lnTo>
                    <a:lnTo>
                      <a:pt x="713" y="1426"/>
                    </a:lnTo>
                    <a:lnTo>
                      <a:pt x="713" y="1426"/>
                    </a:lnTo>
                    <a:lnTo>
                      <a:pt x="713" y="1426"/>
                    </a:lnTo>
                    <a:cubicBezTo>
                      <a:pt x="681" y="1426"/>
                      <a:pt x="681" y="1426"/>
                      <a:pt x="681" y="1395"/>
                    </a:cubicBezTo>
                    <a:lnTo>
                      <a:pt x="681" y="1395"/>
                    </a:lnTo>
                    <a:cubicBezTo>
                      <a:pt x="681" y="1364"/>
                      <a:pt x="681" y="1364"/>
                      <a:pt x="681" y="1364"/>
                    </a:cubicBezTo>
                    <a:lnTo>
                      <a:pt x="681" y="1364"/>
                    </a:lnTo>
                    <a:cubicBezTo>
                      <a:pt x="651" y="1364"/>
                      <a:pt x="651" y="1332"/>
                      <a:pt x="651" y="1302"/>
                    </a:cubicBezTo>
                    <a:lnTo>
                      <a:pt x="651" y="1302"/>
                    </a:lnTo>
                    <a:lnTo>
                      <a:pt x="651" y="1302"/>
                    </a:lnTo>
                    <a:lnTo>
                      <a:pt x="651" y="1302"/>
                    </a:lnTo>
                    <a:cubicBezTo>
                      <a:pt x="620" y="1271"/>
                      <a:pt x="620" y="1240"/>
                      <a:pt x="620" y="1240"/>
                    </a:cubicBezTo>
                    <a:lnTo>
                      <a:pt x="620" y="1240"/>
                    </a:lnTo>
                    <a:lnTo>
                      <a:pt x="620" y="1208"/>
                    </a:lnTo>
                    <a:lnTo>
                      <a:pt x="620" y="1208"/>
                    </a:lnTo>
                    <a:lnTo>
                      <a:pt x="620" y="1178"/>
                    </a:lnTo>
                    <a:lnTo>
                      <a:pt x="620" y="1178"/>
                    </a:lnTo>
                    <a:lnTo>
                      <a:pt x="620" y="1178"/>
                    </a:lnTo>
                    <a:lnTo>
                      <a:pt x="620" y="1178"/>
                    </a:lnTo>
                    <a:lnTo>
                      <a:pt x="620" y="1178"/>
                    </a:lnTo>
                    <a:lnTo>
                      <a:pt x="620" y="1147"/>
                    </a:lnTo>
                    <a:lnTo>
                      <a:pt x="620" y="1147"/>
                    </a:lnTo>
                    <a:lnTo>
                      <a:pt x="620" y="1116"/>
                    </a:lnTo>
                    <a:lnTo>
                      <a:pt x="589" y="1116"/>
                    </a:lnTo>
                    <a:lnTo>
                      <a:pt x="589" y="1116"/>
                    </a:lnTo>
                    <a:cubicBezTo>
                      <a:pt x="589" y="1116"/>
                      <a:pt x="589" y="1116"/>
                      <a:pt x="589" y="1084"/>
                    </a:cubicBezTo>
                    <a:lnTo>
                      <a:pt x="589" y="1084"/>
                    </a:lnTo>
                    <a:lnTo>
                      <a:pt x="557" y="1054"/>
                    </a:lnTo>
                    <a:lnTo>
                      <a:pt x="557" y="1054"/>
                    </a:lnTo>
                    <a:cubicBezTo>
                      <a:pt x="557" y="1054"/>
                      <a:pt x="557" y="1054"/>
                      <a:pt x="589" y="1023"/>
                    </a:cubicBezTo>
                    <a:cubicBezTo>
                      <a:pt x="589" y="1023"/>
                      <a:pt x="589" y="1023"/>
                      <a:pt x="589" y="992"/>
                    </a:cubicBezTo>
                    <a:lnTo>
                      <a:pt x="589" y="992"/>
                    </a:lnTo>
                    <a:lnTo>
                      <a:pt x="620" y="992"/>
                    </a:lnTo>
                    <a:lnTo>
                      <a:pt x="620" y="992"/>
                    </a:lnTo>
                    <a:lnTo>
                      <a:pt x="620" y="992"/>
                    </a:lnTo>
                    <a:cubicBezTo>
                      <a:pt x="589" y="992"/>
                      <a:pt x="589" y="960"/>
                      <a:pt x="589" y="930"/>
                    </a:cubicBezTo>
                    <a:lnTo>
                      <a:pt x="589" y="930"/>
                    </a:lnTo>
                    <a:lnTo>
                      <a:pt x="589" y="930"/>
                    </a:lnTo>
                    <a:lnTo>
                      <a:pt x="589" y="930"/>
                    </a:lnTo>
                    <a:cubicBezTo>
                      <a:pt x="589" y="899"/>
                      <a:pt x="589" y="899"/>
                      <a:pt x="589" y="899"/>
                    </a:cubicBezTo>
                    <a:lnTo>
                      <a:pt x="589" y="899"/>
                    </a:lnTo>
                    <a:cubicBezTo>
                      <a:pt x="589" y="868"/>
                      <a:pt x="589" y="868"/>
                      <a:pt x="589" y="868"/>
                    </a:cubicBezTo>
                    <a:lnTo>
                      <a:pt x="620" y="868"/>
                    </a:lnTo>
                    <a:lnTo>
                      <a:pt x="620" y="868"/>
                    </a:lnTo>
                    <a:cubicBezTo>
                      <a:pt x="620" y="868"/>
                      <a:pt x="620" y="868"/>
                      <a:pt x="620" y="837"/>
                    </a:cubicBezTo>
                    <a:lnTo>
                      <a:pt x="589" y="837"/>
                    </a:lnTo>
                    <a:cubicBezTo>
                      <a:pt x="589" y="806"/>
                      <a:pt x="589" y="806"/>
                      <a:pt x="620" y="806"/>
                    </a:cubicBezTo>
                    <a:lnTo>
                      <a:pt x="620" y="806"/>
                    </a:lnTo>
                    <a:cubicBezTo>
                      <a:pt x="620" y="775"/>
                      <a:pt x="620" y="775"/>
                      <a:pt x="620" y="775"/>
                    </a:cubicBezTo>
                    <a:lnTo>
                      <a:pt x="620" y="775"/>
                    </a:lnTo>
                    <a:lnTo>
                      <a:pt x="620" y="775"/>
                    </a:lnTo>
                    <a:lnTo>
                      <a:pt x="620" y="775"/>
                    </a:lnTo>
                    <a:lnTo>
                      <a:pt x="620" y="775"/>
                    </a:lnTo>
                    <a:cubicBezTo>
                      <a:pt x="620" y="743"/>
                      <a:pt x="620" y="743"/>
                      <a:pt x="620" y="743"/>
                    </a:cubicBezTo>
                    <a:lnTo>
                      <a:pt x="620" y="743"/>
                    </a:lnTo>
                    <a:cubicBezTo>
                      <a:pt x="620" y="713"/>
                      <a:pt x="589" y="682"/>
                      <a:pt x="589" y="682"/>
                    </a:cubicBezTo>
                    <a:lnTo>
                      <a:pt x="589" y="682"/>
                    </a:lnTo>
                    <a:lnTo>
                      <a:pt x="589" y="682"/>
                    </a:lnTo>
                    <a:lnTo>
                      <a:pt x="589" y="682"/>
                    </a:lnTo>
                    <a:cubicBezTo>
                      <a:pt x="557" y="682"/>
                      <a:pt x="557" y="682"/>
                      <a:pt x="557" y="682"/>
                    </a:cubicBezTo>
                    <a:lnTo>
                      <a:pt x="557" y="682"/>
                    </a:lnTo>
                    <a:lnTo>
                      <a:pt x="557" y="682"/>
                    </a:lnTo>
                    <a:lnTo>
                      <a:pt x="557" y="682"/>
                    </a:lnTo>
                    <a:lnTo>
                      <a:pt x="557" y="682"/>
                    </a:lnTo>
                    <a:cubicBezTo>
                      <a:pt x="527" y="682"/>
                      <a:pt x="527" y="651"/>
                      <a:pt x="527" y="620"/>
                    </a:cubicBezTo>
                    <a:lnTo>
                      <a:pt x="527" y="620"/>
                    </a:lnTo>
                    <a:lnTo>
                      <a:pt x="527" y="620"/>
                    </a:lnTo>
                    <a:cubicBezTo>
                      <a:pt x="496" y="620"/>
                      <a:pt x="496" y="620"/>
                      <a:pt x="496" y="620"/>
                    </a:cubicBezTo>
                    <a:cubicBezTo>
                      <a:pt x="496" y="620"/>
                      <a:pt x="496" y="620"/>
                      <a:pt x="465" y="620"/>
                    </a:cubicBezTo>
                    <a:lnTo>
                      <a:pt x="465" y="620"/>
                    </a:lnTo>
                    <a:lnTo>
                      <a:pt x="465" y="620"/>
                    </a:lnTo>
                    <a:lnTo>
                      <a:pt x="465" y="620"/>
                    </a:lnTo>
                    <a:lnTo>
                      <a:pt x="465" y="620"/>
                    </a:lnTo>
                    <a:cubicBezTo>
                      <a:pt x="465" y="620"/>
                      <a:pt x="433" y="620"/>
                      <a:pt x="433" y="589"/>
                    </a:cubicBezTo>
                    <a:lnTo>
                      <a:pt x="433" y="589"/>
                    </a:lnTo>
                    <a:lnTo>
                      <a:pt x="433" y="589"/>
                    </a:lnTo>
                    <a:cubicBezTo>
                      <a:pt x="403" y="589"/>
                      <a:pt x="403" y="589"/>
                      <a:pt x="403" y="558"/>
                    </a:cubicBezTo>
                    <a:cubicBezTo>
                      <a:pt x="403" y="558"/>
                      <a:pt x="372" y="558"/>
                      <a:pt x="372" y="527"/>
                    </a:cubicBezTo>
                    <a:lnTo>
                      <a:pt x="372" y="527"/>
                    </a:lnTo>
                    <a:lnTo>
                      <a:pt x="372" y="527"/>
                    </a:lnTo>
                    <a:lnTo>
                      <a:pt x="372" y="527"/>
                    </a:lnTo>
                    <a:cubicBezTo>
                      <a:pt x="372" y="527"/>
                      <a:pt x="372" y="527"/>
                      <a:pt x="372" y="496"/>
                    </a:cubicBezTo>
                    <a:lnTo>
                      <a:pt x="372" y="496"/>
                    </a:lnTo>
                    <a:lnTo>
                      <a:pt x="341" y="465"/>
                    </a:lnTo>
                    <a:cubicBezTo>
                      <a:pt x="341" y="434"/>
                      <a:pt x="341" y="434"/>
                      <a:pt x="341" y="434"/>
                    </a:cubicBezTo>
                    <a:lnTo>
                      <a:pt x="341" y="434"/>
                    </a:lnTo>
                    <a:cubicBezTo>
                      <a:pt x="341" y="403"/>
                      <a:pt x="341" y="403"/>
                      <a:pt x="341" y="403"/>
                    </a:cubicBezTo>
                    <a:lnTo>
                      <a:pt x="341" y="403"/>
                    </a:lnTo>
                    <a:lnTo>
                      <a:pt x="341" y="403"/>
                    </a:lnTo>
                    <a:lnTo>
                      <a:pt x="341" y="372"/>
                    </a:lnTo>
                    <a:lnTo>
                      <a:pt x="341" y="372"/>
                    </a:lnTo>
                    <a:lnTo>
                      <a:pt x="341" y="372"/>
                    </a:lnTo>
                    <a:lnTo>
                      <a:pt x="372" y="341"/>
                    </a:lnTo>
                    <a:lnTo>
                      <a:pt x="372" y="341"/>
                    </a:lnTo>
                    <a:lnTo>
                      <a:pt x="372" y="341"/>
                    </a:lnTo>
                    <a:lnTo>
                      <a:pt x="372" y="341"/>
                    </a:lnTo>
                    <a:lnTo>
                      <a:pt x="372" y="341"/>
                    </a:lnTo>
                    <a:lnTo>
                      <a:pt x="372" y="341"/>
                    </a:lnTo>
                    <a:cubicBezTo>
                      <a:pt x="372" y="310"/>
                      <a:pt x="372" y="310"/>
                      <a:pt x="372" y="310"/>
                    </a:cubicBezTo>
                    <a:lnTo>
                      <a:pt x="372" y="310"/>
                    </a:lnTo>
                    <a:cubicBezTo>
                      <a:pt x="372" y="279"/>
                      <a:pt x="372" y="279"/>
                      <a:pt x="372" y="279"/>
                    </a:cubicBezTo>
                    <a:cubicBezTo>
                      <a:pt x="403" y="248"/>
                      <a:pt x="403" y="248"/>
                      <a:pt x="403" y="248"/>
                    </a:cubicBezTo>
                    <a:lnTo>
                      <a:pt x="403" y="248"/>
                    </a:lnTo>
                    <a:lnTo>
                      <a:pt x="403" y="248"/>
                    </a:lnTo>
                    <a:cubicBezTo>
                      <a:pt x="433" y="248"/>
                      <a:pt x="433" y="248"/>
                      <a:pt x="433" y="217"/>
                    </a:cubicBezTo>
                    <a:cubicBezTo>
                      <a:pt x="433" y="217"/>
                      <a:pt x="465" y="217"/>
                      <a:pt x="465" y="186"/>
                    </a:cubicBezTo>
                    <a:lnTo>
                      <a:pt x="496" y="186"/>
                    </a:lnTo>
                    <a:lnTo>
                      <a:pt x="496" y="186"/>
                    </a:lnTo>
                    <a:lnTo>
                      <a:pt x="527" y="186"/>
                    </a:lnTo>
                    <a:lnTo>
                      <a:pt x="527" y="186"/>
                    </a:lnTo>
                    <a:lnTo>
                      <a:pt x="527" y="186"/>
                    </a:lnTo>
                    <a:cubicBezTo>
                      <a:pt x="527" y="155"/>
                      <a:pt x="527" y="155"/>
                      <a:pt x="527" y="155"/>
                    </a:cubicBezTo>
                    <a:lnTo>
                      <a:pt x="527" y="124"/>
                    </a:lnTo>
                    <a:lnTo>
                      <a:pt x="527" y="124"/>
                    </a:lnTo>
                    <a:lnTo>
                      <a:pt x="527" y="124"/>
                    </a:lnTo>
                    <a:lnTo>
                      <a:pt x="527" y="124"/>
                    </a:lnTo>
                    <a:lnTo>
                      <a:pt x="496" y="124"/>
                    </a:lnTo>
                    <a:lnTo>
                      <a:pt x="465" y="124"/>
                    </a:lnTo>
                    <a:cubicBezTo>
                      <a:pt x="465" y="124"/>
                      <a:pt x="465" y="124"/>
                      <a:pt x="433" y="124"/>
                    </a:cubicBezTo>
                    <a:lnTo>
                      <a:pt x="433" y="124"/>
                    </a:lnTo>
                    <a:cubicBezTo>
                      <a:pt x="403" y="124"/>
                      <a:pt x="372" y="124"/>
                      <a:pt x="372" y="93"/>
                    </a:cubicBezTo>
                    <a:lnTo>
                      <a:pt x="372" y="62"/>
                    </a:lnTo>
                    <a:lnTo>
                      <a:pt x="372" y="62"/>
                    </a:lnTo>
                    <a:lnTo>
                      <a:pt x="372" y="31"/>
                    </a:lnTo>
                    <a:lnTo>
                      <a:pt x="372" y="31"/>
                    </a:lnTo>
                    <a:lnTo>
                      <a:pt x="341" y="31"/>
                    </a:lnTo>
                    <a:cubicBezTo>
                      <a:pt x="341" y="31"/>
                      <a:pt x="309" y="31"/>
                      <a:pt x="309" y="0"/>
                    </a:cubicBezTo>
                    <a:lnTo>
                      <a:pt x="309" y="0"/>
                    </a:lnTo>
                    <a:lnTo>
                      <a:pt x="309" y="31"/>
                    </a:lnTo>
                    <a:cubicBezTo>
                      <a:pt x="309" y="31"/>
                      <a:pt x="309" y="31"/>
                      <a:pt x="279" y="31"/>
                    </a:cubicBezTo>
                    <a:cubicBezTo>
                      <a:pt x="279" y="62"/>
                      <a:pt x="279" y="62"/>
                      <a:pt x="279" y="62"/>
                    </a:cubicBezTo>
                    <a:lnTo>
                      <a:pt x="279" y="62"/>
                    </a:lnTo>
                    <a:lnTo>
                      <a:pt x="279" y="62"/>
                    </a:lnTo>
                    <a:cubicBezTo>
                      <a:pt x="279" y="93"/>
                      <a:pt x="248" y="124"/>
                      <a:pt x="186" y="124"/>
                    </a:cubicBezTo>
                    <a:cubicBezTo>
                      <a:pt x="155" y="124"/>
                      <a:pt x="155" y="155"/>
                      <a:pt x="155" y="155"/>
                    </a:cubicBezTo>
                    <a:cubicBezTo>
                      <a:pt x="155" y="186"/>
                      <a:pt x="124" y="217"/>
                      <a:pt x="124" y="248"/>
                    </a:cubicBezTo>
                    <a:cubicBezTo>
                      <a:pt x="124" y="248"/>
                      <a:pt x="124" y="248"/>
                      <a:pt x="124" y="279"/>
                    </a:cubicBezTo>
                    <a:lnTo>
                      <a:pt x="92" y="279"/>
                    </a:lnTo>
                    <a:cubicBezTo>
                      <a:pt x="92" y="310"/>
                      <a:pt x="92" y="310"/>
                      <a:pt x="92" y="310"/>
                    </a:cubicBezTo>
                    <a:cubicBezTo>
                      <a:pt x="62" y="310"/>
                      <a:pt x="62" y="310"/>
                      <a:pt x="62" y="310"/>
                    </a:cubicBezTo>
                    <a:lnTo>
                      <a:pt x="62" y="310"/>
                    </a:lnTo>
                    <a:cubicBezTo>
                      <a:pt x="62" y="279"/>
                      <a:pt x="31" y="279"/>
                      <a:pt x="31" y="248"/>
                    </a:cubicBezTo>
                    <a:lnTo>
                      <a:pt x="31" y="248"/>
                    </a:lnTo>
                    <a:lnTo>
                      <a:pt x="31" y="248"/>
                    </a:lnTo>
                    <a:lnTo>
                      <a:pt x="31" y="248"/>
                    </a:lnTo>
                    <a:cubicBezTo>
                      <a:pt x="31" y="248"/>
                      <a:pt x="31" y="248"/>
                      <a:pt x="0" y="248"/>
                    </a:cubicBezTo>
                    <a:lnTo>
                      <a:pt x="0" y="248"/>
                    </a:lnTo>
                    <a:cubicBezTo>
                      <a:pt x="0" y="279"/>
                      <a:pt x="0" y="279"/>
                      <a:pt x="0" y="279"/>
                    </a:cubicBezTo>
                    <a:lnTo>
                      <a:pt x="0" y="279"/>
                    </a:lnTo>
                    <a:lnTo>
                      <a:pt x="0" y="310"/>
                    </a:lnTo>
                    <a:lnTo>
                      <a:pt x="0" y="310"/>
                    </a:lnTo>
                    <a:cubicBezTo>
                      <a:pt x="0" y="310"/>
                      <a:pt x="31" y="341"/>
                      <a:pt x="62" y="372"/>
                    </a:cubicBezTo>
                    <a:lnTo>
                      <a:pt x="62" y="372"/>
                    </a:lnTo>
                    <a:cubicBezTo>
                      <a:pt x="62" y="403"/>
                      <a:pt x="62" y="403"/>
                      <a:pt x="62" y="434"/>
                    </a:cubicBezTo>
                    <a:lnTo>
                      <a:pt x="92" y="434"/>
                    </a:lnTo>
                    <a:lnTo>
                      <a:pt x="92" y="465"/>
                    </a:lnTo>
                    <a:cubicBezTo>
                      <a:pt x="92" y="465"/>
                      <a:pt x="92" y="465"/>
                      <a:pt x="124" y="465"/>
                    </a:cubicBezTo>
                    <a:cubicBezTo>
                      <a:pt x="124" y="496"/>
                      <a:pt x="124" y="527"/>
                      <a:pt x="124" y="527"/>
                    </a:cubicBezTo>
                    <a:cubicBezTo>
                      <a:pt x="124" y="527"/>
                      <a:pt x="124" y="527"/>
                      <a:pt x="124" y="558"/>
                    </a:cubicBezTo>
                    <a:lnTo>
                      <a:pt x="155" y="589"/>
                    </a:lnTo>
                    <a:cubicBezTo>
                      <a:pt x="186" y="620"/>
                      <a:pt x="186" y="620"/>
                      <a:pt x="186" y="651"/>
                    </a:cubicBezTo>
                    <a:cubicBezTo>
                      <a:pt x="186" y="682"/>
                      <a:pt x="186" y="682"/>
                      <a:pt x="186" y="682"/>
                    </a:cubicBezTo>
                    <a:lnTo>
                      <a:pt x="186" y="682"/>
                    </a:lnTo>
                    <a:lnTo>
                      <a:pt x="186" y="682"/>
                    </a:lnTo>
                    <a:cubicBezTo>
                      <a:pt x="186" y="682"/>
                      <a:pt x="186" y="682"/>
                      <a:pt x="217" y="713"/>
                    </a:cubicBezTo>
                    <a:cubicBezTo>
                      <a:pt x="217" y="713"/>
                      <a:pt x="217" y="743"/>
                      <a:pt x="248" y="743"/>
                    </a:cubicBezTo>
                    <a:cubicBezTo>
                      <a:pt x="248" y="775"/>
                      <a:pt x="248" y="806"/>
                      <a:pt x="248" y="806"/>
                    </a:cubicBezTo>
                    <a:cubicBezTo>
                      <a:pt x="248" y="837"/>
                      <a:pt x="248" y="837"/>
                      <a:pt x="248" y="837"/>
                    </a:cubicBezTo>
                    <a:cubicBezTo>
                      <a:pt x="248" y="868"/>
                      <a:pt x="248" y="868"/>
                      <a:pt x="279" y="868"/>
                    </a:cubicBezTo>
                    <a:lnTo>
                      <a:pt x="279" y="868"/>
                    </a:lnTo>
                    <a:lnTo>
                      <a:pt x="309" y="899"/>
                    </a:lnTo>
                    <a:cubicBezTo>
                      <a:pt x="341" y="899"/>
                      <a:pt x="341" y="930"/>
                      <a:pt x="341" y="930"/>
                    </a:cubicBezTo>
                    <a:cubicBezTo>
                      <a:pt x="372" y="930"/>
                      <a:pt x="372" y="960"/>
                      <a:pt x="372" y="960"/>
                    </a:cubicBezTo>
                    <a:cubicBezTo>
                      <a:pt x="403" y="960"/>
                      <a:pt x="433" y="992"/>
                      <a:pt x="433" y="992"/>
                    </a:cubicBezTo>
                    <a:cubicBezTo>
                      <a:pt x="433" y="992"/>
                      <a:pt x="433" y="992"/>
                      <a:pt x="465" y="992"/>
                    </a:cubicBezTo>
                    <a:lnTo>
                      <a:pt x="496" y="1023"/>
                    </a:lnTo>
                    <a:cubicBezTo>
                      <a:pt x="496" y="1054"/>
                      <a:pt x="496" y="1054"/>
                      <a:pt x="527" y="1054"/>
                    </a:cubicBezTo>
                    <a:lnTo>
                      <a:pt x="527" y="1054"/>
                    </a:lnTo>
                    <a:cubicBezTo>
                      <a:pt x="557" y="1084"/>
                      <a:pt x="557" y="1084"/>
                      <a:pt x="557" y="1116"/>
                    </a:cubicBezTo>
                    <a:cubicBezTo>
                      <a:pt x="589" y="1116"/>
                      <a:pt x="589" y="1147"/>
                      <a:pt x="589" y="1208"/>
                    </a:cubicBezTo>
                    <a:lnTo>
                      <a:pt x="589" y="1208"/>
                    </a:lnTo>
                    <a:lnTo>
                      <a:pt x="589" y="1240"/>
                    </a:lnTo>
                    <a:lnTo>
                      <a:pt x="589" y="1271"/>
                    </a:lnTo>
                    <a:lnTo>
                      <a:pt x="589" y="1271"/>
                    </a:lnTo>
                    <a:lnTo>
                      <a:pt x="589" y="1271"/>
                    </a:lnTo>
                    <a:cubicBezTo>
                      <a:pt x="589" y="1271"/>
                      <a:pt x="589" y="1302"/>
                      <a:pt x="589" y="1332"/>
                    </a:cubicBezTo>
                    <a:cubicBezTo>
                      <a:pt x="589" y="1364"/>
                      <a:pt x="589" y="1364"/>
                      <a:pt x="589" y="1395"/>
                    </a:cubicBezTo>
                    <a:lnTo>
                      <a:pt x="589" y="1395"/>
                    </a:lnTo>
                    <a:cubicBezTo>
                      <a:pt x="589" y="1426"/>
                      <a:pt x="589" y="1426"/>
                      <a:pt x="557" y="1426"/>
                    </a:cubicBezTo>
                    <a:cubicBezTo>
                      <a:pt x="557" y="1456"/>
                      <a:pt x="557" y="1456"/>
                      <a:pt x="557" y="1456"/>
                    </a:cubicBezTo>
                    <a:cubicBezTo>
                      <a:pt x="589" y="1456"/>
                      <a:pt x="557" y="1488"/>
                      <a:pt x="557" y="1519"/>
                    </a:cubicBezTo>
                    <a:lnTo>
                      <a:pt x="557" y="1519"/>
                    </a:lnTo>
                    <a:cubicBezTo>
                      <a:pt x="557" y="1519"/>
                      <a:pt x="557" y="1519"/>
                      <a:pt x="557" y="1550"/>
                    </a:cubicBezTo>
                    <a:lnTo>
                      <a:pt x="557" y="1550"/>
                    </a:lnTo>
                    <a:cubicBezTo>
                      <a:pt x="557" y="1580"/>
                      <a:pt x="557" y="1580"/>
                      <a:pt x="557" y="1612"/>
                    </a:cubicBezTo>
                    <a:lnTo>
                      <a:pt x="557" y="1643"/>
                    </a:lnTo>
                    <a:cubicBezTo>
                      <a:pt x="557" y="1643"/>
                      <a:pt x="557" y="1643"/>
                      <a:pt x="557" y="1674"/>
                    </a:cubicBezTo>
                    <a:lnTo>
                      <a:pt x="557" y="1704"/>
                    </a:lnTo>
                    <a:cubicBezTo>
                      <a:pt x="557" y="1704"/>
                      <a:pt x="557" y="1736"/>
                      <a:pt x="527" y="1736"/>
                    </a:cubicBezTo>
                    <a:lnTo>
                      <a:pt x="527" y="1767"/>
                    </a:lnTo>
                    <a:cubicBezTo>
                      <a:pt x="527" y="1798"/>
                      <a:pt x="527" y="1798"/>
                      <a:pt x="527" y="1798"/>
                    </a:cubicBezTo>
                    <a:lnTo>
                      <a:pt x="527" y="1798"/>
                    </a:lnTo>
                    <a:lnTo>
                      <a:pt x="527" y="1798"/>
                    </a:lnTo>
                    <a:lnTo>
                      <a:pt x="527" y="1828"/>
                    </a:lnTo>
                    <a:lnTo>
                      <a:pt x="527" y="1828"/>
                    </a:lnTo>
                    <a:cubicBezTo>
                      <a:pt x="527" y="1828"/>
                      <a:pt x="527" y="1828"/>
                      <a:pt x="527" y="1860"/>
                    </a:cubicBezTo>
                    <a:cubicBezTo>
                      <a:pt x="527" y="1860"/>
                      <a:pt x="527" y="1891"/>
                      <a:pt x="496" y="1891"/>
                    </a:cubicBezTo>
                    <a:lnTo>
                      <a:pt x="496" y="1922"/>
                    </a:lnTo>
                    <a:cubicBezTo>
                      <a:pt x="496" y="1922"/>
                      <a:pt x="496" y="1922"/>
                      <a:pt x="496" y="1952"/>
                    </a:cubicBezTo>
                    <a:cubicBezTo>
                      <a:pt x="496" y="1952"/>
                      <a:pt x="496" y="1952"/>
                      <a:pt x="496" y="1984"/>
                    </a:cubicBezTo>
                    <a:cubicBezTo>
                      <a:pt x="527" y="1984"/>
                      <a:pt x="496" y="2046"/>
                      <a:pt x="496" y="2046"/>
                    </a:cubicBezTo>
                    <a:lnTo>
                      <a:pt x="496" y="2076"/>
                    </a:lnTo>
                    <a:cubicBezTo>
                      <a:pt x="496" y="2076"/>
                      <a:pt x="496" y="2108"/>
                      <a:pt x="496" y="2139"/>
                    </a:cubicBezTo>
                    <a:lnTo>
                      <a:pt x="496" y="2139"/>
                    </a:lnTo>
                    <a:cubicBezTo>
                      <a:pt x="496" y="2139"/>
                      <a:pt x="496" y="2139"/>
                      <a:pt x="496" y="2169"/>
                    </a:cubicBezTo>
                    <a:cubicBezTo>
                      <a:pt x="496" y="2169"/>
                      <a:pt x="496" y="2200"/>
                      <a:pt x="465" y="2232"/>
                    </a:cubicBezTo>
                    <a:lnTo>
                      <a:pt x="433" y="2263"/>
                    </a:lnTo>
                    <a:lnTo>
                      <a:pt x="433" y="2293"/>
                    </a:lnTo>
                    <a:lnTo>
                      <a:pt x="433" y="2293"/>
                    </a:lnTo>
                    <a:cubicBezTo>
                      <a:pt x="433" y="2293"/>
                      <a:pt x="433" y="2293"/>
                      <a:pt x="433" y="2324"/>
                    </a:cubicBezTo>
                    <a:lnTo>
                      <a:pt x="403" y="2324"/>
                    </a:lnTo>
                    <a:lnTo>
                      <a:pt x="403" y="2324"/>
                    </a:lnTo>
                    <a:cubicBezTo>
                      <a:pt x="403" y="2356"/>
                      <a:pt x="403" y="2356"/>
                      <a:pt x="403" y="2356"/>
                    </a:cubicBezTo>
                    <a:lnTo>
                      <a:pt x="403" y="2356"/>
                    </a:lnTo>
                    <a:cubicBezTo>
                      <a:pt x="403" y="2387"/>
                      <a:pt x="403" y="2387"/>
                      <a:pt x="403" y="2417"/>
                    </a:cubicBezTo>
                    <a:lnTo>
                      <a:pt x="403" y="2417"/>
                    </a:lnTo>
                    <a:lnTo>
                      <a:pt x="403" y="2448"/>
                    </a:lnTo>
                    <a:cubicBezTo>
                      <a:pt x="403" y="2448"/>
                      <a:pt x="433" y="2480"/>
                      <a:pt x="403" y="2511"/>
                    </a:cubicBezTo>
                    <a:cubicBezTo>
                      <a:pt x="403" y="2541"/>
                      <a:pt x="372" y="2572"/>
                      <a:pt x="372" y="2572"/>
                    </a:cubicBezTo>
                    <a:lnTo>
                      <a:pt x="372" y="2572"/>
                    </a:lnTo>
                    <a:cubicBezTo>
                      <a:pt x="403" y="2572"/>
                      <a:pt x="403" y="2572"/>
                      <a:pt x="403" y="2572"/>
                    </a:cubicBezTo>
                    <a:lnTo>
                      <a:pt x="433" y="2572"/>
                    </a:lnTo>
                    <a:lnTo>
                      <a:pt x="433" y="2572"/>
                    </a:lnTo>
                    <a:lnTo>
                      <a:pt x="433" y="2572"/>
                    </a:lnTo>
                    <a:lnTo>
                      <a:pt x="433" y="2572"/>
                    </a:lnTo>
                    <a:cubicBezTo>
                      <a:pt x="465" y="2604"/>
                      <a:pt x="465" y="2604"/>
                      <a:pt x="465" y="2604"/>
                    </a:cubicBezTo>
                    <a:cubicBezTo>
                      <a:pt x="465" y="2604"/>
                      <a:pt x="433" y="2572"/>
                      <a:pt x="433" y="254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2" name="Freeform 161"/>
              <p:cNvSpPr>
                <a:spLocks noChangeArrowheads="1"/>
              </p:cNvSpPr>
              <p:nvPr/>
            </p:nvSpPr>
            <p:spPr bwMode="auto">
              <a:xfrm>
                <a:off x="2184400" y="3810000"/>
                <a:ext cx="33338" cy="34925"/>
              </a:xfrm>
              <a:custGeom>
                <a:avLst/>
                <a:gdLst>
                  <a:gd name="T0" fmla="*/ 92 w 93"/>
                  <a:gd name="T1" fmla="*/ 63 h 95"/>
                  <a:gd name="T2" fmla="*/ 92 w 93"/>
                  <a:gd name="T3" fmla="*/ 63 h 95"/>
                  <a:gd name="T4" fmla="*/ 31 w 93"/>
                  <a:gd name="T5" fmla="*/ 31 h 95"/>
                  <a:gd name="T6" fmla="*/ 31 w 93"/>
                  <a:gd name="T7" fmla="*/ 0 h 95"/>
                  <a:gd name="T8" fmla="*/ 31 w 93"/>
                  <a:gd name="T9" fmla="*/ 0 h 95"/>
                  <a:gd name="T10" fmla="*/ 31 w 93"/>
                  <a:gd name="T11" fmla="*/ 0 h 95"/>
                  <a:gd name="T12" fmla="*/ 0 w 93"/>
                  <a:gd name="T13" fmla="*/ 0 h 95"/>
                  <a:gd name="T14" fmla="*/ 0 w 93"/>
                  <a:gd name="T15" fmla="*/ 0 h 95"/>
                  <a:gd name="T16" fmla="*/ 31 w 93"/>
                  <a:gd name="T17" fmla="*/ 63 h 95"/>
                  <a:gd name="T18" fmla="*/ 31 w 93"/>
                  <a:gd name="T19" fmla="*/ 94 h 95"/>
                  <a:gd name="T20" fmla="*/ 31 w 93"/>
                  <a:gd name="T21" fmla="*/ 94 h 95"/>
                  <a:gd name="T22" fmla="*/ 62 w 93"/>
                  <a:gd name="T23" fmla="*/ 94 h 95"/>
                  <a:gd name="T24" fmla="*/ 92 w 93"/>
                  <a:gd name="T25" fmla="*/ 94 h 95"/>
                  <a:gd name="T26" fmla="*/ 92 w 93"/>
                  <a:gd name="T27" fmla="*/ 94 h 95"/>
                  <a:gd name="T28" fmla="*/ 92 w 93"/>
                  <a:gd name="T29" fmla="*/ 94 h 95"/>
                  <a:gd name="T30" fmla="*/ 92 w 93"/>
                  <a:gd name="T31"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92" y="63"/>
                    </a:moveTo>
                    <a:lnTo>
                      <a:pt x="92" y="63"/>
                    </a:lnTo>
                    <a:cubicBezTo>
                      <a:pt x="62" y="63"/>
                      <a:pt x="62" y="63"/>
                      <a:pt x="31" y="31"/>
                    </a:cubicBezTo>
                    <a:cubicBezTo>
                      <a:pt x="31" y="31"/>
                      <a:pt x="31" y="31"/>
                      <a:pt x="31" y="0"/>
                    </a:cubicBezTo>
                    <a:lnTo>
                      <a:pt x="31" y="0"/>
                    </a:lnTo>
                    <a:lnTo>
                      <a:pt x="31" y="0"/>
                    </a:lnTo>
                    <a:cubicBezTo>
                      <a:pt x="0" y="0"/>
                      <a:pt x="0" y="0"/>
                      <a:pt x="0" y="0"/>
                    </a:cubicBezTo>
                    <a:lnTo>
                      <a:pt x="0" y="0"/>
                    </a:lnTo>
                    <a:cubicBezTo>
                      <a:pt x="31" y="0"/>
                      <a:pt x="31" y="31"/>
                      <a:pt x="31" y="63"/>
                    </a:cubicBezTo>
                    <a:cubicBezTo>
                      <a:pt x="31" y="63"/>
                      <a:pt x="31" y="63"/>
                      <a:pt x="31" y="94"/>
                    </a:cubicBezTo>
                    <a:lnTo>
                      <a:pt x="31" y="94"/>
                    </a:lnTo>
                    <a:lnTo>
                      <a:pt x="62" y="94"/>
                    </a:lnTo>
                    <a:cubicBezTo>
                      <a:pt x="92" y="94"/>
                      <a:pt x="92" y="94"/>
                      <a:pt x="92" y="94"/>
                    </a:cubicBezTo>
                    <a:lnTo>
                      <a:pt x="92" y="94"/>
                    </a:lnTo>
                    <a:lnTo>
                      <a:pt x="92" y="94"/>
                    </a:lnTo>
                    <a:cubicBezTo>
                      <a:pt x="92" y="63"/>
                      <a:pt x="92" y="63"/>
                      <a:pt x="92"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3" name="Freeform 162"/>
              <p:cNvSpPr>
                <a:spLocks noChangeArrowheads="1"/>
              </p:cNvSpPr>
              <p:nvPr/>
            </p:nvSpPr>
            <p:spPr bwMode="auto">
              <a:xfrm>
                <a:off x="2051050" y="2751138"/>
                <a:ext cx="1588" cy="11112"/>
              </a:xfrm>
              <a:custGeom>
                <a:avLst/>
                <a:gdLst>
                  <a:gd name="T0" fmla="*/ 0 w 1"/>
                  <a:gd name="T1" fmla="*/ 31 h 32"/>
                  <a:gd name="T2" fmla="*/ 0 w 1"/>
                  <a:gd name="T3" fmla="*/ 31 h 32"/>
                  <a:gd name="T4" fmla="*/ 0 w 1"/>
                  <a:gd name="T5" fmla="*/ 31 h 32"/>
                  <a:gd name="T6" fmla="*/ 0 w 1"/>
                  <a:gd name="T7" fmla="*/ 0 h 32"/>
                  <a:gd name="T8" fmla="*/ 0 w 1"/>
                  <a:gd name="T9" fmla="*/ 0 h 32"/>
                  <a:gd name="T10" fmla="*/ 0 w 1"/>
                  <a:gd name="T11" fmla="*/ 0 h 32"/>
                  <a:gd name="T12" fmla="*/ 0 w 1"/>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 h="32">
                    <a:moveTo>
                      <a:pt x="0" y="31"/>
                    </a:moveTo>
                    <a:lnTo>
                      <a:pt x="0" y="31"/>
                    </a:lnTo>
                    <a:lnTo>
                      <a:pt x="0" y="31"/>
                    </a:lnTo>
                    <a:lnTo>
                      <a:pt x="0" y="0"/>
                    </a:lnTo>
                    <a:lnTo>
                      <a:pt x="0" y="0"/>
                    </a:lnTo>
                    <a:lnTo>
                      <a:pt x="0" y="0"/>
                    </a:lnTo>
                    <a:lnTo>
                      <a:pt x="0"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4" name="Freeform 163"/>
              <p:cNvSpPr>
                <a:spLocks noChangeArrowheads="1"/>
              </p:cNvSpPr>
              <p:nvPr/>
            </p:nvSpPr>
            <p:spPr bwMode="auto">
              <a:xfrm>
                <a:off x="2239963" y="3867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5" name="Freeform 164"/>
              <p:cNvSpPr>
                <a:spLocks noChangeArrowheads="1"/>
              </p:cNvSpPr>
              <p:nvPr/>
            </p:nvSpPr>
            <p:spPr bwMode="auto">
              <a:xfrm>
                <a:off x="2217738" y="3654425"/>
                <a:ext cx="11112" cy="22225"/>
              </a:xfrm>
              <a:custGeom>
                <a:avLst/>
                <a:gdLst>
                  <a:gd name="T0" fmla="*/ 0 w 33"/>
                  <a:gd name="T1" fmla="*/ 31 h 62"/>
                  <a:gd name="T2" fmla="*/ 0 w 33"/>
                  <a:gd name="T3" fmla="*/ 31 h 62"/>
                  <a:gd name="T4" fmla="*/ 32 w 33"/>
                  <a:gd name="T5" fmla="*/ 61 h 62"/>
                  <a:gd name="T6" fmla="*/ 32 w 33"/>
                  <a:gd name="T7" fmla="*/ 61 h 62"/>
                  <a:gd name="T8" fmla="*/ 32 w 33"/>
                  <a:gd name="T9" fmla="*/ 61 h 62"/>
                  <a:gd name="T10" fmla="*/ 32 w 33"/>
                  <a:gd name="T11" fmla="*/ 31 h 62"/>
                  <a:gd name="T12" fmla="*/ 32 w 33"/>
                  <a:gd name="T13" fmla="*/ 31 h 62"/>
                  <a:gd name="T14" fmla="*/ 32 w 33"/>
                  <a:gd name="T15" fmla="*/ 31 h 62"/>
                  <a:gd name="T16" fmla="*/ 0 w 33"/>
                  <a:gd name="T17" fmla="*/ 0 h 62"/>
                  <a:gd name="T18" fmla="*/ 0 w 33"/>
                  <a:gd name="T19" fmla="*/ 0 h 62"/>
                  <a:gd name="T20" fmla="*/ 0 w 33"/>
                  <a:gd name="T21" fmla="*/ 0 h 62"/>
                  <a:gd name="T22" fmla="*/ 0 w 33"/>
                  <a:gd name="T23" fmla="*/ 0 h 62"/>
                  <a:gd name="T24" fmla="*/ 0 w 33"/>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31"/>
                    </a:moveTo>
                    <a:lnTo>
                      <a:pt x="0" y="31"/>
                    </a:lnTo>
                    <a:lnTo>
                      <a:pt x="32" y="61"/>
                    </a:lnTo>
                    <a:lnTo>
                      <a:pt x="32" y="61"/>
                    </a:lnTo>
                    <a:lnTo>
                      <a:pt x="32" y="61"/>
                    </a:lnTo>
                    <a:cubicBezTo>
                      <a:pt x="32" y="61"/>
                      <a:pt x="32" y="61"/>
                      <a:pt x="32" y="31"/>
                    </a:cubicBezTo>
                    <a:lnTo>
                      <a:pt x="32" y="31"/>
                    </a:lnTo>
                    <a:lnTo>
                      <a:pt x="32" y="31"/>
                    </a:lnTo>
                    <a:cubicBezTo>
                      <a:pt x="0" y="31"/>
                      <a:pt x="0" y="0"/>
                      <a:pt x="0" y="0"/>
                    </a:cubicBezTo>
                    <a:lnTo>
                      <a:pt x="0" y="0"/>
                    </a:lnTo>
                    <a:lnTo>
                      <a:pt x="0" y="0"/>
                    </a:lnTo>
                    <a:lnTo>
                      <a:pt x="0" y="0"/>
                    </a:lnTo>
                    <a:cubicBezTo>
                      <a:pt x="0" y="31"/>
                      <a:pt x="0"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6" name="Freeform 165"/>
              <p:cNvSpPr>
                <a:spLocks noChangeArrowheads="1"/>
              </p:cNvSpPr>
              <p:nvPr/>
            </p:nvSpPr>
            <p:spPr bwMode="auto">
              <a:xfrm>
                <a:off x="2173288" y="3687763"/>
                <a:ext cx="57150" cy="88900"/>
              </a:xfrm>
              <a:custGeom>
                <a:avLst/>
                <a:gdLst>
                  <a:gd name="T0" fmla="*/ 63 w 157"/>
                  <a:gd name="T1" fmla="*/ 248 h 249"/>
                  <a:gd name="T2" fmla="*/ 63 w 157"/>
                  <a:gd name="T3" fmla="*/ 248 h 249"/>
                  <a:gd name="T4" fmla="*/ 63 w 157"/>
                  <a:gd name="T5" fmla="*/ 248 h 249"/>
                  <a:gd name="T6" fmla="*/ 94 w 157"/>
                  <a:gd name="T7" fmla="*/ 248 h 249"/>
                  <a:gd name="T8" fmla="*/ 94 w 157"/>
                  <a:gd name="T9" fmla="*/ 248 h 249"/>
                  <a:gd name="T10" fmla="*/ 124 w 157"/>
                  <a:gd name="T11" fmla="*/ 217 h 249"/>
                  <a:gd name="T12" fmla="*/ 124 w 157"/>
                  <a:gd name="T13" fmla="*/ 217 h 249"/>
                  <a:gd name="T14" fmla="*/ 124 w 157"/>
                  <a:gd name="T15" fmla="*/ 217 h 249"/>
                  <a:gd name="T16" fmla="*/ 124 w 157"/>
                  <a:gd name="T17" fmla="*/ 217 h 249"/>
                  <a:gd name="T18" fmla="*/ 124 w 157"/>
                  <a:gd name="T19" fmla="*/ 187 h 249"/>
                  <a:gd name="T20" fmla="*/ 124 w 157"/>
                  <a:gd name="T21" fmla="*/ 156 h 249"/>
                  <a:gd name="T22" fmla="*/ 124 w 157"/>
                  <a:gd name="T23" fmla="*/ 124 h 249"/>
                  <a:gd name="T24" fmla="*/ 124 w 157"/>
                  <a:gd name="T25" fmla="*/ 124 h 249"/>
                  <a:gd name="T26" fmla="*/ 124 w 157"/>
                  <a:gd name="T27" fmla="*/ 124 h 249"/>
                  <a:gd name="T28" fmla="*/ 156 w 157"/>
                  <a:gd name="T29" fmla="*/ 93 h 249"/>
                  <a:gd name="T30" fmla="*/ 156 w 157"/>
                  <a:gd name="T31" fmla="*/ 93 h 249"/>
                  <a:gd name="T32" fmla="*/ 156 w 157"/>
                  <a:gd name="T33" fmla="*/ 93 h 249"/>
                  <a:gd name="T34" fmla="*/ 156 w 157"/>
                  <a:gd name="T35" fmla="*/ 93 h 249"/>
                  <a:gd name="T36" fmla="*/ 156 w 157"/>
                  <a:gd name="T37" fmla="*/ 63 h 249"/>
                  <a:gd name="T38" fmla="*/ 156 w 157"/>
                  <a:gd name="T39" fmla="*/ 63 h 249"/>
                  <a:gd name="T40" fmla="*/ 156 w 157"/>
                  <a:gd name="T41" fmla="*/ 63 h 249"/>
                  <a:gd name="T42" fmla="*/ 156 w 157"/>
                  <a:gd name="T43" fmla="*/ 32 h 249"/>
                  <a:gd name="T44" fmla="*/ 156 w 157"/>
                  <a:gd name="T45" fmla="*/ 32 h 249"/>
                  <a:gd name="T46" fmla="*/ 156 w 157"/>
                  <a:gd name="T47" fmla="*/ 32 h 249"/>
                  <a:gd name="T48" fmla="*/ 156 w 157"/>
                  <a:gd name="T49" fmla="*/ 0 h 249"/>
                  <a:gd name="T50" fmla="*/ 124 w 157"/>
                  <a:gd name="T51" fmla="*/ 32 h 249"/>
                  <a:gd name="T52" fmla="*/ 124 w 157"/>
                  <a:gd name="T53" fmla="*/ 32 h 249"/>
                  <a:gd name="T54" fmla="*/ 124 w 157"/>
                  <a:gd name="T55" fmla="*/ 63 h 249"/>
                  <a:gd name="T56" fmla="*/ 94 w 157"/>
                  <a:gd name="T57" fmla="*/ 63 h 249"/>
                  <a:gd name="T58" fmla="*/ 94 w 157"/>
                  <a:gd name="T59" fmla="*/ 63 h 249"/>
                  <a:gd name="T60" fmla="*/ 94 w 157"/>
                  <a:gd name="T61" fmla="*/ 93 h 249"/>
                  <a:gd name="T62" fmla="*/ 63 w 157"/>
                  <a:gd name="T63" fmla="*/ 63 h 249"/>
                  <a:gd name="T64" fmla="*/ 32 w 157"/>
                  <a:gd name="T65" fmla="*/ 93 h 249"/>
                  <a:gd name="T66" fmla="*/ 32 w 157"/>
                  <a:gd name="T67" fmla="*/ 93 h 249"/>
                  <a:gd name="T68" fmla="*/ 32 w 157"/>
                  <a:gd name="T69" fmla="*/ 93 h 249"/>
                  <a:gd name="T70" fmla="*/ 0 w 157"/>
                  <a:gd name="T71" fmla="*/ 93 h 249"/>
                  <a:gd name="T72" fmla="*/ 32 w 157"/>
                  <a:gd name="T73" fmla="*/ 93 h 249"/>
                  <a:gd name="T74" fmla="*/ 32 w 157"/>
                  <a:gd name="T75" fmla="*/ 93 h 249"/>
                  <a:gd name="T76" fmla="*/ 63 w 157"/>
                  <a:gd name="T77" fmla="*/ 124 h 249"/>
                  <a:gd name="T78" fmla="*/ 63 w 157"/>
                  <a:gd name="T79" fmla="*/ 156 h 249"/>
                  <a:gd name="T80" fmla="*/ 94 w 157"/>
                  <a:gd name="T81" fmla="*/ 187 h 249"/>
                  <a:gd name="T82" fmla="*/ 94 w 157"/>
                  <a:gd name="T83" fmla="*/ 217 h 249"/>
                  <a:gd name="T84" fmla="*/ 63 w 157"/>
                  <a:gd name="T85" fmla="*/ 217 h 249"/>
                  <a:gd name="T86" fmla="*/ 32 w 157"/>
                  <a:gd name="T87" fmla="*/ 217 h 249"/>
                  <a:gd name="T88" fmla="*/ 32 w 157"/>
                  <a:gd name="T89" fmla="*/ 217 h 249"/>
                  <a:gd name="T90" fmla="*/ 63 w 157"/>
                  <a:gd name="T9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49">
                    <a:moveTo>
                      <a:pt x="63" y="248"/>
                    </a:moveTo>
                    <a:lnTo>
                      <a:pt x="63" y="248"/>
                    </a:lnTo>
                    <a:lnTo>
                      <a:pt x="63" y="248"/>
                    </a:lnTo>
                    <a:cubicBezTo>
                      <a:pt x="94" y="248"/>
                      <a:pt x="94" y="248"/>
                      <a:pt x="94" y="248"/>
                    </a:cubicBezTo>
                    <a:lnTo>
                      <a:pt x="94" y="248"/>
                    </a:lnTo>
                    <a:cubicBezTo>
                      <a:pt x="94" y="217"/>
                      <a:pt x="94" y="217"/>
                      <a:pt x="124" y="217"/>
                    </a:cubicBezTo>
                    <a:lnTo>
                      <a:pt x="124" y="217"/>
                    </a:lnTo>
                    <a:lnTo>
                      <a:pt x="124" y="217"/>
                    </a:lnTo>
                    <a:lnTo>
                      <a:pt x="124" y="217"/>
                    </a:lnTo>
                    <a:cubicBezTo>
                      <a:pt x="124" y="187"/>
                      <a:pt x="124" y="187"/>
                      <a:pt x="124" y="187"/>
                    </a:cubicBezTo>
                    <a:cubicBezTo>
                      <a:pt x="124" y="156"/>
                      <a:pt x="124" y="156"/>
                      <a:pt x="124" y="156"/>
                    </a:cubicBezTo>
                    <a:cubicBezTo>
                      <a:pt x="124" y="124"/>
                      <a:pt x="124" y="124"/>
                      <a:pt x="124" y="124"/>
                    </a:cubicBezTo>
                    <a:lnTo>
                      <a:pt x="124" y="124"/>
                    </a:lnTo>
                    <a:lnTo>
                      <a:pt x="124" y="124"/>
                    </a:lnTo>
                    <a:lnTo>
                      <a:pt x="156" y="93"/>
                    </a:lnTo>
                    <a:lnTo>
                      <a:pt x="156" y="93"/>
                    </a:lnTo>
                    <a:lnTo>
                      <a:pt x="156" y="93"/>
                    </a:lnTo>
                    <a:lnTo>
                      <a:pt x="156" y="93"/>
                    </a:lnTo>
                    <a:lnTo>
                      <a:pt x="156" y="63"/>
                    </a:lnTo>
                    <a:lnTo>
                      <a:pt x="156" y="63"/>
                    </a:lnTo>
                    <a:lnTo>
                      <a:pt x="156" y="63"/>
                    </a:lnTo>
                    <a:cubicBezTo>
                      <a:pt x="156" y="63"/>
                      <a:pt x="156" y="63"/>
                      <a:pt x="156" y="32"/>
                    </a:cubicBezTo>
                    <a:lnTo>
                      <a:pt x="156" y="32"/>
                    </a:lnTo>
                    <a:lnTo>
                      <a:pt x="156" y="32"/>
                    </a:lnTo>
                    <a:cubicBezTo>
                      <a:pt x="156" y="32"/>
                      <a:pt x="156" y="32"/>
                      <a:pt x="156" y="0"/>
                    </a:cubicBezTo>
                    <a:cubicBezTo>
                      <a:pt x="124" y="32"/>
                      <a:pt x="124" y="32"/>
                      <a:pt x="124" y="32"/>
                    </a:cubicBezTo>
                    <a:lnTo>
                      <a:pt x="124" y="32"/>
                    </a:lnTo>
                    <a:cubicBezTo>
                      <a:pt x="124" y="63"/>
                      <a:pt x="124" y="63"/>
                      <a:pt x="124" y="63"/>
                    </a:cubicBezTo>
                    <a:cubicBezTo>
                      <a:pt x="94" y="63"/>
                      <a:pt x="94" y="63"/>
                      <a:pt x="94" y="63"/>
                    </a:cubicBezTo>
                    <a:lnTo>
                      <a:pt x="94" y="63"/>
                    </a:lnTo>
                    <a:cubicBezTo>
                      <a:pt x="94" y="93"/>
                      <a:pt x="94" y="93"/>
                      <a:pt x="94" y="93"/>
                    </a:cubicBezTo>
                    <a:cubicBezTo>
                      <a:pt x="63" y="93"/>
                      <a:pt x="63" y="63"/>
                      <a:pt x="63" y="63"/>
                    </a:cubicBezTo>
                    <a:cubicBezTo>
                      <a:pt x="63" y="63"/>
                      <a:pt x="63" y="63"/>
                      <a:pt x="32" y="93"/>
                    </a:cubicBezTo>
                    <a:lnTo>
                      <a:pt x="32" y="93"/>
                    </a:lnTo>
                    <a:lnTo>
                      <a:pt x="32" y="93"/>
                    </a:lnTo>
                    <a:cubicBezTo>
                      <a:pt x="32" y="93"/>
                      <a:pt x="32" y="93"/>
                      <a:pt x="0" y="93"/>
                    </a:cubicBezTo>
                    <a:cubicBezTo>
                      <a:pt x="32" y="93"/>
                      <a:pt x="32" y="93"/>
                      <a:pt x="32" y="93"/>
                    </a:cubicBezTo>
                    <a:lnTo>
                      <a:pt x="32" y="93"/>
                    </a:lnTo>
                    <a:lnTo>
                      <a:pt x="63" y="124"/>
                    </a:lnTo>
                    <a:cubicBezTo>
                      <a:pt x="63" y="124"/>
                      <a:pt x="63" y="124"/>
                      <a:pt x="63" y="156"/>
                    </a:cubicBezTo>
                    <a:cubicBezTo>
                      <a:pt x="63" y="156"/>
                      <a:pt x="94" y="156"/>
                      <a:pt x="94" y="187"/>
                    </a:cubicBezTo>
                    <a:lnTo>
                      <a:pt x="94" y="217"/>
                    </a:lnTo>
                    <a:lnTo>
                      <a:pt x="63" y="217"/>
                    </a:lnTo>
                    <a:lnTo>
                      <a:pt x="32" y="217"/>
                    </a:lnTo>
                    <a:lnTo>
                      <a:pt x="32" y="217"/>
                    </a:lnTo>
                    <a:cubicBezTo>
                      <a:pt x="63" y="248"/>
                      <a:pt x="63" y="248"/>
                      <a:pt x="63" y="2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7" name="Freeform 166"/>
              <p:cNvSpPr>
                <a:spLocks noChangeArrowheads="1"/>
              </p:cNvSpPr>
              <p:nvPr/>
            </p:nvSpPr>
            <p:spPr bwMode="auto">
              <a:xfrm>
                <a:off x="3167063" y="987425"/>
                <a:ext cx="55562" cy="33338"/>
              </a:xfrm>
              <a:custGeom>
                <a:avLst/>
                <a:gdLst>
                  <a:gd name="T0" fmla="*/ 61 w 156"/>
                  <a:gd name="T1" fmla="*/ 62 h 94"/>
                  <a:gd name="T2" fmla="*/ 61 w 156"/>
                  <a:gd name="T3" fmla="*/ 62 h 94"/>
                  <a:gd name="T4" fmla="*/ 61 w 156"/>
                  <a:gd name="T5" fmla="*/ 62 h 94"/>
                  <a:gd name="T6" fmla="*/ 61 w 156"/>
                  <a:gd name="T7" fmla="*/ 62 h 94"/>
                  <a:gd name="T8" fmla="*/ 124 w 156"/>
                  <a:gd name="T9" fmla="*/ 93 h 94"/>
                  <a:gd name="T10" fmla="*/ 124 w 156"/>
                  <a:gd name="T11" fmla="*/ 93 h 94"/>
                  <a:gd name="T12" fmla="*/ 155 w 156"/>
                  <a:gd name="T13" fmla="*/ 93 h 94"/>
                  <a:gd name="T14" fmla="*/ 155 w 156"/>
                  <a:gd name="T15" fmla="*/ 93 h 94"/>
                  <a:gd name="T16" fmla="*/ 155 w 156"/>
                  <a:gd name="T17" fmla="*/ 93 h 94"/>
                  <a:gd name="T18" fmla="*/ 155 w 156"/>
                  <a:gd name="T19" fmla="*/ 93 h 94"/>
                  <a:gd name="T20" fmla="*/ 155 w 156"/>
                  <a:gd name="T21" fmla="*/ 31 h 94"/>
                  <a:gd name="T22" fmla="*/ 155 w 156"/>
                  <a:gd name="T23" fmla="*/ 31 h 94"/>
                  <a:gd name="T24" fmla="*/ 155 w 156"/>
                  <a:gd name="T25" fmla="*/ 31 h 94"/>
                  <a:gd name="T26" fmla="*/ 124 w 156"/>
                  <a:gd name="T27" fmla="*/ 31 h 94"/>
                  <a:gd name="T28" fmla="*/ 92 w 156"/>
                  <a:gd name="T29" fmla="*/ 31 h 94"/>
                  <a:gd name="T30" fmla="*/ 31 w 156"/>
                  <a:gd name="T31" fmla="*/ 0 h 94"/>
                  <a:gd name="T32" fmla="*/ 0 w 156"/>
                  <a:gd name="T33" fmla="*/ 0 h 94"/>
                  <a:gd name="T34" fmla="*/ 0 w 156"/>
                  <a:gd name="T35" fmla="*/ 0 h 94"/>
                  <a:gd name="T36" fmla="*/ 0 w 156"/>
                  <a:gd name="T37" fmla="*/ 0 h 94"/>
                  <a:gd name="T38" fmla="*/ 61 w 156"/>
                  <a:gd name="T39"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94">
                    <a:moveTo>
                      <a:pt x="61" y="62"/>
                    </a:moveTo>
                    <a:lnTo>
                      <a:pt x="61" y="62"/>
                    </a:lnTo>
                    <a:lnTo>
                      <a:pt x="61" y="62"/>
                    </a:lnTo>
                    <a:lnTo>
                      <a:pt x="61" y="62"/>
                    </a:lnTo>
                    <a:cubicBezTo>
                      <a:pt x="92" y="62"/>
                      <a:pt x="124" y="62"/>
                      <a:pt x="124" y="93"/>
                    </a:cubicBezTo>
                    <a:lnTo>
                      <a:pt x="124" y="93"/>
                    </a:lnTo>
                    <a:cubicBezTo>
                      <a:pt x="155" y="93"/>
                      <a:pt x="155" y="93"/>
                      <a:pt x="155" y="93"/>
                    </a:cubicBezTo>
                    <a:lnTo>
                      <a:pt x="155" y="93"/>
                    </a:lnTo>
                    <a:lnTo>
                      <a:pt x="155" y="93"/>
                    </a:lnTo>
                    <a:lnTo>
                      <a:pt x="155" y="93"/>
                    </a:lnTo>
                    <a:cubicBezTo>
                      <a:pt x="155" y="62"/>
                      <a:pt x="155" y="62"/>
                      <a:pt x="155" y="31"/>
                    </a:cubicBezTo>
                    <a:lnTo>
                      <a:pt x="155" y="31"/>
                    </a:lnTo>
                    <a:lnTo>
                      <a:pt x="155" y="31"/>
                    </a:lnTo>
                    <a:lnTo>
                      <a:pt x="124" y="31"/>
                    </a:lnTo>
                    <a:cubicBezTo>
                      <a:pt x="124" y="31"/>
                      <a:pt x="124" y="31"/>
                      <a:pt x="92" y="31"/>
                    </a:cubicBezTo>
                    <a:cubicBezTo>
                      <a:pt x="92" y="31"/>
                      <a:pt x="61" y="0"/>
                      <a:pt x="31" y="0"/>
                    </a:cubicBezTo>
                    <a:cubicBezTo>
                      <a:pt x="31" y="0"/>
                      <a:pt x="31" y="0"/>
                      <a:pt x="0" y="0"/>
                    </a:cubicBezTo>
                    <a:lnTo>
                      <a:pt x="0" y="0"/>
                    </a:lnTo>
                    <a:lnTo>
                      <a:pt x="0" y="0"/>
                    </a:lnTo>
                    <a:cubicBezTo>
                      <a:pt x="31" y="31"/>
                      <a:pt x="61" y="31"/>
                      <a:pt x="61"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8" name="Freeform 167"/>
              <p:cNvSpPr>
                <a:spLocks noChangeArrowheads="1"/>
              </p:cNvSpPr>
              <p:nvPr/>
            </p:nvSpPr>
            <p:spPr bwMode="auto">
              <a:xfrm>
                <a:off x="2239963" y="731838"/>
                <a:ext cx="1027112" cy="525462"/>
              </a:xfrm>
              <a:custGeom>
                <a:avLst/>
                <a:gdLst>
                  <a:gd name="T0" fmla="*/ 2541 w 2853"/>
                  <a:gd name="T1" fmla="*/ 837 h 1458"/>
                  <a:gd name="T2" fmla="*/ 2356 w 2853"/>
                  <a:gd name="T3" fmla="*/ 837 h 1458"/>
                  <a:gd name="T4" fmla="*/ 2293 w 2853"/>
                  <a:gd name="T5" fmla="*/ 651 h 1458"/>
                  <a:gd name="T6" fmla="*/ 2510 w 2853"/>
                  <a:gd name="T7" fmla="*/ 682 h 1458"/>
                  <a:gd name="T8" fmla="*/ 2541 w 2853"/>
                  <a:gd name="T9" fmla="*/ 589 h 1458"/>
                  <a:gd name="T10" fmla="*/ 2697 w 2853"/>
                  <a:gd name="T11" fmla="*/ 589 h 1458"/>
                  <a:gd name="T12" fmla="*/ 2697 w 2853"/>
                  <a:gd name="T13" fmla="*/ 496 h 1458"/>
                  <a:gd name="T14" fmla="*/ 2852 w 2853"/>
                  <a:gd name="T15" fmla="*/ 496 h 1458"/>
                  <a:gd name="T16" fmla="*/ 2728 w 2853"/>
                  <a:gd name="T17" fmla="*/ 434 h 1458"/>
                  <a:gd name="T18" fmla="*/ 2789 w 2853"/>
                  <a:gd name="T19" fmla="*/ 248 h 1458"/>
                  <a:gd name="T20" fmla="*/ 2852 w 2853"/>
                  <a:gd name="T21" fmla="*/ 186 h 1458"/>
                  <a:gd name="T22" fmla="*/ 2821 w 2853"/>
                  <a:gd name="T23" fmla="*/ 124 h 1458"/>
                  <a:gd name="T24" fmla="*/ 2665 w 2853"/>
                  <a:gd name="T25" fmla="*/ 93 h 1458"/>
                  <a:gd name="T26" fmla="*/ 2480 w 2853"/>
                  <a:gd name="T27" fmla="*/ 124 h 1458"/>
                  <a:gd name="T28" fmla="*/ 2201 w 2853"/>
                  <a:gd name="T29" fmla="*/ 124 h 1458"/>
                  <a:gd name="T30" fmla="*/ 2201 w 2853"/>
                  <a:gd name="T31" fmla="*/ 31 h 1458"/>
                  <a:gd name="T32" fmla="*/ 2480 w 2853"/>
                  <a:gd name="T33" fmla="*/ 31 h 1458"/>
                  <a:gd name="T34" fmla="*/ 2325 w 2853"/>
                  <a:gd name="T35" fmla="*/ 0 h 1458"/>
                  <a:gd name="T36" fmla="*/ 2076 w 2853"/>
                  <a:gd name="T37" fmla="*/ 0 h 1458"/>
                  <a:gd name="T38" fmla="*/ 1860 w 2853"/>
                  <a:gd name="T39" fmla="*/ 0 h 1458"/>
                  <a:gd name="T40" fmla="*/ 1642 w 2853"/>
                  <a:gd name="T41" fmla="*/ 31 h 1458"/>
                  <a:gd name="T42" fmla="*/ 1518 w 2853"/>
                  <a:gd name="T43" fmla="*/ 31 h 1458"/>
                  <a:gd name="T44" fmla="*/ 1333 w 2853"/>
                  <a:gd name="T45" fmla="*/ 93 h 1458"/>
                  <a:gd name="T46" fmla="*/ 1116 w 2853"/>
                  <a:gd name="T47" fmla="*/ 93 h 1458"/>
                  <a:gd name="T48" fmla="*/ 929 w 2853"/>
                  <a:gd name="T49" fmla="*/ 62 h 1458"/>
                  <a:gd name="T50" fmla="*/ 681 w 2853"/>
                  <a:gd name="T51" fmla="*/ 93 h 1458"/>
                  <a:gd name="T52" fmla="*/ 557 w 2853"/>
                  <a:gd name="T53" fmla="*/ 155 h 1458"/>
                  <a:gd name="T54" fmla="*/ 433 w 2853"/>
                  <a:gd name="T55" fmla="*/ 155 h 1458"/>
                  <a:gd name="T56" fmla="*/ 309 w 2853"/>
                  <a:gd name="T57" fmla="*/ 279 h 1458"/>
                  <a:gd name="T58" fmla="*/ 93 w 2853"/>
                  <a:gd name="T59" fmla="*/ 310 h 1458"/>
                  <a:gd name="T60" fmla="*/ 124 w 2853"/>
                  <a:gd name="T61" fmla="*/ 341 h 1458"/>
                  <a:gd name="T62" fmla="*/ 279 w 2853"/>
                  <a:gd name="T63" fmla="*/ 341 h 1458"/>
                  <a:gd name="T64" fmla="*/ 155 w 2853"/>
                  <a:gd name="T65" fmla="*/ 403 h 1458"/>
                  <a:gd name="T66" fmla="*/ 248 w 2853"/>
                  <a:gd name="T67" fmla="*/ 434 h 1458"/>
                  <a:gd name="T68" fmla="*/ 372 w 2853"/>
                  <a:gd name="T69" fmla="*/ 434 h 1458"/>
                  <a:gd name="T70" fmla="*/ 681 w 2853"/>
                  <a:gd name="T71" fmla="*/ 434 h 1458"/>
                  <a:gd name="T72" fmla="*/ 837 w 2853"/>
                  <a:gd name="T73" fmla="*/ 558 h 1458"/>
                  <a:gd name="T74" fmla="*/ 899 w 2853"/>
                  <a:gd name="T75" fmla="*/ 589 h 1458"/>
                  <a:gd name="T76" fmla="*/ 899 w 2853"/>
                  <a:gd name="T77" fmla="*/ 744 h 1458"/>
                  <a:gd name="T78" fmla="*/ 961 w 2853"/>
                  <a:gd name="T79" fmla="*/ 713 h 1458"/>
                  <a:gd name="T80" fmla="*/ 1177 w 2853"/>
                  <a:gd name="T81" fmla="*/ 806 h 1458"/>
                  <a:gd name="T82" fmla="*/ 1085 w 2853"/>
                  <a:gd name="T83" fmla="*/ 961 h 1458"/>
                  <a:gd name="T84" fmla="*/ 992 w 2853"/>
                  <a:gd name="T85" fmla="*/ 1023 h 1458"/>
                  <a:gd name="T86" fmla="*/ 1116 w 2853"/>
                  <a:gd name="T87" fmla="*/ 1116 h 1458"/>
                  <a:gd name="T88" fmla="*/ 1177 w 2853"/>
                  <a:gd name="T89" fmla="*/ 1209 h 1458"/>
                  <a:gd name="T90" fmla="*/ 1240 w 2853"/>
                  <a:gd name="T91" fmla="*/ 1364 h 1458"/>
                  <a:gd name="T92" fmla="*/ 1333 w 2853"/>
                  <a:gd name="T93" fmla="*/ 1426 h 1458"/>
                  <a:gd name="T94" fmla="*/ 1394 w 2853"/>
                  <a:gd name="T95" fmla="*/ 1394 h 1458"/>
                  <a:gd name="T96" fmla="*/ 1488 w 2853"/>
                  <a:gd name="T97" fmla="*/ 1457 h 1458"/>
                  <a:gd name="T98" fmla="*/ 1581 w 2853"/>
                  <a:gd name="T99" fmla="*/ 1426 h 1458"/>
                  <a:gd name="T100" fmla="*/ 1581 w 2853"/>
                  <a:gd name="T101" fmla="*/ 1270 h 1458"/>
                  <a:gd name="T102" fmla="*/ 1581 w 2853"/>
                  <a:gd name="T103" fmla="*/ 1178 h 1458"/>
                  <a:gd name="T104" fmla="*/ 1766 w 2853"/>
                  <a:gd name="T105" fmla="*/ 1116 h 1458"/>
                  <a:gd name="T106" fmla="*/ 1890 w 2853"/>
                  <a:gd name="T107" fmla="*/ 1085 h 1458"/>
                  <a:gd name="T108" fmla="*/ 2076 w 2853"/>
                  <a:gd name="T109" fmla="*/ 1023 h 1458"/>
                  <a:gd name="T110" fmla="*/ 2201 w 2853"/>
                  <a:gd name="T111" fmla="*/ 930 h 1458"/>
                  <a:gd name="T112" fmla="*/ 2293 w 2853"/>
                  <a:gd name="T113" fmla="*/ 930 h 1458"/>
                  <a:gd name="T114" fmla="*/ 2541 w 2853"/>
                  <a:gd name="T115" fmla="*/ 89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3" h="1458">
                    <a:moveTo>
                      <a:pt x="2604" y="868"/>
                    </a:moveTo>
                    <a:lnTo>
                      <a:pt x="2604" y="868"/>
                    </a:lnTo>
                    <a:cubicBezTo>
                      <a:pt x="2604" y="837"/>
                      <a:pt x="2604" y="837"/>
                      <a:pt x="2573" y="837"/>
                    </a:cubicBezTo>
                    <a:lnTo>
                      <a:pt x="2573" y="837"/>
                    </a:lnTo>
                    <a:lnTo>
                      <a:pt x="2541" y="837"/>
                    </a:lnTo>
                    <a:lnTo>
                      <a:pt x="2541" y="837"/>
                    </a:lnTo>
                    <a:cubicBezTo>
                      <a:pt x="2510" y="837"/>
                      <a:pt x="2510" y="837"/>
                      <a:pt x="2510" y="837"/>
                    </a:cubicBezTo>
                    <a:cubicBezTo>
                      <a:pt x="2480" y="837"/>
                      <a:pt x="2449" y="837"/>
                      <a:pt x="2449" y="837"/>
                    </a:cubicBezTo>
                    <a:lnTo>
                      <a:pt x="2449" y="837"/>
                    </a:lnTo>
                    <a:cubicBezTo>
                      <a:pt x="2449" y="837"/>
                      <a:pt x="2449" y="837"/>
                      <a:pt x="2417" y="837"/>
                    </a:cubicBezTo>
                    <a:cubicBezTo>
                      <a:pt x="2417" y="837"/>
                      <a:pt x="2417" y="837"/>
                      <a:pt x="2386" y="837"/>
                    </a:cubicBezTo>
                    <a:cubicBezTo>
                      <a:pt x="2386" y="837"/>
                      <a:pt x="2386" y="837"/>
                      <a:pt x="2356" y="837"/>
                    </a:cubicBezTo>
                    <a:lnTo>
                      <a:pt x="2356" y="837"/>
                    </a:lnTo>
                    <a:cubicBezTo>
                      <a:pt x="2325" y="837"/>
                      <a:pt x="2325" y="806"/>
                      <a:pt x="2325" y="806"/>
                    </a:cubicBezTo>
                    <a:cubicBezTo>
                      <a:pt x="2325" y="775"/>
                      <a:pt x="2356" y="775"/>
                      <a:pt x="2356" y="744"/>
                    </a:cubicBezTo>
                    <a:lnTo>
                      <a:pt x="2356" y="744"/>
                    </a:lnTo>
                    <a:cubicBezTo>
                      <a:pt x="2356" y="713"/>
                      <a:pt x="2356" y="713"/>
                      <a:pt x="2356" y="713"/>
                    </a:cubicBezTo>
                    <a:cubicBezTo>
                      <a:pt x="2293" y="651"/>
                      <a:pt x="2293" y="651"/>
                      <a:pt x="2293" y="651"/>
                    </a:cubicBezTo>
                    <a:cubicBezTo>
                      <a:pt x="2386" y="682"/>
                      <a:pt x="2386" y="682"/>
                      <a:pt x="2386" y="682"/>
                    </a:cubicBezTo>
                    <a:cubicBezTo>
                      <a:pt x="2449" y="682"/>
                      <a:pt x="2449" y="713"/>
                      <a:pt x="2480" y="713"/>
                    </a:cubicBezTo>
                    <a:lnTo>
                      <a:pt x="2510" y="713"/>
                    </a:lnTo>
                    <a:lnTo>
                      <a:pt x="2510" y="713"/>
                    </a:lnTo>
                    <a:lnTo>
                      <a:pt x="2510" y="682"/>
                    </a:lnTo>
                    <a:lnTo>
                      <a:pt x="2510" y="682"/>
                    </a:lnTo>
                    <a:cubicBezTo>
                      <a:pt x="2510" y="682"/>
                      <a:pt x="2510" y="651"/>
                      <a:pt x="2480" y="651"/>
                    </a:cubicBezTo>
                    <a:cubicBezTo>
                      <a:pt x="2480" y="651"/>
                      <a:pt x="2480" y="651"/>
                      <a:pt x="2480" y="620"/>
                    </a:cubicBezTo>
                    <a:lnTo>
                      <a:pt x="2480" y="620"/>
                    </a:lnTo>
                    <a:cubicBezTo>
                      <a:pt x="2480" y="620"/>
                      <a:pt x="2480" y="620"/>
                      <a:pt x="2510" y="620"/>
                    </a:cubicBezTo>
                    <a:lnTo>
                      <a:pt x="2510" y="620"/>
                    </a:lnTo>
                    <a:cubicBezTo>
                      <a:pt x="2510" y="589"/>
                      <a:pt x="2510" y="589"/>
                      <a:pt x="2541" y="589"/>
                    </a:cubicBezTo>
                    <a:lnTo>
                      <a:pt x="2541" y="589"/>
                    </a:lnTo>
                    <a:cubicBezTo>
                      <a:pt x="2573" y="589"/>
                      <a:pt x="2573" y="589"/>
                      <a:pt x="2573" y="589"/>
                    </a:cubicBezTo>
                    <a:lnTo>
                      <a:pt x="2573" y="589"/>
                    </a:lnTo>
                    <a:cubicBezTo>
                      <a:pt x="2573" y="589"/>
                      <a:pt x="2573" y="589"/>
                      <a:pt x="2604" y="589"/>
                    </a:cubicBezTo>
                    <a:cubicBezTo>
                      <a:pt x="2604" y="589"/>
                      <a:pt x="2634" y="558"/>
                      <a:pt x="2665" y="558"/>
                    </a:cubicBezTo>
                    <a:lnTo>
                      <a:pt x="2697" y="589"/>
                    </a:lnTo>
                    <a:lnTo>
                      <a:pt x="2697" y="589"/>
                    </a:lnTo>
                    <a:lnTo>
                      <a:pt x="2697" y="589"/>
                    </a:lnTo>
                    <a:lnTo>
                      <a:pt x="2697" y="558"/>
                    </a:lnTo>
                    <a:lnTo>
                      <a:pt x="2697" y="558"/>
                    </a:lnTo>
                    <a:cubicBezTo>
                      <a:pt x="2697" y="527"/>
                      <a:pt x="2697" y="527"/>
                      <a:pt x="2697" y="527"/>
                    </a:cubicBezTo>
                    <a:cubicBezTo>
                      <a:pt x="2665" y="496"/>
                      <a:pt x="2665" y="496"/>
                      <a:pt x="2697" y="496"/>
                    </a:cubicBezTo>
                    <a:cubicBezTo>
                      <a:pt x="2697" y="465"/>
                      <a:pt x="2728" y="465"/>
                      <a:pt x="2758" y="465"/>
                    </a:cubicBezTo>
                    <a:cubicBezTo>
                      <a:pt x="2789" y="465"/>
                      <a:pt x="2789" y="465"/>
                      <a:pt x="2789" y="496"/>
                    </a:cubicBezTo>
                    <a:cubicBezTo>
                      <a:pt x="2789" y="496"/>
                      <a:pt x="2789" y="496"/>
                      <a:pt x="2821" y="496"/>
                    </a:cubicBezTo>
                    <a:lnTo>
                      <a:pt x="2821" y="496"/>
                    </a:lnTo>
                    <a:lnTo>
                      <a:pt x="2821" y="496"/>
                    </a:lnTo>
                    <a:lnTo>
                      <a:pt x="2852" y="496"/>
                    </a:lnTo>
                    <a:lnTo>
                      <a:pt x="2852" y="465"/>
                    </a:lnTo>
                    <a:lnTo>
                      <a:pt x="2852" y="465"/>
                    </a:lnTo>
                    <a:lnTo>
                      <a:pt x="2821" y="465"/>
                    </a:lnTo>
                    <a:lnTo>
                      <a:pt x="2789" y="465"/>
                    </a:lnTo>
                    <a:lnTo>
                      <a:pt x="2789" y="465"/>
                    </a:lnTo>
                    <a:cubicBezTo>
                      <a:pt x="2789" y="465"/>
                      <a:pt x="2728" y="465"/>
                      <a:pt x="2728" y="434"/>
                    </a:cubicBezTo>
                    <a:cubicBezTo>
                      <a:pt x="2697" y="434"/>
                      <a:pt x="2697" y="403"/>
                      <a:pt x="2697" y="403"/>
                    </a:cubicBezTo>
                    <a:cubicBezTo>
                      <a:pt x="2728" y="372"/>
                      <a:pt x="2728" y="372"/>
                      <a:pt x="2728" y="372"/>
                    </a:cubicBezTo>
                    <a:cubicBezTo>
                      <a:pt x="2728" y="372"/>
                      <a:pt x="2728" y="372"/>
                      <a:pt x="2728" y="341"/>
                    </a:cubicBezTo>
                    <a:lnTo>
                      <a:pt x="2728" y="310"/>
                    </a:lnTo>
                    <a:cubicBezTo>
                      <a:pt x="2758" y="310"/>
                      <a:pt x="2758" y="279"/>
                      <a:pt x="2758" y="279"/>
                    </a:cubicBezTo>
                    <a:cubicBezTo>
                      <a:pt x="2758" y="248"/>
                      <a:pt x="2789" y="248"/>
                      <a:pt x="2789" y="248"/>
                    </a:cubicBezTo>
                    <a:lnTo>
                      <a:pt x="2821" y="248"/>
                    </a:lnTo>
                    <a:lnTo>
                      <a:pt x="2852" y="248"/>
                    </a:lnTo>
                    <a:lnTo>
                      <a:pt x="2852" y="248"/>
                    </a:lnTo>
                    <a:cubicBezTo>
                      <a:pt x="2852" y="217"/>
                      <a:pt x="2852" y="217"/>
                      <a:pt x="2852" y="217"/>
                    </a:cubicBezTo>
                    <a:lnTo>
                      <a:pt x="2852" y="217"/>
                    </a:lnTo>
                    <a:cubicBezTo>
                      <a:pt x="2852" y="217"/>
                      <a:pt x="2852" y="217"/>
                      <a:pt x="2852" y="186"/>
                    </a:cubicBezTo>
                    <a:lnTo>
                      <a:pt x="2821" y="217"/>
                    </a:lnTo>
                    <a:cubicBezTo>
                      <a:pt x="2821" y="217"/>
                      <a:pt x="2789" y="217"/>
                      <a:pt x="2789" y="186"/>
                    </a:cubicBezTo>
                    <a:lnTo>
                      <a:pt x="2789" y="155"/>
                    </a:lnTo>
                    <a:cubicBezTo>
                      <a:pt x="2789" y="124"/>
                      <a:pt x="2821" y="124"/>
                      <a:pt x="2852" y="124"/>
                    </a:cubicBezTo>
                    <a:lnTo>
                      <a:pt x="2852" y="124"/>
                    </a:lnTo>
                    <a:cubicBezTo>
                      <a:pt x="2821" y="124"/>
                      <a:pt x="2821" y="124"/>
                      <a:pt x="2821" y="124"/>
                    </a:cubicBezTo>
                    <a:cubicBezTo>
                      <a:pt x="2821" y="124"/>
                      <a:pt x="2728" y="155"/>
                      <a:pt x="2697" y="155"/>
                    </a:cubicBezTo>
                    <a:lnTo>
                      <a:pt x="2697" y="155"/>
                    </a:lnTo>
                    <a:cubicBezTo>
                      <a:pt x="2634" y="186"/>
                      <a:pt x="2634" y="186"/>
                      <a:pt x="2634" y="186"/>
                    </a:cubicBezTo>
                    <a:cubicBezTo>
                      <a:pt x="2604" y="186"/>
                      <a:pt x="2604" y="186"/>
                      <a:pt x="2604" y="186"/>
                    </a:cubicBezTo>
                    <a:lnTo>
                      <a:pt x="2604" y="155"/>
                    </a:lnTo>
                    <a:cubicBezTo>
                      <a:pt x="2634" y="124"/>
                      <a:pt x="2634" y="124"/>
                      <a:pt x="2665" y="93"/>
                    </a:cubicBezTo>
                    <a:lnTo>
                      <a:pt x="2665" y="93"/>
                    </a:lnTo>
                    <a:lnTo>
                      <a:pt x="2634" y="93"/>
                    </a:lnTo>
                    <a:cubicBezTo>
                      <a:pt x="2634" y="93"/>
                      <a:pt x="2634" y="124"/>
                      <a:pt x="2604" y="124"/>
                    </a:cubicBezTo>
                    <a:cubicBezTo>
                      <a:pt x="2573" y="124"/>
                      <a:pt x="2541" y="124"/>
                      <a:pt x="2541" y="124"/>
                    </a:cubicBezTo>
                    <a:cubicBezTo>
                      <a:pt x="2510" y="124"/>
                      <a:pt x="2510" y="124"/>
                      <a:pt x="2510" y="124"/>
                    </a:cubicBezTo>
                    <a:lnTo>
                      <a:pt x="2480" y="124"/>
                    </a:lnTo>
                    <a:lnTo>
                      <a:pt x="2480" y="124"/>
                    </a:lnTo>
                    <a:cubicBezTo>
                      <a:pt x="2449" y="124"/>
                      <a:pt x="2449" y="124"/>
                      <a:pt x="2417" y="124"/>
                    </a:cubicBezTo>
                    <a:lnTo>
                      <a:pt x="2386" y="124"/>
                    </a:lnTo>
                    <a:cubicBezTo>
                      <a:pt x="2356" y="124"/>
                      <a:pt x="2356" y="124"/>
                      <a:pt x="2325" y="124"/>
                    </a:cubicBezTo>
                    <a:cubicBezTo>
                      <a:pt x="2325" y="124"/>
                      <a:pt x="2293" y="124"/>
                      <a:pt x="2262" y="124"/>
                    </a:cubicBezTo>
                    <a:cubicBezTo>
                      <a:pt x="2232" y="124"/>
                      <a:pt x="2232" y="124"/>
                      <a:pt x="2201" y="124"/>
                    </a:cubicBezTo>
                    <a:lnTo>
                      <a:pt x="2169" y="124"/>
                    </a:lnTo>
                    <a:cubicBezTo>
                      <a:pt x="2138" y="124"/>
                      <a:pt x="2138" y="93"/>
                      <a:pt x="2138" y="93"/>
                    </a:cubicBezTo>
                    <a:lnTo>
                      <a:pt x="2138" y="93"/>
                    </a:lnTo>
                    <a:cubicBezTo>
                      <a:pt x="2138" y="62"/>
                      <a:pt x="2138" y="62"/>
                      <a:pt x="2169" y="31"/>
                    </a:cubicBezTo>
                    <a:lnTo>
                      <a:pt x="2201" y="31"/>
                    </a:lnTo>
                    <a:lnTo>
                      <a:pt x="2201" y="31"/>
                    </a:lnTo>
                    <a:cubicBezTo>
                      <a:pt x="2262" y="31"/>
                      <a:pt x="2293" y="31"/>
                      <a:pt x="2325" y="31"/>
                    </a:cubicBezTo>
                    <a:cubicBezTo>
                      <a:pt x="2356" y="31"/>
                      <a:pt x="2356" y="31"/>
                      <a:pt x="2356" y="31"/>
                    </a:cubicBezTo>
                    <a:cubicBezTo>
                      <a:pt x="2386" y="31"/>
                      <a:pt x="2417" y="31"/>
                      <a:pt x="2417" y="31"/>
                    </a:cubicBezTo>
                    <a:cubicBezTo>
                      <a:pt x="2449" y="31"/>
                      <a:pt x="2449" y="31"/>
                      <a:pt x="2480" y="31"/>
                    </a:cubicBezTo>
                    <a:lnTo>
                      <a:pt x="2480" y="31"/>
                    </a:lnTo>
                    <a:lnTo>
                      <a:pt x="2480" y="31"/>
                    </a:lnTo>
                    <a:lnTo>
                      <a:pt x="2510" y="31"/>
                    </a:lnTo>
                    <a:cubicBezTo>
                      <a:pt x="2510" y="31"/>
                      <a:pt x="2510" y="31"/>
                      <a:pt x="2541" y="31"/>
                    </a:cubicBezTo>
                    <a:lnTo>
                      <a:pt x="2510" y="0"/>
                    </a:lnTo>
                    <a:cubicBezTo>
                      <a:pt x="2510" y="0"/>
                      <a:pt x="2510" y="0"/>
                      <a:pt x="2480" y="0"/>
                    </a:cubicBezTo>
                    <a:cubicBezTo>
                      <a:pt x="2449" y="0"/>
                      <a:pt x="2449" y="0"/>
                      <a:pt x="2417" y="0"/>
                    </a:cubicBezTo>
                    <a:cubicBezTo>
                      <a:pt x="2386" y="0"/>
                      <a:pt x="2356" y="0"/>
                      <a:pt x="2325" y="0"/>
                    </a:cubicBezTo>
                    <a:lnTo>
                      <a:pt x="2293" y="0"/>
                    </a:lnTo>
                    <a:cubicBezTo>
                      <a:pt x="2262" y="0"/>
                      <a:pt x="2262" y="0"/>
                      <a:pt x="2262" y="0"/>
                    </a:cubicBezTo>
                    <a:lnTo>
                      <a:pt x="2232" y="0"/>
                    </a:lnTo>
                    <a:lnTo>
                      <a:pt x="2201" y="0"/>
                    </a:lnTo>
                    <a:cubicBezTo>
                      <a:pt x="2169" y="0"/>
                      <a:pt x="2169" y="0"/>
                      <a:pt x="2169" y="0"/>
                    </a:cubicBezTo>
                    <a:cubicBezTo>
                      <a:pt x="2138" y="0"/>
                      <a:pt x="2108" y="0"/>
                      <a:pt x="2076" y="0"/>
                    </a:cubicBezTo>
                    <a:cubicBezTo>
                      <a:pt x="2076" y="0"/>
                      <a:pt x="2076" y="0"/>
                      <a:pt x="2045" y="0"/>
                    </a:cubicBezTo>
                    <a:cubicBezTo>
                      <a:pt x="2014" y="0"/>
                      <a:pt x="2014" y="0"/>
                      <a:pt x="1984" y="0"/>
                    </a:cubicBezTo>
                    <a:cubicBezTo>
                      <a:pt x="1953" y="0"/>
                      <a:pt x="1953" y="0"/>
                      <a:pt x="1953" y="0"/>
                    </a:cubicBezTo>
                    <a:cubicBezTo>
                      <a:pt x="1921" y="0"/>
                      <a:pt x="1921" y="0"/>
                      <a:pt x="1890" y="0"/>
                    </a:cubicBezTo>
                    <a:lnTo>
                      <a:pt x="1890" y="0"/>
                    </a:lnTo>
                    <a:cubicBezTo>
                      <a:pt x="1890" y="0"/>
                      <a:pt x="1890" y="0"/>
                      <a:pt x="1860" y="0"/>
                    </a:cubicBezTo>
                    <a:cubicBezTo>
                      <a:pt x="1860" y="0"/>
                      <a:pt x="1860" y="0"/>
                      <a:pt x="1829" y="0"/>
                    </a:cubicBezTo>
                    <a:lnTo>
                      <a:pt x="1829" y="31"/>
                    </a:lnTo>
                    <a:cubicBezTo>
                      <a:pt x="1829" y="62"/>
                      <a:pt x="1829" y="62"/>
                      <a:pt x="1797" y="62"/>
                    </a:cubicBezTo>
                    <a:lnTo>
                      <a:pt x="1797" y="62"/>
                    </a:lnTo>
                    <a:cubicBezTo>
                      <a:pt x="1797" y="62"/>
                      <a:pt x="1736" y="31"/>
                      <a:pt x="1673" y="31"/>
                    </a:cubicBezTo>
                    <a:lnTo>
                      <a:pt x="1642" y="31"/>
                    </a:lnTo>
                    <a:cubicBezTo>
                      <a:pt x="1642" y="31"/>
                      <a:pt x="1642" y="31"/>
                      <a:pt x="1612" y="31"/>
                    </a:cubicBezTo>
                    <a:lnTo>
                      <a:pt x="1612" y="31"/>
                    </a:lnTo>
                    <a:cubicBezTo>
                      <a:pt x="1612" y="31"/>
                      <a:pt x="1612" y="31"/>
                      <a:pt x="1581" y="31"/>
                    </a:cubicBezTo>
                    <a:lnTo>
                      <a:pt x="1549" y="31"/>
                    </a:lnTo>
                    <a:lnTo>
                      <a:pt x="1549" y="31"/>
                    </a:lnTo>
                    <a:cubicBezTo>
                      <a:pt x="1518" y="31"/>
                      <a:pt x="1518" y="31"/>
                      <a:pt x="1518" y="31"/>
                    </a:cubicBezTo>
                    <a:lnTo>
                      <a:pt x="1488" y="31"/>
                    </a:lnTo>
                    <a:cubicBezTo>
                      <a:pt x="1488" y="31"/>
                      <a:pt x="1518" y="31"/>
                      <a:pt x="1518" y="62"/>
                    </a:cubicBezTo>
                    <a:cubicBezTo>
                      <a:pt x="1518" y="93"/>
                      <a:pt x="1488" y="93"/>
                      <a:pt x="1488" y="93"/>
                    </a:cubicBezTo>
                    <a:cubicBezTo>
                      <a:pt x="1488" y="124"/>
                      <a:pt x="1488" y="124"/>
                      <a:pt x="1488" y="124"/>
                    </a:cubicBezTo>
                    <a:cubicBezTo>
                      <a:pt x="1457" y="124"/>
                      <a:pt x="1457" y="124"/>
                      <a:pt x="1457" y="124"/>
                    </a:cubicBezTo>
                    <a:cubicBezTo>
                      <a:pt x="1457" y="124"/>
                      <a:pt x="1394" y="93"/>
                      <a:pt x="1333" y="93"/>
                    </a:cubicBezTo>
                    <a:cubicBezTo>
                      <a:pt x="1301" y="93"/>
                      <a:pt x="1301" y="93"/>
                      <a:pt x="1271" y="62"/>
                    </a:cubicBezTo>
                    <a:cubicBezTo>
                      <a:pt x="1271" y="62"/>
                      <a:pt x="1271" y="62"/>
                      <a:pt x="1240" y="62"/>
                    </a:cubicBezTo>
                    <a:cubicBezTo>
                      <a:pt x="1240" y="62"/>
                      <a:pt x="1240" y="62"/>
                      <a:pt x="1208" y="62"/>
                    </a:cubicBezTo>
                    <a:cubicBezTo>
                      <a:pt x="1240" y="62"/>
                      <a:pt x="1240" y="93"/>
                      <a:pt x="1240" y="93"/>
                    </a:cubicBezTo>
                    <a:cubicBezTo>
                      <a:pt x="1208" y="124"/>
                      <a:pt x="1177" y="124"/>
                      <a:pt x="1177" y="124"/>
                    </a:cubicBezTo>
                    <a:cubicBezTo>
                      <a:pt x="1147" y="124"/>
                      <a:pt x="1116" y="93"/>
                      <a:pt x="1116" y="93"/>
                    </a:cubicBezTo>
                    <a:lnTo>
                      <a:pt x="1085" y="93"/>
                    </a:lnTo>
                    <a:lnTo>
                      <a:pt x="1053" y="93"/>
                    </a:lnTo>
                    <a:lnTo>
                      <a:pt x="1053" y="93"/>
                    </a:lnTo>
                    <a:cubicBezTo>
                      <a:pt x="1023" y="93"/>
                      <a:pt x="1023" y="124"/>
                      <a:pt x="992" y="124"/>
                    </a:cubicBezTo>
                    <a:lnTo>
                      <a:pt x="961" y="124"/>
                    </a:lnTo>
                    <a:cubicBezTo>
                      <a:pt x="929" y="93"/>
                      <a:pt x="929" y="93"/>
                      <a:pt x="929" y="62"/>
                    </a:cubicBezTo>
                    <a:lnTo>
                      <a:pt x="929" y="62"/>
                    </a:lnTo>
                    <a:lnTo>
                      <a:pt x="929" y="62"/>
                    </a:lnTo>
                    <a:cubicBezTo>
                      <a:pt x="899" y="93"/>
                      <a:pt x="837" y="93"/>
                      <a:pt x="805" y="93"/>
                    </a:cubicBezTo>
                    <a:cubicBezTo>
                      <a:pt x="775" y="93"/>
                      <a:pt x="775" y="93"/>
                      <a:pt x="744" y="93"/>
                    </a:cubicBezTo>
                    <a:lnTo>
                      <a:pt x="713" y="93"/>
                    </a:lnTo>
                    <a:lnTo>
                      <a:pt x="681" y="93"/>
                    </a:lnTo>
                    <a:cubicBezTo>
                      <a:pt x="651" y="93"/>
                      <a:pt x="651" y="93"/>
                      <a:pt x="651" y="93"/>
                    </a:cubicBezTo>
                    <a:cubicBezTo>
                      <a:pt x="651" y="93"/>
                      <a:pt x="620" y="93"/>
                      <a:pt x="620" y="124"/>
                    </a:cubicBezTo>
                    <a:lnTo>
                      <a:pt x="620" y="124"/>
                    </a:lnTo>
                    <a:cubicBezTo>
                      <a:pt x="620" y="124"/>
                      <a:pt x="620" y="155"/>
                      <a:pt x="589" y="155"/>
                    </a:cubicBezTo>
                    <a:cubicBezTo>
                      <a:pt x="589" y="155"/>
                      <a:pt x="589" y="155"/>
                      <a:pt x="557" y="155"/>
                    </a:cubicBezTo>
                    <a:lnTo>
                      <a:pt x="557" y="155"/>
                    </a:lnTo>
                    <a:lnTo>
                      <a:pt x="527" y="155"/>
                    </a:lnTo>
                    <a:cubicBezTo>
                      <a:pt x="496" y="155"/>
                      <a:pt x="496" y="155"/>
                      <a:pt x="465" y="155"/>
                    </a:cubicBezTo>
                    <a:lnTo>
                      <a:pt x="465" y="155"/>
                    </a:lnTo>
                    <a:cubicBezTo>
                      <a:pt x="433" y="155"/>
                      <a:pt x="433" y="155"/>
                      <a:pt x="433" y="155"/>
                    </a:cubicBezTo>
                    <a:cubicBezTo>
                      <a:pt x="465" y="155"/>
                      <a:pt x="465" y="155"/>
                      <a:pt x="465" y="155"/>
                    </a:cubicBezTo>
                    <a:cubicBezTo>
                      <a:pt x="465" y="155"/>
                      <a:pt x="465" y="155"/>
                      <a:pt x="433" y="155"/>
                    </a:cubicBezTo>
                    <a:cubicBezTo>
                      <a:pt x="465" y="186"/>
                      <a:pt x="465" y="186"/>
                      <a:pt x="465" y="186"/>
                    </a:cubicBezTo>
                    <a:cubicBezTo>
                      <a:pt x="465" y="186"/>
                      <a:pt x="465" y="217"/>
                      <a:pt x="433" y="217"/>
                    </a:cubicBezTo>
                    <a:lnTo>
                      <a:pt x="433" y="217"/>
                    </a:lnTo>
                    <a:cubicBezTo>
                      <a:pt x="433" y="248"/>
                      <a:pt x="403" y="248"/>
                      <a:pt x="403" y="248"/>
                    </a:cubicBezTo>
                    <a:cubicBezTo>
                      <a:pt x="372" y="279"/>
                      <a:pt x="341" y="279"/>
                      <a:pt x="309" y="279"/>
                    </a:cubicBezTo>
                    <a:lnTo>
                      <a:pt x="309" y="279"/>
                    </a:lnTo>
                    <a:cubicBezTo>
                      <a:pt x="309" y="279"/>
                      <a:pt x="309" y="279"/>
                      <a:pt x="279" y="279"/>
                    </a:cubicBezTo>
                    <a:cubicBezTo>
                      <a:pt x="279" y="279"/>
                      <a:pt x="248" y="279"/>
                      <a:pt x="217" y="279"/>
                    </a:cubicBezTo>
                    <a:cubicBezTo>
                      <a:pt x="185" y="279"/>
                      <a:pt x="185" y="279"/>
                      <a:pt x="185" y="279"/>
                    </a:cubicBezTo>
                    <a:cubicBezTo>
                      <a:pt x="155" y="310"/>
                      <a:pt x="155" y="310"/>
                      <a:pt x="124" y="310"/>
                    </a:cubicBezTo>
                    <a:lnTo>
                      <a:pt x="124" y="310"/>
                    </a:lnTo>
                    <a:cubicBezTo>
                      <a:pt x="124" y="310"/>
                      <a:pt x="124" y="310"/>
                      <a:pt x="93" y="310"/>
                    </a:cubicBezTo>
                    <a:lnTo>
                      <a:pt x="93" y="310"/>
                    </a:lnTo>
                    <a:cubicBezTo>
                      <a:pt x="61" y="310"/>
                      <a:pt x="61" y="310"/>
                      <a:pt x="61" y="310"/>
                    </a:cubicBezTo>
                    <a:lnTo>
                      <a:pt x="31" y="310"/>
                    </a:lnTo>
                    <a:lnTo>
                      <a:pt x="0" y="310"/>
                    </a:lnTo>
                    <a:cubicBezTo>
                      <a:pt x="0" y="310"/>
                      <a:pt x="31" y="310"/>
                      <a:pt x="61" y="310"/>
                    </a:cubicBezTo>
                    <a:cubicBezTo>
                      <a:pt x="93" y="310"/>
                      <a:pt x="93" y="310"/>
                      <a:pt x="124" y="341"/>
                    </a:cubicBezTo>
                    <a:lnTo>
                      <a:pt x="124" y="341"/>
                    </a:lnTo>
                    <a:lnTo>
                      <a:pt x="124" y="341"/>
                    </a:lnTo>
                    <a:cubicBezTo>
                      <a:pt x="155" y="341"/>
                      <a:pt x="155" y="341"/>
                      <a:pt x="185" y="341"/>
                    </a:cubicBezTo>
                    <a:cubicBezTo>
                      <a:pt x="185" y="341"/>
                      <a:pt x="185" y="341"/>
                      <a:pt x="217" y="341"/>
                    </a:cubicBezTo>
                    <a:lnTo>
                      <a:pt x="217" y="341"/>
                    </a:lnTo>
                    <a:cubicBezTo>
                      <a:pt x="248" y="341"/>
                      <a:pt x="248" y="341"/>
                      <a:pt x="279" y="341"/>
                    </a:cubicBezTo>
                    <a:lnTo>
                      <a:pt x="279" y="341"/>
                    </a:lnTo>
                    <a:lnTo>
                      <a:pt x="279" y="341"/>
                    </a:lnTo>
                    <a:cubicBezTo>
                      <a:pt x="309" y="341"/>
                      <a:pt x="309" y="372"/>
                      <a:pt x="309" y="372"/>
                    </a:cubicBezTo>
                    <a:cubicBezTo>
                      <a:pt x="309" y="403"/>
                      <a:pt x="279" y="403"/>
                      <a:pt x="279" y="403"/>
                    </a:cubicBezTo>
                    <a:lnTo>
                      <a:pt x="279" y="403"/>
                    </a:lnTo>
                    <a:cubicBezTo>
                      <a:pt x="248" y="403"/>
                      <a:pt x="185" y="403"/>
                      <a:pt x="155" y="403"/>
                    </a:cubicBezTo>
                    <a:cubicBezTo>
                      <a:pt x="155" y="403"/>
                      <a:pt x="155" y="403"/>
                      <a:pt x="155" y="434"/>
                    </a:cubicBezTo>
                    <a:lnTo>
                      <a:pt x="155" y="434"/>
                    </a:lnTo>
                    <a:cubicBezTo>
                      <a:pt x="185" y="434"/>
                      <a:pt x="185" y="434"/>
                      <a:pt x="217" y="403"/>
                    </a:cubicBezTo>
                    <a:lnTo>
                      <a:pt x="217" y="403"/>
                    </a:lnTo>
                    <a:lnTo>
                      <a:pt x="248" y="403"/>
                    </a:lnTo>
                    <a:cubicBezTo>
                      <a:pt x="248" y="403"/>
                      <a:pt x="248" y="403"/>
                      <a:pt x="248" y="434"/>
                    </a:cubicBezTo>
                    <a:cubicBezTo>
                      <a:pt x="248" y="434"/>
                      <a:pt x="248" y="434"/>
                      <a:pt x="279" y="434"/>
                    </a:cubicBezTo>
                    <a:lnTo>
                      <a:pt x="279" y="403"/>
                    </a:lnTo>
                    <a:cubicBezTo>
                      <a:pt x="309" y="403"/>
                      <a:pt x="309" y="403"/>
                      <a:pt x="309" y="403"/>
                    </a:cubicBezTo>
                    <a:cubicBezTo>
                      <a:pt x="341" y="403"/>
                      <a:pt x="341" y="434"/>
                      <a:pt x="341" y="434"/>
                    </a:cubicBezTo>
                    <a:lnTo>
                      <a:pt x="341" y="434"/>
                    </a:lnTo>
                    <a:cubicBezTo>
                      <a:pt x="341" y="434"/>
                      <a:pt x="341" y="434"/>
                      <a:pt x="372" y="434"/>
                    </a:cubicBezTo>
                    <a:cubicBezTo>
                      <a:pt x="403" y="403"/>
                      <a:pt x="403" y="403"/>
                      <a:pt x="433" y="403"/>
                    </a:cubicBezTo>
                    <a:cubicBezTo>
                      <a:pt x="465" y="403"/>
                      <a:pt x="465" y="403"/>
                      <a:pt x="496" y="403"/>
                    </a:cubicBezTo>
                    <a:cubicBezTo>
                      <a:pt x="527" y="434"/>
                      <a:pt x="589" y="434"/>
                      <a:pt x="651" y="434"/>
                    </a:cubicBezTo>
                    <a:lnTo>
                      <a:pt x="651" y="434"/>
                    </a:lnTo>
                    <a:cubicBezTo>
                      <a:pt x="681" y="434"/>
                      <a:pt x="681" y="434"/>
                      <a:pt x="681" y="434"/>
                    </a:cubicBezTo>
                    <a:lnTo>
                      <a:pt x="681" y="434"/>
                    </a:lnTo>
                    <a:cubicBezTo>
                      <a:pt x="681" y="434"/>
                      <a:pt x="681" y="434"/>
                      <a:pt x="713" y="434"/>
                    </a:cubicBezTo>
                    <a:cubicBezTo>
                      <a:pt x="713" y="434"/>
                      <a:pt x="713" y="434"/>
                      <a:pt x="744" y="465"/>
                    </a:cubicBezTo>
                    <a:cubicBezTo>
                      <a:pt x="744" y="465"/>
                      <a:pt x="744" y="465"/>
                      <a:pt x="744" y="496"/>
                    </a:cubicBezTo>
                    <a:lnTo>
                      <a:pt x="744" y="496"/>
                    </a:lnTo>
                    <a:cubicBezTo>
                      <a:pt x="744" y="496"/>
                      <a:pt x="775" y="496"/>
                      <a:pt x="805" y="496"/>
                    </a:cubicBezTo>
                    <a:cubicBezTo>
                      <a:pt x="805" y="527"/>
                      <a:pt x="837" y="527"/>
                      <a:pt x="837" y="558"/>
                    </a:cubicBezTo>
                    <a:lnTo>
                      <a:pt x="837" y="558"/>
                    </a:lnTo>
                    <a:lnTo>
                      <a:pt x="868" y="558"/>
                    </a:lnTo>
                    <a:lnTo>
                      <a:pt x="868" y="589"/>
                    </a:lnTo>
                    <a:lnTo>
                      <a:pt x="868" y="589"/>
                    </a:lnTo>
                    <a:lnTo>
                      <a:pt x="868" y="589"/>
                    </a:lnTo>
                    <a:cubicBezTo>
                      <a:pt x="899" y="589"/>
                      <a:pt x="899" y="589"/>
                      <a:pt x="899" y="589"/>
                    </a:cubicBezTo>
                    <a:cubicBezTo>
                      <a:pt x="899" y="620"/>
                      <a:pt x="899" y="620"/>
                      <a:pt x="899" y="620"/>
                    </a:cubicBezTo>
                    <a:cubicBezTo>
                      <a:pt x="929" y="620"/>
                      <a:pt x="929" y="651"/>
                      <a:pt x="929" y="651"/>
                    </a:cubicBezTo>
                    <a:lnTo>
                      <a:pt x="929" y="682"/>
                    </a:lnTo>
                    <a:cubicBezTo>
                      <a:pt x="992" y="713"/>
                      <a:pt x="992" y="713"/>
                      <a:pt x="992" y="713"/>
                    </a:cubicBezTo>
                    <a:cubicBezTo>
                      <a:pt x="899" y="744"/>
                      <a:pt x="899" y="744"/>
                      <a:pt x="899" y="744"/>
                    </a:cubicBezTo>
                    <a:lnTo>
                      <a:pt x="899" y="744"/>
                    </a:lnTo>
                    <a:lnTo>
                      <a:pt x="899" y="744"/>
                    </a:lnTo>
                    <a:lnTo>
                      <a:pt x="929" y="744"/>
                    </a:lnTo>
                    <a:lnTo>
                      <a:pt x="929" y="744"/>
                    </a:lnTo>
                    <a:lnTo>
                      <a:pt x="961" y="744"/>
                    </a:lnTo>
                    <a:lnTo>
                      <a:pt x="961" y="744"/>
                    </a:lnTo>
                    <a:lnTo>
                      <a:pt x="961" y="713"/>
                    </a:lnTo>
                    <a:cubicBezTo>
                      <a:pt x="992" y="713"/>
                      <a:pt x="992" y="713"/>
                      <a:pt x="1023" y="713"/>
                    </a:cubicBezTo>
                    <a:cubicBezTo>
                      <a:pt x="1023" y="713"/>
                      <a:pt x="1023" y="713"/>
                      <a:pt x="1053" y="713"/>
                    </a:cubicBezTo>
                    <a:cubicBezTo>
                      <a:pt x="1053" y="744"/>
                      <a:pt x="1116" y="744"/>
                      <a:pt x="1147" y="775"/>
                    </a:cubicBezTo>
                    <a:cubicBezTo>
                      <a:pt x="1147" y="775"/>
                      <a:pt x="1177" y="775"/>
                      <a:pt x="1177" y="806"/>
                    </a:cubicBezTo>
                    <a:lnTo>
                      <a:pt x="1177" y="806"/>
                    </a:lnTo>
                    <a:lnTo>
                      <a:pt x="1177" y="806"/>
                    </a:lnTo>
                    <a:cubicBezTo>
                      <a:pt x="1177" y="806"/>
                      <a:pt x="1177" y="806"/>
                      <a:pt x="1177" y="837"/>
                    </a:cubicBezTo>
                    <a:cubicBezTo>
                      <a:pt x="1208" y="837"/>
                      <a:pt x="1177" y="868"/>
                      <a:pt x="1177" y="868"/>
                    </a:cubicBezTo>
                    <a:cubicBezTo>
                      <a:pt x="1177" y="868"/>
                      <a:pt x="1177" y="868"/>
                      <a:pt x="1177" y="899"/>
                    </a:cubicBezTo>
                    <a:cubicBezTo>
                      <a:pt x="1177" y="899"/>
                      <a:pt x="1177" y="899"/>
                      <a:pt x="1147" y="930"/>
                    </a:cubicBezTo>
                    <a:lnTo>
                      <a:pt x="1147" y="930"/>
                    </a:lnTo>
                    <a:cubicBezTo>
                      <a:pt x="1147" y="930"/>
                      <a:pt x="1116" y="961"/>
                      <a:pt x="1085" y="961"/>
                    </a:cubicBezTo>
                    <a:lnTo>
                      <a:pt x="1085" y="961"/>
                    </a:lnTo>
                    <a:cubicBezTo>
                      <a:pt x="1053" y="961"/>
                      <a:pt x="1023" y="961"/>
                      <a:pt x="1023" y="961"/>
                    </a:cubicBezTo>
                    <a:cubicBezTo>
                      <a:pt x="1023" y="992"/>
                      <a:pt x="1023" y="992"/>
                      <a:pt x="1023" y="992"/>
                    </a:cubicBezTo>
                    <a:cubicBezTo>
                      <a:pt x="1023" y="992"/>
                      <a:pt x="1023" y="1023"/>
                      <a:pt x="992" y="1023"/>
                    </a:cubicBezTo>
                    <a:lnTo>
                      <a:pt x="992" y="1023"/>
                    </a:lnTo>
                    <a:lnTo>
                      <a:pt x="992" y="1023"/>
                    </a:lnTo>
                    <a:lnTo>
                      <a:pt x="992" y="1054"/>
                    </a:lnTo>
                    <a:cubicBezTo>
                      <a:pt x="992" y="1085"/>
                      <a:pt x="1023" y="1085"/>
                      <a:pt x="1023" y="1085"/>
                    </a:cubicBezTo>
                    <a:cubicBezTo>
                      <a:pt x="1053" y="1116"/>
                      <a:pt x="1053" y="1116"/>
                      <a:pt x="1085" y="1147"/>
                    </a:cubicBezTo>
                    <a:lnTo>
                      <a:pt x="1085" y="1147"/>
                    </a:lnTo>
                    <a:lnTo>
                      <a:pt x="1085" y="1178"/>
                    </a:lnTo>
                    <a:cubicBezTo>
                      <a:pt x="1116" y="1147"/>
                      <a:pt x="1116" y="1116"/>
                      <a:pt x="1116" y="1116"/>
                    </a:cubicBezTo>
                    <a:cubicBezTo>
                      <a:pt x="1147" y="1116"/>
                      <a:pt x="1147" y="1147"/>
                      <a:pt x="1147" y="1147"/>
                    </a:cubicBezTo>
                    <a:cubicBezTo>
                      <a:pt x="1147" y="1147"/>
                      <a:pt x="1147" y="1147"/>
                      <a:pt x="1177" y="1147"/>
                    </a:cubicBezTo>
                    <a:lnTo>
                      <a:pt x="1177" y="1147"/>
                    </a:lnTo>
                    <a:cubicBezTo>
                      <a:pt x="1208" y="1178"/>
                      <a:pt x="1208" y="1178"/>
                      <a:pt x="1208" y="1178"/>
                    </a:cubicBezTo>
                    <a:cubicBezTo>
                      <a:pt x="1208" y="1209"/>
                      <a:pt x="1208" y="1209"/>
                      <a:pt x="1208" y="1209"/>
                    </a:cubicBezTo>
                    <a:cubicBezTo>
                      <a:pt x="1177" y="1209"/>
                      <a:pt x="1177" y="1209"/>
                      <a:pt x="1177" y="1209"/>
                    </a:cubicBezTo>
                    <a:cubicBezTo>
                      <a:pt x="1177" y="1240"/>
                      <a:pt x="1177" y="1240"/>
                      <a:pt x="1177" y="1270"/>
                    </a:cubicBezTo>
                    <a:lnTo>
                      <a:pt x="1177" y="1270"/>
                    </a:lnTo>
                    <a:cubicBezTo>
                      <a:pt x="1177" y="1302"/>
                      <a:pt x="1208" y="1333"/>
                      <a:pt x="1208" y="1333"/>
                    </a:cubicBezTo>
                    <a:cubicBezTo>
                      <a:pt x="1208" y="1333"/>
                      <a:pt x="1208" y="1333"/>
                      <a:pt x="1240" y="1333"/>
                    </a:cubicBezTo>
                    <a:lnTo>
                      <a:pt x="1240" y="1364"/>
                    </a:lnTo>
                    <a:lnTo>
                      <a:pt x="1240" y="1364"/>
                    </a:lnTo>
                    <a:lnTo>
                      <a:pt x="1271" y="1364"/>
                    </a:lnTo>
                    <a:cubicBezTo>
                      <a:pt x="1271" y="1364"/>
                      <a:pt x="1271" y="1364"/>
                      <a:pt x="1301" y="1394"/>
                    </a:cubicBezTo>
                    <a:lnTo>
                      <a:pt x="1301" y="1394"/>
                    </a:lnTo>
                    <a:cubicBezTo>
                      <a:pt x="1301" y="1394"/>
                      <a:pt x="1301" y="1394"/>
                      <a:pt x="1301" y="1426"/>
                    </a:cubicBezTo>
                    <a:lnTo>
                      <a:pt x="1333" y="1426"/>
                    </a:lnTo>
                    <a:lnTo>
                      <a:pt x="1333" y="1426"/>
                    </a:lnTo>
                    <a:cubicBezTo>
                      <a:pt x="1333" y="1394"/>
                      <a:pt x="1333" y="1394"/>
                      <a:pt x="1364" y="1394"/>
                    </a:cubicBezTo>
                    <a:lnTo>
                      <a:pt x="1364" y="1394"/>
                    </a:lnTo>
                    <a:lnTo>
                      <a:pt x="1364" y="1394"/>
                    </a:lnTo>
                    <a:lnTo>
                      <a:pt x="1364" y="1394"/>
                    </a:lnTo>
                    <a:cubicBezTo>
                      <a:pt x="1364" y="1394"/>
                      <a:pt x="1364" y="1394"/>
                      <a:pt x="1394" y="1394"/>
                    </a:cubicBezTo>
                    <a:lnTo>
                      <a:pt x="1394" y="1394"/>
                    </a:lnTo>
                    <a:lnTo>
                      <a:pt x="1425" y="1394"/>
                    </a:lnTo>
                    <a:cubicBezTo>
                      <a:pt x="1457" y="1394"/>
                      <a:pt x="1457" y="1394"/>
                      <a:pt x="1457" y="1394"/>
                    </a:cubicBezTo>
                    <a:cubicBezTo>
                      <a:pt x="1457" y="1394"/>
                      <a:pt x="1488" y="1394"/>
                      <a:pt x="1488" y="1426"/>
                    </a:cubicBezTo>
                    <a:cubicBezTo>
                      <a:pt x="1488" y="1426"/>
                      <a:pt x="1457" y="1426"/>
                      <a:pt x="1457" y="1457"/>
                    </a:cubicBezTo>
                    <a:lnTo>
                      <a:pt x="1457" y="1457"/>
                    </a:lnTo>
                    <a:cubicBezTo>
                      <a:pt x="1488" y="1457"/>
                      <a:pt x="1488" y="1457"/>
                      <a:pt x="1488" y="1457"/>
                    </a:cubicBezTo>
                    <a:cubicBezTo>
                      <a:pt x="1518" y="1457"/>
                      <a:pt x="1518" y="1457"/>
                      <a:pt x="1518" y="1457"/>
                    </a:cubicBezTo>
                    <a:cubicBezTo>
                      <a:pt x="1518" y="1457"/>
                      <a:pt x="1518" y="1457"/>
                      <a:pt x="1549" y="1457"/>
                    </a:cubicBezTo>
                    <a:lnTo>
                      <a:pt x="1549" y="1457"/>
                    </a:lnTo>
                    <a:lnTo>
                      <a:pt x="1549" y="1457"/>
                    </a:lnTo>
                    <a:cubicBezTo>
                      <a:pt x="1549" y="1426"/>
                      <a:pt x="1549" y="1426"/>
                      <a:pt x="1581" y="1426"/>
                    </a:cubicBezTo>
                    <a:lnTo>
                      <a:pt x="1581" y="1426"/>
                    </a:lnTo>
                    <a:cubicBezTo>
                      <a:pt x="1581" y="1394"/>
                      <a:pt x="1581" y="1394"/>
                      <a:pt x="1581" y="1394"/>
                    </a:cubicBezTo>
                    <a:cubicBezTo>
                      <a:pt x="1581" y="1394"/>
                      <a:pt x="1581" y="1394"/>
                      <a:pt x="1581" y="1364"/>
                    </a:cubicBezTo>
                    <a:cubicBezTo>
                      <a:pt x="1581" y="1364"/>
                      <a:pt x="1549" y="1364"/>
                      <a:pt x="1549" y="1333"/>
                    </a:cubicBezTo>
                    <a:lnTo>
                      <a:pt x="1549" y="1333"/>
                    </a:lnTo>
                    <a:cubicBezTo>
                      <a:pt x="1549" y="1333"/>
                      <a:pt x="1549" y="1333"/>
                      <a:pt x="1549" y="1302"/>
                    </a:cubicBezTo>
                    <a:lnTo>
                      <a:pt x="1581" y="1270"/>
                    </a:lnTo>
                    <a:cubicBezTo>
                      <a:pt x="1581" y="1270"/>
                      <a:pt x="1581" y="1270"/>
                      <a:pt x="1612" y="1270"/>
                    </a:cubicBezTo>
                    <a:cubicBezTo>
                      <a:pt x="1612" y="1270"/>
                      <a:pt x="1612" y="1270"/>
                      <a:pt x="1612" y="1240"/>
                    </a:cubicBezTo>
                    <a:lnTo>
                      <a:pt x="1642" y="1240"/>
                    </a:lnTo>
                    <a:lnTo>
                      <a:pt x="1642" y="1240"/>
                    </a:lnTo>
                    <a:cubicBezTo>
                      <a:pt x="1673" y="1240"/>
                      <a:pt x="1673" y="1240"/>
                      <a:pt x="1673" y="1240"/>
                    </a:cubicBezTo>
                    <a:cubicBezTo>
                      <a:pt x="1581" y="1178"/>
                      <a:pt x="1581" y="1178"/>
                      <a:pt x="1581" y="1178"/>
                    </a:cubicBezTo>
                    <a:cubicBezTo>
                      <a:pt x="1673" y="1178"/>
                      <a:pt x="1673" y="1178"/>
                      <a:pt x="1673" y="1178"/>
                    </a:cubicBezTo>
                    <a:lnTo>
                      <a:pt x="1673" y="1178"/>
                    </a:lnTo>
                    <a:cubicBezTo>
                      <a:pt x="1673" y="1147"/>
                      <a:pt x="1673" y="1147"/>
                      <a:pt x="1673" y="1116"/>
                    </a:cubicBezTo>
                    <a:cubicBezTo>
                      <a:pt x="1705" y="1116"/>
                      <a:pt x="1705" y="1116"/>
                      <a:pt x="1736" y="1116"/>
                    </a:cubicBezTo>
                    <a:lnTo>
                      <a:pt x="1736" y="1116"/>
                    </a:lnTo>
                    <a:lnTo>
                      <a:pt x="1766" y="1116"/>
                    </a:lnTo>
                    <a:cubicBezTo>
                      <a:pt x="1766" y="1085"/>
                      <a:pt x="1766" y="1085"/>
                      <a:pt x="1797" y="1085"/>
                    </a:cubicBezTo>
                    <a:lnTo>
                      <a:pt x="1797" y="1085"/>
                    </a:lnTo>
                    <a:lnTo>
                      <a:pt x="1829" y="1085"/>
                    </a:lnTo>
                    <a:lnTo>
                      <a:pt x="1829" y="1085"/>
                    </a:lnTo>
                    <a:lnTo>
                      <a:pt x="1860" y="1085"/>
                    </a:lnTo>
                    <a:lnTo>
                      <a:pt x="1890" y="1085"/>
                    </a:lnTo>
                    <a:lnTo>
                      <a:pt x="1921" y="1085"/>
                    </a:lnTo>
                    <a:lnTo>
                      <a:pt x="1953" y="1085"/>
                    </a:lnTo>
                    <a:lnTo>
                      <a:pt x="1984" y="1085"/>
                    </a:lnTo>
                    <a:cubicBezTo>
                      <a:pt x="1984" y="1085"/>
                      <a:pt x="2014" y="1085"/>
                      <a:pt x="2014" y="1054"/>
                    </a:cubicBezTo>
                    <a:cubicBezTo>
                      <a:pt x="2045" y="1054"/>
                      <a:pt x="2045" y="1054"/>
                      <a:pt x="2045" y="1023"/>
                    </a:cubicBezTo>
                    <a:cubicBezTo>
                      <a:pt x="2076" y="1023"/>
                      <a:pt x="2076" y="1023"/>
                      <a:pt x="2076" y="1023"/>
                    </a:cubicBezTo>
                    <a:cubicBezTo>
                      <a:pt x="2076" y="992"/>
                      <a:pt x="2076" y="992"/>
                      <a:pt x="2076" y="992"/>
                    </a:cubicBezTo>
                    <a:cubicBezTo>
                      <a:pt x="2108" y="961"/>
                      <a:pt x="2108" y="961"/>
                      <a:pt x="2138" y="961"/>
                    </a:cubicBezTo>
                    <a:lnTo>
                      <a:pt x="2138" y="930"/>
                    </a:lnTo>
                    <a:lnTo>
                      <a:pt x="2169" y="930"/>
                    </a:lnTo>
                    <a:lnTo>
                      <a:pt x="2169" y="930"/>
                    </a:lnTo>
                    <a:cubicBezTo>
                      <a:pt x="2201" y="930"/>
                      <a:pt x="2201" y="930"/>
                      <a:pt x="2201" y="930"/>
                    </a:cubicBezTo>
                    <a:lnTo>
                      <a:pt x="2201" y="930"/>
                    </a:lnTo>
                    <a:lnTo>
                      <a:pt x="2232" y="930"/>
                    </a:lnTo>
                    <a:cubicBezTo>
                      <a:pt x="2232" y="930"/>
                      <a:pt x="2232" y="930"/>
                      <a:pt x="2262" y="930"/>
                    </a:cubicBezTo>
                    <a:lnTo>
                      <a:pt x="2262" y="930"/>
                    </a:lnTo>
                    <a:lnTo>
                      <a:pt x="2293" y="930"/>
                    </a:lnTo>
                    <a:lnTo>
                      <a:pt x="2293" y="930"/>
                    </a:lnTo>
                    <a:cubicBezTo>
                      <a:pt x="2325" y="930"/>
                      <a:pt x="2325" y="930"/>
                      <a:pt x="2325" y="930"/>
                    </a:cubicBezTo>
                    <a:lnTo>
                      <a:pt x="2325" y="930"/>
                    </a:lnTo>
                    <a:cubicBezTo>
                      <a:pt x="2356" y="930"/>
                      <a:pt x="2356" y="930"/>
                      <a:pt x="2356" y="930"/>
                    </a:cubicBezTo>
                    <a:cubicBezTo>
                      <a:pt x="2356" y="930"/>
                      <a:pt x="2356" y="930"/>
                      <a:pt x="2386" y="930"/>
                    </a:cubicBezTo>
                    <a:cubicBezTo>
                      <a:pt x="2386" y="930"/>
                      <a:pt x="2417" y="930"/>
                      <a:pt x="2449" y="899"/>
                    </a:cubicBezTo>
                    <a:cubicBezTo>
                      <a:pt x="2480" y="899"/>
                      <a:pt x="2510" y="899"/>
                      <a:pt x="2541" y="899"/>
                    </a:cubicBezTo>
                    <a:cubicBezTo>
                      <a:pt x="2541" y="899"/>
                      <a:pt x="2541" y="899"/>
                      <a:pt x="2573" y="868"/>
                    </a:cubicBezTo>
                    <a:lnTo>
                      <a:pt x="2573" y="868"/>
                    </a:lnTo>
                    <a:cubicBezTo>
                      <a:pt x="2573" y="868"/>
                      <a:pt x="2573" y="868"/>
                      <a:pt x="2604" y="86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79" name="Freeform 168"/>
              <p:cNvSpPr>
                <a:spLocks noChangeArrowheads="1"/>
              </p:cNvSpPr>
              <p:nvPr/>
            </p:nvSpPr>
            <p:spPr bwMode="auto">
              <a:xfrm>
                <a:off x="3311525" y="765175"/>
                <a:ext cx="79375" cy="11113"/>
              </a:xfrm>
              <a:custGeom>
                <a:avLst/>
                <a:gdLst>
                  <a:gd name="T0" fmla="*/ 62 w 219"/>
                  <a:gd name="T1" fmla="*/ 31 h 32"/>
                  <a:gd name="T2" fmla="*/ 62 w 219"/>
                  <a:gd name="T3" fmla="*/ 31 h 32"/>
                  <a:gd name="T4" fmla="*/ 94 w 219"/>
                  <a:gd name="T5" fmla="*/ 31 h 32"/>
                  <a:gd name="T6" fmla="*/ 155 w 219"/>
                  <a:gd name="T7" fmla="*/ 31 h 32"/>
                  <a:gd name="T8" fmla="*/ 218 w 219"/>
                  <a:gd name="T9" fmla="*/ 0 h 32"/>
                  <a:gd name="T10" fmla="*/ 218 w 219"/>
                  <a:gd name="T11" fmla="*/ 0 h 32"/>
                  <a:gd name="T12" fmla="*/ 155 w 219"/>
                  <a:gd name="T13" fmla="*/ 0 h 32"/>
                  <a:gd name="T14" fmla="*/ 124 w 219"/>
                  <a:gd name="T15" fmla="*/ 0 h 32"/>
                  <a:gd name="T16" fmla="*/ 94 w 219"/>
                  <a:gd name="T17" fmla="*/ 0 h 32"/>
                  <a:gd name="T18" fmla="*/ 62 w 219"/>
                  <a:gd name="T19" fmla="*/ 0 h 32"/>
                  <a:gd name="T20" fmla="*/ 62 w 219"/>
                  <a:gd name="T21" fmla="*/ 0 h 32"/>
                  <a:gd name="T22" fmla="*/ 0 w 219"/>
                  <a:gd name="T23" fmla="*/ 0 h 32"/>
                  <a:gd name="T24" fmla="*/ 0 w 219"/>
                  <a:gd name="T25" fmla="*/ 0 h 32"/>
                  <a:gd name="T26" fmla="*/ 0 w 219"/>
                  <a:gd name="T27" fmla="*/ 0 h 32"/>
                  <a:gd name="T28" fmla="*/ 0 w 219"/>
                  <a:gd name="T29" fmla="*/ 31 h 32"/>
                  <a:gd name="T30" fmla="*/ 31 w 219"/>
                  <a:gd name="T31" fmla="*/ 31 h 32"/>
                  <a:gd name="T32" fmla="*/ 62 w 219"/>
                  <a:gd name="T3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32">
                    <a:moveTo>
                      <a:pt x="62" y="31"/>
                    </a:moveTo>
                    <a:lnTo>
                      <a:pt x="62" y="31"/>
                    </a:lnTo>
                    <a:lnTo>
                      <a:pt x="94" y="31"/>
                    </a:lnTo>
                    <a:cubicBezTo>
                      <a:pt x="124" y="31"/>
                      <a:pt x="124" y="31"/>
                      <a:pt x="155" y="31"/>
                    </a:cubicBezTo>
                    <a:cubicBezTo>
                      <a:pt x="186" y="31"/>
                      <a:pt x="186" y="31"/>
                      <a:pt x="218" y="0"/>
                    </a:cubicBezTo>
                    <a:lnTo>
                      <a:pt x="218" y="0"/>
                    </a:lnTo>
                    <a:cubicBezTo>
                      <a:pt x="186" y="0"/>
                      <a:pt x="186" y="0"/>
                      <a:pt x="155" y="0"/>
                    </a:cubicBezTo>
                    <a:lnTo>
                      <a:pt x="124" y="0"/>
                    </a:lnTo>
                    <a:lnTo>
                      <a:pt x="94" y="0"/>
                    </a:lnTo>
                    <a:cubicBezTo>
                      <a:pt x="94" y="0"/>
                      <a:pt x="94" y="0"/>
                      <a:pt x="62" y="0"/>
                    </a:cubicBezTo>
                    <a:lnTo>
                      <a:pt x="62" y="0"/>
                    </a:lnTo>
                    <a:cubicBezTo>
                      <a:pt x="31" y="0"/>
                      <a:pt x="31" y="0"/>
                      <a:pt x="0" y="0"/>
                    </a:cubicBezTo>
                    <a:lnTo>
                      <a:pt x="0" y="0"/>
                    </a:lnTo>
                    <a:lnTo>
                      <a:pt x="0" y="0"/>
                    </a:lnTo>
                    <a:lnTo>
                      <a:pt x="0" y="31"/>
                    </a:lnTo>
                    <a:cubicBezTo>
                      <a:pt x="0" y="31"/>
                      <a:pt x="0" y="31"/>
                      <a:pt x="31" y="31"/>
                    </a:cubicBezTo>
                    <a:lnTo>
                      <a:pt x="62"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0" name="Freeform 169"/>
              <p:cNvSpPr>
                <a:spLocks noChangeArrowheads="1"/>
              </p:cNvSpPr>
              <p:nvPr/>
            </p:nvSpPr>
            <p:spPr bwMode="auto">
              <a:xfrm>
                <a:off x="3233738" y="1122363"/>
                <a:ext cx="146050" cy="55562"/>
              </a:xfrm>
              <a:custGeom>
                <a:avLst/>
                <a:gdLst>
                  <a:gd name="T0" fmla="*/ 341 w 404"/>
                  <a:gd name="T1" fmla="*/ 93 h 156"/>
                  <a:gd name="T2" fmla="*/ 341 w 404"/>
                  <a:gd name="T3" fmla="*/ 93 h 156"/>
                  <a:gd name="T4" fmla="*/ 372 w 404"/>
                  <a:gd name="T5" fmla="*/ 93 h 156"/>
                  <a:gd name="T6" fmla="*/ 372 w 404"/>
                  <a:gd name="T7" fmla="*/ 93 h 156"/>
                  <a:gd name="T8" fmla="*/ 403 w 404"/>
                  <a:gd name="T9" fmla="*/ 62 h 156"/>
                  <a:gd name="T10" fmla="*/ 403 w 404"/>
                  <a:gd name="T11" fmla="*/ 31 h 156"/>
                  <a:gd name="T12" fmla="*/ 403 w 404"/>
                  <a:gd name="T13" fmla="*/ 0 h 156"/>
                  <a:gd name="T14" fmla="*/ 372 w 404"/>
                  <a:gd name="T15" fmla="*/ 0 h 156"/>
                  <a:gd name="T16" fmla="*/ 341 w 404"/>
                  <a:gd name="T17" fmla="*/ 31 h 156"/>
                  <a:gd name="T18" fmla="*/ 341 w 404"/>
                  <a:gd name="T19" fmla="*/ 31 h 156"/>
                  <a:gd name="T20" fmla="*/ 341 w 404"/>
                  <a:gd name="T21" fmla="*/ 31 h 156"/>
                  <a:gd name="T22" fmla="*/ 311 w 404"/>
                  <a:gd name="T23" fmla="*/ 31 h 156"/>
                  <a:gd name="T24" fmla="*/ 311 w 404"/>
                  <a:gd name="T25" fmla="*/ 0 h 156"/>
                  <a:gd name="T26" fmla="*/ 279 w 404"/>
                  <a:gd name="T27" fmla="*/ 0 h 156"/>
                  <a:gd name="T28" fmla="*/ 279 w 404"/>
                  <a:gd name="T29" fmla="*/ 0 h 156"/>
                  <a:gd name="T30" fmla="*/ 248 w 404"/>
                  <a:gd name="T31" fmla="*/ 31 h 156"/>
                  <a:gd name="T32" fmla="*/ 217 w 404"/>
                  <a:gd name="T33" fmla="*/ 31 h 156"/>
                  <a:gd name="T34" fmla="*/ 187 w 404"/>
                  <a:gd name="T35" fmla="*/ 31 h 156"/>
                  <a:gd name="T36" fmla="*/ 187 w 404"/>
                  <a:gd name="T37" fmla="*/ 62 h 156"/>
                  <a:gd name="T38" fmla="*/ 187 w 404"/>
                  <a:gd name="T39" fmla="*/ 62 h 156"/>
                  <a:gd name="T40" fmla="*/ 155 w 404"/>
                  <a:gd name="T41" fmla="*/ 31 h 156"/>
                  <a:gd name="T42" fmla="*/ 155 w 404"/>
                  <a:gd name="T43" fmla="*/ 31 h 156"/>
                  <a:gd name="T44" fmla="*/ 155 w 404"/>
                  <a:gd name="T45" fmla="*/ 31 h 156"/>
                  <a:gd name="T46" fmla="*/ 124 w 404"/>
                  <a:gd name="T47" fmla="*/ 31 h 156"/>
                  <a:gd name="T48" fmla="*/ 124 w 404"/>
                  <a:gd name="T49" fmla="*/ 31 h 156"/>
                  <a:gd name="T50" fmla="*/ 124 w 404"/>
                  <a:gd name="T51" fmla="*/ 62 h 156"/>
                  <a:gd name="T52" fmla="*/ 124 w 404"/>
                  <a:gd name="T53" fmla="*/ 62 h 156"/>
                  <a:gd name="T54" fmla="*/ 94 w 404"/>
                  <a:gd name="T55" fmla="*/ 31 h 156"/>
                  <a:gd name="T56" fmla="*/ 94 w 404"/>
                  <a:gd name="T57" fmla="*/ 31 h 156"/>
                  <a:gd name="T58" fmla="*/ 94 w 404"/>
                  <a:gd name="T59" fmla="*/ 62 h 156"/>
                  <a:gd name="T60" fmla="*/ 63 w 404"/>
                  <a:gd name="T61" fmla="*/ 62 h 156"/>
                  <a:gd name="T62" fmla="*/ 31 w 404"/>
                  <a:gd name="T63" fmla="*/ 93 h 156"/>
                  <a:gd name="T64" fmla="*/ 31 w 404"/>
                  <a:gd name="T65" fmla="*/ 93 h 156"/>
                  <a:gd name="T66" fmla="*/ 0 w 404"/>
                  <a:gd name="T67" fmla="*/ 93 h 156"/>
                  <a:gd name="T68" fmla="*/ 0 w 404"/>
                  <a:gd name="T69" fmla="*/ 93 h 156"/>
                  <a:gd name="T70" fmla="*/ 31 w 404"/>
                  <a:gd name="T71" fmla="*/ 124 h 156"/>
                  <a:gd name="T72" fmla="*/ 31 w 404"/>
                  <a:gd name="T73" fmla="*/ 124 h 156"/>
                  <a:gd name="T74" fmla="*/ 31 w 404"/>
                  <a:gd name="T75" fmla="*/ 124 h 156"/>
                  <a:gd name="T76" fmla="*/ 63 w 404"/>
                  <a:gd name="T77" fmla="*/ 124 h 156"/>
                  <a:gd name="T78" fmla="*/ 155 w 404"/>
                  <a:gd name="T79" fmla="*/ 155 h 156"/>
                  <a:gd name="T80" fmla="*/ 155 w 404"/>
                  <a:gd name="T81" fmla="*/ 155 h 156"/>
                  <a:gd name="T82" fmla="*/ 155 w 404"/>
                  <a:gd name="T83" fmla="*/ 155 h 156"/>
                  <a:gd name="T84" fmla="*/ 217 w 404"/>
                  <a:gd name="T85" fmla="*/ 124 h 156"/>
                  <a:gd name="T86" fmla="*/ 279 w 404"/>
                  <a:gd name="T87" fmla="*/ 124 h 156"/>
                  <a:gd name="T88" fmla="*/ 311 w 404"/>
                  <a:gd name="T89" fmla="*/ 124 h 156"/>
                  <a:gd name="T90" fmla="*/ 311 w 404"/>
                  <a:gd name="T91" fmla="*/ 93 h 156"/>
                  <a:gd name="T92" fmla="*/ 341 w 404"/>
                  <a:gd name="T93"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156">
                    <a:moveTo>
                      <a:pt x="341" y="93"/>
                    </a:moveTo>
                    <a:lnTo>
                      <a:pt x="341" y="93"/>
                    </a:lnTo>
                    <a:cubicBezTo>
                      <a:pt x="372" y="93"/>
                      <a:pt x="372" y="93"/>
                      <a:pt x="372" y="93"/>
                    </a:cubicBezTo>
                    <a:lnTo>
                      <a:pt x="372" y="93"/>
                    </a:lnTo>
                    <a:cubicBezTo>
                      <a:pt x="372" y="62"/>
                      <a:pt x="403" y="62"/>
                      <a:pt x="403" y="62"/>
                    </a:cubicBezTo>
                    <a:lnTo>
                      <a:pt x="403" y="31"/>
                    </a:lnTo>
                    <a:lnTo>
                      <a:pt x="403" y="0"/>
                    </a:lnTo>
                    <a:lnTo>
                      <a:pt x="372" y="0"/>
                    </a:lnTo>
                    <a:cubicBezTo>
                      <a:pt x="372" y="31"/>
                      <a:pt x="372" y="31"/>
                      <a:pt x="341" y="31"/>
                    </a:cubicBezTo>
                    <a:lnTo>
                      <a:pt x="341" y="31"/>
                    </a:lnTo>
                    <a:lnTo>
                      <a:pt x="341" y="31"/>
                    </a:lnTo>
                    <a:cubicBezTo>
                      <a:pt x="341" y="31"/>
                      <a:pt x="341" y="31"/>
                      <a:pt x="311" y="31"/>
                    </a:cubicBezTo>
                    <a:cubicBezTo>
                      <a:pt x="311" y="0"/>
                      <a:pt x="311" y="0"/>
                      <a:pt x="311" y="0"/>
                    </a:cubicBezTo>
                    <a:cubicBezTo>
                      <a:pt x="279" y="0"/>
                      <a:pt x="279" y="0"/>
                      <a:pt x="279" y="0"/>
                    </a:cubicBezTo>
                    <a:lnTo>
                      <a:pt x="279" y="0"/>
                    </a:lnTo>
                    <a:cubicBezTo>
                      <a:pt x="279" y="31"/>
                      <a:pt x="248" y="31"/>
                      <a:pt x="248" y="31"/>
                    </a:cubicBezTo>
                    <a:lnTo>
                      <a:pt x="217" y="31"/>
                    </a:lnTo>
                    <a:cubicBezTo>
                      <a:pt x="217" y="31"/>
                      <a:pt x="217" y="31"/>
                      <a:pt x="187" y="31"/>
                    </a:cubicBezTo>
                    <a:lnTo>
                      <a:pt x="187" y="62"/>
                    </a:lnTo>
                    <a:lnTo>
                      <a:pt x="187" y="62"/>
                    </a:lnTo>
                    <a:lnTo>
                      <a:pt x="155" y="31"/>
                    </a:lnTo>
                    <a:lnTo>
                      <a:pt x="155" y="31"/>
                    </a:lnTo>
                    <a:lnTo>
                      <a:pt x="155" y="31"/>
                    </a:lnTo>
                    <a:cubicBezTo>
                      <a:pt x="155" y="31"/>
                      <a:pt x="155" y="31"/>
                      <a:pt x="124" y="31"/>
                    </a:cubicBezTo>
                    <a:lnTo>
                      <a:pt x="124" y="31"/>
                    </a:lnTo>
                    <a:lnTo>
                      <a:pt x="124" y="62"/>
                    </a:lnTo>
                    <a:lnTo>
                      <a:pt x="124" y="62"/>
                    </a:lnTo>
                    <a:cubicBezTo>
                      <a:pt x="94" y="62"/>
                      <a:pt x="94" y="62"/>
                      <a:pt x="94" y="31"/>
                    </a:cubicBezTo>
                    <a:lnTo>
                      <a:pt x="94" y="31"/>
                    </a:lnTo>
                    <a:cubicBezTo>
                      <a:pt x="94" y="31"/>
                      <a:pt x="94" y="31"/>
                      <a:pt x="94" y="62"/>
                    </a:cubicBezTo>
                    <a:lnTo>
                      <a:pt x="63" y="62"/>
                    </a:lnTo>
                    <a:cubicBezTo>
                      <a:pt x="63" y="93"/>
                      <a:pt x="31" y="93"/>
                      <a:pt x="31" y="93"/>
                    </a:cubicBezTo>
                    <a:lnTo>
                      <a:pt x="31" y="93"/>
                    </a:lnTo>
                    <a:lnTo>
                      <a:pt x="0" y="93"/>
                    </a:lnTo>
                    <a:lnTo>
                      <a:pt x="0" y="93"/>
                    </a:lnTo>
                    <a:cubicBezTo>
                      <a:pt x="31" y="93"/>
                      <a:pt x="31" y="124"/>
                      <a:pt x="31" y="124"/>
                    </a:cubicBezTo>
                    <a:lnTo>
                      <a:pt x="31" y="124"/>
                    </a:lnTo>
                    <a:lnTo>
                      <a:pt x="31" y="124"/>
                    </a:lnTo>
                    <a:lnTo>
                      <a:pt x="63" y="124"/>
                    </a:lnTo>
                    <a:cubicBezTo>
                      <a:pt x="94" y="124"/>
                      <a:pt x="124" y="155"/>
                      <a:pt x="155" y="155"/>
                    </a:cubicBezTo>
                    <a:lnTo>
                      <a:pt x="155" y="155"/>
                    </a:lnTo>
                    <a:lnTo>
                      <a:pt x="155" y="155"/>
                    </a:lnTo>
                    <a:cubicBezTo>
                      <a:pt x="187" y="155"/>
                      <a:pt x="187" y="155"/>
                      <a:pt x="217" y="124"/>
                    </a:cubicBezTo>
                    <a:cubicBezTo>
                      <a:pt x="248" y="124"/>
                      <a:pt x="248" y="124"/>
                      <a:pt x="279" y="124"/>
                    </a:cubicBezTo>
                    <a:cubicBezTo>
                      <a:pt x="279" y="124"/>
                      <a:pt x="279" y="124"/>
                      <a:pt x="311" y="124"/>
                    </a:cubicBezTo>
                    <a:cubicBezTo>
                      <a:pt x="311" y="124"/>
                      <a:pt x="311" y="124"/>
                      <a:pt x="311" y="93"/>
                    </a:cubicBezTo>
                    <a:lnTo>
                      <a:pt x="341"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1" name="Freeform 170"/>
              <p:cNvSpPr>
                <a:spLocks noChangeArrowheads="1"/>
              </p:cNvSpPr>
              <p:nvPr/>
            </p:nvSpPr>
            <p:spPr bwMode="auto">
              <a:xfrm>
                <a:off x="2106613" y="2147888"/>
                <a:ext cx="44450" cy="34925"/>
              </a:xfrm>
              <a:custGeom>
                <a:avLst/>
                <a:gdLst>
                  <a:gd name="T0" fmla="*/ 62 w 125"/>
                  <a:gd name="T1" fmla="*/ 62 h 95"/>
                  <a:gd name="T2" fmla="*/ 62 w 125"/>
                  <a:gd name="T3" fmla="*/ 62 h 95"/>
                  <a:gd name="T4" fmla="*/ 31 w 125"/>
                  <a:gd name="T5" fmla="*/ 0 h 95"/>
                  <a:gd name="T6" fmla="*/ 0 w 125"/>
                  <a:gd name="T7" fmla="*/ 0 h 95"/>
                  <a:gd name="T8" fmla="*/ 0 w 125"/>
                  <a:gd name="T9" fmla="*/ 0 h 95"/>
                  <a:gd name="T10" fmla="*/ 0 w 125"/>
                  <a:gd name="T11" fmla="*/ 31 h 95"/>
                  <a:gd name="T12" fmla="*/ 62 w 125"/>
                  <a:gd name="T13" fmla="*/ 62 h 95"/>
                  <a:gd name="T14" fmla="*/ 62 w 125"/>
                  <a:gd name="T15" fmla="*/ 62 h 95"/>
                  <a:gd name="T16" fmla="*/ 93 w 125"/>
                  <a:gd name="T17" fmla="*/ 62 h 95"/>
                  <a:gd name="T18" fmla="*/ 93 w 125"/>
                  <a:gd name="T19" fmla="*/ 94 h 95"/>
                  <a:gd name="T20" fmla="*/ 93 w 125"/>
                  <a:gd name="T21" fmla="*/ 94 h 95"/>
                  <a:gd name="T22" fmla="*/ 124 w 125"/>
                  <a:gd name="T23" fmla="*/ 94 h 95"/>
                  <a:gd name="T24" fmla="*/ 124 w 125"/>
                  <a:gd name="T25" fmla="*/ 94 h 95"/>
                  <a:gd name="T26" fmla="*/ 124 w 125"/>
                  <a:gd name="T27" fmla="*/ 62 h 95"/>
                  <a:gd name="T28" fmla="*/ 62 w 125"/>
                  <a:gd name="T2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5">
                    <a:moveTo>
                      <a:pt x="62" y="62"/>
                    </a:moveTo>
                    <a:lnTo>
                      <a:pt x="62" y="62"/>
                    </a:lnTo>
                    <a:cubicBezTo>
                      <a:pt x="62" y="31"/>
                      <a:pt x="31" y="31"/>
                      <a:pt x="31" y="0"/>
                    </a:cubicBezTo>
                    <a:lnTo>
                      <a:pt x="0" y="0"/>
                    </a:lnTo>
                    <a:lnTo>
                      <a:pt x="0" y="0"/>
                    </a:lnTo>
                    <a:cubicBezTo>
                      <a:pt x="0" y="31"/>
                      <a:pt x="0" y="31"/>
                      <a:pt x="0" y="31"/>
                    </a:cubicBezTo>
                    <a:cubicBezTo>
                      <a:pt x="31" y="31"/>
                      <a:pt x="31" y="62"/>
                      <a:pt x="62" y="62"/>
                    </a:cubicBezTo>
                    <a:lnTo>
                      <a:pt x="62" y="62"/>
                    </a:lnTo>
                    <a:lnTo>
                      <a:pt x="93" y="62"/>
                    </a:lnTo>
                    <a:cubicBezTo>
                      <a:pt x="93" y="94"/>
                      <a:pt x="93" y="94"/>
                      <a:pt x="93" y="94"/>
                    </a:cubicBezTo>
                    <a:lnTo>
                      <a:pt x="93" y="94"/>
                    </a:lnTo>
                    <a:cubicBezTo>
                      <a:pt x="93" y="94"/>
                      <a:pt x="93" y="94"/>
                      <a:pt x="124" y="94"/>
                    </a:cubicBezTo>
                    <a:lnTo>
                      <a:pt x="124" y="94"/>
                    </a:lnTo>
                    <a:cubicBezTo>
                      <a:pt x="124" y="62"/>
                      <a:pt x="124" y="62"/>
                      <a:pt x="124" y="62"/>
                    </a:cubicBezTo>
                    <a:cubicBezTo>
                      <a:pt x="93" y="62"/>
                      <a:pt x="62" y="62"/>
                      <a:pt x="62"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2" name="Freeform 171"/>
              <p:cNvSpPr>
                <a:spLocks noChangeArrowheads="1"/>
              </p:cNvSpPr>
              <p:nvPr/>
            </p:nvSpPr>
            <p:spPr bwMode="auto">
              <a:xfrm>
                <a:off x="2151063" y="2182813"/>
                <a:ext cx="11112" cy="1587"/>
              </a:xfrm>
              <a:custGeom>
                <a:avLst/>
                <a:gdLst>
                  <a:gd name="T0" fmla="*/ 0 w 32"/>
                  <a:gd name="T1" fmla="*/ 0 h 1"/>
                  <a:gd name="T2" fmla="*/ 0 w 32"/>
                  <a:gd name="T3" fmla="*/ 0 h 1"/>
                  <a:gd name="T4" fmla="*/ 0 w 32"/>
                  <a:gd name="T5" fmla="*/ 0 h 1"/>
                  <a:gd name="T6" fmla="*/ 0 w 32"/>
                  <a:gd name="T7" fmla="*/ 0 h 1"/>
                  <a:gd name="T8" fmla="*/ 31 w 32"/>
                  <a:gd name="T9" fmla="*/ 0 h 1"/>
                  <a:gd name="T10" fmla="*/ 31 w 32"/>
                  <a:gd name="T11" fmla="*/ 0 h 1"/>
                  <a:gd name="T12" fmla="*/ 31 w 32"/>
                  <a:gd name="T13" fmla="*/ 0 h 1"/>
                  <a:gd name="T14" fmla="*/ 0 w 3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
                    <a:moveTo>
                      <a:pt x="0" y="0"/>
                    </a:moveTo>
                    <a:lnTo>
                      <a:pt x="0" y="0"/>
                    </a:lnTo>
                    <a:lnTo>
                      <a:pt x="0" y="0"/>
                    </a:lnTo>
                    <a:lnTo>
                      <a:pt x="0" y="0"/>
                    </a:lnTo>
                    <a:cubicBezTo>
                      <a:pt x="31" y="0"/>
                      <a:pt x="31" y="0"/>
                      <a:pt x="31" y="0"/>
                    </a:cubicBez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3" name="Freeform 172"/>
              <p:cNvSpPr>
                <a:spLocks noChangeArrowheads="1"/>
              </p:cNvSpPr>
              <p:nvPr/>
            </p:nvSpPr>
            <p:spPr bwMode="auto">
              <a:xfrm>
                <a:off x="2062163" y="2125663"/>
                <a:ext cx="44450" cy="22225"/>
              </a:xfrm>
              <a:custGeom>
                <a:avLst/>
                <a:gdLst>
                  <a:gd name="T0" fmla="*/ 92 w 125"/>
                  <a:gd name="T1" fmla="*/ 32 h 63"/>
                  <a:gd name="T2" fmla="*/ 92 w 125"/>
                  <a:gd name="T3" fmla="*/ 32 h 63"/>
                  <a:gd name="T4" fmla="*/ 92 w 125"/>
                  <a:gd name="T5" fmla="*/ 32 h 63"/>
                  <a:gd name="T6" fmla="*/ 62 w 125"/>
                  <a:gd name="T7" fmla="*/ 32 h 63"/>
                  <a:gd name="T8" fmla="*/ 62 w 125"/>
                  <a:gd name="T9" fmla="*/ 32 h 63"/>
                  <a:gd name="T10" fmla="*/ 31 w 125"/>
                  <a:gd name="T11" fmla="*/ 32 h 63"/>
                  <a:gd name="T12" fmla="*/ 0 w 125"/>
                  <a:gd name="T13" fmla="*/ 0 h 63"/>
                  <a:gd name="T14" fmla="*/ 0 w 125"/>
                  <a:gd name="T15" fmla="*/ 0 h 63"/>
                  <a:gd name="T16" fmla="*/ 0 w 125"/>
                  <a:gd name="T17" fmla="*/ 0 h 63"/>
                  <a:gd name="T18" fmla="*/ 0 w 125"/>
                  <a:gd name="T19" fmla="*/ 0 h 63"/>
                  <a:gd name="T20" fmla="*/ 0 w 125"/>
                  <a:gd name="T21" fmla="*/ 32 h 63"/>
                  <a:gd name="T22" fmla="*/ 31 w 125"/>
                  <a:gd name="T23" fmla="*/ 32 h 63"/>
                  <a:gd name="T24" fmla="*/ 31 w 125"/>
                  <a:gd name="T25" fmla="*/ 32 h 63"/>
                  <a:gd name="T26" fmla="*/ 92 w 125"/>
                  <a:gd name="T27" fmla="*/ 62 h 63"/>
                  <a:gd name="T28" fmla="*/ 124 w 125"/>
                  <a:gd name="T29" fmla="*/ 62 h 63"/>
                  <a:gd name="T30" fmla="*/ 92 w 125"/>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63">
                    <a:moveTo>
                      <a:pt x="92" y="32"/>
                    </a:moveTo>
                    <a:lnTo>
                      <a:pt x="92" y="32"/>
                    </a:lnTo>
                    <a:lnTo>
                      <a:pt x="92" y="32"/>
                    </a:lnTo>
                    <a:lnTo>
                      <a:pt x="62" y="32"/>
                    </a:lnTo>
                    <a:lnTo>
                      <a:pt x="62" y="32"/>
                    </a:lnTo>
                    <a:cubicBezTo>
                      <a:pt x="31" y="32"/>
                      <a:pt x="31" y="32"/>
                      <a:pt x="31" y="32"/>
                    </a:cubicBezTo>
                    <a:cubicBezTo>
                      <a:pt x="31" y="32"/>
                      <a:pt x="31" y="32"/>
                      <a:pt x="0" y="0"/>
                    </a:cubicBezTo>
                    <a:lnTo>
                      <a:pt x="0" y="0"/>
                    </a:lnTo>
                    <a:lnTo>
                      <a:pt x="0" y="0"/>
                    </a:lnTo>
                    <a:lnTo>
                      <a:pt x="0" y="0"/>
                    </a:lnTo>
                    <a:cubicBezTo>
                      <a:pt x="0" y="32"/>
                      <a:pt x="0" y="32"/>
                      <a:pt x="0" y="32"/>
                    </a:cubicBezTo>
                    <a:cubicBezTo>
                      <a:pt x="31" y="32"/>
                      <a:pt x="31" y="32"/>
                      <a:pt x="31" y="32"/>
                    </a:cubicBezTo>
                    <a:lnTo>
                      <a:pt x="31" y="32"/>
                    </a:lnTo>
                    <a:cubicBezTo>
                      <a:pt x="62" y="32"/>
                      <a:pt x="92" y="62"/>
                      <a:pt x="92" y="62"/>
                    </a:cubicBezTo>
                    <a:cubicBezTo>
                      <a:pt x="124" y="62"/>
                      <a:pt x="124" y="62"/>
                      <a:pt x="124" y="62"/>
                    </a:cubicBezTo>
                    <a:cubicBezTo>
                      <a:pt x="124" y="32"/>
                      <a:pt x="124" y="32"/>
                      <a:pt x="92" y="3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4" name="Freeform 173"/>
              <p:cNvSpPr>
                <a:spLocks noChangeArrowheads="1"/>
              </p:cNvSpPr>
              <p:nvPr/>
            </p:nvSpPr>
            <p:spPr bwMode="auto">
              <a:xfrm>
                <a:off x="1893888" y="2293938"/>
                <a:ext cx="100012" cy="44450"/>
              </a:xfrm>
              <a:custGeom>
                <a:avLst/>
                <a:gdLst>
                  <a:gd name="T0" fmla="*/ 0 w 280"/>
                  <a:gd name="T1" fmla="*/ 62 h 124"/>
                  <a:gd name="T2" fmla="*/ 0 w 280"/>
                  <a:gd name="T3" fmla="*/ 62 h 124"/>
                  <a:gd name="T4" fmla="*/ 0 w 280"/>
                  <a:gd name="T5" fmla="*/ 62 h 124"/>
                  <a:gd name="T6" fmla="*/ 0 w 280"/>
                  <a:gd name="T7" fmla="*/ 62 h 124"/>
                  <a:gd name="T8" fmla="*/ 31 w 280"/>
                  <a:gd name="T9" fmla="*/ 62 h 124"/>
                  <a:gd name="T10" fmla="*/ 31 w 280"/>
                  <a:gd name="T11" fmla="*/ 62 h 124"/>
                  <a:gd name="T12" fmla="*/ 31 w 280"/>
                  <a:gd name="T13" fmla="*/ 62 h 124"/>
                  <a:gd name="T14" fmla="*/ 62 w 280"/>
                  <a:gd name="T15" fmla="*/ 62 h 124"/>
                  <a:gd name="T16" fmla="*/ 62 w 280"/>
                  <a:gd name="T17" fmla="*/ 62 h 124"/>
                  <a:gd name="T18" fmla="*/ 93 w 280"/>
                  <a:gd name="T19" fmla="*/ 123 h 124"/>
                  <a:gd name="T20" fmla="*/ 93 w 280"/>
                  <a:gd name="T21" fmla="*/ 123 h 124"/>
                  <a:gd name="T22" fmla="*/ 93 w 280"/>
                  <a:gd name="T23" fmla="*/ 123 h 124"/>
                  <a:gd name="T24" fmla="*/ 93 w 280"/>
                  <a:gd name="T25" fmla="*/ 123 h 124"/>
                  <a:gd name="T26" fmla="*/ 93 w 280"/>
                  <a:gd name="T27" fmla="*/ 123 h 124"/>
                  <a:gd name="T28" fmla="*/ 93 w 280"/>
                  <a:gd name="T29" fmla="*/ 92 h 124"/>
                  <a:gd name="T30" fmla="*/ 124 w 280"/>
                  <a:gd name="T31" fmla="*/ 92 h 124"/>
                  <a:gd name="T32" fmla="*/ 124 w 280"/>
                  <a:gd name="T33" fmla="*/ 62 h 124"/>
                  <a:gd name="T34" fmla="*/ 124 w 280"/>
                  <a:gd name="T35" fmla="*/ 62 h 124"/>
                  <a:gd name="T36" fmla="*/ 155 w 280"/>
                  <a:gd name="T37" fmla="*/ 62 h 124"/>
                  <a:gd name="T38" fmla="*/ 155 w 280"/>
                  <a:gd name="T39" fmla="*/ 62 h 124"/>
                  <a:gd name="T40" fmla="*/ 155 w 280"/>
                  <a:gd name="T41" fmla="*/ 62 h 124"/>
                  <a:gd name="T42" fmla="*/ 186 w 280"/>
                  <a:gd name="T43" fmla="*/ 62 h 124"/>
                  <a:gd name="T44" fmla="*/ 186 w 280"/>
                  <a:gd name="T45" fmla="*/ 62 h 124"/>
                  <a:gd name="T46" fmla="*/ 186 w 280"/>
                  <a:gd name="T47" fmla="*/ 62 h 124"/>
                  <a:gd name="T48" fmla="*/ 186 w 280"/>
                  <a:gd name="T49" fmla="*/ 30 h 124"/>
                  <a:gd name="T50" fmla="*/ 217 w 280"/>
                  <a:gd name="T51" fmla="*/ 30 h 124"/>
                  <a:gd name="T52" fmla="*/ 217 w 280"/>
                  <a:gd name="T53" fmla="*/ 30 h 124"/>
                  <a:gd name="T54" fmla="*/ 248 w 280"/>
                  <a:gd name="T55" fmla="*/ 30 h 124"/>
                  <a:gd name="T56" fmla="*/ 248 w 280"/>
                  <a:gd name="T57" fmla="*/ 30 h 124"/>
                  <a:gd name="T58" fmla="*/ 248 w 280"/>
                  <a:gd name="T59" fmla="*/ 30 h 124"/>
                  <a:gd name="T60" fmla="*/ 279 w 280"/>
                  <a:gd name="T61" fmla="*/ 30 h 124"/>
                  <a:gd name="T62" fmla="*/ 217 w 280"/>
                  <a:gd name="T63" fmla="*/ 0 h 124"/>
                  <a:gd name="T64" fmla="*/ 186 w 280"/>
                  <a:gd name="T65" fmla="*/ 0 h 124"/>
                  <a:gd name="T66" fmla="*/ 186 w 280"/>
                  <a:gd name="T67" fmla="*/ 0 h 124"/>
                  <a:gd name="T68" fmla="*/ 155 w 280"/>
                  <a:gd name="T69" fmla="*/ 0 h 124"/>
                  <a:gd name="T70" fmla="*/ 155 w 280"/>
                  <a:gd name="T71" fmla="*/ 0 h 124"/>
                  <a:gd name="T72" fmla="*/ 155 w 280"/>
                  <a:gd name="T73" fmla="*/ 0 h 124"/>
                  <a:gd name="T74" fmla="*/ 124 w 280"/>
                  <a:gd name="T75" fmla="*/ 0 h 124"/>
                  <a:gd name="T76" fmla="*/ 62 w 280"/>
                  <a:gd name="T77" fmla="*/ 0 h 124"/>
                  <a:gd name="T78" fmla="*/ 62 w 280"/>
                  <a:gd name="T79" fmla="*/ 0 h 124"/>
                  <a:gd name="T80" fmla="*/ 62 w 280"/>
                  <a:gd name="T81" fmla="*/ 0 h 124"/>
                  <a:gd name="T82" fmla="*/ 62 w 280"/>
                  <a:gd name="T83" fmla="*/ 0 h 124"/>
                  <a:gd name="T84" fmla="*/ 62 w 280"/>
                  <a:gd name="T85" fmla="*/ 0 h 124"/>
                  <a:gd name="T86" fmla="*/ 31 w 280"/>
                  <a:gd name="T87" fmla="*/ 0 h 124"/>
                  <a:gd name="T88" fmla="*/ 31 w 280"/>
                  <a:gd name="T89" fmla="*/ 30 h 124"/>
                  <a:gd name="T90" fmla="*/ 0 w 280"/>
                  <a:gd name="T9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124">
                    <a:moveTo>
                      <a:pt x="0" y="62"/>
                    </a:moveTo>
                    <a:lnTo>
                      <a:pt x="0" y="62"/>
                    </a:lnTo>
                    <a:lnTo>
                      <a:pt x="0" y="62"/>
                    </a:lnTo>
                    <a:lnTo>
                      <a:pt x="0" y="62"/>
                    </a:lnTo>
                    <a:cubicBezTo>
                      <a:pt x="0" y="62"/>
                      <a:pt x="0" y="62"/>
                      <a:pt x="31" y="62"/>
                    </a:cubicBezTo>
                    <a:lnTo>
                      <a:pt x="31" y="62"/>
                    </a:lnTo>
                    <a:lnTo>
                      <a:pt x="31" y="62"/>
                    </a:lnTo>
                    <a:cubicBezTo>
                      <a:pt x="31" y="62"/>
                      <a:pt x="31" y="62"/>
                      <a:pt x="62" y="62"/>
                    </a:cubicBezTo>
                    <a:lnTo>
                      <a:pt x="62" y="62"/>
                    </a:lnTo>
                    <a:cubicBezTo>
                      <a:pt x="62" y="62"/>
                      <a:pt x="93" y="92"/>
                      <a:pt x="93" y="123"/>
                    </a:cubicBezTo>
                    <a:lnTo>
                      <a:pt x="93" y="123"/>
                    </a:lnTo>
                    <a:lnTo>
                      <a:pt x="93" y="123"/>
                    </a:lnTo>
                    <a:lnTo>
                      <a:pt x="93" y="123"/>
                    </a:lnTo>
                    <a:lnTo>
                      <a:pt x="93" y="123"/>
                    </a:lnTo>
                    <a:cubicBezTo>
                      <a:pt x="93" y="92"/>
                      <a:pt x="93" y="92"/>
                      <a:pt x="93" y="92"/>
                    </a:cubicBezTo>
                    <a:cubicBezTo>
                      <a:pt x="93" y="92"/>
                      <a:pt x="93" y="92"/>
                      <a:pt x="124" y="92"/>
                    </a:cubicBezTo>
                    <a:cubicBezTo>
                      <a:pt x="124" y="92"/>
                      <a:pt x="124" y="92"/>
                      <a:pt x="124" y="62"/>
                    </a:cubicBezTo>
                    <a:lnTo>
                      <a:pt x="124" y="62"/>
                    </a:lnTo>
                    <a:lnTo>
                      <a:pt x="155" y="62"/>
                    </a:lnTo>
                    <a:lnTo>
                      <a:pt x="155" y="62"/>
                    </a:lnTo>
                    <a:lnTo>
                      <a:pt x="155" y="62"/>
                    </a:lnTo>
                    <a:cubicBezTo>
                      <a:pt x="155" y="62"/>
                      <a:pt x="155" y="62"/>
                      <a:pt x="186" y="62"/>
                    </a:cubicBezTo>
                    <a:lnTo>
                      <a:pt x="186" y="62"/>
                    </a:lnTo>
                    <a:lnTo>
                      <a:pt x="186" y="62"/>
                    </a:lnTo>
                    <a:cubicBezTo>
                      <a:pt x="186" y="30"/>
                      <a:pt x="186" y="30"/>
                      <a:pt x="186" y="30"/>
                    </a:cubicBezTo>
                    <a:cubicBezTo>
                      <a:pt x="217" y="30"/>
                      <a:pt x="217" y="30"/>
                      <a:pt x="217" y="30"/>
                    </a:cubicBezTo>
                    <a:lnTo>
                      <a:pt x="217" y="30"/>
                    </a:lnTo>
                    <a:cubicBezTo>
                      <a:pt x="248" y="30"/>
                      <a:pt x="248" y="30"/>
                      <a:pt x="248" y="30"/>
                    </a:cubicBezTo>
                    <a:lnTo>
                      <a:pt x="248" y="30"/>
                    </a:lnTo>
                    <a:lnTo>
                      <a:pt x="248" y="30"/>
                    </a:lnTo>
                    <a:lnTo>
                      <a:pt x="279" y="30"/>
                    </a:lnTo>
                    <a:cubicBezTo>
                      <a:pt x="248" y="0"/>
                      <a:pt x="248" y="0"/>
                      <a:pt x="217" y="0"/>
                    </a:cubicBezTo>
                    <a:cubicBezTo>
                      <a:pt x="217" y="0"/>
                      <a:pt x="217" y="0"/>
                      <a:pt x="186" y="0"/>
                    </a:cubicBezTo>
                    <a:lnTo>
                      <a:pt x="186" y="0"/>
                    </a:lnTo>
                    <a:cubicBezTo>
                      <a:pt x="155" y="0"/>
                      <a:pt x="155" y="0"/>
                      <a:pt x="155" y="0"/>
                    </a:cubicBezTo>
                    <a:lnTo>
                      <a:pt x="155" y="0"/>
                    </a:lnTo>
                    <a:lnTo>
                      <a:pt x="155" y="0"/>
                    </a:lnTo>
                    <a:cubicBezTo>
                      <a:pt x="124" y="0"/>
                      <a:pt x="124" y="0"/>
                      <a:pt x="124" y="0"/>
                    </a:cubicBezTo>
                    <a:cubicBezTo>
                      <a:pt x="93" y="0"/>
                      <a:pt x="93" y="0"/>
                      <a:pt x="62" y="0"/>
                    </a:cubicBezTo>
                    <a:lnTo>
                      <a:pt x="62" y="0"/>
                    </a:lnTo>
                    <a:lnTo>
                      <a:pt x="62" y="0"/>
                    </a:lnTo>
                    <a:lnTo>
                      <a:pt x="62" y="0"/>
                    </a:lnTo>
                    <a:lnTo>
                      <a:pt x="62" y="0"/>
                    </a:lnTo>
                    <a:cubicBezTo>
                      <a:pt x="62" y="0"/>
                      <a:pt x="62" y="0"/>
                      <a:pt x="31" y="0"/>
                    </a:cubicBezTo>
                    <a:cubicBezTo>
                      <a:pt x="31" y="30"/>
                      <a:pt x="31" y="30"/>
                      <a:pt x="31" y="30"/>
                    </a:cubicBez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5" name="Freeform 174"/>
              <p:cNvSpPr>
                <a:spLocks noChangeArrowheads="1"/>
              </p:cNvSpPr>
              <p:nvPr/>
            </p:nvSpPr>
            <p:spPr bwMode="auto">
              <a:xfrm>
                <a:off x="2508250" y="1512888"/>
                <a:ext cx="66675" cy="44450"/>
              </a:xfrm>
              <a:custGeom>
                <a:avLst/>
                <a:gdLst>
                  <a:gd name="T0" fmla="*/ 0 w 186"/>
                  <a:gd name="T1" fmla="*/ 92 h 125"/>
                  <a:gd name="T2" fmla="*/ 0 w 186"/>
                  <a:gd name="T3" fmla="*/ 92 h 125"/>
                  <a:gd name="T4" fmla="*/ 31 w 186"/>
                  <a:gd name="T5" fmla="*/ 92 h 125"/>
                  <a:gd name="T6" fmla="*/ 31 w 186"/>
                  <a:gd name="T7" fmla="*/ 92 h 125"/>
                  <a:gd name="T8" fmla="*/ 61 w 186"/>
                  <a:gd name="T9" fmla="*/ 92 h 125"/>
                  <a:gd name="T10" fmla="*/ 61 w 186"/>
                  <a:gd name="T11" fmla="*/ 92 h 125"/>
                  <a:gd name="T12" fmla="*/ 93 w 186"/>
                  <a:gd name="T13" fmla="*/ 62 h 125"/>
                  <a:gd name="T14" fmla="*/ 93 w 186"/>
                  <a:gd name="T15" fmla="*/ 62 h 125"/>
                  <a:gd name="T16" fmla="*/ 124 w 186"/>
                  <a:gd name="T17" fmla="*/ 62 h 125"/>
                  <a:gd name="T18" fmla="*/ 155 w 186"/>
                  <a:gd name="T19" fmla="*/ 62 h 125"/>
                  <a:gd name="T20" fmla="*/ 155 w 186"/>
                  <a:gd name="T21" fmla="*/ 92 h 125"/>
                  <a:gd name="T22" fmla="*/ 155 w 186"/>
                  <a:gd name="T23" fmla="*/ 92 h 125"/>
                  <a:gd name="T24" fmla="*/ 155 w 186"/>
                  <a:gd name="T25" fmla="*/ 124 h 125"/>
                  <a:gd name="T26" fmla="*/ 155 w 186"/>
                  <a:gd name="T27" fmla="*/ 124 h 125"/>
                  <a:gd name="T28" fmla="*/ 155 w 186"/>
                  <a:gd name="T29" fmla="*/ 124 h 125"/>
                  <a:gd name="T30" fmla="*/ 185 w 186"/>
                  <a:gd name="T31" fmla="*/ 124 h 125"/>
                  <a:gd name="T32" fmla="*/ 185 w 186"/>
                  <a:gd name="T33" fmla="*/ 124 h 125"/>
                  <a:gd name="T34" fmla="*/ 185 w 186"/>
                  <a:gd name="T35" fmla="*/ 92 h 125"/>
                  <a:gd name="T36" fmla="*/ 185 w 186"/>
                  <a:gd name="T37" fmla="*/ 62 h 125"/>
                  <a:gd name="T38" fmla="*/ 185 w 186"/>
                  <a:gd name="T39" fmla="*/ 62 h 125"/>
                  <a:gd name="T40" fmla="*/ 185 w 186"/>
                  <a:gd name="T41" fmla="*/ 31 h 125"/>
                  <a:gd name="T42" fmla="*/ 185 w 186"/>
                  <a:gd name="T43" fmla="*/ 31 h 125"/>
                  <a:gd name="T44" fmla="*/ 185 w 186"/>
                  <a:gd name="T45" fmla="*/ 31 h 125"/>
                  <a:gd name="T46" fmla="*/ 185 w 186"/>
                  <a:gd name="T47" fmla="*/ 0 h 125"/>
                  <a:gd name="T48" fmla="*/ 185 w 186"/>
                  <a:gd name="T49" fmla="*/ 0 h 125"/>
                  <a:gd name="T50" fmla="*/ 155 w 186"/>
                  <a:gd name="T51" fmla="*/ 31 h 125"/>
                  <a:gd name="T52" fmla="*/ 124 w 186"/>
                  <a:gd name="T53" fmla="*/ 31 h 125"/>
                  <a:gd name="T54" fmla="*/ 93 w 186"/>
                  <a:gd name="T55" fmla="*/ 0 h 125"/>
                  <a:gd name="T56" fmla="*/ 31 w 186"/>
                  <a:gd name="T57" fmla="*/ 31 h 125"/>
                  <a:gd name="T58" fmla="*/ 0 w 186"/>
                  <a:gd name="T59"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25">
                    <a:moveTo>
                      <a:pt x="0" y="92"/>
                    </a:moveTo>
                    <a:lnTo>
                      <a:pt x="0" y="92"/>
                    </a:lnTo>
                    <a:cubicBezTo>
                      <a:pt x="0" y="92"/>
                      <a:pt x="0" y="92"/>
                      <a:pt x="31" y="92"/>
                    </a:cubicBezTo>
                    <a:lnTo>
                      <a:pt x="31" y="92"/>
                    </a:lnTo>
                    <a:cubicBezTo>
                      <a:pt x="61" y="92"/>
                      <a:pt x="61" y="92"/>
                      <a:pt x="61" y="92"/>
                    </a:cubicBezTo>
                    <a:lnTo>
                      <a:pt x="61" y="92"/>
                    </a:lnTo>
                    <a:cubicBezTo>
                      <a:pt x="61" y="92"/>
                      <a:pt x="93" y="92"/>
                      <a:pt x="93" y="62"/>
                    </a:cubicBezTo>
                    <a:lnTo>
                      <a:pt x="93" y="62"/>
                    </a:lnTo>
                    <a:cubicBezTo>
                      <a:pt x="124" y="62"/>
                      <a:pt x="124" y="62"/>
                      <a:pt x="124" y="62"/>
                    </a:cubicBezTo>
                    <a:cubicBezTo>
                      <a:pt x="124" y="62"/>
                      <a:pt x="124" y="62"/>
                      <a:pt x="155" y="62"/>
                    </a:cubicBezTo>
                    <a:cubicBezTo>
                      <a:pt x="155" y="92"/>
                      <a:pt x="155" y="92"/>
                      <a:pt x="155" y="92"/>
                    </a:cubicBezTo>
                    <a:lnTo>
                      <a:pt x="155" y="92"/>
                    </a:lnTo>
                    <a:lnTo>
                      <a:pt x="155" y="124"/>
                    </a:lnTo>
                    <a:lnTo>
                      <a:pt x="155" y="124"/>
                    </a:lnTo>
                    <a:lnTo>
                      <a:pt x="155" y="124"/>
                    </a:lnTo>
                    <a:cubicBezTo>
                      <a:pt x="155" y="124"/>
                      <a:pt x="155" y="124"/>
                      <a:pt x="185" y="124"/>
                    </a:cubicBezTo>
                    <a:lnTo>
                      <a:pt x="185" y="124"/>
                    </a:lnTo>
                    <a:cubicBezTo>
                      <a:pt x="185" y="92"/>
                      <a:pt x="185" y="92"/>
                      <a:pt x="185" y="92"/>
                    </a:cubicBezTo>
                    <a:cubicBezTo>
                      <a:pt x="185" y="62"/>
                      <a:pt x="185" y="62"/>
                      <a:pt x="185" y="62"/>
                    </a:cubicBezTo>
                    <a:lnTo>
                      <a:pt x="185" y="62"/>
                    </a:lnTo>
                    <a:lnTo>
                      <a:pt x="185" y="31"/>
                    </a:lnTo>
                    <a:lnTo>
                      <a:pt x="185" y="31"/>
                    </a:lnTo>
                    <a:lnTo>
                      <a:pt x="185" y="31"/>
                    </a:lnTo>
                    <a:cubicBezTo>
                      <a:pt x="185" y="0"/>
                      <a:pt x="185" y="0"/>
                      <a:pt x="185" y="0"/>
                    </a:cubicBezTo>
                    <a:lnTo>
                      <a:pt x="185" y="0"/>
                    </a:lnTo>
                    <a:cubicBezTo>
                      <a:pt x="185" y="31"/>
                      <a:pt x="155" y="31"/>
                      <a:pt x="155" y="31"/>
                    </a:cubicBezTo>
                    <a:cubicBezTo>
                      <a:pt x="124" y="31"/>
                      <a:pt x="124" y="31"/>
                      <a:pt x="124" y="31"/>
                    </a:cubicBezTo>
                    <a:cubicBezTo>
                      <a:pt x="124" y="31"/>
                      <a:pt x="124" y="0"/>
                      <a:pt x="93" y="0"/>
                    </a:cubicBezTo>
                    <a:cubicBezTo>
                      <a:pt x="31" y="31"/>
                      <a:pt x="31" y="31"/>
                      <a:pt x="31" y="31"/>
                    </a:cubicBezTo>
                    <a:cubicBezTo>
                      <a:pt x="0" y="62"/>
                      <a:pt x="0" y="62"/>
                      <a:pt x="0" y="9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6" name="Freeform 175"/>
              <p:cNvSpPr>
                <a:spLocks noChangeArrowheads="1"/>
              </p:cNvSpPr>
              <p:nvPr/>
            </p:nvSpPr>
            <p:spPr bwMode="auto">
              <a:xfrm>
                <a:off x="2297113" y="1524000"/>
                <a:ext cx="66675" cy="77788"/>
              </a:xfrm>
              <a:custGeom>
                <a:avLst/>
                <a:gdLst>
                  <a:gd name="T0" fmla="*/ 0 w 187"/>
                  <a:gd name="T1" fmla="*/ 61 h 218"/>
                  <a:gd name="T2" fmla="*/ 0 w 187"/>
                  <a:gd name="T3" fmla="*/ 61 h 218"/>
                  <a:gd name="T4" fmla="*/ 0 w 187"/>
                  <a:gd name="T5" fmla="*/ 61 h 218"/>
                  <a:gd name="T6" fmla="*/ 30 w 187"/>
                  <a:gd name="T7" fmla="*/ 61 h 218"/>
                  <a:gd name="T8" fmla="*/ 30 w 187"/>
                  <a:gd name="T9" fmla="*/ 61 h 218"/>
                  <a:gd name="T10" fmla="*/ 62 w 187"/>
                  <a:gd name="T11" fmla="*/ 93 h 218"/>
                  <a:gd name="T12" fmla="*/ 62 w 187"/>
                  <a:gd name="T13" fmla="*/ 124 h 218"/>
                  <a:gd name="T14" fmla="*/ 62 w 187"/>
                  <a:gd name="T15" fmla="*/ 155 h 218"/>
                  <a:gd name="T16" fmla="*/ 62 w 187"/>
                  <a:gd name="T17" fmla="*/ 185 h 218"/>
                  <a:gd name="T18" fmla="*/ 93 w 187"/>
                  <a:gd name="T19" fmla="*/ 217 h 218"/>
                  <a:gd name="T20" fmla="*/ 93 w 187"/>
                  <a:gd name="T21" fmla="*/ 217 h 218"/>
                  <a:gd name="T22" fmla="*/ 93 w 187"/>
                  <a:gd name="T23" fmla="*/ 217 h 218"/>
                  <a:gd name="T24" fmla="*/ 124 w 187"/>
                  <a:gd name="T25" fmla="*/ 217 h 218"/>
                  <a:gd name="T26" fmla="*/ 124 w 187"/>
                  <a:gd name="T27" fmla="*/ 217 h 218"/>
                  <a:gd name="T28" fmla="*/ 154 w 187"/>
                  <a:gd name="T29" fmla="*/ 185 h 218"/>
                  <a:gd name="T30" fmla="*/ 154 w 187"/>
                  <a:gd name="T31" fmla="*/ 185 h 218"/>
                  <a:gd name="T32" fmla="*/ 154 w 187"/>
                  <a:gd name="T33" fmla="*/ 185 h 218"/>
                  <a:gd name="T34" fmla="*/ 186 w 187"/>
                  <a:gd name="T35" fmla="*/ 185 h 218"/>
                  <a:gd name="T36" fmla="*/ 186 w 187"/>
                  <a:gd name="T37" fmla="*/ 155 h 218"/>
                  <a:gd name="T38" fmla="*/ 186 w 187"/>
                  <a:gd name="T39" fmla="*/ 124 h 218"/>
                  <a:gd name="T40" fmla="*/ 186 w 187"/>
                  <a:gd name="T41" fmla="*/ 124 h 218"/>
                  <a:gd name="T42" fmla="*/ 186 w 187"/>
                  <a:gd name="T43" fmla="*/ 124 h 218"/>
                  <a:gd name="T44" fmla="*/ 154 w 187"/>
                  <a:gd name="T45" fmla="*/ 93 h 218"/>
                  <a:gd name="T46" fmla="*/ 154 w 187"/>
                  <a:gd name="T47" fmla="*/ 93 h 218"/>
                  <a:gd name="T48" fmla="*/ 124 w 187"/>
                  <a:gd name="T49" fmla="*/ 61 h 218"/>
                  <a:gd name="T50" fmla="*/ 124 w 187"/>
                  <a:gd name="T51" fmla="*/ 61 h 218"/>
                  <a:gd name="T52" fmla="*/ 124 w 187"/>
                  <a:gd name="T53" fmla="*/ 61 h 218"/>
                  <a:gd name="T54" fmla="*/ 124 w 187"/>
                  <a:gd name="T55" fmla="*/ 0 h 218"/>
                  <a:gd name="T56" fmla="*/ 154 w 187"/>
                  <a:gd name="T57" fmla="*/ 0 h 218"/>
                  <a:gd name="T58" fmla="*/ 154 w 187"/>
                  <a:gd name="T59" fmla="*/ 0 h 218"/>
                  <a:gd name="T60" fmla="*/ 186 w 187"/>
                  <a:gd name="T61" fmla="*/ 31 h 218"/>
                  <a:gd name="T62" fmla="*/ 186 w 187"/>
                  <a:gd name="T63" fmla="*/ 0 h 218"/>
                  <a:gd name="T64" fmla="*/ 186 w 187"/>
                  <a:gd name="T65" fmla="*/ 0 h 218"/>
                  <a:gd name="T66" fmla="*/ 186 w 187"/>
                  <a:gd name="T67" fmla="*/ 0 h 218"/>
                  <a:gd name="T68" fmla="*/ 186 w 187"/>
                  <a:gd name="T69" fmla="*/ 0 h 218"/>
                  <a:gd name="T70" fmla="*/ 186 w 187"/>
                  <a:gd name="T71" fmla="*/ 0 h 218"/>
                  <a:gd name="T72" fmla="*/ 154 w 187"/>
                  <a:gd name="T73" fmla="*/ 0 h 218"/>
                  <a:gd name="T74" fmla="*/ 124 w 187"/>
                  <a:gd name="T75" fmla="*/ 0 h 218"/>
                  <a:gd name="T76" fmla="*/ 62 w 187"/>
                  <a:gd name="T77" fmla="*/ 31 h 218"/>
                  <a:gd name="T78" fmla="*/ 62 w 187"/>
                  <a:gd name="T79" fmla="*/ 31 h 218"/>
                  <a:gd name="T80" fmla="*/ 0 w 187"/>
                  <a:gd name="T81"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18">
                    <a:moveTo>
                      <a:pt x="0" y="61"/>
                    </a:moveTo>
                    <a:lnTo>
                      <a:pt x="0" y="61"/>
                    </a:lnTo>
                    <a:lnTo>
                      <a:pt x="0" y="61"/>
                    </a:lnTo>
                    <a:lnTo>
                      <a:pt x="30" y="61"/>
                    </a:lnTo>
                    <a:lnTo>
                      <a:pt x="30" y="61"/>
                    </a:lnTo>
                    <a:lnTo>
                      <a:pt x="62" y="93"/>
                    </a:lnTo>
                    <a:cubicBezTo>
                      <a:pt x="62" y="124"/>
                      <a:pt x="62" y="124"/>
                      <a:pt x="62" y="124"/>
                    </a:cubicBezTo>
                    <a:cubicBezTo>
                      <a:pt x="62" y="155"/>
                      <a:pt x="62" y="155"/>
                      <a:pt x="62" y="155"/>
                    </a:cubicBezTo>
                    <a:cubicBezTo>
                      <a:pt x="62" y="185"/>
                      <a:pt x="62" y="185"/>
                      <a:pt x="62" y="185"/>
                    </a:cubicBezTo>
                    <a:cubicBezTo>
                      <a:pt x="93" y="185"/>
                      <a:pt x="93" y="185"/>
                      <a:pt x="93" y="217"/>
                    </a:cubicBezTo>
                    <a:lnTo>
                      <a:pt x="93" y="217"/>
                    </a:lnTo>
                    <a:lnTo>
                      <a:pt x="93" y="217"/>
                    </a:lnTo>
                    <a:cubicBezTo>
                      <a:pt x="124" y="217"/>
                      <a:pt x="124" y="217"/>
                      <a:pt x="124" y="217"/>
                    </a:cubicBezTo>
                    <a:lnTo>
                      <a:pt x="124" y="217"/>
                    </a:lnTo>
                    <a:cubicBezTo>
                      <a:pt x="124" y="217"/>
                      <a:pt x="154" y="217"/>
                      <a:pt x="154" y="185"/>
                    </a:cubicBezTo>
                    <a:lnTo>
                      <a:pt x="154" y="185"/>
                    </a:lnTo>
                    <a:lnTo>
                      <a:pt x="154" y="185"/>
                    </a:lnTo>
                    <a:lnTo>
                      <a:pt x="186" y="185"/>
                    </a:lnTo>
                    <a:cubicBezTo>
                      <a:pt x="186" y="155"/>
                      <a:pt x="186" y="155"/>
                      <a:pt x="186" y="155"/>
                    </a:cubicBezTo>
                    <a:cubicBezTo>
                      <a:pt x="186" y="155"/>
                      <a:pt x="186" y="155"/>
                      <a:pt x="186" y="124"/>
                    </a:cubicBezTo>
                    <a:lnTo>
                      <a:pt x="186" y="124"/>
                    </a:lnTo>
                    <a:lnTo>
                      <a:pt x="186" y="124"/>
                    </a:lnTo>
                    <a:cubicBezTo>
                      <a:pt x="154" y="124"/>
                      <a:pt x="154" y="124"/>
                      <a:pt x="154" y="93"/>
                    </a:cubicBezTo>
                    <a:lnTo>
                      <a:pt x="154" y="93"/>
                    </a:lnTo>
                    <a:lnTo>
                      <a:pt x="124" y="61"/>
                    </a:lnTo>
                    <a:lnTo>
                      <a:pt x="124" y="61"/>
                    </a:lnTo>
                    <a:lnTo>
                      <a:pt x="124" y="61"/>
                    </a:lnTo>
                    <a:cubicBezTo>
                      <a:pt x="124" y="31"/>
                      <a:pt x="124" y="31"/>
                      <a:pt x="124" y="0"/>
                    </a:cubicBezTo>
                    <a:lnTo>
                      <a:pt x="154" y="0"/>
                    </a:lnTo>
                    <a:lnTo>
                      <a:pt x="154" y="0"/>
                    </a:lnTo>
                    <a:lnTo>
                      <a:pt x="186" y="31"/>
                    </a:lnTo>
                    <a:lnTo>
                      <a:pt x="186" y="0"/>
                    </a:lnTo>
                    <a:lnTo>
                      <a:pt x="186" y="0"/>
                    </a:lnTo>
                    <a:lnTo>
                      <a:pt x="186" y="0"/>
                    </a:lnTo>
                    <a:lnTo>
                      <a:pt x="186" y="0"/>
                    </a:lnTo>
                    <a:lnTo>
                      <a:pt x="186" y="0"/>
                    </a:lnTo>
                    <a:cubicBezTo>
                      <a:pt x="186" y="0"/>
                      <a:pt x="186" y="0"/>
                      <a:pt x="154" y="0"/>
                    </a:cubicBezTo>
                    <a:cubicBezTo>
                      <a:pt x="154" y="0"/>
                      <a:pt x="154" y="0"/>
                      <a:pt x="124" y="0"/>
                    </a:cubicBezTo>
                    <a:cubicBezTo>
                      <a:pt x="93" y="0"/>
                      <a:pt x="62" y="31"/>
                      <a:pt x="62" y="31"/>
                    </a:cubicBezTo>
                    <a:lnTo>
                      <a:pt x="62" y="31"/>
                    </a:lnTo>
                    <a:cubicBezTo>
                      <a:pt x="62" y="31"/>
                      <a:pt x="30" y="61"/>
                      <a:pt x="0" y="6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7" name="Freeform 176"/>
              <p:cNvSpPr>
                <a:spLocks noChangeArrowheads="1"/>
              </p:cNvSpPr>
              <p:nvPr/>
            </p:nvSpPr>
            <p:spPr bwMode="auto">
              <a:xfrm>
                <a:off x="868363" y="1033463"/>
                <a:ext cx="1674812" cy="625475"/>
              </a:xfrm>
              <a:custGeom>
                <a:avLst/>
                <a:gdLst>
                  <a:gd name="T0" fmla="*/ 2759 w 4651"/>
                  <a:gd name="T1" fmla="*/ 155 h 1737"/>
                  <a:gd name="T2" fmla="*/ 2604 w 4651"/>
                  <a:gd name="T3" fmla="*/ 124 h 1737"/>
                  <a:gd name="T4" fmla="*/ 2418 w 4651"/>
                  <a:gd name="T5" fmla="*/ 155 h 1737"/>
                  <a:gd name="T6" fmla="*/ 2325 w 4651"/>
                  <a:gd name="T7" fmla="*/ 186 h 1737"/>
                  <a:gd name="T8" fmla="*/ 2139 w 4651"/>
                  <a:gd name="T9" fmla="*/ 186 h 1737"/>
                  <a:gd name="T10" fmla="*/ 2046 w 4651"/>
                  <a:gd name="T11" fmla="*/ 155 h 1737"/>
                  <a:gd name="T12" fmla="*/ 1829 w 4651"/>
                  <a:gd name="T13" fmla="*/ 155 h 1737"/>
                  <a:gd name="T14" fmla="*/ 1767 w 4651"/>
                  <a:gd name="T15" fmla="*/ 186 h 1737"/>
                  <a:gd name="T16" fmla="*/ 1643 w 4651"/>
                  <a:gd name="T17" fmla="*/ 155 h 1737"/>
                  <a:gd name="T18" fmla="*/ 1457 w 4651"/>
                  <a:gd name="T19" fmla="*/ 186 h 1737"/>
                  <a:gd name="T20" fmla="*/ 1147 w 4651"/>
                  <a:gd name="T21" fmla="*/ 62 h 1737"/>
                  <a:gd name="T22" fmla="*/ 931 w 4651"/>
                  <a:gd name="T23" fmla="*/ 93 h 1737"/>
                  <a:gd name="T24" fmla="*/ 837 w 4651"/>
                  <a:gd name="T25" fmla="*/ 62 h 1737"/>
                  <a:gd name="T26" fmla="*/ 683 w 4651"/>
                  <a:gd name="T27" fmla="*/ 0 h 1737"/>
                  <a:gd name="T28" fmla="*/ 496 w 4651"/>
                  <a:gd name="T29" fmla="*/ 62 h 1737"/>
                  <a:gd name="T30" fmla="*/ 248 w 4651"/>
                  <a:gd name="T31" fmla="*/ 93 h 1737"/>
                  <a:gd name="T32" fmla="*/ 0 w 4651"/>
                  <a:gd name="T33" fmla="*/ 589 h 1737"/>
                  <a:gd name="T34" fmla="*/ 63 w 4651"/>
                  <a:gd name="T35" fmla="*/ 620 h 1737"/>
                  <a:gd name="T36" fmla="*/ 187 w 4651"/>
                  <a:gd name="T37" fmla="*/ 713 h 1737"/>
                  <a:gd name="T38" fmla="*/ 403 w 4651"/>
                  <a:gd name="T39" fmla="*/ 775 h 1737"/>
                  <a:gd name="T40" fmla="*/ 527 w 4651"/>
                  <a:gd name="T41" fmla="*/ 899 h 1737"/>
                  <a:gd name="T42" fmla="*/ 559 w 4651"/>
                  <a:gd name="T43" fmla="*/ 1053 h 1737"/>
                  <a:gd name="T44" fmla="*/ 683 w 4651"/>
                  <a:gd name="T45" fmla="*/ 1116 h 1737"/>
                  <a:gd name="T46" fmla="*/ 837 w 4651"/>
                  <a:gd name="T47" fmla="*/ 1240 h 1737"/>
                  <a:gd name="T48" fmla="*/ 961 w 4651"/>
                  <a:gd name="T49" fmla="*/ 1301 h 1737"/>
                  <a:gd name="T50" fmla="*/ 2511 w 4651"/>
                  <a:gd name="T51" fmla="*/ 1301 h 1737"/>
                  <a:gd name="T52" fmla="*/ 2604 w 4651"/>
                  <a:gd name="T53" fmla="*/ 1364 h 1737"/>
                  <a:gd name="T54" fmla="*/ 2759 w 4651"/>
                  <a:gd name="T55" fmla="*/ 1364 h 1737"/>
                  <a:gd name="T56" fmla="*/ 2852 w 4651"/>
                  <a:gd name="T57" fmla="*/ 1395 h 1737"/>
                  <a:gd name="T58" fmla="*/ 3162 w 4651"/>
                  <a:gd name="T59" fmla="*/ 1488 h 1737"/>
                  <a:gd name="T60" fmla="*/ 3255 w 4651"/>
                  <a:gd name="T61" fmla="*/ 1612 h 1737"/>
                  <a:gd name="T62" fmla="*/ 3317 w 4651"/>
                  <a:gd name="T63" fmla="*/ 1705 h 1737"/>
                  <a:gd name="T64" fmla="*/ 3534 w 4651"/>
                  <a:gd name="T65" fmla="*/ 1643 h 1737"/>
                  <a:gd name="T66" fmla="*/ 3813 w 4651"/>
                  <a:gd name="T67" fmla="*/ 1549 h 1737"/>
                  <a:gd name="T68" fmla="*/ 3906 w 4651"/>
                  <a:gd name="T69" fmla="*/ 1457 h 1737"/>
                  <a:gd name="T70" fmla="*/ 4122 w 4651"/>
                  <a:gd name="T71" fmla="*/ 1240 h 1737"/>
                  <a:gd name="T72" fmla="*/ 4370 w 4651"/>
                  <a:gd name="T73" fmla="*/ 1240 h 1737"/>
                  <a:gd name="T74" fmla="*/ 4650 w 4651"/>
                  <a:gd name="T75" fmla="*/ 1085 h 1737"/>
                  <a:gd name="T76" fmla="*/ 4494 w 4651"/>
                  <a:gd name="T77" fmla="*/ 1085 h 1737"/>
                  <a:gd name="T78" fmla="*/ 4464 w 4651"/>
                  <a:gd name="T79" fmla="*/ 992 h 1737"/>
                  <a:gd name="T80" fmla="*/ 4309 w 4651"/>
                  <a:gd name="T81" fmla="*/ 929 h 1737"/>
                  <a:gd name="T82" fmla="*/ 4278 w 4651"/>
                  <a:gd name="T83" fmla="*/ 805 h 1737"/>
                  <a:gd name="T84" fmla="*/ 4216 w 4651"/>
                  <a:gd name="T85" fmla="*/ 681 h 1737"/>
                  <a:gd name="T86" fmla="*/ 4154 w 4651"/>
                  <a:gd name="T87" fmla="*/ 744 h 1737"/>
                  <a:gd name="T88" fmla="*/ 3998 w 4651"/>
                  <a:gd name="T89" fmla="*/ 775 h 1737"/>
                  <a:gd name="T90" fmla="*/ 3874 w 4651"/>
                  <a:gd name="T91" fmla="*/ 681 h 1737"/>
                  <a:gd name="T92" fmla="*/ 3844 w 4651"/>
                  <a:gd name="T93" fmla="*/ 589 h 1737"/>
                  <a:gd name="T94" fmla="*/ 3658 w 4651"/>
                  <a:gd name="T95" fmla="*/ 527 h 1737"/>
                  <a:gd name="T96" fmla="*/ 3503 w 4651"/>
                  <a:gd name="T97" fmla="*/ 527 h 1737"/>
                  <a:gd name="T98" fmla="*/ 3441 w 4651"/>
                  <a:gd name="T99" fmla="*/ 744 h 1737"/>
                  <a:gd name="T100" fmla="*/ 3441 w 4651"/>
                  <a:gd name="T101" fmla="*/ 992 h 1737"/>
                  <a:gd name="T102" fmla="*/ 3441 w 4651"/>
                  <a:gd name="T103" fmla="*/ 1209 h 1737"/>
                  <a:gd name="T104" fmla="*/ 3286 w 4651"/>
                  <a:gd name="T105" fmla="*/ 1209 h 1737"/>
                  <a:gd name="T106" fmla="*/ 3193 w 4651"/>
                  <a:gd name="T107" fmla="*/ 1023 h 1737"/>
                  <a:gd name="T108" fmla="*/ 2914 w 4651"/>
                  <a:gd name="T109" fmla="*/ 929 h 1737"/>
                  <a:gd name="T110" fmla="*/ 2635 w 4651"/>
                  <a:gd name="T111" fmla="*/ 868 h 1737"/>
                  <a:gd name="T112" fmla="*/ 2480 w 4651"/>
                  <a:gd name="T113" fmla="*/ 681 h 1737"/>
                  <a:gd name="T114" fmla="*/ 2604 w 4651"/>
                  <a:gd name="T115" fmla="*/ 496 h 1737"/>
                  <a:gd name="T116" fmla="*/ 2635 w 4651"/>
                  <a:gd name="T117" fmla="*/ 433 h 1737"/>
                  <a:gd name="T118" fmla="*/ 2759 w 4651"/>
                  <a:gd name="T119" fmla="*/ 403 h 1737"/>
                  <a:gd name="T120" fmla="*/ 2883 w 4651"/>
                  <a:gd name="T121" fmla="*/ 372 h 1737"/>
                  <a:gd name="T122" fmla="*/ 2883 w 4651"/>
                  <a:gd name="T123" fmla="*/ 18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1" h="1737">
                    <a:moveTo>
                      <a:pt x="2945" y="186"/>
                    </a:moveTo>
                    <a:lnTo>
                      <a:pt x="2945" y="186"/>
                    </a:lnTo>
                    <a:cubicBezTo>
                      <a:pt x="2914" y="186"/>
                      <a:pt x="2914" y="155"/>
                      <a:pt x="2914" y="155"/>
                    </a:cubicBezTo>
                    <a:lnTo>
                      <a:pt x="2914" y="155"/>
                    </a:lnTo>
                    <a:cubicBezTo>
                      <a:pt x="2914" y="124"/>
                      <a:pt x="2883" y="93"/>
                      <a:pt x="2852" y="93"/>
                    </a:cubicBezTo>
                    <a:lnTo>
                      <a:pt x="2852" y="93"/>
                    </a:lnTo>
                    <a:cubicBezTo>
                      <a:pt x="2821" y="93"/>
                      <a:pt x="2821" y="124"/>
                      <a:pt x="2790" y="124"/>
                    </a:cubicBezTo>
                    <a:cubicBezTo>
                      <a:pt x="2759" y="155"/>
                      <a:pt x="2759" y="155"/>
                      <a:pt x="2759" y="155"/>
                    </a:cubicBezTo>
                    <a:cubicBezTo>
                      <a:pt x="2759" y="124"/>
                      <a:pt x="2759" y="124"/>
                      <a:pt x="2759" y="124"/>
                    </a:cubicBezTo>
                    <a:cubicBezTo>
                      <a:pt x="2759" y="124"/>
                      <a:pt x="2759" y="93"/>
                      <a:pt x="2759" y="62"/>
                    </a:cubicBezTo>
                    <a:cubicBezTo>
                      <a:pt x="2728" y="62"/>
                      <a:pt x="2697" y="62"/>
                      <a:pt x="2666" y="62"/>
                    </a:cubicBezTo>
                    <a:lnTo>
                      <a:pt x="2635" y="62"/>
                    </a:lnTo>
                    <a:lnTo>
                      <a:pt x="2635" y="62"/>
                    </a:lnTo>
                    <a:cubicBezTo>
                      <a:pt x="2604" y="62"/>
                      <a:pt x="2604" y="62"/>
                      <a:pt x="2604" y="62"/>
                    </a:cubicBezTo>
                    <a:lnTo>
                      <a:pt x="2604" y="62"/>
                    </a:lnTo>
                    <a:cubicBezTo>
                      <a:pt x="2635" y="93"/>
                      <a:pt x="2604" y="124"/>
                      <a:pt x="2604" y="124"/>
                    </a:cubicBezTo>
                    <a:cubicBezTo>
                      <a:pt x="2604" y="124"/>
                      <a:pt x="2604" y="124"/>
                      <a:pt x="2573" y="155"/>
                    </a:cubicBezTo>
                    <a:cubicBezTo>
                      <a:pt x="2542" y="155"/>
                      <a:pt x="2542" y="155"/>
                      <a:pt x="2542" y="155"/>
                    </a:cubicBezTo>
                    <a:lnTo>
                      <a:pt x="2542" y="155"/>
                    </a:lnTo>
                    <a:cubicBezTo>
                      <a:pt x="2511" y="155"/>
                      <a:pt x="2511" y="155"/>
                      <a:pt x="2511" y="155"/>
                    </a:cubicBezTo>
                    <a:lnTo>
                      <a:pt x="2511" y="155"/>
                    </a:lnTo>
                    <a:cubicBezTo>
                      <a:pt x="2511" y="186"/>
                      <a:pt x="2480" y="217"/>
                      <a:pt x="2480" y="217"/>
                    </a:cubicBezTo>
                    <a:cubicBezTo>
                      <a:pt x="2449" y="279"/>
                      <a:pt x="2449" y="279"/>
                      <a:pt x="2449" y="279"/>
                    </a:cubicBezTo>
                    <a:cubicBezTo>
                      <a:pt x="2418" y="155"/>
                      <a:pt x="2418" y="155"/>
                      <a:pt x="2418" y="155"/>
                    </a:cubicBezTo>
                    <a:cubicBezTo>
                      <a:pt x="2418" y="124"/>
                      <a:pt x="2418" y="124"/>
                      <a:pt x="2418" y="124"/>
                    </a:cubicBezTo>
                    <a:cubicBezTo>
                      <a:pt x="2418" y="155"/>
                      <a:pt x="2387" y="155"/>
                      <a:pt x="2387" y="155"/>
                    </a:cubicBezTo>
                    <a:lnTo>
                      <a:pt x="2387" y="155"/>
                    </a:lnTo>
                    <a:cubicBezTo>
                      <a:pt x="2387" y="155"/>
                      <a:pt x="2387" y="186"/>
                      <a:pt x="2356" y="186"/>
                    </a:cubicBezTo>
                    <a:lnTo>
                      <a:pt x="2356" y="186"/>
                    </a:lnTo>
                    <a:lnTo>
                      <a:pt x="2325" y="186"/>
                    </a:lnTo>
                    <a:lnTo>
                      <a:pt x="2325" y="186"/>
                    </a:lnTo>
                    <a:lnTo>
                      <a:pt x="2325" y="186"/>
                    </a:lnTo>
                    <a:cubicBezTo>
                      <a:pt x="2294" y="186"/>
                      <a:pt x="2294" y="186"/>
                      <a:pt x="2294" y="186"/>
                    </a:cubicBezTo>
                    <a:cubicBezTo>
                      <a:pt x="2294" y="186"/>
                      <a:pt x="2294" y="186"/>
                      <a:pt x="2263" y="186"/>
                    </a:cubicBezTo>
                    <a:lnTo>
                      <a:pt x="2263" y="186"/>
                    </a:lnTo>
                    <a:cubicBezTo>
                      <a:pt x="2263" y="186"/>
                      <a:pt x="2232" y="186"/>
                      <a:pt x="2232" y="155"/>
                    </a:cubicBezTo>
                    <a:lnTo>
                      <a:pt x="2232" y="155"/>
                    </a:lnTo>
                    <a:lnTo>
                      <a:pt x="2232" y="155"/>
                    </a:lnTo>
                    <a:cubicBezTo>
                      <a:pt x="2201" y="155"/>
                      <a:pt x="2201" y="155"/>
                      <a:pt x="2201" y="186"/>
                    </a:cubicBezTo>
                    <a:cubicBezTo>
                      <a:pt x="2170" y="186"/>
                      <a:pt x="2170" y="186"/>
                      <a:pt x="2139" y="186"/>
                    </a:cubicBezTo>
                    <a:lnTo>
                      <a:pt x="2139" y="186"/>
                    </a:lnTo>
                    <a:lnTo>
                      <a:pt x="2139" y="186"/>
                    </a:lnTo>
                    <a:cubicBezTo>
                      <a:pt x="2108" y="186"/>
                      <a:pt x="2108" y="186"/>
                      <a:pt x="2077" y="186"/>
                    </a:cubicBezTo>
                    <a:cubicBezTo>
                      <a:pt x="2077" y="155"/>
                      <a:pt x="2077" y="155"/>
                      <a:pt x="2077" y="155"/>
                    </a:cubicBezTo>
                    <a:lnTo>
                      <a:pt x="2077" y="155"/>
                    </a:lnTo>
                    <a:cubicBezTo>
                      <a:pt x="2046" y="155"/>
                      <a:pt x="2046" y="155"/>
                      <a:pt x="2046" y="155"/>
                    </a:cubicBezTo>
                    <a:lnTo>
                      <a:pt x="2046" y="155"/>
                    </a:lnTo>
                    <a:lnTo>
                      <a:pt x="2046" y="155"/>
                    </a:lnTo>
                    <a:lnTo>
                      <a:pt x="2015" y="155"/>
                    </a:lnTo>
                    <a:cubicBezTo>
                      <a:pt x="2015" y="155"/>
                      <a:pt x="2015" y="155"/>
                      <a:pt x="1984" y="155"/>
                    </a:cubicBezTo>
                    <a:lnTo>
                      <a:pt x="1984" y="155"/>
                    </a:lnTo>
                    <a:cubicBezTo>
                      <a:pt x="1953" y="155"/>
                      <a:pt x="1953" y="124"/>
                      <a:pt x="1922" y="124"/>
                    </a:cubicBezTo>
                    <a:cubicBezTo>
                      <a:pt x="1922" y="124"/>
                      <a:pt x="1922" y="124"/>
                      <a:pt x="1891" y="155"/>
                    </a:cubicBezTo>
                    <a:cubicBezTo>
                      <a:pt x="1891" y="155"/>
                      <a:pt x="1891" y="155"/>
                      <a:pt x="1860" y="155"/>
                    </a:cubicBezTo>
                    <a:lnTo>
                      <a:pt x="1860" y="155"/>
                    </a:lnTo>
                    <a:lnTo>
                      <a:pt x="1829" y="155"/>
                    </a:lnTo>
                    <a:lnTo>
                      <a:pt x="1860" y="155"/>
                    </a:lnTo>
                    <a:cubicBezTo>
                      <a:pt x="1860" y="186"/>
                      <a:pt x="1860" y="186"/>
                      <a:pt x="1860" y="186"/>
                    </a:cubicBezTo>
                    <a:cubicBezTo>
                      <a:pt x="1860" y="217"/>
                      <a:pt x="1860" y="248"/>
                      <a:pt x="1860" y="248"/>
                    </a:cubicBezTo>
                    <a:cubicBezTo>
                      <a:pt x="1829" y="310"/>
                      <a:pt x="1829" y="310"/>
                      <a:pt x="1829" y="310"/>
                    </a:cubicBezTo>
                    <a:cubicBezTo>
                      <a:pt x="1829" y="248"/>
                      <a:pt x="1829" y="248"/>
                      <a:pt x="1829" y="248"/>
                    </a:cubicBezTo>
                    <a:cubicBezTo>
                      <a:pt x="1799" y="248"/>
                      <a:pt x="1799" y="217"/>
                      <a:pt x="1799" y="217"/>
                    </a:cubicBezTo>
                    <a:lnTo>
                      <a:pt x="1799" y="217"/>
                    </a:lnTo>
                    <a:cubicBezTo>
                      <a:pt x="1767" y="186"/>
                      <a:pt x="1767" y="186"/>
                      <a:pt x="1767" y="186"/>
                    </a:cubicBezTo>
                    <a:lnTo>
                      <a:pt x="1767" y="186"/>
                    </a:lnTo>
                    <a:lnTo>
                      <a:pt x="1767" y="186"/>
                    </a:lnTo>
                    <a:lnTo>
                      <a:pt x="1736" y="186"/>
                    </a:lnTo>
                    <a:lnTo>
                      <a:pt x="1705" y="186"/>
                    </a:lnTo>
                    <a:cubicBezTo>
                      <a:pt x="1705" y="155"/>
                      <a:pt x="1705" y="155"/>
                      <a:pt x="1675" y="155"/>
                    </a:cubicBezTo>
                    <a:lnTo>
                      <a:pt x="1675" y="155"/>
                    </a:lnTo>
                    <a:lnTo>
                      <a:pt x="1675" y="155"/>
                    </a:lnTo>
                    <a:lnTo>
                      <a:pt x="1643" y="155"/>
                    </a:lnTo>
                    <a:lnTo>
                      <a:pt x="1643" y="155"/>
                    </a:lnTo>
                    <a:lnTo>
                      <a:pt x="1643" y="155"/>
                    </a:lnTo>
                    <a:lnTo>
                      <a:pt x="1612" y="186"/>
                    </a:lnTo>
                    <a:cubicBezTo>
                      <a:pt x="1612" y="186"/>
                      <a:pt x="1612" y="186"/>
                      <a:pt x="1581" y="186"/>
                    </a:cubicBezTo>
                    <a:lnTo>
                      <a:pt x="1551" y="186"/>
                    </a:lnTo>
                    <a:cubicBezTo>
                      <a:pt x="1519" y="186"/>
                      <a:pt x="1519" y="186"/>
                      <a:pt x="1519" y="186"/>
                    </a:cubicBezTo>
                    <a:cubicBezTo>
                      <a:pt x="1519" y="186"/>
                      <a:pt x="1519" y="186"/>
                      <a:pt x="1488" y="186"/>
                    </a:cubicBezTo>
                    <a:lnTo>
                      <a:pt x="1457" y="186"/>
                    </a:lnTo>
                    <a:lnTo>
                      <a:pt x="1427" y="186"/>
                    </a:lnTo>
                    <a:lnTo>
                      <a:pt x="1395" y="186"/>
                    </a:lnTo>
                    <a:cubicBezTo>
                      <a:pt x="1364" y="155"/>
                      <a:pt x="1364" y="155"/>
                      <a:pt x="1364" y="155"/>
                    </a:cubicBezTo>
                    <a:cubicBezTo>
                      <a:pt x="1395" y="93"/>
                      <a:pt x="1395" y="93"/>
                      <a:pt x="1395" y="93"/>
                    </a:cubicBezTo>
                    <a:cubicBezTo>
                      <a:pt x="1364" y="93"/>
                      <a:pt x="1303" y="93"/>
                      <a:pt x="1303" y="93"/>
                    </a:cubicBezTo>
                    <a:cubicBezTo>
                      <a:pt x="1271" y="93"/>
                      <a:pt x="1240" y="93"/>
                      <a:pt x="1209" y="93"/>
                    </a:cubicBezTo>
                    <a:lnTo>
                      <a:pt x="1209" y="93"/>
                    </a:lnTo>
                    <a:cubicBezTo>
                      <a:pt x="1179" y="62"/>
                      <a:pt x="1147" y="62"/>
                      <a:pt x="1147" y="62"/>
                    </a:cubicBezTo>
                    <a:lnTo>
                      <a:pt x="1147" y="62"/>
                    </a:lnTo>
                    <a:lnTo>
                      <a:pt x="1147" y="62"/>
                    </a:lnTo>
                    <a:cubicBezTo>
                      <a:pt x="1116" y="62"/>
                      <a:pt x="1116" y="62"/>
                      <a:pt x="1085" y="62"/>
                    </a:cubicBezTo>
                    <a:cubicBezTo>
                      <a:pt x="1085" y="62"/>
                      <a:pt x="1055" y="62"/>
                      <a:pt x="992" y="62"/>
                    </a:cubicBezTo>
                    <a:lnTo>
                      <a:pt x="992" y="62"/>
                    </a:lnTo>
                    <a:lnTo>
                      <a:pt x="992" y="62"/>
                    </a:lnTo>
                    <a:lnTo>
                      <a:pt x="961" y="62"/>
                    </a:lnTo>
                    <a:cubicBezTo>
                      <a:pt x="961" y="93"/>
                      <a:pt x="931" y="93"/>
                      <a:pt x="931" y="93"/>
                    </a:cubicBezTo>
                    <a:lnTo>
                      <a:pt x="931" y="93"/>
                    </a:lnTo>
                    <a:lnTo>
                      <a:pt x="931" y="93"/>
                    </a:lnTo>
                    <a:lnTo>
                      <a:pt x="931" y="93"/>
                    </a:lnTo>
                    <a:cubicBezTo>
                      <a:pt x="931" y="93"/>
                      <a:pt x="931" y="93"/>
                      <a:pt x="899" y="93"/>
                    </a:cubicBezTo>
                    <a:cubicBezTo>
                      <a:pt x="899" y="93"/>
                      <a:pt x="899" y="62"/>
                      <a:pt x="868" y="62"/>
                    </a:cubicBezTo>
                    <a:lnTo>
                      <a:pt x="868" y="62"/>
                    </a:lnTo>
                    <a:cubicBezTo>
                      <a:pt x="868" y="62"/>
                      <a:pt x="868" y="62"/>
                      <a:pt x="868" y="31"/>
                    </a:cubicBezTo>
                    <a:cubicBezTo>
                      <a:pt x="837" y="62"/>
                      <a:pt x="837" y="62"/>
                      <a:pt x="837" y="62"/>
                    </a:cubicBezTo>
                    <a:cubicBezTo>
                      <a:pt x="837" y="93"/>
                      <a:pt x="837" y="93"/>
                      <a:pt x="807" y="93"/>
                    </a:cubicBezTo>
                    <a:lnTo>
                      <a:pt x="775" y="62"/>
                    </a:lnTo>
                    <a:lnTo>
                      <a:pt x="775" y="62"/>
                    </a:lnTo>
                    <a:cubicBezTo>
                      <a:pt x="744" y="62"/>
                      <a:pt x="744" y="62"/>
                      <a:pt x="744" y="62"/>
                    </a:cubicBezTo>
                    <a:cubicBezTo>
                      <a:pt x="744" y="62"/>
                      <a:pt x="713" y="0"/>
                      <a:pt x="683" y="0"/>
                    </a:cubicBezTo>
                    <a:lnTo>
                      <a:pt x="683" y="0"/>
                    </a:lnTo>
                    <a:lnTo>
                      <a:pt x="683" y="0"/>
                    </a:lnTo>
                    <a:lnTo>
                      <a:pt x="683" y="0"/>
                    </a:lnTo>
                    <a:lnTo>
                      <a:pt x="683" y="0"/>
                    </a:lnTo>
                    <a:cubicBezTo>
                      <a:pt x="683" y="0"/>
                      <a:pt x="683" y="31"/>
                      <a:pt x="651" y="31"/>
                    </a:cubicBezTo>
                    <a:lnTo>
                      <a:pt x="620" y="31"/>
                    </a:lnTo>
                    <a:lnTo>
                      <a:pt x="620" y="31"/>
                    </a:lnTo>
                    <a:lnTo>
                      <a:pt x="620" y="31"/>
                    </a:lnTo>
                    <a:cubicBezTo>
                      <a:pt x="620" y="31"/>
                      <a:pt x="589" y="31"/>
                      <a:pt x="589" y="62"/>
                    </a:cubicBezTo>
                    <a:lnTo>
                      <a:pt x="559" y="62"/>
                    </a:lnTo>
                    <a:cubicBezTo>
                      <a:pt x="559" y="62"/>
                      <a:pt x="527" y="62"/>
                      <a:pt x="496" y="62"/>
                    </a:cubicBezTo>
                    <a:cubicBezTo>
                      <a:pt x="496" y="62"/>
                      <a:pt x="496" y="62"/>
                      <a:pt x="465" y="62"/>
                    </a:cubicBezTo>
                    <a:cubicBezTo>
                      <a:pt x="465" y="62"/>
                      <a:pt x="465" y="93"/>
                      <a:pt x="435" y="93"/>
                    </a:cubicBezTo>
                    <a:cubicBezTo>
                      <a:pt x="403" y="93"/>
                      <a:pt x="403" y="93"/>
                      <a:pt x="372" y="93"/>
                    </a:cubicBezTo>
                    <a:cubicBezTo>
                      <a:pt x="372" y="93"/>
                      <a:pt x="341" y="93"/>
                      <a:pt x="341" y="124"/>
                    </a:cubicBezTo>
                    <a:lnTo>
                      <a:pt x="341" y="124"/>
                    </a:lnTo>
                    <a:cubicBezTo>
                      <a:pt x="341" y="124"/>
                      <a:pt x="341" y="124"/>
                      <a:pt x="311" y="124"/>
                    </a:cubicBezTo>
                    <a:cubicBezTo>
                      <a:pt x="311" y="124"/>
                      <a:pt x="311" y="124"/>
                      <a:pt x="279" y="124"/>
                    </a:cubicBezTo>
                    <a:lnTo>
                      <a:pt x="248" y="93"/>
                    </a:lnTo>
                    <a:cubicBezTo>
                      <a:pt x="218" y="93"/>
                      <a:pt x="187" y="93"/>
                      <a:pt x="124" y="93"/>
                    </a:cubicBezTo>
                    <a:lnTo>
                      <a:pt x="124" y="93"/>
                    </a:lnTo>
                    <a:cubicBezTo>
                      <a:pt x="94" y="93"/>
                      <a:pt x="94" y="93"/>
                      <a:pt x="94" y="62"/>
                    </a:cubicBezTo>
                    <a:cubicBezTo>
                      <a:pt x="63" y="62"/>
                      <a:pt x="63" y="62"/>
                      <a:pt x="63" y="62"/>
                    </a:cubicBezTo>
                    <a:lnTo>
                      <a:pt x="31" y="62"/>
                    </a:lnTo>
                    <a:cubicBezTo>
                      <a:pt x="0" y="62"/>
                      <a:pt x="0" y="62"/>
                      <a:pt x="0" y="62"/>
                    </a:cubicBezTo>
                    <a:cubicBezTo>
                      <a:pt x="0" y="589"/>
                      <a:pt x="0" y="589"/>
                      <a:pt x="0" y="589"/>
                    </a:cubicBezTo>
                    <a:lnTo>
                      <a:pt x="0" y="589"/>
                    </a:lnTo>
                    <a:lnTo>
                      <a:pt x="0" y="589"/>
                    </a:lnTo>
                    <a:lnTo>
                      <a:pt x="0" y="589"/>
                    </a:lnTo>
                    <a:cubicBezTo>
                      <a:pt x="31" y="589"/>
                      <a:pt x="31" y="589"/>
                      <a:pt x="31" y="589"/>
                    </a:cubicBezTo>
                    <a:lnTo>
                      <a:pt x="31" y="620"/>
                    </a:lnTo>
                    <a:cubicBezTo>
                      <a:pt x="31" y="589"/>
                      <a:pt x="31" y="589"/>
                      <a:pt x="63" y="589"/>
                    </a:cubicBezTo>
                    <a:lnTo>
                      <a:pt x="63" y="589"/>
                    </a:lnTo>
                    <a:lnTo>
                      <a:pt x="63" y="589"/>
                    </a:lnTo>
                    <a:cubicBezTo>
                      <a:pt x="63" y="589"/>
                      <a:pt x="63" y="589"/>
                      <a:pt x="63" y="620"/>
                    </a:cubicBezTo>
                    <a:cubicBezTo>
                      <a:pt x="94" y="620"/>
                      <a:pt x="94" y="620"/>
                      <a:pt x="94" y="651"/>
                    </a:cubicBezTo>
                    <a:lnTo>
                      <a:pt x="94" y="651"/>
                    </a:lnTo>
                    <a:lnTo>
                      <a:pt x="94" y="651"/>
                    </a:lnTo>
                    <a:lnTo>
                      <a:pt x="94" y="651"/>
                    </a:lnTo>
                    <a:cubicBezTo>
                      <a:pt x="94" y="651"/>
                      <a:pt x="94" y="651"/>
                      <a:pt x="124" y="681"/>
                    </a:cubicBezTo>
                    <a:lnTo>
                      <a:pt x="124" y="681"/>
                    </a:lnTo>
                    <a:cubicBezTo>
                      <a:pt x="155" y="681"/>
                      <a:pt x="155" y="713"/>
                      <a:pt x="155" y="713"/>
                    </a:cubicBezTo>
                    <a:lnTo>
                      <a:pt x="187" y="713"/>
                    </a:lnTo>
                    <a:lnTo>
                      <a:pt x="218" y="713"/>
                    </a:lnTo>
                    <a:lnTo>
                      <a:pt x="248" y="713"/>
                    </a:lnTo>
                    <a:cubicBezTo>
                      <a:pt x="248" y="744"/>
                      <a:pt x="248" y="744"/>
                      <a:pt x="248" y="744"/>
                    </a:cubicBezTo>
                    <a:cubicBezTo>
                      <a:pt x="248" y="713"/>
                      <a:pt x="279" y="713"/>
                      <a:pt x="279" y="713"/>
                    </a:cubicBezTo>
                    <a:cubicBezTo>
                      <a:pt x="279" y="713"/>
                      <a:pt x="279" y="713"/>
                      <a:pt x="311" y="713"/>
                    </a:cubicBezTo>
                    <a:lnTo>
                      <a:pt x="311" y="713"/>
                    </a:lnTo>
                    <a:cubicBezTo>
                      <a:pt x="341" y="744"/>
                      <a:pt x="403" y="775"/>
                      <a:pt x="403" y="775"/>
                    </a:cubicBezTo>
                    <a:lnTo>
                      <a:pt x="403" y="775"/>
                    </a:lnTo>
                    <a:lnTo>
                      <a:pt x="403" y="805"/>
                    </a:lnTo>
                    <a:lnTo>
                      <a:pt x="403" y="805"/>
                    </a:lnTo>
                    <a:cubicBezTo>
                      <a:pt x="435" y="837"/>
                      <a:pt x="435" y="837"/>
                      <a:pt x="435" y="837"/>
                    </a:cubicBezTo>
                    <a:lnTo>
                      <a:pt x="435" y="868"/>
                    </a:lnTo>
                    <a:cubicBezTo>
                      <a:pt x="465" y="899"/>
                      <a:pt x="465" y="899"/>
                      <a:pt x="465" y="899"/>
                    </a:cubicBezTo>
                    <a:cubicBezTo>
                      <a:pt x="465" y="899"/>
                      <a:pt x="496" y="899"/>
                      <a:pt x="496" y="868"/>
                    </a:cubicBezTo>
                    <a:cubicBezTo>
                      <a:pt x="527" y="868"/>
                      <a:pt x="527" y="868"/>
                      <a:pt x="527" y="868"/>
                    </a:cubicBezTo>
                    <a:cubicBezTo>
                      <a:pt x="527" y="899"/>
                      <a:pt x="527" y="899"/>
                      <a:pt x="527" y="899"/>
                    </a:cubicBezTo>
                    <a:lnTo>
                      <a:pt x="527" y="899"/>
                    </a:lnTo>
                    <a:lnTo>
                      <a:pt x="527" y="899"/>
                    </a:lnTo>
                    <a:cubicBezTo>
                      <a:pt x="527" y="899"/>
                      <a:pt x="527" y="929"/>
                      <a:pt x="559" y="929"/>
                    </a:cubicBezTo>
                    <a:cubicBezTo>
                      <a:pt x="559" y="929"/>
                      <a:pt x="559" y="929"/>
                      <a:pt x="559" y="960"/>
                    </a:cubicBezTo>
                    <a:lnTo>
                      <a:pt x="559" y="960"/>
                    </a:lnTo>
                    <a:lnTo>
                      <a:pt x="559" y="992"/>
                    </a:lnTo>
                    <a:cubicBezTo>
                      <a:pt x="559" y="992"/>
                      <a:pt x="589" y="1023"/>
                      <a:pt x="559" y="1023"/>
                    </a:cubicBezTo>
                    <a:lnTo>
                      <a:pt x="559" y="1053"/>
                    </a:lnTo>
                    <a:cubicBezTo>
                      <a:pt x="589" y="1023"/>
                      <a:pt x="589" y="1023"/>
                      <a:pt x="589" y="1023"/>
                    </a:cubicBezTo>
                    <a:cubicBezTo>
                      <a:pt x="589" y="1023"/>
                      <a:pt x="620" y="1023"/>
                      <a:pt x="620" y="1053"/>
                    </a:cubicBezTo>
                    <a:lnTo>
                      <a:pt x="620" y="1053"/>
                    </a:lnTo>
                    <a:cubicBezTo>
                      <a:pt x="651" y="1053"/>
                      <a:pt x="651" y="1053"/>
                      <a:pt x="651" y="1053"/>
                    </a:cubicBezTo>
                    <a:cubicBezTo>
                      <a:pt x="651" y="1085"/>
                      <a:pt x="651" y="1085"/>
                      <a:pt x="651" y="1116"/>
                    </a:cubicBezTo>
                    <a:lnTo>
                      <a:pt x="651" y="1116"/>
                    </a:lnTo>
                    <a:lnTo>
                      <a:pt x="651" y="1116"/>
                    </a:lnTo>
                    <a:lnTo>
                      <a:pt x="683" y="1116"/>
                    </a:lnTo>
                    <a:cubicBezTo>
                      <a:pt x="713" y="1116"/>
                      <a:pt x="713" y="1116"/>
                      <a:pt x="713" y="1116"/>
                    </a:cubicBezTo>
                    <a:cubicBezTo>
                      <a:pt x="744" y="1177"/>
                      <a:pt x="744" y="1177"/>
                      <a:pt x="744" y="1177"/>
                    </a:cubicBezTo>
                    <a:lnTo>
                      <a:pt x="713" y="1177"/>
                    </a:lnTo>
                    <a:cubicBezTo>
                      <a:pt x="713" y="1177"/>
                      <a:pt x="713" y="1177"/>
                      <a:pt x="713" y="1209"/>
                    </a:cubicBezTo>
                    <a:lnTo>
                      <a:pt x="713" y="1209"/>
                    </a:lnTo>
                    <a:cubicBezTo>
                      <a:pt x="744" y="1209"/>
                      <a:pt x="744" y="1209"/>
                      <a:pt x="744" y="1209"/>
                    </a:cubicBezTo>
                    <a:cubicBezTo>
                      <a:pt x="775" y="1209"/>
                      <a:pt x="775" y="1209"/>
                      <a:pt x="775" y="1240"/>
                    </a:cubicBezTo>
                    <a:cubicBezTo>
                      <a:pt x="807" y="1240"/>
                      <a:pt x="807" y="1240"/>
                      <a:pt x="837" y="1240"/>
                    </a:cubicBezTo>
                    <a:lnTo>
                      <a:pt x="837" y="1240"/>
                    </a:lnTo>
                    <a:cubicBezTo>
                      <a:pt x="837" y="1209"/>
                      <a:pt x="868" y="1209"/>
                      <a:pt x="868" y="1209"/>
                    </a:cubicBezTo>
                    <a:lnTo>
                      <a:pt x="868" y="1209"/>
                    </a:lnTo>
                    <a:cubicBezTo>
                      <a:pt x="899" y="1209"/>
                      <a:pt x="899" y="1240"/>
                      <a:pt x="899" y="1240"/>
                    </a:cubicBezTo>
                    <a:cubicBezTo>
                      <a:pt x="899" y="1271"/>
                      <a:pt x="931" y="1271"/>
                      <a:pt x="931" y="1301"/>
                    </a:cubicBezTo>
                    <a:lnTo>
                      <a:pt x="931" y="1301"/>
                    </a:lnTo>
                    <a:lnTo>
                      <a:pt x="931" y="1301"/>
                    </a:lnTo>
                    <a:cubicBezTo>
                      <a:pt x="931" y="1301"/>
                      <a:pt x="931" y="1301"/>
                      <a:pt x="961" y="1301"/>
                    </a:cubicBezTo>
                    <a:lnTo>
                      <a:pt x="992" y="1301"/>
                    </a:lnTo>
                    <a:cubicBezTo>
                      <a:pt x="992" y="1333"/>
                      <a:pt x="992" y="1333"/>
                      <a:pt x="992" y="1333"/>
                    </a:cubicBezTo>
                    <a:cubicBezTo>
                      <a:pt x="2480" y="1333"/>
                      <a:pt x="2480" y="1333"/>
                      <a:pt x="2480" y="1333"/>
                    </a:cubicBezTo>
                    <a:cubicBezTo>
                      <a:pt x="2480" y="1301"/>
                      <a:pt x="2511" y="1301"/>
                      <a:pt x="2511" y="1301"/>
                    </a:cubicBezTo>
                    <a:lnTo>
                      <a:pt x="2511" y="1301"/>
                    </a:lnTo>
                    <a:lnTo>
                      <a:pt x="2511" y="1301"/>
                    </a:lnTo>
                    <a:lnTo>
                      <a:pt x="2511" y="1301"/>
                    </a:lnTo>
                    <a:lnTo>
                      <a:pt x="2511" y="1301"/>
                    </a:lnTo>
                    <a:cubicBezTo>
                      <a:pt x="2542" y="1301"/>
                      <a:pt x="2542" y="1333"/>
                      <a:pt x="2542" y="1333"/>
                    </a:cubicBezTo>
                    <a:lnTo>
                      <a:pt x="2542" y="1333"/>
                    </a:lnTo>
                    <a:lnTo>
                      <a:pt x="2542" y="1333"/>
                    </a:lnTo>
                    <a:cubicBezTo>
                      <a:pt x="2542" y="1364"/>
                      <a:pt x="2573" y="1364"/>
                      <a:pt x="2573" y="1364"/>
                    </a:cubicBezTo>
                    <a:lnTo>
                      <a:pt x="2573" y="1364"/>
                    </a:lnTo>
                    <a:cubicBezTo>
                      <a:pt x="2573" y="1364"/>
                      <a:pt x="2573" y="1364"/>
                      <a:pt x="2604" y="1364"/>
                    </a:cubicBezTo>
                    <a:lnTo>
                      <a:pt x="2604" y="1364"/>
                    </a:lnTo>
                    <a:lnTo>
                      <a:pt x="2604" y="1364"/>
                    </a:lnTo>
                    <a:cubicBezTo>
                      <a:pt x="2635" y="1364"/>
                      <a:pt x="2635" y="1364"/>
                      <a:pt x="2635" y="1364"/>
                    </a:cubicBezTo>
                    <a:cubicBezTo>
                      <a:pt x="2666" y="1364"/>
                      <a:pt x="2697" y="1364"/>
                      <a:pt x="2697" y="1395"/>
                    </a:cubicBezTo>
                    <a:lnTo>
                      <a:pt x="2697" y="1395"/>
                    </a:lnTo>
                    <a:cubicBezTo>
                      <a:pt x="2728" y="1364"/>
                      <a:pt x="2728" y="1364"/>
                      <a:pt x="2728" y="1364"/>
                    </a:cubicBezTo>
                    <a:lnTo>
                      <a:pt x="2728" y="1364"/>
                    </a:lnTo>
                    <a:lnTo>
                      <a:pt x="2728" y="1364"/>
                    </a:lnTo>
                    <a:cubicBezTo>
                      <a:pt x="2759" y="1364"/>
                      <a:pt x="2759" y="1364"/>
                      <a:pt x="2759" y="1364"/>
                    </a:cubicBezTo>
                    <a:lnTo>
                      <a:pt x="2759" y="1364"/>
                    </a:lnTo>
                    <a:cubicBezTo>
                      <a:pt x="2790" y="1364"/>
                      <a:pt x="2790" y="1364"/>
                      <a:pt x="2790" y="1364"/>
                    </a:cubicBezTo>
                    <a:lnTo>
                      <a:pt x="2790" y="1364"/>
                    </a:lnTo>
                    <a:cubicBezTo>
                      <a:pt x="2790" y="1364"/>
                      <a:pt x="2790" y="1364"/>
                      <a:pt x="2790" y="1395"/>
                    </a:cubicBezTo>
                    <a:lnTo>
                      <a:pt x="2790" y="1395"/>
                    </a:lnTo>
                    <a:lnTo>
                      <a:pt x="2790" y="1395"/>
                    </a:lnTo>
                    <a:cubicBezTo>
                      <a:pt x="2790" y="1395"/>
                      <a:pt x="2790" y="1395"/>
                      <a:pt x="2821" y="1395"/>
                    </a:cubicBezTo>
                    <a:lnTo>
                      <a:pt x="2821" y="1395"/>
                    </a:lnTo>
                    <a:cubicBezTo>
                      <a:pt x="2852" y="1395"/>
                      <a:pt x="2852" y="1395"/>
                      <a:pt x="2852" y="1395"/>
                    </a:cubicBezTo>
                    <a:lnTo>
                      <a:pt x="2852" y="1364"/>
                    </a:lnTo>
                    <a:cubicBezTo>
                      <a:pt x="2883" y="1333"/>
                      <a:pt x="2914" y="1333"/>
                      <a:pt x="2945" y="1301"/>
                    </a:cubicBezTo>
                    <a:cubicBezTo>
                      <a:pt x="2945" y="1301"/>
                      <a:pt x="2945" y="1301"/>
                      <a:pt x="2976" y="1301"/>
                    </a:cubicBezTo>
                    <a:lnTo>
                      <a:pt x="3007" y="1301"/>
                    </a:lnTo>
                    <a:cubicBezTo>
                      <a:pt x="3007" y="1301"/>
                      <a:pt x="3007" y="1333"/>
                      <a:pt x="3038" y="1333"/>
                    </a:cubicBezTo>
                    <a:cubicBezTo>
                      <a:pt x="3069" y="1333"/>
                      <a:pt x="3069" y="1364"/>
                      <a:pt x="3100" y="1395"/>
                    </a:cubicBezTo>
                    <a:cubicBezTo>
                      <a:pt x="3100" y="1425"/>
                      <a:pt x="3100" y="1425"/>
                      <a:pt x="3100" y="1457"/>
                    </a:cubicBezTo>
                    <a:cubicBezTo>
                      <a:pt x="3131" y="1488"/>
                      <a:pt x="3131" y="1488"/>
                      <a:pt x="3162" y="1488"/>
                    </a:cubicBezTo>
                    <a:lnTo>
                      <a:pt x="3193" y="1488"/>
                    </a:lnTo>
                    <a:lnTo>
                      <a:pt x="3193" y="1488"/>
                    </a:lnTo>
                    <a:lnTo>
                      <a:pt x="3224" y="1488"/>
                    </a:lnTo>
                    <a:lnTo>
                      <a:pt x="3224" y="1488"/>
                    </a:lnTo>
                    <a:lnTo>
                      <a:pt x="3255" y="1488"/>
                    </a:lnTo>
                    <a:cubicBezTo>
                      <a:pt x="3286" y="1519"/>
                      <a:pt x="3286" y="1519"/>
                      <a:pt x="3286" y="1549"/>
                    </a:cubicBezTo>
                    <a:cubicBezTo>
                      <a:pt x="3255" y="1549"/>
                      <a:pt x="3255" y="1581"/>
                      <a:pt x="3255" y="1581"/>
                    </a:cubicBezTo>
                    <a:cubicBezTo>
                      <a:pt x="3255" y="1581"/>
                      <a:pt x="3255" y="1581"/>
                      <a:pt x="3255" y="1612"/>
                    </a:cubicBezTo>
                    <a:cubicBezTo>
                      <a:pt x="3224" y="1612"/>
                      <a:pt x="3224" y="1612"/>
                      <a:pt x="3255" y="1612"/>
                    </a:cubicBezTo>
                    <a:cubicBezTo>
                      <a:pt x="3255" y="1643"/>
                      <a:pt x="3255" y="1643"/>
                      <a:pt x="3255" y="1643"/>
                    </a:cubicBezTo>
                    <a:cubicBezTo>
                      <a:pt x="3255" y="1673"/>
                      <a:pt x="3255" y="1705"/>
                      <a:pt x="3224" y="1705"/>
                    </a:cubicBezTo>
                    <a:cubicBezTo>
                      <a:pt x="3224" y="1736"/>
                      <a:pt x="3224" y="1736"/>
                      <a:pt x="3224" y="1736"/>
                    </a:cubicBezTo>
                    <a:lnTo>
                      <a:pt x="3224" y="1736"/>
                    </a:lnTo>
                    <a:lnTo>
                      <a:pt x="3255" y="1736"/>
                    </a:lnTo>
                    <a:lnTo>
                      <a:pt x="3255" y="1736"/>
                    </a:lnTo>
                    <a:cubicBezTo>
                      <a:pt x="3286" y="1705"/>
                      <a:pt x="3286" y="1705"/>
                      <a:pt x="3317" y="1705"/>
                    </a:cubicBezTo>
                    <a:lnTo>
                      <a:pt x="3317" y="1705"/>
                    </a:lnTo>
                    <a:cubicBezTo>
                      <a:pt x="3317" y="1705"/>
                      <a:pt x="3317" y="1705"/>
                      <a:pt x="3348" y="1705"/>
                    </a:cubicBezTo>
                    <a:lnTo>
                      <a:pt x="3348" y="1705"/>
                    </a:lnTo>
                    <a:lnTo>
                      <a:pt x="3379" y="1705"/>
                    </a:lnTo>
                    <a:lnTo>
                      <a:pt x="3379" y="1705"/>
                    </a:lnTo>
                    <a:cubicBezTo>
                      <a:pt x="3379" y="1673"/>
                      <a:pt x="3379" y="1673"/>
                      <a:pt x="3379" y="1643"/>
                    </a:cubicBezTo>
                    <a:cubicBezTo>
                      <a:pt x="3409" y="1643"/>
                      <a:pt x="3441" y="1643"/>
                      <a:pt x="3472" y="1643"/>
                    </a:cubicBezTo>
                    <a:cubicBezTo>
                      <a:pt x="3503" y="1643"/>
                      <a:pt x="3503" y="1643"/>
                      <a:pt x="3534" y="1643"/>
                    </a:cubicBezTo>
                    <a:cubicBezTo>
                      <a:pt x="3626" y="1581"/>
                      <a:pt x="3626" y="1581"/>
                      <a:pt x="3626" y="1581"/>
                    </a:cubicBezTo>
                    <a:lnTo>
                      <a:pt x="3626" y="1581"/>
                    </a:lnTo>
                    <a:cubicBezTo>
                      <a:pt x="3626" y="1581"/>
                      <a:pt x="3750" y="1581"/>
                      <a:pt x="3782" y="1581"/>
                    </a:cubicBezTo>
                    <a:lnTo>
                      <a:pt x="3782" y="1581"/>
                    </a:lnTo>
                    <a:lnTo>
                      <a:pt x="3782" y="1581"/>
                    </a:lnTo>
                    <a:cubicBezTo>
                      <a:pt x="3813" y="1581"/>
                      <a:pt x="3813" y="1581"/>
                      <a:pt x="3813" y="1581"/>
                    </a:cubicBezTo>
                    <a:lnTo>
                      <a:pt x="3813" y="1581"/>
                    </a:lnTo>
                    <a:cubicBezTo>
                      <a:pt x="3813" y="1549"/>
                      <a:pt x="3813" y="1549"/>
                      <a:pt x="3813" y="1549"/>
                    </a:cubicBezTo>
                    <a:lnTo>
                      <a:pt x="3813" y="1549"/>
                    </a:lnTo>
                    <a:cubicBezTo>
                      <a:pt x="3844" y="1549"/>
                      <a:pt x="3844" y="1549"/>
                      <a:pt x="3844" y="1549"/>
                    </a:cubicBezTo>
                    <a:lnTo>
                      <a:pt x="3844" y="1549"/>
                    </a:lnTo>
                    <a:cubicBezTo>
                      <a:pt x="3844" y="1549"/>
                      <a:pt x="3874" y="1549"/>
                      <a:pt x="3874" y="1519"/>
                    </a:cubicBezTo>
                    <a:lnTo>
                      <a:pt x="3874" y="1519"/>
                    </a:lnTo>
                    <a:lnTo>
                      <a:pt x="3874" y="1488"/>
                    </a:lnTo>
                    <a:cubicBezTo>
                      <a:pt x="3874" y="1488"/>
                      <a:pt x="3874" y="1457"/>
                      <a:pt x="3906" y="1457"/>
                    </a:cubicBezTo>
                    <a:lnTo>
                      <a:pt x="3906" y="1457"/>
                    </a:lnTo>
                    <a:cubicBezTo>
                      <a:pt x="3813" y="1488"/>
                      <a:pt x="3813" y="1488"/>
                      <a:pt x="3813" y="1488"/>
                    </a:cubicBezTo>
                    <a:cubicBezTo>
                      <a:pt x="3906" y="1395"/>
                      <a:pt x="3906" y="1395"/>
                      <a:pt x="3906" y="1395"/>
                    </a:cubicBezTo>
                    <a:cubicBezTo>
                      <a:pt x="3968" y="1333"/>
                      <a:pt x="3968" y="1333"/>
                      <a:pt x="3968" y="1333"/>
                    </a:cubicBezTo>
                    <a:cubicBezTo>
                      <a:pt x="3998" y="1301"/>
                      <a:pt x="3998" y="1301"/>
                      <a:pt x="3998" y="1301"/>
                    </a:cubicBezTo>
                    <a:lnTo>
                      <a:pt x="4030" y="1301"/>
                    </a:lnTo>
                    <a:cubicBezTo>
                      <a:pt x="4030" y="1301"/>
                      <a:pt x="4030" y="1301"/>
                      <a:pt x="4061" y="1271"/>
                    </a:cubicBezTo>
                    <a:lnTo>
                      <a:pt x="4061" y="1271"/>
                    </a:lnTo>
                    <a:cubicBezTo>
                      <a:pt x="4061" y="1240"/>
                      <a:pt x="4122" y="1240"/>
                      <a:pt x="4122" y="1240"/>
                    </a:cubicBezTo>
                    <a:lnTo>
                      <a:pt x="4122" y="1240"/>
                    </a:lnTo>
                    <a:cubicBezTo>
                      <a:pt x="4122" y="1240"/>
                      <a:pt x="4122" y="1240"/>
                      <a:pt x="4154" y="1240"/>
                    </a:cubicBezTo>
                    <a:cubicBezTo>
                      <a:pt x="4154" y="1240"/>
                      <a:pt x="4185" y="1240"/>
                      <a:pt x="4216" y="1240"/>
                    </a:cubicBezTo>
                    <a:lnTo>
                      <a:pt x="4216" y="1240"/>
                    </a:lnTo>
                    <a:lnTo>
                      <a:pt x="4216" y="1240"/>
                    </a:lnTo>
                    <a:cubicBezTo>
                      <a:pt x="4246" y="1240"/>
                      <a:pt x="4246" y="1240"/>
                      <a:pt x="4246" y="1240"/>
                    </a:cubicBezTo>
                    <a:lnTo>
                      <a:pt x="4278" y="1240"/>
                    </a:lnTo>
                    <a:cubicBezTo>
                      <a:pt x="4309" y="1240"/>
                      <a:pt x="4340" y="1240"/>
                      <a:pt x="4370" y="1240"/>
                    </a:cubicBezTo>
                    <a:lnTo>
                      <a:pt x="4402" y="1240"/>
                    </a:lnTo>
                    <a:cubicBezTo>
                      <a:pt x="4433" y="1240"/>
                      <a:pt x="4464" y="1240"/>
                      <a:pt x="4464" y="1240"/>
                    </a:cubicBezTo>
                    <a:cubicBezTo>
                      <a:pt x="4494" y="1240"/>
                      <a:pt x="4494" y="1209"/>
                      <a:pt x="4494" y="1209"/>
                    </a:cubicBezTo>
                    <a:cubicBezTo>
                      <a:pt x="4526" y="1177"/>
                      <a:pt x="4526" y="1177"/>
                      <a:pt x="4526" y="1177"/>
                    </a:cubicBezTo>
                    <a:cubicBezTo>
                      <a:pt x="4526" y="1177"/>
                      <a:pt x="4526" y="1177"/>
                      <a:pt x="4588" y="1177"/>
                    </a:cubicBezTo>
                    <a:lnTo>
                      <a:pt x="4618" y="1177"/>
                    </a:lnTo>
                    <a:cubicBezTo>
                      <a:pt x="4618" y="1177"/>
                      <a:pt x="4650" y="1147"/>
                      <a:pt x="4650" y="1116"/>
                    </a:cubicBezTo>
                    <a:cubicBezTo>
                      <a:pt x="4650" y="1116"/>
                      <a:pt x="4650" y="1116"/>
                      <a:pt x="4650" y="1085"/>
                    </a:cubicBezTo>
                    <a:lnTo>
                      <a:pt x="4618" y="1085"/>
                    </a:lnTo>
                    <a:lnTo>
                      <a:pt x="4618" y="1085"/>
                    </a:lnTo>
                    <a:cubicBezTo>
                      <a:pt x="4588" y="1116"/>
                      <a:pt x="4588" y="1116"/>
                      <a:pt x="4588" y="1116"/>
                    </a:cubicBezTo>
                    <a:cubicBezTo>
                      <a:pt x="4588" y="1053"/>
                      <a:pt x="4588" y="1053"/>
                      <a:pt x="4588" y="1053"/>
                    </a:cubicBezTo>
                    <a:lnTo>
                      <a:pt x="4588" y="1053"/>
                    </a:lnTo>
                    <a:cubicBezTo>
                      <a:pt x="4557" y="1053"/>
                      <a:pt x="4557" y="1053"/>
                      <a:pt x="4557" y="1053"/>
                    </a:cubicBezTo>
                    <a:lnTo>
                      <a:pt x="4557" y="1053"/>
                    </a:lnTo>
                    <a:cubicBezTo>
                      <a:pt x="4557" y="1053"/>
                      <a:pt x="4526" y="1053"/>
                      <a:pt x="4494" y="1085"/>
                    </a:cubicBezTo>
                    <a:lnTo>
                      <a:pt x="4464" y="1085"/>
                    </a:lnTo>
                    <a:cubicBezTo>
                      <a:pt x="4464" y="1116"/>
                      <a:pt x="4433" y="1116"/>
                      <a:pt x="4433" y="1116"/>
                    </a:cubicBezTo>
                    <a:cubicBezTo>
                      <a:pt x="4433" y="1116"/>
                      <a:pt x="4402" y="1116"/>
                      <a:pt x="4402" y="1085"/>
                    </a:cubicBezTo>
                    <a:cubicBezTo>
                      <a:pt x="4402" y="1053"/>
                      <a:pt x="4402" y="1023"/>
                      <a:pt x="4433" y="1023"/>
                    </a:cubicBezTo>
                    <a:cubicBezTo>
                      <a:pt x="4433" y="1023"/>
                      <a:pt x="4464" y="992"/>
                      <a:pt x="4494" y="992"/>
                    </a:cubicBezTo>
                    <a:lnTo>
                      <a:pt x="4464" y="992"/>
                    </a:lnTo>
                    <a:lnTo>
                      <a:pt x="4464" y="992"/>
                    </a:lnTo>
                    <a:lnTo>
                      <a:pt x="4464" y="992"/>
                    </a:lnTo>
                    <a:cubicBezTo>
                      <a:pt x="4433" y="992"/>
                      <a:pt x="4433" y="992"/>
                      <a:pt x="4433" y="992"/>
                    </a:cubicBezTo>
                    <a:lnTo>
                      <a:pt x="4433" y="992"/>
                    </a:lnTo>
                    <a:lnTo>
                      <a:pt x="4433" y="992"/>
                    </a:lnTo>
                    <a:cubicBezTo>
                      <a:pt x="4402" y="992"/>
                      <a:pt x="4402" y="992"/>
                      <a:pt x="4402" y="960"/>
                    </a:cubicBezTo>
                    <a:cubicBezTo>
                      <a:pt x="4370" y="960"/>
                      <a:pt x="4370" y="960"/>
                      <a:pt x="4370" y="960"/>
                    </a:cubicBezTo>
                    <a:lnTo>
                      <a:pt x="4370" y="960"/>
                    </a:lnTo>
                    <a:lnTo>
                      <a:pt x="4370" y="929"/>
                    </a:lnTo>
                    <a:cubicBezTo>
                      <a:pt x="4309" y="929"/>
                      <a:pt x="4309" y="929"/>
                      <a:pt x="4309" y="929"/>
                    </a:cubicBezTo>
                    <a:cubicBezTo>
                      <a:pt x="4340" y="899"/>
                      <a:pt x="4340" y="899"/>
                      <a:pt x="4340" y="899"/>
                    </a:cubicBezTo>
                    <a:lnTo>
                      <a:pt x="4340" y="868"/>
                    </a:lnTo>
                    <a:cubicBezTo>
                      <a:pt x="4309" y="837"/>
                      <a:pt x="4309" y="837"/>
                      <a:pt x="4309" y="837"/>
                    </a:cubicBezTo>
                    <a:lnTo>
                      <a:pt x="4340" y="837"/>
                    </a:lnTo>
                    <a:lnTo>
                      <a:pt x="4340" y="837"/>
                    </a:lnTo>
                    <a:cubicBezTo>
                      <a:pt x="4309" y="805"/>
                      <a:pt x="4309" y="805"/>
                      <a:pt x="4309" y="805"/>
                    </a:cubicBezTo>
                    <a:cubicBezTo>
                      <a:pt x="4309" y="805"/>
                      <a:pt x="4309" y="805"/>
                      <a:pt x="4309" y="775"/>
                    </a:cubicBezTo>
                    <a:lnTo>
                      <a:pt x="4278" y="805"/>
                    </a:lnTo>
                    <a:cubicBezTo>
                      <a:pt x="4185" y="837"/>
                      <a:pt x="4185" y="837"/>
                      <a:pt x="4185" y="837"/>
                    </a:cubicBezTo>
                    <a:cubicBezTo>
                      <a:pt x="4246" y="775"/>
                      <a:pt x="4246" y="775"/>
                      <a:pt x="4246" y="775"/>
                    </a:cubicBezTo>
                    <a:cubicBezTo>
                      <a:pt x="4216" y="775"/>
                      <a:pt x="4216" y="775"/>
                      <a:pt x="4216" y="775"/>
                    </a:cubicBezTo>
                    <a:cubicBezTo>
                      <a:pt x="4246" y="744"/>
                      <a:pt x="4246" y="744"/>
                      <a:pt x="4246" y="744"/>
                    </a:cubicBezTo>
                    <a:cubicBezTo>
                      <a:pt x="4216" y="744"/>
                      <a:pt x="4216" y="744"/>
                      <a:pt x="4216" y="744"/>
                    </a:cubicBezTo>
                    <a:cubicBezTo>
                      <a:pt x="4216" y="713"/>
                      <a:pt x="4216" y="713"/>
                      <a:pt x="4216" y="713"/>
                    </a:cubicBezTo>
                    <a:lnTo>
                      <a:pt x="4216" y="713"/>
                    </a:lnTo>
                    <a:cubicBezTo>
                      <a:pt x="4216" y="681"/>
                      <a:pt x="4216" y="681"/>
                      <a:pt x="4216" y="681"/>
                    </a:cubicBezTo>
                    <a:cubicBezTo>
                      <a:pt x="4185" y="681"/>
                      <a:pt x="4185" y="681"/>
                      <a:pt x="4185" y="651"/>
                    </a:cubicBezTo>
                    <a:lnTo>
                      <a:pt x="4185" y="651"/>
                    </a:lnTo>
                    <a:lnTo>
                      <a:pt x="4185" y="651"/>
                    </a:lnTo>
                    <a:cubicBezTo>
                      <a:pt x="4185" y="681"/>
                      <a:pt x="4185" y="713"/>
                      <a:pt x="4185" y="713"/>
                    </a:cubicBezTo>
                    <a:cubicBezTo>
                      <a:pt x="4185" y="713"/>
                      <a:pt x="4185" y="744"/>
                      <a:pt x="4154" y="744"/>
                    </a:cubicBezTo>
                    <a:lnTo>
                      <a:pt x="4154" y="744"/>
                    </a:lnTo>
                    <a:lnTo>
                      <a:pt x="4154" y="744"/>
                    </a:lnTo>
                    <a:lnTo>
                      <a:pt x="4154" y="744"/>
                    </a:lnTo>
                    <a:cubicBezTo>
                      <a:pt x="4122" y="805"/>
                      <a:pt x="4122" y="805"/>
                      <a:pt x="4122" y="805"/>
                    </a:cubicBezTo>
                    <a:cubicBezTo>
                      <a:pt x="4092" y="775"/>
                      <a:pt x="4092" y="775"/>
                      <a:pt x="4092" y="775"/>
                    </a:cubicBezTo>
                    <a:lnTo>
                      <a:pt x="4092" y="744"/>
                    </a:lnTo>
                    <a:lnTo>
                      <a:pt x="4061" y="744"/>
                    </a:lnTo>
                    <a:cubicBezTo>
                      <a:pt x="4061" y="775"/>
                      <a:pt x="4061" y="775"/>
                      <a:pt x="4061" y="775"/>
                    </a:cubicBezTo>
                    <a:lnTo>
                      <a:pt x="4061" y="775"/>
                    </a:lnTo>
                    <a:cubicBezTo>
                      <a:pt x="4030" y="837"/>
                      <a:pt x="4030" y="837"/>
                      <a:pt x="4030" y="837"/>
                    </a:cubicBezTo>
                    <a:cubicBezTo>
                      <a:pt x="3998" y="775"/>
                      <a:pt x="3998" y="775"/>
                      <a:pt x="3998" y="775"/>
                    </a:cubicBezTo>
                    <a:cubicBezTo>
                      <a:pt x="3998" y="805"/>
                      <a:pt x="3968" y="805"/>
                      <a:pt x="3968" y="805"/>
                    </a:cubicBezTo>
                    <a:lnTo>
                      <a:pt x="3937" y="805"/>
                    </a:lnTo>
                    <a:cubicBezTo>
                      <a:pt x="3874" y="775"/>
                      <a:pt x="3874" y="775"/>
                      <a:pt x="3874" y="775"/>
                    </a:cubicBezTo>
                    <a:cubicBezTo>
                      <a:pt x="3937" y="744"/>
                      <a:pt x="3937" y="744"/>
                      <a:pt x="3937" y="744"/>
                    </a:cubicBezTo>
                    <a:lnTo>
                      <a:pt x="3937" y="744"/>
                    </a:lnTo>
                    <a:lnTo>
                      <a:pt x="3906" y="713"/>
                    </a:lnTo>
                    <a:cubicBezTo>
                      <a:pt x="3874" y="713"/>
                      <a:pt x="3874" y="713"/>
                      <a:pt x="3874" y="713"/>
                    </a:cubicBezTo>
                    <a:cubicBezTo>
                      <a:pt x="3874" y="681"/>
                      <a:pt x="3874" y="681"/>
                      <a:pt x="3874" y="681"/>
                    </a:cubicBezTo>
                    <a:lnTo>
                      <a:pt x="3874" y="681"/>
                    </a:lnTo>
                    <a:cubicBezTo>
                      <a:pt x="3874" y="681"/>
                      <a:pt x="3874" y="681"/>
                      <a:pt x="3844" y="681"/>
                    </a:cubicBezTo>
                    <a:cubicBezTo>
                      <a:pt x="3844" y="620"/>
                      <a:pt x="3844" y="620"/>
                      <a:pt x="3844" y="620"/>
                    </a:cubicBezTo>
                    <a:cubicBezTo>
                      <a:pt x="3844" y="620"/>
                      <a:pt x="3874" y="620"/>
                      <a:pt x="3906" y="620"/>
                    </a:cubicBezTo>
                    <a:lnTo>
                      <a:pt x="3906" y="620"/>
                    </a:lnTo>
                    <a:cubicBezTo>
                      <a:pt x="3906" y="620"/>
                      <a:pt x="3906" y="620"/>
                      <a:pt x="3874" y="620"/>
                    </a:cubicBezTo>
                    <a:cubicBezTo>
                      <a:pt x="3874" y="589"/>
                      <a:pt x="3874" y="589"/>
                      <a:pt x="3844" y="589"/>
                    </a:cubicBezTo>
                    <a:lnTo>
                      <a:pt x="3844" y="589"/>
                    </a:lnTo>
                    <a:cubicBezTo>
                      <a:pt x="3813" y="589"/>
                      <a:pt x="3813" y="589"/>
                      <a:pt x="3813" y="589"/>
                    </a:cubicBezTo>
                    <a:cubicBezTo>
                      <a:pt x="3813" y="589"/>
                      <a:pt x="3782" y="589"/>
                      <a:pt x="3782" y="557"/>
                    </a:cubicBezTo>
                    <a:lnTo>
                      <a:pt x="3782" y="557"/>
                    </a:lnTo>
                    <a:lnTo>
                      <a:pt x="3782" y="557"/>
                    </a:lnTo>
                    <a:lnTo>
                      <a:pt x="3750" y="557"/>
                    </a:lnTo>
                    <a:lnTo>
                      <a:pt x="3689" y="527"/>
                    </a:lnTo>
                    <a:cubicBezTo>
                      <a:pt x="3689" y="527"/>
                      <a:pt x="3689" y="527"/>
                      <a:pt x="3658" y="527"/>
                    </a:cubicBezTo>
                    <a:lnTo>
                      <a:pt x="3658" y="527"/>
                    </a:lnTo>
                    <a:lnTo>
                      <a:pt x="3626" y="527"/>
                    </a:lnTo>
                    <a:lnTo>
                      <a:pt x="3596" y="527"/>
                    </a:lnTo>
                    <a:cubicBezTo>
                      <a:pt x="3565" y="527"/>
                      <a:pt x="3565" y="527"/>
                      <a:pt x="3565" y="527"/>
                    </a:cubicBezTo>
                    <a:lnTo>
                      <a:pt x="3565" y="527"/>
                    </a:lnTo>
                    <a:cubicBezTo>
                      <a:pt x="3565" y="527"/>
                      <a:pt x="3565" y="527"/>
                      <a:pt x="3534" y="527"/>
                    </a:cubicBezTo>
                    <a:lnTo>
                      <a:pt x="3534" y="527"/>
                    </a:lnTo>
                    <a:lnTo>
                      <a:pt x="3534" y="527"/>
                    </a:lnTo>
                    <a:lnTo>
                      <a:pt x="3503" y="527"/>
                    </a:lnTo>
                    <a:lnTo>
                      <a:pt x="3503" y="527"/>
                    </a:lnTo>
                    <a:cubicBezTo>
                      <a:pt x="3503" y="557"/>
                      <a:pt x="3503" y="557"/>
                      <a:pt x="3503" y="589"/>
                    </a:cubicBezTo>
                    <a:lnTo>
                      <a:pt x="3503" y="589"/>
                    </a:lnTo>
                    <a:lnTo>
                      <a:pt x="3503" y="620"/>
                    </a:lnTo>
                    <a:lnTo>
                      <a:pt x="3503" y="651"/>
                    </a:lnTo>
                    <a:cubicBezTo>
                      <a:pt x="3503" y="681"/>
                      <a:pt x="3503" y="681"/>
                      <a:pt x="3472" y="681"/>
                    </a:cubicBezTo>
                    <a:cubicBezTo>
                      <a:pt x="3472" y="713"/>
                      <a:pt x="3472" y="713"/>
                      <a:pt x="3472" y="713"/>
                    </a:cubicBezTo>
                    <a:cubicBezTo>
                      <a:pt x="3441" y="713"/>
                      <a:pt x="3441" y="713"/>
                      <a:pt x="3441" y="744"/>
                    </a:cubicBezTo>
                    <a:lnTo>
                      <a:pt x="3472" y="744"/>
                    </a:lnTo>
                    <a:lnTo>
                      <a:pt x="3472" y="744"/>
                    </a:lnTo>
                    <a:cubicBezTo>
                      <a:pt x="3503" y="744"/>
                      <a:pt x="3534" y="775"/>
                      <a:pt x="3534" y="805"/>
                    </a:cubicBezTo>
                    <a:cubicBezTo>
                      <a:pt x="3565" y="805"/>
                      <a:pt x="3565" y="837"/>
                      <a:pt x="3565" y="899"/>
                    </a:cubicBezTo>
                    <a:cubicBezTo>
                      <a:pt x="3565" y="929"/>
                      <a:pt x="3534" y="929"/>
                      <a:pt x="3534" y="929"/>
                    </a:cubicBezTo>
                    <a:cubicBezTo>
                      <a:pt x="3534" y="960"/>
                      <a:pt x="3534" y="960"/>
                      <a:pt x="3503" y="960"/>
                    </a:cubicBezTo>
                    <a:lnTo>
                      <a:pt x="3503" y="960"/>
                    </a:lnTo>
                    <a:cubicBezTo>
                      <a:pt x="3472" y="960"/>
                      <a:pt x="3441" y="992"/>
                      <a:pt x="3441" y="992"/>
                    </a:cubicBezTo>
                    <a:lnTo>
                      <a:pt x="3409" y="992"/>
                    </a:lnTo>
                    <a:cubicBezTo>
                      <a:pt x="3409" y="992"/>
                      <a:pt x="3409" y="992"/>
                      <a:pt x="3409" y="1023"/>
                    </a:cubicBezTo>
                    <a:lnTo>
                      <a:pt x="3409" y="1023"/>
                    </a:lnTo>
                    <a:cubicBezTo>
                      <a:pt x="3409" y="1023"/>
                      <a:pt x="3441" y="1053"/>
                      <a:pt x="3441" y="1116"/>
                    </a:cubicBezTo>
                    <a:cubicBezTo>
                      <a:pt x="3472" y="1177"/>
                      <a:pt x="3472" y="1177"/>
                      <a:pt x="3472" y="1177"/>
                    </a:cubicBezTo>
                    <a:cubicBezTo>
                      <a:pt x="3441" y="1177"/>
                      <a:pt x="3441" y="1177"/>
                      <a:pt x="3441" y="1177"/>
                    </a:cubicBezTo>
                    <a:cubicBezTo>
                      <a:pt x="3441" y="1177"/>
                      <a:pt x="3441" y="1177"/>
                      <a:pt x="3409" y="1177"/>
                    </a:cubicBezTo>
                    <a:lnTo>
                      <a:pt x="3441" y="1209"/>
                    </a:lnTo>
                    <a:cubicBezTo>
                      <a:pt x="3441" y="1271"/>
                      <a:pt x="3441" y="1271"/>
                      <a:pt x="3441" y="1271"/>
                    </a:cubicBezTo>
                    <a:cubicBezTo>
                      <a:pt x="3379" y="1240"/>
                      <a:pt x="3379" y="1240"/>
                      <a:pt x="3379" y="1240"/>
                    </a:cubicBezTo>
                    <a:lnTo>
                      <a:pt x="3379" y="1240"/>
                    </a:lnTo>
                    <a:cubicBezTo>
                      <a:pt x="3379" y="1271"/>
                      <a:pt x="3379" y="1271"/>
                      <a:pt x="3379" y="1271"/>
                    </a:cubicBezTo>
                    <a:cubicBezTo>
                      <a:pt x="3348" y="1271"/>
                      <a:pt x="3348" y="1240"/>
                      <a:pt x="3317" y="1240"/>
                    </a:cubicBezTo>
                    <a:lnTo>
                      <a:pt x="3317" y="1209"/>
                    </a:lnTo>
                    <a:cubicBezTo>
                      <a:pt x="3286" y="1209"/>
                      <a:pt x="3286" y="1209"/>
                      <a:pt x="3286" y="1209"/>
                    </a:cubicBezTo>
                    <a:lnTo>
                      <a:pt x="3286" y="1209"/>
                    </a:lnTo>
                    <a:cubicBezTo>
                      <a:pt x="3286" y="1209"/>
                      <a:pt x="3286" y="1209"/>
                      <a:pt x="3255" y="1209"/>
                    </a:cubicBezTo>
                    <a:cubicBezTo>
                      <a:pt x="3255" y="1177"/>
                      <a:pt x="3224" y="1177"/>
                      <a:pt x="3224" y="1177"/>
                    </a:cubicBezTo>
                    <a:cubicBezTo>
                      <a:pt x="3193" y="1147"/>
                      <a:pt x="3193" y="1147"/>
                      <a:pt x="3193" y="1116"/>
                    </a:cubicBezTo>
                    <a:lnTo>
                      <a:pt x="3193" y="1116"/>
                    </a:lnTo>
                    <a:lnTo>
                      <a:pt x="3193" y="1116"/>
                    </a:lnTo>
                    <a:cubicBezTo>
                      <a:pt x="3193" y="1085"/>
                      <a:pt x="3162" y="1053"/>
                      <a:pt x="3193" y="1053"/>
                    </a:cubicBezTo>
                    <a:lnTo>
                      <a:pt x="3193" y="1023"/>
                    </a:lnTo>
                    <a:lnTo>
                      <a:pt x="3193" y="1023"/>
                    </a:lnTo>
                    <a:lnTo>
                      <a:pt x="3193" y="992"/>
                    </a:lnTo>
                    <a:lnTo>
                      <a:pt x="3193" y="992"/>
                    </a:lnTo>
                    <a:cubicBezTo>
                      <a:pt x="3162" y="992"/>
                      <a:pt x="3162" y="992"/>
                      <a:pt x="3162" y="992"/>
                    </a:cubicBezTo>
                    <a:lnTo>
                      <a:pt x="3162" y="992"/>
                    </a:lnTo>
                    <a:cubicBezTo>
                      <a:pt x="3162" y="992"/>
                      <a:pt x="3100" y="960"/>
                      <a:pt x="3069" y="960"/>
                    </a:cubicBezTo>
                    <a:cubicBezTo>
                      <a:pt x="3038" y="992"/>
                      <a:pt x="3038" y="992"/>
                      <a:pt x="3038" y="992"/>
                    </a:cubicBezTo>
                    <a:cubicBezTo>
                      <a:pt x="3038" y="960"/>
                      <a:pt x="3038" y="960"/>
                      <a:pt x="3038" y="960"/>
                    </a:cubicBezTo>
                    <a:cubicBezTo>
                      <a:pt x="3007" y="960"/>
                      <a:pt x="2945" y="929"/>
                      <a:pt x="2914" y="929"/>
                    </a:cubicBezTo>
                    <a:cubicBezTo>
                      <a:pt x="2883" y="929"/>
                      <a:pt x="2883" y="899"/>
                      <a:pt x="2852" y="868"/>
                    </a:cubicBezTo>
                    <a:lnTo>
                      <a:pt x="2852" y="868"/>
                    </a:lnTo>
                    <a:lnTo>
                      <a:pt x="2852" y="868"/>
                    </a:lnTo>
                    <a:cubicBezTo>
                      <a:pt x="2821" y="868"/>
                      <a:pt x="2790" y="868"/>
                      <a:pt x="2759" y="868"/>
                    </a:cubicBezTo>
                    <a:lnTo>
                      <a:pt x="2759" y="868"/>
                    </a:lnTo>
                    <a:cubicBezTo>
                      <a:pt x="2728" y="868"/>
                      <a:pt x="2728" y="868"/>
                      <a:pt x="2728" y="868"/>
                    </a:cubicBezTo>
                    <a:cubicBezTo>
                      <a:pt x="2697" y="868"/>
                      <a:pt x="2666" y="868"/>
                      <a:pt x="2666" y="868"/>
                    </a:cubicBezTo>
                    <a:cubicBezTo>
                      <a:pt x="2635" y="868"/>
                      <a:pt x="2635" y="868"/>
                      <a:pt x="2635" y="868"/>
                    </a:cubicBezTo>
                    <a:cubicBezTo>
                      <a:pt x="2573" y="868"/>
                      <a:pt x="2573" y="868"/>
                      <a:pt x="2573" y="868"/>
                    </a:cubicBezTo>
                    <a:cubicBezTo>
                      <a:pt x="2635" y="805"/>
                      <a:pt x="2635" y="805"/>
                      <a:pt x="2635" y="805"/>
                    </a:cubicBezTo>
                    <a:cubicBezTo>
                      <a:pt x="2604" y="744"/>
                      <a:pt x="2604" y="744"/>
                      <a:pt x="2604" y="744"/>
                    </a:cubicBezTo>
                    <a:cubicBezTo>
                      <a:pt x="2573" y="744"/>
                      <a:pt x="2573" y="744"/>
                      <a:pt x="2573" y="744"/>
                    </a:cubicBezTo>
                    <a:cubicBezTo>
                      <a:pt x="2542" y="775"/>
                      <a:pt x="2542" y="775"/>
                      <a:pt x="2542" y="775"/>
                    </a:cubicBezTo>
                    <a:lnTo>
                      <a:pt x="2542" y="775"/>
                    </a:lnTo>
                    <a:cubicBezTo>
                      <a:pt x="2542" y="744"/>
                      <a:pt x="2511" y="744"/>
                      <a:pt x="2511" y="744"/>
                    </a:cubicBezTo>
                    <a:cubicBezTo>
                      <a:pt x="2511" y="744"/>
                      <a:pt x="2480" y="713"/>
                      <a:pt x="2480" y="681"/>
                    </a:cubicBezTo>
                    <a:lnTo>
                      <a:pt x="2480" y="651"/>
                    </a:lnTo>
                    <a:cubicBezTo>
                      <a:pt x="2480" y="620"/>
                      <a:pt x="2480" y="620"/>
                      <a:pt x="2480" y="620"/>
                    </a:cubicBezTo>
                    <a:cubicBezTo>
                      <a:pt x="2480" y="589"/>
                      <a:pt x="2511" y="589"/>
                      <a:pt x="2511" y="557"/>
                    </a:cubicBezTo>
                    <a:cubicBezTo>
                      <a:pt x="2542" y="557"/>
                      <a:pt x="2542" y="557"/>
                      <a:pt x="2542" y="557"/>
                    </a:cubicBezTo>
                    <a:lnTo>
                      <a:pt x="2542" y="557"/>
                    </a:lnTo>
                    <a:cubicBezTo>
                      <a:pt x="2573" y="527"/>
                      <a:pt x="2573" y="527"/>
                      <a:pt x="2573" y="527"/>
                    </a:cubicBezTo>
                    <a:cubicBezTo>
                      <a:pt x="2542" y="465"/>
                      <a:pt x="2542" y="465"/>
                      <a:pt x="2542" y="465"/>
                    </a:cubicBezTo>
                    <a:cubicBezTo>
                      <a:pt x="2604" y="496"/>
                      <a:pt x="2604" y="496"/>
                      <a:pt x="2604" y="496"/>
                    </a:cubicBezTo>
                    <a:cubicBezTo>
                      <a:pt x="2604" y="465"/>
                      <a:pt x="2604" y="465"/>
                      <a:pt x="2604" y="465"/>
                    </a:cubicBezTo>
                    <a:lnTo>
                      <a:pt x="2604" y="465"/>
                    </a:lnTo>
                    <a:cubicBezTo>
                      <a:pt x="2635" y="465"/>
                      <a:pt x="2666" y="433"/>
                      <a:pt x="2666" y="433"/>
                    </a:cubicBezTo>
                    <a:cubicBezTo>
                      <a:pt x="2697" y="433"/>
                      <a:pt x="2697" y="433"/>
                      <a:pt x="2697" y="433"/>
                    </a:cubicBezTo>
                    <a:lnTo>
                      <a:pt x="2697" y="433"/>
                    </a:lnTo>
                    <a:cubicBezTo>
                      <a:pt x="2697" y="433"/>
                      <a:pt x="2697" y="433"/>
                      <a:pt x="2666" y="433"/>
                    </a:cubicBezTo>
                    <a:cubicBezTo>
                      <a:pt x="2666" y="433"/>
                      <a:pt x="2666" y="433"/>
                      <a:pt x="2635" y="433"/>
                    </a:cubicBezTo>
                    <a:lnTo>
                      <a:pt x="2635" y="433"/>
                    </a:lnTo>
                    <a:cubicBezTo>
                      <a:pt x="2635" y="433"/>
                      <a:pt x="2604" y="403"/>
                      <a:pt x="2573" y="403"/>
                    </a:cubicBezTo>
                    <a:cubicBezTo>
                      <a:pt x="2511" y="372"/>
                      <a:pt x="2511" y="372"/>
                      <a:pt x="2511" y="372"/>
                    </a:cubicBezTo>
                    <a:cubicBezTo>
                      <a:pt x="2635" y="372"/>
                      <a:pt x="2635" y="372"/>
                      <a:pt x="2635" y="372"/>
                    </a:cubicBezTo>
                    <a:cubicBezTo>
                      <a:pt x="2635" y="372"/>
                      <a:pt x="2635" y="372"/>
                      <a:pt x="2666" y="372"/>
                    </a:cubicBezTo>
                    <a:lnTo>
                      <a:pt x="2666" y="372"/>
                    </a:lnTo>
                    <a:cubicBezTo>
                      <a:pt x="2697" y="372"/>
                      <a:pt x="2697" y="372"/>
                      <a:pt x="2697" y="372"/>
                    </a:cubicBezTo>
                    <a:cubicBezTo>
                      <a:pt x="2697" y="372"/>
                      <a:pt x="2728" y="372"/>
                      <a:pt x="2728" y="403"/>
                    </a:cubicBezTo>
                    <a:cubicBezTo>
                      <a:pt x="2728" y="403"/>
                      <a:pt x="2728" y="403"/>
                      <a:pt x="2759" y="403"/>
                    </a:cubicBezTo>
                    <a:lnTo>
                      <a:pt x="2759" y="403"/>
                    </a:lnTo>
                    <a:cubicBezTo>
                      <a:pt x="2759" y="403"/>
                      <a:pt x="2759" y="403"/>
                      <a:pt x="2759" y="372"/>
                    </a:cubicBezTo>
                    <a:cubicBezTo>
                      <a:pt x="2790" y="372"/>
                      <a:pt x="2790" y="372"/>
                      <a:pt x="2790" y="341"/>
                    </a:cubicBezTo>
                    <a:lnTo>
                      <a:pt x="2821" y="341"/>
                    </a:lnTo>
                    <a:cubicBezTo>
                      <a:pt x="2821" y="341"/>
                      <a:pt x="2821" y="372"/>
                      <a:pt x="2852" y="372"/>
                    </a:cubicBezTo>
                    <a:lnTo>
                      <a:pt x="2852" y="372"/>
                    </a:lnTo>
                    <a:lnTo>
                      <a:pt x="2852" y="372"/>
                    </a:lnTo>
                    <a:cubicBezTo>
                      <a:pt x="2852" y="372"/>
                      <a:pt x="2852" y="372"/>
                      <a:pt x="2883" y="372"/>
                    </a:cubicBezTo>
                    <a:lnTo>
                      <a:pt x="2883" y="372"/>
                    </a:lnTo>
                    <a:lnTo>
                      <a:pt x="2914" y="341"/>
                    </a:lnTo>
                    <a:cubicBezTo>
                      <a:pt x="2914" y="310"/>
                      <a:pt x="2914" y="310"/>
                      <a:pt x="2914" y="310"/>
                    </a:cubicBezTo>
                    <a:cubicBezTo>
                      <a:pt x="2914" y="279"/>
                      <a:pt x="2914" y="279"/>
                      <a:pt x="2914" y="279"/>
                    </a:cubicBezTo>
                    <a:lnTo>
                      <a:pt x="2945" y="248"/>
                    </a:lnTo>
                    <a:cubicBezTo>
                      <a:pt x="2945" y="248"/>
                      <a:pt x="2945" y="248"/>
                      <a:pt x="2945" y="217"/>
                    </a:cubicBezTo>
                    <a:lnTo>
                      <a:pt x="2945" y="217"/>
                    </a:lnTo>
                    <a:cubicBezTo>
                      <a:pt x="2883" y="186"/>
                      <a:pt x="2883" y="186"/>
                      <a:pt x="2883" y="186"/>
                    </a:cubicBezTo>
                    <a:lnTo>
                      <a:pt x="2945" y="18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8" name="Freeform 177"/>
              <p:cNvSpPr>
                <a:spLocks noChangeArrowheads="1"/>
              </p:cNvSpPr>
              <p:nvPr/>
            </p:nvSpPr>
            <p:spPr bwMode="auto">
              <a:xfrm>
                <a:off x="1760538" y="1000125"/>
                <a:ext cx="44450" cy="33338"/>
              </a:xfrm>
              <a:custGeom>
                <a:avLst/>
                <a:gdLst>
                  <a:gd name="T0" fmla="*/ 124 w 125"/>
                  <a:gd name="T1" fmla="*/ 31 h 94"/>
                  <a:gd name="T2" fmla="*/ 124 w 125"/>
                  <a:gd name="T3" fmla="*/ 31 h 94"/>
                  <a:gd name="T4" fmla="*/ 93 w 125"/>
                  <a:gd name="T5" fmla="*/ 0 h 94"/>
                  <a:gd name="T6" fmla="*/ 62 w 125"/>
                  <a:gd name="T7" fmla="*/ 0 h 94"/>
                  <a:gd name="T8" fmla="*/ 31 w 125"/>
                  <a:gd name="T9" fmla="*/ 31 h 94"/>
                  <a:gd name="T10" fmla="*/ 0 w 125"/>
                  <a:gd name="T11" fmla="*/ 31 h 94"/>
                  <a:gd name="T12" fmla="*/ 31 w 125"/>
                  <a:gd name="T13" fmla="*/ 62 h 94"/>
                  <a:gd name="T14" fmla="*/ 0 w 125"/>
                  <a:gd name="T15" fmla="*/ 93 h 94"/>
                  <a:gd name="T16" fmla="*/ 0 w 125"/>
                  <a:gd name="T17" fmla="*/ 93 h 94"/>
                  <a:gd name="T18" fmla="*/ 0 w 125"/>
                  <a:gd name="T19" fmla="*/ 93 h 94"/>
                  <a:gd name="T20" fmla="*/ 0 w 125"/>
                  <a:gd name="T21" fmla="*/ 93 h 94"/>
                  <a:gd name="T22" fmla="*/ 31 w 125"/>
                  <a:gd name="T23" fmla="*/ 93 h 94"/>
                  <a:gd name="T24" fmla="*/ 93 w 125"/>
                  <a:gd name="T25" fmla="*/ 93 h 94"/>
                  <a:gd name="T26" fmla="*/ 124 w 125"/>
                  <a:gd name="T27" fmla="*/ 93 h 94"/>
                  <a:gd name="T28" fmla="*/ 124 w 125"/>
                  <a:gd name="T29" fmla="*/ 93 h 94"/>
                  <a:gd name="T30" fmla="*/ 124 w 125"/>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4">
                    <a:moveTo>
                      <a:pt x="124" y="31"/>
                    </a:moveTo>
                    <a:lnTo>
                      <a:pt x="124" y="31"/>
                    </a:lnTo>
                    <a:cubicBezTo>
                      <a:pt x="93" y="31"/>
                      <a:pt x="93" y="0"/>
                      <a:pt x="93" y="0"/>
                    </a:cubicBezTo>
                    <a:lnTo>
                      <a:pt x="62" y="0"/>
                    </a:lnTo>
                    <a:cubicBezTo>
                      <a:pt x="31" y="0"/>
                      <a:pt x="31" y="31"/>
                      <a:pt x="31" y="31"/>
                    </a:cubicBezTo>
                    <a:lnTo>
                      <a:pt x="0" y="31"/>
                    </a:lnTo>
                    <a:cubicBezTo>
                      <a:pt x="31" y="62"/>
                      <a:pt x="31" y="62"/>
                      <a:pt x="31" y="62"/>
                    </a:cubicBezTo>
                    <a:cubicBezTo>
                      <a:pt x="0" y="93"/>
                      <a:pt x="0" y="93"/>
                      <a:pt x="0" y="93"/>
                    </a:cubicBezTo>
                    <a:lnTo>
                      <a:pt x="0" y="93"/>
                    </a:lnTo>
                    <a:lnTo>
                      <a:pt x="0" y="93"/>
                    </a:lnTo>
                    <a:lnTo>
                      <a:pt x="0" y="93"/>
                    </a:lnTo>
                    <a:lnTo>
                      <a:pt x="31" y="93"/>
                    </a:lnTo>
                    <a:cubicBezTo>
                      <a:pt x="31" y="93"/>
                      <a:pt x="31" y="93"/>
                      <a:pt x="93" y="93"/>
                    </a:cubicBezTo>
                    <a:lnTo>
                      <a:pt x="124" y="93"/>
                    </a:lnTo>
                    <a:lnTo>
                      <a:pt x="124" y="93"/>
                    </a:lnTo>
                    <a:lnTo>
                      <a:pt x="124"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89" name="Freeform 178"/>
              <p:cNvSpPr>
                <a:spLocks noChangeArrowheads="1"/>
              </p:cNvSpPr>
              <p:nvPr/>
            </p:nvSpPr>
            <p:spPr bwMode="auto">
              <a:xfrm>
                <a:off x="1951038" y="1044575"/>
                <a:ext cx="77787" cy="66675"/>
              </a:xfrm>
              <a:custGeom>
                <a:avLst/>
                <a:gdLst>
                  <a:gd name="T0" fmla="*/ 186 w 218"/>
                  <a:gd name="T1" fmla="*/ 124 h 187"/>
                  <a:gd name="T2" fmla="*/ 186 w 218"/>
                  <a:gd name="T3" fmla="*/ 124 h 187"/>
                  <a:gd name="T4" fmla="*/ 186 w 218"/>
                  <a:gd name="T5" fmla="*/ 124 h 187"/>
                  <a:gd name="T6" fmla="*/ 186 w 218"/>
                  <a:gd name="T7" fmla="*/ 93 h 187"/>
                  <a:gd name="T8" fmla="*/ 186 w 218"/>
                  <a:gd name="T9" fmla="*/ 62 h 187"/>
                  <a:gd name="T10" fmla="*/ 186 w 218"/>
                  <a:gd name="T11" fmla="*/ 62 h 187"/>
                  <a:gd name="T12" fmla="*/ 124 w 218"/>
                  <a:gd name="T13" fmla="*/ 31 h 187"/>
                  <a:gd name="T14" fmla="*/ 186 w 218"/>
                  <a:gd name="T15" fmla="*/ 31 h 187"/>
                  <a:gd name="T16" fmla="*/ 62 w 218"/>
                  <a:gd name="T17" fmla="*/ 31 h 187"/>
                  <a:gd name="T18" fmla="*/ 31 w 218"/>
                  <a:gd name="T19" fmla="*/ 0 h 187"/>
                  <a:gd name="T20" fmla="*/ 31 w 218"/>
                  <a:gd name="T21" fmla="*/ 31 h 187"/>
                  <a:gd name="T22" fmla="*/ 31 w 218"/>
                  <a:gd name="T23" fmla="*/ 93 h 187"/>
                  <a:gd name="T24" fmla="*/ 0 w 218"/>
                  <a:gd name="T25" fmla="*/ 124 h 187"/>
                  <a:gd name="T26" fmla="*/ 0 w 218"/>
                  <a:gd name="T27" fmla="*/ 124 h 187"/>
                  <a:gd name="T28" fmla="*/ 0 w 218"/>
                  <a:gd name="T29" fmla="*/ 155 h 187"/>
                  <a:gd name="T30" fmla="*/ 0 w 218"/>
                  <a:gd name="T31" fmla="*/ 155 h 187"/>
                  <a:gd name="T32" fmla="*/ 62 w 218"/>
                  <a:gd name="T33" fmla="*/ 155 h 187"/>
                  <a:gd name="T34" fmla="*/ 93 w 218"/>
                  <a:gd name="T35" fmla="*/ 155 h 187"/>
                  <a:gd name="T36" fmla="*/ 155 w 218"/>
                  <a:gd name="T37" fmla="*/ 186 h 187"/>
                  <a:gd name="T38" fmla="*/ 155 w 218"/>
                  <a:gd name="T39" fmla="*/ 186 h 187"/>
                  <a:gd name="T40" fmla="*/ 186 w 218"/>
                  <a:gd name="T41" fmla="*/ 155 h 187"/>
                  <a:gd name="T42" fmla="*/ 186 w 218"/>
                  <a:gd name="T43" fmla="*/ 155 h 187"/>
                  <a:gd name="T44" fmla="*/ 217 w 218"/>
                  <a:gd name="T45" fmla="*/ 155 h 187"/>
                  <a:gd name="T46" fmla="*/ 217 w 218"/>
                  <a:gd name="T47" fmla="*/ 124 h 187"/>
                  <a:gd name="T48" fmla="*/ 217 w 218"/>
                  <a:gd name="T49" fmla="*/ 124 h 187"/>
                  <a:gd name="T50" fmla="*/ 186 w 218"/>
                  <a:gd name="T51"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187">
                    <a:moveTo>
                      <a:pt x="186" y="124"/>
                    </a:moveTo>
                    <a:lnTo>
                      <a:pt x="186" y="124"/>
                    </a:lnTo>
                    <a:lnTo>
                      <a:pt x="186" y="124"/>
                    </a:lnTo>
                    <a:lnTo>
                      <a:pt x="186" y="93"/>
                    </a:lnTo>
                    <a:lnTo>
                      <a:pt x="186" y="62"/>
                    </a:lnTo>
                    <a:lnTo>
                      <a:pt x="186" y="62"/>
                    </a:lnTo>
                    <a:cubicBezTo>
                      <a:pt x="124" y="31"/>
                      <a:pt x="124" y="31"/>
                      <a:pt x="124" y="31"/>
                    </a:cubicBezTo>
                    <a:cubicBezTo>
                      <a:pt x="186" y="31"/>
                      <a:pt x="186" y="31"/>
                      <a:pt x="186" y="31"/>
                    </a:cubicBezTo>
                    <a:cubicBezTo>
                      <a:pt x="155" y="31"/>
                      <a:pt x="62" y="31"/>
                      <a:pt x="62" y="31"/>
                    </a:cubicBezTo>
                    <a:cubicBezTo>
                      <a:pt x="62" y="31"/>
                      <a:pt x="62" y="31"/>
                      <a:pt x="31" y="0"/>
                    </a:cubicBezTo>
                    <a:cubicBezTo>
                      <a:pt x="31" y="31"/>
                      <a:pt x="31" y="31"/>
                      <a:pt x="31" y="31"/>
                    </a:cubicBezTo>
                    <a:cubicBezTo>
                      <a:pt x="31" y="62"/>
                      <a:pt x="31" y="62"/>
                      <a:pt x="31" y="93"/>
                    </a:cubicBezTo>
                    <a:cubicBezTo>
                      <a:pt x="31" y="93"/>
                      <a:pt x="31" y="124"/>
                      <a:pt x="0" y="124"/>
                    </a:cubicBezTo>
                    <a:lnTo>
                      <a:pt x="0" y="124"/>
                    </a:lnTo>
                    <a:cubicBezTo>
                      <a:pt x="0" y="124"/>
                      <a:pt x="0" y="124"/>
                      <a:pt x="0" y="155"/>
                    </a:cubicBezTo>
                    <a:lnTo>
                      <a:pt x="0" y="155"/>
                    </a:lnTo>
                    <a:cubicBezTo>
                      <a:pt x="62" y="155"/>
                      <a:pt x="62" y="155"/>
                      <a:pt x="62" y="155"/>
                    </a:cubicBezTo>
                    <a:lnTo>
                      <a:pt x="93" y="155"/>
                    </a:lnTo>
                    <a:cubicBezTo>
                      <a:pt x="124" y="155"/>
                      <a:pt x="155" y="186"/>
                      <a:pt x="155" y="186"/>
                    </a:cubicBezTo>
                    <a:lnTo>
                      <a:pt x="155" y="186"/>
                    </a:lnTo>
                    <a:cubicBezTo>
                      <a:pt x="155" y="155"/>
                      <a:pt x="186" y="155"/>
                      <a:pt x="186" y="155"/>
                    </a:cubicBezTo>
                    <a:lnTo>
                      <a:pt x="186" y="155"/>
                    </a:lnTo>
                    <a:lnTo>
                      <a:pt x="217" y="155"/>
                    </a:lnTo>
                    <a:lnTo>
                      <a:pt x="217" y="124"/>
                    </a:lnTo>
                    <a:lnTo>
                      <a:pt x="217" y="124"/>
                    </a:lnTo>
                    <a:cubicBezTo>
                      <a:pt x="217" y="124"/>
                      <a:pt x="217" y="124"/>
                      <a:pt x="186"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0" name="Freeform 179"/>
              <p:cNvSpPr>
                <a:spLocks noChangeArrowheads="1"/>
              </p:cNvSpPr>
              <p:nvPr/>
            </p:nvSpPr>
            <p:spPr bwMode="auto">
              <a:xfrm>
                <a:off x="354013" y="1011238"/>
                <a:ext cx="492125" cy="323850"/>
              </a:xfrm>
              <a:custGeom>
                <a:avLst/>
                <a:gdLst>
                  <a:gd name="T0" fmla="*/ 1272 w 1366"/>
                  <a:gd name="T1" fmla="*/ 93 h 900"/>
                  <a:gd name="T2" fmla="*/ 1148 w 1366"/>
                  <a:gd name="T3" fmla="*/ 93 h 900"/>
                  <a:gd name="T4" fmla="*/ 1085 w 1366"/>
                  <a:gd name="T5" fmla="*/ 93 h 900"/>
                  <a:gd name="T6" fmla="*/ 930 w 1366"/>
                  <a:gd name="T7" fmla="*/ 62 h 900"/>
                  <a:gd name="T8" fmla="*/ 806 w 1366"/>
                  <a:gd name="T9" fmla="*/ 62 h 900"/>
                  <a:gd name="T10" fmla="*/ 713 w 1366"/>
                  <a:gd name="T11" fmla="*/ 31 h 900"/>
                  <a:gd name="T12" fmla="*/ 682 w 1366"/>
                  <a:gd name="T13" fmla="*/ 31 h 900"/>
                  <a:gd name="T14" fmla="*/ 621 w 1366"/>
                  <a:gd name="T15" fmla="*/ 31 h 900"/>
                  <a:gd name="T16" fmla="*/ 558 w 1366"/>
                  <a:gd name="T17" fmla="*/ 0 h 900"/>
                  <a:gd name="T18" fmla="*/ 434 w 1366"/>
                  <a:gd name="T19" fmla="*/ 31 h 900"/>
                  <a:gd name="T20" fmla="*/ 341 w 1366"/>
                  <a:gd name="T21" fmla="*/ 62 h 900"/>
                  <a:gd name="T22" fmla="*/ 217 w 1366"/>
                  <a:gd name="T23" fmla="*/ 93 h 900"/>
                  <a:gd name="T24" fmla="*/ 156 w 1366"/>
                  <a:gd name="T25" fmla="*/ 155 h 900"/>
                  <a:gd name="T26" fmla="*/ 93 w 1366"/>
                  <a:gd name="T27" fmla="*/ 186 h 900"/>
                  <a:gd name="T28" fmla="*/ 156 w 1366"/>
                  <a:gd name="T29" fmla="*/ 217 h 900"/>
                  <a:gd name="T30" fmla="*/ 249 w 1366"/>
                  <a:gd name="T31" fmla="*/ 217 h 900"/>
                  <a:gd name="T32" fmla="*/ 341 w 1366"/>
                  <a:gd name="T33" fmla="*/ 279 h 900"/>
                  <a:gd name="T34" fmla="*/ 280 w 1366"/>
                  <a:gd name="T35" fmla="*/ 310 h 900"/>
                  <a:gd name="T36" fmla="*/ 186 w 1366"/>
                  <a:gd name="T37" fmla="*/ 341 h 900"/>
                  <a:gd name="T38" fmla="*/ 93 w 1366"/>
                  <a:gd name="T39" fmla="*/ 310 h 900"/>
                  <a:gd name="T40" fmla="*/ 0 w 1366"/>
                  <a:gd name="T41" fmla="*/ 372 h 900"/>
                  <a:gd name="T42" fmla="*/ 156 w 1366"/>
                  <a:gd name="T43" fmla="*/ 403 h 900"/>
                  <a:gd name="T44" fmla="*/ 186 w 1366"/>
                  <a:gd name="T45" fmla="*/ 403 h 900"/>
                  <a:gd name="T46" fmla="*/ 280 w 1366"/>
                  <a:gd name="T47" fmla="*/ 372 h 900"/>
                  <a:gd name="T48" fmla="*/ 310 w 1366"/>
                  <a:gd name="T49" fmla="*/ 495 h 900"/>
                  <a:gd name="T50" fmla="*/ 217 w 1366"/>
                  <a:gd name="T51" fmla="*/ 495 h 900"/>
                  <a:gd name="T52" fmla="*/ 124 w 1366"/>
                  <a:gd name="T53" fmla="*/ 527 h 900"/>
                  <a:gd name="T54" fmla="*/ 93 w 1366"/>
                  <a:gd name="T55" fmla="*/ 558 h 900"/>
                  <a:gd name="T56" fmla="*/ 93 w 1366"/>
                  <a:gd name="T57" fmla="*/ 589 h 900"/>
                  <a:gd name="T58" fmla="*/ 124 w 1366"/>
                  <a:gd name="T59" fmla="*/ 619 h 900"/>
                  <a:gd name="T60" fmla="*/ 186 w 1366"/>
                  <a:gd name="T61" fmla="*/ 682 h 900"/>
                  <a:gd name="T62" fmla="*/ 249 w 1366"/>
                  <a:gd name="T63" fmla="*/ 651 h 900"/>
                  <a:gd name="T64" fmla="*/ 280 w 1366"/>
                  <a:gd name="T65" fmla="*/ 743 h 900"/>
                  <a:gd name="T66" fmla="*/ 280 w 1366"/>
                  <a:gd name="T67" fmla="*/ 775 h 900"/>
                  <a:gd name="T68" fmla="*/ 310 w 1366"/>
                  <a:gd name="T69" fmla="*/ 743 h 900"/>
                  <a:gd name="T70" fmla="*/ 373 w 1366"/>
                  <a:gd name="T71" fmla="*/ 775 h 900"/>
                  <a:gd name="T72" fmla="*/ 434 w 1366"/>
                  <a:gd name="T73" fmla="*/ 775 h 900"/>
                  <a:gd name="T74" fmla="*/ 465 w 1366"/>
                  <a:gd name="T75" fmla="*/ 775 h 900"/>
                  <a:gd name="T76" fmla="*/ 528 w 1366"/>
                  <a:gd name="T77" fmla="*/ 806 h 900"/>
                  <a:gd name="T78" fmla="*/ 497 w 1366"/>
                  <a:gd name="T79" fmla="*/ 867 h 900"/>
                  <a:gd name="T80" fmla="*/ 528 w 1366"/>
                  <a:gd name="T81" fmla="*/ 867 h 900"/>
                  <a:gd name="T82" fmla="*/ 621 w 1366"/>
                  <a:gd name="T83" fmla="*/ 806 h 900"/>
                  <a:gd name="T84" fmla="*/ 652 w 1366"/>
                  <a:gd name="T85" fmla="*/ 806 h 900"/>
                  <a:gd name="T86" fmla="*/ 713 w 1366"/>
                  <a:gd name="T87" fmla="*/ 713 h 900"/>
                  <a:gd name="T88" fmla="*/ 776 w 1366"/>
                  <a:gd name="T89" fmla="*/ 651 h 900"/>
                  <a:gd name="T90" fmla="*/ 930 w 1366"/>
                  <a:gd name="T91" fmla="*/ 589 h 900"/>
                  <a:gd name="T92" fmla="*/ 961 w 1366"/>
                  <a:gd name="T93" fmla="*/ 619 h 900"/>
                  <a:gd name="T94" fmla="*/ 1054 w 1366"/>
                  <a:gd name="T95" fmla="*/ 619 h 900"/>
                  <a:gd name="T96" fmla="*/ 1117 w 1366"/>
                  <a:gd name="T97" fmla="*/ 651 h 900"/>
                  <a:gd name="T98" fmla="*/ 1148 w 1366"/>
                  <a:gd name="T99" fmla="*/ 651 h 900"/>
                  <a:gd name="T100" fmla="*/ 1272 w 1366"/>
                  <a:gd name="T101" fmla="*/ 589 h 900"/>
                  <a:gd name="T102" fmla="*/ 1241 w 1366"/>
                  <a:gd name="T103" fmla="*/ 682 h 900"/>
                  <a:gd name="T104" fmla="*/ 1302 w 1366"/>
                  <a:gd name="T105" fmla="*/ 682 h 900"/>
                  <a:gd name="T106" fmla="*/ 1333 w 1366"/>
                  <a:gd name="T107" fmla="*/ 682 h 900"/>
                  <a:gd name="T108" fmla="*/ 1365 w 1366"/>
                  <a:gd name="T109" fmla="*/ 682 h 900"/>
                  <a:gd name="T110" fmla="*/ 1365 w 1366"/>
                  <a:gd name="T111" fmla="*/ 682 h 900"/>
                  <a:gd name="T112" fmla="*/ 1302 w 1366"/>
                  <a:gd name="T113" fmla="*/ 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900">
                    <a:moveTo>
                      <a:pt x="1302" y="93"/>
                    </a:moveTo>
                    <a:lnTo>
                      <a:pt x="1302" y="93"/>
                    </a:lnTo>
                    <a:lnTo>
                      <a:pt x="1272" y="93"/>
                    </a:lnTo>
                    <a:lnTo>
                      <a:pt x="1241" y="93"/>
                    </a:lnTo>
                    <a:cubicBezTo>
                      <a:pt x="1209" y="93"/>
                      <a:pt x="1209" y="93"/>
                      <a:pt x="1209" y="93"/>
                    </a:cubicBezTo>
                    <a:cubicBezTo>
                      <a:pt x="1178" y="93"/>
                      <a:pt x="1148" y="93"/>
                      <a:pt x="1148" y="93"/>
                    </a:cubicBezTo>
                    <a:lnTo>
                      <a:pt x="1148" y="93"/>
                    </a:lnTo>
                    <a:cubicBezTo>
                      <a:pt x="1148" y="93"/>
                      <a:pt x="1148" y="93"/>
                      <a:pt x="1117" y="93"/>
                    </a:cubicBezTo>
                    <a:cubicBezTo>
                      <a:pt x="1117" y="93"/>
                      <a:pt x="1117" y="93"/>
                      <a:pt x="1085" y="93"/>
                    </a:cubicBezTo>
                    <a:lnTo>
                      <a:pt x="1085" y="93"/>
                    </a:lnTo>
                    <a:cubicBezTo>
                      <a:pt x="1085" y="93"/>
                      <a:pt x="1054" y="93"/>
                      <a:pt x="1024" y="93"/>
                    </a:cubicBezTo>
                    <a:cubicBezTo>
                      <a:pt x="993" y="62"/>
                      <a:pt x="961" y="62"/>
                      <a:pt x="930" y="62"/>
                    </a:cubicBezTo>
                    <a:lnTo>
                      <a:pt x="930" y="62"/>
                    </a:lnTo>
                    <a:cubicBezTo>
                      <a:pt x="930" y="62"/>
                      <a:pt x="900" y="62"/>
                      <a:pt x="869" y="62"/>
                    </a:cubicBezTo>
                    <a:cubicBezTo>
                      <a:pt x="837" y="62"/>
                      <a:pt x="806" y="62"/>
                      <a:pt x="806" y="62"/>
                    </a:cubicBezTo>
                    <a:cubicBezTo>
                      <a:pt x="806" y="62"/>
                      <a:pt x="776" y="62"/>
                      <a:pt x="745" y="62"/>
                    </a:cubicBezTo>
                    <a:cubicBezTo>
                      <a:pt x="713" y="31"/>
                      <a:pt x="713" y="31"/>
                      <a:pt x="713" y="31"/>
                    </a:cubicBezTo>
                    <a:lnTo>
                      <a:pt x="713" y="31"/>
                    </a:lnTo>
                    <a:lnTo>
                      <a:pt x="713" y="31"/>
                    </a:lnTo>
                    <a:lnTo>
                      <a:pt x="682" y="31"/>
                    </a:lnTo>
                    <a:lnTo>
                      <a:pt x="682" y="31"/>
                    </a:lnTo>
                    <a:lnTo>
                      <a:pt x="652" y="31"/>
                    </a:lnTo>
                    <a:cubicBezTo>
                      <a:pt x="652" y="31"/>
                      <a:pt x="652" y="31"/>
                      <a:pt x="621" y="31"/>
                    </a:cubicBezTo>
                    <a:lnTo>
                      <a:pt x="621" y="31"/>
                    </a:lnTo>
                    <a:lnTo>
                      <a:pt x="621" y="31"/>
                    </a:lnTo>
                    <a:cubicBezTo>
                      <a:pt x="528" y="62"/>
                      <a:pt x="528" y="62"/>
                      <a:pt x="528" y="62"/>
                    </a:cubicBezTo>
                    <a:cubicBezTo>
                      <a:pt x="558" y="0"/>
                      <a:pt x="558" y="0"/>
                      <a:pt x="558" y="0"/>
                    </a:cubicBezTo>
                    <a:lnTo>
                      <a:pt x="558" y="0"/>
                    </a:lnTo>
                    <a:cubicBezTo>
                      <a:pt x="528" y="0"/>
                      <a:pt x="528" y="31"/>
                      <a:pt x="497" y="31"/>
                    </a:cubicBezTo>
                    <a:cubicBezTo>
                      <a:pt x="497" y="31"/>
                      <a:pt x="465" y="31"/>
                      <a:pt x="434" y="31"/>
                    </a:cubicBezTo>
                    <a:lnTo>
                      <a:pt x="434" y="62"/>
                    </a:lnTo>
                    <a:cubicBezTo>
                      <a:pt x="404" y="62"/>
                      <a:pt x="373" y="62"/>
                      <a:pt x="373" y="62"/>
                    </a:cubicBezTo>
                    <a:cubicBezTo>
                      <a:pt x="341" y="62"/>
                      <a:pt x="341" y="62"/>
                      <a:pt x="341" y="62"/>
                    </a:cubicBezTo>
                    <a:lnTo>
                      <a:pt x="341" y="62"/>
                    </a:lnTo>
                    <a:cubicBezTo>
                      <a:pt x="310" y="62"/>
                      <a:pt x="280" y="62"/>
                      <a:pt x="280" y="62"/>
                    </a:cubicBezTo>
                    <a:cubicBezTo>
                      <a:pt x="249" y="62"/>
                      <a:pt x="249" y="93"/>
                      <a:pt x="217" y="93"/>
                    </a:cubicBezTo>
                    <a:lnTo>
                      <a:pt x="186" y="124"/>
                    </a:lnTo>
                    <a:cubicBezTo>
                      <a:pt x="156" y="155"/>
                      <a:pt x="156" y="155"/>
                      <a:pt x="156" y="155"/>
                    </a:cubicBezTo>
                    <a:lnTo>
                      <a:pt x="156" y="155"/>
                    </a:lnTo>
                    <a:cubicBezTo>
                      <a:pt x="156" y="155"/>
                      <a:pt x="156" y="155"/>
                      <a:pt x="124" y="155"/>
                    </a:cubicBezTo>
                    <a:cubicBezTo>
                      <a:pt x="93" y="155"/>
                      <a:pt x="62" y="155"/>
                      <a:pt x="62" y="155"/>
                    </a:cubicBezTo>
                    <a:lnTo>
                      <a:pt x="93" y="186"/>
                    </a:lnTo>
                    <a:lnTo>
                      <a:pt x="93" y="186"/>
                    </a:lnTo>
                    <a:cubicBezTo>
                      <a:pt x="124" y="186"/>
                      <a:pt x="156" y="186"/>
                      <a:pt x="156" y="217"/>
                    </a:cubicBezTo>
                    <a:lnTo>
                      <a:pt x="156" y="217"/>
                    </a:lnTo>
                    <a:lnTo>
                      <a:pt x="186" y="217"/>
                    </a:lnTo>
                    <a:cubicBezTo>
                      <a:pt x="217" y="217"/>
                      <a:pt x="217" y="217"/>
                      <a:pt x="217" y="217"/>
                    </a:cubicBezTo>
                    <a:cubicBezTo>
                      <a:pt x="249" y="217"/>
                      <a:pt x="249" y="217"/>
                      <a:pt x="249" y="217"/>
                    </a:cubicBezTo>
                    <a:cubicBezTo>
                      <a:pt x="280" y="217"/>
                      <a:pt x="280" y="217"/>
                      <a:pt x="280" y="217"/>
                    </a:cubicBezTo>
                    <a:cubicBezTo>
                      <a:pt x="280" y="248"/>
                      <a:pt x="280" y="248"/>
                      <a:pt x="280" y="248"/>
                    </a:cubicBezTo>
                    <a:cubicBezTo>
                      <a:pt x="341" y="279"/>
                      <a:pt x="341" y="279"/>
                      <a:pt x="341" y="279"/>
                    </a:cubicBezTo>
                    <a:cubicBezTo>
                      <a:pt x="341" y="341"/>
                      <a:pt x="341" y="341"/>
                      <a:pt x="341" y="341"/>
                    </a:cubicBezTo>
                    <a:cubicBezTo>
                      <a:pt x="310" y="341"/>
                      <a:pt x="310" y="341"/>
                      <a:pt x="310" y="341"/>
                    </a:cubicBezTo>
                    <a:cubicBezTo>
                      <a:pt x="310" y="341"/>
                      <a:pt x="310" y="310"/>
                      <a:pt x="280" y="310"/>
                    </a:cubicBezTo>
                    <a:cubicBezTo>
                      <a:pt x="280" y="310"/>
                      <a:pt x="280" y="310"/>
                      <a:pt x="249" y="310"/>
                    </a:cubicBezTo>
                    <a:cubicBezTo>
                      <a:pt x="249" y="341"/>
                      <a:pt x="217" y="341"/>
                      <a:pt x="186" y="341"/>
                    </a:cubicBezTo>
                    <a:lnTo>
                      <a:pt x="186" y="341"/>
                    </a:lnTo>
                    <a:lnTo>
                      <a:pt x="124" y="341"/>
                    </a:lnTo>
                    <a:cubicBezTo>
                      <a:pt x="124" y="341"/>
                      <a:pt x="93" y="341"/>
                      <a:pt x="93" y="310"/>
                    </a:cubicBezTo>
                    <a:lnTo>
                      <a:pt x="93" y="310"/>
                    </a:lnTo>
                    <a:cubicBezTo>
                      <a:pt x="0" y="341"/>
                      <a:pt x="0" y="341"/>
                      <a:pt x="0" y="341"/>
                    </a:cubicBezTo>
                    <a:lnTo>
                      <a:pt x="0" y="372"/>
                    </a:lnTo>
                    <a:lnTo>
                      <a:pt x="0" y="372"/>
                    </a:lnTo>
                    <a:cubicBezTo>
                      <a:pt x="32" y="403"/>
                      <a:pt x="32" y="403"/>
                      <a:pt x="62" y="403"/>
                    </a:cubicBezTo>
                    <a:lnTo>
                      <a:pt x="62" y="403"/>
                    </a:lnTo>
                    <a:cubicBezTo>
                      <a:pt x="93" y="403"/>
                      <a:pt x="124" y="403"/>
                      <a:pt x="156" y="403"/>
                    </a:cubicBezTo>
                    <a:lnTo>
                      <a:pt x="156" y="403"/>
                    </a:lnTo>
                    <a:cubicBezTo>
                      <a:pt x="186" y="372"/>
                      <a:pt x="186" y="372"/>
                      <a:pt x="186" y="372"/>
                    </a:cubicBezTo>
                    <a:cubicBezTo>
                      <a:pt x="186" y="403"/>
                      <a:pt x="186" y="403"/>
                      <a:pt x="186" y="403"/>
                    </a:cubicBezTo>
                    <a:lnTo>
                      <a:pt x="217" y="403"/>
                    </a:lnTo>
                    <a:lnTo>
                      <a:pt x="217" y="403"/>
                    </a:lnTo>
                    <a:lnTo>
                      <a:pt x="280" y="372"/>
                    </a:lnTo>
                    <a:cubicBezTo>
                      <a:pt x="310" y="341"/>
                      <a:pt x="310" y="341"/>
                      <a:pt x="310" y="341"/>
                    </a:cubicBezTo>
                    <a:cubicBezTo>
                      <a:pt x="310" y="403"/>
                      <a:pt x="310" y="403"/>
                      <a:pt x="310" y="403"/>
                    </a:cubicBezTo>
                    <a:cubicBezTo>
                      <a:pt x="310" y="434"/>
                      <a:pt x="310" y="465"/>
                      <a:pt x="310" y="495"/>
                    </a:cubicBezTo>
                    <a:cubicBezTo>
                      <a:pt x="310" y="495"/>
                      <a:pt x="280" y="527"/>
                      <a:pt x="249" y="527"/>
                    </a:cubicBezTo>
                    <a:lnTo>
                      <a:pt x="249" y="527"/>
                    </a:lnTo>
                    <a:lnTo>
                      <a:pt x="217" y="495"/>
                    </a:lnTo>
                    <a:lnTo>
                      <a:pt x="217" y="495"/>
                    </a:lnTo>
                    <a:lnTo>
                      <a:pt x="186" y="527"/>
                    </a:lnTo>
                    <a:cubicBezTo>
                      <a:pt x="156" y="527"/>
                      <a:pt x="156" y="527"/>
                      <a:pt x="124" y="527"/>
                    </a:cubicBezTo>
                    <a:lnTo>
                      <a:pt x="124" y="527"/>
                    </a:lnTo>
                    <a:lnTo>
                      <a:pt x="124" y="527"/>
                    </a:lnTo>
                    <a:cubicBezTo>
                      <a:pt x="93" y="558"/>
                      <a:pt x="93" y="558"/>
                      <a:pt x="93" y="558"/>
                    </a:cubicBezTo>
                    <a:lnTo>
                      <a:pt x="93" y="558"/>
                    </a:lnTo>
                    <a:cubicBezTo>
                      <a:pt x="62" y="558"/>
                      <a:pt x="62" y="589"/>
                      <a:pt x="62" y="589"/>
                    </a:cubicBezTo>
                    <a:cubicBezTo>
                      <a:pt x="93" y="589"/>
                      <a:pt x="93" y="589"/>
                      <a:pt x="93" y="589"/>
                    </a:cubicBezTo>
                    <a:cubicBezTo>
                      <a:pt x="93" y="619"/>
                      <a:pt x="93" y="619"/>
                      <a:pt x="93" y="619"/>
                    </a:cubicBezTo>
                    <a:lnTo>
                      <a:pt x="93" y="619"/>
                    </a:lnTo>
                    <a:cubicBezTo>
                      <a:pt x="93" y="619"/>
                      <a:pt x="93" y="619"/>
                      <a:pt x="124" y="619"/>
                    </a:cubicBezTo>
                    <a:cubicBezTo>
                      <a:pt x="156" y="619"/>
                      <a:pt x="156" y="619"/>
                      <a:pt x="186" y="651"/>
                    </a:cubicBezTo>
                    <a:cubicBezTo>
                      <a:pt x="186" y="682"/>
                      <a:pt x="186" y="682"/>
                      <a:pt x="186" y="682"/>
                    </a:cubicBezTo>
                    <a:lnTo>
                      <a:pt x="186" y="682"/>
                    </a:lnTo>
                    <a:lnTo>
                      <a:pt x="186" y="682"/>
                    </a:lnTo>
                    <a:cubicBezTo>
                      <a:pt x="217" y="651"/>
                      <a:pt x="217" y="651"/>
                      <a:pt x="217" y="651"/>
                    </a:cubicBezTo>
                    <a:cubicBezTo>
                      <a:pt x="249" y="651"/>
                      <a:pt x="249" y="651"/>
                      <a:pt x="249" y="651"/>
                    </a:cubicBezTo>
                    <a:lnTo>
                      <a:pt x="249" y="651"/>
                    </a:lnTo>
                    <a:cubicBezTo>
                      <a:pt x="249" y="651"/>
                      <a:pt x="280" y="682"/>
                      <a:pt x="280" y="713"/>
                    </a:cubicBezTo>
                    <a:lnTo>
                      <a:pt x="280" y="743"/>
                    </a:lnTo>
                    <a:lnTo>
                      <a:pt x="280" y="743"/>
                    </a:lnTo>
                    <a:lnTo>
                      <a:pt x="280" y="743"/>
                    </a:lnTo>
                    <a:lnTo>
                      <a:pt x="280" y="775"/>
                    </a:lnTo>
                    <a:lnTo>
                      <a:pt x="280" y="775"/>
                    </a:lnTo>
                    <a:lnTo>
                      <a:pt x="280" y="775"/>
                    </a:lnTo>
                    <a:cubicBezTo>
                      <a:pt x="280" y="743"/>
                      <a:pt x="310" y="743"/>
                      <a:pt x="310" y="743"/>
                    </a:cubicBezTo>
                    <a:cubicBezTo>
                      <a:pt x="341" y="743"/>
                      <a:pt x="341" y="743"/>
                      <a:pt x="341" y="775"/>
                    </a:cubicBezTo>
                    <a:cubicBezTo>
                      <a:pt x="341" y="775"/>
                      <a:pt x="341" y="775"/>
                      <a:pt x="373" y="775"/>
                    </a:cubicBezTo>
                    <a:lnTo>
                      <a:pt x="373" y="775"/>
                    </a:lnTo>
                    <a:lnTo>
                      <a:pt x="404" y="775"/>
                    </a:lnTo>
                    <a:cubicBezTo>
                      <a:pt x="434" y="713"/>
                      <a:pt x="434" y="713"/>
                      <a:pt x="434" y="713"/>
                    </a:cubicBezTo>
                    <a:cubicBezTo>
                      <a:pt x="434" y="775"/>
                      <a:pt x="434" y="775"/>
                      <a:pt x="434" y="775"/>
                    </a:cubicBezTo>
                    <a:lnTo>
                      <a:pt x="434" y="775"/>
                    </a:lnTo>
                    <a:cubicBezTo>
                      <a:pt x="465" y="775"/>
                      <a:pt x="465" y="775"/>
                      <a:pt x="465" y="775"/>
                    </a:cubicBezTo>
                    <a:lnTo>
                      <a:pt x="465" y="775"/>
                    </a:lnTo>
                    <a:cubicBezTo>
                      <a:pt x="465" y="775"/>
                      <a:pt x="497" y="775"/>
                      <a:pt x="497" y="743"/>
                    </a:cubicBezTo>
                    <a:cubicBezTo>
                      <a:pt x="652" y="651"/>
                      <a:pt x="652" y="651"/>
                      <a:pt x="652" y="651"/>
                    </a:cubicBezTo>
                    <a:cubicBezTo>
                      <a:pt x="528" y="806"/>
                      <a:pt x="528" y="806"/>
                      <a:pt x="528" y="806"/>
                    </a:cubicBezTo>
                    <a:lnTo>
                      <a:pt x="497" y="837"/>
                    </a:lnTo>
                    <a:lnTo>
                      <a:pt x="497" y="837"/>
                    </a:lnTo>
                    <a:cubicBezTo>
                      <a:pt x="497" y="867"/>
                      <a:pt x="497" y="867"/>
                      <a:pt x="497" y="867"/>
                    </a:cubicBezTo>
                    <a:lnTo>
                      <a:pt x="497" y="899"/>
                    </a:lnTo>
                    <a:cubicBezTo>
                      <a:pt x="497" y="899"/>
                      <a:pt x="497" y="899"/>
                      <a:pt x="528" y="899"/>
                    </a:cubicBezTo>
                    <a:lnTo>
                      <a:pt x="528" y="867"/>
                    </a:lnTo>
                    <a:lnTo>
                      <a:pt x="528" y="867"/>
                    </a:lnTo>
                    <a:cubicBezTo>
                      <a:pt x="589" y="837"/>
                      <a:pt x="589" y="837"/>
                      <a:pt x="589" y="837"/>
                    </a:cubicBezTo>
                    <a:cubicBezTo>
                      <a:pt x="589" y="837"/>
                      <a:pt x="589" y="837"/>
                      <a:pt x="621" y="806"/>
                    </a:cubicBezTo>
                    <a:lnTo>
                      <a:pt x="621" y="806"/>
                    </a:lnTo>
                    <a:cubicBezTo>
                      <a:pt x="621" y="806"/>
                      <a:pt x="621" y="806"/>
                      <a:pt x="652" y="806"/>
                    </a:cubicBezTo>
                    <a:lnTo>
                      <a:pt x="652" y="806"/>
                    </a:lnTo>
                    <a:cubicBezTo>
                      <a:pt x="682" y="775"/>
                      <a:pt x="713" y="743"/>
                      <a:pt x="713" y="743"/>
                    </a:cubicBezTo>
                    <a:cubicBezTo>
                      <a:pt x="713" y="713"/>
                      <a:pt x="713" y="713"/>
                      <a:pt x="713" y="713"/>
                    </a:cubicBezTo>
                    <a:lnTo>
                      <a:pt x="713" y="713"/>
                    </a:lnTo>
                    <a:cubicBezTo>
                      <a:pt x="652" y="651"/>
                      <a:pt x="652" y="651"/>
                      <a:pt x="652" y="651"/>
                    </a:cubicBezTo>
                    <a:cubicBezTo>
                      <a:pt x="745" y="682"/>
                      <a:pt x="745" y="682"/>
                      <a:pt x="745" y="682"/>
                    </a:cubicBezTo>
                    <a:cubicBezTo>
                      <a:pt x="745" y="651"/>
                      <a:pt x="776" y="651"/>
                      <a:pt x="776" y="651"/>
                    </a:cubicBezTo>
                    <a:lnTo>
                      <a:pt x="776" y="619"/>
                    </a:lnTo>
                    <a:cubicBezTo>
                      <a:pt x="806" y="619"/>
                      <a:pt x="806" y="619"/>
                      <a:pt x="837" y="619"/>
                    </a:cubicBezTo>
                    <a:cubicBezTo>
                      <a:pt x="837" y="619"/>
                      <a:pt x="900" y="589"/>
                      <a:pt x="930" y="589"/>
                    </a:cubicBezTo>
                    <a:cubicBezTo>
                      <a:pt x="961" y="651"/>
                      <a:pt x="961" y="651"/>
                      <a:pt x="961" y="651"/>
                    </a:cubicBezTo>
                    <a:lnTo>
                      <a:pt x="961" y="651"/>
                    </a:lnTo>
                    <a:lnTo>
                      <a:pt x="961" y="619"/>
                    </a:lnTo>
                    <a:cubicBezTo>
                      <a:pt x="993" y="619"/>
                      <a:pt x="993" y="619"/>
                      <a:pt x="1024" y="619"/>
                    </a:cubicBezTo>
                    <a:lnTo>
                      <a:pt x="1024" y="619"/>
                    </a:lnTo>
                    <a:cubicBezTo>
                      <a:pt x="1054" y="619"/>
                      <a:pt x="1054" y="619"/>
                      <a:pt x="1054" y="619"/>
                    </a:cubicBezTo>
                    <a:lnTo>
                      <a:pt x="1085" y="651"/>
                    </a:lnTo>
                    <a:lnTo>
                      <a:pt x="1085" y="651"/>
                    </a:lnTo>
                    <a:cubicBezTo>
                      <a:pt x="1117" y="651"/>
                      <a:pt x="1117" y="651"/>
                      <a:pt x="1117" y="651"/>
                    </a:cubicBezTo>
                    <a:lnTo>
                      <a:pt x="1117" y="651"/>
                    </a:lnTo>
                    <a:lnTo>
                      <a:pt x="1117" y="651"/>
                    </a:lnTo>
                    <a:cubicBezTo>
                      <a:pt x="1148" y="651"/>
                      <a:pt x="1148" y="651"/>
                      <a:pt x="1148" y="651"/>
                    </a:cubicBezTo>
                    <a:lnTo>
                      <a:pt x="1148" y="651"/>
                    </a:lnTo>
                    <a:cubicBezTo>
                      <a:pt x="1178" y="651"/>
                      <a:pt x="1178" y="651"/>
                      <a:pt x="1178" y="651"/>
                    </a:cubicBezTo>
                    <a:cubicBezTo>
                      <a:pt x="1272" y="589"/>
                      <a:pt x="1272" y="589"/>
                      <a:pt x="1272" y="589"/>
                    </a:cubicBezTo>
                    <a:cubicBezTo>
                      <a:pt x="1209" y="682"/>
                      <a:pt x="1209" y="682"/>
                      <a:pt x="1209" y="682"/>
                    </a:cubicBezTo>
                    <a:lnTo>
                      <a:pt x="1209" y="682"/>
                    </a:lnTo>
                    <a:cubicBezTo>
                      <a:pt x="1241" y="682"/>
                      <a:pt x="1241" y="682"/>
                      <a:pt x="1241" y="682"/>
                    </a:cubicBezTo>
                    <a:lnTo>
                      <a:pt x="1272" y="682"/>
                    </a:lnTo>
                    <a:cubicBezTo>
                      <a:pt x="1272" y="682"/>
                      <a:pt x="1272" y="682"/>
                      <a:pt x="1302" y="682"/>
                    </a:cubicBezTo>
                    <a:lnTo>
                      <a:pt x="1302" y="682"/>
                    </a:lnTo>
                    <a:cubicBezTo>
                      <a:pt x="1333" y="682"/>
                      <a:pt x="1333" y="682"/>
                      <a:pt x="1333" y="682"/>
                    </a:cubicBezTo>
                    <a:lnTo>
                      <a:pt x="1333" y="682"/>
                    </a:lnTo>
                    <a:lnTo>
                      <a:pt x="1333" y="682"/>
                    </a:lnTo>
                    <a:lnTo>
                      <a:pt x="1365" y="682"/>
                    </a:lnTo>
                    <a:lnTo>
                      <a:pt x="1365" y="682"/>
                    </a:lnTo>
                    <a:lnTo>
                      <a:pt x="1365" y="682"/>
                    </a:lnTo>
                    <a:lnTo>
                      <a:pt x="1365" y="682"/>
                    </a:lnTo>
                    <a:lnTo>
                      <a:pt x="1365" y="682"/>
                    </a:lnTo>
                    <a:lnTo>
                      <a:pt x="1365" y="682"/>
                    </a:lnTo>
                    <a:cubicBezTo>
                      <a:pt x="1365" y="124"/>
                      <a:pt x="1365" y="124"/>
                      <a:pt x="1365" y="124"/>
                    </a:cubicBezTo>
                    <a:cubicBezTo>
                      <a:pt x="1365" y="124"/>
                      <a:pt x="1365" y="93"/>
                      <a:pt x="1333" y="93"/>
                    </a:cubicBezTo>
                    <a:lnTo>
                      <a:pt x="1302" y="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1" name="Freeform 180"/>
              <p:cNvSpPr>
                <a:spLocks noChangeArrowheads="1"/>
              </p:cNvSpPr>
              <p:nvPr/>
            </p:nvSpPr>
            <p:spPr bwMode="auto">
              <a:xfrm>
                <a:off x="1838325" y="2249488"/>
                <a:ext cx="44450" cy="77787"/>
              </a:xfrm>
              <a:custGeom>
                <a:avLst/>
                <a:gdLst>
                  <a:gd name="T0" fmla="*/ 124 w 125"/>
                  <a:gd name="T1" fmla="*/ 186 h 217"/>
                  <a:gd name="T2" fmla="*/ 124 w 125"/>
                  <a:gd name="T3" fmla="*/ 186 h 217"/>
                  <a:gd name="T4" fmla="*/ 124 w 125"/>
                  <a:gd name="T5" fmla="*/ 154 h 217"/>
                  <a:gd name="T6" fmla="*/ 124 w 125"/>
                  <a:gd name="T7" fmla="*/ 124 h 217"/>
                  <a:gd name="T8" fmla="*/ 124 w 125"/>
                  <a:gd name="T9" fmla="*/ 124 h 217"/>
                  <a:gd name="T10" fmla="*/ 124 w 125"/>
                  <a:gd name="T11" fmla="*/ 93 h 217"/>
                  <a:gd name="T12" fmla="*/ 124 w 125"/>
                  <a:gd name="T13" fmla="*/ 31 h 217"/>
                  <a:gd name="T14" fmla="*/ 124 w 125"/>
                  <a:gd name="T15" fmla="*/ 0 h 217"/>
                  <a:gd name="T16" fmla="*/ 62 w 125"/>
                  <a:gd name="T17" fmla="*/ 0 h 217"/>
                  <a:gd name="T18" fmla="*/ 62 w 125"/>
                  <a:gd name="T19" fmla="*/ 0 h 217"/>
                  <a:gd name="T20" fmla="*/ 62 w 125"/>
                  <a:gd name="T21" fmla="*/ 0 h 217"/>
                  <a:gd name="T22" fmla="*/ 62 w 125"/>
                  <a:gd name="T23" fmla="*/ 0 h 217"/>
                  <a:gd name="T24" fmla="*/ 93 w 125"/>
                  <a:gd name="T25" fmla="*/ 31 h 217"/>
                  <a:gd name="T26" fmla="*/ 93 w 125"/>
                  <a:gd name="T27" fmla="*/ 31 h 217"/>
                  <a:gd name="T28" fmla="*/ 93 w 125"/>
                  <a:gd name="T29" fmla="*/ 63 h 217"/>
                  <a:gd name="T30" fmla="*/ 93 w 125"/>
                  <a:gd name="T31" fmla="*/ 63 h 217"/>
                  <a:gd name="T32" fmla="*/ 93 w 125"/>
                  <a:gd name="T33" fmla="*/ 63 h 217"/>
                  <a:gd name="T34" fmla="*/ 93 w 125"/>
                  <a:gd name="T35" fmla="*/ 93 h 217"/>
                  <a:gd name="T36" fmla="*/ 62 w 125"/>
                  <a:gd name="T37" fmla="*/ 124 h 217"/>
                  <a:gd name="T38" fmla="*/ 62 w 125"/>
                  <a:gd name="T39" fmla="*/ 124 h 217"/>
                  <a:gd name="T40" fmla="*/ 62 w 125"/>
                  <a:gd name="T41" fmla="*/ 124 h 217"/>
                  <a:gd name="T42" fmla="*/ 31 w 125"/>
                  <a:gd name="T43" fmla="*/ 124 h 217"/>
                  <a:gd name="T44" fmla="*/ 0 w 125"/>
                  <a:gd name="T45" fmla="*/ 124 h 217"/>
                  <a:gd name="T46" fmla="*/ 0 w 125"/>
                  <a:gd name="T47" fmla="*/ 124 h 217"/>
                  <a:gd name="T48" fmla="*/ 0 w 125"/>
                  <a:gd name="T49" fmla="*/ 124 h 217"/>
                  <a:gd name="T50" fmla="*/ 0 w 125"/>
                  <a:gd name="T51" fmla="*/ 124 h 217"/>
                  <a:gd name="T52" fmla="*/ 0 w 125"/>
                  <a:gd name="T53" fmla="*/ 154 h 217"/>
                  <a:gd name="T54" fmla="*/ 0 w 125"/>
                  <a:gd name="T55" fmla="*/ 154 h 217"/>
                  <a:gd name="T56" fmla="*/ 62 w 125"/>
                  <a:gd name="T57" fmla="*/ 216 h 217"/>
                  <a:gd name="T58" fmla="*/ 62 w 125"/>
                  <a:gd name="T59" fmla="*/ 216 h 217"/>
                  <a:gd name="T60" fmla="*/ 93 w 125"/>
                  <a:gd name="T61" fmla="*/ 186 h 217"/>
                  <a:gd name="T62" fmla="*/ 124 w 125"/>
                  <a:gd name="T63" fmla="*/ 18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217">
                    <a:moveTo>
                      <a:pt x="124" y="186"/>
                    </a:moveTo>
                    <a:lnTo>
                      <a:pt x="124" y="186"/>
                    </a:lnTo>
                    <a:lnTo>
                      <a:pt x="124" y="154"/>
                    </a:lnTo>
                    <a:cubicBezTo>
                      <a:pt x="124" y="154"/>
                      <a:pt x="124" y="154"/>
                      <a:pt x="124" y="124"/>
                    </a:cubicBezTo>
                    <a:lnTo>
                      <a:pt x="124" y="124"/>
                    </a:lnTo>
                    <a:cubicBezTo>
                      <a:pt x="124" y="93"/>
                      <a:pt x="124" y="93"/>
                      <a:pt x="124" y="93"/>
                    </a:cubicBezTo>
                    <a:cubicBezTo>
                      <a:pt x="124" y="93"/>
                      <a:pt x="124" y="63"/>
                      <a:pt x="124" y="31"/>
                    </a:cubicBezTo>
                    <a:cubicBezTo>
                      <a:pt x="124" y="31"/>
                      <a:pt x="124" y="31"/>
                      <a:pt x="124" y="0"/>
                    </a:cubicBezTo>
                    <a:cubicBezTo>
                      <a:pt x="62" y="0"/>
                      <a:pt x="62" y="0"/>
                      <a:pt x="62" y="0"/>
                    </a:cubicBezTo>
                    <a:lnTo>
                      <a:pt x="62" y="0"/>
                    </a:lnTo>
                    <a:lnTo>
                      <a:pt x="62" y="0"/>
                    </a:lnTo>
                    <a:lnTo>
                      <a:pt x="62" y="0"/>
                    </a:lnTo>
                    <a:cubicBezTo>
                      <a:pt x="62" y="0"/>
                      <a:pt x="93" y="0"/>
                      <a:pt x="93" y="31"/>
                    </a:cubicBezTo>
                    <a:lnTo>
                      <a:pt x="93" y="31"/>
                    </a:lnTo>
                    <a:cubicBezTo>
                      <a:pt x="93" y="63"/>
                      <a:pt x="93" y="63"/>
                      <a:pt x="93" y="63"/>
                    </a:cubicBezTo>
                    <a:lnTo>
                      <a:pt x="93" y="63"/>
                    </a:lnTo>
                    <a:lnTo>
                      <a:pt x="93" y="63"/>
                    </a:lnTo>
                    <a:cubicBezTo>
                      <a:pt x="93" y="63"/>
                      <a:pt x="93" y="63"/>
                      <a:pt x="93" y="93"/>
                    </a:cubicBezTo>
                    <a:cubicBezTo>
                      <a:pt x="93" y="93"/>
                      <a:pt x="93" y="93"/>
                      <a:pt x="62" y="124"/>
                    </a:cubicBezTo>
                    <a:lnTo>
                      <a:pt x="62" y="124"/>
                    </a:lnTo>
                    <a:lnTo>
                      <a:pt x="62" y="124"/>
                    </a:lnTo>
                    <a:cubicBezTo>
                      <a:pt x="62" y="124"/>
                      <a:pt x="62" y="124"/>
                      <a:pt x="31" y="124"/>
                    </a:cubicBezTo>
                    <a:cubicBezTo>
                      <a:pt x="31" y="124"/>
                      <a:pt x="31" y="124"/>
                      <a:pt x="0" y="124"/>
                    </a:cubicBezTo>
                    <a:lnTo>
                      <a:pt x="0" y="124"/>
                    </a:lnTo>
                    <a:lnTo>
                      <a:pt x="0" y="124"/>
                    </a:lnTo>
                    <a:lnTo>
                      <a:pt x="0" y="124"/>
                    </a:lnTo>
                    <a:cubicBezTo>
                      <a:pt x="0" y="124"/>
                      <a:pt x="0" y="124"/>
                      <a:pt x="0" y="154"/>
                    </a:cubicBezTo>
                    <a:lnTo>
                      <a:pt x="0" y="154"/>
                    </a:lnTo>
                    <a:cubicBezTo>
                      <a:pt x="0" y="186"/>
                      <a:pt x="31" y="216"/>
                      <a:pt x="62" y="216"/>
                    </a:cubicBezTo>
                    <a:lnTo>
                      <a:pt x="62" y="216"/>
                    </a:lnTo>
                    <a:cubicBezTo>
                      <a:pt x="62" y="186"/>
                      <a:pt x="93" y="186"/>
                      <a:pt x="93" y="186"/>
                    </a:cubicBezTo>
                    <a:lnTo>
                      <a:pt x="124" y="18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2" name="Freeform 181"/>
              <p:cNvSpPr>
                <a:spLocks noChangeArrowheads="1"/>
              </p:cNvSpPr>
              <p:nvPr/>
            </p:nvSpPr>
            <p:spPr bwMode="auto">
              <a:xfrm>
                <a:off x="2239963" y="2205038"/>
                <a:ext cx="33337" cy="23812"/>
              </a:xfrm>
              <a:custGeom>
                <a:avLst/>
                <a:gdLst>
                  <a:gd name="T0" fmla="*/ 31 w 94"/>
                  <a:gd name="T1" fmla="*/ 31 h 64"/>
                  <a:gd name="T2" fmla="*/ 31 w 94"/>
                  <a:gd name="T3" fmla="*/ 31 h 64"/>
                  <a:gd name="T4" fmla="*/ 61 w 94"/>
                  <a:gd name="T5" fmla="*/ 63 h 64"/>
                  <a:gd name="T6" fmla="*/ 93 w 94"/>
                  <a:gd name="T7" fmla="*/ 31 h 64"/>
                  <a:gd name="T8" fmla="*/ 93 w 94"/>
                  <a:gd name="T9" fmla="*/ 31 h 64"/>
                  <a:gd name="T10" fmla="*/ 61 w 94"/>
                  <a:gd name="T11" fmla="*/ 31 h 64"/>
                  <a:gd name="T12" fmla="*/ 61 w 94"/>
                  <a:gd name="T13" fmla="*/ 0 h 64"/>
                  <a:gd name="T14" fmla="*/ 61 w 94"/>
                  <a:gd name="T15" fmla="*/ 0 h 64"/>
                  <a:gd name="T16" fmla="*/ 31 w 94"/>
                  <a:gd name="T17" fmla="*/ 0 h 64"/>
                  <a:gd name="T18" fmla="*/ 31 w 94"/>
                  <a:gd name="T19" fmla="*/ 0 h 64"/>
                  <a:gd name="T20" fmla="*/ 0 w 94"/>
                  <a:gd name="T21" fmla="*/ 31 h 64"/>
                  <a:gd name="T22" fmla="*/ 31 w 94"/>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4">
                    <a:moveTo>
                      <a:pt x="31" y="31"/>
                    </a:moveTo>
                    <a:lnTo>
                      <a:pt x="31" y="31"/>
                    </a:lnTo>
                    <a:lnTo>
                      <a:pt x="61" y="63"/>
                    </a:lnTo>
                    <a:cubicBezTo>
                      <a:pt x="61" y="31"/>
                      <a:pt x="93" y="31"/>
                      <a:pt x="93" y="31"/>
                    </a:cubicBezTo>
                    <a:lnTo>
                      <a:pt x="93" y="31"/>
                    </a:lnTo>
                    <a:cubicBezTo>
                      <a:pt x="93" y="31"/>
                      <a:pt x="93" y="31"/>
                      <a:pt x="61" y="31"/>
                    </a:cubicBezTo>
                    <a:lnTo>
                      <a:pt x="61" y="0"/>
                    </a:lnTo>
                    <a:lnTo>
                      <a:pt x="61" y="0"/>
                    </a:lnTo>
                    <a:lnTo>
                      <a:pt x="31" y="0"/>
                    </a:lnTo>
                    <a:lnTo>
                      <a:pt x="31" y="0"/>
                    </a:lnTo>
                    <a:cubicBezTo>
                      <a:pt x="31" y="31"/>
                      <a:pt x="31" y="31"/>
                      <a:pt x="0" y="31"/>
                    </a:cubicBezTo>
                    <a:cubicBezTo>
                      <a:pt x="31" y="31"/>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3" name="Freeform 182"/>
              <p:cNvSpPr>
                <a:spLocks noChangeArrowheads="1"/>
              </p:cNvSpPr>
              <p:nvPr/>
            </p:nvSpPr>
            <p:spPr bwMode="auto">
              <a:xfrm>
                <a:off x="1169988" y="942975"/>
                <a:ext cx="168275" cy="55563"/>
              </a:xfrm>
              <a:custGeom>
                <a:avLst/>
                <a:gdLst>
                  <a:gd name="T0" fmla="*/ 466 w 467"/>
                  <a:gd name="T1" fmla="*/ 31 h 156"/>
                  <a:gd name="T2" fmla="*/ 466 w 467"/>
                  <a:gd name="T3" fmla="*/ 31 h 156"/>
                  <a:gd name="T4" fmla="*/ 434 w 467"/>
                  <a:gd name="T5" fmla="*/ 0 h 156"/>
                  <a:gd name="T6" fmla="*/ 403 w 467"/>
                  <a:gd name="T7" fmla="*/ 0 h 156"/>
                  <a:gd name="T8" fmla="*/ 342 w 467"/>
                  <a:gd name="T9" fmla="*/ 31 h 156"/>
                  <a:gd name="T10" fmla="*/ 310 w 467"/>
                  <a:gd name="T11" fmla="*/ 31 h 156"/>
                  <a:gd name="T12" fmla="*/ 248 w 467"/>
                  <a:gd name="T13" fmla="*/ 0 h 156"/>
                  <a:gd name="T14" fmla="*/ 186 w 467"/>
                  <a:gd name="T15" fmla="*/ 0 h 156"/>
                  <a:gd name="T16" fmla="*/ 186 w 467"/>
                  <a:gd name="T17" fmla="*/ 0 h 156"/>
                  <a:gd name="T18" fmla="*/ 94 w 467"/>
                  <a:gd name="T19" fmla="*/ 0 h 156"/>
                  <a:gd name="T20" fmla="*/ 94 w 467"/>
                  <a:gd name="T21" fmla="*/ 31 h 156"/>
                  <a:gd name="T22" fmla="*/ 94 w 467"/>
                  <a:gd name="T23" fmla="*/ 62 h 156"/>
                  <a:gd name="T24" fmla="*/ 94 w 467"/>
                  <a:gd name="T25" fmla="*/ 62 h 156"/>
                  <a:gd name="T26" fmla="*/ 62 w 467"/>
                  <a:gd name="T27" fmla="*/ 93 h 156"/>
                  <a:gd name="T28" fmla="*/ 31 w 467"/>
                  <a:gd name="T29" fmla="*/ 93 h 156"/>
                  <a:gd name="T30" fmla="*/ 31 w 467"/>
                  <a:gd name="T31" fmla="*/ 93 h 156"/>
                  <a:gd name="T32" fmla="*/ 0 w 467"/>
                  <a:gd name="T33" fmla="*/ 93 h 156"/>
                  <a:gd name="T34" fmla="*/ 31 w 467"/>
                  <a:gd name="T35" fmla="*/ 93 h 156"/>
                  <a:gd name="T36" fmla="*/ 62 w 467"/>
                  <a:gd name="T37" fmla="*/ 124 h 156"/>
                  <a:gd name="T38" fmla="*/ 94 w 467"/>
                  <a:gd name="T39" fmla="*/ 155 h 156"/>
                  <a:gd name="T40" fmla="*/ 124 w 467"/>
                  <a:gd name="T41" fmla="*/ 155 h 156"/>
                  <a:gd name="T42" fmla="*/ 124 w 467"/>
                  <a:gd name="T43" fmla="*/ 155 h 156"/>
                  <a:gd name="T44" fmla="*/ 248 w 467"/>
                  <a:gd name="T45" fmla="*/ 124 h 156"/>
                  <a:gd name="T46" fmla="*/ 248 w 467"/>
                  <a:gd name="T47" fmla="*/ 124 h 156"/>
                  <a:gd name="T48" fmla="*/ 248 w 467"/>
                  <a:gd name="T49" fmla="*/ 93 h 156"/>
                  <a:gd name="T50" fmla="*/ 310 w 467"/>
                  <a:gd name="T51" fmla="*/ 62 h 156"/>
                  <a:gd name="T52" fmla="*/ 310 w 467"/>
                  <a:gd name="T53" fmla="*/ 62 h 156"/>
                  <a:gd name="T54" fmla="*/ 310 w 467"/>
                  <a:gd name="T55" fmla="*/ 62 h 156"/>
                  <a:gd name="T56" fmla="*/ 310 w 467"/>
                  <a:gd name="T57" fmla="*/ 62 h 156"/>
                  <a:gd name="T58" fmla="*/ 342 w 467"/>
                  <a:gd name="T59" fmla="*/ 62 h 156"/>
                  <a:gd name="T60" fmla="*/ 403 w 467"/>
                  <a:gd name="T61" fmla="*/ 31 h 156"/>
                  <a:gd name="T62" fmla="*/ 466 w 467"/>
                  <a:gd name="T63"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156">
                    <a:moveTo>
                      <a:pt x="466" y="31"/>
                    </a:moveTo>
                    <a:lnTo>
                      <a:pt x="466" y="31"/>
                    </a:lnTo>
                    <a:cubicBezTo>
                      <a:pt x="466" y="31"/>
                      <a:pt x="434" y="31"/>
                      <a:pt x="434" y="0"/>
                    </a:cubicBezTo>
                    <a:lnTo>
                      <a:pt x="403" y="0"/>
                    </a:lnTo>
                    <a:cubicBezTo>
                      <a:pt x="372" y="0"/>
                      <a:pt x="372" y="0"/>
                      <a:pt x="342" y="31"/>
                    </a:cubicBezTo>
                    <a:cubicBezTo>
                      <a:pt x="342" y="31"/>
                      <a:pt x="342" y="31"/>
                      <a:pt x="310" y="31"/>
                    </a:cubicBezTo>
                    <a:cubicBezTo>
                      <a:pt x="279" y="31"/>
                      <a:pt x="279" y="31"/>
                      <a:pt x="248" y="0"/>
                    </a:cubicBezTo>
                    <a:cubicBezTo>
                      <a:pt x="218" y="0"/>
                      <a:pt x="218" y="0"/>
                      <a:pt x="186" y="0"/>
                    </a:cubicBezTo>
                    <a:lnTo>
                      <a:pt x="186" y="0"/>
                    </a:lnTo>
                    <a:cubicBezTo>
                      <a:pt x="155" y="0"/>
                      <a:pt x="124" y="0"/>
                      <a:pt x="94" y="0"/>
                    </a:cubicBezTo>
                    <a:cubicBezTo>
                      <a:pt x="94" y="0"/>
                      <a:pt x="94" y="0"/>
                      <a:pt x="94" y="31"/>
                    </a:cubicBezTo>
                    <a:lnTo>
                      <a:pt x="94" y="62"/>
                    </a:lnTo>
                    <a:lnTo>
                      <a:pt x="94" y="62"/>
                    </a:lnTo>
                    <a:cubicBezTo>
                      <a:pt x="62" y="62"/>
                      <a:pt x="62" y="62"/>
                      <a:pt x="62" y="93"/>
                    </a:cubicBezTo>
                    <a:cubicBezTo>
                      <a:pt x="62" y="93"/>
                      <a:pt x="62" y="93"/>
                      <a:pt x="31" y="93"/>
                    </a:cubicBezTo>
                    <a:lnTo>
                      <a:pt x="31" y="93"/>
                    </a:lnTo>
                    <a:lnTo>
                      <a:pt x="0" y="93"/>
                    </a:lnTo>
                    <a:lnTo>
                      <a:pt x="31" y="93"/>
                    </a:lnTo>
                    <a:cubicBezTo>
                      <a:pt x="31" y="93"/>
                      <a:pt x="31" y="93"/>
                      <a:pt x="62" y="124"/>
                    </a:cubicBezTo>
                    <a:cubicBezTo>
                      <a:pt x="62" y="124"/>
                      <a:pt x="94" y="124"/>
                      <a:pt x="94" y="155"/>
                    </a:cubicBezTo>
                    <a:lnTo>
                      <a:pt x="124" y="155"/>
                    </a:lnTo>
                    <a:lnTo>
                      <a:pt x="124" y="155"/>
                    </a:lnTo>
                    <a:cubicBezTo>
                      <a:pt x="124" y="155"/>
                      <a:pt x="218" y="124"/>
                      <a:pt x="248" y="124"/>
                    </a:cubicBezTo>
                    <a:lnTo>
                      <a:pt x="248" y="124"/>
                    </a:lnTo>
                    <a:lnTo>
                      <a:pt x="248" y="93"/>
                    </a:lnTo>
                    <a:cubicBezTo>
                      <a:pt x="248" y="62"/>
                      <a:pt x="279" y="62"/>
                      <a:pt x="310" y="62"/>
                    </a:cubicBezTo>
                    <a:lnTo>
                      <a:pt x="310" y="62"/>
                    </a:lnTo>
                    <a:lnTo>
                      <a:pt x="310" y="62"/>
                    </a:lnTo>
                    <a:lnTo>
                      <a:pt x="310" y="62"/>
                    </a:lnTo>
                    <a:cubicBezTo>
                      <a:pt x="342" y="62"/>
                      <a:pt x="342" y="62"/>
                      <a:pt x="342" y="62"/>
                    </a:cubicBezTo>
                    <a:cubicBezTo>
                      <a:pt x="372" y="62"/>
                      <a:pt x="372" y="31"/>
                      <a:pt x="403" y="31"/>
                    </a:cubicBezTo>
                    <a:cubicBezTo>
                      <a:pt x="403" y="31"/>
                      <a:pt x="434" y="31"/>
                      <a:pt x="46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4" name="Freeform 183"/>
              <p:cNvSpPr>
                <a:spLocks noChangeArrowheads="1"/>
              </p:cNvSpPr>
              <p:nvPr/>
            </p:nvSpPr>
            <p:spPr bwMode="auto">
              <a:xfrm>
                <a:off x="1984375" y="754063"/>
                <a:ext cx="22225" cy="11112"/>
              </a:xfrm>
              <a:custGeom>
                <a:avLst/>
                <a:gdLst>
                  <a:gd name="T0" fmla="*/ 0 w 63"/>
                  <a:gd name="T1" fmla="*/ 0 h 32"/>
                  <a:gd name="T2" fmla="*/ 0 w 63"/>
                  <a:gd name="T3" fmla="*/ 0 h 32"/>
                  <a:gd name="T4" fmla="*/ 0 w 63"/>
                  <a:gd name="T5" fmla="*/ 31 h 32"/>
                  <a:gd name="T6" fmla="*/ 62 w 63"/>
                  <a:gd name="T7" fmla="*/ 31 h 32"/>
                  <a:gd name="T8" fmla="*/ 31 w 63"/>
                  <a:gd name="T9" fmla="*/ 31 h 32"/>
                  <a:gd name="T10" fmla="*/ 0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0" y="0"/>
                    </a:moveTo>
                    <a:lnTo>
                      <a:pt x="0" y="0"/>
                    </a:lnTo>
                    <a:lnTo>
                      <a:pt x="0" y="31"/>
                    </a:lnTo>
                    <a:cubicBezTo>
                      <a:pt x="31" y="31"/>
                      <a:pt x="31" y="31"/>
                      <a:pt x="62" y="31"/>
                    </a:cubicBezTo>
                    <a:cubicBezTo>
                      <a:pt x="62" y="31"/>
                      <a:pt x="62" y="31"/>
                      <a:pt x="31" y="31"/>
                    </a:cubicBezTo>
                    <a:cubicBezTo>
                      <a:pt x="31" y="31"/>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5" name="Freeform 184"/>
              <p:cNvSpPr>
                <a:spLocks noChangeArrowheads="1"/>
              </p:cNvSpPr>
              <p:nvPr/>
            </p:nvSpPr>
            <p:spPr bwMode="auto">
              <a:xfrm>
                <a:off x="1893888" y="865188"/>
                <a:ext cx="123825" cy="11112"/>
              </a:xfrm>
              <a:custGeom>
                <a:avLst/>
                <a:gdLst>
                  <a:gd name="T0" fmla="*/ 279 w 342"/>
                  <a:gd name="T1" fmla="*/ 31 h 32"/>
                  <a:gd name="T2" fmla="*/ 279 w 342"/>
                  <a:gd name="T3" fmla="*/ 31 h 32"/>
                  <a:gd name="T4" fmla="*/ 248 w 342"/>
                  <a:gd name="T5" fmla="*/ 31 h 32"/>
                  <a:gd name="T6" fmla="*/ 248 w 342"/>
                  <a:gd name="T7" fmla="*/ 31 h 32"/>
                  <a:gd name="T8" fmla="*/ 217 w 342"/>
                  <a:gd name="T9" fmla="*/ 31 h 32"/>
                  <a:gd name="T10" fmla="*/ 186 w 342"/>
                  <a:gd name="T11" fmla="*/ 31 h 32"/>
                  <a:gd name="T12" fmla="*/ 155 w 342"/>
                  <a:gd name="T13" fmla="*/ 31 h 32"/>
                  <a:gd name="T14" fmla="*/ 124 w 342"/>
                  <a:gd name="T15" fmla="*/ 0 h 32"/>
                  <a:gd name="T16" fmla="*/ 124 w 342"/>
                  <a:gd name="T17" fmla="*/ 0 h 32"/>
                  <a:gd name="T18" fmla="*/ 93 w 342"/>
                  <a:gd name="T19" fmla="*/ 0 h 32"/>
                  <a:gd name="T20" fmla="*/ 62 w 342"/>
                  <a:gd name="T21" fmla="*/ 0 h 32"/>
                  <a:gd name="T22" fmla="*/ 31 w 342"/>
                  <a:gd name="T23" fmla="*/ 0 h 32"/>
                  <a:gd name="T24" fmla="*/ 31 w 342"/>
                  <a:gd name="T25" fmla="*/ 0 h 32"/>
                  <a:gd name="T26" fmla="*/ 0 w 342"/>
                  <a:gd name="T27" fmla="*/ 31 h 32"/>
                  <a:gd name="T28" fmla="*/ 0 w 342"/>
                  <a:gd name="T29" fmla="*/ 31 h 32"/>
                  <a:gd name="T30" fmla="*/ 31 w 342"/>
                  <a:gd name="T31" fmla="*/ 31 h 32"/>
                  <a:gd name="T32" fmla="*/ 62 w 342"/>
                  <a:gd name="T33" fmla="*/ 31 h 32"/>
                  <a:gd name="T34" fmla="*/ 93 w 342"/>
                  <a:gd name="T35" fmla="*/ 0 h 32"/>
                  <a:gd name="T36" fmla="*/ 93 w 342"/>
                  <a:gd name="T37" fmla="*/ 31 h 32"/>
                  <a:gd name="T38" fmla="*/ 93 w 342"/>
                  <a:gd name="T39" fmla="*/ 31 h 32"/>
                  <a:gd name="T40" fmla="*/ 124 w 342"/>
                  <a:gd name="T41" fmla="*/ 31 h 32"/>
                  <a:gd name="T42" fmla="*/ 155 w 342"/>
                  <a:gd name="T43" fmla="*/ 31 h 32"/>
                  <a:gd name="T44" fmla="*/ 155 w 342"/>
                  <a:gd name="T45" fmla="*/ 31 h 32"/>
                  <a:gd name="T46" fmla="*/ 186 w 342"/>
                  <a:gd name="T47" fmla="*/ 31 h 32"/>
                  <a:gd name="T48" fmla="*/ 186 w 342"/>
                  <a:gd name="T49" fmla="*/ 31 h 32"/>
                  <a:gd name="T50" fmla="*/ 186 w 342"/>
                  <a:gd name="T51" fmla="*/ 31 h 32"/>
                  <a:gd name="T52" fmla="*/ 279 w 342"/>
                  <a:gd name="T53" fmla="*/ 31 h 32"/>
                  <a:gd name="T54" fmla="*/ 279 w 342"/>
                  <a:gd name="T55" fmla="*/ 31 h 32"/>
                  <a:gd name="T56" fmla="*/ 310 w 342"/>
                  <a:gd name="T57" fmla="*/ 31 h 32"/>
                  <a:gd name="T58" fmla="*/ 310 w 342"/>
                  <a:gd name="T59" fmla="*/ 31 h 32"/>
                  <a:gd name="T60" fmla="*/ 341 w 342"/>
                  <a:gd name="T61" fmla="*/ 31 h 32"/>
                  <a:gd name="T62" fmla="*/ 341 w 342"/>
                  <a:gd name="T63" fmla="*/ 31 h 32"/>
                  <a:gd name="T64" fmla="*/ 341 w 342"/>
                  <a:gd name="T65" fmla="*/ 0 h 32"/>
                  <a:gd name="T66" fmla="*/ 341 w 342"/>
                  <a:gd name="T67" fmla="*/ 0 h 32"/>
                  <a:gd name="T68" fmla="*/ 341 w 342"/>
                  <a:gd name="T69" fmla="*/ 0 h 32"/>
                  <a:gd name="T70" fmla="*/ 279 w 342"/>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32">
                    <a:moveTo>
                      <a:pt x="279" y="31"/>
                    </a:moveTo>
                    <a:lnTo>
                      <a:pt x="279" y="31"/>
                    </a:lnTo>
                    <a:lnTo>
                      <a:pt x="248" y="31"/>
                    </a:lnTo>
                    <a:lnTo>
                      <a:pt x="248" y="31"/>
                    </a:lnTo>
                    <a:lnTo>
                      <a:pt x="217" y="31"/>
                    </a:lnTo>
                    <a:lnTo>
                      <a:pt x="186" y="31"/>
                    </a:lnTo>
                    <a:cubicBezTo>
                      <a:pt x="155" y="31"/>
                      <a:pt x="155" y="31"/>
                      <a:pt x="155" y="31"/>
                    </a:cubicBezTo>
                    <a:cubicBezTo>
                      <a:pt x="124" y="0"/>
                      <a:pt x="124" y="0"/>
                      <a:pt x="124" y="0"/>
                    </a:cubicBezTo>
                    <a:lnTo>
                      <a:pt x="124" y="0"/>
                    </a:lnTo>
                    <a:cubicBezTo>
                      <a:pt x="93" y="0"/>
                      <a:pt x="93" y="0"/>
                      <a:pt x="93" y="0"/>
                    </a:cubicBezTo>
                    <a:lnTo>
                      <a:pt x="62" y="0"/>
                    </a:lnTo>
                    <a:lnTo>
                      <a:pt x="31" y="0"/>
                    </a:lnTo>
                    <a:lnTo>
                      <a:pt x="31" y="0"/>
                    </a:lnTo>
                    <a:cubicBezTo>
                      <a:pt x="31" y="0"/>
                      <a:pt x="31" y="31"/>
                      <a:pt x="0" y="31"/>
                    </a:cubicBezTo>
                    <a:lnTo>
                      <a:pt x="0" y="31"/>
                    </a:lnTo>
                    <a:cubicBezTo>
                      <a:pt x="31" y="31"/>
                      <a:pt x="31" y="31"/>
                      <a:pt x="31" y="31"/>
                    </a:cubicBezTo>
                    <a:lnTo>
                      <a:pt x="62" y="31"/>
                    </a:lnTo>
                    <a:cubicBezTo>
                      <a:pt x="62" y="31"/>
                      <a:pt x="62" y="0"/>
                      <a:pt x="93" y="0"/>
                    </a:cubicBezTo>
                    <a:lnTo>
                      <a:pt x="93" y="31"/>
                    </a:lnTo>
                    <a:lnTo>
                      <a:pt x="93" y="31"/>
                    </a:lnTo>
                    <a:cubicBezTo>
                      <a:pt x="124" y="31"/>
                      <a:pt x="124" y="31"/>
                      <a:pt x="124" y="31"/>
                    </a:cubicBezTo>
                    <a:cubicBezTo>
                      <a:pt x="155" y="31"/>
                      <a:pt x="155" y="31"/>
                      <a:pt x="155" y="31"/>
                    </a:cubicBezTo>
                    <a:lnTo>
                      <a:pt x="155" y="31"/>
                    </a:lnTo>
                    <a:cubicBezTo>
                      <a:pt x="186" y="31"/>
                      <a:pt x="186" y="31"/>
                      <a:pt x="186" y="31"/>
                    </a:cubicBezTo>
                    <a:lnTo>
                      <a:pt x="186" y="31"/>
                    </a:lnTo>
                    <a:lnTo>
                      <a:pt x="186" y="31"/>
                    </a:lnTo>
                    <a:cubicBezTo>
                      <a:pt x="217" y="31"/>
                      <a:pt x="248" y="31"/>
                      <a:pt x="279" y="31"/>
                    </a:cubicBezTo>
                    <a:lnTo>
                      <a:pt x="279" y="31"/>
                    </a:lnTo>
                    <a:cubicBezTo>
                      <a:pt x="279" y="31"/>
                      <a:pt x="279" y="31"/>
                      <a:pt x="310" y="31"/>
                    </a:cubicBezTo>
                    <a:lnTo>
                      <a:pt x="310" y="31"/>
                    </a:lnTo>
                    <a:lnTo>
                      <a:pt x="341" y="31"/>
                    </a:lnTo>
                    <a:lnTo>
                      <a:pt x="341" y="31"/>
                    </a:lnTo>
                    <a:lnTo>
                      <a:pt x="341" y="0"/>
                    </a:lnTo>
                    <a:lnTo>
                      <a:pt x="341" y="0"/>
                    </a:lnTo>
                    <a:lnTo>
                      <a:pt x="341" y="0"/>
                    </a:lnTo>
                    <a:cubicBezTo>
                      <a:pt x="341" y="0"/>
                      <a:pt x="310" y="31"/>
                      <a:pt x="279"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6" name="Freeform 185"/>
              <p:cNvSpPr>
                <a:spLocks noChangeArrowheads="1"/>
              </p:cNvSpPr>
              <p:nvPr/>
            </p:nvSpPr>
            <p:spPr bwMode="auto">
              <a:xfrm>
                <a:off x="1995488" y="842963"/>
                <a:ext cx="22225" cy="1587"/>
              </a:xfrm>
              <a:custGeom>
                <a:avLst/>
                <a:gdLst>
                  <a:gd name="T0" fmla="*/ 0 w 63"/>
                  <a:gd name="T1" fmla="*/ 0 h 1"/>
                  <a:gd name="T2" fmla="*/ 0 w 63"/>
                  <a:gd name="T3" fmla="*/ 0 h 1"/>
                  <a:gd name="T4" fmla="*/ 0 w 63"/>
                  <a:gd name="T5" fmla="*/ 0 h 1"/>
                  <a:gd name="T6" fmla="*/ 0 w 63"/>
                  <a:gd name="T7" fmla="*/ 0 h 1"/>
                  <a:gd name="T8" fmla="*/ 62 w 63"/>
                  <a:gd name="T9" fmla="*/ 0 h 1"/>
                  <a:gd name="T10" fmla="*/ 31 w 63"/>
                  <a:gd name="T11" fmla="*/ 0 h 1"/>
                  <a:gd name="T12" fmla="*/ 0 w 6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3" h="1">
                    <a:moveTo>
                      <a:pt x="0" y="0"/>
                    </a:moveTo>
                    <a:lnTo>
                      <a:pt x="0" y="0"/>
                    </a:lnTo>
                    <a:lnTo>
                      <a:pt x="0" y="0"/>
                    </a:lnTo>
                    <a:lnTo>
                      <a:pt x="0" y="0"/>
                    </a:lnTo>
                    <a:cubicBezTo>
                      <a:pt x="62" y="0"/>
                      <a:pt x="62" y="0"/>
                      <a:pt x="62" y="0"/>
                    </a:cubicBezTo>
                    <a:lnTo>
                      <a:pt x="31"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7" name="Freeform 186"/>
              <p:cNvSpPr>
                <a:spLocks noChangeArrowheads="1"/>
              </p:cNvSpPr>
              <p:nvPr/>
            </p:nvSpPr>
            <p:spPr bwMode="auto">
              <a:xfrm>
                <a:off x="2062163" y="742950"/>
                <a:ext cx="77787" cy="22225"/>
              </a:xfrm>
              <a:custGeom>
                <a:avLst/>
                <a:gdLst>
                  <a:gd name="T0" fmla="*/ 186 w 218"/>
                  <a:gd name="T1" fmla="*/ 0 h 63"/>
                  <a:gd name="T2" fmla="*/ 186 w 218"/>
                  <a:gd name="T3" fmla="*/ 0 h 63"/>
                  <a:gd name="T4" fmla="*/ 186 w 218"/>
                  <a:gd name="T5" fmla="*/ 0 h 63"/>
                  <a:gd name="T6" fmla="*/ 124 w 218"/>
                  <a:gd name="T7" fmla="*/ 0 h 63"/>
                  <a:gd name="T8" fmla="*/ 92 w 218"/>
                  <a:gd name="T9" fmla="*/ 0 h 63"/>
                  <a:gd name="T10" fmla="*/ 62 w 218"/>
                  <a:gd name="T11" fmla="*/ 31 h 63"/>
                  <a:gd name="T12" fmla="*/ 62 w 218"/>
                  <a:gd name="T13" fmla="*/ 31 h 63"/>
                  <a:gd name="T14" fmla="*/ 0 w 218"/>
                  <a:gd name="T15" fmla="*/ 0 h 63"/>
                  <a:gd name="T16" fmla="*/ 0 w 218"/>
                  <a:gd name="T17" fmla="*/ 0 h 63"/>
                  <a:gd name="T18" fmla="*/ 0 w 218"/>
                  <a:gd name="T19" fmla="*/ 0 h 63"/>
                  <a:gd name="T20" fmla="*/ 0 w 218"/>
                  <a:gd name="T21" fmla="*/ 31 h 63"/>
                  <a:gd name="T22" fmla="*/ 62 w 218"/>
                  <a:gd name="T23" fmla="*/ 31 h 63"/>
                  <a:gd name="T24" fmla="*/ 62 w 218"/>
                  <a:gd name="T25" fmla="*/ 62 h 63"/>
                  <a:gd name="T26" fmla="*/ 62 w 218"/>
                  <a:gd name="T27" fmla="*/ 62 h 63"/>
                  <a:gd name="T28" fmla="*/ 62 w 218"/>
                  <a:gd name="T29" fmla="*/ 62 h 63"/>
                  <a:gd name="T30" fmla="*/ 92 w 218"/>
                  <a:gd name="T31" fmla="*/ 62 h 63"/>
                  <a:gd name="T32" fmla="*/ 92 w 218"/>
                  <a:gd name="T33" fmla="*/ 62 h 63"/>
                  <a:gd name="T34" fmla="*/ 124 w 218"/>
                  <a:gd name="T35" fmla="*/ 62 h 63"/>
                  <a:gd name="T36" fmla="*/ 186 w 218"/>
                  <a:gd name="T37" fmla="*/ 31 h 63"/>
                  <a:gd name="T38" fmla="*/ 217 w 218"/>
                  <a:gd name="T39" fmla="*/ 31 h 63"/>
                  <a:gd name="T40" fmla="*/ 186 w 218"/>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63">
                    <a:moveTo>
                      <a:pt x="186" y="0"/>
                    </a:moveTo>
                    <a:lnTo>
                      <a:pt x="186" y="0"/>
                    </a:lnTo>
                    <a:lnTo>
                      <a:pt x="186" y="0"/>
                    </a:lnTo>
                    <a:cubicBezTo>
                      <a:pt x="155" y="0"/>
                      <a:pt x="155" y="0"/>
                      <a:pt x="124" y="0"/>
                    </a:cubicBezTo>
                    <a:lnTo>
                      <a:pt x="92" y="0"/>
                    </a:lnTo>
                    <a:cubicBezTo>
                      <a:pt x="92" y="31"/>
                      <a:pt x="62" y="31"/>
                      <a:pt x="62" y="31"/>
                    </a:cubicBezTo>
                    <a:lnTo>
                      <a:pt x="62" y="31"/>
                    </a:lnTo>
                    <a:cubicBezTo>
                      <a:pt x="31" y="31"/>
                      <a:pt x="31" y="0"/>
                      <a:pt x="0" y="0"/>
                    </a:cubicBezTo>
                    <a:lnTo>
                      <a:pt x="0" y="0"/>
                    </a:lnTo>
                    <a:lnTo>
                      <a:pt x="0" y="0"/>
                    </a:lnTo>
                    <a:lnTo>
                      <a:pt x="0" y="31"/>
                    </a:lnTo>
                    <a:cubicBezTo>
                      <a:pt x="31" y="31"/>
                      <a:pt x="62" y="31"/>
                      <a:pt x="62" y="31"/>
                    </a:cubicBezTo>
                    <a:cubicBezTo>
                      <a:pt x="62" y="62"/>
                      <a:pt x="62" y="62"/>
                      <a:pt x="62" y="62"/>
                    </a:cubicBezTo>
                    <a:lnTo>
                      <a:pt x="62" y="62"/>
                    </a:lnTo>
                    <a:lnTo>
                      <a:pt x="62" y="62"/>
                    </a:lnTo>
                    <a:lnTo>
                      <a:pt x="92" y="62"/>
                    </a:lnTo>
                    <a:lnTo>
                      <a:pt x="92" y="62"/>
                    </a:lnTo>
                    <a:cubicBezTo>
                      <a:pt x="92" y="62"/>
                      <a:pt x="92" y="62"/>
                      <a:pt x="124" y="62"/>
                    </a:cubicBezTo>
                    <a:cubicBezTo>
                      <a:pt x="155" y="62"/>
                      <a:pt x="186" y="31"/>
                      <a:pt x="186" y="31"/>
                    </a:cubicBezTo>
                    <a:lnTo>
                      <a:pt x="217" y="31"/>
                    </a:lnTo>
                    <a:cubicBezTo>
                      <a:pt x="186" y="0"/>
                      <a:pt x="186" y="0"/>
                      <a:pt x="18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8" name="Freeform 187"/>
              <p:cNvSpPr>
                <a:spLocks noChangeArrowheads="1"/>
              </p:cNvSpPr>
              <p:nvPr/>
            </p:nvSpPr>
            <p:spPr bwMode="auto">
              <a:xfrm>
                <a:off x="2039938" y="776288"/>
                <a:ext cx="33337" cy="1587"/>
              </a:xfrm>
              <a:custGeom>
                <a:avLst/>
                <a:gdLst>
                  <a:gd name="T0" fmla="*/ 0 w 94"/>
                  <a:gd name="T1" fmla="*/ 0 h 1"/>
                  <a:gd name="T2" fmla="*/ 0 w 94"/>
                  <a:gd name="T3" fmla="*/ 0 h 1"/>
                  <a:gd name="T4" fmla="*/ 31 w 94"/>
                  <a:gd name="T5" fmla="*/ 0 h 1"/>
                  <a:gd name="T6" fmla="*/ 62 w 94"/>
                  <a:gd name="T7" fmla="*/ 0 h 1"/>
                  <a:gd name="T8" fmla="*/ 93 w 94"/>
                  <a:gd name="T9" fmla="*/ 0 h 1"/>
                  <a:gd name="T10" fmla="*/ 93 w 94"/>
                  <a:gd name="T11" fmla="*/ 0 h 1"/>
                  <a:gd name="T12" fmla="*/ 62 w 94"/>
                  <a:gd name="T13" fmla="*/ 0 h 1"/>
                  <a:gd name="T14" fmla="*/ 0 w 9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
                    <a:moveTo>
                      <a:pt x="0" y="0"/>
                    </a:moveTo>
                    <a:lnTo>
                      <a:pt x="0" y="0"/>
                    </a:lnTo>
                    <a:cubicBezTo>
                      <a:pt x="31" y="0"/>
                      <a:pt x="31" y="0"/>
                      <a:pt x="31" y="0"/>
                    </a:cubicBezTo>
                    <a:cubicBezTo>
                      <a:pt x="62" y="0"/>
                      <a:pt x="62" y="0"/>
                      <a:pt x="62" y="0"/>
                    </a:cubicBezTo>
                    <a:lnTo>
                      <a:pt x="93" y="0"/>
                    </a:lnTo>
                    <a:lnTo>
                      <a:pt x="93" y="0"/>
                    </a:lnTo>
                    <a:lnTo>
                      <a:pt x="62"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199" name="Freeform 188"/>
              <p:cNvSpPr>
                <a:spLocks noChangeArrowheads="1"/>
              </p:cNvSpPr>
              <p:nvPr/>
            </p:nvSpPr>
            <p:spPr bwMode="auto">
              <a:xfrm>
                <a:off x="2039938" y="742950"/>
                <a:ext cx="368300" cy="112713"/>
              </a:xfrm>
              <a:custGeom>
                <a:avLst/>
                <a:gdLst>
                  <a:gd name="T0" fmla="*/ 930 w 1024"/>
                  <a:gd name="T1" fmla="*/ 62 h 311"/>
                  <a:gd name="T2" fmla="*/ 961 w 1024"/>
                  <a:gd name="T3" fmla="*/ 31 h 311"/>
                  <a:gd name="T4" fmla="*/ 991 w 1024"/>
                  <a:gd name="T5" fmla="*/ 31 h 311"/>
                  <a:gd name="T6" fmla="*/ 1023 w 1024"/>
                  <a:gd name="T7" fmla="*/ 31 h 311"/>
                  <a:gd name="T8" fmla="*/ 991 w 1024"/>
                  <a:gd name="T9" fmla="*/ 0 h 311"/>
                  <a:gd name="T10" fmla="*/ 930 w 1024"/>
                  <a:gd name="T11" fmla="*/ 0 h 311"/>
                  <a:gd name="T12" fmla="*/ 899 w 1024"/>
                  <a:gd name="T13" fmla="*/ 0 h 311"/>
                  <a:gd name="T14" fmla="*/ 806 w 1024"/>
                  <a:gd name="T15" fmla="*/ 31 h 311"/>
                  <a:gd name="T16" fmla="*/ 743 w 1024"/>
                  <a:gd name="T17" fmla="*/ 31 h 311"/>
                  <a:gd name="T18" fmla="*/ 713 w 1024"/>
                  <a:gd name="T19" fmla="*/ 0 h 311"/>
                  <a:gd name="T20" fmla="*/ 682 w 1024"/>
                  <a:gd name="T21" fmla="*/ 0 h 311"/>
                  <a:gd name="T22" fmla="*/ 651 w 1024"/>
                  <a:gd name="T23" fmla="*/ 0 h 311"/>
                  <a:gd name="T24" fmla="*/ 589 w 1024"/>
                  <a:gd name="T25" fmla="*/ 0 h 311"/>
                  <a:gd name="T26" fmla="*/ 558 w 1024"/>
                  <a:gd name="T27" fmla="*/ 0 h 311"/>
                  <a:gd name="T28" fmla="*/ 495 w 1024"/>
                  <a:gd name="T29" fmla="*/ 0 h 311"/>
                  <a:gd name="T30" fmla="*/ 434 w 1024"/>
                  <a:gd name="T31" fmla="*/ 31 h 311"/>
                  <a:gd name="T32" fmla="*/ 310 w 1024"/>
                  <a:gd name="T33" fmla="*/ 0 h 311"/>
                  <a:gd name="T34" fmla="*/ 310 w 1024"/>
                  <a:gd name="T35" fmla="*/ 124 h 311"/>
                  <a:gd name="T36" fmla="*/ 248 w 1024"/>
                  <a:gd name="T37" fmla="*/ 124 h 311"/>
                  <a:gd name="T38" fmla="*/ 217 w 1024"/>
                  <a:gd name="T39" fmla="*/ 155 h 311"/>
                  <a:gd name="T40" fmla="*/ 154 w 1024"/>
                  <a:gd name="T41" fmla="*/ 155 h 311"/>
                  <a:gd name="T42" fmla="*/ 93 w 1024"/>
                  <a:gd name="T43" fmla="*/ 186 h 311"/>
                  <a:gd name="T44" fmla="*/ 31 w 1024"/>
                  <a:gd name="T45" fmla="*/ 217 h 311"/>
                  <a:gd name="T46" fmla="*/ 31 w 1024"/>
                  <a:gd name="T47" fmla="*/ 217 h 311"/>
                  <a:gd name="T48" fmla="*/ 0 w 1024"/>
                  <a:gd name="T49" fmla="*/ 248 h 311"/>
                  <a:gd name="T50" fmla="*/ 0 w 1024"/>
                  <a:gd name="T51" fmla="*/ 310 h 311"/>
                  <a:gd name="T52" fmla="*/ 31 w 1024"/>
                  <a:gd name="T53" fmla="*/ 310 h 311"/>
                  <a:gd name="T54" fmla="*/ 93 w 1024"/>
                  <a:gd name="T55" fmla="*/ 310 h 311"/>
                  <a:gd name="T56" fmla="*/ 186 w 1024"/>
                  <a:gd name="T57" fmla="*/ 310 h 311"/>
                  <a:gd name="T58" fmla="*/ 217 w 1024"/>
                  <a:gd name="T59" fmla="*/ 279 h 311"/>
                  <a:gd name="T60" fmla="*/ 248 w 1024"/>
                  <a:gd name="T61" fmla="*/ 279 h 311"/>
                  <a:gd name="T62" fmla="*/ 279 w 1024"/>
                  <a:gd name="T63" fmla="*/ 248 h 311"/>
                  <a:gd name="T64" fmla="*/ 217 w 1024"/>
                  <a:gd name="T65" fmla="*/ 248 h 311"/>
                  <a:gd name="T66" fmla="*/ 154 w 1024"/>
                  <a:gd name="T67" fmla="*/ 217 h 311"/>
                  <a:gd name="T68" fmla="*/ 217 w 1024"/>
                  <a:gd name="T69" fmla="*/ 186 h 311"/>
                  <a:gd name="T70" fmla="*/ 279 w 1024"/>
                  <a:gd name="T71" fmla="*/ 186 h 311"/>
                  <a:gd name="T72" fmla="*/ 341 w 1024"/>
                  <a:gd name="T73" fmla="*/ 186 h 311"/>
                  <a:gd name="T74" fmla="*/ 371 w 1024"/>
                  <a:gd name="T75" fmla="*/ 186 h 311"/>
                  <a:gd name="T76" fmla="*/ 403 w 1024"/>
                  <a:gd name="T77" fmla="*/ 155 h 311"/>
                  <a:gd name="T78" fmla="*/ 495 w 1024"/>
                  <a:gd name="T79" fmla="*/ 155 h 311"/>
                  <a:gd name="T80" fmla="*/ 527 w 1024"/>
                  <a:gd name="T81" fmla="*/ 155 h 311"/>
                  <a:gd name="T82" fmla="*/ 558 w 1024"/>
                  <a:gd name="T83" fmla="*/ 155 h 311"/>
                  <a:gd name="T84" fmla="*/ 558 w 1024"/>
                  <a:gd name="T85" fmla="*/ 93 h 311"/>
                  <a:gd name="T86" fmla="*/ 651 w 1024"/>
                  <a:gd name="T87" fmla="*/ 124 h 311"/>
                  <a:gd name="T88" fmla="*/ 775 w 1024"/>
                  <a:gd name="T89" fmla="*/ 93 h 311"/>
                  <a:gd name="T90" fmla="*/ 775 w 1024"/>
                  <a:gd name="T91" fmla="*/ 93 h 311"/>
                  <a:gd name="T92" fmla="*/ 899 w 1024"/>
                  <a:gd name="T93"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311">
                    <a:moveTo>
                      <a:pt x="930" y="62"/>
                    </a:moveTo>
                    <a:lnTo>
                      <a:pt x="930" y="62"/>
                    </a:lnTo>
                    <a:cubicBezTo>
                      <a:pt x="930" y="62"/>
                      <a:pt x="930" y="62"/>
                      <a:pt x="930" y="31"/>
                    </a:cubicBezTo>
                    <a:cubicBezTo>
                      <a:pt x="961" y="31"/>
                      <a:pt x="961" y="31"/>
                      <a:pt x="961" y="31"/>
                    </a:cubicBezTo>
                    <a:lnTo>
                      <a:pt x="991" y="31"/>
                    </a:lnTo>
                    <a:lnTo>
                      <a:pt x="991" y="31"/>
                    </a:lnTo>
                    <a:cubicBezTo>
                      <a:pt x="1023" y="31"/>
                      <a:pt x="1023" y="31"/>
                      <a:pt x="1023" y="31"/>
                    </a:cubicBezTo>
                    <a:lnTo>
                      <a:pt x="1023" y="31"/>
                    </a:lnTo>
                    <a:lnTo>
                      <a:pt x="1023" y="31"/>
                    </a:lnTo>
                    <a:cubicBezTo>
                      <a:pt x="991" y="31"/>
                      <a:pt x="991" y="31"/>
                      <a:pt x="991" y="0"/>
                    </a:cubicBezTo>
                    <a:lnTo>
                      <a:pt x="961" y="0"/>
                    </a:lnTo>
                    <a:cubicBezTo>
                      <a:pt x="961" y="0"/>
                      <a:pt x="961" y="0"/>
                      <a:pt x="930" y="0"/>
                    </a:cubicBezTo>
                    <a:cubicBezTo>
                      <a:pt x="930" y="0"/>
                      <a:pt x="930" y="0"/>
                      <a:pt x="899" y="0"/>
                    </a:cubicBezTo>
                    <a:lnTo>
                      <a:pt x="899" y="0"/>
                    </a:lnTo>
                    <a:lnTo>
                      <a:pt x="867" y="0"/>
                    </a:lnTo>
                    <a:cubicBezTo>
                      <a:pt x="867" y="0"/>
                      <a:pt x="837" y="0"/>
                      <a:pt x="806" y="31"/>
                    </a:cubicBezTo>
                    <a:lnTo>
                      <a:pt x="806" y="31"/>
                    </a:lnTo>
                    <a:cubicBezTo>
                      <a:pt x="775" y="31"/>
                      <a:pt x="775" y="31"/>
                      <a:pt x="743" y="31"/>
                    </a:cubicBezTo>
                    <a:lnTo>
                      <a:pt x="743" y="31"/>
                    </a:lnTo>
                    <a:cubicBezTo>
                      <a:pt x="743" y="0"/>
                      <a:pt x="713" y="0"/>
                      <a:pt x="713" y="0"/>
                    </a:cubicBezTo>
                    <a:lnTo>
                      <a:pt x="713" y="0"/>
                    </a:lnTo>
                    <a:cubicBezTo>
                      <a:pt x="713" y="0"/>
                      <a:pt x="713" y="0"/>
                      <a:pt x="682" y="0"/>
                    </a:cubicBezTo>
                    <a:lnTo>
                      <a:pt x="682" y="0"/>
                    </a:lnTo>
                    <a:lnTo>
                      <a:pt x="651" y="0"/>
                    </a:lnTo>
                    <a:lnTo>
                      <a:pt x="651" y="0"/>
                    </a:lnTo>
                    <a:cubicBezTo>
                      <a:pt x="619" y="0"/>
                      <a:pt x="589" y="0"/>
                      <a:pt x="589" y="0"/>
                    </a:cubicBezTo>
                    <a:lnTo>
                      <a:pt x="558" y="0"/>
                    </a:lnTo>
                    <a:lnTo>
                      <a:pt x="558" y="0"/>
                    </a:lnTo>
                    <a:cubicBezTo>
                      <a:pt x="527" y="0"/>
                      <a:pt x="527" y="0"/>
                      <a:pt x="495" y="0"/>
                    </a:cubicBezTo>
                    <a:lnTo>
                      <a:pt x="495" y="0"/>
                    </a:lnTo>
                    <a:cubicBezTo>
                      <a:pt x="495" y="31"/>
                      <a:pt x="495" y="31"/>
                      <a:pt x="465" y="31"/>
                    </a:cubicBezTo>
                    <a:cubicBezTo>
                      <a:pt x="465" y="31"/>
                      <a:pt x="465" y="31"/>
                      <a:pt x="434" y="31"/>
                    </a:cubicBezTo>
                    <a:cubicBezTo>
                      <a:pt x="403" y="0"/>
                      <a:pt x="371" y="0"/>
                      <a:pt x="341" y="0"/>
                    </a:cubicBezTo>
                    <a:lnTo>
                      <a:pt x="310" y="0"/>
                    </a:lnTo>
                    <a:cubicBezTo>
                      <a:pt x="310" y="124"/>
                      <a:pt x="310" y="124"/>
                      <a:pt x="310" y="124"/>
                    </a:cubicBezTo>
                    <a:lnTo>
                      <a:pt x="310" y="124"/>
                    </a:lnTo>
                    <a:lnTo>
                      <a:pt x="279" y="124"/>
                    </a:lnTo>
                    <a:lnTo>
                      <a:pt x="248" y="124"/>
                    </a:lnTo>
                    <a:lnTo>
                      <a:pt x="217" y="124"/>
                    </a:lnTo>
                    <a:lnTo>
                      <a:pt x="217" y="155"/>
                    </a:lnTo>
                    <a:cubicBezTo>
                      <a:pt x="217" y="155"/>
                      <a:pt x="217" y="155"/>
                      <a:pt x="186" y="155"/>
                    </a:cubicBezTo>
                    <a:cubicBezTo>
                      <a:pt x="186" y="155"/>
                      <a:pt x="186" y="155"/>
                      <a:pt x="154" y="155"/>
                    </a:cubicBezTo>
                    <a:cubicBezTo>
                      <a:pt x="154" y="155"/>
                      <a:pt x="124" y="155"/>
                      <a:pt x="62" y="155"/>
                    </a:cubicBezTo>
                    <a:cubicBezTo>
                      <a:pt x="93" y="186"/>
                      <a:pt x="93" y="186"/>
                      <a:pt x="93" y="186"/>
                    </a:cubicBezTo>
                    <a:cubicBezTo>
                      <a:pt x="93" y="186"/>
                      <a:pt x="93" y="217"/>
                      <a:pt x="62" y="217"/>
                    </a:cubicBezTo>
                    <a:cubicBezTo>
                      <a:pt x="62" y="217"/>
                      <a:pt x="62" y="217"/>
                      <a:pt x="31" y="217"/>
                    </a:cubicBezTo>
                    <a:lnTo>
                      <a:pt x="31" y="217"/>
                    </a:lnTo>
                    <a:lnTo>
                      <a:pt x="31" y="217"/>
                    </a:lnTo>
                    <a:cubicBezTo>
                      <a:pt x="31" y="217"/>
                      <a:pt x="31" y="248"/>
                      <a:pt x="0" y="248"/>
                    </a:cubicBezTo>
                    <a:lnTo>
                      <a:pt x="0" y="248"/>
                    </a:lnTo>
                    <a:cubicBezTo>
                      <a:pt x="62" y="248"/>
                      <a:pt x="62" y="248"/>
                      <a:pt x="62" y="248"/>
                    </a:cubicBezTo>
                    <a:cubicBezTo>
                      <a:pt x="0" y="310"/>
                      <a:pt x="0" y="310"/>
                      <a:pt x="0" y="310"/>
                    </a:cubicBezTo>
                    <a:lnTo>
                      <a:pt x="0" y="310"/>
                    </a:lnTo>
                    <a:cubicBezTo>
                      <a:pt x="31" y="310"/>
                      <a:pt x="31" y="310"/>
                      <a:pt x="31" y="310"/>
                    </a:cubicBezTo>
                    <a:cubicBezTo>
                      <a:pt x="62" y="310"/>
                      <a:pt x="62" y="310"/>
                      <a:pt x="62" y="310"/>
                    </a:cubicBezTo>
                    <a:cubicBezTo>
                      <a:pt x="62" y="310"/>
                      <a:pt x="62" y="310"/>
                      <a:pt x="93" y="310"/>
                    </a:cubicBezTo>
                    <a:cubicBezTo>
                      <a:pt x="93" y="310"/>
                      <a:pt x="124" y="310"/>
                      <a:pt x="154" y="310"/>
                    </a:cubicBezTo>
                    <a:cubicBezTo>
                      <a:pt x="154" y="310"/>
                      <a:pt x="154" y="310"/>
                      <a:pt x="186" y="310"/>
                    </a:cubicBezTo>
                    <a:cubicBezTo>
                      <a:pt x="186" y="310"/>
                      <a:pt x="154" y="310"/>
                      <a:pt x="186" y="279"/>
                    </a:cubicBezTo>
                    <a:cubicBezTo>
                      <a:pt x="186" y="279"/>
                      <a:pt x="186" y="279"/>
                      <a:pt x="217" y="279"/>
                    </a:cubicBezTo>
                    <a:lnTo>
                      <a:pt x="217" y="279"/>
                    </a:lnTo>
                    <a:lnTo>
                      <a:pt x="248" y="279"/>
                    </a:lnTo>
                    <a:lnTo>
                      <a:pt x="279" y="279"/>
                    </a:lnTo>
                    <a:lnTo>
                      <a:pt x="279" y="248"/>
                    </a:lnTo>
                    <a:cubicBezTo>
                      <a:pt x="248" y="248"/>
                      <a:pt x="248" y="248"/>
                      <a:pt x="248" y="248"/>
                    </a:cubicBezTo>
                    <a:cubicBezTo>
                      <a:pt x="248" y="248"/>
                      <a:pt x="248" y="248"/>
                      <a:pt x="217" y="248"/>
                    </a:cubicBezTo>
                    <a:lnTo>
                      <a:pt x="186" y="248"/>
                    </a:lnTo>
                    <a:cubicBezTo>
                      <a:pt x="186" y="248"/>
                      <a:pt x="154" y="248"/>
                      <a:pt x="154" y="217"/>
                    </a:cubicBezTo>
                    <a:cubicBezTo>
                      <a:pt x="154" y="217"/>
                      <a:pt x="154" y="186"/>
                      <a:pt x="186" y="186"/>
                    </a:cubicBezTo>
                    <a:lnTo>
                      <a:pt x="217" y="186"/>
                    </a:lnTo>
                    <a:cubicBezTo>
                      <a:pt x="248" y="186"/>
                      <a:pt x="248" y="186"/>
                      <a:pt x="248" y="186"/>
                    </a:cubicBezTo>
                    <a:cubicBezTo>
                      <a:pt x="279" y="186"/>
                      <a:pt x="279" y="186"/>
                      <a:pt x="279" y="186"/>
                    </a:cubicBezTo>
                    <a:cubicBezTo>
                      <a:pt x="310" y="186"/>
                      <a:pt x="310" y="186"/>
                      <a:pt x="310" y="186"/>
                    </a:cubicBezTo>
                    <a:cubicBezTo>
                      <a:pt x="341" y="186"/>
                      <a:pt x="341" y="186"/>
                      <a:pt x="341" y="186"/>
                    </a:cubicBezTo>
                    <a:lnTo>
                      <a:pt x="371" y="186"/>
                    </a:lnTo>
                    <a:lnTo>
                      <a:pt x="371" y="186"/>
                    </a:lnTo>
                    <a:cubicBezTo>
                      <a:pt x="371" y="155"/>
                      <a:pt x="371" y="155"/>
                      <a:pt x="403" y="155"/>
                    </a:cubicBezTo>
                    <a:lnTo>
                      <a:pt x="403" y="155"/>
                    </a:lnTo>
                    <a:lnTo>
                      <a:pt x="434" y="155"/>
                    </a:lnTo>
                    <a:cubicBezTo>
                      <a:pt x="465" y="155"/>
                      <a:pt x="465" y="155"/>
                      <a:pt x="495" y="155"/>
                    </a:cubicBezTo>
                    <a:lnTo>
                      <a:pt x="495" y="155"/>
                    </a:lnTo>
                    <a:lnTo>
                      <a:pt x="527" y="155"/>
                    </a:lnTo>
                    <a:lnTo>
                      <a:pt x="527" y="155"/>
                    </a:lnTo>
                    <a:cubicBezTo>
                      <a:pt x="558" y="155"/>
                      <a:pt x="558" y="155"/>
                      <a:pt x="558" y="155"/>
                    </a:cubicBezTo>
                    <a:lnTo>
                      <a:pt x="558" y="124"/>
                    </a:lnTo>
                    <a:cubicBezTo>
                      <a:pt x="558" y="93"/>
                      <a:pt x="558" y="93"/>
                      <a:pt x="558" y="93"/>
                    </a:cubicBezTo>
                    <a:cubicBezTo>
                      <a:pt x="589" y="124"/>
                      <a:pt x="589" y="124"/>
                      <a:pt x="589" y="124"/>
                    </a:cubicBezTo>
                    <a:cubicBezTo>
                      <a:pt x="589" y="124"/>
                      <a:pt x="619" y="124"/>
                      <a:pt x="651" y="124"/>
                    </a:cubicBezTo>
                    <a:lnTo>
                      <a:pt x="651" y="124"/>
                    </a:lnTo>
                    <a:cubicBezTo>
                      <a:pt x="682" y="93"/>
                      <a:pt x="743" y="93"/>
                      <a:pt x="775" y="93"/>
                    </a:cubicBezTo>
                    <a:lnTo>
                      <a:pt x="775" y="93"/>
                    </a:lnTo>
                    <a:lnTo>
                      <a:pt x="775" y="93"/>
                    </a:lnTo>
                    <a:cubicBezTo>
                      <a:pt x="775" y="93"/>
                      <a:pt x="806" y="93"/>
                      <a:pt x="837" y="93"/>
                    </a:cubicBezTo>
                    <a:cubicBezTo>
                      <a:pt x="837" y="62"/>
                      <a:pt x="867" y="62"/>
                      <a:pt x="899" y="62"/>
                    </a:cubicBezTo>
                    <a:lnTo>
                      <a:pt x="93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0" name="Freeform 189"/>
              <p:cNvSpPr>
                <a:spLocks noChangeArrowheads="1"/>
              </p:cNvSpPr>
              <p:nvPr/>
            </p:nvSpPr>
            <p:spPr bwMode="auto">
              <a:xfrm>
                <a:off x="1973263" y="809625"/>
                <a:ext cx="55562" cy="11113"/>
              </a:xfrm>
              <a:custGeom>
                <a:avLst/>
                <a:gdLst>
                  <a:gd name="T0" fmla="*/ 124 w 156"/>
                  <a:gd name="T1" fmla="*/ 31 h 32"/>
                  <a:gd name="T2" fmla="*/ 124 w 156"/>
                  <a:gd name="T3" fmla="*/ 31 h 32"/>
                  <a:gd name="T4" fmla="*/ 62 w 156"/>
                  <a:gd name="T5" fmla="*/ 0 h 32"/>
                  <a:gd name="T6" fmla="*/ 0 w 156"/>
                  <a:gd name="T7" fmla="*/ 0 h 32"/>
                  <a:gd name="T8" fmla="*/ 31 w 156"/>
                  <a:gd name="T9" fmla="*/ 0 h 32"/>
                  <a:gd name="T10" fmla="*/ 31 w 156"/>
                  <a:gd name="T11" fmla="*/ 0 h 32"/>
                  <a:gd name="T12" fmla="*/ 31 w 156"/>
                  <a:gd name="T13" fmla="*/ 0 h 32"/>
                  <a:gd name="T14" fmla="*/ 62 w 156"/>
                  <a:gd name="T15" fmla="*/ 0 h 32"/>
                  <a:gd name="T16" fmla="*/ 124 w 156"/>
                  <a:gd name="T17" fmla="*/ 31 h 32"/>
                  <a:gd name="T18" fmla="*/ 124 w 156"/>
                  <a:gd name="T19" fmla="*/ 31 h 32"/>
                  <a:gd name="T20" fmla="*/ 155 w 156"/>
                  <a:gd name="T21" fmla="*/ 31 h 32"/>
                  <a:gd name="T22" fmla="*/ 155 w 156"/>
                  <a:gd name="T23" fmla="*/ 31 h 32"/>
                  <a:gd name="T24" fmla="*/ 124 w 156"/>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32">
                    <a:moveTo>
                      <a:pt x="124" y="31"/>
                    </a:moveTo>
                    <a:lnTo>
                      <a:pt x="124" y="31"/>
                    </a:lnTo>
                    <a:cubicBezTo>
                      <a:pt x="93" y="0"/>
                      <a:pt x="93" y="0"/>
                      <a:pt x="62" y="0"/>
                    </a:cubicBezTo>
                    <a:cubicBezTo>
                      <a:pt x="62" y="0"/>
                      <a:pt x="31" y="0"/>
                      <a:pt x="0" y="0"/>
                    </a:cubicBezTo>
                    <a:cubicBezTo>
                      <a:pt x="31" y="0"/>
                      <a:pt x="31" y="0"/>
                      <a:pt x="31" y="0"/>
                    </a:cubicBezTo>
                    <a:lnTo>
                      <a:pt x="31" y="0"/>
                    </a:lnTo>
                    <a:lnTo>
                      <a:pt x="31" y="0"/>
                    </a:lnTo>
                    <a:cubicBezTo>
                      <a:pt x="31" y="0"/>
                      <a:pt x="31" y="0"/>
                      <a:pt x="62" y="0"/>
                    </a:cubicBezTo>
                    <a:cubicBezTo>
                      <a:pt x="93" y="0"/>
                      <a:pt x="93" y="31"/>
                      <a:pt x="124" y="31"/>
                    </a:cubicBezTo>
                    <a:lnTo>
                      <a:pt x="124" y="31"/>
                    </a:lnTo>
                    <a:lnTo>
                      <a:pt x="155" y="31"/>
                    </a:lnTo>
                    <a:lnTo>
                      <a:pt x="155" y="31"/>
                    </a:lnTo>
                    <a:lnTo>
                      <a:pt x="124"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1" name="Freeform 190"/>
              <p:cNvSpPr>
                <a:spLocks noChangeArrowheads="1"/>
              </p:cNvSpPr>
              <p:nvPr/>
            </p:nvSpPr>
            <p:spPr bwMode="auto">
              <a:xfrm>
                <a:off x="2062163" y="876300"/>
                <a:ext cx="22225" cy="11113"/>
              </a:xfrm>
              <a:custGeom>
                <a:avLst/>
                <a:gdLst>
                  <a:gd name="T0" fmla="*/ 62 w 63"/>
                  <a:gd name="T1" fmla="*/ 0 h 32"/>
                  <a:gd name="T2" fmla="*/ 62 w 63"/>
                  <a:gd name="T3" fmla="*/ 0 h 32"/>
                  <a:gd name="T4" fmla="*/ 62 w 63"/>
                  <a:gd name="T5" fmla="*/ 0 h 32"/>
                  <a:gd name="T6" fmla="*/ 62 w 63"/>
                  <a:gd name="T7" fmla="*/ 0 h 32"/>
                  <a:gd name="T8" fmla="*/ 31 w 63"/>
                  <a:gd name="T9" fmla="*/ 0 h 32"/>
                  <a:gd name="T10" fmla="*/ 0 w 63"/>
                  <a:gd name="T11" fmla="*/ 0 h 32"/>
                  <a:gd name="T12" fmla="*/ 0 w 63"/>
                  <a:gd name="T13" fmla="*/ 0 h 32"/>
                  <a:gd name="T14" fmla="*/ 0 w 63"/>
                  <a:gd name="T15" fmla="*/ 31 h 32"/>
                  <a:gd name="T16" fmla="*/ 62 w 6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62" y="0"/>
                    </a:moveTo>
                    <a:lnTo>
                      <a:pt x="62" y="0"/>
                    </a:lnTo>
                    <a:lnTo>
                      <a:pt x="62" y="0"/>
                    </a:lnTo>
                    <a:lnTo>
                      <a:pt x="62" y="0"/>
                    </a:lnTo>
                    <a:cubicBezTo>
                      <a:pt x="62" y="0"/>
                      <a:pt x="62" y="0"/>
                      <a:pt x="31" y="0"/>
                    </a:cubicBezTo>
                    <a:cubicBezTo>
                      <a:pt x="31" y="0"/>
                      <a:pt x="31" y="0"/>
                      <a:pt x="0" y="0"/>
                    </a:cubicBezTo>
                    <a:lnTo>
                      <a:pt x="0" y="0"/>
                    </a:lnTo>
                    <a:cubicBezTo>
                      <a:pt x="0" y="0"/>
                      <a:pt x="0" y="0"/>
                      <a:pt x="0" y="31"/>
                    </a:cubicBezTo>
                    <a:cubicBezTo>
                      <a:pt x="31" y="31"/>
                      <a:pt x="31" y="31"/>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2" name="Freeform 191"/>
              <p:cNvSpPr>
                <a:spLocks noChangeArrowheads="1"/>
              </p:cNvSpPr>
              <p:nvPr/>
            </p:nvSpPr>
            <p:spPr bwMode="auto">
              <a:xfrm>
                <a:off x="1882775" y="765175"/>
                <a:ext cx="66675" cy="11113"/>
              </a:xfrm>
              <a:custGeom>
                <a:avLst/>
                <a:gdLst>
                  <a:gd name="T0" fmla="*/ 155 w 187"/>
                  <a:gd name="T1" fmla="*/ 0 h 32"/>
                  <a:gd name="T2" fmla="*/ 155 w 187"/>
                  <a:gd name="T3" fmla="*/ 0 h 32"/>
                  <a:gd name="T4" fmla="*/ 93 w 187"/>
                  <a:gd name="T5" fmla="*/ 0 h 32"/>
                  <a:gd name="T6" fmla="*/ 31 w 187"/>
                  <a:gd name="T7" fmla="*/ 0 h 32"/>
                  <a:gd name="T8" fmla="*/ 0 w 187"/>
                  <a:gd name="T9" fmla="*/ 31 h 32"/>
                  <a:gd name="T10" fmla="*/ 31 w 187"/>
                  <a:gd name="T11" fmla="*/ 31 h 32"/>
                  <a:gd name="T12" fmla="*/ 62 w 187"/>
                  <a:gd name="T13" fmla="*/ 31 h 32"/>
                  <a:gd name="T14" fmla="*/ 93 w 187"/>
                  <a:gd name="T15" fmla="*/ 31 h 32"/>
                  <a:gd name="T16" fmla="*/ 155 w 187"/>
                  <a:gd name="T17" fmla="*/ 31 h 32"/>
                  <a:gd name="T18" fmla="*/ 155 w 187"/>
                  <a:gd name="T19" fmla="*/ 0 h 32"/>
                  <a:gd name="T20" fmla="*/ 186 w 187"/>
                  <a:gd name="T21" fmla="*/ 0 h 32"/>
                  <a:gd name="T22" fmla="*/ 155 w 187"/>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32">
                    <a:moveTo>
                      <a:pt x="155" y="0"/>
                    </a:moveTo>
                    <a:lnTo>
                      <a:pt x="155" y="0"/>
                    </a:lnTo>
                    <a:cubicBezTo>
                      <a:pt x="124" y="0"/>
                      <a:pt x="124" y="0"/>
                      <a:pt x="93" y="0"/>
                    </a:cubicBezTo>
                    <a:cubicBezTo>
                      <a:pt x="93" y="0"/>
                      <a:pt x="62" y="0"/>
                      <a:pt x="31" y="0"/>
                    </a:cubicBezTo>
                    <a:cubicBezTo>
                      <a:pt x="31" y="31"/>
                      <a:pt x="0" y="31"/>
                      <a:pt x="0" y="31"/>
                    </a:cubicBezTo>
                    <a:lnTo>
                      <a:pt x="31" y="31"/>
                    </a:lnTo>
                    <a:lnTo>
                      <a:pt x="62" y="31"/>
                    </a:lnTo>
                    <a:cubicBezTo>
                      <a:pt x="93" y="31"/>
                      <a:pt x="93" y="31"/>
                      <a:pt x="93" y="31"/>
                    </a:cubicBezTo>
                    <a:cubicBezTo>
                      <a:pt x="93" y="31"/>
                      <a:pt x="124" y="31"/>
                      <a:pt x="155" y="31"/>
                    </a:cubicBezTo>
                    <a:lnTo>
                      <a:pt x="155" y="0"/>
                    </a:lnTo>
                    <a:lnTo>
                      <a:pt x="186" y="0"/>
                    </a:lnTo>
                    <a:lnTo>
                      <a:pt x="155"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3" name="Freeform 192"/>
              <p:cNvSpPr>
                <a:spLocks noChangeArrowheads="1"/>
              </p:cNvSpPr>
              <p:nvPr/>
            </p:nvSpPr>
            <p:spPr bwMode="auto">
              <a:xfrm>
                <a:off x="2017713" y="1166813"/>
                <a:ext cx="11112" cy="11112"/>
              </a:xfrm>
              <a:custGeom>
                <a:avLst/>
                <a:gdLst>
                  <a:gd name="T0" fmla="*/ 31 w 32"/>
                  <a:gd name="T1" fmla="*/ 31 h 32"/>
                  <a:gd name="T2" fmla="*/ 31 w 32"/>
                  <a:gd name="T3" fmla="*/ 31 h 32"/>
                  <a:gd name="T4" fmla="*/ 31 w 32"/>
                  <a:gd name="T5" fmla="*/ 0 h 32"/>
                  <a:gd name="T6" fmla="*/ 0 w 32"/>
                  <a:gd name="T7" fmla="*/ 0 h 32"/>
                  <a:gd name="T8" fmla="*/ 0 w 32"/>
                  <a:gd name="T9" fmla="*/ 0 h 32"/>
                  <a:gd name="T10" fmla="*/ 31 w 32"/>
                  <a:gd name="T11" fmla="*/ 31 h 32"/>
                </a:gdLst>
                <a:ahLst/>
                <a:cxnLst>
                  <a:cxn ang="0">
                    <a:pos x="T0" y="T1"/>
                  </a:cxn>
                  <a:cxn ang="0">
                    <a:pos x="T2" y="T3"/>
                  </a:cxn>
                  <a:cxn ang="0">
                    <a:pos x="T4" y="T5"/>
                  </a:cxn>
                  <a:cxn ang="0">
                    <a:pos x="T6" y="T7"/>
                  </a:cxn>
                  <a:cxn ang="0">
                    <a:pos x="T8" y="T9"/>
                  </a:cxn>
                  <a:cxn ang="0">
                    <a:pos x="T10" y="T11"/>
                  </a:cxn>
                </a:cxnLst>
                <a:rect l="0" t="0" r="r" b="b"/>
                <a:pathLst>
                  <a:path w="32" h="32">
                    <a:moveTo>
                      <a:pt x="31" y="31"/>
                    </a:moveTo>
                    <a:lnTo>
                      <a:pt x="31" y="31"/>
                    </a:lnTo>
                    <a:cubicBezTo>
                      <a:pt x="31" y="0"/>
                      <a:pt x="31" y="0"/>
                      <a:pt x="31" y="0"/>
                    </a:cubicBezTo>
                    <a:cubicBezTo>
                      <a:pt x="31" y="0"/>
                      <a:pt x="31" y="0"/>
                      <a:pt x="0" y="0"/>
                    </a:cubicBezTo>
                    <a:lnTo>
                      <a:pt x="0" y="0"/>
                    </a:lnTo>
                    <a:cubicBezTo>
                      <a:pt x="31" y="0"/>
                      <a:pt x="31" y="31"/>
                      <a:pt x="3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4" name="Freeform 193"/>
              <p:cNvSpPr>
                <a:spLocks noChangeArrowheads="1"/>
              </p:cNvSpPr>
              <p:nvPr/>
            </p:nvSpPr>
            <p:spPr bwMode="auto">
              <a:xfrm>
                <a:off x="1951038" y="1144588"/>
                <a:ext cx="55562" cy="33337"/>
              </a:xfrm>
              <a:custGeom>
                <a:avLst/>
                <a:gdLst>
                  <a:gd name="T0" fmla="*/ 62 w 156"/>
                  <a:gd name="T1" fmla="*/ 31 h 94"/>
                  <a:gd name="T2" fmla="*/ 62 w 156"/>
                  <a:gd name="T3" fmla="*/ 31 h 94"/>
                  <a:gd name="T4" fmla="*/ 62 w 156"/>
                  <a:gd name="T5" fmla="*/ 62 h 94"/>
                  <a:gd name="T6" fmla="*/ 31 w 156"/>
                  <a:gd name="T7" fmla="*/ 0 h 94"/>
                  <a:gd name="T8" fmla="*/ 0 w 156"/>
                  <a:gd name="T9" fmla="*/ 0 h 94"/>
                  <a:gd name="T10" fmla="*/ 0 w 156"/>
                  <a:gd name="T11" fmla="*/ 0 h 94"/>
                  <a:gd name="T12" fmla="*/ 0 w 156"/>
                  <a:gd name="T13" fmla="*/ 31 h 94"/>
                  <a:gd name="T14" fmla="*/ 0 w 156"/>
                  <a:gd name="T15" fmla="*/ 31 h 94"/>
                  <a:gd name="T16" fmla="*/ 0 w 156"/>
                  <a:gd name="T17" fmla="*/ 62 h 94"/>
                  <a:gd name="T18" fmla="*/ 0 w 156"/>
                  <a:gd name="T19" fmla="*/ 62 h 94"/>
                  <a:gd name="T20" fmla="*/ 31 w 156"/>
                  <a:gd name="T21" fmla="*/ 93 h 94"/>
                  <a:gd name="T22" fmla="*/ 62 w 156"/>
                  <a:gd name="T23" fmla="*/ 93 h 94"/>
                  <a:gd name="T24" fmla="*/ 93 w 156"/>
                  <a:gd name="T25" fmla="*/ 93 h 94"/>
                  <a:gd name="T26" fmla="*/ 124 w 156"/>
                  <a:gd name="T27" fmla="*/ 62 h 94"/>
                  <a:gd name="T28" fmla="*/ 124 w 156"/>
                  <a:gd name="T29" fmla="*/ 62 h 94"/>
                  <a:gd name="T30" fmla="*/ 155 w 156"/>
                  <a:gd name="T31" fmla="*/ 62 h 94"/>
                  <a:gd name="T32" fmla="*/ 155 w 156"/>
                  <a:gd name="T33" fmla="*/ 62 h 94"/>
                  <a:gd name="T34" fmla="*/ 124 w 156"/>
                  <a:gd name="T35" fmla="*/ 31 h 94"/>
                  <a:gd name="T36" fmla="*/ 93 w 156"/>
                  <a:gd name="T37" fmla="*/ 31 h 94"/>
                  <a:gd name="T38" fmla="*/ 93 w 156"/>
                  <a:gd name="T39" fmla="*/ 31 h 94"/>
                  <a:gd name="T40" fmla="*/ 62 w 156"/>
                  <a:gd name="T4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4">
                    <a:moveTo>
                      <a:pt x="62" y="31"/>
                    </a:moveTo>
                    <a:lnTo>
                      <a:pt x="62" y="31"/>
                    </a:lnTo>
                    <a:cubicBezTo>
                      <a:pt x="62" y="62"/>
                      <a:pt x="62" y="62"/>
                      <a:pt x="62" y="62"/>
                    </a:cubicBezTo>
                    <a:cubicBezTo>
                      <a:pt x="31" y="0"/>
                      <a:pt x="31" y="0"/>
                      <a:pt x="31" y="0"/>
                    </a:cubicBezTo>
                    <a:lnTo>
                      <a:pt x="0" y="0"/>
                    </a:lnTo>
                    <a:lnTo>
                      <a:pt x="0" y="0"/>
                    </a:lnTo>
                    <a:cubicBezTo>
                      <a:pt x="0" y="31"/>
                      <a:pt x="0" y="31"/>
                      <a:pt x="0" y="31"/>
                    </a:cubicBezTo>
                    <a:lnTo>
                      <a:pt x="0" y="31"/>
                    </a:lnTo>
                    <a:cubicBezTo>
                      <a:pt x="0" y="62"/>
                      <a:pt x="0" y="62"/>
                      <a:pt x="0" y="62"/>
                    </a:cubicBezTo>
                    <a:lnTo>
                      <a:pt x="0" y="62"/>
                    </a:lnTo>
                    <a:cubicBezTo>
                      <a:pt x="31" y="62"/>
                      <a:pt x="31" y="93"/>
                      <a:pt x="31" y="93"/>
                    </a:cubicBezTo>
                    <a:lnTo>
                      <a:pt x="62" y="93"/>
                    </a:lnTo>
                    <a:lnTo>
                      <a:pt x="93" y="93"/>
                    </a:lnTo>
                    <a:cubicBezTo>
                      <a:pt x="93" y="62"/>
                      <a:pt x="124" y="62"/>
                      <a:pt x="124" y="62"/>
                    </a:cubicBezTo>
                    <a:lnTo>
                      <a:pt x="124" y="62"/>
                    </a:lnTo>
                    <a:lnTo>
                      <a:pt x="155" y="62"/>
                    </a:lnTo>
                    <a:lnTo>
                      <a:pt x="155" y="62"/>
                    </a:lnTo>
                    <a:cubicBezTo>
                      <a:pt x="155" y="31"/>
                      <a:pt x="155" y="31"/>
                      <a:pt x="124" y="31"/>
                    </a:cubicBezTo>
                    <a:lnTo>
                      <a:pt x="93" y="31"/>
                    </a:lnTo>
                    <a:lnTo>
                      <a:pt x="93" y="31"/>
                    </a:lnTo>
                    <a:cubicBezTo>
                      <a:pt x="62" y="31"/>
                      <a:pt x="62" y="31"/>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5" name="Freeform 194"/>
              <p:cNvSpPr>
                <a:spLocks noChangeArrowheads="1"/>
              </p:cNvSpPr>
              <p:nvPr/>
            </p:nvSpPr>
            <p:spPr bwMode="auto">
              <a:xfrm>
                <a:off x="2419350" y="1122363"/>
                <a:ext cx="1588" cy="11112"/>
              </a:xfrm>
              <a:custGeom>
                <a:avLst/>
                <a:gdLst>
                  <a:gd name="T0" fmla="*/ 0 w 1"/>
                  <a:gd name="T1" fmla="*/ 31 h 32"/>
                  <a:gd name="T2" fmla="*/ 0 w 1"/>
                  <a:gd name="T3" fmla="*/ 31 h 32"/>
                  <a:gd name="T4" fmla="*/ 0 w 1"/>
                  <a:gd name="T5" fmla="*/ 0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cubicBezTo>
                      <a:pt x="0" y="0"/>
                      <a:pt x="0" y="0"/>
                      <a:pt x="0" y="0"/>
                    </a:cubicBezTo>
                    <a:lnTo>
                      <a:pt x="0" y="0"/>
                    </a:lnTo>
                    <a:cubicBezTo>
                      <a:pt x="0" y="0"/>
                      <a:pt x="0" y="0"/>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6" name="Freeform 195"/>
              <p:cNvSpPr>
                <a:spLocks noChangeArrowheads="1"/>
              </p:cNvSpPr>
              <p:nvPr/>
            </p:nvSpPr>
            <p:spPr bwMode="auto">
              <a:xfrm>
                <a:off x="2017713" y="987425"/>
                <a:ext cx="401637" cy="223838"/>
              </a:xfrm>
              <a:custGeom>
                <a:avLst/>
                <a:gdLst>
                  <a:gd name="T0" fmla="*/ 248 w 1117"/>
                  <a:gd name="T1" fmla="*/ 31 h 621"/>
                  <a:gd name="T2" fmla="*/ 186 w 1117"/>
                  <a:gd name="T3" fmla="*/ 31 h 621"/>
                  <a:gd name="T4" fmla="*/ 155 w 1117"/>
                  <a:gd name="T5" fmla="*/ 0 h 621"/>
                  <a:gd name="T6" fmla="*/ 0 w 1117"/>
                  <a:gd name="T7" fmla="*/ 62 h 621"/>
                  <a:gd name="T8" fmla="*/ 31 w 1117"/>
                  <a:gd name="T9" fmla="*/ 93 h 621"/>
                  <a:gd name="T10" fmla="*/ 62 w 1117"/>
                  <a:gd name="T11" fmla="*/ 93 h 621"/>
                  <a:gd name="T12" fmla="*/ 124 w 1117"/>
                  <a:gd name="T13" fmla="*/ 124 h 621"/>
                  <a:gd name="T14" fmla="*/ 186 w 1117"/>
                  <a:gd name="T15" fmla="*/ 93 h 621"/>
                  <a:gd name="T16" fmla="*/ 248 w 1117"/>
                  <a:gd name="T17" fmla="*/ 93 h 621"/>
                  <a:gd name="T18" fmla="*/ 341 w 1117"/>
                  <a:gd name="T19" fmla="*/ 93 h 621"/>
                  <a:gd name="T20" fmla="*/ 372 w 1117"/>
                  <a:gd name="T21" fmla="*/ 155 h 621"/>
                  <a:gd name="T22" fmla="*/ 433 w 1117"/>
                  <a:gd name="T23" fmla="*/ 155 h 621"/>
                  <a:gd name="T24" fmla="*/ 433 w 1117"/>
                  <a:gd name="T25" fmla="*/ 186 h 621"/>
                  <a:gd name="T26" fmla="*/ 496 w 1117"/>
                  <a:gd name="T27" fmla="*/ 217 h 621"/>
                  <a:gd name="T28" fmla="*/ 557 w 1117"/>
                  <a:gd name="T29" fmla="*/ 248 h 621"/>
                  <a:gd name="T30" fmla="*/ 589 w 1117"/>
                  <a:gd name="T31" fmla="*/ 341 h 621"/>
                  <a:gd name="T32" fmla="*/ 496 w 1117"/>
                  <a:gd name="T33" fmla="*/ 372 h 621"/>
                  <a:gd name="T34" fmla="*/ 527 w 1117"/>
                  <a:gd name="T35" fmla="*/ 465 h 621"/>
                  <a:gd name="T36" fmla="*/ 589 w 1117"/>
                  <a:gd name="T37" fmla="*/ 527 h 621"/>
                  <a:gd name="T38" fmla="*/ 651 w 1117"/>
                  <a:gd name="T39" fmla="*/ 557 h 621"/>
                  <a:gd name="T40" fmla="*/ 713 w 1117"/>
                  <a:gd name="T41" fmla="*/ 557 h 621"/>
                  <a:gd name="T42" fmla="*/ 805 w 1117"/>
                  <a:gd name="T43" fmla="*/ 620 h 621"/>
                  <a:gd name="T44" fmla="*/ 899 w 1117"/>
                  <a:gd name="T45" fmla="*/ 620 h 621"/>
                  <a:gd name="T46" fmla="*/ 929 w 1117"/>
                  <a:gd name="T47" fmla="*/ 620 h 621"/>
                  <a:gd name="T48" fmla="*/ 992 w 1117"/>
                  <a:gd name="T49" fmla="*/ 557 h 621"/>
                  <a:gd name="T50" fmla="*/ 992 w 1117"/>
                  <a:gd name="T51" fmla="*/ 527 h 621"/>
                  <a:gd name="T52" fmla="*/ 929 w 1117"/>
                  <a:gd name="T53" fmla="*/ 496 h 621"/>
                  <a:gd name="T54" fmla="*/ 899 w 1117"/>
                  <a:gd name="T55" fmla="*/ 496 h 621"/>
                  <a:gd name="T56" fmla="*/ 837 w 1117"/>
                  <a:gd name="T57" fmla="*/ 465 h 621"/>
                  <a:gd name="T58" fmla="*/ 744 w 1117"/>
                  <a:gd name="T59" fmla="*/ 403 h 621"/>
                  <a:gd name="T60" fmla="*/ 837 w 1117"/>
                  <a:gd name="T61" fmla="*/ 310 h 621"/>
                  <a:gd name="T62" fmla="*/ 929 w 1117"/>
                  <a:gd name="T63" fmla="*/ 341 h 621"/>
                  <a:gd name="T64" fmla="*/ 961 w 1117"/>
                  <a:gd name="T65" fmla="*/ 310 h 621"/>
                  <a:gd name="T66" fmla="*/ 1023 w 1117"/>
                  <a:gd name="T67" fmla="*/ 341 h 621"/>
                  <a:gd name="T68" fmla="*/ 1053 w 1117"/>
                  <a:gd name="T69" fmla="*/ 403 h 621"/>
                  <a:gd name="T70" fmla="*/ 1116 w 1117"/>
                  <a:gd name="T71" fmla="*/ 372 h 621"/>
                  <a:gd name="T72" fmla="*/ 1116 w 1117"/>
                  <a:gd name="T73" fmla="*/ 372 h 621"/>
                  <a:gd name="T74" fmla="*/ 1085 w 1117"/>
                  <a:gd name="T75" fmla="*/ 341 h 621"/>
                  <a:gd name="T76" fmla="*/ 1053 w 1117"/>
                  <a:gd name="T77" fmla="*/ 341 h 621"/>
                  <a:gd name="T78" fmla="*/ 1023 w 1117"/>
                  <a:gd name="T79" fmla="*/ 310 h 621"/>
                  <a:gd name="T80" fmla="*/ 961 w 1117"/>
                  <a:gd name="T81" fmla="*/ 279 h 621"/>
                  <a:gd name="T82" fmla="*/ 929 w 1117"/>
                  <a:gd name="T83" fmla="*/ 279 h 621"/>
                  <a:gd name="T84" fmla="*/ 899 w 1117"/>
                  <a:gd name="T85" fmla="*/ 279 h 621"/>
                  <a:gd name="T86" fmla="*/ 868 w 1117"/>
                  <a:gd name="T87" fmla="*/ 279 h 621"/>
                  <a:gd name="T88" fmla="*/ 775 w 1117"/>
                  <a:gd name="T89" fmla="*/ 217 h 621"/>
                  <a:gd name="T90" fmla="*/ 713 w 1117"/>
                  <a:gd name="T91" fmla="*/ 155 h 621"/>
                  <a:gd name="T92" fmla="*/ 713 w 1117"/>
                  <a:gd name="T93" fmla="*/ 93 h 621"/>
                  <a:gd name="T94" fmla="*/ 651 w 1117"/>
                  <a:gd name="T95" fmla="*/ 124 h 621"/>
                  <a:gd name="T96" fmla="*/ 620 w 1117"/>
                  <a:gd name="T97" fmla="*/ 155 h 621"/>
                  <a:gd name="T98" fmla="*/ 527 w 1117"/>
                  <a:gd name="T99" fmla="*/ 93 h 621"/>
                  <a:gd name="T100" fmla="*/ 527 w 1117"/>
                  <a:gd name="T101" fmla="*/ 93 h 621"/>
                  <a:gd name="T102" fmla="*/ 433 w 1117"/>
                  <a:gd name="T103" fmla="*/ 62 h 621"/>
                  <a:gd name="T104" fmla="*/ 403 w 1117"/>
                  <a:gd name="T105" fmla="*/ 62 h 621"/>
                  <a:gd name="T106" fmla="*/ 403 w 1117"/>
                  <a:gd name="T107" fmla="*/ 0 h 621"/>
                  <a:gd name="T108" fmla="*/ 310 w 1117"/>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621">
                    <a:moveTo>
                      <a:pt x="279" y="31"/>
                    </a:moveTo>
                    <a:lnTo>
                      <a:pt x="279" y="31"/>
                    </a:lnTo>
                    <a:cubicBezTo>
                      <a:pt x="248" y="31"/>
                      <a:pt x="248" y="31"/>
                      <a:pt x="248" y="31"/>
                    </a:cubicBezTo>
                    <a:cubicBezTo>
                      <a:pt x="216" y="31"/>
                      <a:pt x="216" y="31"/>
                      <a:pt x="216" y="31"/>
                    </a:cubicBezTo>
                    <a:lnTo>
                      <a:pt x="216" y="31"/>
                    </a:lnTo>
                    <a:lnTo>
                      <a:pt x="186" y="31"/>
                    </a:lnTo>
                    <a:cubicBezTo>
                      <a:pt x="186" y="31"/>
                      <a:pt x="186" y="31"/>
                      <a:pt x="155" y="31"/>
                    </a:cubicBezTo>
                    <a:cubicBezTo>
                      <a:pt x="155" y="0"/>
                      <a:pt x="155" y="0"/>
                      <a:pt x="155" y="0"/>
                    </a:cubicBezTo>
                    <a:lnTo>
                      <a:pt x="155" y="0"/>
                    </a:lnTo>
                    <a:lnTo>
                      <a:pt x="155" y="0"/>
                    </a:lnTo>
                    <a:cubicBezTo>
                      <a:pt x="155" y="0"/>
                      <a:pt x="124" y="0"/>
                      <a:pt x="124" y="31"/>
                    </a:cubicBezTo>
                    <a:cubicBezTo>
                      <a:pt x="0" y="62"/>
                      <a:pt x="0" y="62"/>
                      <a:pt x="0" y="62"/>
                    </a:cubicBezTo>
                    <a:lnTo>
                      <a:pt x="31" y="93"/>
                    </a:lnTo>
                    <a:lnTo>
                      <a:pt x="31" y="93"/>
                    </a:lnTo>
                    <a:lnTo>
                      <a:pt x="31" y="93"/>
                    </a:lnTo>
                    <a:lnTo>
                      <a:pt x="31" y="93"/>
                    </a:lnTo>
                    <a:lnTo>
                      <a:pt x="62" y="93"/>
                    </a:lnTo>
                    <a:lnTo>
                      <a:pt x="62" y="93"/>
                    </a:lnTo>
                    <a:cubicBezTo>
                      <a:pt x="93" y="93"/>
                      <a:pt x="93" y="124"/>
                      <a:pt x="93" y="124"/>
                    </a:cubicBezTo>
                    <a:lnTo>
                      <a:pt x="93" y="124"/>
                    </a:lnTo>
                    <a:cubicBezTo>
                      <a:pt x="124" y="124"/>
                      <a:pt x="124" y="124"/>
                      <a:pt x="124" y="124"/>
                    </a:cubicBezTo>
                    <a:cubicBezTo>
                      <a:pt x="155" y="124"/>
                      <a:pt x="155" y="124"/>
                      <a:pt x="155" y="124"/>
                    </a:cubicBezTo>
                    <a:lnTo>
                      <a:pt x="155" y="124"/>
                    </a:lnTo>
                    <a:cubicBezTo>
                      <a:pt x="186" y="93"/>
                      <a:pt x="186" y="93"/>
                      <a:pt x="186" y="93"/>
                    </a:cubicBezTo>
                    <a:cubicBezTo>
                      <a:pt x="186" y="93"/>
                      <a:pt x="186" y="62"/>
                      <a:pt x="216" y="62"/>
                    </a:cubicBezTo>
                    <a:cubicBezTo>
                      <a:pt x="216" y="62"/>
                      <a:pt x="216" y="62"/>
                      <a:pt x="248" y="62"/>
                    </a:cubicBezTo>
                    <a:cubicBezTo>
                      <a:pt x="248" y="93"/>
                      <a:pt x="248" y="93"/>
                      <a:pt x="248" y="93"/>
                    </a:cubicBezTo>
                    <a:lnTo>
                      <a:pt x="248" y="93"/>
                    </a:lnTo>
                    <a:cubicBezTo>
                      <a:pt x="279" y="93"/>
                      <a:pt x="279" y="93"/>
                      <a:pt x="310" y="124"/>
                    </a:cubicBezTo>
                    <a:cubicBezTo>
                      <a:pt x="341" y="93"/>
                      <a:pt x="341" y="93"/>
                      <a:pt x="341" y="93"/>
                    </a:cubicBezTo>
                    <a:cubicBezTo>
                      <a:pt x="341" y="155"/>
                      <a:pt x="341" y="155"/>
                      <a:pt x="341" y="155"/>
                    </a:cubicBezTo>
                    <a:cubicBezTo>
                      <a:pt x="341" y="155"/>
                      <a:pt x="341" y="155"/>
                      <a:pt x="372" y="155"/>
                    </a:cubicBezTo>
                    <a:lnTo>
                      <a:pt x="372" y="155"/>
                    </a:lnTo>
                    <a:cubicBezTo>
                      <a:pt x="372" y="155"/>
                      <a:pt x="372" y="155"/>
                      <a:pt x="372" y="186"/>
                    </a:cubicBezTo>
                    <a:cubicBezTo>
                      <a:pt x="403" y="186"/>
                      <a:pt x="403" y="186"/>
                      <a:pt x="403" y="186"/>
                    </a:cubicBezTo>
                    <a:cubicBezTo>
                      <a:pt x="433" y="155"/>
                      <a:pt x="433" y="155"/>
                      <a:pt x="433" y="155"/>
                    </a:cubicBezTo>
                    <a:cubicBezTo>
                      <a:pt x="433" y="186"/>
                      <a:pt x="433" y="186"/>
                      <a:pt x="433" y="186"/>
                    </a:cubicBezTo>
                    <a:lnTo>
                      <a:pt x="433" y="186"/>
                    </a:lnTo>
                    <a:lnTo>
                      <a:pt x="433" y="186"/>
                    </a:lnTo>
                    <a:lnTo>
                      <a:pt x="465" y="186"/>
                    </a:lnTo>
                    <a:cubicBezTo>
                      <a:pt x="496" y="186"/>
                      <a:pt x="496" y="186"/>
                      <a:pt x="496" y="217"/>
                    </a:cubicBezTo>
                    <a:lnTo>
                      <a:pt x="496" y="217"/>
                    </a:lnTo>
                    <a:cubicBezTo>
                      <a:pt x="496" y="217"/>
                      <a:pt x="496" y="217"/>
                      <a:pt x="527" y="217"/>
                    </a:cubicBezTo>
                    <a:lnTo>
                      <a:pt x="527" y="217"/>
                    </a:lnTo>
                    <a:cubicBezTo>
                      <a:pt x="557" y="217"/>
                      <a:pt x="557" y="217"/>
                      <a:pt x="557" y="248"/>
                    </a:cubicBezTo>
                    <a:lnTo>
                      <a:pt x="589" y="279"/>
                    </a:lnTo>
                    <a:lnTo>
                      <a:pt x="589" y="279"/>
                    </a:lnTo>
                    <a:cubicBezTo>
                      <a:pt x="589" y="341"/>
                      <a:pt x="589" y="341"/>
                      <a:pt x="589" y="341"/>
                    </a:cubicBezTo>
                    <a:lnTo>
                      <a:pt x="589" y="341"/>
                    </a:lnTo>
                    <a:cubicBezTo>
                      <a:pt x="557" y="341"/>
                      <a:pt x="527" y="372"/>
                      <a:pt x="496" y="372"/>
                    </a:cubicBezTo>
                    <a:lnTo>
                      <a:pt x="496" y="372"/>
                    </a:lnTo>
                    <a:cubicBezTo>
                      <a:pt x="496" y="403"/>
                      <a:pt x="527" y="403"/>
                      <a:pt x="527" y="403"/>
                    </a:cubicBezTo>
                    <a:cubicBezTo>
                      <a:pt x="527" y="465"/>
                      <a:pt x="527" y="465"/>
                      <a:pt x="527" y="465"/>
                    </a:cubicBezTo>
                    <a:lnTo>
                      <a:pt x="527" y="465"/>
                    </a:lnTo>
                    <a:lnTo>
                      <a:pt x="527" y="465"/>
                    </a:lnTo>
                    <a:cubicBezTo>
                      <a:pt x="557" y="465"/>
                      <a:pt x="557" y="465"/>
                      <a:pt x="557" y="496"/>
                    </a:cubicBezTo>
                    <a:cubicBezTo>
                      <a:pt x="589" y="496"/>
                      <a:pt x="589" y="496"/>
                      <a:pt x="589" y="527"/>
                    </a:cubicBezTo>
                    <a:cubicBezTo>
                      <a:pt x="713" y="527"/>
                      <a:pt x="713" y="527"/>
                      <a:pt x="713" y="527"/>
                    </a:cubicBezTo>
                    <a:cubicBezTo>
                      <a:pt x="651" y="557"/>
                      <a:pt x="651" y="557"/>
                      <a:pt x="651" y="557"/>
                    </a:cubicBezTo>
                    <a:lnTo>
                      <a:pt x="651" y="557"/>
                    </a:lnTo>
                    <a:cubicBezTo>
                      <a:pt x="651" y="557"/>
                      <a:pt x="681" y="557"/>
                      <a:pt x="681" y="589"/>
                    </a:cubicBezTo>
                    <a:cubicBezTo>
                      <a:pt x="681" y="557"/>
                      <a:pt x="713" y="557"/>
                      <a:pt x="713" y="557"/>
                    </a:cubicBezTo>
                    <a:lnTo>
                      <a:pt x="713" y="557"/>
                    </a:lnTo>
                    <a:cubicBezTo>
                      <a:pt x="744" y="557"/>
                      <a:pt x="775" y="589"/>
                      <a:pt x="775" y="589"/>
                    </a:cubicBezTo>
                    <a:lnTo>
                      <a:pt x="805" y="589"/>
                    </a:lnTo>
                    <a:cubicBezTo>
                      <a:pt x="805" y="620"/>
                      <a:pt x="805" y="620"/>
                      <a:pt x="805" y="620"/>
                    </a:cubicBezTo>
                    <a:cubicBezTo>
                      <a:pt x="805" y="620"/>
                      <a:pt x="805" y="620"/>
                      <a:pt x="837" y="620"/>
                    </a:cubicBezTo>
                    <a:lnTo>
                      <a:pt x="837" y="620"/>
                    </a:lnTo>
                    <a:cubicBezTo>
                      <a:pt x="868" y="620"/>
                      <a:pt x="868" y="620"/>
                      <a:pt x="899" y="620"/>
                    </a:cubicBezTo>
                    <a:lnTo>
                      <a:pt x="899" y="620"/>
                    </a:lnTo>
                    <a:lnTo>
                      <a:pt x="899" y="620"/>
                    </a:lnTo>
                    <a:cubicBezTo>
                      <a:pt x="899" y="620"/>
                      <a:pt x="899" y="620"/>
                      <a:pt x="929" y="620"/>
                    </a:cubicBezTo>
                    <a:cubicBezTo>
                      <a:pt x="929" y="620"/>
                      <a:pt x="929" y="620"/>
                      <a:pt x="929" y="589"/>
                    </a:cubicBezTo>
                    <a:cubicBezTo>
                      <a:pt x="929" y="589"/>
                      <a:pt x="929" y="557"/>
                      <a:pt x="961" y="557"/>
                    </a:cubicBezTo>
                    <a:cubicBezTo>
                      <a:pt x="961" y="557"/>
                      <a:pt x="961" y="557"/>
                      <a:pt x="992" y="557"/>
                    </a:cubicBezTo>
                    <a:lnTo>
                      <a:pt x="992" y="557"/>
                    </a:lnTo>
                    <a:lnTo>
                      <a:pt x="992" y="527"/>
                    </a:lnTo>
                    <a:lnTo>
                      <a:pt x="992" y="527"/>
                    </a:lnTo>
                    <a:cubicBezTo>
                      <a:pt x="961" y="527"/>
                      <a:pt x="961" y="527"/>
                      <a:pt x="961" y="527"/>
                    </a:cubicBezTo>
                    <a:lnTo>
                      <a:pt x="929" y="496"/>
                    </a:lnTo>
                    <a:lnTo>
                      <a:pt x="929" y="496"/>
                    </a:lnTo>
                    <a:lnTo>
                      <a:pt x="929" y="496"/>
                    </a:lnTo>
                    <a:lnTo>
                      <a:pt x="899" y="496"/>
                    </a:lnTo>
                    <a:lnTo>
                      <a:pt x="899" y="496"/>
                    </a:lnTo>
                    <a:cubicBezTo>
                      <a:pt x="899" y="496"/>
                      <a:pt x="899" y="496"/>
                      <a:pt x="868" y="496"/>
                    </a:cubicBezTo>
                    <a:lnTo>
                      <a:pt x="868" y="496"/>
                    </a:lnTo>
                    <a:cubicBezTo>
                      <a:pt x="868" y="465"/>
                      <a:pt x="837" y="465"/>
                      <a:pt x="837" y="465"/>
                    </a:cubicBezTo>
                    <a:cubicBezTo>
                      <a:pt x="837" y="434"/>
                      <a:pt x="805" y="434"/>
                      <a:pt x="805" y="403"/>
                    </a:cubicBezTo>
                    <a:lnTo>
                      <a:pt x="775" y="403"/>
                    </a:lnTo>
                    <a:cubicBezTo>
                      <a:pt x="744" y="403"/>
                      <a:pt x="744" y="403"/>
                      <a:pt x="744" y="403"/>
                    </a:cubicBezTo>
                    <a:cubicBezTo>
                      <a:pt x="775" y="341"/>
                      <a:pt x="775" y="341"/>
                      <a:pt x="775" y="341"/>
                    </a:cubicBezTo>
                    <a:cubicBezTo>
                      <a:pt x="775" y="341"/>
                      <a:pt x="805" y="310"/>
                      <a:pt x="837" y="310"/>
                    </a:cubicBezTo>
                    <a:lnTo>
                      <a:pt x="837" y="310"/>
                    </a:lnTo>
                    <a:cubicBezTo>
                      <a:pt x="868" y="310"/>
                      <a:pt x="868" y="310"/>
                      <a:pt x="868" y="310"/>
                    </a:cubicBezTo>
                    <a:cubicBezTo>
                      <a:pt x="868" y="310"/>
                      <a:pt x="899" y="310"/>
                      <a:pt x="899" y="341"/>
                    </a:cubicBezTo>
                    <a:lnTo>
                      <a:pt x="929" y="341"/>
                    </a:lnTo>
                    <a:lnTo>
                      <a:pt x="929" y="341"/>
                    </a:lnTo>
                    <a:lnTo>
                      <a:pt x="929" y="341"/>
                    </a:lnTo>
                    <a:cubicBezTo>
                      <a:pt x="961" y="310"/>
                      <a:pt x="961" y="310"/>
                      <a:pt x="961" y="310"/>
                    </a:cubicBezTo>
                    <a:cubicBezTo>
                      <a:pt x="961" y="341"/>
                      <a:pt x="961" y="341"/>
                      <a:pt x="961" y="341"/>
                    </a:cubicBezTo>
                    <a:cubicBezTo>
                      <a:pt x="992" y="341"/>
                      <a:pt x="1023" y="341"/>
                      <a:pt x="1023" y="341"/>
                    </a:cubicBezTo>
                    <a:lnTo>
                      <a:pt x="1023" y="341"/>
                    </a:lnTo>
                    <a:cubicBezTo>
                      <a:pt x="1023" y="341"/>
                      <a:pt x="1053" y="372"/>
                      <a:pt x="1053" y="403"/>
                    </a:cubicBezTo>
                    <a:lnTo>
                      <a:pt x="1053" y="403"/>
                    </a:lnTo>
                    <a:lnTo>
                      <a:pt x="1053" y="403"/>
                    </a:lnTo>
                    <a:lnTo>
                      <a:pt x="1053" y="372"/>
                    </a:lnTo>
                    <a:lnTo>
                      <a:pt x="1053" y="372"/>
                    </a:lnTo>
                    <a:cubicBezTo>
                      <a:pt x="1116" y="372"/>
                      <a:pt x="1116" y="372"/>
                      <a:pt x="1116" y="372"/>
                    </a:cubicBezTo>
                    <a:lnTo>
                      <a:pt x="1116" y="372"/>
                    </a:lnTo>
                    <a:lnTo>
                      <a:pt x="1116" y="372"/>
                    </a:lnTo>
                    <a:lnTo>
                      <a:pt x="1116" y="372"/>
                    </a:lnTo>
                    <a:cubicBezTo>
                      <a:pt x="1116" y="341"/>
                      <a:pt x="1116" y="341"/>
                      <a:pt x="1085" y="341"/>
                    </a:cubicBezTo>
                    <a:lnTo>
                      <a:pt x="1085" y="341"/>
                    </a:lnTo>
                    <a:lnTo>
                      <a:pt x="1085" y="341"/>
                    </a:lnTo>
                    <a:lnTo>
                      <a:pt x="1085" y="341"/>
                    </a:lnTo>
                    <a:cubicBezTo>
                      <a:pt x="1053" y="341"/>
                      <a:pt x="1053" y="341"/>
                      <a:pt x="1053" y="341"/>
                    </a:cubicBezTo>
                    <a:lnTo>
                      <a:pt x="1053" y="341"/>
                    </a:lnTo>
                    <a:cubicBezTo>
                      <a:pt x="1053" y="310"/>
                      <a:pt x="1023" y="310"/>
                      <a:pt x="1023" y="310"/>
                    </a:cubicBezTo>
                    <a:lnTo>
                      <a:pt x="1023" y="310"/>
                    </a:lnTo>
                    <a:lnTo>
                      <a:pt x="1023" y="310"/>
                    </a:lnTo>
                    <a:lnTo>
                      <a:pt x="992" y="279"/>
                    </a:lnTo>
                    <a:cubicBezTo>
                      <a:pt x="992" y="279"/>
                      <a:pt x="992" y="279"/>
                      <a:pt x="961" y="279"/>
                    </a:cubicBezTo>
                    <a:lnTo>
                      <a:pt x="961" y="279"/>
                    </a:lnTo>
                    <a:lnTo>
                      <a:pt x="961" y="279"/>
                    </a:lnTo>
                    <a:lnTo>
                      <a:pt x="961" y="279"/>
                    </a:lnTo>
                    <a:cubicBezTo>
                      <a:pt x="929" y="279"/>
                      <a:pt x="929" y="279"/>
                      <a:pt x="929" y="279"/>
                    </a:cubicBezTo>
                    <a:cubicBezTo>
                      <a:pt x="929" y="279"/>
                      <a:pt x="929" y="279"/>
                      <a:pt x="899" y="279"/>
                    </a:cubicBezTo>
                    <a:lnTo>
                      <a:pt x="899" y="279"/>
                    </a:lnTo>
                    <a:lnTo>
                      <a:pt x="899" y="279"/>
                    </a:lnTo>
                    <a:lnTo>
                      <a:pt x="899" y="279"/>
                    </a:lnTo>
                    <a:cubicBezTo>
                      <a:pt x="868" y="279"/>
                      <a:pt x="868" y="279"/>
                      <a:pt x="868" y="279"/>
                    </a:cubicBezTo>
                    <a:lnTo>
                      <a:pt x="868" y="279"/>
                    </a:lnTo>
                    <a:cubicBezTo>
                      <a:pt x="868" y="279"/>
                      <a:pt x="837" y="279"/>
                      <a:pt x="837" y="248"/>
                    </a:cubicBezTo>
                    <a:lnTo>
                      <a:pt x="805" y="248"/>
                    </a:lnTo>
                    <a:cubicBezTo>
                      <a:pt x="775" y="248"/>
                      <a:pt x="775" y="248"/>
                      <a:pt x="775" y="217"/>
                    </a:cubicBezTo>
                    <a:cubicBezTo>
                      <a:pt x="744" y="217"/>
                      <a:pt x="713" y="217"/>
                      <a:pt x="713" y="186"/>
                    </a:cubicBezTo>
                    <a:cubicBezTo>
                      <a:pt x="713" y="186"/>
                      <a:pt x="713" y="186"/>
                      <a:pt x="744" y="155"/>
                    </a:cubicBezTo>
                    <a:cubicBezTo>
                      <a:pt x="713" y="155"/>
                      <a:pt x="713" y="155"/>
                      <a:pt x="713" y="155"/>
                    </a:cubicBezTo>
                    <a:cubicBezTo>
                      <a:pt x="713" y="155"/>
                      <a:pt x="713" y="124"/>
                      <a:pt x="744" y="124"/>
                    </a:cubicBezTo>
                    <a:lnTo>
                      <a:pt x="713" y="124"/>
                    </a:lnTo>
                    <a:cubicBezTo>
                      <a:pt x="713" y="93"/>
                      <a:pt x="713" y="93"/>
                      <a:pt x="713" y="93"/>
                    </a:cubicBezTo>
                    <a:lnTo>
                      <a:pt x="713" y="93"/>
                    </a:lnTo>
                    <a:cubicBezTo>
                      <a:pt x="681" y="93"/>
                      <a:pt x="681" y="93"/>
                      <a:pt x="681" y="93"/>
                    </a:cubicBezTo>
                    <a:lnTo>
                      <a:pt x="651" y="124"/>
                    </a:lnTo>
                    <a:lnTo>
                      <a:pt x="651" y="124"/>
                    </a:lnTo>
                    <a:lnTo>
                      <a:pt x="651" y="124"/>
                    </a:lnTo>
                    <a:lnTo>
                      <a:pt x="620" y="155"/>
                    </a:lnTo>
                    <a:cubicBezTo>
                      <a:pt x="589" y="155"/>
                      <a:pt x="589" y="155"/>
                      <a:pt x="589" y="124"/>
                    </a:cubicBezTo>
                    <a:cubicBezTo>
                      <a:pt x="557" y="124"/>
                      <a:pt x="557" y="124"/>
                      <a:pt x="557" y="124"/>
                    </a:cubicBezTo>
                    <a:cubicBezTo>
                      <a:pt x="527" y="93"/>
                      <a:pt x="527" y="93"/>
                      <a:pt x="527" y="93"/>
                    </a:cubicBezTo>
                    <a:lnTo>
                      <a:pt x="527" y="93"/>
                    </a:lnTo>
                    <a:cubicBezTo>
                      <a:pt x="527" y="62"/>
                      <a:pt x="557" y="62"/>
                      <a:pt x="557" y="62"/>
                    </a:cubicBezTo>
                    <a:cubicBezTo>
                      <a:pt x="527" y="62"/>
                      <a:pt x="527" y="62"/>
                      <a:pt x="527" y="93"/>
                    </a:cubicBezTo>
                    <a:cubicBezTo>
                      <a:pt x="496" y="93"/>
                      <a:pt x="496" y="93"/>
                      <a:pt x="496" y="93"/>
                    </a:cubicBezTo>
                    <a:cubicBezTo>
                      <a:pt x="465" y="62"/>
                      <a:pt x="465" y="62"/>
                      <a:pt x="465" y="62"/>
                    </a:cubicBezTo>
                    <a:cubicBezTo>
                      <a:pt x="433" y="62"/>
                      <a:pt x="433" y="62"/>
                      <a:pt x="433" y="62"/>
                    </a:cubicBezTo>
                    <a:lnTo>
                      <a:pt x="433" y="62"/>
                    </a:lnTo>
                    <a:lnTo>
                      <a:pt x="433" y="62"/>
                    </a:lnTo>
                    <a:cubicBezTo>
                      <a:pt x="403" y="62"/>
                      <a:pt x="403" y="62"/>
                      <a:pt x="403" y="62"/>
                    </a:cubicBezTo>
                    <a:lnTo>
                      <a:pt x="403" y="31"/>
                    </a:lnTo>
                    <a:lnTo>
                      <a:pt x="403" y="0"/>
                    </a:lnTo>
                    <a:lnTo>
                      <a:pt x="403" y="0"/>
                    </a:lnTo>
                    <a:lnTo>
                      <a:pt x="403" y="0"/>
                    </a:lnTo>
                    <a:cubicBezTo>
                      <a:pt x="372" y="0"/>
                      <a:pt x="372" y="0"/>
                      <a:pt x="372" y="0"/>
                    </a:cubicBezTo>
                    <a:cubicBezTo>
                      <a:pt x="341" y="0"/>
                      <a:pt x="341" y="0"/>
                      <a:pt x="310" y="0"/>
                    </a:cubicBezTo>
                    <a:lnTo>
                      <a:pt x="310" y="0"/>
                    </a:lnTo>
                    <a:cubicBezTo>
                      <a:pt x="310" y="31"/>
                      <a:pt x="279" y="31"/>
                      <a:pt x="279"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7" name="Freeform 196"/>
              <p:cNvSpPr>
                <a:spLocks noChangeArrowheads="1"/>
              </p:cNvSpPr>
              <p:nvPr/>
            </p:nvSpPr>
            <p:spPr bwMode="auto">
              <a:xfrm>
                <a:off x="1882775" y="954088"/>
                <a:ext cx="55563" cy="66675"/>
              </a:xfrm>
              <a:custGeom>
                <a:avLst/>
                <a:gdLst>
                  <a:gd name="T0" fmla="*/ 124 w 156"/>
                  <a:gd name="T1" fmla="*/ 124 h 187"/>
                  <a:gd name="T2" fmla="*/ 124 w 156"/>
                  <a:gd name="T3" fmla="*/ 124 h 187"/>
                  <a:gd name="T4" fmla="*/ 124 w 156"/>
                  <a:gd name="T5" fmla="*/ 124 h 187"/>
                  <a:gd name="T6" fmla="*/ 124 w 156"/>
                  <a:gd name="T7" fmla="*/ 124 h 187"/>
                  <a:gd name="T8" fmla="*/ 124 w 156"/>
                  <a:gd name="T9" fmla="*/ 93 h 187"/>
                  <a:gd name="T10" fmla="*/ 124 w 156"/>
                  <a:gd name="T11" fmla="*/ 93 h 187"/>
                  <a:gd name="T12" fmla="*/ 124 w 156"/>
                  <a:gd name="T13" fmla="*/ 31 h 187"/>
                  <a:gd name="T14" fmla="*/ 155 w 156"/>
                  <a:gd name="T15" fmla="*/ 31 h 187"/>
                  <a:gd name="T16" fmla="*/ 155 w 156"/>
                  <a:gd name="T17" fmla="*/ 0 h 187"/>
                  <a:gd name="T18" fmla="*/ 155 w 156"/>
                  <a:gd name="T19" fmla="*/ 0 h 187"/>
                  <a:gd name="T20" fmla="*/ 124 w 156"/>
                  <a:gd name="T21" fmla="*/ 0 h 187"/>
                  <a:gd name="T22" fmla="*/ 31 w 156"/>
                  <a:gd name="T23" fmla="*/ 31 h 187"/>
                  <a:gd name="T24" fmla="*/ 31 w 156"/>
                  <a:gd name="T25" fmla="*/ 62 h 187"/>
                  <a:gd name="T26" fmla="*/ 31 w 156"/>
                  <a:gd name="T27" fmla="*/ 93 h 187"/>
                  <a:gd name="T28" fmla="*/ 0 w 156"/>
                  <a:gd name="T29" fmla="*/ 124 h 187"/>
                  <a:gd name="T30" fmla="*/ 0 w 156"/>
                  <a:gd name="T31" fmla="*/ 124 h 187"/>
                  <a:gd name="T32" fmla="*/ 0 w 156"/>
                  <a:gd name="T33" fmla="*/ 124 h 187"/>
                  <a:gd name="T34" fmla="*/ 31 w 156"/>
                  <a:gd name="T35" fmla="*/ 186 h 187"/>
                  <a:gd name="T36" fmla="*/ 62 w 156"/>
                  <a:gd name="T37" fmla="*/ 186 h 187"/>
                  <a:gd name="T38" fmla="*/ 93 w 156"/>
                  <a:gd name="T39" fmla="*/ 186 h 187"/>
                  <a:gd name="T40" fmla="*/ 124 w 156"/>
                  <a:gd name="T41" fmla="*/ 186 h 187"/>
                  <a:gd name="T42" fmla="*/ 124 w 156"/>
                  <a:gd name="T43" fmla="*/ 186 h 187"/>
                  <a:gd name="T44" fmla="*/ 155 w 156"/>
                  <a:gd name="T45" fmla="*/ 186 h 187"/>
                  <a:gd name="T46" fmla="*/ 124 w 156"/>
                  <a:gd name="T47" fmla="*/ 186 h 187"/>
                  <a:gd name="T48" fmla="*/ 124 w 156"/>
                  <a:gd name="T49"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7">
                    <a:moveTo>
                      <a:pt x="124" y="124"/>
                    </a:moveTo>
                    <a:lnTo>
                      <a:pt x="124" y="124"/>
                    </a:lnTo>
                    <a:lnTo>
                      <a:pt x="124" y="124"/>
                    </a:lnTo>
                    <a:lnTo>
                      <a:pt x="124" y="124"/>
                    </a:lnTo>
                    <a:cubicBezTo>
                      <a:pt x="124" y="124"/>
                      <a:pt x="155" y="93"/>
                      <a:pt x="124" y="93"/>
                    </a:cubicBezTo>
                    <a:lnTo>
                      <a:pt x="124" y="93"/>
                    </a:lnTo>
                    <a:cubicBezTo>
                      <a:pt x="124" y="62"/>
                      <a:pt x="124" y="62"/>
                      <a:pt x="124" y="31"/>
                    </a:cubicBezTo>
                    <a:cubicBezTo>
                      <a:pt x="124" y="31"/>
                      <a:pt x="124" y="31"/>
                      <a:pt x="155" y="31"/>
                    </a:cubicBezTo>
                    <a:cubicBezTo>
                      <a:pt x="155" y="0"/>
                      <a:pt x="155" y="0"/>
                      <a:pt x="155" y="0"/>
                    </a:cubicBezTo>
                    <a:lnTo>
                      <a:pt x="155" y="0"/>
                    </a:lnTo>
                    <a:lnTo>
                      <a:pt x="124" y="0"/>
                    </a:lnTo>
                    <a:cubicBezTo>
                      <a:pt x="93" y="31"/>
                      <a:pt x="62" y="31"/>
                      <a:pt x="31" y="31"/>
                    </a:cubicBezTo>
                    <a:cubicBezTo>
                      <a:pt x="31" y="62"/>
                      <a:pt x="31" y="62"/>
                      <a:pt x="31" y="62"/>
                    </a:cubicBezTo>
                    <a:lnTo>
                      <a:pt x="31" y="93"/>
                    </a:lnTo>
                    <a:cubicBezTo>
                      <a:pt x="0" y="93"/>
                      <a:pt x="0" y="124"/>
                      <a:pt x="0" y="124"/>
                    </a:cubicBezTo>
                    <a:lnTo>
                      <a:pt x="0" y="124"/>
                    </a:lnTo>
                    <a:lnTo>
                      <a:pt x="0" y="124"/>
                    </a:lnTo>
                    <a:cubicBezTo>
                      <a:pt x="31" y="155"/>
                      <a:pt x="31" y="155"/>
                      <a:pt x="31" y="186"/>
                    </a:cubicBezTo>
                    <a:lnTo>
                      <a:pt x="62" y="186"/>
                    </a:lnTo>
                    <a:lnTo>
                      <a:pt x="93" y="186"/>
                    </a:lnTo>
                    <a:lnTo>
                      <a:pt x="124" y="186"/>
                    </a:lnTo>
                    <a:lnTo>
                      <a:pt x="124" y="186"/>
                    </a:lnTo>
                    <a:cubicBezTo>
                      <a:pt x="124" y="186"/>
                      <a:pt x="124" y="186"/>
                      <a:pt x="155" y="186"/>
                    </a:cubicBezTo>
                    <a:cubicBezTo>
                      <a:pt x="155" y="186"/>
                      <a:pt x="155" y="186"/>
                      <a:pt x="124" y="186"/>
                    </a:cubicBezTo>
                    <a:cubicBezTo>
                      <a:pt x="124" y="186"/>
                      <a:pt x="124" y="155"/>
                      <a:pt x="124"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8" name="Freeform 197"/>
              <p:cNvSpPr>
                <a:spLocks noChangeArrowheads="1"/>
              </p:cNvSpPr>
              <p:nvPr/>
            </p:nvSpPr>
            <p:spPr bwMode="auto">
              <a:xfrm>
                <a:off x="2173288" y="1144588"/>
                <a:ext cx="23812" cy="11112"/>
              </a:xfrm>
              <a:custGeom>
                <a:avLst/>
                <a:gdLst>
                  <a:gd name="T0" fmla="*/ 0 w 64"/>
                  <a:gd name="T1" fmla="*/ 31 h 32"/>
                  <a:gd name="T2" fmla="*/ 0 w 64"/>
                  <a:gd name="T3" fmla="*/ 31 h 32"/>
                  <a:gd name="T4" fmla="*/ 0 w 64"/>
                  <a:gd name="T5" fmla="*/ 31 h 32"/>
                  <a:gd name="T6" fmla="*/ 32 w 64"/>
                  <a:gd name="T7" fmla="*/ 31 h 32"/>
                  <a:gd name="T8" fmla="*/ 63 w 64"/>
                  <a:gd name="T9" fmla="*/ 31 h 32"/>
                  <a:gd name="T10" fmla="*/ 63 w 64"/>
                  <a:gd name="T11" fmla="*/ 31 h 32"/>
                  <a:gd name="T12" fmla="*/ 63 w 64"/>
                  <a:gd name="T13" fmla="*/ 0 h 32"/>
                  <a:gd name="T14" fmla="*/ 0 w 64"/>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2">
                    <a:moveTo>
                      <a:pt x="0" y="31"/>
                    </a:moveTo>
                    <a:lnTo>
                      <a:pt x="0" y="31"/>
                    </a:lnTo>
                    <a:lnTo>
                      <a:pt x="0" y="31"/>
                    </a:lnTo>
                    <a:cubicBezTo>
                      <a:pt x="32" y="31"/>
                      <a:pt x="32" y="31"/>
                      <a:pt x="32" y="31"/>
                    </a:cubicBezTo>
                    <a:lnTo>
                      <a:pt x="63" y="31"/>
                    </a:lnTo>
                    <a:lnTo>
                      <a:pt x="63" y="31"/>
                    </a:lnTo>
                    <a:cubicBezTo>
                      <a:pt x="63" y="0"/>
                      <a:pt x="63" y="0"/>
                      <a:pt x="63" y="0"/>
                    </a:cubicBezTo>
                    <a:cubicBezTo>
                      <a:pt x="32" y="0"/>
                      <a:pt x="32" y="31"/>
                      <a:pt x="0"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09" name="Freeform 198"/>
              <p:cNvSpPr>
                <a:spLocks noChangeArrowheads="1"/>
              </p:cNvSpPr>
              <p:nvPr/>
            </p:nvSpPr>
            <p:spPr bwMode="auto">
              <a:xfrm>
                <a:off x="1962150" y="954088"/>
                <a:ext cx="88900" cy="66675"/>
              </a:xfrm>
              <a:custGeom>
                <a:avLst/>
                <a:gdLst>
                  <a:gd name="T0" fmla="*/ 248 w 249"/>
                  <a:gd name="T1" fmla="*/ 62 h 187"/>
                  <a:gd name="T2" fmla="*/ 248 w 249"/>
                  <a:gd name="T3" fmla="*/ 62 h 187"/>
                  <a:gd name="T4" fmla="*/ 186 w 249"/>
                  <a:gd name="T5" fmla="*/ 0 h 187"/>
                  <a:gd name="T6" fmla="*/ 186 w 249"/>
                  <a:gd name="T7" fmla="*/ 0 h 187"/>
                  <a:gd name="T8" fmla="*/ 124 w 249"/>
                  <a:gd name="T9" fmla="*/ 31 h 187"/>
                  <a:gd name="T10" fmla="*/ 93 w 249"/>
                  <a:gd name="T11" fmla="*/ 31 h 187"/>
                  <a:gd name="T12" fmla="*/ 62 w 249"/>
                  <a:gd name="T13" fmla="*/ 31 h 187"/>
                  <a:gd name="T14" fmla="*/ 62 w 249"/>
                  <a:gd name="T15" fmla="*/ 31 h 187"/>
                  <a:gd name="T16" fmla="*/ 62 w 249"/>
                  <a:gd name="T17" fmla="*/ 31 h 187"/>
                  <a:gd name="T18" fmla="*/ 0 w 249"/>
                  <a:gd name="T19" fmla="*/ 62 h 187"/>
                  <a:gd name="T20" fmla="*/ 0 w 249"/>
                  <a:gd name="T21" fmla="*/ 93 h 187"/>
                  <a:gd name="T22" fmla="*/ 0 w 249"/>
                  <a:gd name="T23" fmla="*/ 93 h 187"/>
                  <a:gd name="T24" fmla="*/ 31 w 249"/>
                  <a:gd name="T25" fmla="*/ 93 h 187"/>
                  <a:gd name="T26" fmla="*/ 62 w 249"/>
                  <a:gd name="T27" fmla="*/ 93 h 187"/>
                  <a:gd name="T28" fmla="*/ 62 w 249"/>
                  <a:gd name="T29" fmla="*/ 155 h 187"/>
                  <a:gd name="T30" fmla="*/ 62 w 249"/>
                  <a:gd name="T31" fmla="*/ 155 h 187"/>
                  <a:gd name="T32" fmla="*/ 62 w 249"/>
                  <a:gd name="T33" fmla="*/ 186 h 187"/>
                  <a:gd name="T34" fmla="*/ 31 w 249"/>
                  <a:gd name="T35" fmla="*/ 186 h 187"/>
                  <a:gd name="T36" fmla="*/ 0 w 249"/>
                  <a:gd name="T37" fmla="*/ 186 h 187"/>
                  <a:gd name="T38" fmla="*/ 0 w 249"/>
                  <a:gd name="T39" fmla="*/ 186 h 187"/>
                  <a:gd name="T40" fmla="*/ 0 w 249"/>
                  <a:gd name="T41" fmla="*/ 186 h 187"/>
                  <a:gd name="T42" fmla="*/ 0 w 249"/>
                  <a:gd name="T43" fmla="*/ 186 h 187"/>
                  <a:gd name="T44" fmla="*/ 0 w 249"/>
                  <a:gd name="T45" fmla="*/ 186 h 187"/>
                  <a:gd name="T46" fmla="*/ 31 w 249"/>
                  <a:gd name="T47" fmla="*/ 186 h 187"/>
                  <a:gd name="T48" fmla="*/ 62 w 249"/>
                  <a:gd name="T49" fmla="*/ 186 h 187"/>
                  <a:gd name="T50" fmla="*/ 93 w 249"/>
                  <a:gd name="T51" fmla="*/ 186 h 187"/>
                  <a:gd name="T52" fmla="*/ 124 w 249"/>
                  <a:gd name="T53" fmla="*/ 186 h 187"/>
                  <a:gd name="T54" fmla="*/ 124 w 249"/>
                  <a:gd name="T55" fmla="*/ 186 h 187"/>
                  <a:gd name="T56" fmla="*/ 124 w 249"/>
                  <a:gd name="T57" fmla="*/ 186 h 187"/>
                  <a:gd name="T58" fmla="*/ 93 w 249"/>
                  <a:gd name="T59" fmla="*/ 186 h 187"/>
                  <a:gd name="T60" fmla="*/ 248 w 249"/>
                  <a:gd name="T6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187">
                    <a:moveTo>
                      <a:pt x="248" y="62"/>
                    </a:moveTo>
                    <a:lnTo>
                      <a:pt x="248" y="62"/>
                    </a:lnTo>
                    <a:cubicBezTo>
                      <a:pt x="248" y="31"/>
                      <a:pt x="217" y="0"/>
                      <a:pt x="186" y="0"/>
                    </a:cubicBezTo>
                    <a:lnTo>
                      <a:pt x="186" y="0"/>
                    </a:lnTo>
                    <a:cubicBezTo>
                      <a:pt x="155" y="0"/>
                      <a:pt x="124" y="31"/>
                      <a:pt x="124" y="31"/>
                    </a:cubicBezTo>
                    <a:cubicBezTo>
                      <a:pt x="93" y="31"/>
                      <a:pt x="93" y="31"/>
                      <a:pt x="93" y="31"/>
                    </a:cubicBezTo>
                    <a:lnTo>
                      <a:pt x="62" y="31"/>
                    </a:lnTo>
                    <a:lnTo>
                      <a:pt x="62" y="31"/>
                    </a:lnTo>
                    <a:lnTo>
                      <a:pt x="62" y="31"/>
                    </a:lnTo>
                    <a:cubicBezTo>
                      <a:pt x="31" y="31"/>
                      <a:pt x="0" y="62"/>
                      <a:pt x="0" y="62"/>
                    </a:cubicBezTo>
                    <a:cubicBezTo>
                      <a:pt x="0" y="62"/>
                      <a:pt x="0" y="62"/>
                      <a:pt x="0" y="93"/>
                    </a:cubicBezTo>
                    <a:lnTo>
                      <a:pt x="0" y="93"/>
                    </a:lnTo>
                    <a:lnTo>
                      <a:pt x="31" y="93"/>
                    </a:lnTo>
                    <a:cubicBezTo>
                      <a:pt x="62" y="93"/>
                      <a:pt x="62" y="93"/>
                      <a:pt x="62" y="93"/>
                    </a:cubicBezTo>
                    <a:cubicBezTo>
                      <a:pt x="62" y="124"/>
                      <a:pt x="62" y="124"/>
                      <a:pt x="62" y="155"/>
                    </a:cubicBezTo>
                    <a:lnTo>
                      <a:pt x="62" y="155"/>
                    </a:lnTo>
                    <a:cubicBezTo>
                      <a:pt x="62" y="186"/>
                      <a:pt x="62" y="186"/>
                      <a:pt x="62" y="186"/>
                    </a:cubicBezTo>
                    <a:cubicBezTo>
                      <a:pt x="31" y="186"/>
                      <a:pt x="31" y="186"/>
                      <a:pt x="31" y="186"/>
                    </a:cubicBezTo>
                    <a:lnTo>
                      <a:pt x="0" y="186"/>
                    </a:lnTo>
                    <a:lnTo>
                      <a:pt x="0" y="186"/>
                    </a:lnTo>
                    <a:lnTo>
                      <a:pt x="0" y="186"/>
                    </a:lnTo>
                    <a:lnTo>
                      <a:pt x="0" y="186"/>
                    </a:lnTo>
                    <a:lnTo>
                      <a:pt x="0" y="186"/>
                    </a:lnTo>
                    <a:lnTo>
                      <a:pt x="31" y="186"/>
                    </a:lnTo>
                    <a:lnTo>
                      <a:pt x="62" y="186"/>
                    </a:lnTo>
                    <a:lnTo>
                      <a:pt x="93" y="186"/>
                    </a:lnTo>
                    <a:cubicBezTo>
                      <a:pt x="124" y="186"/>
                      <a:pt x="124" y="186"/>
                      <a:pt x="124" y="186"/>
                    </a:cubicBezTo>
                    <a:lnTo>
                      <a:pt x="124" y="186"/>
                    </a:lnTo>
                    <a:lnTo>
                      <a:pt x="124" y="186"/>
                    </a:lnTo>
                    <a:cubicBezTo>
                      <a:pt x="93" y="186"/>
                      <a:pt x="93" y="186"/>
                      <a:pt x="93" y="186"/>
                    </a:cubicBezTo>
                    <a:cubicBezTo>
                      <a:pt x="248" y="62"/>
                      <a:pt x="248" y="62"/>
                      <a:pt x="248"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0" name="Freeform 199"/>
              <p:cNvSpPr>
                <a:spLocks noChangeArrowheads="1"/>
              </p:cNvSpPr>
              <p:nvPr/>
            </p:nvSpPr>
            <p:spPr bwMode="auto">
              <a:xfrm>
                <a:off x="1771650" y="954088"/>
                <a:ext cx="77788" cy="22225"/>
              </a:xfrm>
              <a:custGeom>
                <a:avLst/>
                <a:gdLst>
                  <a:gd name="T0" fmla="*/ 0 w 218"/>
                  <a:gd name="T1" fmla="*/ 62 h 63"/>
                  <a:gd name="T2" fmla="*/ 0 w 218"/>
                  <a:gd name="T3" fmla="*/ 62 h 63"/>
                  <a:gd name="T4" fmla="*/ 0 w 218"/>
                  <a:gd name="T5" fmla="*/ 62 h 63"/>
                  <a:gd name="T6" fmla="*/ 31 w 218"/>
                  <a:gd name="T7" fmla="*/ 62 h 63"/>
                  <a:gd name="T8" fmla="*/ 31 w 218"/>
                  <a:gd name="T9" fmla="*/ 31 h 63"/>
                  <a:gd name="T10" fmla="*/ 31 w 218"/>
                  <a:gd name="T11" fmla="*/ 0 h 63"/>
                  <a:gd name="T12" fmla="*/ 62 w 218"/>
                  <a:gd name="T13" fmla="*/ 0 h 63"/>
                  <a:gd name="T14" fmla="*/ 124 w 218"/>
                  <a:gd name="T15" fmla="*/ 31 h 63"/>
                  <a:gd name="T16" fmla="*/ 155 w 218"/>
                  <a:gd name="T17" fmla="*/ 31 h 63"/>
                  <a:gd name="T18" fmla="*/ 155 w 218"/>
                  <a:gd name="T19" fmla="*/ 31 h 63"/>
                  <a:gd name="T20" fmla="*/ 155 w 218"/>
                  <a:gd name="T21" fmla="*/ 31 h 63"/>
                  <a:gd name="T22" fmla="*/ 186 w 218"/>
                  <a:gd name="T23" fmla="*/ 0 h 63"/>
                  <a:gd name="T24" fmla="*/ 217 w 218"/>
                  <a:gd name="T25" fmla="*/ 0 h 63"/>
                  <a:gd name="T26" fmla="*/ 217 w 218"/>
                  <a:gd name="T27" fmla="*/ 0 h 63"/>
                  <a:gd name="T28" fmla="*/ 186 w 218"/>
                  <a:gd name="T29" fmla="*/ 0 h 63"/>
                  <a:gd name="T30" fmla="*/ 155 w 218"/>
                  <a:gd name="T31" fmla="*/ 0 h 63"/>
                  <a:gd name="T32" fmla="*/ 155 w 218"/>
                  <a:gd name="T33" fmla="*/ 0 h 63"/>
                  <a:gd name="T34" fmla="*/ 124 w 218"/>
                  <a:gd name="T35" fmla="*/ 0 h 63"/>
                  <a:gd name="T36" fmla="*/ 93 w 218"/>
                  <a:gd name="T37" fmla="*/ 0 h 63"/>
                  <a:gd name="T38" fmla="*/ 93 w 218"/>
                  <a:gd name="T39" fmla="*/ 0 h 63"/>
                  <a:gd name="T40" fmla="*/ 93 w 218"/>
                  <a:gd name="T41" fmla="*/ 0 h 63"/>
                  <a:gd name="T42" fmla="*/ 62 w 218"/>
                  <a:gd name="T43" fmla="*/ 0 h 63"/>
                  <a:gd name="T44" fmla="*/ 31 w 218"/>
                  <a:gd name="T45" fmla="*/ 0 h 63"/>
                  <a:gd name="T46" fmla="*/ 0 w 218"/>
                  <a:gd name="T47" fmla="*/ 0 h 63"/>
                  <a:gd name="T48" fmla="*/ 0 w 218"/>
                  <a:gd name="T49" fmla="*/ 0 h 63"/>
                  <a:gd name="T50" fmla="*/ 0 w 218"/>
                  <a:gd name="T51" fmla="*/ 0 h 63"/>
                  <a:gd name="T52" fmla="*/ 0 w 218"/>
                  <a:gd name="T53" fmla="*/ 31 h 63"/>
                  <a:gd name="T54" fmla="*/ 0 w 218"/>
                  <a:gd name="T5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63">
                    <a:moveTo>
                      <a:pt x="0" y="62"/>
                    </a:moveTo>
                    <a:lnTo>
                      <a:pt x="0" y="62"/>
                    </a:lnTo>
                    <a:lnTo>
                      <a:pt x="0" y="62"/>
                    </a:lnTo>
                    <a:cubicBezTo>
                      <a:pt x="0" y="62"/>
                      <a:pt x="0" y="62"/>
                      <a:pt x="31" y="62"/>
                    </a:cubicBezTo>
                    <a:cubicBezTo>
                      <a:pt x="31" y="62"/>
                      <a:pt x="31" y="62"/>
                      <a:pt x="31" y="31"/>
                    </a:cubicBezTo>
                    <a:cubicBezTo>
                      <a:pt x="31" y="31"/>
                      <a:pt x="31" y="31"/>
                      <a:pt x="31" y="0"/>
                    </a:cubicBezTo>
                    <a:lnTo>
                      <a:pt x="62" y="0"/>
                    </a:lnTo>
                    <a:cubicBezTo>
                      <a:pt x="62" y="0"/>
                      <a:pt x="93" y="31"/>
                      <a:pt x="124" y="31"/>
                    </a:cubicBezTo>
                    <a:lnTo>
                      <a:pt x="155" y="31"/>
                    </a:lnTo>
                    <a:lnTo>
                      <a:pt x="155" y="31"/>
                    </a:lnTo>
                    <a:lnTo>
                      <a:pt x="155" y="31"/>
                    </a:lnTo>
                    <a:cubicBezTo>
                      <a:pt x="155" y="0"/>
                      <a:pt x="186" y="0"/>
                      <a:pt x="186" y="0"/>
                    </a:cubicBezTo>
                    <a:cubicBezTo>
                      <a:pt x="186" y="0"/>
                      <a:pt x="186" y="0"/>
                      <a:pt x="217" y="0"/>
                    </a:cubicBezTo>
                    <a:lnTo>
                      <a:pt x="217" y="0"/>
                    </a:lnTo>
                    <a:lnTo>
                      <a:pt x="186" y="0"/>
                    </a:lnTo>
                    <a:cubicBezTo>
                      <a:pt x="186" y="0"/>
                      <a:pt x="186" y="0"/>
                      <a:pt x="155" y="0"/>
                    </a:cubicBezTo>
                    <a:lnTo>
                      <a:pt x="155" y="0"/>
                    </a:lnTo>
                    <a:cubicBezTo>
                      <a:pt x="124" y="0"/>
                      <a:pt x="124" y="0"/>
                      <a:pt x="124" y="0"/>
                    </a:cubicBezTo>
                    <a:cubicBezTo>
                      <a:pt x="124" y="0"/>
                      <a:pt x="124" y="0"/>
                      <a:pt x="93" y="0"/>
                    </a:cubicBezTo>
                    <a:lnTo>
                      <a:pt x="93" y="0"/>
                    </a:lnTo>
                    <a:lnTo>
                      <a:pt x="93" y="0"/>
                    </a:lnTo>
                    <a:cubicBezTo>
                      <a:pt x="62" y="0"/>
                      <a:pt x="62" y="0"/>
                      <a:pt x="62" y="0"/>
                    </a:cubicBezTo>
                    <a:lnTo>
                      <a:pt x="31" y="0"/>
                    </a:lnTo>
                    <a:cubicBezTo>
                      <a:pt x="31" y="0"/>
                      <a:pt x="31" y="0"/>
                      <a:pt x="0" y="0"/>
                    </a:cubicBezTo>
                    <a:lnTo>
                      <a:pt x="0" y="0"/>
                    </a:lnTo>
                    <a:lnTo>
                      <a:pt x="0" y="0"/>
                    </a:lnTo>
                    <a:cubicBezTo>
                      <a:pt x="0" y="31"/>
                      <a:pt x="0" y="31"/>
                      <a:pt x="0" y="31"/>
                    </a:cubicBezTo>
                    <a:cubicBezTo>
                      <a:pt x="0" y="62"/>
                      <a:pt x="0" y="62"/>
                      <a:pt x="0"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1" name="Freeform 200"/>
              <p:cNvSpPr>
                <a:spLocks noChangeArrowheads="1"/>
              </p:cNvSpPr>
              <p:nvPr/>
            </p:nvSpPr>
            <p:spPr bwMode="auto">
              <a:xfrm>
                <a:off x="1325563" y="965200"/>
                <a:ext cx="312737" cy="100013"/>
              </a:xfrm>
              <a:custGeom>
                <a:avLst/>
                <a:gdLst>
                  <a:gd name="T0" fmla="*/ 62 w 869"/>
                  <a:gd name="T1" fmla="*/ 124 h 280"/>
                  <a:gd name="T2" fmla="*/ 186 w 869"/>
                  <a:gd name="T3" fmla="*/ 124 h 280"/>
                  <a:gd name="T4" fmla="*/ 310 w 869"/>
                  <a:gd name="T5" fmla="*/ 124 h 280"/>
                  <a:gd name="T6" fmla="*/ 341 w 869"/>
                  <a:gd name="T7" fmla="*/ 155 h 280"/>
                  <a:gd name="T8" fmla="*/ 280 w 869"/>
                  <a:gd name="T9" fmla="*/ 217 h 280"/>
                  <a:gd name="T10" fmla="*/ 186 w 869"/>
                  <a:gd name="T11" fmla="*/ 186 h 280"/>
                  <a:gd name="T12" fmla="*/ 93 w 869"/>
                  <a:gd name="T13" fmla="*/ 217 h 280"/>
                  <a:gd name="T14" fmla="*/ 156 w 869"/>
                  <a:gd name="T15" fmla="*/ 217 h 280"/>
                  <a:gd name="T16" fmla="*/ 186 w 869"/>
                  <a:gd name="T17" fmla="*/ 217 h 280"/>
                  <a:gd name="T18" fmla="*/ 248 w 869"/>
                  <a:gd name="T19" fmla="*/ 279 h 280"/>
                  <a:gd name="T20" fmla="*/ 248 w 869"/>
                  <a:gd name="T21" fmla="*/ 279 h 280"/>
                  <a:gd name="T22" fmla="*/ 310 w 869"/>
                  <a:gd name="T23" fmla="*/ 279 h 280"/>
                  <a:gd name="T24" fmla="*/ 341 w 869"/>
                  <a:gd name="T25" fmla="*/ 279 h 280"/>
                  <a:gd name="T26" fmla="*/ 404 w 869"/>
                  <a:gd name="T27" fmla="*/ 248 h 280"/>
                  <a:gd name="T28" fmla="*/ 465 w 869"/>
                  <a:gd name="T29" fmla="*/ 248 h 280"/>
                  <a:gd name="T30" fmla="*/ 558 w 869"/>
                  <a:gd name="T31" fmla="*/ 217 h 280"/>
                  <a:gd name="T32" fmla="*/ 620 w 869"/>
                  <a:gd name="T33" fmla="*/ 186 h 280"/>
                  <a:gd name="T34" fmla="*/ 620 w 869"/>
                  <a:gd name="T35" fmla="*/ 217 h 280"/>
                  <a:gd name="T36" fmla="*/ 682 w 869"/>
                  <a:gd name="T37" fmla="*/ 248 h 280"/>
                  <a:gd name="T38" fmla="*/ 806 w 869"/>
                  <a:gd name="T39" fmla="*/ 248 h 280"/>
                  <a:gd name="T40" fmla="*/ 868 w 869"/>
                  <a:gd name="T41" fmla="*/ 186 h 280"/>
                  <a:gd name="T42" fmla="*/ 806 w 869"/>
                  <a:gd name="T43" fmla="*/ 155 h 280"/>
                  <a:gd name="T44" fmla="*/ 775 w 869"/>
                  <a:gd name="T45" fmla="*/ 186 h 280"/>
                  <a:gd name="T46" fmla="*/ 713 w 869"/>
                  <a:gd name="T47" fmla="*/ 155 h 280"/>
                  <a:gd name="T48" fmla="*/ 651 w 869"/>
                  <a:gd name="T49" fmla="*/ 31 h 280"/>
                  <a:gd name="T50" fmla="*/ 589 w 869"/>
                  <a:gd name="T51" fmla="*/ 0 h 280"/>
                  <a:gd name="T52" fmla="*/ 558 w 869"/>
                  <a:gd name="T53" fmla="*/ 31 h 280"/>
                  <a:gd name="T54" fmla="*/ 589 w 869"/>
                  <a:gd name="T55" fmla="*/ 62 h 280"/>
                  <a:gd name="T56" fmla="*/ 528 w 869"/>
                  <a:gd name="T57" fmla="*/ 124 h 280"/>
                  <a:gd name="T58" fmla="*/ 496 w 869"/>
                  <a:gd name="T59" fmla="*/ 93 h 280"/>
                  <a:gd name="T60" fmla="*/ 496 w 869"/>
                  <a:gd name="T61" fmla="*/ 62 h 280"/>
                  <a:gd name="T62" fmla="*/ 465 w 869"/>
                  <a:gd name="T63" fmla="*/ 62 h 280"/>
                  <a:gd name="T64" fmla="*/ 372 w 869"/>
                  <a:gd name="T65" fmla="*/ 62 h 280"/>
                  <a:gd name="T66" fmla="*/ 341 w 869"/>
                  <a:gd name="T67" fmla="*/ 62 h 280"/>
                  <a:gd name="T68" fmla="*/ 310 w 869"/>
                  <a:gd name="T69" fmla="*/ 93 h 280"/>
                  <a:gd name="T70" fmla="*/ 310 w 869"/>
                  <a:gd name="T71" fmla="*/ 62 h 280"/>
                  <a:gd name="T72" fmla="*/ 280 w 869"/>
                  <a:gd name="T73" fmla="*/ 31 h 280"/>
                  <a:gd name="T74" fmla="*/ 248 w 869"/>
                  <a:gd name="T75" fmla="*/ 31 h 280"/>
                  <a:gd name="T76" fmla="*/ 186 w 869"/>
                  <a:gd name="T77" fmla="*/ 62 h 280"/>
                  <a:gd name="T78" fmla="*/ 156 w 869"/>
                  <a:gd name="T79" fmla="*/ 31 h 280"/>
                  <a:gd name="T80" fmla="*/ 156 w 869"/>
                  <a:gd name="T81" fmla="*/ 0 h 280"/>
                  <a:gd name="T82" fmla="*/ 93 w 869"/>
                  <a:gd name="T83" fmla="*/ 0 h 280"/>
                  <a:gd name="T84" fmla="*/ 93 w 869"/>
                  <a:gd name="T85" fmla="*/ 0 h 280"/>
                  <a:gd name="T86" fmla="*/ 32 w 869"/>
                  <a:gd name="T87" fmla="*/ 31 h 280"/>
                  <a:gd name="T88" fmla="*/ 0 w 869"/>
                  <a:gd name="T89" fmla="*/ 62 h 280"/>
                  <a:gd name="T90" fmla="*/ 0 w 869"/>
                  <a:gd name="T91" fmla="*/ 124 h 280"/>
                  <a:gd name="T92" fmla="*/ 0 w 869"/>
                  <a:gd name="T93" fmla="*/ 124 h 280"/>
                  <a:gd name="T94" fmla="*/ 32 w 869"/>
                  <a:gd name="T95"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9" h="280">
                    <a:moveTo>
                      <a:pt x="62" y="124"/>
                    </a:moveTo>
                    <a:lnTo>
                      <a:pt x="62" y="124"/>
                    </a:lnTo>
                    <a:cubicBezTo>
                      <a:pt x="62" y="124"/>
                      <a:pt x="93" y="124"/>
                      <a:pt x="124" y="124"/>
                    </a:cubicBezTo>
                    <a:cubicBezTo>
                      <a:pt x="156" y="124"/>
                      <a:pt x="186" y="124"/>
                      <a:pt x="186" y="124"/>
                    </a:cubicBezTo>
                    <a:cubicBezTo>
                      <a:pt x="186" y="124"/>
                      <a:pt x="217" y="124"/>
                      <a:pt x="248" y="124"/>
                    </a:cubicBezTo>
                    <a:cubicBezTo>
                      <a:pt x="280" y="124"/>
                      <a:pt x="310" y="124"/>
                      <a:pt x="310" y="124"/>
                    </a:cubicBezTo>
                    <a:cubicBezTo>
                      <a:pt x="310" y="124"/>
                      <a:pt x="310" y="124"/>
                      <a:pt x="341" y="124"/>
                    </a:cubicBezTo>
                    <a:lnTo>
                      <a:pt x="341" y="155"/>
                    </a:lnTo>
                    <a:cubicBezTo>
                      <a:pt x="341" y="186"/>
                      <a:pt x="341" y="186"/>
                      <a:pt x="310" y="186"/>
                    </a:cubicBezTo>
                    <a:cubicBezTo>
                      <a:pt x="310" y="217"/>
                      <a:pt x="280" y="217"/>
                      <a:pt x="280" y="217"/>
                    </a:cubicBezTo>
                    <a:cubicBezTo>
                      <a:pt x="248" y="217"/>
                      <a:pt x="248" y="217"/>
                      <a:pt x="217" y="217"/>
                    </a:cubicBezTo>
                    <a:cubicBezTo>
                      <a:pt x="217" y="186"/>
                      <a:pt x="217" y="186"/>
                      <a:pt x="186" y="186"/>
                    </a:cubicBezTo>
                    <a:lnTo>
                      <a:pt x="186" y="186"/>
                    </a:lnTo>
                    <a:cubicBezTo>
                      <a:pt x="156" y="186"/>
                      <a:pt x="124" y="217"/>
                      <a:pt x="93" y="217"/>
                    </a:cubicBezTo>
                    <a:lnTo>
                      <a:pt x="93" y="217"/>
                    </a:lnTo>
                    <a:cubicBezTo>
                      <a:pt x="124" y="217"/>
                      <a:pt x="156" y="217"/>
                      <a:pt x="156" y="217"/>
                    </a:cubicBezTo>
                    <a:lnTo>
                      <a:pt x="186" y="217"/>
                    </a:lnTo>
                    <a:lnTo>
                      <a:pt x="186" y="217"/>
                    </a:lnTo>
                    <a:cubicBezTo>
                      <a:pt x="217" y="217"/>
                      <a:pt x="217" y="248"/>
                      <a:pt x="248" y="248"/>
                    </a:cubicBezTo>
                    <a:cubicBezTo>
                      <a:pt x="248" y="248"/>
                      <a:pt x="248" y="248"/>
                      <a:pt x="248" y="279"/>
                    </a:cubicBezTo>
                    <a:lnTo>
                      <a:pt x="248" y="279"/>
                    </a:lnTo>
                    <a:lnTo>
                      <a:pt x="248" y="279"/>
                    </a:lnTo>
                    <a:lnTo>
                      <a:pt x="248" y="279"/>
                    </a:lnTo>
                    <a:cubicBezTo>
                      <a:pt x="280" y="279"/>
                      <a:pt x="280" y="279"/>
                      <a:pt x="310" y="279"/>
                    </a:cubicBezTo>
                    <a:cubicBezTo>
                      <a:pt x="310" y="279"/>
                      <a:pt x="310" y="279"/>
                      <a:pt x="341" y="279"/>
                    </a:cubicBezTo>
                    <a:lnTo>
                      <a:pt x="341" y="279"/>
                    </a:lnTo>
                    <a:lnTo>
                      <a:pt x="341" y="279"/>
                    </a:lnTo>
                    <a:cubicBezTo>
                      <a:pt x="372" y="279"/>
                      <a:pt x="372" y="248"/>
                      <a:pt x="404" y="248"/>
                    </a:cubicBezTo>
                    <a:cubicBezTo>
                      <a:pt x="434" y="248"/>
                      <a:pt x="434" y="248"/>
                      <a:pt x="465" y="248"/>
                    </a:cubicBezTo>
                    <a:lnTo>
                      <a:pt x="465" y="248"/>
                    </a:lnTo>
                    <a:cubicBezTo>
                      <a:pt x="465" y="248"/>
                      <a:pt x="496" y="217"/>
                      <a:pt x="528" y="217"/>
                    </a:cubicBezTo>
                    <a:cubicBezTo>
                      <a:pt x="528" y="217"/>
                      <a:pt x="528" y="217"/>
                      <a:pt x="558" y="217"/>
                    </a:cubicBezTo>
                    <a:cubicBezTo>
                      <a:pt x="558" y="217"/>
                      <a:pt x="558" y="217"/>
                      <a:pt x="589" y="217"/>
                    </a:cubicBezTo>
                    <a:cubicBezTo>
                      <a:pt x="620" y="186"/>
                      <a:pt x="620" y="186"/>
                      <a:pt x="620" y="186"/>
                    </a:cubicBezTo>
                    <a:cubicBezTo>
                      <a:pt x="620" y="217"/>
                      <a:pt x="620" y="217"/>
                      <a:pt x="620" y="217"/>
                    </a:cubicBezTo>
                    <a:lnTo>
                      <a:pt x="620" y="217"/>
                    </a:lnTo>
                    <a:lnTo>
                      <a:pt x="620" y="217"/>
                    </a:lnTo>
                    <a:cubicBezTo>
                      <a:pt x="651" y="217"/>
                      <a:pt x="682" y="217"/>
                      <a:pt x="682" y="248"/>
                    </a:cubicBezTo>
                    <a:cubicBezTo>
                      <a:pt x="682" y="248"/>
                      <a:pt x="713" y="248"/>
                      <a:pt x="775" y="248"/>
                    </a:cubicBezTo>
                    <a:lnTo>
                      <a:pt x="806" y="248"/>
                    </a:lnTo>
                    <a:cubicBezTo>
                      <a:pt x="837" y="217"/>
                      <a:pt x="868" y="217"/>
                      <a:pt x="868" y="186"/>
                    </a:cubicBezTo>
                    <a:lnTo>
                      <a:pt x="868" y="186"/>
                    </a:lnTo>
                    <a:lnTo>
                      <a:pt x="806" y="155"/>
                    </a:lnTo>
                    <a:lnTo>
                      <a:pt x="806" y="155"/>
                    </a:lnTo>
                    <a:lnTo>
                      <a:pt x="806" y="155"/>
                    </a:lnTo>
                    <a:cubicBezTo>
                      <a:pt x="775" y="186"/>
                      <a:pt x="775" y="186"/>
                      <a:pt x="775" y="186"/>
                    </a:cubicBezTo>
                    <a:cubicBezTo>
                      <a:pt x="744" y="186"/>
                      <a:pt x="744" y="155"/>
                      <a:pt x="713" y="155"/>
                    </a:cubicBezTo>
                    <a:lnTo>
                      <a:pt x="713" y="155"/>
                    </a:lnTo>
                    <a:lnTo>
                      <a:pt x="713" y="155"/>
                    </a:lnTo>
                    <a:cubicBezTo>
                      <a:pt x="713" y="124"/>
                      <a:pt x="651" y="62"/>
                      <a:pt x="651" y="31"/>
                    </a:cubicBezTo>
                    <a:lnTo>
                      <a:pt x="620" y="0"/>
                    </a:lnTo>
                    <a:lnTo>
                      <a:pt x="589" y="0"/>
                    </a:lnTo>
                    <a:lnTo>
                      <a:pt x="558" y="0"/>
                    </a:lnTo>
                    <a:lnTo>
                      <a:pt x="558" y="31"/>
                    </a:lnTo>
                    <a:cubicBezTo>
                      <a:pt x="558" y="31"/>
                      <a:pt x="558" y="31"/>
                      <a:pt x="558" y="62"/>
                    </a:cubicBezTo>
                    <a:lnTo>
                      <a:pt x="589" y="62"/>
                    </a:lnTo>
                    <a:cubicBezTo>
                      <a:pt x="589" y="93"/>
                      <a:pt x="589" y="93"/>
                      <a:pt x="589" y="93"/>
                    </a:cubicBezTo>
                    <a:cubicBezTo>
                      <a:pt x="558" y="124"/>
                      <a:pt x="558" y="124"/>
                      <a:pt x="528" y="124"/>
                    </a:cubicBezTo>
                    <a:lnTo>
                      <a:pt x="528" y="124"/>
                    </a:lnTo>
                    <a:cubicBezTo>
                      <a:pt x="528" y="124"/>
                      <a:pt x="496" y="124"/>
                      <a:pt x="496" y="93"/>
                    </a:cubicBezTo>
                    <a:lnTo>
                      <a:pt x="496" y="62"/>
                    </a:lnTo>
                    <a:lnTo>
                      <a:pt x="496" y="62"/>
                    </a:lnTo>
                    <a:cubicBezTo>
                      <a:pt x="496" y="62"/>
                      <a:pt x="496" y="62"/>
                      <a:pt x="465" y="62"/>
                    </a:cubicBezTo>
                    <a:lnTo>
                      <a:pt x="465" y="62"/>
                    </a:lnTo>
                    <a:cubicBezTo>
                      <a:pt x="465" y="62"/>
                      <a:pt x="465" y="62"/>
                      <a:pt x="404" y="62"/>
                    </a:cubicBezTo>
                    <a:cubicBezTo>
                      <a:pt x="372" y="62"/>
                      <a:pt x="372" y="62"/>
                      <a:pt x="372" y="62"/>
                    </a:cubicBezTo>
                    <a:lnTo>
                      <a:pt x="372" y="62"/>
                    </a:lnTo>
                    <a:cubicBezTo>
                      <a:pt x="372" y="62"/>
                      <a:pt x="372" y="62"/>
                      <a:pt x="341" y="62"/>
                    </a:cubicBezTo>
                    <a:lnTo>
                      <a:pt x="341" y="62"/>
                    </a:lnTo>
                    <a:cubicBezTo>
                      <a:pt x="341" y="62"/>
                      <a:pt x="341" y="93"/>
                      <a:pt x="310" y="93"/>
                    </a:cubicBezTo>
                    <a:lnTo>
                      <a:pt x="310" y="93"/>
                    </a:lnTo>
                    <a:lnTo>
                      <a:pt x="310" y="62"/>
                    </a:lnTo>
                    <a:lnTo>
                      <a:pt x="310" y="31"/>
                    </a:lnTo>
                    <a:cubicBezTo>
                      <a:pt x="280" y="31"/>
                      <a:pt x="280" y="31"/>
                      <a:pt x="280" y="31"/>
                    </a:cubicBezTo>
                    <a:lnTo>
                      <a:pt x="280" y="31"/>
                    </a:lnTo>
                    <a:cubicBezTo>
                      <a:pt x="248" y="31"/>
                      <a:pt x="248" y="31"/>
                      <a:pt x="248" y="31"/>
                    </a:cubicBezTo>
                    <a:cubicBezTo>
                      <a:pt x="217" y="31"/>
                      <a:pt x="217" y="31"/>
                      <a:pt x="217" y="62"/>
                    </a:cubicBezTo>
                    <a:lnTo>
                      <a:pt x="186" y="62"/>
                    </a:lnTo>
                    <a:cubicBezTo>
                      <a:pt x="156" y="62"/>
                      <a:pt x="156" y="62"/>
                      <a:pt x="156" y="62"/>
                    </a:cubicBezTo>
                    <a:cubicBezTo>
                      <a:pt x="156" y="31"/>
                      <a:pt x="156" y="31"/>
                      <a:pt x="156" y="31"/>
                    </a:cubicBezTo>
                    <a:lnTo>
                      <a:pt x="156" y="31"/>
                    </a:lnTo>
                    <a:lnTo>
                      <a:pt x="156" y="0"/>
                    </a:lnTo>
                    <a:cubicBezTo>
                      <a:pt x="124" y="0"/>
                      <a:pt x="124" y="0"/>
                      <a:pt x="124" y="0"/>
                    </a:cubicBezTo>
                    <a:lnTo>
                      <a:pt x="93" y="0"/>
                    </a:lnTo>
                    <a:lnTo>
                      <a:pt x="93" y="0"/>
                    </a:lnTo>
                    <a:lnTo>
                      <a:pt x="93" y="0"/>
                    </a:lnTo>
                    <a:cubicBezTo>
                      <a:pt x="62" y="31"/>
                      <a:pt x="62" y="31"/>
                      <a:pt x="62" y="31"/>
                    </a:cubicBezTo>
                    <a:cubicBezTo>
                      <a:pt x="62" y="31"/>
                      <a:pt x="62" y="31"/>
                      <a:pt x="32" y="31"/>
                    </a:cubicBezTo>
                    <a:cubicBezTo>
                      <a:pt x="32" y="31"/>
                      <a:pt x="32" y="31"/>
                      <a:pt x="0" y="31"/>
                    </a:cubicBezTo>
                    <a:lnTo>
                      <a:pt x="0" y="62"/>
                    </a:lnTo>
                    <a:lnTo>
                      <a:pt x="32" y="62"/>
                    </a:lnTo>
                    <a:cubicBezTo>
                      <a:pt x="32" y="93"/>
                      <a:pt x="32" y="124"/>
                      <a:pt x="0" y="124"/>
                    </a:cubicBezTo>
                    <a:lnTo>
                      <a:pt x="0" y="124"/>
                    </a:lnTo>
                    <a:lnTo>
                      <a:pt x="0" y="124"/>
                    </a:lnTo>
                    <a:lnTo>
                      <a:pt x="32" y="124"/>
                    </a:lnTo>
                    <a:lnTo>
                      <a:pt x="32" y="124"/>
                    </a:lnTo>
                    <a:lnTo>
                      <a:pt x="62" y="1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2" name="Freeform 201"/>
              <p:cNvSpPr>
                <a:spLocks noChangeArrowheads="1"/>
              </p:cNvSpPr>
              <p:nvPr/>
            </p:nvSpPr>
            <p:spPr bwMode="auto">
              <a:xfrm>
                <a:off x="1660525" y="954088"/>
                <a:ext cx="66675" cy="44450"/>
              </a:xfrm>
              <a:custGeom>
                <a:avLst/>
                <a:gdLst>
                  <a:gd name="T0" fmla="*/ 155 w 187"/>
                  <a:gd name="T1" fmla="*/ 62 h 125"/>
                  <a:gd name="T2" fmla="*/ 155 w 187"/>
                  <a:gd name="T3" fmla="*/ 62 h 125"/>
                  <a:gd name="T4" fmla="*/ 124 w 187"/>
                  <a:gd name="T5" fmla="*/ 62 h 125"/>
                  <a:gd name="T6" fmla="*/ 93 w 187"/>
                  <a:gd name="T7" fmla="*/ 31 h 125"/>
                  <a:gd name="T8" fmla="*/ 93 w 187"/>
                  <a:gd name="T9" fmla="*/ 0 h 125"/>
                  <a:gd name="T10" fmla="*/ 93 w 187"/>
                  <a:gd name="T11" fmla="*/ 0 h 125"/>
                  <a:gd name="T12" fmla="*/ 62 w 187"/>
                  <a:gd name="T13" fmla="*/ 0 h 125"/>
                  <a:gd name="T14" fmla="*/ 62 w 187"/>
                  <a:gd name="T15" fmla="*/ 0 h 125"/>
                  <a:gd name="T16" fmla="*/ 0 w 187"/>
                  <a:gd name="T17" fmla="*/ 62 h 125"/>
                  <a:gd name="T18" fmla="*/ 31 w 187"/>
                  <a:gd name="T19" fmla="*/ 62 h 125"/>
                  <a:gd name="T20" fmla="*/ 62 w 187"/>
                  <a:gd name="T21" fmla="*/ 93 h 125"/>
                  <a:gd name="T22" fmla="*/ 93 w 187"/>
                  <a:gd name="T23" fmla="*/ 124 h 125"/>
                  <a:gd name="T24" fmla="*/ 93 w 187"/>
                  <a:gd name="T25" fmla="*/ 124 h 125"/>
                  <a:gd name="T26" fmla="*/ 93 w 187"/>
                  <a:gd name="T27" fmla="*/ 62 h 125"/>
                  <a:gd name="T28" fmla="*/ 155 w 187"/>
                  <a:gd name="T29" fmla="*/ 93 h 125"/>
                  <a:gd name="T30" fmla="*/ 186 w 187"/>
                  <a:gd name="T31" fmla="*/ 93 h 125"/>
                  <a:gd name="T32" fmla="*/ 186 w 187"/>
                  <a:gd name="T33" fmla="*/ 93 h 125"/>
                  <a:gd name="T34" fmla="*/ 186 w 187"/>
                  <a:gd name="T35" fmla="*/ 93 h 125"/>
                  <a:gd name="T36" fmla="*/ 155 w 187"/>
                  <a:gd name="T37"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25">
                    <a:moveTo>
                      <a:pt x="155" y="62"/>
                    </a:moveTo>
                    <a:lnTo>
                      <a:pt x="155" y="62"/>
                    </a:lnTo>
                    <a:cubicBezTo>
                      <a:pt x="155" y="62"/>
                      <a:pt x="155" y="62"/>
                      <a:pt x="124" y="62"/>
                    </a:cubicBezTo>
                    <a:cubicBezTo>
                      <a:pt x="124" y="62"/>
                      <a:pt x="93" y="62"/>
                      <a:pt x="93" y="31"/>
                    </a:cubicBezTo>
                    <a:lnTo>
                      <a:pt x="93" y="0"/>
                    </a:lnTo>
                    <a:lnTo>
                      <a:pt x="93" y="0"/>
                    </a:lnTo>
                    <a:cubicBezTo>
                      <a:pt x="62" y="0"/>
                      <a:pt x="62" y="0"/>
                      <a:pt x="62" y="0"/>
                    </a:cubicBezTo>
                    <a:lnTo>
                      <a:pt x="62" y="0"/>
                    </a:lnTo>
                    <a:cubicBezTo>
                      <a:pt x="62" y="31"/>
                      <a:pt x="31" y="62"/>
                      <a:pt x="0" y="62"/>
                    </a:cubicBezTo>
                    <a:cubicBezTo>
                      <a:pt x="31" y="62"/>
                      <a:pt x="31" y="62"/>
                      <a:pt x="31" y="62"/>
                    </a:cubicBezTo>
                    <a:cubicBezTo>
                      <a:pt x="31" y="62"/>
                      <a:pt x="31" y="62"/>
                      <a:pt x="62" y="93"/>
                    </a:cubicBezTo>
                    <a:cubicBezTo>
                      <a:pt x="62" y="93"/>
                      <a:pt x="93" y="93"/>
                      <a:pt x="93" y="124"/>
                    </a:cubicBezTo>
                    <a:lnTo>
                      <a:pt x="93" y="124"/>
                    </a:lnTo>
                    <a:cubicBezTo>
                      <a:pt x="93" y="62"/>
                      <a:pt x="93" y="62"/>
                      <a:pt x="93" y="62"/>
                    </a:cubicBezTo>
                    <a:cubicBezTo>
                      <a:pt x="155" y="93"/>
                      <a:pt x="155" y="93"/>
                      <a:pt x="155" y="93"/>
                    </a:cubicBezTo>
                    <a:cubicBezTo>
                      <a:pt x="155" y="93"/>
                      <a:pt x="155" y="93"/>
                      <a:pt x="186" y="93"/>
                    </a:cubicBezTo>
                    <a:lnTo>
                      <a:pt x="186" y="93"/>
                    </a:lnTo>
                    <a:lnTo>
                      <a:pt x="186" y="93"/>
                    </a:lnTo>
                    <a:cubicBezTo>
                      <a:pt x="186" y="93"/>
                      <a:pt x="186" y="93"/>
                      <a:pt x="155"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3" name="Freeform 202"/>
              <p:cNvSpPr>
                <a:spLocks noChangeArrowheads="1"/>
              </p:cNvSpPr>
              <p:nvPr/>
            </p:nvSpPr>
            <p:spPr bwMode="auto">
              <a:xfrm>
                <a:off x="1973263" y="909638"/>
                <a:ext cx="88900" cy="11112"/>
              </a:xfrm>
              <a:custGeom>
                <a:avLst/>
                <a:gdLst>
                  <a:gd name="T0" fmla="*/ 186 w 249"/>
                  <a:gd name="T1" fmla="*/ 0 h 32"/>
                  <a:gd name="T2" fmla="*/ 186 w 249"/>
                  <a:gd name="T3" fmla="*/ 0 h 32"/>
                  <a:gd name="T4" fmla="*/ 155 w 249"/>
                  <a:gd name="T5" fmla="*/ 0 h 32"/>
                  <a:gd name="T6" fmla="*/ 155 w 249"/>
                  <a:gd name="T7" fmla="*/ 0 h 32"/>
                  <a:gd name="T8" fmla="*/ 124 w 249"/>
                  <a:gd name="T9" fmla="*/ 0 h 32"/>
                  <a:gd name="T10" fmla="*/ 93 w 249"/>
                  <a:gd name="T11" fmla="*/ 0 h 32"/>
                  <a:gd name="T12" fmla="*/ 62 w 249"/>
                  <a:gd name="T13" fmla="*/ 0 h 32"/>
                  <a:gd name="T14" fmla="*/ 62 w 249"/>
                  <a:gd name="T15" fmla="*/ 0 h 32"/>
                  <a:gd name="T16" fmla="*/ 62 w 249"/>
                  <a:gd name="T17" fmla="*/ 0 h 32"/>
                  <a:gd name="T18" fmla="*/ 0 w 249"/>
                  <a:gd name="T19" fmla="*/ 31 h 32"/>
                  <a:gd name="T20" fmla="*/ 31 w 249"/>
                  <a:gd name="T21" fmla="*/ 31 h 32"/>
                  <a:gd name="T22" fmla="*/ 31 w 249"/>
                  <a:gd name="T23" fmla="*/ 31 h 32"/>
                  <a:gd name="T24" fmla="*/ 62 w 249"/>
                  <a:gd name="T25" fmla="*/ 0 h 32"/>
                  <a:gd name="T26" fmla="*/ 93 w 249"/>
                  <a:gd name="T27" fmla="*/ 0 h 32"/>
                  <a:gd name="T28" fmla="*/ 93 w 249"/>
                  <a:gd name="T29" fmla="*/ 0 h 32"/>
                  <a:gd name="T30" fmla="*/ 124 w 249"/>
                  <a:gd name="T31" fmla="*/ 31 h 32"/>
                  <a:gd name="T32" fmla="*/ 186 w 249"/>
                  <a:gd name="T33" fmla="*/ 31 h 32"/>
                  <a:gd name="T34" fmla="*/ 186 w 249"/>
                  <a:gd name="T35" fmla="*/ 31 h 32"/>
                  <a:gd name="T36" fmla="*/ 186 w 249"/>
                  <a:gd name="T37" fmla="*/ 31 h 32"/>
                  <a:gd name="T38" fmla="*/ 217 w 249"/>
                  <a:gd name="T39" fmla="*/ 31 h 32"/>
                  <a:gd name="T40" fmla="*/ 217 w 249"/>
                  <a:gd name="T41" fmla="*/ 31 h 32"/>
                  <a:gd name="T42" fmla="*/ 248 w 249"/>
                  <a:gd name="T43" fmla="*/ 31 h 32"/>
                  <a:gd name="T44" fmla="*/ 248 w 249"/>
                  <a:gd name="T45" fmla="*/ 31 h 32"/>
                  <a:gd name="T46" fmla="*/ 248 w 249"/>
                  <a:gd name="T47" fmla="*/ 0 h 32"/>
                  <a:gd name="T48" fmla="*/ 217 w 249"/>
                  <a:gd name="T49" fmla="*/ 0 h 32"/>
                  <a:gd name="T50" fmla="*/ 186 w 249"/>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2">
                    <a:moveTo>
                      <a:pt x="186" y="0"/>
                    </a:moveTo>
                    <a:lnTo>
                      <a:pt x="186" y="0"/>
                    </a:lnTo>
                    <a:cubicBezTo>
                      <a:pt x="186" y="0"/>
                      <a:pt x="186" y="0"/>
                      <a:pt x="155" y="0"/>
                    </a:cubicBezTo>
                    <a:lnTo>
                      <a:pt x="155" y="0"/>
                    </a:lnTo>
                    <a:cubicBezTo>
                      <a:pt x="124" y="0"/>
                      <a:pt x="124" y="0"/>
                      <a:pt x="124" y="0"/>
                    </a:cubicBezTo>
                    <a:cubicBezTo>
                      <a:pt x="93" y="0"/>
                      <a:pt x="93" y="0"/>
                      <a:pt x="93" y="0"/>
                    </a:cubicBezTo>
                    <a:lnTo>
                      <a:pt x="62" y="0"/>
                    </a:lnTo>
                    <a:lnTo>
                      <a:pt x="62" y="0"/>
                    </a:lnTo>
                    <a:lnTo>
                      <a:pt x="62" y="0"/>
                    </a:lnTo>
                    <a:cubicBezTo>
                      <a:pt x="31" y="0"/>
                      <a:pt x="31" y="31"/>
                      <a:pt x="0" y="31"/>
                    </a:cubicBezTo>
                    <a:cubicBezTo>
                      <a:pt x="0" y="31"/>
                      <a:pt x="0" y="31"/>
                      <a:pt x="31" y="31"/>
                    </a:cubicBezTo>
                    <a:lnTo>
                      <a:pt x="31" y="31"/>
                    </a:lnTo>
                    <a:cubicBezTo>
                      <a:pt x="31" y="31"/>
                      <a:pt x="62" y="31"/>
                      <a:pt x="62" y="0"/>
                    </a:cubicBezTo>
                    <a:cubicBezTo>
                      <a:pt x="93" y="0"/>
                      <a:pt x="93" y="0"/>
                      <a:pt x="93" y="0"/>
                    </a:cubicBezTo>
                    <a:lnTo>
                      <a:pt x="93" y="0"/>
                    </a:lnTo>
                    <a:cubicBezTo>
                      <a:pt x="93" y="31"/>
                      <a:pt x="124" y="31"/>
                      <a:pt x="124" y="31"/>
                    </a:cubicBezTo>
                    <a:cubicBezTo>
                      <a:pt x="155" y="31"/>
                      <a:pt x="155" y="31"/>
                      <a:pt x="186" y="31"/>
                    </a:cubicBezTo>
                    <a:lnTo>
                      <a:pt x="186" y="31"/>
                    </a:lnTo>
                    <a:lnTo>
                      <a:pt x="186" y="31"/>
                    </a:lnTo>
                    <a:cubicBezTo>
                      <a:pt x="186" y="31"/>
                      <a:pt x="186" y="31"/>
                      <a:pt x="217" y="31"/>
                    </a:cubicBezTo>
                    <a:lnTo>
                      <a:pt x="217" y="31"/>
                    </a:lnTo>
                    <a:cubicBezTo>
                      <a:pt x="248" y="31"/>
                      <a:pt x="248" y="31"/>
                      <a:pt x="248" y="31"/>
                    </a:cubicBezTo>
                    <a:lnTo>
                      <a:pt x="248" y="31"/>
                    </a:lnTo>
                    <a:cubicBezTo>
                      <a:pt x="248" y="0"/>
                      <a:pt x="248" y="0"/>
                      <a:pt x="248" y="0"/>
                    </a:cubicBezTo>
                    <a:lnTo>
                      <a:pt x="217" y="0"/>
                    </a:lnTo>
                    <a:lnTo>
                      <a:pt x="186"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4" name="Freeform 203"/>
              <p:cNvSpPr>
                <a:spLocks noChangeArrowheads="1"/>
              </p:cNvSpPr>
              <p:nvPr/>
            </p:nvSpPr>
            <p:spPr bwMode="auto">
              <a:xfrm>
                <a:off x="1951038" y="920750"/>
                <a:ext cx="11112" cy="1588"/>
              </a:xfrm>
              <a:custGeom>
                <a:avLst/>
                <a:gdLst>
                  <a:gd name="T0" fmla="*/ 0 w 32"/>
                  <a:gd name="T1" fmla="*/ 0 h 1"/>
                  <a:gd name="T2" fmla="*/ 0 w 32"/>
                  <a:gd name="T3" fmla="*/ 0 h 1"/>
                  <a:gd name="T4" fmla="*/ 31 w 32"/>
                  <a:gd name="T5" fmla="*/ 0 h 1"/>
                  <a:gd name="T6" fmla="*/ 31 w 32"/>
                  <a:gd name="T7" fmla="*/ 0 h 1"/>
                  <a:gd name="T8" fmla="*/ 31 w 32"/>
                  <a:gd name="T9" fmla="*/ 0 h 1"/>
                  <a:gd name="T10" fmla="*/ 0 w 32"/>
                  <a:gd name="T11" fmla="*/ 0 h 1"/>
                </a:gdLst>
                <a:ahLst/>
                <a:cxnLst>
                  <a:cxn ang="0">
                    <a:pos x="T0" y="T1"/>
                  </a:cxn>
                  <a:cxn ang="0">
                    <a:pos x="T2" y="T3"/>
                  </a:cxn>
                  <a:cxn ang="0">
                    <a:pos x="T4" y="T5"/>
                  </a:cxn>
                  <a:cxn ang="0">
                    <a:pos x="T6" y="T7"/>
                  </a:cxn>
                  <a:cxn ang="0">
                    <a:pos x="T8" y="T9"/>
                  </a:cxn>
                  <a:cxn ang="0">
                    <a:pos x="T10" y="T11"/>
                  </a:cxn>
                </a:cxnLst>
                <a:rect l="0" t="0" r="r" b="b"/>
                <a:pathLst>
                  <a:path w="32" h="1">
                    <a:moveTo>
                      <a:pt x="0" y="0"/>
                    </a:moveTo>
                    <a:lnTo>
                      <a:pt x="0" y="0"/>
                    </a:lnTo>
                    <a:lnTo>
                      <a:pt x="31" y="0"/>
                    </a:ln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5" name="Freeform 204"/>
              <p:cNvSpPr>
                <a:spLocks noChangeArrowheads="1"/>
              </p:cNvSpPr>
              <p:nvPr/>
            </p:nvSpPr>
            <p:spPr bwMode="auto">
              <a:xfrm>
                <a:off x="1827213" y="887413"/>
                <a:ext cx="66675" cy="33337"/>
              </a:xfrm>
              <a:custGeom>
                <a:avLst/>
                <a:gdLst>
                  <a:gd name="T0" fmla="*/ 155 w 187"/>
                  <a:gd name="T1" fmla="*/ 31 h 94"/>
                  <a:gd name="T2" fmla="*/ 155 w 187"/>
                  <a:gd name="T3" fmla="*/ 31 h 94"/>
                  <a:gd name="T4" fmla="*/ 124 w 187"/>
                  <a:gd name="T5" fmla="*/ 31 h 94"/>
                  <a:gd name="T6" fmla="*/ 124 w 187"/>
                  <a:gd name="T7" fmla="*/ 31 h 94"/>
                  <a:gd name="T8" fmla="*/ 93 w 187"/>
                  <a:gd name="T9" fmla="*/ 31 h 94"/>
                  <a:gd name="T10" fmla="*/ 62 w 187"/>
                  <a:gd name="T11" fmla="*/ 31 h 94"/>
                  <a:gd name="T12" fmla="*/ 31 w 187"/>
                  <a:gd name="T13" fmla="*/ 31 h 94"/>
                  <a:gd name="T14" fmla="*/ 0 w 187"/>
                  <a:gd name="T15" fmla="*/ 0 h 94"/>
                  <a:gd name="T16" fmla="*/ 31 w 187"/>
                  <a:gd name="T17" fmla="*/ 62 h 94"/>
                  <a:gd name="T18" fmla="*/ 62 w 187"/>
                  <a:gd name="T19" fmla="*/ 93 h 94"/>
                  <a:gd name="T20" fmla="*/ 62 w 187"/>
                  <a:gd name="T21" fmla="*/ 93 h 94"/>
                  <a:gd name="T22" fmla="*/ 62 w 187"/>
                  <a:gd name="T23" fmla="*/ 93 h 94"/>
                  <a:gd name="T24" fmla="*/ 62 w 187"/>
                  <a:gd name="T25" fmla="*/ 93 h 94"/>
                  <a:gd name="T26" fmla="*/ 93 w 187"/>
                  <a:gd name="T27" fmla="*/ 93 h 94"/>
                  <a:gd name="T28" fmla="*/ 93 w 187"/>
                  <a:gd name="T29" fmla="*/ 93 h 94"/>
                  <a:gd name="T30" fmla="*/ 124 w 187"/>
                  <a:gd name="T31" fmla="*/ 93 h 94"/>
                  <a:gd name="T32" fmla="*/ 186 w 187"/>
                  <a:gd name="T33" fmla="*/ 93 h 94"/>
                  <a:gd name="T34" fmla="*/ 186 w 187"/>
                  <a:gd name="T35" fmla="*/ 93 h 94"/>
                  <a:gd name="T36" fmla="*/ 155 w 187"/>
                  <a:gd name="T3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94">
                    <a:moveTo>
                      <a:pt x="155" y="31"/>
                    </a:moveTo>
                    <a:lnTo>
                      <a:pt x="155" y="31"/>
                    </a:lnTo>
                    <a:lnTo>
                      <a:pt x="124" y="31"/>
                    </a:lnTo>
                    <a:lnTo>
                      <a:pt x="124" y="31"/>
                    </a:lnTo>
                    <a:cubicBezTo>
                      <a:pt x="124" y="31"/>
                      <a:pt x="124" y="31"/>
                      <a:pt x="93" y="31"/>
                    </a:cubicBezTo>
                    <a:lnTo>
                      <a:pt x="62" y="31"/>
                    </a:lnTo>
                    <a:lnTo>
                      <a:pt x="31" y="31"/>
                    </a:lnTo>
                    <a:cubicBezTo>
                      <a:pt x="31" y="0"/>
                      <a:pt x="31" y="0"/>
                      <a:pt x="0" y="0"/>
                    </a:cubicBezTo>
                    <a:cubicBezTo>
                      <a:pt x="31" y="31"/>
                      <a:pt x="31" y="62"/>
                      <a:pt x="31" y="62"/>
                    </a:cubicBezTo>
                    <a:cubicBezTo>
                      <a:pt x="31" y="62"/>
                      <a:pt x="31" y="93"/>
                      <a:pt x="62" y="93"/>
                    </a:cubicBezTo>
                    <a:lnTo>
                      <a:pt x="62" y="93"/>
                    </a:lnTo>
                    <a:lnTo>
                      <a:pt x="62" y="93"/>
                    </a:lnTo>
                    <a:lnTo>
                      <a:pt x="62" y="93"/>
                    </a:lnTo>
                    <a:cubicBezTo>
                      <a:pt x="93" y="93"/>
                      <a:pt x="93" y="93"/>
                      <a:pt x="93" y="93"/>
                    </a:cubicBezTo>
                    <a:lnTo>
                      <a:pt x="93" y="93"/>
                    </a:lnTo>
                    <a:lnTo>
                      <a:pt x="124" y="93"/>
                    </a:lnTo>
                    <a:cubicBezTo>
                      <a:pt x="124" y="93"/>
                      <a:pt x="155" y="93"/>
                      <a:pt x="186" y="93"/>
                    </a:cubicBezTo>
                    <a:lnTo>
                      <a:pt x="186" y="93"/>
                    </a:lnTo>
                    <a:cubicBezTo>
                      <a:pt x="155" y="62"/>
                      <a:pt x="155" y="62"/>
                      <a:pt x="155"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6" name="Freeform 205"/>
              <p:cNvSpPr>
                <a:spLocks noChangeArrowheads="1"/>
              </p:cNvSpPr>
              <p:nvPr/>
            </p:nvSpPr>
            <p:spPr bwMode="auto">
              <a:xfrm>
                <a:off x="1962150" y="909638"/>
                <a:ext cx="1588" cy="11112"/>
              </a:xfrm>
              <a:custGeom>
                <a:avLst/>
                <a:gdLst>
                  <a:gd name="T0" fmla="*/ 0 w 1"/>
                  <a:gd name="T1" fmla="*/ 0 h 32"/>
                  <a:gd name="T2" fmla="*/ 0 w 1"/>
                  <a:gd name="T3" fmla="*/ 0 h 32"/>
                  <a:gd name="T4" fmla="*/ 0 w 1"/>
                  <a:gd name="T5" fmla="*/ 31 h 32"/>
                  <a:gd name="T6" fmla="*/ 0 w 1"/>
                  <a:gd name="T7" fmla="*/ 0 h 32"/>
                </a:gdLst>
                <a:ahLst/>
                <a:cxnLst>
                  <a:cxn ang="0">
                    <a:pos x="T0" y="T1"/>
                  </a:cxn>
                  <a:cxn ang="0">
                    <a:pos x="T2" y="T3"/>
                  </a:cxn>
                  <a:cxn ang="0">
                    <a:pos x="T4" y="T5"/>
                  </a:cxn>
                  <a:cxn ang="0">
                    <a:pos x="T6" y="T7"/>
                  </a:cxn>
                </a:cxnLst>
                <a:rect l="0" t="0" r="r" b="b"/>
                <a:pathLst>
                  <a:path w="1" h="32">
                    <a:moveTo>
                      <a:pt x="0" y="0"/>
                    </a:moveTo>
                    <a:lnTo>
                      <a:pt x="0" y="0"/>
                    </a:lnTo>
                    <a:lnTo>
                      <a:pt x="0" y="31"/>
                    </a:lnTo>
                    <a:cubicBezTo>
                      <a:pt x="0" y="31"/>
                      <a:pt x="0" y="31"/>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7" name="Freeform 206"/>
              <p:cNvSpPr>
                <a:spLocks noChangeArrowheads="1"/>
              </p:cNvSpPr>
              <p:nvPr/>
            </p:nvSpPr>
            <p:spPr bwMode="auto">
              <a:xfrm>
                <a:off x="1906588" y="909638"/>
                <a:ext cx="33337" cy="11112"/>
              </a:xfrm>
              <a:custGeom>
                <a:avLst/>
                <a:gdLst>
                  <a:gd name="T0" fmla="*/ 62 w 94"/>
                  <a:gd name="T1" fmla="*/ 31 h 32"/>
                  <a:gd name="T2" fmla="*/ 62 w 94"/>
                  <a:gd name="T3" fmla="*/ 31 h 32"/>
                  <a:gd name="T4" fmla="*/ 62 w 94"/>
                  <a:gd name="T5" fmla="*/ 0 h 32"/>
                  <a:gd name="T6" fmla="*/ 62 w 94"/>
                  <a:gd name="T7" fmla="*/ 31 h 32"/>
                  <a:gd name="T8" fmla="*/ 31 w 94"/>
                  <a:gd name="T9" fmla="*/ 0 h 32"/>
                  <a:gd name="T10" fmla="*/ 31 w 94"/>
                  <a:gd name="T11" fmla="*/ 0 h 32"/>
                  <a:gd name="T12" fmla="*/ 31 w 94"/>
                  <a:gd name="T13" fmla="*/ 0 h 32"/>
                  <a:gd name="T14" fmla="*/ 31 w 94"/>
                  <a:gd name="T15" fmla="*/ 0 h 32"/>
                  <a:gd name="T16" fmla="*/ 0 w 94"/>
                  <a:gd name="T17" fmla="*/ 31 h 32"/>
                  <a:gd name="T18" fmla="*/ 0 w 94"/>
                  <a:gd name="T19" fmla="*/ 31 h 32"/>
                  <a:gd name="T20" fmla="*/ 62 w 94"/>
                  <a:gd name="T21" fmla="*/ 31 h 32"/>
                  <a:gd name="T22" fmla="*/ 62 w 94"/>
                  <a:gd name="T23" fmla="*/ 31 h 32"/>
                  <a:gd name="T24" fmla="*/ 93 w 94"/>
                  <a:gd name="T25" fmla="*/ 31 h 32"/>
                  <a:gd name="T26" fmla="*/ 93 w 94"/>
                  <a:gd name="T27" fmla="*/ 31 h 32"/>
                  <a:gd name="T28" fmla="*/ 93 w 94"/>
                  <a:gd name="T29" fmla="*/ 31 h 32"/>
                  <a:gd name="T30" fmla="*/ 62 w 94"/>
                  <a:gd name="T3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2">
                    <a:moveTo>
                      <a:pt x="62" y="31"/>
                    </a:moveTo>
                    <a:lnTo>
                      <a:pt x="62" y="31"/>
                    </a:lnTo>
                    <a:lnTo>
                      <a:pt x="62" y="0"/>
                    </a:lnTo>
                    <a:cubicBezTo>
                      <a:pt x="62" y="31"/>
                      <a:pt x="62" y="31"/>
                      <a:pt x="62" y="31"/>
                    </a:cubicBezTo>
                    <a:cubicBezTo>
                      <a:pt x="31" y="31"/>
                      <a:pt x="31" y="31"/>
                      <a:pt x="31" y="0"/>
                    </a:cubicBezTo>
                    <a:lnTo>
                      <a:pt x="31" y="0"/>
                    </a:lnTo>
                    <a:lnTo>
                      <a:pt x="31" y="0"/>
                    </a:lnTo>
                    <a:lnTo>
                      <a:pt x="31" y="0"/>
                    </a:lnTo>
                    <a:cubicBezTo>
                      <a:pt x="0" y="31"/>
                      <a:pt x="0" y="31"/>
                      <a:pt x="0" y="31"/>
                    </a:cubicBezTo>
                    <a:lnTo>
                      <a:pt x="0" y="31"/>
                    </a:lnTo>
                    <a:cubicBezTo>
                      <a:pt x="31" y="31"/>
                      <a:pt x="62" y="31"/>
                      <a:pt x="62" y="31"/>
                    </a:cubicBezTo>
                    <a:lnTo>
                      <a:pt x="62" y="31"/>
                    </a:lnTo>
                    <a:cubicBezTo>
                      <a:pt x="93" y="31"/>
                      <a:pt x="93" y="31"/>
                      <a:pt x="93" y="31"/>
                    </a:cubicBezTo>
                    <a:lnTo>
                      <a:pt x="93" y="31"/>
                    </a:lnTo>
                    <a:lnTo>
                      <a:pt x="93" y="31"/>
                    </a:lnTo>
                    <a:cubicBezTo>
                      <a:pt x="93" y="31"/>
                      <a:pt x="93" y="31"/>
                      <a:pt x="62"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8" name="Freeform 207"/>
              <p:cNvSpPr>
                <a:spLocks noChangeArrowheads="1"/>
              </p:cNvSpPr>
              <p:nvPr/>
            </p:nvSpPr>
            <p:spPr bwMode="auto">
              <a:xfrm>
                <a:off x="2073275" y="954088"/>
                <a:ext cx="22225" cy="11112"/>
              </a:xfrm>
              <a:custGeom>
                <a:avLst/>
                <a:gdLst>
                  <a:gd name="T0" fmla="*/ 31 w 62"/>
                  <a:gd name="T1" fmla="*/ 31 h 32"/>
                  <a:gd name="T2" fmla="*/ 31 w 62"/>
                  <a:gd name="T3" fmla="*/ 31 h 32"/>
                  <a:gd name="T4" fmla="*/ 31 w 62"/>
                  <a:gd name="T5" fmla="*/ 31 h 32"/>
                  <a:gd name="T6" fmla="*/ 31 w 62"/>
                  <a:gd name="T7" fmla="*/ 31 h 32"/>
                  <a:gd name="T8" fmla="*/ 61 w 62"/>
                  <a:gd name="T9" fmla="*/ 0 h 32"/>
                  <a:gd name="T10" fmla="*/ 0 w 62"/>
                  <a:gd name="T11" fmla="*/ 0 h 32"/>
                  <a:gd name="T12" fmla="*/ 31 w 6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31" y="31"/>
                    </a:moveTo>
                    <a:lnTo>
                      <a:pt x="31" y="31"/>
                    </a:lnTo>
                    <a:lnTo>
                      <a:pt x="31" y="31"/>
                    </a:lnTo>
                    <a:lnTo>
                      <a:pt x="31" y="31"/>
                    </a:lnTo>
                    <a:cubicBezTo>
                      <a:pt x="31" y="31"/>
                      <a:pt x="31" y="0"/>
                      <a:pt x="61" y="0"/>
                    </a:cubicBezTo>
                    <a:cubicBezTo>
                      <a:pt x="31" y="0"/>
                      <a:pt x="31" y="0"/>
                      <a:pt x="0" y="0"/>
                    </a:cubicBezTo>
                    <a:lnTo>
                      <a:pt x="31" y="3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19" name="Freeform 208"/>
              <p:cNvSpPr>
                <a:spLocks noChangeArrowheads="1"/>
              </p:cNvSpPr>
              <p:nvPr/>
            </p:nvSpPr>
            <p:spPr bwMode="auto">
              <a:xfrm>
                <a:off x="1793875" y="787400"/>
                <a:ext cx="134938" cy="44450"/>
              </a:xfrm>
              <a:custGeom>
                <a:avLst/>
                <a:gdLst>
                  <a:gd name="T0" fmla="*/ 0 w 373"/>
                  <a:gd name="T1" fmla="*/ 62 h 125"/>
                  <a:gd name="T2" fmla="*/ 0 w 373"/>
                  <a:gd name="T3" fmla="*/ 62 h 125"/>
                  <a:gd name="T4" fmla="*/ 31 w 373"/>
                  <a:gd name="T5" fmla="*/ 62 h 125"/>
                  <a:gd name="T6" fmla="*/ 62 w 373"/>
                  <a:gd name="T7" fmla="*/ 62 h 125"/>
                  <a:gd name="T8" fmla="*/ 62 w 373"/>
                  <a:gd name="T9" fmla="*/ 62 h 125"/>
                  <a:gd name="T10" fmla="*/ 93 w 373"/>
                  <a:gd name="T11" fmla="*/ 62 h 125"/>
                  <a:gd name="T12" fmla="*/ 124 w 373"/>
                  <a:gd name="T13" fmla="*/ 62 h 125"/>
                  <a:gd name="T14" fmla="*/ 186 w 373"/>
                  <a:gd name="T15" fmla="*/ 62 h 125"/>
                  <a:gd name="T16" fmla="*/ 186 w 373"/>
                  <a:gd name="T17" fmla="*/ 93 h 125"/>
                  <a:gd name="T18" fmla="*/ 248 w 373"/>
                  <a:gd name="T19" fmla="*/ 124 h 125"/>
                  <a:gd name="T20" fmla="*/ 279 w 373"/>
                  <a:gd name="T21" fmla="*/ 124 h 125"/>
                  <a:gd name="T22" fmla="*/ 279 w 373"/>
                  <a:gd name="T23" fmla="*/ 124 h 125"/>
                  <a:gd name="T24" fmla="*/ 310 w 373"/>
                  <a:gd name="T25" fmla="*/ 124 h 125"/>
                  <a:gd name="T26" fmla="*/ 341 w 373"/>
                  <a:gd name="T27" fmla="*/ 124 h 125"/>
                  <a:gd name="T28" fmla="*/ 372 w 373"/>
                  <a:gd name="T29" fmla="*/ 93 h 125"/>
                  <a:gd name="T30" fmla="*/ 372 w 373"/>
                  <a:gd name="T31" fmla="*/ 93 h 125"/>
                  <a:gd name="T32" fmla="*/ 372 w 373"/>
                  <a:gd name="T33" fmla="*/ 93 h 125"/>
                  <a:gd name="T34" fmla="*/ 372 w 373"/>
                  <a:gd name="T35" fmla="*/ 93 h 125"/>
                  <a:gd name="T36" fmla="*/ 341 w 373"/>
                  <a:gd name="T37" fmla="*/ 93 h 125"/>
                  <a:gd name="T38" fmla="*/ 310 w 373"/>
                  <a:gd name="T39" fmla="*/ 62 h 125"/>
                  <a:gd name="T40" fmla="*/ 310 w 373"/>
                  <a:gd name="T41" fmla="*/ 62 h 125"/>
                  <a:gd name="T42" fmla="*/ 279 w 373"/>
                  <a:gd name="T43" fmla="*/ 62 h 125"/>
                  <a:gd name="T44" fmla="*/ 279 w 373"/>
                  <a:gd name="T45" fmla="*/ 62 h 125"/>
                  <a:gd name="T46" fmla="*/ 248 w 373"/>
                  <a:gd name="T47" fmla="*/ 31 h 125"/>
                  <a:gd name="T48" fmla="*/ 248 w 373"/>
                  <a:gd name="T49" fmla="*/ 31 h 125"/>
                  <a:gd name="T50" fmla="*/ 217 w 373"/>
                  <a:gd name="T51" fmla="*/ 31 h 125"/>
                  <a:gd name="T52" fmla="*/ 186 w 373"/>
                  <a:gd name="T53" fmla="*/ 31 h 125"/>
                  <a:gd name="T54" fmla="*/ 155 w 373"/>
                  <a:gd name="T55" fmla="*/ 31 h 125"/>
                  <a:gd name="T56" fmla="*/ 124 w 373"/>
                  <a:gd name="T57" fmla="*/ 0 h 125"/>
                  <a:gd name="T58" fmla="*/ 93 w 373"/>
                  <a:gd name="T59" fmla="*/ 0 h 125"/>
                  <a:gd name="T60" fmla="*/ 93 w 373"/>
                  <a:gd name="T61" fmla="*/ 0 h 125"/>
                  <a:gd name="T62" fmla="*/ 62 w 373"/>
                  <a:gd name="T63" fmla="*/ 0 h 125"/>
                  <a:gd name="T64" fmla="*/ 31 w 373"/>
                  <a:gd name="T65" fmla="*/ 0 h 125"/>
                  <a:gd name="T66" fmla="*/ 0 w 373"/>
                  <a:gd name="T67" fmla="*/ 0 h 125"/>
                  <a:gd name="T68" fmla="*/ 0 w 373"/>
                  <a:gd name="T69" fmla="*/ 0 h 125"/>
                  <a:gd name="T70" fmla="*/ 0 w 373"/>
                  <a:gd name="T71" fmla="*/ 31 h 125"/>
                  <a:gd name="T72" fmla="*/ 0 w 373"/>
                  <a:gd name="T73"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125">
                    <a:moveTo>
                      <a:pt x="0" y="62"/>
                    </a:moveTo>
                    <a:lnTo>
                      <a:pt x="0" y="62"/>
                    </a:lnTo>
                    <a:cubicBezTo>
                      <a:pt x="0" y="62"/>
                      <a:pt x="0" y="62"/>
                      <a:pt x="31" y="62"/>
                    </a:cubicBezTo>
                    <a:cubicBezTo>
                      <a:pt x="31" y="62"/>
                      <a:pt x="31" y="62"/>
                      <a:pt x="62" y="62"/>
                    </a:cubicBezTo>
                    <a:lnTo>
                      <a:pt x="62" y="62"/>
                    </a:lnTo>
                    <a:lnTo>
                      <a:pt x="93" y="62"/>
                    </a:lnTo>
                    <a:cubicBezTo>
                      <a:pt x="93" y="62"/>
                      <a:pt x="93" y="62"/>
                      <a:pt x="124" y="62"/>
                    </a:cubicBezTo>
                    <a:cubicBezTo>
                      <a:pt x="155" y="62"/>
                      <a:pt x="155" y="62"/>
                      <a:pt x="186" y="62"/>
                    </a:cubicBezTo>
                    <a:lnTo>
                      <a:pt x="186" y="93"/>
                    </a:lnTo>
                    <a:cubicBezTo>
                      <a:pt x="248" y="124"/>
                      <a:pt x="248" y="124"/>
                      <a:pt x="248" y="124"/>
                    </a:cubicBezTo>
                    <a:cubicBezTo>
                      <a:pt x="248" y="124"/>
                      <a:pt x="248" y="124"/>
                      <a:pt x="279" y="124"/>
                    </a:cubicBezTo>
                    <a:lnTo>
                      <a:pt x="279" y="124"/>
                    </a:lnTo>
                    <a:lnTo>
                      <a:pt x="310" y="124"/>
                    </a:lnTo>
                    <a:cubicBezTo>
                      <a:pt x="341" y="124"/>
                      <a:pt x="341" y="124"/>
                      <a:pt x="341" y="124"/>
                    </a:cubicBezTo>
                    <a:cubicBezTo>
                      <a:pt x="372" y="124"/>
                      <a:pt x="372" y="93"/>
                      <a:pt x="372" y="93"/>
                    </a:cubicBezTo>
                    <a:lnTo>
                      <a:pt x="372" y="93"/>
                    </a:lnTo>
                    <a:lnTo>
                      <a:pt x="372" y="93"/>
                    </a:lnTo>
                    <a:lnTo>
                      <a:pt x="372" y="93"/>
                    </a:lnTo>
                    <a:cubicBezTo>
                      <a:pt x="341" y="93"/>
                      <a:pt x="341" y="93"/>
                      <a:pt x="341" y="93"/>
                    </a:cubicBezTo>
                    <a:cubicBezTo>
                      <a:pt x="310" y="93"/>
                      <a:pt x="310" y="62"/>
                      <a:pt x="310" y="62"/>
                    </a:cubicBezTo>
                    <a:lnTo>
                      <a:pt x="310" y="62"/>
                    </a:lnTo>
                    <a:cubicBezTo>
                      <a:pt x="310" y="62"/>
                      <a:pt x="310" y="62"/>
                      <a:pt x="279" y="62"/>
                    </a:cubicBezTo>
                    <a:lnTo>
                      <a:pt x="279" y="62"/>
                    </a:lnTo>
                    <a:cubicBezTo>
                      <a:pt x="248" y="31"/>
                      <a:pt x="248" y="31"/>
                      <a:pt x="248" y="31"/>
                    </a:cubicBezTo>
                    <a:lnTo>
                      <a:pt x="248" y="31"/>
                    </a:lnTo>
                    <a:cubicBezTo>
                      <a:pt x="217" y="31"/>
                      <a:pt x="217" y="31"/>
                      <a:pt x="217" y="31"/>
                    </a:cubicBezTo>
                    <a:cubicBezTo>
                      <a:pt x="186" y="31"/>
                      <a:pt x="186" y="31"/>
                      <a:pt x="186" y="31"/>
                    </a:cubicBezTo>
                    <a:lnTo>
                      <a:pt x="155" y="31"/>
                    </a:lnTo>
                    <a:cubicBezTo>
                      <a:pt x="124" y="31"/>
                      <a:pt x="124" y="0"/>
                      <a:pt x="124" y="0"/>
                    </a:cubicBezTo>
                    <a:cubicBezTo>
                      <a:pt x="124" y="0"/>
                      <a:pt x="124" y="0"/>
                      <a:pt x="93" y="0"/>
                    </a:cubicBezTo>
                    <a:lnTo>
                      <a:pt x="93" y="0"/>
                    </a:lnTo>
                    <a:cubicBezTo>
                      <a:pt x="62" y="0"/>
                      <a:pt x="62" y="0"/>
                      <a:pt x="62" y="0"/>
                    </a:cubicBezTo>
                    <a:lnTo>
                      <a:pt x="31" y="0"/>
                    </a:lnTo>
                    <a:lnTo>
                      <a:pt x="0" y="0"/>
                    </a:lnTo>
                    <a:lnTo>
                      <a:pt x="0" y="0"/>
                    </a:lnTo>
                    <a:lnTo>
                      <a:pt x="0" y="31"/>
                    </a:lnTo>
                    <a:lnTo>
                      <a:pt x="0" y="6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0" name="Freeform 209"/>
              <p:cNvSpPr>
                <a:spLocks noChangeArrowheads="1"/>
              </p:cNvSpPr>
              <p:nvPr/>
            </p:nvSpPr>
            <p:spPr bwMode="auto">
              <a:xfrm>
                <a:off x="1827213" y="831850"/>
                <a:ext cx="44450" cy="11113"/>
              </a:xfrm>
              <a:custGeom>
                <a:avLst/>
                <a:gdLst>
                  <a:gd name="T0" fmla="*/ 62 w 125"/>
                  <a:gd name="T1" fmla="*/ 0 h 32"/>
                  <a:gd name="T2" fmla="*/ 62 w 125"/>
                  <a:gd name="T3" fmla="*/ 0 h 32"/>
                  <a:gd name="T4" fmla="*/ 62 w 125"/>
                  <a:gd name="T5" fmla="*/ 0 h 32"/>
                  <a:gd name="T6" fmla="*/ 0 w 125"/>
                  <a:gd name="T7" fmla="*/ 0 h 32"/>
                  <a:gd name="T8" fmla="*/ 0 w 125"/>
                  <a:gd name="T9" fmla="*/ 0 h 32"/>
                  <a:gd name="T10" fmla="*/ 0 w 125"/>
                  <a:gd name="T11" fmla="*/ 31 h 32"/>
                  <a:gd name="T12" fmla="*/ 31 w 125"/>
                  <a:gd name="T13" fmla="*/ 31 h 32"/>
                  <a:gd name="T14" fmla="*/ 62 w 125"/>
                  <a:gd name="T15" fmla="*/ 31 h 32"/>
                  <a:gd name="T16" fmla="*/ 93 w 125"/>
                  <a:gd name="T17" fmla="*/ 31 h 32"/>
                  <a:gd name="T18" fmla="*/ 124 w 125"/>
                  <a:gd name="T19" fmla="*/ 31 h 32"/>
                  <a:gd name="T20" fmla="*/ 93 w 125"/>
                  <a:gd name="T21" fmla="*/ 0 h 32"/>
                  <a:gd name="T22" fmla="*/ 62 w 1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2">
                    <a:moveTo>
                      <a:pt x="62" y="0"/>
                    </a:moveTo>
                    <a:lnTo>
                      <a:pt x="62" y="0"/>
                    </a:lnTo>
                    <a:lnTo>
                      <a:pt x="62" y="0"/>
                    </a:lnTo>
                    <a:cubicBezTo>
                      <a:pt x="62" y="0"/>
                      <a:pt x="31" y="0"/>
                      <a:pt x="0" y="0"/>
                    </a:cubicBezTo>
                    <a:lnTo>
                      <a:pt x="0" y="0"/>
                    </a:lnTo>
                    <a:lnTo>
                      <a:pt x="0" y="31"/>
                    </a:lnTo>
                    <a:lnTo>
                      <a:pt x="31" y="31"/>
                    </a:lnTo>
                    <a:lnTo>
                      <a:pt x="62" y="31"/>
                    </a:lnTo>
                    <a:lnTo>
                      <a:pt x="93" y="31"/>
                    </a:lnTo>
                    <a:cubicBezTo>
                      <a:pt x="93" y="31"/>
                      <a:pt x="93" y="31"/>
                      <a:pt x="124" y="31"/>
                    </a:cubicBezTo>
                    <a:cubicBezTo>
                      <a:pt x="93" y="0"/>
                      <a:pt x="93" y="0"/>
                      <a:pt x="93" y="0"/>
                    </a:cubicBezTo>
                    <a:cubicBezTo>
                      <a:pt x="93" y="0"/>
                      <a:pt x="93" y="0"/>
                      <a:pt x="6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1" name="Freeform 210"/>
              <p:cNvSpPr>
                <a:spLocks noChangeArrowheads="1"/>
              </p:cNvSpPr>
              <p:nvPr/>
            </p:nvSpPr>
            <p:spPr bwMode="auto">
              <a:xfrm>
                <a:off x="2117725" y="1155700"/>
                <a:ext cx="33338" cy="1588"/>
              </a:xfrm>
              <a:custGeom>
                <a:avLst/>
                <a:gdLst>
                  <a:gd name="T0" fmla="*/ 31 w 94"/>
                  <a:gd name="T1" fmla="*/ 0 h 1"/>
                  <a:gd name="T2" fmla="*/ 31 w 94"/>
                  <a:gd name="T3" fmla="*/ 0 h 1"/>
                  <a:gd name="T4" fmla="*/ 0 w 94"/>
                  <a:gd name="T5" fmla="*/ 0 h 1"/>
                  <a:gd name="T6" fmla="*/ 31 w 94"/>
                  <a:gd name="T7" fmla="*/ 0 h 1"/>
                  <a:gd name="T8" fmla="*/ 31 w 94"/>
                  <a:gd name="T9" fmla="*/ 0 h 1"/>
                  <a:gd name="T10" fmla="*/ 62 w 94"/>
                  <a:gd name="T11" fmla="*/ 0 h 1"/>
                  <a:gd name="T12" fmla="*/ 93 w 94"/>
                  <a:gd name="T13" fmla="*/ 0 h 1"/>
                  <a:gd name="T14" fmla="*/ 93 w 94"/>
                  <a:gd name="T15" fmla="*/ 0 h 1"/>
                  <a:gd name="T16" fmla="*/ 93 w 94"/>
                  <a:gd name="T17" fmla="*/ 0 h 1"/>
                  <a:gd name="T18" fmla="*/ 93 w 94"/>
                  <a:gd name="T19" fmla="*/ 0 h 1"/>
                  <a:gd name="T20" fmla="*/ 31 w 94"/>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
                    <a:moveTo>
                      <a:pt x="31" y="0"/>
                    </a:moveTo>
                    <a:lnTo>
                      <a:pt x="31" y="0"/>
                    </a:lnTo>
                    <a:lnTo>
                      <a:pt x="0" y="0"/>
                    </a:lnTo>
                    <a:lnTo>
                      <a:pt x="31" y="0"/>
                    </a:lnTo>
                    <a:lnTo>
                      <a:pt x="31" y="0"/>
                    </a:lnTo>
                    <a:lnTo>
                      <a:pt x="62" y="0"/>
                    </a:lnTo>
                    <a:lnTo>
                      <a:pt x="93" y="0"/>
                    </a:lnTo>
                    <a:lnTo>
                      <a:pt x="93" y="0"/>
                    </a:lnTo>
                    <a:lnTo>
                      <a:pt x="93" y="0"/>
                    </a:lnTo>
                    <a:lnTo>
                      <a:pt x="93" y="0"/>
                    </a:lnTo>
                    <a:lnTo>
                      <a:pt x="31"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2" name="Freeform 211"/>
              <p:cNvSpPr>
                <a:spLocks noChangeArrowheads="1"/>
              </p:cNvSpPr>
              <p:nvPr/>
            </p:nvSpPr>
            <p:spPr bwMode="auto">
              <a:xfrm>
                <a:off x="2028825" y="2449513"/>
                <a:ext cx="22225" cy="11112"/>
              </a:xfrm>
              <a:custGeom>
                <a:avLst/>
                <a:gdLst>
                  <a:gd name="T0" fmla="*/ 31 w 63"/>
                  <a:gd name="T1" fmla="*/ 30 h 31"/>
                  <a:gd name="T2" fmla="*/ 31 w 63"/>
                  <a:gd name="T3" fmla="*/ 30 h 31"/>
                  <a:gd name="T4" fmla="*/ 31 w 63"/>
                  <a:gd name="T5" fmla="*/ 30 h 31"/>
                  <a:gd name="T6" fmla="*/ 31 w 63"/>
                  <a:gd name="T7" fmla="*/ 30 h 31"/>
                  <a:gd name="T8" fmla="*/ 62 w 63"/>
                  <a:gd name="T9" fmla="*/ 30 h 31"/>
                  <a:gd name="T10" fmla="*/ 62 w 63"/>
                  <a:gd name="T11" fmla="*/ 30 h 31"/>
                  <a:gd name="T12" fmla="*/ 62 w 63"/>
                  <a:gd name="T13" fmla="*/ 30 h 31"/>
                  <a:gd name="T14" fmla="*/ 62 w 63"/>
                  <a:gd name="T15" fmla="*/ 30 h 31"/>
                  <a:gd name="T16" fmla="*/ 62 w 63"/>
                  <a:gd name="T17" fmla="*/ 30 h 31"/>
                  <a:gd name="T18" fmla="*/ 31 w 63"/>
                  <a:gd name="T19" fmla="*/ 0 h 31"/>
                  <a:gd name="T20" fmla="*/ 31 w 63"/>
                  <a:gd name="T21" fmla="*/ 0 h 31"/>
                  <a:gd name="T22" fmla="*/ 31 w 63"/>
                  <a:gd name="T23" fmla="*/ 0 h 31"/>
                  <a:gd name="T24" fmla="*/ 0 w 63"/>
                  <a:gd name="T25" fmla="*/ 0 h 31"/>
                  <a:gd name="T26" fmla="*/ 0 w 63"/>
                  <a:gd name="T27" fmla="*/ 0 h 31"/>
                  <a:gd name="T28" fmla="*/ 0 w 63"/>
                  <a:gd name="T29" fmla="*/ 0 h 31"/>
                  <a:gd name="T30" fmla="*/ 0 w 63"/>
                  <a:gd name="T31" fmla="*/ 30 h 31"/>
                  <a:gd name="T32" fmla="*/ 31 w 63"/>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31" y="30"/>
                    </a:moveTo>
                    <a:lnTo>
                      <a:pt x="31" y="30"/>
                    </a:lnTo>
                    <a:lnTo>
                      <a:pt x="31" y="30"/>
                    </a:lnTo>
                    <a:lnTo>
                      <a:pt x="31" y="30"/>
                    </a:lnTo>
                    <a:cubicBezTo>
                      <a:pt x="62" y="30"/>
                      <a:pt x="62" y="30"/>
                      <a:pt x="62" y="30"/>
                    </a:cubicBezTo>
                    <a:lnTo>
                      <a:pt x="62" y="30"/>
                    </a:lnTo>
                    <a:lnTo>
                      <a:pt x="62" y="30"/>
                    </a:lnTo>
                    <a:lnTo>
                      <a:pt x="62" y="30"/>
                    </a:lnTo>
                    <a:lnTo>
                      <a:pt x="62" y="30"/>
                    </a:lnTo>
                    <a:cubicBezTo>
                      <a:pt x="62" y="30"/>
                      <a:pt x="62" y="30"/>
                      <a:pt x="31" y="0"/>
                    </a:cubicBezTo>
                    <a:lnTo>
                      <a:pt x="31" y="0"/>
                    </a:lnTo>
                    <a:lnTo>
                      <a:pt x="31" y="0"/>
                    </a:lnTo>
                    <a:lnTo>
                      <a:pt x="0" y="0"/>
                    </a:lnTo>
                    <a:lnTo>
                      <a:pt x="0" y="0"/>
                    </a:lnTo>
                    <a:lnTo>
                      <a:pt x="0" y="0"/>
                    </a:lnTo>
                    <a:cubicBezTo>
                      <a:pt x="0" y="0"/>
                      <a:pt x="0" y="0"/>
                      <a:pt x="0" y="30"/>
                    </a:cubicBezTo>
                    <a:lnTo>
                      <a:pt x="31"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3" name="Freeform 212"/>
              <p:cNvSpPr>
                <a:spLocks noChangeArrowheads="1"/>
              </p:cNvSpPr>
              <p:nvPr/>
            </p:nvSpPr>
            <p:spPr bwMode="auto">
              <a:xfrm>
                <a:off x="1962150" y="2405063"/>
                <a:ext cx="44450" cy="44450"/>
              </a:xfrm>
              <a:custGeom>
                <a:avLst/>
                <a:gdLst>
                  <a:gd name="T0" fmla="*/ 93 w 125"/>
                  <a:gd name="T1" fmla="*/ 30 h 125"/>
                  <a:gd name="T2" fmla="*/ 93 w 125"/>
                  <a:gd name="T3" fmla="*/ 30 h 125"/>
                  <a:gd name="T4" fmla="*/ 62 w 125"/>
                  <a:gd name="T5" fmla="*/ 30 h 125"/>
                  <a:gd name="T6" fmla="*/ 62 w 125"/>
                  <a:gd name="T7" fmla="*/ 0 h 125"/>
                  <a:gd name="T8" fmla="*/ 31 w 125"/>
                  <a:gd name="T9" fmla="*/ 0 h 125"/>
                  <a:gd name="T10" fmla="*/ 31 w 125"/>
                  <a:gd name="T11" fmla="*/ 0 h 125"/>
                  <a:gd name="T12" fmla="*/ 0 w 125"/>
                  <a:gd name="T13" fmla="*/ 0 h 125"/>
                  <a:gd name="T14" fmla="*/ 0 w 125"/>
                  <a:gd name="T15" fmla="*/ 0 h 125"/>
                  <a:gd name="T16" fmla="*/ 31 w 125"/>
                  <a:gd name="T17" fmla="*/ 30 h 125"/>
                  <a:gd name="T18" fmla="*/ 93 w 125"/>
                  <a:gd name="T19" fmla="*/ 61 h 125"/>
                  <a:gd name="T20" fmla="*/ 93 w 125"/>
                  <a:gd name="T21" fmla="*/ 61 h 125"/>
                  <a:gd name="T22" fmla="*/ 93 w 125"/>
                  <a:gd name="T23" fmla="*/ 61 h 125"/>
                  <a:gd name="T24" fmla="*/ 124 w 125"/>
                  <a:gd name="T25" fmla="*/ 92 h 125"/>
                  <a:gd name="T26" fmla="*/ 124 w 125"/>
                  <a:gd name="T27" fmla="*/ 124 h 125"/>
                  <a:gd name="T28" fmla="*/ 124 w 125"/>
                  <a:gd name="T29" fmla="*/ 124 h 125"/>
                  <a:gd name="T30" fmla="*/ 124 w 125"/>
                  <a:gd name="T31" fmla="*/ 92 h 125"/>
                  <a:gd name="T32" fmla="*/ 124 w 125"/>
                  <a:gd name="T33" fmla="*/ 92 h 125"/>
                  <a:gd name="T34" fmla="*/ 124 w 125"/>
                  <a:gd name="T35" fmla="*/ 61 h 125"/>
                  <a:gd name="T36" fmla="*/ 124 w 125"/>
                  <a:gd name="T37" fmla="*/ 61 h 125"/>
                  <a:gd name="T38" fmla="*/ 124 w 125"/>
                  <a:gd name="T39" fmla="*/ 61 h 125"/>
                  <a:gd name="T40" fmla="*/ 124 w 125"/>
                  <a:gd name="T41" fmla="*/ 61 h 125"/>
                  <a:gd name="T42" fmla="*/ 93 w 125"/>
                  <a:gd name="T4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25">
                    <a:moveTo>
                      <a:pt x="93" y="30"/>
                    </a:moveTo>
                    <a:lnTo>
                      <a:pt x="93" y="30"/>
                    </a:lnTo>
                    <a:cubicBezTo>
                      <a:pt x="93" y="30"/>
                      <a:pt x="93" y="30"/>
                      <a:pt x="62" y="30"/>
                    </a:cubicBezTo>
                    <a:lnTo>
                      <a:pt x="62" y="0"/>
                    </a:lnTo>
                    <a:lnTo>
                      <a:pt x="31" y="0"/>
                    </a:lnTo>
                    <a:lnTo>
                      <a:pt x="31" y="0"/>
                    </a:lnTo>
                    <a:cubicBezTo>
                      <a:pt x="31" y="0"/>
                      <a:pt x="31" y="0"/>
                      <a:pt x="0" y="0"/>
                    </a:cubicBezTo>
                    <a:lnTo>
                      <a:pt x="0" y="0"/>
                    </a:lnTo>
                    <a:lnTo>
                      <a:pt x="31" y="30"/>
                    </a:lnTo>
                    <a:cubicBezTo>
                      <a:pt x="31" y="30"/>
                      <a:pt x="62" y="61"/>
                      <a:pt x="93" y="61"/>
                    </a:cubicBezTo>
                    <a:lnTo>
                      <a:pt x="93" y="61"/>
                    </a:lnTo>
                    <a:lnTo>
                      <a:pt x="93" y="61"/>
                    </a:lnTo>
                    <a:lnTo>
                      <a:pt x="124" y="92"/>
                    </a:lnTo>
                    <a:cubicBezTo>
                      <a:pt x="124" y="124"/>
                      <a:pt x="124" y="124"/>
                      <a:pt x="124" y="124"/>
                    </a:cubicBezTo>
                    <a:lnTo>
                      <a:pt x="124" y="124"/>
                    </a:lnTo>
                    <a:cubicBezTo>
                      <a:pt x="124" y="92"/>
                      <a:pt x="124" y="92"/>
                      <a:pt x="124" y="92"/>
                    </a:cubicBezTo>
                    <a:lnTo>
                      <a:pt x="124" y="92"/>
                    </a:lnTo>
                    <a:cubicBezTo>
                      <a:pt x="124" y="92"/>
                      <a:pt x="124" y="92"/>
                      <a:pt x="124" y="61"/>
                    </a:cubicBezTo>
                    <a:lnTo>
                      <a:pt x="124" y="61"/>
                    </a:lnTo>
                    <a:lnTo>
                      <a:pt x="124" y="61"/>
                    </a:lnTo>
                    <a:lnTo>
                      <a:pt x="124" y="61"/>
                    </a:lnTo>
                    <a:lnTo>
                      <a:pt x="93"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4" name="Freeform 213"/>
              <p:cNvSpPr>
                <a:spLocks noChangeArrowheads="1"/>
              </p:cNvSpPr>
              <p:nvPr/>
            </p:nvSpPr>
            <p:spPr bwMode="auto">
              <a:xfrm>
                <a:off x="1192213" y="1535113"/>
                <a:ext cx="1127125" cy="525462"/>
              </a:xfrm>
              <a:custGeom>
                <a:avLst/>
                <a:gdLst>
                  <a:gd name="T0" fmla="*/ 3099 w 3132"/>
                  <a:gd name="T1" fmla="*/ 154 h 1458"/>
                  <a:gd name="T2" fmla="*/ 3099 w 3132"/>
                  <a:gd name="T3" fmla="*/ 93 h 1458"/>
                  <a:gd name="T4" fmla="*/ 3038 w 3132"/>
                  <a:gd name="T5" fmla="*/ 93 h 1458"/>
                  <a:gd name="T6" fmla="*/ 3007 w 3132"/>
                  <a:gd name="T7" fmla="*/ 154 h 1458"/>
                  <a:gd name="T8" fmla="*/ 2914 w 3132"/>
                  <a:gd name="T9" fmla="*/ 217 h 1458"/>
                  <a:gd name="T10" fmla="*/ 2666 w 3132"/>
                  <a:gd name="T11" fmla="*/ 278 h 1458"/>
                  <a:gd name="T12" fmla="*/ 2510 w 3132"/>
                  <a:gd name="T13" fmla="*/ 371 h 1458"/>
                  <a:gd name="T14" fmla="*/ 2294 w 3132"/>
                  <a:gd name="T15" fmla="*/ 465 h 1458"/>
                  <a:gd name="T16" fmla="*/ 2232 w 3132"/>
                  <a:gd name="T17" fmla="*/ 341 h 1458"/>
                  <a:gd name="T18" fmla="*/ 2201 w 3132"/>
                  <a:gd name="T19" fmla="*/ 186 h 1458"/>
                  <a:gd name="T20" fmla="*/ 2139 w 3132"/>
                  <a:gd name="T21" fmla="*/ 248 h 1458"/>
                  <a:gd name="T22" fmla="*/ 2046 w 3132"/>
                  <a:gd name="T23" fmla="*/ 371 h 1458"/>
                  <a:gd name="T24" fmla="*/ 2077 w 3132"/>
                  <a:gd name="T25" fmla="*/ 154 h 1458"/>
                  <a:gd name="T26" fmla="*/ 1891 w 3132"/>
                  <a:gd name="T27" fmla="*/ 186 h 1458"/>
                  <a:gd name="T28" fmla="*/ 1798 w 3132"/>
                  <a:gd name="T29" fmla="*/ 93 h 1458"/>
                  <a:gd name="T30" fmla="*/ 1829 w 3132"/>
                  <a:gd name="T31" fmla="*/ 62 h 1458"/>
                  <a:gd name="T32" fmla="*/ 1705 w 3132"/>
                  <a:gd name="T33" fmla="*/ 30 h 1458"/>
                  <a:gd name="T34" fmla="*/ 1612 w 3132"/>
                  <a:gd name="T35" fmla="*/ 0 h 1458"/>
                  <a:gd name="T36" fmla="*/ 124 w 3132"/>
                  <a:gd name="T37" fmla="*/ 0 h 1458"/>
                  <a:gd name="T38" fmla="*/ 93 w 3132"/>
                  <a:gd name="T39" fmla="*/ 93 h 1458"/>
                  <a:gd name="T40" fmla="*/ 32 w 3132"/>
                  <a:gd name="T41" fmla="*/ 30 h 1458"/>
                  <a:gd name="T42" fmla="*/ 32 w 3132"/>
                  <a:gd name="T43" fmla="*/ 93 h 1458"/>
                  <a:gd name="T44" fmla="*/ 32 w 3132"/>
                  <a:gd name="T45" fmla="*/ 248 h 1458"/>
                  <a:gd name="T46" fmla="*/ 0 w 3132"/>
                  <a:gd name="T47" fmla="*/ 402 h 1458"/>
                  <a:gd name="T48" fmla="*/ 32 w 3132"/>
                  <a:gd name="T49" fmla="*/ 558 h 1458"/>
                  <a:gd name="T50" fmla="*/ 93 w 3132"/>
                  <a:gd name="T51" fmla="*/ 650 h 1458"/>
                  <a:gd name="T52" fmla="*/ 186 w 3132"/>
                  <a:gd name="T53" fmla="*/ 650 h 1458"/>
                  <a:gd name="T54" fmla="*/ 217 w 3132"/>
                  <a:gd name="T55" fmla="*/ 867 h 1458"/>
                  <a:gd name="T56" fmla="*/ 310 w 3132"/>
                  <a:gd name="T57" fmla="*/ 898 h 1458"/>
                  <a:gd name="T58" fmla="*/ 465 w 3132"/>
                  <a:gd name="T59" fmla="*/ 991 h 1458"/>
                  <a:gd name="T60" fmla="*/ 496 w 3132"/>
                  <a:gd name="T61" fmla="*/ 961 h 1458"/>
                  <a:gd name="T62" fmla="*/ 589 w 3132"/>
                  <a:gd name="T63" fmla="*/ 991 h 1458"/>
                  <a:gd name="T64" fmla="*/ 837 w 3132"/>
                  <a:gd name="T65" fmla="*/ 1085 h 1458"/>
                  <a:gd name="T66" fmla="*/ 930 w 3132"/>
                  <a:gd name="T67" fmla="*/ 1022 h 1458"/>
                  <a:gd name="T68" fmla="*/ 1116 w 3132"/>
                  <a:gd name="T69" fmla="*/ 1178 h 1458"/>
                  <a:gd name="T70" fmla="*/ 1147 w 3132"/>
                  <a:gd name="T71" fmla="*/ 1209 h 1458"/>
                  <a:gd name="T72" fmla="*/ 1271 w 3132"/>
                  <a:gd name="T73" fmla="*/ 1178 h 1458"/>
                  <a:gd name="T74" fmla="*/ 1395 w 3132"/>
                  <a:gd name="T75" fmla="*/ 1363 h 1458"/>
                  <a:gd name="T76" fmla="*/ 1426 w 3132"/>
                  <a:gd name="T77" fmla="*/ 1394 h 1458"/>
                  <a:gd name="T78" fmla="*/ 1519 w 3132"/>
                  <a:gd name="T79" fmla="*/ 1270 h 1458"/>
                  <a:gd name="T80" fmla="*/ 1705 w 3132"/>
                  <a:gd name="T81" fmla="*/ 1178 h 1458"/>
                  <a:gd name="T82" fmla="*/ 2015 w 3132"/>
                  <a:gd name="T83" fmla="*/ 1146 h 1458"/>
                  <a:gd name="T84" fmla="*/ 2108 w 3132"/>
                  <a:gd name="T85" fmla="*/ 1146 h 1458"/>
                  <a:gd name="T86" fmla="*/ 2170 w 3132"/>
                  <a:gd name="T87" fmla="*/ 1178 h 1458"/>
                  <a:gd name="T88" fmla="*/ 2294 w 3132"/>
                  <a:gd name="T89" fmla="*/ 1209 h 1458"/>
                  <a:gd name="T90" fmla="*/ 2325 w 3132"/>
                  <a:gd name="T91" fmla="*/ 1333 h 1458"/>
                  <a:gd name="T92" fmla="*/ 2418 w 3132"/>
                  <a:gd name="T93" fmla="*/ 1457 h 1458"/>
                  <a:gd name="T94" fmla="*/ 2356 w 3132"/>
                  <a:gd name="T95" fmla="*/ 1178 h 1458"/>
                  <a:gd name="T96" fmla="*/ 2510 w 3132"/>
                  <a:gd name="T97" fmla="*/ 930 h 1458"/>
                  <a:gd name="T98" fmla="*/ 2604 w 3132"/>
                  <a:gd name="T99" fmla="*/ 837 h 1458"/>
                  <a:gd name="T100" fmla="*/ 2604 w 3132"/>
                  <a:gd name="T101" fmla="*/ 743 h 1458"/>
                  <a:gd name="T102" fmla="*/ 2573 w 3132"/>
                  <a:gd name="T103" fmla="*/ 619 h 1458"/>
                  <a:gd name="T104" fmla="*/ 2666 w 3132"/>
                  <a:gd name="T105" fmla="*/ 526 h 1458"/>
                  <a:gd name="T106" fmla="*/ 2759 w 3132"/>
                  <a:gd name="T107" fmla="*/ 526 h 1458"/>
                  <a:gd name="T108" fmla="*/ 2759 w 3132"/>
                  <a:gd name="T109" fmla="*/ 465 h 1458"/>
                  <a:gd name="T110" fmla="*/ 2914 w 3132"/>
                  <a:gd name="T111" fmla="*/ 434 h 1458"/>
                  <a:gd name="T112" fmla="*/ 2975 w 3132"/>
                  <a:gd name="T113" fmla="*/ 278 h 1458"/>
                  <a:gd name="T114" fmla="*/ 3069 w 3132"/>
                  <a:gd name="T115" fmla="*/ 217 h 1458"/>
                  <a:gd name="T116" fmla="*/ 3131 w 3132"/>
                  <a:gd name="T117" fmla="*/ 21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2" h="1458">
                    <a:moveTo>
                      <a:pt x="3099" y="217"/>
                    </a:moveTo>
                    <a:lnTo>
                      <a:pt x="3099" y="217"/>
                    </a:lnTo>
                    <a:lnTo>
                      <a:pt x="3099" y="186"/>
                    </a:lnTo>
                    <a:cubicBezTo>
                      <a:pt x="3099" y="186"/>
                      <a:pt x="3099" y="186"/>
                      <a:pt x="3099" y="154"/>
                    </a:cubicBezTo>
                    <a:lnTo>
                      <a:pt x="3099" y="154"/>
                    </a:lnTo>
                    <a:lnTo>
                      <a:pt x="3099" y="124"/>
                    </a:lnTo>
                    <a:cubicBezTo>
                      <a:pt x="3099" y="124"/>
                      <a:pt x="3099" y="124"/>
                      <a:pt x="3099" y="93"/>
                    </a:cubicBezTo>
                    <a:lnTo>
                      <a:pt x="3099" y="93"/>
                    </a:lnTo>
                    <a:lnTo>
                      <a:pt x="3099" y="93"/>
                    </a:lnTo>
                    <a:lnTo>
                      <a:pt x="3099" y="93"/>
                    </a:lnTo>
                    <a:lnTo>
                      <a:pt x="3069" y="93"/>
                    </a:lnTo>
                    <a:lnTo>
                      <a:pt x="3069" y="93"/>
                    </a:lnTo>
                    <a:lnTo>
                      <a:pt x="3038" y="93"/>
                    </a:lnTo>
                    <a:lnTo>
                      <a:pt x="3038" y="93"/>
                    </a:lnTo>
                    <a:lnTo>
                      <a:pt x="3038" y="93"/>
                    </a:lnTo>
                    <a:lnTo>
                      <a:pt x="3038" y="93"/>
                    </a:lnTo>
                    <a:cubicBezTo>
                      <a:pt x="3038" y="93"/>
                      <a:pt x="3038" y="124"/>
                      <a:pt x="3007" y="124"/>
                    </a:cubicBezTo>
                    <a:lnTo>
                      <a:pt x="3007" y="124"/>
                    </a:lnTo>
                    <a:lnTo>
                      <a:pt x="3007" y="124"/>
                    </a:lnTo>
                    <a:cubicBezTo>
                      <a:pt x="3007" y="124"/>
                      <a:pt x="3007" y="124"/>
                      <a:pt x="3007" y="154"/>
                    </a:cubicBezTo>
                    <a:lnTo>
                      <a:pt x="3007" y="154"/>
                    </a:lnTo>
                    <a:lnTo>
                      <a:pt x="2975" y="217"/>
                    </a:lnTo>
                    <a:lnTo>
                      <a:pt x="2975" y="217"/>
                    </a:lnTo>
                    <a:cubicBezTo>
                      <a:pt x="2945" y="217"/>
                      <a:pt x="2945" y="217"/>
                      <a:pt x="2945" y="217"/>
                    </a:cubicBezTo>
                    <a:cubicBezTo>
                      <a:pt x="2945" y="217"/>
                      <a:pt x="2945" y="217"/>
                      <a:pt x="2914" y="217"/>
                    </a:cubicBezTo>
                    <a:cubicBezTo>
                      <a:pt x="2914" y="248"/>
                      <a:pt x="2914" y="248"/>
                      <a:pt x="2883" y="248"/>
                    </a:cubicBezTo>
                    <a:lnTo>
                      <a:pt x="2883" y="248"/>
                    </a:lnTo>
                    <a:cubicBezTo>
                      <a:pt x="2851" y="248"/>
                      <a:pt x="2821" y="248"/>
                      <a:pt x="2790" y="248"/>
                    </a:cubicBezTo>
                    <a:cubicBezTo>
                      <a:pt x="2759" y="248"/>
                      <a:pt x="2727" y="248"/>
                      <a:pt x="2727" y="248"/>
                    </a:cubicBezTo>
                    <a:cubicBezTo>
                      <a:pt x="2666" y="278"/>
                      <a:pt x="2666" y="278"/>
                      <a:pt x="2666" y="278"/>
                    </a:cubicBezTo>
                    <a:cubicBezTo>
                      <a:pt x="2666" y="310"/>
                      <a:pt x="2635" y="341"/>
                      <a:pt x="2635" y="341"/>
                    </a:cubicBezTo>
                    <a:cubicBezTo>
                      <a:pt x="2635" y="371"/>
                      <a:pt x="2635" y="371"/>
                      <a:pt x="2604" y="371"/>
                    </a:cubicBezTo>
                    <a:cubicBezTo>
                      <a:pt x="2573" y="371"/>
                      <a:pt x="2573" y="371"/>
                      <a:pt x="2573" y="371"/>
                    </a:cubicBezTo>
                    <a:cubicBezTo>
                      <a:pt x="2542" y="371"/>
                      <a:pt x="2542" y="371"/>
                      <a:pt x="2542" y="371"/>
                    </a:cubicBezTo>
                    <a:cubicBezTo>
                      <a:pt x="2542" y="371"/>
                      <a:pt x="2542" y="371"/>
                      <a:pt x="2510" y="371"/>
                    </a:cubicBezTo>
                    <a:cubicBezTo>
                      <a:pt x="2510" y="402"/>
                      <a:pt x="2510" y="402"/>
                      <a:pt x="2480" y="434"/>
                    </a:cubicBezTo>
                    <a:cubicBezTo>
                      <a:pt x="2449" y="434"/>
                      <a:pt x="2325" y="495"/>
                      <a:pt x="2325" y="495"/>
                    </a:cubicBezTo>
                    <a:lnTo>
                      <a:pt x="2325" y="495"/>
                    </a:lnTo>
                    <a:cubicBezTo>
                      <a:pt x="2294" y="495"/>
                      <a:pt x="2294" y="465"/>
                      <a:pt x="2294" y="465"/>
                    </a:cubicBezTo>
                    <a:lnTo>
                      <a:pt x="2294" y="465"/>
                    </a:lnTo>
                    <a:cubicBezTo>
                      <a:pt x="2263" y="465"/>
                      <a:pt x="2232" y="402"/>
                      <a:pt x="2232" y="402"/>
                    </a:cubicBezTo>
                    <a:cubicBezTo>
                      <a:pt x="2232" y="371"/>
                      <a:pt x="2232" y="371"/>
                      <a:pt x="2232" y="371"/>
                    </a:cubicBezTo>
                    <a:lnTo>
                      <a:pt x="2232" y="371"/>
                    </a:lnTo>
                    <a:lnTo>
                      <a:pt x="2263" y="341"/>
                    </a:lnTo>
                    <a:cubicBezTo>
                      <a:pt x="2263" y="341"/>
                      <a:pt x="2263" y="341"/>
                      <a:pt x="2232" y="341"/>
                    </a:cubicBezTo>
                    <a:lnTo>
                      <a:pt x="2232" y="341"/>
                    </a:lnTo>
                    <a:cubicBezTo>
                      <a:pt x="2201" y="310"/>
                      <a:pt x="2232" y="278"/>
                      <a:pt x="2232" y="278"/>
                    </a:cubicBezTo>
                    <a:cubicBezTo>
                      <a:pt x="2232" y="278"/>
                      <a:pt x="2232" y="278"/>
                      <a:pt x="2232" y="248"/>
                    </a:cubicBezTo>
                    <a:cubicBezTo>
                      <a:pt x="2232" y="248"/>
                      <a:pt x="2232" y="248"/>
                      <a:pt x="2232" y="217"/>
                    </a:cubicBezTo>
                    <a:cubicBezTo>
                      <a:pt x="2201" y="217"/>
                      <a:pt x="2201" y="217"/>
                      <a:pt x="2201" y="186"/>
                    </a:cubicBezTo>
                    <a:lnTo>
                      <a:pt x="2201" y="186"/>
                    </a:lnTo>
                    <a:cubicBezTo>
                      <a:pt x="2170" y="186"/>
                      <a:pt x="2170" y="217"/>
                      <a:pt x="2170" y="217"/>
                    </a:cubicBezTo>
                    <a:lnTo>
                      <a:pt x="2170" y="248"/>
                    </a:lnTo>
                    <a:cubicBezTo>
                      <a:pt x="2139" y="248"/>
                      <a:pt x="2139" y="248"/>
                      <a:pt x="2139" y="248"/>
                    </a:cubicBezTo>
                    <a:lnTo>
                      <a:pt x="2139" y="248"/>
                    </a:lnTo>
                    <a:lnTo>
                      <a:pt x="2139" y="278"/>
                    </a:lnTo>
                    <a:lnTo>
                      <a:pt x="2139" y="310"/>
                    </a:lnTo>
                    <a:cubicBezTo>
                      <a:pt x="2108" y="310"/>
                      <a:pt x="2108" y="310"/>
                      <a:pt x="2108" y="341"/>
                    </a:cubicBezTo>
                    <a:lnTo>
                      <a:pt x="2077" y="341"/>
                    </a:lnTo>
                    <a:cubicBezTo>
                      <a:pt x="2077" y="371"/>
                      <a:pt x="2046" y="371"/>
                      <a:pt x="2046" y="371"/>
                    </a:cubicBezTo>
                    <a:lnTo>
                      <a:pt x="2046" y="371"/>
                    </a:lnTo>
                    <a:cubicBezTo>
                      <a:pt x="2015" y="341"/>
                      <a:pt x="2015" y="341"/>
                      <a:pt x="2015" y="341"/>
                    </a:cubicBezTo>
                    <a:cubicBezTo>
                      <a:pt x="2015" y="217"/>
                      <a:pt x="2015" y="217"/>
                      <a:pt x="2015" y="217"/>
                    </a:cubicBezTo>
                    <a:cubicBezTo>
                      <a:pt x="2108" y="154"/>
                      <a:pt x="2108" y="154"/>
                      <a:pt x="2108" y="154"/>
                    </a:cubicBezTo>
                    <a:cubicBezTo>
                      <a:pt x="2077" y="154"/>
                      <a:pt x="2077" y="154"/>
                      <a:pt x="2077" y="154"/>
                    </a:cubicBezTo>
                    <a:cubicBezTo>
                      <a:pt x="2046" y="154"/>
                      <a:pt x="2046" y="154"/>
                      <a:pt x="2046" y="154"/>
                    </a:cubicBezTo>
                    <a:cubicBezTo>
                      <a:pt x="2015" y="124"/>
                      <a:pt x="2015" y="124"/>
                      <a:pt x="2015" y="124"/>
                    </a:cubicBezTo>
                    <a:lnTo>
                      <a:pt x="1984" y="124"/>
                    </a:lnTo>
                    <a:lnTo>
                      <a:pt x="1922" y="154"/>
                    </a:lnTo>
                    <a:cubicBezTo>
                      <a:pt x="1922" y="186"/>
                      <a:pt x="1891" y="186"/>
                      <a:pt x="1891" y="186"/>
                    </a:cubicBezTo>
                    <a:cubicBezTo>
                      <a:pt x="1891" y="186"/>
                      <a:pt x="1891" y="186"/>
                      <a:pt x="1860" y="186"/>
                    </a:cubicBezTo>
                    <a:cubicBezTo>
                      <a:pt x="1860" y="154"/>
                      <a:pt x="1860" y="154"/>
                      <a:pt x="1860" y="154"/>
                    </a:cubicBezTo>
                    <a:cubicBezTo>
                      <a:pt x="1829" y="154"/>
                      <a:pt x="1798" y="154"/>
                      <a:pt x="1798" y="154"/>
                    </a:cubicBezTo>
                    <a:cubicBezTo>
                      <a:pt x="1736" y="124"/>
                      <a:pt x="1736" y="124"/>
                      <a:pt x="1736" y="124"/>
                    </a:cubicBezTo>
                    <a:cubicBezTo>
                      <a:pt x="1798" y="93"/>
                      <a:pt x="1798" y="93"/>
                      <a:pt x="1798" y="93"/>
                    </a:cubicBezTo>
                    <a:cubicBezTo>
                      <a:pt x="1798" y="93"/>
                      <a:pt x="1829" y="62"/>
                      <a:pt x="1860" y="62"/>
                    </a:cubicBezTo>
                    <a:cubicBezTo>
                      <a:pt x="1860" y="62"/>
                      <a:pt x="1860" y="30"/>
                      <a:pt x="1829" y="30"/>
                    </a:cubicBezTo>
                    <a:lnTo>
                      <a:pt x="1829" y="62"/>
                    </a:lnTo>
                    <a:lnTo>
                      <a:pt x="1829" y="62"/>
                    </a:lnTo>
                    <a:lnTo>
                      <a:pt x="1829" y="62"/>
                    </a:lnTo>
                    <a:cubicBezTo>
                      <a:pt x="1798" y="62"/>
                      <a:pt x="1798" y="30"/>
                      <a:pt x="1798" y="30"/>
                    </a:cubicBezTo>
                    <a:cubicBezTo>
                      <a:pt x="1767" y="30"/>
                      <a:pt x="1736" y="0"/>
                      <a:pt x="1736" y="0"/>
                    </a:cubicBezTo>
                    <a:lnTo>
                      <a:pt x="1736" y="0"/>
                    </a:lnTo>
                    <a:cubicBezTo>
                      <a:pt x="1705" y="0"/>
                      <a:pt x="1705" y="30"/>
                      <a:pt x="1705" y="30"/>
                    </a:cubicBezTo>
                    <a:lnTo>
                      <a:pt x="1705" y="30"/>
                    </a:lnTo>
                    <a:cubicBezTo>
                      <a:pt x="1705" y="30"/>
                      <a:pt x="1705" y="30"/>
                      <a:pt x="1674" y="30"/>
                    </a:cubicBezTo>
                    <a:lnTo>
                      <a:pt x="1674" y="30"/>
                    </a:lnTo>
                    <a:cubicBezTo>
                      <a:pt x="1674" y="30"/>
                      <a:pt x="1643" y="0"/>
                      <a:pt x="1612" y="0"/>
                    </a:cubicBezTo>
                    <a:lnTo>
                      <a:pt x="1612" y="0"/>
                    </a:lnTo>
                    <a:lnTo>
                      <a:pt x="1612" y="0"/>
                    </a:lnTo>
                    <a:lnTo>
                      <a:pt x="1612" y="0"/>
                    </a:lnTo>
                    <a:lnTo>
                      <a:pt x="1612" y="0"/>
                    </a:lnTo>
                    <a:cubicBezTo>
                      <a:pt x="1612" y="0"/>
                      <a:pt x="1612" y="0"/>
                      <a:pt x="1581" y="0"/>
                    </a:cubicBezTo>
                    <a:cubicBezTo>
                      <a:pt x="124" y="0"/>
                      <a:pt x="124" y="0"/>
                      <a:pt x="124" y="0"/>
                    </a:cubicBezTo>
                    <a:lnTo>
                      <a:pt x="124" y="0"/>
                    </a:lnTo>
                    <a:cubicBezTo>
                      <a:pt x="124" y="0"/>
                      <a:pt x="124" y="0"/>
                      <a:pt x="124" y="30"/>
                    </a:cubicBezTo>
                    <a:lnTo>
                      <a:pt x="124" y="62"/>
                    </a:lnTo>
                    <a:lnTo>
                      <a:pt x="124" y="62"/>
                    </a:lnTo>
                    <a:cubicBezTo>
                      <a:pt x="124" y="93"/>
                      <a:pt x="124" y="93"/>
                      <a:pt x="93" y="93"/>
                    </a:cubicBezTo>
                    <a:lnTo>
                      <a:pt x="93" y="93"/>
                    </a:lnTo>
                    <a:lnTo>
                      <a:pt x="93" y="93"/>
                    </a:lnTo>
                    <a:lnTo>
                      <a:pt x="93" y="93"/>
                    </a:lnTo>
                    <a:cubicBezTo>
                      <a:pt x="62" y="93"/>
                      <a:pt x="62" y="93"/>
                      <a:pt x="62" y="62"/>
                    </a:cubicBezTo>
                    <a:lnTo>
                      <a:pt x="62" y="62"/>
                    </a:lnTo>
                    <a:cubicBezTo>
                      <a:pt x="32" y="62"/>
                      <a:pt x="32" y="30"/>
                      <a:pt x="32" y="30"/>
                    </a:cubicBezTo>
                    <a:lnTo>
                      <a:pt x="0" y="30"/>
                    </a:lnTo>
                    <a:lnTo>
                      <a:pt x="0" y="30"/>
                    </a:lnTo>
                    <a:cubicBezTo>
                      <a:pt x="32" y="30"/>
                      <a:pt x="32" y="62"/>
                      <a:pt x="32" y="62"/>
                    </a:cubicBezTo>
                    <a:lnTo>
                      <a:pt x="32" y="62"/>
                    </a:lnTo>
                    <a:cubicBezTo>
                      <a:pt x="32" y="62"/>
                      <a:pt x="32" y="62"/>
                      <a:pt x="32" y="93"/>
                    </a:cubicBezTo>
                    <a:lnTo>
                      <a:pt x="62" y="93"/>
                    </a:lnTo>
                    <a:cubicBezTo>
                      <a:pt x="62" y="124"/>
                      <a:pt x="32" y="124"/>
                      <a:pt x="32" y="124"/>
                    </a:cubicBezTo>
                    <a:lnTo>
                      <a:pt x="32" y="124"/>
                    </a:lnTo>
                    <a:cubicBezTo>
                      <a:pt x="32" y="154"/>
                      <a:pt x="32" y="186"/>
                      <a:pt x="32" y="248"/>
                    </a:cubicBezTo>
                    <a:lnTo>
                      <a:pt x="32" y="248"/>
                    </a:lnTo>
                    <a:cubicBezTo>
                      <a:pt x="32" y="278"/>
                      <a:pt x="32" y="310"/>
                      <a:pt x="32" y="310"/>
                    </a:cubicBezTo>
                    <a:cubicBezTo>
                      <a:pt x="0" y="341"/>
                      <a:pt x="0" y="341"/>
                      <a:pt x="0" y="371"/>
                    </a:cubicBezTo>
                    <a:lnTo>
                      <a:pt x="0" y="371"/>
                    </a:lnTo>
                    <a:lnTo>
                      <a:pt x="0" y="371"/>
                    </a:lnTo>
                    <a:lnTo>
                      <a:pt x="0" y="402"/>
                    </a:lnTo>
                    <a:cubicBezTo>
                      <a:pt x="32" y="434"/>
                      <a:pt x="32" y="465"/>
                      <a:pt x="32" y="465"/>
                    </a:cubicBezTo>
                    <a:cubicBezTo>
                      <a:pt x="32" y="465"/>
                      <a:pt x="32" y="495"/>
                      <a:pt x="0" y="495"/>
                    </a:cubicBezTo>
                    <a:lnTo>
                      <a:pt x="0" y="495"/>
                    </a:lnTo>
                    <a:cubicBezTo>
                      <a:pt x="32" y="495"/>
                      <a:pt x="32" y="526"/>
                      <a:pt x="32" y="526"/>
                    </a:cubicBezTo>
                    <a:cubicBezTo>
                      <a:pt x="32" y="526"/>
                      <a:pt x="32" y="526"/>
                      <a:pt x="32" y="558"/>
                    </a:cubicBezTo>
                    <a:cubicBezTo>
                      <a:pt x="62" y="558"/>
                      <a:pt x="62" y="558"/>
                      <a:pt x="62" y="589"/>
                    </a:cubicBezTo>
                    <a:cubicBezTo>
                      <a:pt x="62" y="589"/>
                      <a:pt x="32" y="589"/>
                      <a:pt x="62" y="589"/>
                    </a:cubicBezTo>
                    <a:lnTo>
                      <a:pt x="62" y="589"/>
                    </a:lnTo>
                    <a:cubicBezTo>
                      <a:pt x="62" y="619"/>
                      <a:pt x="62" y="619"/>
                      <a:pt x="62" y="619"/>
                    </a:cubicBezTo>
                    <a:cubicBezTo>
                      <a:pt x="93" y="650"/>
                      <a:pt x="93" y="650"/>
                      <a:pt x="93" y="650"/>
                    </a:cubicBezTo>
                    <a:lnTo>
                      <a:pt x="93" y="650"/>
                    </a:lnTo>
                    <a:cubicBezTo>
                      <a:pt x="124" y="650"/>
                      <a:pt x="124" y="650"/>
                      <a:pt x="124" y="650"/>
                    </a:cubicBezTo>
                    <a:lnTo>
                      <a:pt x="156" y="650"/>
                    </a:lnTo>
                    <a:lnTo>
                      <a:pt x="156" y="650"/>
                    </a:lnTo>
                    <a:lnTo>
                      <a:pt x="186" y="650"/>
                    </a:lnTo>
                    <a:cubicBezTo>
                      <a:pt x="186" y="682"/>
                      <a:pt x="186" y="682"/>
                      <a:pt x="156" y="713"/>
                    </a:cubicBezTo>
                    <a:cubicBezTo>
                      <a:pt x="156" y="713"/>
                      <a:pt x="156" y="713"/>
                      <a:pt x="156" y="743"/>
                    </a:cubicBezTo>
                    <a:cubicBezTo>
                      <a:pt x="156" y="743"/>
                      <a:pt x="156" y="743"/>
                      <a:pt x="156" y="774"/>
                    </a:cubicBezTo>
                    <a:lnTo>
                      <a:pt x="186" y="806"/>
                    </a:lnTo>
                    <a:cubicBezTo>
                      <a:pt x="217" y="837"/>
                      <a:pt x="217" y="837"/>
                      <a:pt x="217" y="867"/>
                    </a:cubicBezTo>
                    <a:lnTo>
                      <a:pt x="217" y="867"/>
                    </a:lnTo>
                    <a:cubicBezTo>
                      <a:pt x="248" y="867"/>
                      <a:pt x="248" y="867"/>
                      <a:pt x="280" y="867"/>
                    </a:cubicBezTo>
                    <a:lnTo>
                      <a:pt x="280" y="867"/>
                    </a:lnTo>
                    <a:lnTo>
                      <a:pt x="310" y="898"/>
                    </a:lnTo>
                    <a:lnTo>
                      <a:pt x="310" y="898"/>
                    </a:lnTo>
                    <a:cubicBezTo>
                      <a:pt x="341" y="898"/>
                      <a:pt x="341" y="898"/>
                      <a:pt x="372" y="930"/>
                    </a:cubicBezTo>
                    <a:cubicBezTo>
                      <a:pt x="372" y="930"/>
                      <a:pt x="372" y="961"/>
                      <a:pt x="404" y="961"/>
                    </a:cubicBezTo>
                    <a:cubicBezTo>
                      <a:pt x="404" y="961"/>
                      <a:pt x="404" y="961"/>
                      <a:pt x="404" y="991"/>
                    </a:cubicBezTo>
                    <a:lnTo>
                      <a:pt x="404" y="991"/>
                    </a:lnTo>
                    <a:cubicBezTo>
                      <a:pt x="434" y="991"/>
                      <a:pt x="434" y="991"/>
                      <a:pt x="465" y="991"/>
                    </a:cubicBezTo>
                    <a:lnTo>
                      <a:pt x="465" y="991"/>
                    </a:lnTo>
                    <a:cubicBezTo>
                      <a:pt x="465" y="991"/>
                      <a:pt x="496" y="991"/>
                      <a:pt x="496" y="961"/>
                    </a:cubicBezTo>
                    <a:lnTo>
                      <a:pt x="496" y="961"/>
                    </a:lnTo>
                    <a:lnTo>
                      <a:pt x="496" y="961"/>
                    </a:lnTo>
                    <a:lnTo>
                      <a:pt x="496" y="961"/>
                    </a:lnTo>
                    <a:cubicBezTo>
                      <a:pt x="528" y="961"/>
                      <a:pt x="528" y="991"/>
                      <a:pt x="528" y="991"/>
                    </a:cubicBezTo>
                    <a:lnTo>
                      <a:pt x="528" y="991"/>
                    </a:lnTo>
                    <a:cubicBezTo>
                      <a:pt x="558" y="991"/>
                      <a:pt x="558" y="991"/>
                      <a:pt x="558" y="991"/>
                    </a:cubicBezTo>
                    <a:lnTo>
                      <a:pt x="558" y="991"/>
                    </a:lnTo>
                    <a:cubicBezTo>
                      <a:pt x="558" y="991"/>
                      <a:pt x="558" y="991"/>
                      <a:pt x="589" y="991"/>
                    </a:cubicBezTo>
                    <a:cubicBezTo>
                      <a:pt x="589" y="1022"/>
                      <a:pt x="620" y="1022"/>
                      <a:pt x="652" y="1022"/>
                    </a:cubicBezTo>
                    <a:cubicBezTo>
                      <a:pt x="682" y="1054"/>
                      <a:pt x="713" y="1054"/>
                      <a:pt x="744" y="1054"/>
                    </a:cubicBezTo>
                    <a:cubicBezTo>
                      <a:pt x="744" y="1054"/>
                      <a:pt x="744" y="1085"/>
                      <a:pt x="776" y="1085"/>
                    </a:cubicBezTo>
                    <a:lnTo>
                      <a:pt x="776" y="1085"/>
                    </a:lnTo>
                    <a:cubicBezTo>
                      <a:pt x="806" y="1085"/>
                      <a:pt x="806" y="1085"/>
                      <a:pt x="837" y="1085"/>
                    </a:cubicBezTo>
                    <a:cubicBezTo>
                      <a:pt x="837" y="1085"/>
                      <a:pt x="837" y="1085"/>
                      <a:pt x="868" y="1085"/>
                    </a:cubicBezTo>
                    <a:cubicBezTo>
                      <a:pt x="837" y="1022"/>
                      <a:pt x="837" y="1022"/>
                      <a:pt x="837" y="1022"/>
                    </a:cubicBezTo>
                    <a:cubicBezTo>
                      <a:pt x="868" y="1022"/>
                      <a:pt x="868" y="1022"/>
                      <a:pt x="868" y="1022"/>
                    </a:cubicBezTo>
                    <a:lnTo>
                      <a:pt x="868" y="1022"/>
                    </a:lnTo>
                    <a:cubicBezTo>
                      <a:pt x="868" y="1022"/>
                      <a:pt x="900" y="1022"/>
                      <a:pt x="930" y="1022"/>
                    </a:cubicBezTo>
                    <a:lnTo>
                      <a:pt x="930" y="1022"/>
                    </a:lnTo>
                    <a:cubicBezTo>
                      <a:pt x="930" y="1022"/>
                      <a:pt x="930" y="1022"/>
                      <a:pt x="961" y="1022"/>
                    </a:cubicBezTo>
                    <a:cubicBezTo>
                      <a:pt x="961" y="1022"/>
                      <a:pt x="961" y="1022"/>
                      <a:pt x="992" y="1054"/>
                    </a:cubicBezTo>
                    <a:lnTo>
                      <a:pt x="1054" y="1085"/>
                    </a:lnTo>
                    <a:cubicBezTo>
                      <a:pt x="1054" y="1115"/>
                      <a:pt x="1085" y="1146"/>
                      <a:pt x="1116" y="1178"/>
                    </a:cubicBezTo>
                    <a:lnTo>
                      <a:pt x="1116" y="1178"/>
                    </a:lnTo>
                    <a:cubicBezTo>
                      <a:pt x="1116" y="1178"/>
                      <a:pt x="1116" y="1209"/>
                      <a:pt x="1147" y="1209"/>
                    </a:cubicBezTo>
                    <a:lnTo>
                      <a:pt x="1147" y="1209"/>
                    </a:lnTo>
                    <a:lnTo>
                      <a:pt x="1147" y="1209"/>
                    </a:lnTo>
                    <a:lnTo>
                      <a:pt x="1147" y="1209"/>
                    </a:lnTo>
                    <a:lnTo>
                      <a:pt x="1147" y="1209"/>
                    </a:lnTo>
                    <a:cubicBezTo>
                      <a:pt x="1178" y="1178"/>
                      <a:pt x="1178" y="1178"/>
                      <a:pt x="1209" y="1146"/>
                    </a:cubicBezTo>
                    <a:lnTo>
                      <a:pt x="1209" y="1146"/>
                    </a:lnTo>
                    <a:cubicBezTo>
                      <a:pt x="1240" y="1146"/>
                      <a:pt x="1240" y="1146"/>
                      <a:pt x="1240" y="1178"/>
                    </a:cubicBezTo>
                    <a:cubicBezTo>
                      <a:pt x="1271" y="1178"/>
                      <a:pt x="1271" y="1178"/>
                      <a:pt x="1271" y="1178"/>
                    </a:cubicBezTo>
                    <a:cubicBezTo>
                      <a:pt x="1302" y="1178"/>
                      <a:pt x="1333" y="1239"/>
                      <a:pt x="1333" y="1270"/>
                    </a:cubicBezTo>
                    <a:lnTo>
                      <a:pt x="1364" y="1302"/>
                    </a:lnTo>
                    <a:cubicBezTo>
                      <a:pt x="1395" y="1333"/>
                      <a:pt x="1395" y="1363"/>
                      <a:pt x="1395" y="1363"/>
                    </a:cubicBezTo>
                    <a:lnTo>
                      <a:pt x="1395" y="1363"/>
                    </a:lnTo>
                    <a:lnTo>
                      <a:pt x="1395" y="1363"/>
                    </a:lnTo>
                    <a:lnTo>
                      <a:pt x="1395" y="1363"/>
                    </a:lnTo>
                    <a:cubicBezTo>
                      <a:pt x="1395" y="1363"/>
                      <a:pt x="1395" y="1363"/>
                      <a:pt x="1395" y="1394"/>
                    </a:cubicBezTo>
                    <a:cubicBezTo>
                      <a:pt x="1426" y="1394"/>
                      <a:pt x="1426" y="1394"/>
                      <a:pt x="1426" y="1394"/>
                    </a:cubicBezTo>
                    <a:lnTo>
                      <a:pt x="1426" y="1394"/>
                    </a:lnTo>
                    <a:lnTo>
                      <a:pt x="1426" y="1394"/>
                    </a:lnTo>
                    <a:lnTo>
                      <a:pt x="1426" y="1394"/>
                    </a:lnTo>
                    <a:lnTo>
                      <a:pt x="1426" y="1394"/>
                    </a:lnTo>
                    <a:cubicBezTo>
                      <a:pt x="1457" y="1394"/>
                      <a:pt x="1457" y="1394"/>
                      <a:pt x="1457" y="1394"/>
                    </a:cubicBezTo>
                    <a:cubicBezTo>
                      <a:pt x="1457" y="1363"/>
                      <a:pt x="1457" y="1333"/>
                      <a:pt x="1488" y="1302"/>
                    </a:cubicBezTo>
                    <a:cubicBezTo>
                      <a:pt x="1488" y="1302"/>
                      <a:pt x="1488" y="1302"/>
                      <a:pt x="1519" y="1270"/>
                    </a:cubicBezTo>
                    <a:cubicBezTo>
                      <a:pt x="1550" y="1239"/>
                      <a:pt x="1581" y="1239"/>
                      <a:pt x="1581" y="1239"/>
                    </a:cubicBezTo>
                    <a:cubicBezTo>
                      <a:pt x="1612" y="1209"/>
                      <a:pt x="1643" y="1178"/>
                      <a:pt x="1674" y="1178"/>
                    </a:cubicBezTo>
                    <a:cubicBezTo>
                      <a:pt x="1674" y="1146"/>
                      <a:pt x="1674" y="1146"/>
                      <a:pt x="1674" y="1146"/>
                    </a:cubicBezTo>
                    <a:cubicBezTo>
                      <a:pt x="1705" y="1178"/>
                      <a:pt x="1705" y="1178"/>
                      <a:pt x="1705" y="1178"/>
                    </a:cubicBezTo>
                    <a:lnTo>
                      <a:pt x="1705" y="1178"/>
                    </a:lnTo>
                    <a:cubicBezTo>
                      <a:pt x="1891" y="1146"/>
                      <a:pt x="1891" y="1146"/>
                      <a:pt x="1891" y="1146"/>
                    </a:cubicBezTo>
                    <a:cubicBezTo>
                      <a:pt x="1891" y="1146"/>
                      <a:pt x="1953" y="1115"/>
                      <a:pt x="1984" y="1115"/>
                    </a:cubicBezTo>
                    <a:cubicBezTo>
                      <a:pt x="1984" y="1115"/>
                      <a:pt x="1984" y="1115"/>
                      <a:pt x="2015" y="1146"/>
                    </a:cubicBezTo>
                    <a:lnTo>
                      <a:pt x="2015" y="1146"/>
                    </a:lnTo>
                    <a:lnTo>
                      <a:pt x="2015" y="1146"/>
                    </a:lnTo>
                    <a:lnTo>
                      <a:pt x="2046" y="1146"/>
                    </a:lnTo>
                    <a:cubicBezTo>
                      <a:pt x="2046" y="1146"/>
                      <a:pt x="2046" y="1115"/>
                      <a:pt x="2077" y="1115"/>
                    </a:cubicBezTo>
                    <a:cubicBezTo>
                      <a:pt x="2077" y="1115"/>
                      <a:pt x="2077" y="1115"/>
                      <a:pt x="2077" y="1146"/>
                    </a:cubicBezTo>
                    <a:cubicBezTo>
                      <a:pt x="2108" y="1146"/>
                      <a:pt x="2108" y="1146"/>
                      <a:pt x="2108" y="1146"/>
                    </a:cubicBezTo>
                    <a:lnTo>
                      <a:pt x="2108" y="1146"/>
                    </a:lnTo>
                    <a:lnTo>
                      <a:pt x="2108" y="1146"/>
                    </a:lnTo>
                    <a:cubicBezTo>
                      <a:pt x="2108" y="1146"/>
                      <a:pt x="2108" y="1146"/>
                      <a:pt x="2139" y="1146"/>
                    </a:cubicBezTo>
                    <a:cubicBezTo>
                      <a:pt x="2139" y="1146"/>
                      <a:pt x="2170" y="1146"/>
                      <a:pt x="2170" y="1178"/>
                    </a:cubicBezTo>
                    <a:lnTo>
                      <a:pt x="2170" y="1178"/>
                    </a:lnTo>
                    <a:lnTo>
                      <a:pt x="2170" y="1178"/>
                    </a:lnTo>
                    <a:cubicBezTo>
                      <a:pt x="2170" y="1178"/>
                      <a:pt x="2201" y="1178"/>
                      <a:pt x="2201" y="1146"/>
                    </a:cubicBezTo>
                    <a:cubicBezTo>
                      <a:pt x="2232" y="1146"/>
                      <a:pt x="2232" y="1146"/>
                      <a:pt x="2232" y="1146"/>
                    </a:cubicBezTo>
                    <a:lnTo>
                      <a:pt x="2232" y="1146"/>
                    </a:lnTo>
                    <a:cubicBezTo>
                      <a:pt x="2232" y="1178"/>
                      <a:pt x="2294" y="1209"/>
                      <a:pt x="2294" y="1209"/>
                    </a:cubicBezTo>
                    <a:lnTo>
                      <a:pt x="2294" y="1209"/>
                    </a:lnTo>
                    <a:cubicBezTo>
                      <a:pt x="2325" y="1239"/>
                      <a:pt x="2325" y="1270"/>
                      <a:pt x="2325" y="1302"/>
                    </a:cubicBezTo>
                    <a:lnTo>
                      <a:pt x="2325" y="1302"/>
                    </a:lnTo>
                    <a:lnTo>
                      <a:pt x="2325" y="1302"/>
                    </a:lnTo>
                    <a:cubicBezTo>
                      <a:pt x="2325" y="1333"/>
                      <a:pt x="2325" y="1333"/>
                      <a:pt x="2325" y="1333"/>
                    </a:cubicBezTo>
                    <a:lnTo>
                      <a:pt x="2325" y="1333"/>
                    </a:lnTo>
                    <a:lnTo>
                      <a:pt x="2325" y="1333"/>
                    </a:lnTo>
                    <a:cubicBezTo>
                      <a:pt x="2325" y="1333"/>
                      <a:pt x="2356" y="1333"/>
                      <a:pt x="2356" y="1363"/>
                    </a:cubicBezTo>
                    <a:cubicBezTo>
                      <a:pt x="2356" y="1394"/>
                      <a:pt x="2356" y="1394"/>
                      <a:pt x="2356" y="1394"/>
                    </a:cubicBezTo>
                    <a:cubicBezTo>
                      <a:pt x="2356" y="1426"/>
                      <a:pt x="2356" y="1426"/>
                      <a:pt x="2387" y="1457"/>
                    </a:cubicBezTo>
                    <a:cubicBezTo>
                      <a:pt x="2418" y="1457"/>
                      <a:pt x="2418" y="1457"/>
                      <a:pt x="2418" y="1457"/>
                    </a:cubicBezTo>
                    <a:cubicBezTo>
                      <a:pt x="2418" y="1426"/>
                      <a:pt x="2418" y="1394"/>
                      <a:pt x="2418" y="1394"/>
                    </a:cubicBezTo>
                    <a:lnTo>
                      <a:pt x="2418" y="1363"/>
                    </a:lnTo>
                    <a:cubicBezTo>
                      <a:pt x="2387" y="1333"/>
                      <a:pt x="2387" y="1302"/>
                      <a:pt x="2387" y="1302"/>
                    </a:cubicBezTo>
                    <a:cubicBezTo>
                      <a:pt x="2387" y="1302"/>
                      <a:pt x="2387" y="1270"/>
                      <a:pt x="2387" y="1239"/>
                    </a:cubicBezTo>
                    <a:cubicBezTo>
                      <a:pt x="2356" y="1209"/>
                      <a:pt x="2356" y="1209"/>
                      <a:pt x="2356" y="1178"/>
                    </a:cubicBezTo>
                    <a:cubicBezTo>
                      <a:pt x="2325" y="1146"/>
                      <a:pt x="2356" y="1085"/>
                      <a:pt x="2356" y="1054"/>
                    </a:cubicBezTo>
                    <a:lnTo>
                      <a:pt x="2356" y="1054"/>
                    </a:lnTo>
                    <a:cubicBezTo>
                      <a:pt x="2356" y="1022"/>
                      <a:pt x="2418" y="991"/>
                      <a:pt x="2449" y="961"/>
                    </a:cubicBezTo>
                    <a:lnTo>
                      <a:pt x="2449" y="961"/>
                    </a:lnTo>
                    <a:cubicBezTo>
                      <a:pt x="2480" y="961"/>
                      <a:pt x="2480" y="930"/>
                      <a:pt x="2510" y="930"/>
                    </a:cubicBezTo>
                    <a:cubicBezTo>
                      <a:pt x="2510" y="898"/>
                      <a:pt x="2510" y="898"/>
                      <a:pt x="2542" y="898"/>
                    </a:cubicBezTo>
                    <a:cubicBezTo>
                      <a:pt x="2542" y="867"/>
                      <a:pt x="2573" y="867"/>
                      <a:pt x="2604" y="867"/>
                    </a:cubicBezTo>
                    <a:cubicBezTo>
                      <a:pt x="2604" y="867"/>
                      <a:pt x="2604" y="867"/>
                      <a:pt x="2604" y="837"/>
                    </a:cubicBezTo>
                    <a:lnTo>
                      <a:pt x="2604" y="837"/>
                    </a:lnTo>
                    <a:lnTo>
                      <a:pt x="2604" y="837"/>
                    </a:lnTo>
                    <a:cubicBezTo>
                      <a:pt x="2604" y="806"/>
                      <a:pt x="2604" y="806"/>
                      <a:pt x="2604" y="806"/>
                    </a:cubicBezTo>
                    <a:lnTo>
                      <a:pt x="2604" y="806"/>
                    </a:lnTo>
                    <a:cubicBezTo>
                      <a:pt x="2604" y="774"/>
                      <a:pt x="2604" y="774"/>
                      <a:pt x="2635" y="743"/>
                    </a:cubicBezTo>
                    <a:cubicBezTo>
                      <a:pt x="2635" y="743"/>
                      <a:pt x="2635" y="743"/>
                      <a:pt x="2604" y="743"/>
                    </a:cubicBezTo>
                    <a:lnTo>
                      <a:pt x="2604" y="743"/>
                    </a:lnTo>
                    <a:lnTo>
                      <a:pt x="2573" y="713"/>
                    </a:lnTo>
                    <a:cubicBezTo>
                      <a:pt x="2573" y="682"/>
                      <a:pt x="2604" y="682"/>
                      <a:pt x="2604" y="682"/>
                    </a:cubicBezTo>
                    <a:lnTo>
                      <a:pt x="2604" y="682"/>
                    </a:lnTo>
                    <a:cubicBezTo>
                      <a:pt x="2573" y="650"/>
                      <a:pt x="2573" y="619"/>
                      <a:pt x="2573" y="619"/>
                    </a:cubicBezTo>
                    <a:lnTo>
                      <a:pt x="2573" y="619"/>
                    </a:lnTo>
                    <a:cubicBezTo>
                      <a:pt x="2573" y="589"/>
                      <a:pt x="2604" y="589"/>
                      <a:pt x="2604" y="589"/>
                    </a:cubicBezTo>
                    <a:lnTo>
                      <a:pt x="2604" y="589"/>
                    </a:lnTo>
                    <a:cubicBezTo>
                      <a:pt x="2604" y="589"/>
                      <a:pt x="2604" y="558"/>
                      <a:pt x="2635" y="558"/>
                    </a:cubicBezTo>
                    <a:lnTo>
                      <a:pt x="2666" y="526"/>
                    </a:lnTo>
                    <a:lnTo>
                      <a:pt x="2666" y="526"/>
                    </a:lnTo>
                    <a:lnTo>
                      <a:pt x="2666" y="526"/>
                    </a:lnTo>
                    <a:cubicBezTo>
                      <a:pt x="2697" y="495"/>
                      <a:pt x="2697" y="495"/>
                      <a:pt x="2727" y="495"/>
                    </a:cubicBezTo>
                    <a:cubicBezTo>
                      <a:pt x="2727" y="495"/>
                      <a:pt x="2727" y="495"/>
                      <a:pt x="2727" y="526"/>
                    </a:cubicBezTo>
                    <a:cubicBezTo>
                      <a:pt x="2759" y="526"/>
                      <a:pt x="2759" y="526"/>
                      <a:pt x="2759" y="526"/>
                    </a:cubicBezTo>
                    <a:lnTo>
                      <a:pt x="2759" y="526"/>
                    </a:lnTo>
                    <a:lnTo>
                      <a:pt x="2759" y="526"/>
                    </a:lnTo>
                    <a:lnTo>
                      <a:pt x="2759" y="526"/>
                    </a:lnTo>
                    <a:lnTo>
                      <a:pt x="2759" y="526"/>
                    </a:lnTo>
                    <a:cubicBezTo>
                      <a:pt x="2759" y="526"/>
                      <a:pt x="2727" y="495"/>
                      <a:pt x="2759" y="495"/>
                    </a:cubicBezTo>
                    <a:cubicBezTo>
                      <a:pt x="2759" y="465"/>
                      <a:pt x="2759" y="465"/>
                      <a:pt x="2759" y="465"/>
                    </a:cubicBezTo>
                    <a:lnTo>
                      <a:pt x="2790" y="465"/>
                    </a:lnTo>
                    <a:lnTo>
                      <a:pt x="2790" y="465"/>
                    </a:lnTo>
                    <a:lnTo>
                      <a:pt x="2790" y="434"/>
                    </a:lnTo>
                    <a:cubicBezTo>
                      <a:pt x="2821" y="434"/>
                      <a:pt x="2821" y="434"/>
                      <a:pt x="2883" y="434"/>
                    </a:cubicBezTo>
                    <a:cubicBezTo>
                      <a:pt x="2914" y="434"/>
                      <a:pt x="2914" y="434"/>
                      <a:pt x="2914" y="434"/>
                    </a:cubicBezTo>
                    <a:cubicBezTo>
                      <a:pt x="2914" y="434"/>
                      <a:pt x="2914" y="434"/>
                      <a:pt x="2914" y="402"/>
                    </a:cubicBezTo>
                    <a:lnTo>
                      <a:pt x="2914" y="402"/>
                    </a:lnTo>
                    <a:lnTo>
                      <a:pt x="2914" y="371"/>
                    </a:lnTo>
                    <a:cubicBezTo>
                      <a:pt x="2914" y="341"/>
                      <a:pt x="2914" y="341"/>
                      <a:pt x="2914" y="341"/>
                    </a:cubicBezTo>
                    <a:cubicBezTo>
                      <a:pt x="2945" y="310"/>
                      <a:pt x="2945" y="310"/>
                      <a:pt x="2975" y="278"/>
                    </a:cubicBezTo>
                    <a:lnTo>
                      <a:pt x="2975" y="278"/>
                    </a:lnTo>
                    <a:cubicBezTo>
                      <a:pt x="3007" y="278"/>
                      <a:pt x="3007" y="278"/>
                      <a:pt x="3007" y="278"/>
                    </a:cubicBezTo>
                    <a:cubicBezTo>
                      <a:pt x="3007" y="278"/>
                      <a:pt x="3038" y="278"/>
                      <a:pt x="3038" y="248"/>
                    </a:cubicBezTo>
                    <a:lnTo>
                      <a:pt x="3038" y="248"/>
                    </a:lnTo>
                    <a:cubicBezTo>
                      <a:pt x="3038" y="248"/>
                      <a:pt x="3038" y="217"/>
                      <a:pt x="3069" y="217"/>
                    </a:cubicBezTo>
                    <a:cubicBezTo>
                      <a:pt x="3069" y="217"/>
                      <a:pt x="3069" y="217"/>
                      <a:pt x="3099" y="217"/>
                    </a:cubicBezTo>
                    <a:lnTo>
                      <a:pt x="3099" y="248"/>
                    </a:lnTo>
                    <a:lnTo>
                      <a:pt x="3099" y="248"/>
                    </a:lnTo>
                    <a:cubicBezTo>
                      <a:pt x="3099" y="217"/>
                      <a:pt x="3099" y="217"/>
                      <a:pt x="3131" y="217"/>
                    </a:cubicBezTo>
                    <a:lnTo>
                      <a:pt x="3131" y="217"/>
                    </a:lnTo>
                    <a:lnTo>
                      <a:pt x="3131" y="217"/>
                    </a:lnTo>
                    <a:cubicBezTo>
                      <a:pt x="3131" y="217"/>
                      <a:pt x="3131" y="217"/>
                      <a:pt x="3099" y="2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5" name="Freeform 214"/>
              <p:cNvSpPr>
                <a:spLocks noChangeArrowheads="1"/>
              </p:cNvSpPr>
              <p:nvPr/>
            </p:nvSpPr>
            <p:spPr bwMode="auto">
              <a:xfrm>
                <a:off x="1939925" y="2327275"/>
                <a:ext cx="55563" cy="66675"/>
              </a:xfrm>
              <a:custGeom>
                <a:avLst/>
                <a:gdLst>
                  <a:gd name="T0" fmla="*/ 124 w 156"/>
                  <a:gd name="T1" fmla="*/ 0 h 187"/>
                  <a:gd name="T2" fmla="*/ 124 w 156"/>
                  <a:gd name="T3" fmla="*/ 0 h 187"/>
                  <a:gd name="T4" fmla="*/ 93 w 156"/>
                  <a:gd name="T5" fmla="*/ 0 h 187"/>
                  <a:gd name="T6" fmla="*/ 93 w 156"/>
                  <a:gd name="T7" fmla="*/ 0 h 187"/>
                  <a:gd name="T8" fmla="*/ 93 w 156"/>
                  <a:gd name="T9" fmla="*/ 0 h 187"/>
                  <a:gd name="T10" fmla="*/ 31 w 156"/>
                  <a:gd name="T11" fmla="*/ 31 h 187"/>
                  <a:gd name="T12" fmla="*/ 31 w 156"/>
                  <a:gd name="T13" fmla="*/ 31 h 187"/>
                  <a:gd name="T14" fmla="*/ 31 w 156"/>
                  <a:gd name="T15" fmla="*/ 31 h 187"/>
                  <a:gd name="T16" fmla="*/ 0 w 156"/>
                  <a:gd name="T17" fmla="*/ 94 h 187"/>
                  <a:gd name="T18" fmla="*/ 0 w 156"/>
                  <a:gd name="T19" fmla="*/ 94 h 187"/>
                  <a:gd name="T20" fmla="*/ 0 w 156"/>
                  <a:gd name="T21" fmla="*/ 124 h 187"/>
                  <a:gd name="T22" fmla="*/ 31 w 156"/>
                  <a:gd name="T23" fmla="*/ 155 h 187"/>
                  <a:gd name="T24" fmla="*/ 62 w 156"/>
                  <a:gd name="T25" fmla="*/ 155 h 187"/>
                  <a:gd name="T26" fmla="*/ 93 w 156"/>
                  <a:gd name="T27" fmla="*/ 155 h 187"/>
                  <a:gd name="T28" fmla="*/ 124 w 156"/>
                  <a:gd name="T29" fmla="*/ 155 h 187"/>
                  <a:gd name="T30" fmla="*/ 124 w 156"/>
                  <a:gd name="T31" fmla="*/ 155 h 187"/>
                  <a:gd name="T32" fmla="*/ 124 w 156"/>
                  <a:gd name="T33" fmla="*/ 155 h 187"/>
                  <a:gd name="T34" fmla="*/ 155 w 156"/>
                  <a:gd name="T35" fmla="*/ 186 h 187"/>
                  <a:gd name="T36" fmla="*/ 155 w 156"/>
                  <a:gd name="T37" fmla="*/ 155 h 187"/>
                  <a:gd name="T38" fmla="*/ 155 w 156"/>
                  <a:gd name="T39" fmla="*/ 62 h 187"/>
                  <a:gd name="T40" fmla="*/ 155 w 156"/>
                  <a:gd name="T41" fmla="*/ 62 h 187"/>
                  <a:gd name="T42" fmla="*/ 155 w 156"/>
                  <a:gd name="T43" fmla="*/ 0 h 187"/>
                  <a:gd name="T44" fmla="*/ 155 w 156"/>
                  <a:gd name="T45" fmla="*/ 0 h 187"/>
                  <a:gd name="T46" fmla="*/ 124 w 156"/>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87">
                    <a:moveTo>
                      <a:pt x="124" y="0"/>
                    </a:moveTo>
                    <a:lnTo>
                      <a:pt x="124" y="0"/>
                    </a:lnTo>
                    <a:lnTo>
                      <a:pt x="93" y="0"/>
                    </a:lnTo>
                    <a:lnTo>
                      <a:pt x="93" y="0"/>
                    </a:lnTo>
                    <a:lnTo>
                      <a:pt x="93" y="0"/>
                    </a:lnTo>
                    <a:cubicBezTo>
                      <a:pt x="62" y="31"/>
                      <a:pt x="62" y="31"/>
                      <a:pt x="31" y="31"/>
                    </a:cubicBezTo>
                    <a:lnTo>
                      <a:pt x="31" y="31"/>
                    </a:lnTo>
                    <a:lnTo>
                      <a:pt x="31" y="31"/>
                    </a:lnTo>
                    <a:cubicBezTo>
                      <a:pt x="31" y="62"/>
                      <a:pt x="31" y="62"/>
                      <a:pt x="0" y="94"/>
                    </a:cubicBezTo>
                    <a:lnTo>
                      <a:pt x="0" y="94"/>
                    </a:lnTo>
                    <a:cubicBezTo>
                      <a:pt x="0" y="94"/>
                      <a:pt x="0" y="94"/>
                      <a:pt x="0" y="124"/>
                    </a:cubicBezTo>
                    <a:cubicBezTo>
                      <a:pt x="31" y="124"/>
                      <a:pt x="31" y="155"/>
                      <a:pt x="31" y="155"/>
                    </a:cubicBezTo>
                    <a:cubicBezTo>
                      <a:pt x="62" y="155"/>
                      <a:pt x="62" y="155"/>
                      <a:pt x="62" y="155"/>
                    </a:cubicBezTo>
                    <a:lnTo>
                      <a:pt x="93" y="155"/>
                    </a:lnTo>
                    <a:cubicBezTo>
                      <a:pt x="93" y="155"/>
                      <a:pt x="93" y="155"/>
                      <a:pt x="124" y="155"/>
                    </a:cubicBezTo>
                    <a:lnTo>
                      <a:pt x="124" y="155"/>
                    </a:lnTo>
                    <a:lnTo>
                      <a:pt x="124" y="155"/>
                    </a:lnTo>
                    <a:cubicBezTo>
                      <a:pt x="124" y="155"/>
                      <a:pt x="155" y="155"/>
                      <a:pt x="155" y="186"/>
                    </a:cubicBezTo>
                    <a:cubicBezTo>
                      <a:pt x="155" y="155"/>
                      <a:pt x="155" y="155"/>
                      <a:pt x="155" y="155"/>
                    </a:cubicBezTo>
                    <a:cubicBezTo>
                      <a:pt x="155" y="124"/>
                      <a:pt x="155" y="94"/>
                      <a:pt x="155" y="62"/>
                    </a:cubicBezTo>
                    <a:lnTo>
                      <a:pt x="155" y="62"/>
                    </a:lnTo>
                    <a:cubicBezTo>
                      <a:pt x="155" y="31"/>
                      <a:pt x="155" y="31"/>
                      <a:pt x="155" y="0"/>
                    </a:cubicBezTo>
                    <a:lnTo>
                      <a:pt x="155" y="0"/>
                    </a:lnTo>
                    <a:cubicBezTo>
                      <a:pt x="155" y="0"/>
                      <a:pt x="155" y="0"/>
                      <a:pt x="12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6" name="Freeform 215"/>
              <p:cNvSpPr>
                <a:spLocks noChangeArrowheads="1"/>
              </p:cNvSpPr>
              <p:nvPr/>
            </p:nvSpPr>
            <p:spPr bwMode="auto">
              <a:xfrm>
                <a:off x="1414463" y="1925638"/>
                <a:ext cx="514350" cy="368300"/>
              </a:xfrm>
              <a:custGeom>
                <a:avLst/>
                <a:gdLst>
                  <a:gd name="T0" fmla="*/ 775 w 1427"/>
                  <a:gd name="T1" fmla="*/ 341 h 1023"/>
                  <a:gd name="T2" fmla="*/ 713 w 1427"/>
                  <a:gd name="T3" fmla="*/ 309 h 1023"/>
                  <a:gd name="T4" fmla="*/ 713 w 1427"/>
                  <a:gd name="T5" fmla="*/ 278 h 1023"/>
                  <a:gd name="T6" fmla="*/ 682 w 1427"/>
                  <a:gd name="T7" fmla="*/ 217 h 1023"/>
                  <a:gd name="T8" fmla="*/ 589 w 1427"/>
                  <a:gd name="T9" fmla="*/ 124 h 1023"/>
                  <a:gd name="T10" fmla="*/ 589 w 1427"/>
                  <a:gd name="T11" fmla="*/ 124 h 1023"/>
                  <a:gd name="T12" fmla="*/ 527 w 1427"/>
                  <a:gd name="T13" fmla="*/ 185 h 1023"/>
                  <a:gd name="T14" fmla="*/ 527 w 1427"/>
                  <a:gd name="T15" fmla="*/ 185 h 1023"/>
                  <a:gd name="T16" fmla="*/ 434 w 1427"/>
                  <a:gd name="T17" fmla="*/ 93 h 1023"/>
                  <a:gd name="T18" fmla="*/ 341 w 1427"/>
                  <a:gd name="T19" fmla="*/ 0 h 1023"/>
                  <a:gd name="T20" fmla="*/ 280 w 1427"/>
                  <a:gd name="T21" fmla="*/ 0 h 1023"/>
                  <a:gd name="T22" fmla="*/ 156 w 1427"/>
                  <a:gd name="T23" fmla="*/ 30 h 1023"/>
                  <a:gd name="T24" fmla="*/ 32 w 1427"/>
                  <a:gd name="T25" fmla="*/ 61 h 1023"/>
                  <a:gd name="T26" fmla="*/ 32 w 1427"/>
                  <a:gd name="T27" fmla="*/ 124 h 1023"/>
                  <a:gd name="T28" fmla="*/ 124 w 1427"/>
                  <a:gd name="T29" fmla="*/ 217 h 1023"/>
                  <a:gd name="T30" fmla="*/ 156 w 1427"/>
                  <a:gd name="T31" fmla="*/ 217 h 1023"/>
                  <a:gd name="T32" fmla="*/ 186 w 1427"/>
                  <a:gd name="T33" fmla="*/ 278 h 1023"/>
                  <a:gd name="T34" fmla="*/ 217 w 1427"/>
                  <a:gd name="T35" fmla="*/ 372 h 1023"/>
                  <a:gd name="T36" fmla="*/ 248 w 1427"/>
                  <a:gd name="T37" fmla="*/ 372 h 1023"/>
                  <a:gd name="T38" fmla="*/ 341 w 1427"/>
                  <a:gd name="T39" fmla="*/ 465 h 1023"/>
                  <a:gd name="T40" fmla="*/ 434 w 1427"/>
                  <a:gd name="T41" fmla="*/ 681 h 1023"/>
                  <a:gd name="T42" fmla="*/ 434 w 1427"/>
                  <a:gd name="T43" fmla="*/ 681 h 1023"/>
                  <a:gd name="T44" fmla="*/ 465 w 1427"/>
                  <a:gd name="T45" fmla="*/ 743 h 1023"/>
                  <a:gd name="T46" fmla="*/ 558 w 1427"/>
                  <a:gd name="T47" fmla="*/ 837 h 1023"/>
                  <a:gd name="T48" fmla="*/ 620 w 1427"/>
                  <a:gd name="T49" fmla="*/ 837 h 1023"/>
                  <a:gd name="T50" fmla="*/ 682 w 1427"/>
                  <a:gd name="T51" fmla="*/ 898 h 1023"/>
                  <a:gd name="T52" fmla="*/ 806 w 1427"/>
                  <a:gd name="T53" fmla="*/ 929 h 1023"/>
                  <a:gd name="T54" fmla="*/ 899 w 1427"/>
                  <a:gd name="T55" fmla="*/ 991 h 1023"/>
                  <a:gd name="T56" fmla="*/ 930 w 1427"/>
                  <a:gd name="T57" fmla="*/ 991 h 1023"/>
                  <a:gd name="T58" fmla="*/ 992 w 1427"/>
                  <a:gd name="T59" fmla="*/ 929 h 1023"/>
                  <a:gd name="T60" fmla="*/ 1116 w 1427"/>
                  <a:gd name="T61" fmla="*/ 1022 h 1023"/>
                  <a:gd name="T62" fmla="*/ 1178 w 1427"/>
                  <a:gd name="T63" fmla="*/ 961 h 1023"/>
                  <a:gd name="T64" fmla="*/ 1209 w 1427"/>
                  <a:gd name="T65" fmla="*/ 961 h 1023"/>
                  <a:gd name="T66" fmla="*/ 1178 w 1427"/>
                  <a:gd name="T67" fmla="*/ 929 h 1023"/>
                  <a:gd name="T68" fmla="*/ 1178 w 1427"/>
                  <a:gd name="T69" fmla="*/ 867 h 1023"/>
                  <a:gd name="T70" fmla="*/ 1302 w 1427"/>
                  <a:gd name="T71" fmla="*/ 774 h 1023"/>
                  <a:gd name="T72" fmla="*/ 1364 w 1427"/>
                  <a:gd name="T73" fmla="*/ 805 h 1023"/>
                  <a:gd name="T74" fmla="*/ 1364 w 1427"/>
                  <a:gd name="T75" fmla="*/ 774 h 1023"/>
                  <a:gd name="T76" fmla="*/ 1364 w 1427"/>
                  <a:gd name="T77" fmla="*/ 743 h 1023"/>
                  <a:gd name="T78" fmla="*/ 1426 w 1427"/>
                  <a:gd name="T79" fmla="*/ 681 h 1023"/>
                  <a:gd name="T80" fmla="*/ 1395 w 1427"/>
                  <a:gd name="T81" fmla="*/ 650 h 1023"/>
                  <a:gd name="T82" fmla="*/ 1364 w 1427"/>
                  <a:gd name="T83" fmla="*/ 650 h 1023"/>
                  <a:gd name="T84" fmla="*/ 1271 w 1427"/>
                  <a:gd name="T85" fmla="*/ 713 h 1023"/>
                  <a:gd name="T86" fmla="*/ 1209 w 1427"/>
                  <a:gd name="T87" fmla="*/ 837 h 1023"/>
                  <a:gd name="T88" fmla="*/ 1147 w 1427"/>
                  <a:gd name="T89" fmla="*/ 837 h 1023"/>
                  <a:gd name="T90" fmla="*/ 1023 w 1427"/>
                  <a:gd name="T91" fmla="*/ 867 h 1023"/>
                  <a:gd name="T92" fmla="*/ 961 w 1427"/>
                  <a:gd name="T93" fmla="*/ 837 h 1023"/>
                  <a:gd name="T94" fmla="*/ 899 w 1427"/>
                  <a:gd name="T95" fmla="*/ 805 h 1023"/>
                  <a:gd name="T96" fmla="*/ 868 w 1427"/>
                  <a:gd name="T97" fmla="*/ 743 h 1023"/>
                  <a:gd name="T98" fmla="*/ 806 w 1427"/>
                  <a:gd name="T99" fmla="*/ 526 h 1023"/>
                  <a:gd name="T100" fmla="*/ 806 w 1427"/>
                  <a:gd name="T101" fmla="*/ 37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7" h="1023">
                    <a:moveTo>
                      <a:pt x="806" y="372"/>
                    </a:moveTo>
                    <a:lnTo>
                      <a:pt x="806" y="372"/>
                    </a:lnTo>
                    <a:cubicBezTo>
                      <a:pt x="806" y="372"/>
                      <a:pt x="775" y="372"/>
                      <a:pt x="775" y="341"/>
                    </a:cubicBezTo>
                    <a:lnTo>
                      <a:pt x="775" y="341"/>
                    </a:lnTo>
                    <a:lnTo>
                      <a:pt x="744" y="341"/>
                    </a:lnTo>
                    <a:cubicBezTo>
                      <a:pt x="744" y="341"/>
                      <a:pt x="744" y="309"/>
                      <a:pt x="713" y="309"/>
                    </a:cubicBezTo>
                    <a:lnTo>
                      <a:pt x="713" y="309"/>
                    </a:lnTo>
                    <a:cubicBezTo>
                      <a:pt x="713" y="309"/>
                      <a:pt x="713" y="309"/>
                      <a:pt x="713" y="278"/>
                    </a:cubicBezTo>
                    <a:lnTo>
                      <a:pt x="713" y="278"/>
                    </a:lnTo>
                    <a:lnTo>
                      <a:pt x="713" y="278"/>
                    </a:lnTo>
                    <a:lnTo>
                      <a:pt x="713" y="278"/>
                    </a:lnTo>
                    <a:cubicBezTo>
                      <a:pt x="713" y="248"/>
                      <a:pt x="682" y="248"/>
                      <a:pt x="682" y="217"/>
                    </a:cubicBezTo>
                    <a:cubicBezTo>
                      <a:pt x="651" y="185"/>
                      <a:pt x="620" y="154"/>
                      <a:pt x="620" y="124"/>
                    </a:cubicBezTo>
                    <a:lnTo>
                      <a:pt x="620" y="124"/>
                    </a:lnTo>
                    <a:cubicBezTo>
                      <a:pt x="620" y="124"/>
                      <a:pt x="620" y="124"/>
                      <a:pt x="589" y="124"/>
                    </a:cubicBezTo>
                    <a:lnTo>
                      <a:pt x="589" y="124"/>
                    </a:lnTo>
                    <a:lnTo>
                      <a:pt x="589" y="124"/>
                    </a:lnTo>
                    <a:lnTo>
                      <a:pt x="589" y="124"/>
                    </a:lnTo>
                    <a:cubicBezTo>
                      <a:pt x="589" y="154"/>
                      <a:pt x="589" y="154"/>
                      <a:pt x="589" y="154"/>
                    </a:cubicBezTo>
                    <a:cubicBezTo>
                      <a:pt x="558" y="154"/>
                      <a:pt x="558" y="185"/>
                      <a:pt x="527" y="185"/>
                    </a:cubicBezTo>
                    <a:lnTo>
                      <a:pt x="527" y="185"/>
                    </a:lnTo>
                    <a:lnTo>
                      <a:pt x="527" y="185"/>
                    </a:lnTo>
                    <a:lnTo>
                      <a:pt x="527" y="185"/>
                    </a:lnTo>
                    <a:lnTo>
                      <a:pt x="527" y="185"/>
                    </a:lnTo>
                    <a:cubicBezTo>
                      <a:pt x="496" y="185"/>
                      <a:pt x="496" y="185"/>
                      <a:pt x="496" y="185"/>
                    </a:cubicBezTo>
                    <a:cubicBezTo>
                      <a:pt x="465" y="154"/>
                      <a:pt x="434" y="124"/>
                      <a:pt x="434" y="93"/>
                    </a:cubicBezTo>
                    <a:lnTo>
                      <a:pt x="434" y="93"/>
                    </a:lnTo>
                    <a:lnTo>
                      <a:pt x="403" y="61"/>
                    </a:lnTo>
                    <a:cubicBezTo>
                      <a:pt x="403" y="30"/>
                      <a:pt x="341" y="0"/>
                      <a:pt x="341" y="0"/>
                    </a:cubicBezTo>
                    <a:lnTo>
                      <a:pt x="341" y="0"/>
                    </a:lnTo>
                    <a:cubicBezTo>
                      <a:pt x="310" y="0"/>
                      <a:pt x="310" y="0"/>
                      <a:pt x="310" y="0"/>
                    </a:cubicBezTo>
                    <a:lnTo>
                      <a:pt x="310" y="0"/>
                    </a:lnTo>
                    <a:lnTo>
                      <a:pt x="280" y="0"/>
                    </a:lnTo>
                    <a:cubicBezTo>
                      <a:pt x="280" y="30"/>
                      <a:pt x="280" y="30"/>
                      <a:pt x="280" y="30"/>
                    </a:cubicBezTo>
                    <a:cubicBezTo>
                      <a:pt x="248" y="30"/>
                      <a:pt x="248" y="30"/>
                      <a:pt x="248" y="30"/>
                    </a:cubicBezTo>
                    <a:cubicBezTo>
                      <a:pt x="248" y="30"/>
                      <a:pt x="217" y="30"/>
                      <a:pt x="156" y="30"/>
                    </a:cubicBezTo>
                    <a:cubicBezTo>
                      <a:pt x="124" y="30"/>
                      <a:pt x="93" y="30"/>
                      <a:pt x="93" y="30"/>
                    </a:cubicBezTo>
                    <a:cubicBezTo>
                      <a:pt x="93" y="30"/>
                      <a:pt x="32" y="0"/>
                      <a:pt x="0" y="0"/>
                    </a:cubicBezTo>
                    <a:cubicBezTo>
                      <a:pt x="32" y="30"/>
                      <a:pt x="32" y="30"/>
                      <a:pt x="32" y="61"/>
                    </a:cubicBezTo>
                    <a:lnTo>
                      <a:pt x="32" y="61"/>
                    </a:lnTo>
                    <a:cubicBezTo>
                      <a:pt x="32" y="93"/>
                      <a:pt x="32" y="93"/>
                      <a:pt x="32" y="93"/>
                    </a:cubicBezTo>
                    <a:cubicBezTo>
                      <a:pt x="32" y="93"/>
                      <a:pt x="32" y="93"/>
                      <a:pt x="32" y="124"/>
                    </a:cubicBezTo>
                    <a:cubicBezTo>
                      <a:pt x="62" y="124"/>
                      <a:pt x="62" y="154"/>
                      <a:pt x="93" y="185"/>
                    </a:cubicBezTo>
                    <a:cubicBezTo>
                      <a:pt x="93" y="185"/>
                      <a:pt x="93" y="185"/>
                      <a:pt x="124" y="185"/>
                    </a:cubicBezTo>
                    <a:cubicBezTo>
                      <a:pt x="124" y="217"/>
                      <a:pt x="124" y="217"/>
                      <a:pt x="124" y="217"/>
                    </a:cubicBezTo>
                    <a:cubicBezTo>
                      <a:pt x="124" y="217"/>
                      <a:pt x="124" y="217"/>
                      <a:pt x="124" y="185"/>
                    </a:cubicBezTo>
                    <a:lnTo>
                      <a:pt x="124" y="185"/>
                    </a:lnTo>
                    <a:cubicBezTo>
                      <a:pt x="124" y="185"/>
                      <a:pt x="156" y="185"/>
                      <a:pt x="156" y="217"/>
                    </a:cubicBezTo>
                    <a:lnTo>
                      <a:pt x="156" y="248"/>
                    </a:lnTo>
                    <a:cubicBezTo>
                      <a:pt x="156" y="248"/>
                      <a:pt x="156" y="248"/>
                      <a:pt x="156" y="278"/>
                    </a:cubicBezTo>
                    <a:lnTo>
                      <a:pt x="186" y="278"/>
                    </a:lnTo>
                    <a:lnTo>
                      <a:pt x="217" y="278"/>
                    </a:lnTo>
                    <a:lnTo>
                      <a:pt x="248" y="309"/>
                    </a:lnTo>
                    <a:cubicBezTo>
                      <a:pt x="248" y="341"/>
                      <a:pt x="248" y="341"/>
                      <a:pt x="217" y="372"/>
                    </a:cubicBezTo>
                    <a:lnTo>
                      <a:pt x="217" y="372"/>
                    </a:lnTo>
                    <a:lnTo>
                      <a:pt x="217" y="372"/>
                    </a:lnTo>
                    <a:lnTo>
                      <a:pt x="248" y="372"/>
                    </a:lnTo>
                    <a:lnTo>
                      <a:pt x="248" y="372"/>
                    </a:lnTo>
                    <a:cubicBezTo>
                      <a:pt x="280" y="372"/>
                      <a:pt x="310" y="402"/>
                      <a:pt x="310" y="433"/>
                    </a:cubicBezTo>
                    <a:cubicBezTo>
                      <a:pt x="310" y="433"/>
                      <a:pt x="310" y="433"/>
                      <a:pt x="341" y="465"/>
                    </a:cubicBezTo>
                    <a:lnTo>
                      <a:pt x="341" y="465"/>
                    </a:lnTo>
                    <a:cubicBezTo>
                      <a:pt x="372" y="495"/>
                      <a:pt x="434" y="589"/>
                      <a:pt x="434" y="589"/>
                    </a:cubicBezTo>
                    <a:cubicBezTo>
                      <a:pt x="465" y="619"/>
                      <a:pt x="465" y="650"/>
                      <a:pt x="434" y="681"/>
                    </a:cubicBezTo>
                    <a:lnTo>
                      <a:pt x="434" y="681"/>
                    </a:lnTo>
                    <a:lnTo>
                      <a:pt x="434" y="681"/>
                    </a:lnTo>
                    <a:lnTo>
                      <a:pt x="434" y="681"/>
                    </a:lnTo>
                    <a:lnTo>
                      <a:pt x="434" y="713"/>
                    </a:lnTo>
                    <a:lnTo>
                      <a:pt x="434" y="713"/>
                    </a:lnTo>
                    <a:cubicBezTo>
                      <a:pt x="434" y="743"/>
                      <a:pt x="434" y="743"/>
                      <a:pt x="465" y="743"/>
                    </a:cubicBezTo>
                    <a:cubicBezTo>
                      <a:pt x="465" y="743"/>
                      <a:pt x="465" y="743"/>
                      <a:pt x="465" y="774"/>
                    </a:cubicBezTo>
                    <a:cubicBezTo>
                      <a:pt x="465" y="774"/>
                      <a:pt x="465" y="774"/>
                      <a:pt x="496" y="774"/>
                    </a:cubicBezTo>
                    <a:cubicBezTo>
                      <a:pt x="496" y="774"/>
                      <a:pt x="527" y="805"/>
                      <a:pt x="558" y="837"/>
                    </a:cubicBezTo>
                    <a:lnTo>
                      <a:pt x="558" y="837"/>
                    </a:lnTo>
                    <a:lnTo>
                      <a:pt x="589" y="837"/>
                    </a:lnTo>
                    <a:cubicBezTo>
                      <a:pt x="589" y="837"/>
                      <a:pt x="589" y="837"/>
                      <a:pt x="620" y="837"/>
                    </a:cubicBezTo>
                    <a:cubicBezTo>
                      <a:pt x="651" y="867"/>
                      <a:pt x="651" y="867"/>
                      <a:pt x="651" y="867"/>
                    </a:cubicBezTo>
                    <a:lnTo>
                      <a:pt x="651" y="867"/>
                    </a:lnTo>
                    <a:cubicBezTo>
                      <a:pt x="651" y="898"/>
                      <a:pt x="682" y="898"/>
                      <a:pt x="682" y="898"/>
                    </a:cubicBezTo>
                    <a:lnTo>
                      <a:pt x="682" y="898"/>
                    </a:lnTo>
                    <a:cubicBezTo>
                      <a:pt x="713" y="898"/>
                      <a:pt x="713" y="929"/>
                      <a:pt x="744" y="929"/>
                    </a:cubicBezTo>
                    <a:cubicBezTo>
                      <a:pt x="775" y="929"/>
                      <a:pt x="775" y="929"/>
                      <a:pt x="806" y="929"/>
                    </a:cubicBezTo>
                    <a:cubicBezTo>
                      <a:pt x="806" y="961"/>
                      <a:pt x="837" y="961"/>
                      <a:pt x="837" y="961"/>
                    </a:cubicBezTo>
                    <a:cubicBezTo>
                      <a:pt x="837" y="961"/>
                      <a:pt x="837" y="961"/>
                      <a:pt x="868" y="961"/>
                    </a:cubicBezTo>
                    <a:cubicBezTo>
                      <a:pt x="868" y="991"/>
                      <a:pt x="868" y="991"/>
                      <a:pt x="899" y="991"/>
                    </a:cubicBezTo>
                    <a:cubicBezTo>
                      <a:pt x="899" y="991"/>
                      <a:pt x="899" y="991"/>
                      <a:pt x="930" y="991"/>
                    </a:cubicBezTo>
                    <a:lnTo>
                      <a:pt x="930" y="991"/>
                    </a:lnTo>
                    <a:lnTo>
                      <a:pt x="930" y="991"/>
                    </a:lnTo>
                    <a:cubicBezTo>
                      <a:pt x="930" y="991"/>
                      <a:pt x="930" y="961"/>
                      <a:pt x="961" y="961"/>
                    </a:cubicBezTo>
                    <a:lnTo>
                      <a:pt x="961" y="961"/>
                    </a:lnTo>
                    <a:cubicBezTo>
                      <a:pt x="992" y="961"/>
                      <a:pt x="992" y="929"/>
                      <a:pt x="992" y="929"/>
                    </a:cubicBezTo>
                    <a:cubicBezTo>
                      <a:pt x="1023" y="929"/>
                      <a:pt x="1023" y="929"/>
                      <a:pt x="1023" y="961"/>
                    </a:cubicBezTo>
                    <a:cubicBezTo>
                      <a:pt x="1054" y="961"/>
                      <a:pt x="1054" y="961"/>
                      <a:pt x="1085" y="991"/>
                    </a:cubicBezTo>
                    <a:cubicBezTo>
                      <a:pt x="1116" y="1022"/>
                      <a:pt x="1116" y="1022"/>
                      <a:pt x="1116" y="1022"/>
                    </a:cubicBezTo>
                    <a:lnTo>
                      <a:pt x="1147" y="991"/>
                    </a:lnTo>
                    <a:lnTo>
                      <a:pt x="1147" y="991"/>
                    </a:lnTo>
                    <a:cubicBezTo>
                      <a:pt x="1147" y="961"/>
                      <a:pt x="1147" y="961"/>
                      <a:pt x="1178" y="961"/>
                    </a:cubicBezTo>
                    <a:lnTo>
                      <a:pt x="1178" y="961"/>
                    </a:lnTo>
                    <a:lnTo>
                      <a:pt x="1178" y="961"/>
                    </a:lnTo>
                    <a:cubicBezTo>
                      <a:pt x="1209" y="961"/>
                      <a:pt x="1209" y="961"/>
                      <a:pt x="1209" y="961"/>
                    </a:cubicBezTo>
                    <a:lnTo>
                      <a:pt x="1209" y="961"/>
                    </a:lnTo>
                    <a:lnTo>
                      <a:pt x="1209" y="961"/>
                    </a:lnTo>
                    <a:lnTo>
                      <a:pt x="1178" y="929"/>
                    </a:lnTo>
                    <a:lnTo>
                      <a:pt x="1178" y="929"/>
                    </a:lnTo>
                    <a:cubicBezTo>
                      <a:pt x="1147" y="898"/>
                      <a:pt x="1147" y="898"/>
                      <a:pt x="1147" y="898"/>
                    </a:cubicBezTo>
                    <a:cubicBezTo>
                      <a:pt x="1178" y="867"/>
                      <a:pt x="1178" y="867"/>
                      <a:pt x="1178" y="867"/>
                    </a:cubicBezTo>
                    <a:cubicBezTo>
                      <a:pt x="1178" y="837"/>
                      <a:pt x="1178" y="837"/>
                      <a:pt x="1178" y="837"/>
                    </a:cubicBezTo>
                    <a:cubicBezTo>
                      <a:pt x="1302" y="837"/>
                      <a:pt x="1302" y="837"/>
                      <a:pt x="1302" y="837"/>
                    </a:cubicBezTo>
                    <a:cubicBezTo>
                      <a:pt x="1302" y="774"/>
                      <a:pt x="1302" y="774"/>
                      <a:pt x="1302" y="774"/>
                    </a:cubicBezTo>
                    <a:cubicBezTo>
                      <a:pt x="1333" y="837"/>
                      <a:pt x="1333" y="837"/>
                      <a:pt x="1333" y="837"/>
                    </a:cubicBezTo>
                    <a:lnTo>
                      <a:pt x="1333" y="837"/>
                    </a:lnTo>
                    <a:cubicBezTo>
                      <a:pt x="1333" y="805"/>
                      <a:pt x="1333" y="805"/>
                      <a:pt x="1364" y="805"/>
                    </a:cubicBezTo>
                    <a:lnTo>
                      <a:pt x="1364" y="774"/>
                    </a:lnTo>
                    <a:lnTo>
                      <a:pt x="1364" y="774"/>
                    </a:lnTo>
                    <a:lnTo>
                      <a:pt x="1364" y="774"/>
                    </a:lnTo>
                    <a:lnTo>
                      <a:pt x="1364" y="774"/>
                    </a:lnTo>
                    <a:cubicBezTo>
                      <a:pt x="1395" y="774"/>
                      <a:pt x="1395" y="774"/>
                      <a:pt x="1395" y="774"/>
                    </a:cubicBezTo>
                    <a:cubicBezTo>
                      <a:pt x="1395" y="774"/>
                      <a:pt x="1364" y="774"/>
                      <a:pt x="1364" y="743"/>
                    </a:cubicBezTo>
                    <a:cubicBezTo>
                      <a:pt x="1364" y="743"/>
                      <a:pt x="1395" y="713"/>
                      <a:pt x="1395" y="681"/>
                    </a:cubicBezTo>
                    <a:lnTo>
                      <a:pt x="1395" y="681"/>
                    </a:lnTo>
                    <a:lnTo>
                      <a:pt x="1426" y="681"/>
                    </a:lnTo>
                    <a:lnTo>
                      <a:pt x="1426" y="650"/>
                    </a:lnTo>
                    <a:lnTo>
                      <a:pt x="1426" y="650"/>
                    </a:lnTo>
                    <a:cubicBezTo>
                      <a:pt x="1426" y="650"/>
                      <a:pt x="1426" y="650"/>
                      <a:pt x="1395" y="650"/>
                    </a:cubicBezTo>
                    <a:lnTo>
                      <a:pt x="1395" y="650"/>
                    </a:lnTo>
                    <a:lnTo>
                      <a:pt x="1364" y="650"/>
                    </a:lnTo>
                    <a:lnTo>
                      <a:pt x="1364" y="650"/>
                    </a:lnTo>
                    <a:cubicBezTo>
                      <a:pt x="1364" y="650"/>
                      <a:pt x="1364" y="650"/>
                      <a:pt x="1333" y="650"/>
                    </a:cubicBezTo>
                    <a:cubicBezTo>
                      <a:pt x="1333" y="681"/>
                      <a:pt x="1302" y="681"/>
                      <a:pt x="1271" y="681"/>
                    </a:cubicBezTo>
                    <a:cubicBezTo>
                      <a:pt x="1271" y="681"/>
                      <a:pt x="1271" y="681"/>
                      <a:pt x="1271" y="713"/>
                    </a:cubicBezTo>
                    <a:cubicBezTo>
                      <a:pt x="1271" y="713"/>
                      <a:pt x="1240" y="743"/>
                      <a:pt x="1240" y="774"/>
                    </a:cubicBezTo>
                    <a:cubicBezTo>
                      <a:pt x="1240" y="805"/>
                      <a:pt x="1240" y="805"/>
                      <a:pt x="1209" y="837"/>
                    </a:cubicBezTo>
                    <a:lnTo>
                      <a:pt x="1209" y="837"/>
                    </a:lnTo>
                    <a:cubicBezTo>
                      <a:pt x="1178" y="837"/>
                      <a:pt x="1178" y="837"/>
                      <a:pt x="1147" y="837"/>
                    </a:cubicBezTo>
                    <a:lnTo>
                      <a:pt x="1147" y="837"/>
                    </a:lnTo>
                    <a:lnTo>
                      <a:pt x="1147" y="837"/>
                    </a:lnTo>
                    <a:cubicBezTo>
                      <a:pt x="1116" y="867"/>
                      <a:pt x="1116" y="867"/>
                      <a:pt x="1116" y="867"/>
                    </a:cubicBezTo>
                    <a:cubicBezTo>
                      <a:pt x="1085" y="867"/>
                      <a:pt x="1023" y="867"/>
                      <a:pt x="1023" y="867"/>
                    </a:cubicBezTo>
                    <a:lnTo>
                      <a:pt x="1023" y="867"/>
                    </a:lnTo>
                    <a:lnTo>
                      <a:pt x="992" y="867"/>
                    </a:lnTo>
                    <a:cubicBezTo>
                      <a:pt x="992" y="837"/>
                      <a:pt x="992" y="837"/>
                      <a:pt x="961" y="837"/>
                    </a:cubicBezTo>
                    <a:lnTo>
                      <a:pt x="961" y="837"/>
                    </a:lnTo>
                    <a:lnTo>
                      <a:pt x="961" y="837"/>
                    </a:lnTo>
                    <a:cubicBezTo>
                      <a:pt x="930" y="837"/>
                      <a:pt x="930" y="837"/>
                      <a:pt x="930" y="805"/>
                    </a:cubicBezTo>
                    <a:cubicBezTo>
                      <a:pt x="930" y="805"/>
                      <a:pt x="930" y="805"/>
                      <a:pt x="899" y="805"/>
                    </a:cubicBezTo>
                    <a:cubicBezTo>
                      <a:pt x="899" y="805"/>
                      <a:pt x="899" y="805"/>
                      <a:pt x="899" y="774"/>
                    </a:cubicBezTo>
                    <a:lnTo>
                      <a:pt x="899" y="774"/>
                    </a:lnTo>
                    <a:cubicBezTo>
                      <a:pt x="899" y="743"/>
                      <a:pt x="868" y="743"/>
                      <a:pt x="868" y="743"/>
                    </a:cubicBezTo>
                    <a:lnTo>
                      <a:pt x="868" y="713"/>
                    </a:lnTo>
                    <a:cubicBezTo>
                      <a:pt x="837" y="681"/>
                      <a:pt x="806" y="619"/>
                      <a:pt x="806" y="589"/>
                    </a:cubicBezTo>
                    <a:cubicBezTo>
                      <a:pt x="806" y="557"/>
                      <a:pt x="806" y="557"/>
                      <a:pt x="806" y="526"/>
                    </a:cubicBezTo>
                    <a:cubicBezTo>
                      <a:pt x="806" y="495"/>
                      <a:pt x="806" y="495"/>
                      <a:pt x="806" y="495"/>
                    </a:cubicBezTo>
                    <a:cubicBezTo>
                      <a:pt x="806" y="465"/>
                      <a:pt x="837" y="402"/>
                      <a:pt x="837" y="372"/>
                    </a:cubicBezTo>
                    <a:cubicBezTo>
                      <a:pt x="837" y="372"/>
                      <a:pt x="837" y="372"/>
                      <a:pt x="806" y="3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7" name="Freeform 216"/>
              <p:cNvSpPr>
                <a:spLocks noChangeArrowheads="1"/>
              </p:cNvSpPr>
              <p:nvPr/>
            </p:nvSpPr>
            <p:spPr bwMode="auto">
              <a:xfrm>
                <a:off x="1347788" y="1903413"/>
                <a:ext cx="88900" cy="134937"/>
              </a:xfrm>
              <a:custGeom>
                <a:avLst/>
                <a:gdLst>
                  <a:gd name="T0" fmla="*/ 62 w 249"/>
                  <a:gd name="T1" fmla="*/ 124 h 373"/>
                  <a:gd name="T2" fmla="*/ 62 w 249"/>
                  <a:gd name="T3" fmla="*/ 124 h 373"/>
                  <a:gd name="T4" fmla="*/ 62 w 249"/>
                  <a:gd name="T5" fmla="*/ 63 h 373"/>
                  <a:gd name="T6" fmla="*/ 62 w 249"/>
                  <a:gd name="T7" fmla="*/ 63 h 373"/>
                  <a:gd name="T8" fmla="*/ 62 w 249"/>
                  <a:gd name="T9" fmla="*/ 32 h 373"/>
                  <a:gd name="T10" fmla="*/ 62 w 249"/>
                  <a:gd name="T11" fmla="*/ 0 h 373"/>
                  <a:gd name="T12" fmla="*/ 62 w 249"/>
                  <a:gd name="T13" fmla="*/ 0 h 373"/>
                  <a:gd name="T14" fmla="*/ 62 w 249"/>
                  <a:gd name="T15" fmla="*/ 0 h 373"/>
                  <a:gd name="T16" fmla="*/ 31 w 249"/>
                  <a:gd name="T17" fmla="*/ 32 h 373"/>
                  <a:gd name="T18" fmla="*/ 0 w 249"/>
                  <a:gd name="T19" fmla="*/ 0 h 373"/>
                  <a:gd name="T20" fmla="*/ 0 w 249"/>
                  <a:gd name="T21" fmla="*/ 0 h 373"/>
                  <a:gd name="T22" fmla="*/ 0 w 249"/>
                  <a:gd name="T23" fmla="*/ 32 h 373"/>
                  <a:gd name="T24" fmla="*/ 0 w 249"/>
                  <a:gd name="T25" fmla="*/ 63 h 373"/>
                  <a:gd name="T26" fmla="*/ 0 w 249"/>
                  <a:gd name="T27" fmla="*/ 63 h 373"/>
                  <a:gd name="T28" fmla="*/ 31 w 249"/>
                  <a:gd name="T29" fmla="*/ 93 h 373"/>
                  <a:gd name="T30" fmla="*/ 31 w 249"/>
                  <a:gd name="T31" fmla="*/ 124 h 373"/>
                  <a:gd name="T32" fmla="*/ 62 w 249"/>
                  <a:gd name="T33" fmla="*/ 124 h 373"/>
                  <a:gd name="T34" fmla="*/ 62 w 249"/>
                  <a:gd name="T35" fmla="*/ 156 h 373"/>
                  <a:gd name="T36" fmla="*/ 124 w 249"/>
                  <a:gd name="T37" fmla="*/ 217 h 373"/>
                  <a:gd name="T38" fmla="*/ 155 w 249"/>
                  <a:gd name="T39" fmla="*/ 248 h 373"/>
                  <a:gd name="T40" fmla="*/ 124 w 249"/>
                  <a:gd name="T41" fmla="*/ 280 h 373"/>
                  <a:gd name="T42" fmla="*/ 94 w 249"/>
                  <a:gd name="T43" fmla="*/ 311 h 373"/>
                  <a:gd name="T44" fmla="*/ 124 w 249"/>
                  <a:gd name="T45" fmla="*/ 311 h 373"/>
                  <a:gd name="T46" fmla="*/ 155 w 249"/>
                  <a:gd name="T47" fmla="*/ 311 h 373"/>
                  <a:gd name="T48" fmla="*/ 155 w 249"/>
                  <a:gd name="T49" fmla="*/ 341 h 373"/>
                  <a:gd name="T50" fmla="*/ 186 w 249"/>
                  <a:gd name="T51" fmla="*/ 341 h 373"/>
                  <a:gd name="T52" fmla="*/ 218 w 249"/>
                  <a:gd name="T53" fmla="*/ 372 h 373"/>
                  <a:gd name="T54" fmla="*/ 248 w 249"/>
                  <a:gd name="T55" fmla="*/ 372 h 373"/>
                  <a:gd name="T56" fmla="*/ 248 w 249"/>
                  <a:gd name="T57" fmla="*/ 372 h 373"/>
                  <a:gd name="T58" fmla="*/ 218 w 249"/>
                  <a:gd name="T59" fmla="*/ 372 h 373"/>
                  <a:gd name="T60" fmla="*/ 218 w 249"/>
                  <a:gd name="T61" fmla="*/ 341 h 373"/>
                  <a:gd name="T62" fmla="*/ 155 w 249"/>
                  <a:gd name="T63" fmla="*/ 280 h 373"/>
                  <a:gd name="T64" fmla="*/ 155 w 249"/>
                  <a:gd name="T65" fmla="*/ 280 h 373"/>
                  <a:gd name="T66" fmla="*/ 155 w 249"/>
                  <a:gd name="T67" fmla="*/ 217 h 373"/>
                  <a:gd name="T68" fmla="*/ 155 w 249"/>
                  <a:gd name="T69" fmla="*/ 217 h 373"/>
                  <a:gd name="T70" fmla="*/ 155 w 249"/>
                  <a:gd name="T71" fmla="*/ 217 h 373"/>
                  <a:gd name="T72" fmla="*/ 155 w 249"/>
                  <a:gd name="T73" fmla="*/ 187 h 373"/>
                  <a:gd name="T74" fmla="*/ 155 w 249"/>
                  <a:gd name="T75" fmla="*/ 187 h 373"/>
                  <a:gd name="T76" fmla="*/ 94 w 249"/>
                  <a:gd name="T77" fmla="*/ 187 h 373"/>
                  <a:gd name="T78" fmla="*/ 62 w 249"/>
                  <a:gd name="T79" fmla="*/ 12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373">
                    <a:moveTo>
                      <a:pt x="62" y="124"/>
                    </a:moveTo>
                    <a:lnTo>
                      <a:pt x="62" y="124"/>
                    </a:lnTo>
                    <a:cubicBezTo>
                      <a:pt x="62" y="93"/>
                      <a:pt x="62" y="93"/>
                      <a:pt x="62" y="63"/>
                    </a:cubicBezTo>
                    <a:lnTo>
                      <a:pt x="62" y="63"/>
                    </a:lnTo>
                    <a:cubicBezTo>
                      <a:pt x="62" y="32"/>
                      <a:pt x="62" y="32"/>
                      <a:pt x="62" y="32"/>
                    </a:cubicBezTo>
                    <a:cubicBezTo>
                      <a:pt x="62" y="32"/>
                      <a:pt x="62" y="32"/>
                      <a:pt x="62" y="0"/>
                    </a:cubicBezTo>
                    <a:lnTo>
                      <a:pt x="62" y="0"/>
                    </a:lnTo>
                    <a:lnTo>
                      <a:pt x="62" y="0"/>
                    </a:lnTo>
                    <a:lnTo>
                      <a:pt x="31" y="32"/>
                    </a:lnTo>
                    <a:cubicBezTo>
                      <a:pt x="31" y="32"/>
                      <a:pt x="31" y="32"/>
                      <a:pt x="0" y="0"/>
                    </a:cubicBezTo>
                    <a:lnTo>
                      <a:pt x="0" y="0"/>
                    </a:lnTo>
                    <a:cubicBezTo>
                      <a:pt x="0" y="32"/>
                      <a:pt x="0" y="32"/>
                      <a:pt x="0" y="32"/>
                    </a:cubicBezTo>
                    <a:cubicBezTo>
                      <a:pt x="0" y="63"/>
                      <a:pt x="0" y="63"/>
                      <a:pt x="0" y="63"/>
                    </a:cubicBezTo>
                    <a:lnTo>
                      <a:pt x="0" y="63"/>
                    </a:lnTo>
                    <a:cubicBezTo>
                      <a:pt x="31" y="63"/>
                      <a:pt x="31" y="63"/>
                      <a:pt x="31" y="93"/>
                    </a:cubicBezTo>
                    <a:cubicBezTo>
                      <a:pt x="31" y="124"/>
                      <a:pt x="31" y="124"/>
                      <a:pt x="31" y="124"/>
                    </a:cubicBezTo>
                    <a:cubicBezTo>
                      <a:pt x="31" y="124"/>
                      <a:pt x="31" y="124"/>
                      <a:pt x="62" y="124"/>
                    </a:cubicBezTo>
                    <a:lnTo>
                      <a:pt x="62" y="156"/>
                    </a:lnTo>
                    <a:lnTo>
                      <a:pt x="124" y="217"/>
                    </a:lnTo>
                    <a:cubicBezTo>
                      <a:pt x="155" y="248"/>
                      <a:pt x="155" y="248"/>
                      <a:pt x="155" y="248"/>
                    </a:cubicBezTo>
                    <a:cubicBezTo>
                      <a:pt x="155" y="280"/>
                      <a:pt x="124" y="280"/>
                      <a:pt x="124" y="280"/>
                    </a:cubicBezTo>
                    <a:cubicBezTo>
                      <a:pt x="124" y="280"/>
                      <a:pt x="124" y="280"/>
                      <a:pt x="94" y="311"/>
                    </a:cubicBezTo>
                    <a:cubicBezTo>
                      <a:pt x="124" y="311"/>
                      <a:pt x="124" y="311"/>
                      <a:pt x="124" y="311"/>
                    </a:cubicBezTo>
                    <a:cubicBezTo>
                      <a:pt x="124" y="311"/>
                      <a:pt x="124" y="311"/>
                      <a:pt x="155" y="311"/>
                    </a:cubicBezTo>
                    <a:cubicBezTo>
                      <a:pt x="155" y="341"/>
                      <a:pt x="155" y="341"/>
                      <a:pt x="155" y="341"/>
                    </a:cubicBezTo>
                    <a:lnTo>
                      <a:pt x="186" y="341"/>
                    </a:lnTo>
                    <a:lnTo>
                      <a:pt x="218" y="372"/>
                    </a:lnTo>
                    <a:lnTo>
                      <a:pt x="248" y="372"/>
                    </a:lnTo>
                    <a:lnTo>
                      <a:pt x="248" y="372"/>
                    </a:lnTo>
                    <a:cubicBezTo>
                      <a:pt x="248" y="372"/>
                      <a:pt x="248" y="372"/>
                      <a:pt x="218" y="372"/>
                    </a:cubicBezTo>
                    <a:cubicBezTo>
                      <a:pt x="218" y="372"/>
                      <a:pt x="218" y="372"/>
                      <a:pt x="218" y="341"/>
                    </a:cubicBezTo>
                    <a:cubicBezTo>
                      <a:pt x="186" y="341"/>
                      <a:pt x="186" y="311"/>
                      <a:pt x="155" y="280"/>
                    </a:cubicBezTo>
                    <a:lnTo>
                      <a:pt x="155" y="280"/>
                    </a:lnTo>
                    <a:cubicBezTo>
                      <a:pt x="155" y="248"/>
                      <a:pt x="155" y="217"/>
                      <a:pt x="155" y="217"/>
                    </a:cubicBezTo>
                    <a:lnTo>
                      <a:pt x="155" y="217"/>
                    </a:lnTo>
                    <a:lnTo>
                      <a:pt x="155" y="217"/>
                    </a:lnTo>
                    <a:cubicBezTo>
                      <a:pt x="155" y="217"/>
                      <a:pt x="155" y="217"/>
                      <a:pt x="155" y="187"/>
                    </a:cubicBezTo>
                    <a:lnTo>
                      <a:pt x="155" y="187"/>
                    </a:lnTo>
                    <a:cubicBezTo>
                      <a:pt x="124" y="187"/>
                      <a:pt x="124" y="187"/>
                      <a:pt x="94" y="187"/>
                    </a:cubicBezTo>
                    <a:cubicBezTo>
                      <a:pt x="94" y="187"/>
                      <a:pt x="62" y="156"/>
                      <a:pt x="62"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sp>
            <p:nvSpPr>
              <p:cNvPr id="228" name="Freeform 217"/>
              <p:cNvSpPr>
                <a:spLocks noChangeArrowheads="1"/>
              </p:cNvSpPr>
              <p:nvPr/>
            </p:nvSpPr>
            <p:spPr bwMode="auto">
              <a:xfrm>
                <a:off x="2351088" y="1601788"/>
                <a:ext cx="68262" cy="33337"/>
              </a:xfrm>
              <a:custGeom>
                <a:avLst/>
                <a:gdLst>
                  <a:gd name="T0" fmla="*/ 63 w 188"/>
                  <a:gd name="T1" fmla="*/ 31 h 93"/>
                  <a:gd name="T2" fmla="*/ 63 w 188"/>
                  <a:gd name="T3" fmla="*/ 31 h 93"/>
                  <a:gd name="T4" fmla="*/ 32 w 188"/>
                  <a:gd name="T5" fmla="*/ 62 h 93"/>
                  <a:gd name="T6" fmla="*/ 0 w 188"/>
                  <a:gd name="T7" fmla="*/ 62 h 93"/>
                  <a:gd name="T8" fmla="*/ 32 w 188"/>
                  <a:gd name="T9" fmla="*/ 92 h 93"/>
                  <a:gd name="T10" fmla="*/ 32 w 188"/>
                  <a:gd name="T11" fmla="*/ 92 h 93"/>
                  <a:gd name="T12" fmla="*/ 32 w 188"/>
                  <a:gd name="T13" fmla="*/ 92 h 93"/>
                  <a:gd name="T14" fmla="*/ 63 w 188"/>
                  <a:gd name="T15" fmla="*/ 92 h 93"/>
                  <a:gd name="T16" fmla="*/ 94 w 188"/>
                  <a:gd name="T17" fmla="*/ 31 h 93"/>
                  <a:gd name="T18" fmla="*/ 124 w 188"/>
                  <a:gd name="T19" fmla="*/ 31 h 93"/>
                  <a:gd name="T20" fmla="*/ 124 w 188"/>
                  <a:gd name="T21" fmla="*/ 31 h 93"/>
                  <a:gd name="T22" fmla="*/ 156 w 188"/>
                  <a:gd name="T23" fmla="*/ 31 h 93"/>
                  <a:gd name="T24" fmla="*/ 156 w 188"/>
                  <a:gd name="T25" fmla="*/ 31 h 93"/>
                  <a:gd name="T26" fmla="*/ 156 w 188"/>
                  <a:gd name="T27" fmla="*/ 31 h 93"/>
                  <a:gd name="T28" fmla="*/ 156 w 188"/>
                  <a:gd name="T29" fmla="*/ 31 h 93"/>
                  <a:gd name="T30" fmla="*/ 187 w 188"/>
                  <a:gd name="T31" fmla="*/ 0 h 93"/>
                  <a:gd name="T32" fmla="*/ 156 w 188"/>
                  <a:gd name="T33" fmla="*/ 0 h 93"/>
                  <a:gd name="T34" fmla="*/ 124 w 188"/>
                  <a:gd name="T35" fmla="*/ 0 h 93"/>
                  <a:gd name="T36" fmla="*/ 124 w 188"/>
                  <a:gd name="T37" fmla="*/ 31 h 93"/>
                  <a:gd name="T38" fmla="*/ 63 w 188"/>
                  <a:gd name="T3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93">
                    <a:moveTo>
                      <a:pt x="63" y="31"/>
                    </a:moveTo>
                    <a:lnTo>
                      <a:pt x="63" y="31"/>
                    </a:lnTo>
                    <a:lnTo>
                      <a:pt x="32" y="62"/>
                    </a:lnTo>
                    <a:lnTo>
                      <a:pt x="0" y="62"/>
                    </a:lnTo>
                    <a:lnTo>
                      <a:pt x="32" y="92"/>
                    </a:lnTo>
                    <a:lnTo>
                      <a:pt x="32" y="92"/>
                    </a:lnTo>
                    <a:lnTo>
                      <a:pt x="32" y="92"/>
                    </a:lnTo>
                    <a:cubicBezTo>
                      <a:pt x="32" y="92"/>
                      <a:pt x="32" y="92"/>
                      <a:pt x="63" y="92"/>
                    </a:cubicBezTo>
                    <a:cubicBezTo>
                      <a:pt x="63" y="62"/>
                      <a:pt x="94" y="31"/>
                      <a:pt x="94" y="31"/>
                    </a:cubicBezTo>
                    <a:cubicBezTo>
                      <a:pt x="124" y="31"/>
                      <a:pt x="124" y="31"/>
                      <a:pt x="124" y="31"/>
                    </a:cubicBezTo>
                    <a:lnTo>
                      <a:pt x="124" y="31"/>
                    </a:lnTo>
                    <a:cubicBezTo>
                      <a:pt x="156" y="31"/>
                      <a:pt x="156" y="31"/>
                      <a:pt x="156" y="31"/>
                    </a:cubicBezTo>
                    <a:lnTo>
                      <a:pt x="156" y="31"/>
                    </a:lnTo>
                    <a:lnTo>
                      <a:pt x="156" y="31"/>
                    </a:lnTo>
                    <a:lnTo>
                      <a:pt x="156" y="31"/>
                    </a:lnTo>
                    <a:cubicBezTo>
                      <a:pt x="187" y="31"/>
                      <a:pt x="187" y="0"/>
                      <a:pt x="187" y="0"/>
                    </a:cubicBezTo>
                    <a:cubicBezTo>
                      <a:pt x="156" y="0"/>
                      <a:pt x="156" y="0"/>
                      <a:pt x="156" y="0"/>
                    </a:cubicBezTo>
                    <a:lnTo>
                      <a:pt x="124" y="0"/>
                    </a:lnTo>
                    <a:cubicBezTo>
                      <a:pt x="124" y="31"/>
                      <a:pt x="124" y="31"/>
                      <a:pt x="124" y="31"/>
                    </a:cubicBezTo>
                    <a:cubicBezTo>
                      <a:pt x="94" y="31"/>
                      <a:pt x="63" y="31"/>
                      <a:pt x="63"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latin typeface="微软雅黑" panose="020B0503020204020204" pitchFamily="34" charset="-122"/>
                </a:endParaRPr>
              </a:p>
            </p:txBody>
          </p:sp>
        </p:grpSp>
        <p:sp>
          <p:nvSpPr>
            <p:cNvPr id="8" name="Freeform 53"/>
            <p:cNvSpPr>
              <a:spLocks noChangeAspect="1"/>
            </p:cNvSpPr>
            <p:nvPr/>
          </p:nvSpPr>
          <p:spPr bwMode="gray">
            <a:xfrm>
              <a:off x="16665081" y="9223935"/>
              <a:ext cx="116470" cy="137526"/>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9" name="Freeform 55"/>
            <p:cNvSpPr>
              <a:spLocks noChangeAspect="1"/>
            </p:cNvSpPr>
            <p:nvPr/>
          </p:nvSpPr>
          <p:spPr bwMode="gray">
            <a:xfrm>
              <a:off x="17358077" y="9220735"/>
              <a:ext cx="247501" cy="294238"/>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10" name="Freeform 56"/>
            <p:cNvSpPr>
              <a:spLocks noChangeAspect="1"/>
            </p:cNvSpPr>
            <p:nvPr/>
          </p:nvSpPr>
          <p:spPr bwMode="gray">
            <a:xfrm>
              <a:off x="17556077" y="8948886"/>
              <a:ext cx="183442" cy="316625"/>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sp>
          <p:nvSpPr>
            <p:cNvPr id="11" name="Freeform 57"/>
            <p:cNvSpPr>
              <a:spLocks noChangeAspect="1"/>
            </p:cNvSpPr>
            <p:nvPr/>
          </p:nvSpPr>
          <p:spPr bwMode="gray">
            <a:xfrm>
              <a:off x="17276548" y="8389194"/>
              <a:ext cx="93176" cy="83153"/>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noFill/>
              <a:prstDash val="solid"/>
              <a:round/>
              <a:headEnd type="none" w="med" len="med"/>
              <a:tailEnd type="none" w="med" len="med"/>
            </a:ln>
            <a:effectLst/>
          </p:spPr>
          <p:txBody>
            <a:bodyPr/>
            <a:lstStyle/>
            <a:p>
              <a:pPr>
                <a:defRPr/>
              </a:pPr>
              <a:endParaRPr lang="en-US" sz="1100" dirty="0">
                <a:latin typeface="微软雅黑" panose="020B0503020204020204" pitchFamily="34" charset="-122"/>
                <a:ea typeface="+mn-ea"/>
                <a:cs typeface="+mn-cs"/>
              </a:endParaRPr>
            </a:p>
          </p:txBody>
        </p:sp>
      </p:grpSp>
      <p:cxnSp>
        <p:nvCxnSpPr>
          <p:cNvPr id="229" name="Straight Connector 6"/>
          <p:cNvCxnSpPr>
            <a:endCxn id="238" idx="4"/>
          </p:cNvCxnSpPr>
          <p:nvPr/>
        </p:nvCxnSpPr>
        <p:spPr>
          <a:xfrm flipH="1" flipV="1">
            <a:off x="1137269" y="2142454"/>
            <a:ext cx="6276" cy="2691735"/>
          </a:xfrm>
          <a:prstGeom prst="line">
            <a:avLst/>
          </a:prstGeom>
          <a:noFill/>
          <a:ln w="9525" cap="flat" cmpd="sng" algn="ctr">
            <a:solidFill>
              <a:sysClr val="windowText" lastClr="000000">
                <a:lumMod val="50000"/>
                <a:lumOff val="50000"/>
              </a:sysClr>
            </a:solidFill>
            <a:prstDash val="solid"/>
            <a:miter lim="800000"/>
            <a:tailEnd type="oval"/>
          </a:ln>
          <a:effectLst/>
        </p:spPr>
      </p:cxnSp>
      <p:cxnSp>
        <p:nvCxnSpPr>
          <p:cNvPr id="230" name="Straight Connector 11"/>
          <p:cNvCxnSpPr/>
          <p:nvPr/>
        </p:nvCxnSpPr>
        <p:spPr>
          <a:xfrm flipV="1">
            <a:off x="2617758" y="2989471"/>
            <a:ext cx="0" cy="1844718"/>
          </a:xfrm>
          <a:prstGeom prst="line">
            <a:avLst/>
          </a:prstGeom>
          <a:noFill/>
          <a:ln w="9525" cap="flat" cmpd="sng" algn="ctr">
            <a:solidFill>
              <a:sysClr val="windowText" lastClr="000000">
                <a:lumMod val="50000"/>
                <a:lumOff val="50000"/>
              </a:sysClr>
            </a:solidFill>
            <a:prstDash val="solid"/>
            <a:miter lim="800000"/>
            <a:tailEnd type="oval"/>
          </a:ln>
          <a:effectLst/>
        </p:spPr>
      </p:cxnSp>
      <p:cxnSp>
        <p:nvCxnSpPr>
          <p:cNvPr id="231" name="Straight Connector 15"/>
          <p:cNvCxnSpPr/>
          <p:nvPr/>
        </p:nvCxnSpPr>
        <p:spPr>
          <a:xfrm flipV="1">
            <a:off x="3992738" y="2017092"/>
            <a:ext cx="0" cy="2817098"/>
          </a:xfrm>
          <a:prstGeom prst="line">
            <a:avLst/>
          </a:prstGeom>
          <a:noFill/>
          <a:ln w="9525" cap="flat" cmpd="sng" algn="ctr">
            <a:solidFill>
              <a:sysClr val="windowText" lastClr="000000">
                <a:lumMod val="50000"/>
                <a:lumOff val="50000"/>
              </a:sysClr>
            </a:solidFill>
            <a:prstDash val="solid"/>
            <a:miter lim="800000"/>
            <a:tailEnd type="oval"/>
          </a:ln>
          <a:effectLst/>
        </p:spPr>
      </p:cxnSp>
      <p:cxnSp>
        <p:nvCxnSpPr>
          <p:cNvPr id="232" name="Straight Connector 20"/>
          <p:cNvCxnSpPr>
            <a:endCxn id="243" idx="4"/>
          </p:cNvCxnSpPr>
          <p:nvPr/>
        </p:nvCxnSpPr>
        <p:spPr>
          <a:xfrm flipH="1" flipV="1">
            <a:off x="7322729" y="2459467"/>
            <a:ext cx="1" cy="2374723"/>
          </a:xfrm>
          <a:prstGeom prst="line">
            <a:avLst/>
          </a:prstGeom>
          <a:noFill/>
          <a:ln w="9525" cap="flat" cmpd="sng" algn="ctr">
            <a:solidFill>
              <a:sysClr val="windowText" lastClr="000000">
                <a:lumMod val="50000"/>
                <a:lumOff val="50000"/>
              </a:sysClr>
            </a:solidFill>
            <a:prstDash val="solid"/>
            <a:miter lim="800000"/>
            <a:tailEnd type="oval"/>
          </a:ln>
          <a:effectLst/>
        </p:spPr>
      </p:cxnSp>
      <p:cxnSp>
        <p:nvCxnSpPr>
          <p:cNvPr id="233" name="Straight Connector 24"/>
          <p:cNvCxnSpPr/>
          <p:nvPr/>
        </p:nvCxnSpPr>
        <p:spPr>
          <a:xfrm flipV="1">
            <a:off x="5864280" y="3064044"/>
            <a:ext cx="0" cy="1770146"/>
          </a:xfrm>
          <a:prstGeom prst="line">
            <a:avLst/>
          </a:prstGeom>
          <a:noFill/>
          <a:ln w="9525" cap="flat" cmpd="sng" algn="ctr">
            <a:solidFill>
              <a:sysClr val="windowText" lastClr="000000">
                <a:lumMod val="50000"/>
                <a:lumOff val="50000"/>
              </a:sysClr>
            </a:solidFill>
            <a:prstDash val="solid"/>
            <a:miter lim="800000"/>
            <a:tailEnd type="oval"/>
          </a:ln>
          <a:effectLst/>
        </p:spPr>
      </p:cxnSp>
      <p:sp>
        <p:nvSpPr>
          <p:cNvPr id="234" name="文本框 233"/>
          <p:cNvSpPr txBox="1"/>
          <p:nvPr/>
        </p:nvSpPr>
        <p:spPr>
          <a:xfrm>
            <a:off x="2267737" y="2242610"/>
            <a:ext cx="1007955" cy="70788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rPr>
              <a:t>02</a:t>
            </a:r>
            <a:endParaRPr kumimoji="0" lang="zh-CN" altLang="en-US"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endParaRPr>
          </a:p>
        </p:txBody>
      </p:sp>
      <p:sp>
        <p:nvSpPr>
          <p:cNvPr id="235" name="文本框 234"/>
          <p:cNvSpPr txBox="1"/>
          <p:nvPr/>
        </p:nvSpPr>
        <p:spPr>
          <a:xfrm>
            <a:off x="846451" y="1435007"/>
            <a:ext cx="731570" cy="707886"/>
          </a:xfrm>
          <a:prstGeom prst="rect">
            <a:avLst/>
          </a:prstGeom>
          <a:noFill/>
        </p:spPr>
        <p:txBody>
          <a:bodyPr wrap="square" rtlCol="0">
            <a:spAutoFit/>
          </a:bodyPr>
          <a:lstStyle>
            <a:defPPr>
              <a:defRPr lang="zh-CN"/>
            </a:defPPr>
            <a:lvl1pPr>
              <a:defRPr sz="6000" b="1" spc="600">
                <a:solidFill>
                  <a:schemeClr val="bg1"/>
                </a:solidFill>
                <a:latin typeface="Agency FB" panose="020B0503020202020204" pitchFamily="34" charset="0"/>
                <a:cs typeface="ISOCP2" panose="00000400000000000000" pitchFamily="2"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rPr>
              <a:t>01</a:t>
            </a:r>
            <a:endParaRPr kumimoji="0" lang="zh-CN" altLang="en-US"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endParaRPr>
          </a:p>
        </p:txBody>
      </p:sp>
      <p:sp>
        <p:nvSpPr>
          <p:cNvPr id="236" name="文本框 235"/>
          <p:cNvSpPr txBox="1"/>
          <p:nvPr/>
        </p:nvSpPr>
        <p:spPr>
          <a:xfrm>
            <a:off x="3642503" y="1309645"/>
            <a:ext cx="1007955" cy="707886"/>
          </a:xfrm>
          <a:prstGeom prst="rect">
            <a:avLst/>
          </a:prstGeom>
          <a:noFill/>
        </p:spPr>
        <p:txBody>
          <a:bodyPr wrap="square" rtlCol="0">
            <a:spAutoFit/>
          </a:bodyPr>
          <a:lstStyle>
            <a:defPPr>
              <a:defRPr lang="zh-CN"/>
            </a:defPPr>
            <a:lvl1pPr>
              <a:defRPr sz="6600" b="1" spc="600">
                <a:solidFill>
                  <a:schemeClr val="tx1">
                    <a:lumMod val="65000"/>
                    <a:lumOff val="35000"/>
                  </a:schemeClr>
                </a:solidFill>
                <a:latin typeface="Agency FB" panose="020B0503020202020204" pitchFamily="34" charset="0"/>
                <a:cs typeface="ISOCP2" panose="00000400000000000000" pitchFamily="2"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rPr>
              <a:t>03</a:t>
            </a:r>
            <a:endParaRPr kumimoji="0" lang="zh-CN" altLang="en-US"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endParaRPr>
          </a:p>
        </p:txBody>
      </p:sp>
      <p:sp>
        <p:nvSpPr>
          <p:cNvPr id="237" name="文本框 236"/>
          <p:cNvSpPr txBox="1"/>
          <p:nvPr/>
        </p:nvSpPr>
        <p:spPr>
          <a:xfrm>
            <a:off x="6961682" y="1745120"/>
            <a:ext cx="1007955" cy="707886"/>
          </a:xfrm>
          <a:prstGeom prst="rect">
            <a:avLst/>
          </a:prstGeom>
          <a:noFill/>
        </p:spPr>
        <p:txBody>
          <a:bodyPr wrap="square" rtlCol="0">
            <a:spAutoFit/>
          </a:bodyPr>
          <a:lstStyle>
            <a:defPPr>
              <a:defRPr lang="zh-CN"/>
            </a:defPPr>
            <a:lvl1pPr>
              <a:defRPr sz="6600" b="1" spc="600">
                <a:solidFill>
                  <a:schemeClr val="tx1">
                    <a:lumMod val="65000"/>
                    <a:lumOff val="35000"/>
                  </a:schemeClr>
                </a:solidFill>
                <a:latin typeface="Agency FB" panose="020B0503020202020204" pitchFamily="34" charset="0"/>
                <a:cs typeface="ISOCP2" panose="00000400000000000000" pitchFamily="2"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rPr>
              <a:t>05</a:t>
            </a:r>
            <a:endParaRPr kumimoji="0" lang="zh-CN" altLang="en-US"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endParaRPr>
          </a:p>
        </p:txBody>
      </p:sp>
      <p:sp>
        <p:nvSpPr>
          <p:cNvPr id="238" name="椭圆 237"/>
          <p:cNvSpPr/>
          <p:nvPr/>
        </p:nvSpPr>
        <p:spPr>
          <a:xfrm>
            <a:off x="776222" y="1435007"/>
            <a:ext cx="722093" cy="707447"/>
          </a:xfrm>
          <a:prstGeom prst="ellipse">
            <a:avLst/>
          </a:prstGeom>
          <a:noFill/>
          <a:ln w="9525" cap="flat" cmpd="sng" algn="ctr">
            <a:solidFill>
              <a:sysClr val="windowText" lastClr="000000">
                <a:lumMod val="50000"/>
                <a:lumOff val="50000"/>
              </a:sysClr>
            </a:solidFill>
            <a:prstDash val="solid"/>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239" name="椭圆 238"/>
          <p:cNvSpPr/>
          <p:nvPr/>
        </p:nvSpPr>
        <p:spPr>
          <a:xfrm>
            <a:off x="2261822" y="2250284"/>
            <a:ext cx="722093" cy="707447"/>
          </a:xfrm>
          <a:prstGeom prst="ellipse">
            <a:avLst/>
          </a:prstGeom>
          <a:noFill/>
          <a:ln w="9525" cap="flat" cmpd="sng" algn="ctr">
            <a:solidFill>
              <a:sysClr val="windowText" lastClr="000000">
                <a:lumMod val="50000"/>
                <a:lumOff val="50000"/>
              </a:sysClr>
            </a:solidFill>
            <a:prstDash val="solid"/>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240" name="椭圆 239"/>
          <p:cNvSpPr/>
          <p:nvPr/>
        </p:nvSpPr>
        <p:spPr>
          <a:xfrm>
            <a:off x="3635896" y="1309645"/>
            <a:ext cx="722093" cy="707447"/>
          </a:xfrm>
          <a:prstGeom prst="ellipse">
            <a:avLst/>
          </a:prstGeom>
          <a:noFill/>
          <a:ln w="9525" cap="flat" cmpd="sng" algn="ctr">
            <a:solidFill>
              <a:sysClr val="windowText" lastClr="000000">
                <a:lumMod val="50000"/>
                <a:lumOff val="50000"/>
              </a:sysClr>
            </a:solidFill>
            <a:prstDash val="solid"/>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241" name="文本框 240"/>
          <p:cNvSpPr txBox="1"/>
          <p:nvPr/>
        </p:nvSpPr>
        <p:spPr>
          <a:xfrm>
            <a:off x="5511149" y="2351959"/>
            <a:ext cx="1007955" cy="707886"/>
          </a:xfrm>
          <a:prstGeom prst="rect">
            <a:avLst/>
          </a:prstGeom>
          <a:noFill/>
        </p:spPr>
        <p:txBody>
          <a:bodyPr wrap="square" rtlCol="0">
            <a:spAutoFit/>
          </a:bodyPr>
          <a:lstStyle>
            <a:defPPr>
              <a:defRPr lang="zh-CN"/>
            </a:defPPr>
            <a:lvl1pPr>
              <a:defRPr sz="6600" b="1" spc="600">
                <a:solidFill>
                  <a:schemeClr val="tx1">
                    <a:lumMod val="65000"/>
                    <a:lumOff val="35000"/>
                  </a:schemeClr>
                </a:solidFill>
                <a:latin typeface="Agency FB" panose="020B0503020202020204" pitchFamily="34" charset="0"/>
                <a:cs typeface="ISOCP2" panose="00000400000000000000" pitchFamily="2"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rPr>
              <a:t>04</a:t>
            </a:r>
            <a:endParaRPr kumimoji="0" lang="zh-CN" altLang="en-US" sz="4000" b="1" i="0" u="none" strike="noStrike" kern="0" cap="none" spc="600" normalizeH="0" baseline="0" noProof="0" dirty="0">
              <a:ln>
                <a:noFill/>
              </a:ln>
              <a:solidFill>
                <a:prstClr val="black">
                  <a:lumMod val="65000"/>
                  <a:lumOff val="35000"/>
                </a:prstClr>
              </a:solidFill>
              <a:effectLst/>
              <a:uLnTx/>
              <a:uFillTx/>
              <a:latin typeface="Agency FB" panose="020B0503020202020204" pitchFamily="34" charset="0"/>
            </a:endParaRPr>
          </a:p>
        </p:txBody>
      </p:sp>
      <p:sp>
        <p:nvSpPr>
          <p:cNvPr id="242" name="椭圆 241"/>
          <p:cNvSpPr/>
          <p:nvPr/>
        </p:nvSpPr>
        <p:spPr>
          <a:xfrm>
            <a:off x="5507626" y="2356597"/>
            <a:ext cx="722093" cy="707447"/>
          </a:xfrm>
          <a:prstGeom prst="ellipse">
            <a:avLst/>
          </a:prstGeom>
          <a:noFill/>
          <a:ln w="9525" cap="flat" cmpd="sng" algn="ctr">
            <a:solidFill>
              <a:sysClr val="windowText" lastClr="000000">
                <a:lumMod val="50000"/>
                <a:lumOff val="50000"/>
              </a:sysClr>
            </a:solidFill>
            <a:prstDash val="solid"/>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243" name="椭圆 242"/>
          <p:cNvSpPr/>
          <p:nvPr/>
        </p:nvSpPr>
        <p:spPr>
          <a:xfrm>
            <a:off x="6961682" y="1752020"/>
            <a:ext cx="722093" cy="707447"/>
          </a:xfrm>
          <a:prstGeom prst="ellipse">
            <a:avLst/>
          </a:prstGeom>
          <a:noFill/>
          <a:ln w="9525" cap="flat" cmpd="sng" algn="ctr">
            <a:solidFill>
              <a:sysClr val="windowText" lastClr="000000">
                <a:lumMod val="50000"/>
                <a:lumOff val="50000"/>
              </a:sysClr>
            </a:solidFill>
            <a:prstDash val="solid"/>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244" name="Rectangle 24"/>
          <p:cNvSpPr/>
          <p:nvPr/>
        </p:nvSpPr>
        <p:spPr>
          <a:xfrm>
            <a:off x="982602" y="2203872"/>
            <a:ext cx="1039943" cy="276999"/>
          </a:xfrm>
          <a:prstGeom prst="rect">
            <a:avLst/>
          </a:prstGeom>
          <a:noFill/>
        </p:spPr>
        <p:txBody>
          <a:bodyPr wrap="square" rtlCol="0">
            <a:spAutoFit/>
          </a:bodyPr>
          <a:lstStyle/>
          <a:p>
            <a:pPr algn="ctr" defTabSz="914400"/>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第一章</a:t>
            </a:r>
            <a:endParaRPr lang="id-ID"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endParaRPr>
          </a:p>
        </p:txBody>
      </p:sp>
      <p:sp>
        <p:nvSpPr>
          <p:cNvPr id="245" name="文本框 244"/>
          <p:cNvSpPr txBox="1"/>
          <p:nvPr/>
        </p:nvSpPr>
        <p:spPr bwMode="auto">
          <a:xfrm>
            <a:off x="1166291" y="2482362"/>
            <a:ext cx="1048592" cy="295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dist">
              <a:defRPr sz="1000">
                <a:solidFill>
                  <a:schemeClr val="tx1">
                    <a:lumMod val="65000"/>
                    <a:lumOff val="35000"/>
                  </a:schemeClr>
                </a:solidFill>
                <a:latin typeface="Arial" panose="020B0604020202020204" pitchFamily="34" charset="0"/>
                <a:ea typeface="Adobe Myungjo Std M" panose="02020600000000000000" pitchFamily="18" charset="-128"/>
                <a:cs typeface="Arial" panose="020B060402020202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lvl="0" algn="l" defTabSz="914400"/>
            <a:r>
              <a:rPr lang="zh-CN" altLang="en-US" sz="1200" kern="0" dirty="0">
                <a:solidFill>
                  <a:prstClr val="black">
                    <a:lumMod val="65000"/>
                    <a:lumOff val="35000"/>
                  </a:prstClr>
                </a:solidFill>
                <a:latin typeface="华文楷体" panose="02010600040101010101" pitchFamily="2" charset="-122"/>
                <a:ea typeface="华文楷体" panose="02010600040101010101" pitchFamily="2" charset="-122"/>
              </a:rPr>
              <a:t>创业板注册制改革概要</a:t>
            </a:r>
          </a:p>
        </p:txBody>
      </p:sp>
      <p:sp>
        <p:nvSpPr>
          <p:cNvPr id="246" name="Rectangle 24"/>
          <p:cNvSpPr/>
          <p:nvPr/>
        </p:nvSpPr>
        <p:spPr>
          <a:xfrm>
            <a:off x="2489090" y="3021212"/>
            <a:ext cx="1039943" cy="276999"/>
          </a:xfrm>
          <a:prstGeom prst="rect">
            <a:avLst/>
          </a:prstGeom>
          <a:noFill/>
        </p:spPr>
        <p:txBody>
          <a:bodyPr wrap="square" rtlCol="0">
            <a:spAutoFit/>
          </a:bodyPr>
          <a:lstStyle/>
          <a:p>
            <a:pPr algn="ctr" defTabSz="914400"/>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第</a:t>
            </a:r>
            <a:r>
              <a:rPr lang="zh-CN" altLang="en-US"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二</a:t>
            </a:r>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章</a:t>
            </a:r>
            <a:endParaRPr lang="id-ID"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endParaRPr>
          </a:p>
        </p:txBody>
      </p:sp>
      <p:sp>
        <p:nvSpPr>
          <p:cNvPr id="247" name="文本框 246"/>
          <p:cNvSpPr txBox="1"/>
          <p:nvPr/>
        </p:nvSpPr>
        <p:spPr bwMode="auto">
          <a:xfrm>
            <a:off x="2672779" y="3299702"/>
            <a:ext cx="11510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dist">
              <a:defRPr sz="1000">
                <a:solidFill>
                  <a:schemeClr val="tx1">
                    <a:lumMod val="65000"/>
                    <a:lumOff val="35000"/>
                  </a:schemeClr>
                </a:solidFill>
                <a:latin typeface="Arial" panose="020B0604020202020204" pitchFamily="34" charset="0"/>
                <a:ea typeface="Adobe Myungjo Std M" panose="02020600000000000000" pitchFamily="18" charset="-128"/>
                <a:cs typeface="Arial" panose="020B060402020202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l">
              <a:spcBef>
                <a:spcPct val="0"/>
              </a:spcBef>
            </a:pPr>
            <a:r>
              <a:rPr lang="zh-CN" altLang="en-US" sz="1200" dirty="0">
                <a:latin typeface="华文楷体" panose="02010600040101010101" pitchFamily="2" charset="-122"/>
                <a:ea typeface="华文楷体" panose="02010600040101010101" pitchFamily="2" charset="-122"/>
                <a:cs typeface="+mn-ea"/>
                <a:sym typeface="Arial"/>
              </a:rPr>
              <a:t>注册制下创业</a:t>
            </a:r>
            <a:r>
              <a:rPr lang="zh-CN" altLang="en-US" sz="1200" dirty="0" smtClean="0">
                <a:latin typeface="华文楷体" panose="02010600040101010101" pitchFamily="2" charset="-122"/>
                <a:ea typeface="华文楷体" panose="02010600040101010101" pitchFamily="2" charset="-122"/>
                <a:cs typeface="+mn-ea"/>
                <a:sym typeface="Arial"/>
              </a:rPr>
              <a:t>板</a:t>
            </a:r>
            <a:r>
              <a:rPr lang="zh-CN" altLang="en-US" sz="1200" dirty="0">
                <a:latin typeface="华文楷体" panose="02010600040101010101" pitchFamily="2" charset="-122"/>
                <a:ea typeface="华文楷体" panose="02010600040101010101" pitchFamily="2" charset="-122"/>
                <a:cs typeface="+mn-ea"/>
                <a:sym typeface="Arial"/>
              </a:rPr>
              <a:t>首发</a:t>
            </a:r>
            <a:r>
              <a:rPr lang="zh-CN" altLang="en-US" sz="1200" dirty="0" smtClean="0">
                <a:latin typeface="华文楷体" panose="02010600040101010101" pitchFamily="2" charset="-122"/>
                <a:ea typeface="华文楷体" panose="02010600040101010101" pitchFamily="2" charset="-122"/>
                <a:cs typeface="+mn-ea"/>
                <a:sym typeface="Arial"/>
              </a:rPr>
              <a:t>上市</a:t>
            </a:r>
            <a:r>
              <a:rPr lang="zh-CN" altLang="en-US" sz="1200" dirty="0">
                <a:latin typeface="华文楷体" panose="02010600040101010101" pitchFamily="2" charset="-122"/>
                <a:ea typeface="华文楷体" panose="02010600040101010101" pitchFamily="2" charset="-122"/>
                <a:cs typeface="+mn-ea"/>
                <a:sym typeface="Arial"/>
              </a:rPr>
              <a:t>审核的</a:t>
            </a:r>
            <a:r>
              <a:rPr lang="zh-CN" altLang="en-US" sz="1200" dirty="0" smtClean="0">
                <a:latin typeface="华文楷体" panose="02010600040101010101" pitchFamily="2" charset="-122"/>
                <a:ea typeface="华文楷体" panose="02010600040101010101" pitchFamily="2" charset="-122"/>
                <a:cs typeface="+mn-ea"/>
                <a:sym typeface="Arial"/>
              </a:rPr>
              <a:t>比较</a:t>
            </a:r>
            <a:endParaRPr lang="zh-CN" altLang="en-US" sz="1200" dirty="0">
              <a:latin typeface="华文楷体" panose="02010600040101010101" pitchFamily="2" charset="-122"/>
              <a:ea typeface="华文楷体" panose="02010600040101010101" pitchFamily="2" charset="-122"/>
              <a:cs typeface="+mn-ea"/>
              <a:sym typeface="Arial"/>
            </a:endParaRPr>
          </a:p>
        </p:txBody>
      </p:sp>
      <p:sp>
        <p:nvSpPr>
          <p:cNvPr id="248" name="Rectangle 24"/>
          <p:cNvSpPr/>
          <p:nvPr/>
        </p:nvSpPr>
        <p:spPr>
          <a:xfrm>
            <a:off x="3840470" y="2177548"/>
            <a:ext cx="1039943" cy="276999"/>
          </a:xfrm>
          <a:prstGeom prst="rect">
            <a:avLst/>
          </a:prstGeom>
          <a:noFill/>
        </p:spPr>
        <p:txBody>
          <a:bodyPr wrap="square" rtlCol="0">
            <a:spAutoFit/>
          </a:bodyPr>
          <a:lstStyle/>
          <a:p>
            <a:pPr algn="ctr" defTabSz="914400"/>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第三章</a:t>
            </a:r>
            <a:endParaRPr lang="id-ID"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endParaRPr>
          </a:p>
        </p:txBody>
      </p:sp>
      <p:sp>
        <p:nvSpPr>
          <p:cNvPr id="249" name="文本框 248"/>
          <p:cNvSpPr txBox="1"/>
          <p:nvPr/>
        </p:nvSpPr>
        <p:spPr bwMode="auto">
          <a:xfrm>
            <a:off x="4024157" y="2456038"/>
            <a:ext cx="15227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dist">
              <a:defRPr sz="1000">
                <a:solidFill>
                  <a:schemeClr val="tx1">
                    <a:lumMod val="65000"/>
                    <a:lumOff val="35000"/>
                  </a:schemeClr>
                </a:solidFill>
                <a:latin typeface="Arial" panose="020B0604020202020204" pitchFamily="34" charset="0"/>
                <a:ea typeface="Adobe Myungjo Std M" panose="02020600000000000000" pitchFamily="18" charset="-128"/>
                <a:cs typeface="Arial" panose="020B060402020202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l">
              <a:spcBef>
                <a:spcPct val="0"/>
              </a:spcBef>
            </a:pPr>
            <a:r>
              <a:rPr lang="zh-CN" altLang="en-US" sz="1200" dirty="0">
                <a:latin typeface="华文楷体" panose="02010600040101010101" pitchFamily="2" charset="-122"/>
                <a:ea typeface="华文楷体" panose="02010600040101010101" pitchFamily="2" charset="-122"/>
                <a:cs typeface="+mn-ea"/>
                <a:sym typeface="Arial"/>
              </a:rPr>
              <a:t>注册制下创业</a:t>
            </a:r>
            <a:r>
              <a:rPr lang="zh-CN" altLang="en-US" sz="1200" dirty="0" smtClean="0">
                <a:latin typeface="华文楷体" panose="02010600040101010101" pitchFamily="2" charset="-122"/>
                <a:ea typeface="华文楷体" panose="02010600040101010101" pitchFamily="2" charset="-122"/>
                <a:cs typeface="+mn-ea"/>
                <a:sym typeface="Arial"/>
              </a:rPr>
              <a:t>板</a:t>
            </a:r>
            <a:endParaRPr lang="en-US" altLang="zh-CN" sz="1200" dirty="0" smtClean="0">
              <a:latin typeface="华文楷体" panose="02010600040101010101" pitchFamily="2" charset="-122"/>
              <a:ea typeface="华文楷体" panose="02010600040101010101" pitchFamily="2" charset="-122"/>
              <a:cs typeface="+mn-ea"/>
              <a:sym typeface="Arial"/>
            </a:endParaRPr>
          </a:p>
          <a:p>
            <a:pPr algn="l">
              <a:spcBef>
                <a:spcPct val="0"/>
              </a:spcBef>
            </a:pPr>
            <a:r>
              <a:rPr lang="zh-CN" altLang="en-US" sz="1200" dirty="0" smtClean="0">
                <a:latin typeface="华文楷体" panose="02010600040101010101" pitchFamily="2" charset="-122"/>
                <a:ea typeface="华文楷体" panose="02010600040101010101" pitchFamily="2" charset="-122"/>
                <a:cs typeface="+mn-ea"/>
                <a:sym typeface="Arial"/>
              </a:rPr>
              <a:t>持续</a:t>
            </a:r>
            <a:r>
              <a:rPr lang="zh-CN" altLang="en-US" sz="1200" dirty="0">
                <a:latin typeface="华文楷体" panose="02010600040101010101" pitchFamily="2" charset="-122"/>
                <a:ea typeface="华文楷体" panose="02010600040101010101" pitchFamily="2" charset="-122"/>
                <a:cs typeface="+mn-ea"/>
                <a:sym typeface="Arial"/>
              </a:rPr>
              <a:t>监管核心要点</a:t>
            </a:r>
          </a:p>
        </p:txBody>
      </p:sp>
      <p:sp>
        <p:nvSpPr>
          <p:cNvPr id="250" name="Rectangle 24"/>
          <p:cNvSpPr/>
          <p:nvPr/>
        </p:nvSpPr>
        <p:spPr>
          <a:xfrm>
            <a:off x="5746848" y="3157770"/>
            <a:ext cx="1039943" cy="276999"/>
          </a:xfrm>
          <a:prstGeom prst="rect">
            <a:avLst/>
          </a:prstGeom>
          <a:noFill/>
        </p:spPr>
        <p:txBody>
          <a:bodyPr wrap="square" rtlCol="0">
            <a:spAutoFit/>
          </a:bodyPr>
          <a:lstStyle/>
          <a:p>
            <a:pPr algn="ctr" defTabSz="914400"/>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第</a:t>
            </a:r>
            <a:r>
              <a:rPr lang="zh-CN" altLang="en-US"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四</a:t>
            </a:r>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章</a:t>
            </a:r>
            <a:endParaRPr lang="id-ID"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endParaRPr>
          </a:p>
        </p:txBody>
      </p:sp>
      <p:sp>
        <p:nvSpPr>
          <p:cNvPr id="251" name="文本框 250"/>
          <p:cNvSpPr txBox="1"/>
          <p:nvPr/>
        </p:nvSpPr>
        <p:spPr bwMode="auto">
          <a:xfrm>
            <a:off x="5930536" y="3436261"/>
            <a:ext cx="14169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dist">
              <a:defRPr sz="1000">
                <a:solidFill>
                  <a:schemeClr val="tx1">
                    <a:lumMod val="65000"/>
                    <a:lumOff val="35000"/>
                  </a:schemeClr>
                </a:solidFill>
                <a:latin typeface="Arial" panose="020B0604020202020204" pitchFamily="34" charset="0"/>
                <a:ea typeface="Adobe Myungjo Std M" panose="02020600000000000000" pitchFamily="18" charset="-128"/>
                <a:cs typeface="Arial" panose="020B060402020202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l">
              <a:spcBef>
                <a:spcPct val="0"/>
              </a:spcBef>
            </a:pPr>
            <a:r>
              <a:rPr lang="zh-CN" altLang="en-US" sz="1200" dirty="0">
                <a:latin typeface="华文楷体" panose="02010600040101010101" pitchFamily="2" charset="-122"/>
                <a:ea typeface="华文楷体" panose="02010600040101010101" pitchFamily="2" charset="-122"/>
                <a:cs typeface="+mn-ea"/>
                <a:sym typeface="Arial"/>
              </a:rPr>
              <a:t>注册制下创业板</a:t>
            </a:r>
            <a:r>
              <a:rPr lang="zh-CN" altLang="en-US" sz="1200" dirty="0" smtClean="0">
                <a:latin typeface="华文楷体" panose="02010600040101010101" pitchFamily="2" charset="-122"/>
                <a:ea typeface="华文楷体" panose="02010600040101010101" pitchFamily="2" charset="-122"/>
                <a:cs typeface="+mn-ea"/>
                <a:sym typeface="Arial"/>
              </a:rPr>
              <a:t>首发承</a:t>
            </a:r>
            <a:r>
              <a:rPr lang="zh-CN" altLang="en-US" sz="1200" dirty="0">
                <a:latin typeface="华文楷体" panose="02010600040101010101" pitchFamily="2" charset="-122"/>
                <a:ea typeface="华文楷体" panose="02010600040101010101" pitchFamily="2" charset="-122"/>
                <a:cs typeface="+mn-ea"/>
                <a:sym typeface="Arial"/>
              </a:rPr>
              <a:t>销相关制度</a:t>
            </a:r>
          </a:p>
        </p:txBody>
      </p:sp>
      <p:sp>
        <p:nvSpPr>
          <p:cNvPr id="252" name="Rectangle 24"/>
          <p:cNvSpPr/>
          <p:nvPr/>
        </p:nvSpPr>
        <p:spPr>
          <a:xfrm>
            <a:off x="7163804" y="2565014"/>
            <a:ext cx="1039943" cy="276999"/>
          </a:xfrm>
          <a:prstGeom prst="rect">
            <a:avLst/>
          </a:prstGeom>
          <a:noFill/>
        </p:spPr>
        <p:txBody>
          <a:bodyPr wrap="square" rtlCol="0">
            <a:spAutoFit/>
          </a:bodyPr>
          <a:lstStyle/>
          <a:p>
            <a:pPr algn="ctr" defTabSz="914400"/>
            <a:r>
              <a:rPr lang="zh-CN" altLang="en-US" sz="1200" b="1" spc="300" dirty="0" smtClean="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rPr>
              <a:t>第五章</a:t>
            </a:r>
            <a:endParaRPr lang="id-ID" sz="1200" b="1" spc="300" dirty="0">
              <a:solidFill>
                <a:prstClr val="black">
                  <a:lumMod val="75000"/>
                  <a:lumOff val="25000"/>
                </a:prstClr>
              </a:solidFill>
              <a:latin typeface="华文楷体" panose="02010600040101010101" pitchFamily="2" charset="-122"/>
              <a:ea typeface="华文楷体" panose="02010600040101010101" pitchFamily="2" charset="-122"/>
              <a:cs typeface="ISOCP2" panose="00000400000000000000" pitchFamily="2" charset="0"/>
            </a:endParaRPr>
          </a:p>
        </p:txBody>
      </p:sp>
      <p:sp>
        <p:nvSpPr>
          <p:cNvPr id="253" name="文本框 252"/>
          <p:cNvSpPr txBox="1"/>
          <p:nvPr/>
        </p:nvSpPr>
        <p:spPr bwMode="auto">
          <a:xfrm>
            <a:off x="7347492" y="2843504"/>
            <a:ext cx="14336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dist">
              <a:defRPr sz="1000">
                <a:solidFill>
                  <a:schemeClr val="tx1">
                    <a:lumMod val="65000"/>
                    <a:lumOff val="35000"/>
                  </a:schemeClr>
                </a:solidFill>
                <a:latin typeface="Arial" panose="020B0604020202020204" pitchFamily="34" charset="0"/>
                <a:ea typeface="Adobe Myungjo Std M" panose="02020600000000000000" pitchFamily="18" charset="-128"/>
                <a:cs typeface="Arial" panose="020B060402020202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l">
              <a:spcBef>
                <a:spcPct val="0"/>
              </a:spcBef>
            </a:pPr>
            <a:r>
              <a:rPr lang="zh-CN" altLang="en-US" sz="1200" dirty="0">
                <a:latin typeface="华文楷体" panose="02010600040101010101" pitchFamily="2" charset="-122"/>
                <a:ea typeface="华文楷体" panose="02010600040101010101" pitchFamily="2" charset="-122"/>
                <a:cs typeface="+mn-ea"/>
                <a:sym typeface="Arial"/>
              </a:rPr>
              <a:t>注册制下创业</a:t>
            </a:r>
            <a:r>
              <a:rPr lang="zh-CN" altLang="en-US" sz="1200" dirty="0" smtClean="0">
                <a:latin typeface="华文楷体" panose="02010600040101010101" pitchFamily="2" charset="-122"/>
                <a:ea typeface="华文楷体" panose="02010600040101010101" pitchFamily="2" charset="-122"/>
                <a:cs typeface="+mn-ea"/>
                <a:sym typeface="Arial"/>
              </a:rPr>
              <a:t>板</a:t>
            </a:r>
            <a:endParaRPr lang="en-US" altLang="zh-CN" sz="1200" dirty="0" smtClean="0">
              <a:latin typeface="华文楷体" panose="02010600040101010101" pitchFamily="2" charset="-122"/>
              <a:ea typeface="华文楷体" panose="02010600040101010101" pitchFamily="2" charset="-122"/>
              <a:cs typeface="+mn-ea"/>
              <a:sym typeface="Arial"/>
            </a:endParaRPr>
          </a:p>
          <a:p>
            <a:pPr algn="l">
              <a:spcBef>
                <a:spcPct val="0"/>
              </a:spcBef>
            </a:pPr>
            <a:r>
              <a:rPr lang="zh-CN" altLang="en-US" sz="1200" dirty="0" smtClean="0">
                <a:latin typeface="华文楷体" panose="02010600040101010101" pitchFamily="2" charset="-122"/>
                <a:ea typeface="华文楷体" panose="02010600040101010101" pitchFamily="2" charset="-122"/>
                <a:cs typeface="+mn-ea"/>
                <a:sym typeface="Arial"/>
              </a:rPr>
              <a:t>交易机制</a:t>
            </a:r>
            <a:endParaRPr lang="zh-CN" altLang="en-US" sz="1200" dirty="0">
              <a:latin typeface="华文楷体" panose="02010600040101010101" pitchFamily="2" charset="-122"/>
              <a:ea typeface="华文楷体" panose="02010600040101010101" pitchFamily="2" charset="-122"/>
              <a:cs typeface="+mn-ea"/>
              <a:sym typeface="Arial"/>
            </a:endParaRPr>
          </a:p>
        </p:txBody>
      </p:sp>
      <p:sp>
        <p:nvSpPr>
          <p:cNvPr id="254" name="标题 1"/>
          <p:cNvSpPr txBox="1">
            <a:spLocks/>
          </p:cNvSpPr>
          <p:nvPr/>
        </p:nvSpPr>
        <p:spPr>
          <a:xfrm>
            <a:off x="1259632" y="352617"/>
            <a:ext cx="7394566" cy="347771"/>
          </a:xfrm>
          <a:prstGeom prst="rect">
            <a:avLst/>
          </a:prstGeom>
        </p:spPr>
        <p:txBody>
          <a:bodyPr/>
          <a:lstStyle/>
          <a:p>
            <a:pPr lvl="0">
              <a:spcBef>
                <a:spcPct val="0"/>
              </a:spcBef>
            </a:pPr>
            <a:r>
              <a:rPr lang="zh-CN" altLang="en-US" sz="1600" b="1" dirty="0" smtClean="0">
                <a:solidFill>
                  <a:schemeClr val="accent5">
                    <a:lumMod val="20000"/>
                    <a:lumOff val="80000"/>
                  </a:schemeClr>
                </a:solidFill>
                <a:latin typeface="华文楷体" pitchFamily="2" charset="-122"/>
                <a:ea typeface="华文楷体" pitchFamily="2" charset="-122"/>
                <a:cs typeface="+mj-cs"/>
              </a:rPr>
              <a:t>目录</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3713282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a:extLst>
              <a:ext uri="{FF2B5EF4-FFF2-40B4-BE49-F238E27FC236}">
                <a16:creationId xmlns="" xmlns:a16="http://schemas.microsoft.com/office/drawing/2014/main" id="{EB9E4DC1-BAA6-4A82-B5A6-E2FE7CFEB0A4}"/>
              </a:ext>
            </a:extLst>
          </p:cNvPr>
          <p:cNvCxnSpPr>
            <a:cxnSpLocks/>
          </p:cNvCxnSpPr>
          <p:nvPr/>
        </p:nvCxnSpPr>
        <p:spPr>
          <a:xfrm>
            <a:off x="848986" y="1066771"/>
            <a:ext cx="7536412" cy="58436"/>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grpSp>
        <p:nvGrpSpPr>
          <p:cNvPr id="30" name="组合 29">
            <a:extLst>
              <a:ext uri="{FF2B5EF4-FFF2-40B4-BE49-F238E27FC236}">
                <a16:creationId xmlns="" xmlns:a16="http://schemas.microsoft.com/office/drawing/2014/main" id="{7ADA8BEB-831E-4945-BA37-4123C66B928E}"/>
              </a:ext>
            </a:extLst>
          </p:cNvPr>
          <p:cNvGrpSpPr/>
          <p:nvPr/>
        </p:nvGrpSpPr>
        <p:grpSpPr>
          <a:xfrm>
            <a:off x="753285" y="939306"/>
            <a:ext cx="245255" cy="242663"/>
            <a:chOff x="3883415" y="2369331"/>
            <a:chExt cx="887577" cy="837531"/>
          </a:xfrm>
          <a:solidFill>
            <a:srgbClr val="B69B80"/>
          </a:solidFill>
        </p:grpSpPr>
        <p:sp>
          <p:nvSpPr>
            <p:cNvPr id="32"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3"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sp>
        <p:nvSpPr>
          <p:cNvPr id="35" name="Text Box 6">
            <a:extLst>
              <a:ext uri="{FF2B5EF4-FFF2-40B4-BE49-F238E27FC236}">
                <a16:creationId xmlns="" xmlns:a16="http://schemas.microsoft.com/office/drawing/2014/main" id="{CEF2DFAB-C1D0-43F7-BDCB-9F1440C9034D}"/>
              </a:ext>
            </a:extLst>
          </p:cNvPr>
          <p:cNvSpPr txBox="1">
            <a:spLocks noChangeArrowheads="1"/>
          </p:cNvSpPr>
          <p:nvPr>
            <p:custDataLst>
              <p:tags r:id="rId1"/>
            </p:custDataLst>
          </p:nvPr>
        </p:nvSpPr>
        <p:spPr bwMode="auto">
          <a:xfrm>
            <a:off x="570122" y="1331236"/>
            <a:ext cx="447061" cy="894357"/>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资产要求</a:t>
            </a:r>
          </a:p>
        </p:txBody>
      </p:sp>
      <p:sp>
        <p:nvSpPr>
          <p:cNvPr id="36" name="Rectangle 3">
            <a:extLst>
              <a:ext uri="{FF2B5EF4-FFF2-40B4-BE49-F238E27FC236}">
                <a16:creationId xmlns="" xmlns:a16="http://schemas.microsoft.com/office/drawing/2014/main" id="{9AAEDBA9-690F-47E1-9FB4-37FF63E55C2F}"/>
              </a:ext>
            </a:extLst>
          </p:cNvPr>
          <p:cNvSpPr>
            <a:spLocks noChangeArrowheads="1"/>
          </p:cNvSpPr>
          <p:nvPr>
            <p:custDataLst>
              <p:tags r:id="rId2"/>
            </p:custDataLst>
          </p:nvPr>
        </p:nvSpPr>
        <p:spPr bwMode="gray">
          <a:xfrm>
            <a:off x="3071992" y="1449243"/>
            <a:ext cx="1617036" cy="894357"/>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权限开通前</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个交易日证券账户及资金账户内的资产日均不低于人民币</a:t>
            </a:r>
            <a:r>
              <a:rPr lang="en-US" altLang="zh-CN"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50</a:t>
            </a:r>
            <a:r>
              <a:rPr lang="zh-CN" altLang="en-US"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万元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（不包括该投资者通过融资融券融入的资金和证券）</a:t>
            </a:r>
          </a:p>
        </p:txBody>
      </p:sp>
      <p:sp>
        <p:nvSpPr>
          <p:cNvPr id="37" name="Rectangle 7">
            <a:extLst>
              <a:ext uri="{FF2B5EF4-FFF2-40B4-BE49-F238E27FC236}">
                <a16:creationId xmlns="" xmlns:a16="http://schemas.microsoft.com/office/drawing/2014/main" id="{5DAEB547-DC4D-4F46-A72F-515BC4995C3B}"/>
              </a:ext>
            </a:extLst>
          </p:cNvPr>
          <p:cNvSpPr>
            <a:spLocks noChangeArrowheads="1"/>
          </p:cNvSpPr>
          <p:nvPr>
            <p:custDataLst>
              <p:tags r:id="rId3"/>
            </p:custDataLst>
          </p:nvPr>
        </p:nvSpPr>
        <p:spPr bwMode="gray">
          <a:xfrm>
            <a:off x="6296167" y="1409622"/>
            <a:ext cx="2089232" cy="894357"/>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申请权限开通前</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个交易日，本人名下证券账户和资金账户内的资产日均人民币</a:t>
            </a:r>
            <a:r>
              <a:rPr lang="en-US" altLang="zh-CN"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100</a:t>
            </a:r>
            <a:r>
              <a:rPr lang="zh-CN" altLang="en-US"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万元</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以上</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（不含该投资者通过融资融券融入的资金和证券）</a:t>
            </a:r>
          </a:p>
        </p:txBody>
      </p:sp>
      <p:sp>
        <p:nvSpPr>
          <p:cNvPr id="38" name="Rectangle 10">
            <a:extLst>
              <a:ext uri="{FF2B5EF4-FFF2-40B4-BE49-F238E27FC236}">
                <a16:creationId xmlns="" xmlns:a16="http://schemas.microsoft.com/office/drawing/2014/main" id="{70C47D04-06AA-42A3-824C-5872260D823C}"/>
              </a:ext>
            </a:extLst>
          </p:cNvPr>
          <p:cNvSpPr>
            <a:spLocks noChangeArrowheads="1"/>
          </p:cNvSpPr>
          <p:nvPr>
            <p:custDataLst>
              <p:tags r:id="rId4"/>
            </p:custDataLst>
          </p:nvPr>
        </p:nvSpPr>
        <p:spPr bwMode="gray">
          <a:xfrm>
            <a:off x="4921165" y="1463936"/>
            <a:ext cx="1297622" cy="894357"/>
          </a:xfrm>
          <a:prstGeom prst="rect">
            <a:avLst/>
          </a:prstGeom>
          <a:solidFill>
            <a:srgbClr val="FBFBFB"/>
          </a:solidFill>
          <a:ln>
            <a:noFill/>
          </a:ln>
          <a:effectLst/>
        </p:spPr>
        <p:txBody>
          <a:bodyPr tIns="15516" rIns="15516" bIns="15516" anchor="ctr"/>
          <a:lstStyle/>
          <a:p>
            <a:pPr marL="673" lvl="1" algn="ctr" defTabSz="432327" fontAlgn="base">
              <a:lnSpc>
                <a:spcPct val="110000"/>
              </a:lnSpc>
              <a:spcBef>
                <a:spcPct val="40000"/>
              </a:spcBef>
              <a:spcAft>
                <a:spcPct val="0"/>
              </a:spcAft>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无</a:t>
            </a:r>
          </a:p>
        </p:txBody>
      </p:sp>
      <p:sp>
        <p:nvSpPr>
          <p:cNvPr id="39" name="Rectangle 13">
            <a:extLst>
              <a:ext uri="{FF2B5EF4-FFF2-40B4-BE49-F238E27FC236}">
                <a16:creationId xmlns="" xmlns:a16="http://schemas.microsoft.com/office/drawing/2014/main" id="{84DE8FDC-DAAB-4E3C-956B-C4F46439EC41}"/>
              </a:ext>
            </a:extLst>
          </p:cNvPr>
          <p:cNvSpPr>
            <a:spLocks noChangeArrowheads="1"/>
          </p:cNvSpPr>
          <p:nvPr>
            <p:custDataLst>
              <p:tags r:id="rId5"/>
            </p:custDataLst>
          </p:nvPr>
        </p:nvSpPr>
        <p:spPr bwMode="gray">
          <a:xfrm>
            <a:off x="1179875" y="1443110"/>
            <a:ext cx="1659979" cy="894357"/>
          </a:xfrm>
          <a:prstGeom prst="rect">
            <a:avLst/>
          </a:prstGeom>
          <a:solidFill>
            <a:srgbClr val="FBFBFB"/>
          </a:solidFill>
          <a:ln>
            <a:noFill/>
          </a:ln>
          <a:effectLst/>
        </p:spPr>
        <p:txBody>
          <a:bodyPr tIns="15516" rIns="15516" bIns="15516" anchor="ctr"/>
          <a:lstStyle/>
          <a:p>
            <a:pPr marL="673" lvl="1"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申请权限开通前</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个交易日证券账户及资金账户内的资产日均不低于人民币</a:t>
            </a:r>
            <a:r>
              <a:rPr lang="en-US" altLang="zh-CN"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a:t>
            </a:r>
            <a:r>
              <a:rPr lang="zh-CN" altLang="en-US" sz="1000" b="1" u="sng"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万元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（不包括该投资者通过融资融券融入的资金和证券）</a:t>
            </a:r>
          </a:p>
        </p:txBody>
      </p:sp>
      <p:sp>
        <p:nvSpPr>
          <p:cNvPr id="40" name="Text Box 2">
            <a:extLst>
              <a:ext uri="{FF2B5EF4-FFF2-40B4-BE49-F238E27FC236}">
                <a16:creationId xmlns="" xmlns:a16="http://schemas.microsoft.com/office/drawing/2014/main" id="{9990764B-A56E-47CF-AF23-52C733E48BA6}"/>
              </a:ext>
            </a:extLst>
          </p:cNvPr>
          <p:cNvSpPr txBox="1">
            <a:spLocks noChangeArrowheads="1"/>
          </p:cNvSpPr>
          <p:nvPr>
            <p:custDataLst>
              <p:tags r:id="rId6"/>
            </p:custDataLst>
          </p:nvPr>
        </p:nvSpPr>
        <p:spPr bwMode="auto">
          <a:xfrm>
            <a:off x="3071992" y="957756"/>
            <a:ext cx="1521836" cy="276403"/>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1" name="Text Box 8">
            <a:extLst>
              <a:ext uri="{FF2B5EF4-FFF2-40B4-BE49-F238E27FC236}">
                <a16:creationId xmlns="" xmlns:a16="http://schemas.microsoft.com/office/drawing/2014/main" id="{955FD7A4-712E-49AA-A8DC-D0BA5E8AE6A0}"/>
              </a:ext>
            </a:extLst>
          </p:cNvPr>
          <p:cNvSpPr txBox="1">
            <a:spLocks noChangeArrowheads="1"/>
          </p:cNvSpPr>
          <p:nvPr>
            <p:custDataLst>
              <p:tags r:id="rId7"/>
            </p:custDataLst>
          </p:nvPr>
        </p:nvSpPr>
        <p:spPr bwMode="auto">
          <a:xfrm>
            <a:off x="6610503" y="965537"/>
            <a:ext cx="1542758" cy="276403"/>
          </a:xfrm>
          <a:prstGeom prst="rect">
            <a:avLst/>
          </a:prstGeom>
          <a:solidFill>
            <a:srgbClr val="B08A5E">
              <a:lumMod val="20000"/>
              <a:lumOff val="80000"/>
            </a:srgbClr>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defRPr/>
            </a:pPr>
            <a:r>
              <a:rPr lang="zh-CN" altLang="en-US" sz="1000" kern="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新三板精选层</a:t>
            </a:r>
            <a:endParaRPr lang="zh-CN" altLang="en-GB" sz="1000" kern="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2" name="Text Box 9">
            <a:extLst>
              <a:ext uri="{FF2B5EF4-FFF2-40B4-BE49-F238E27FC236}">
                <a16:creationId xmlns="" xmlns:a16="http://schemas.microsoft.com/office/drawing/2014/main" id="{989F9FB1-4256-4AD8-8E16-5A77E8CA6363}"/>
              </a:ext>
            </a:extLst>
          </p:cNvPr>
          <p:cNvSpPr txBox="1">
            <a:spLocks noChangeArrowheads="1"/>
          </p:cNvSpPr>
          <p:nvPr>
            <p:custDataLst>
              <p:tags r:id="rId8"/>
            </p:custDataLst>
          </p:nvPr>
        </p:nvSpPr>
        <p:spPr bwMode="auto">
          <a:xfrm>
            <a:off x="4921166" y="965537"/>
            <a:ext cx="1297622" cy="276403"/>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主板</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中小板</a:t>
            </a:r>
            <a:endParaRPr lang="zh-CN" altLang="en-GB"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3" name="Text Box 6">
            <a:extLst>
              <a:ext uri="{FF2B5EF4-FFF2-40B4-BE49-F238E27FC236}">
                <a16:creationId xmlns="" xmlns:a16="http://schemas.microsoft.com/office/drawing/2014/main" id="{784EC963-D267-4267-94DA-ADDA4F02259E}"/>
              </a:ext>
            </a:extLst>
          </p:cNvPr>
          <p:cNvSpPr txBox="1">
            <a:spLocks noChangeArrowheads="1"/>
          </p:cNvSpPr>
          <p:nvPr>
            <p:custDataLst>
              <p:tags r:id="rId9"/>
            </p:custDataLst>
          </p:nvPr>
        </p:nvSpPr>
        <p:spPr bwMode="auto">
          <a:xfrm>
            <a:off x="570122" y="2467768"/>
            <a:ext cx="447061" cy="1023097"/>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要求</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交易时间</a:t>
            </a:r>
          </a:p>
        </p:txBody>
      </p:sp>
      <p:sp>
        <p:nvSpPr>
          <p:cNvPr id="44" name="Rectangle 3">
            <a:extLst>
              <a:ext uri="{FF2B5EF4-FFF2-40B4-BE49-F238E27FC236}">
                <a16:creationId xmlns="" xmlns:a16="http://schemas.microsoft.com/office/drawing/2014/main" id="{BD5D2C5C-F293-4B13-9EF3-9939EB20E025}"/>
              </a:ext>
            </a:extLst>
          </p:cNvPr>
          <p:cNvSpPr>
            <a:spLocks noChangeArrowheads="1"/>
          </p:cNvSpPr>
          <p:nvPr>
            <p:custDataLst>
              <p:tags r:id="rId10"/>
            </p:custDataLst>
          </p:nvPr>
        </p:nvSpPr>
        <p:spPr bwMode="gray">
          <a:xfrm>
            <a:off x="3002546" y="2476301"/>
            <a:ext cx="1650751" cy="1014563"/>
          </a:xfrm>
          <a:prstGeom prst="rect">
            <a:avLst/>
          </a:prstGeom>
          <a:solidFill>
            <a:srgbClr val="FBFBFB"/>
          </a:solidFill>
          <a:ln>
            <a:noFill/>
          </a:ln>
          <a:effectLst/>
        </p:spPr>
        <p:txBody>
          <a:bodyPr tIns="15516" rIns="15516" bIns="15516" anchor="ctr"/>
          <a:lstStyle/>
          <a:p>
            <a:pPr algn="ctr" defTabSz="455645" fontAlgn="ctr">
              <a:lnSpc>
                <a:spcPct val="150000"/>
              </a:lnSpc>
              <a:spcAft>
                <a:spcPts val="405"/>
              </a:spcAft>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参与证券交易</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个月以上</a:t>
            </a:r>
          </a:p>
        </p:txBody>
      </p:sp>
      <p:sp>
        <p:nvSpPr>
          <p:cNvPr id="45" name="Rectangle 7">
            <a:extLst>
              <a:ext uri="{FF2B5EF4-FFF2-40B4-BE49-F238E27FC236}">
                <a16:creationId xmlns="" xmlns:a16="http://schemas.microsoft.com/office/drawing/2014/main" id="{661E67BC-B3AB-4961-80CE-2DECCC172061}"/>
              </a:ext>
            </a:extLst>
          </p:cNvPr>
          <p:cNvSpPr>
            <a:spLocks noChangeArrowheads="1"/>
          </p:cNvSpPr>
          <p:nvPr>
            <p:custDataLst>
              <p:tags r:id="rId11"/>
            </p:custDataLst>
          </p:nvPr>
        </p:nvSpPr>
        <p:spPr bwMode="gray">
          <a:xfrm>
            <a:off x="6296167" y="2476301"/>
            <a:ext cx="2089232" cy="1014563"/>
          </a:xfrm>
          <a:prstGeom prst="rect">
            <a:avLst/>
          </a:prstGeom>
          <a:solidFill>
            <a:srgbClr val="FBFBFB"/>
          </a:solidFill>
          <a:ln>
            <a:noFill/>
          </a:ln>
          <a:effectLst/>
        </p:spPr>
        <p:txBody>
          <a:bodyPr tIns="15516" rIns="15516" bIns="15516" anchor="ctr"/>
          <a:lstStyle/>
          <a:p>
            <a:pPr marL="673" lvl="1" algn="just" defTabSz="432327" fontAlgn="base">
              <a:lnSpc>
                <a:spcPct val="110000"/>
              </a:lnSpc>
              <a:spcBef>
                <a:spcPct val="40000"/>
              </a:spcBef>
              <a:spcAft>
                <a:spcPct val="0"/>
              </a:spcAft>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自然人投资者参与挂牌公司股票发行和交易的，应当具有</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年以上证券、基金、期货投资经历，或者具有</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年以上金融产品设计、投资、风险管理及相关工作经历</a:t>
            </a:r>
          </a:p>
        </p:txBody>
      </p:sp>
      <p:sp>
        <p:nvSpPr>
          <p:cNvPr id="46" name="Rectangle 10">
            <a:extLst>
              <a:ext uri="{FF2B5EF4-FFF2-40B4-BE49-F238E27FC236}">
                <a16:creationId xmlns="" xmlns:a16="http://schemas.microsoft.com/office/drawing/2014/main" id="{B1E115F1-688C-4E57-A984-BBC77B7E1495}"/>
              </a:ext>
            </a:extLst>
          </p:cNvPr>
          <p:cNvSpPr>
            <a:spLocks noChangeArrowheads="1"/>
          </p:cNvSpPr>
          <p:nvPr>
            <p:custDataLst>
              <p:tags r:id="rId12"/>
            </p:custDataLst>
          </p:nvPr>
        </p:nvSpPr>
        <p:spPr bwMode="gray">
          <a:xfrm>
            <a:off x="4921165" y="2490995"/>
            <a:ext cx="1297622" cy="999869"/>
          </a:xfrm>
          <a:prstGeom prst="rect">
            <a:avLst/>
          </a:prstGeom>
          <a:solidFill>
            <a:srgbClr val="FBFBFB"/>
          </a:solidFill>
          <a:ln>
            <a:noFill/>
          </a:ln>
          <a:effectLst/>
        </p:spPr>
        <p:txBody>
          <a:bodyPr tIns="15516" rIns="15516" bIns="15516" anchor="ctr"/>
          <a:lstStyle/>
          <a:p>
            <a:pPr marL="673" lvl="1" algn="ctr" defTabSz="432327" fontAlgn="base">
              <a:lnSpc>
                <a:spcPct val="110000"/>
              </a:lnSpc>
              <a:spcBef>
                <a:spcPct val="40000"/>
              </a:spcBef>
              <a:spcAft>
                <a:spcPct val="0"/>
              </a:spcAft>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无</a:t>
            </a:r>
          </a:p>
        </p:txBody>
      </p:sp>
      <p:sp>
        <p:nvSpPr>
          <p:cNvPr id="47" name="Rectangle 13">
            <a:extLst>
              <a:ext uri="{FF2B5EF4-FFF2-40B4-BE49-F238E27FC236}">
                <a16:creationId xmlns="" xmlns:a16="http://schemas.microsoft.com/office/drawing/2014/main" id="{CCC0878C-0380-4A7A-8459-482826E47BD2}"/>
              </a:ext>
            </a:extLst>
          </p:cNvPr>
          <p:cNvSpPr>
            <a:spLocks noChangeArrowheads="1"/>
          </p:cNvSpPr>
          <p:nvPr>
            <p:custDataLst>
              <p:tags r:id="rId13"/>
            </p:custDataLst>
          </p:nvPr>
        </p:nvSpPr>
        <p:spPr bwMode="gray">
          <a:xfrm>
            <a:off x="1179875" y="2481065"/>
            <a:ext cx="1659979" cy="1009800"/>
          </a:xfrm>
          <a:prstGeom prst="rect">
            <a:avLst/>
          </a:prstGeom>
          <a:solidFill>
            <a:srgbClr val="FBFBFB"/>
          </a:solidFill>
          <a:ln>
            <a:noFill/>
          </a:ln>
          <a:effectLst/>
        </p:spPr>
        <p:txBody>
          <a:bodyPr tIns="15516" rIns="15516" bIns="15516" anchor="ctr"/>
          <a:lstStyle/>
          <a:p>
            <a:pPr algn="ctr" defTabSz="455645" fontAlgn="ctr">
              <a:lnSpc>
                <a:spcPct val="150000"/>
              </a:lnSpc>
              <a:spcAft>
                <a:spcPts val="405"/>
              </a:spcAft>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参与证券交易</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个月以上</a:t>
            </a:r>
          </a:p>
        </p:txBody>
      </p:sp>
      <p:sp>
        <p:nvSpPr>
          <p:cNvPr id="48" name="矩形 47">
            <a:extLst>
              <a:ext uri="{FF2B5EF4-FFF2-40B4-BE49-F238E27FC236}">
                <a16:creationId xmlns="" xmlns:a16="http://schemas.microsoft.com/office/drawing/2014/main" id="{DF03B468-1D36-4EF0-AA69-86075F05616D}"/>
              </a:ext>
            </a:extLst>
          </p:cNvPr>
          <p:cNvSpPr/>
          <p:nvPr/>
        </p:nvSpPr>
        <p:spPr>
          <a:xfrm>
            <a:off x="1179873" y="957756"/>
            <a:ext cx="1533831" cy="269491"/>
          </a:xfrm>
          <a:prstGeom prst="rect">
            <a:avLst/>
          </a:prstGeom>
          <a:solidFill>
            <a:srgbClr val="B69B80"/>
          </a:solidFill>
          <a:ln w="12700" cap="flat" cmpd="sng" algn="ctr">
            <a:noFill/>
            <a:prstDash val="solid"/>
            <a:miter lim="800000"/>
          </a:ln>
          <a:effectLst/>
        </p:spPr>
        <p:txBody>
          <a:bodyPr wrap="square" rtlCol="0" anchor="ctr"/>
          <a:lstStyle/>
          <a:p>
            <a:pPr algn="ctr" defTabSz="387882">
              <a:lnSpc>
                <a:spcPct val="90000"/>
              </a:lnSpc>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sp>
        <p:nvSpPr>
          <p:cNvPr id="49" name="文本框 48">
            <a:extLst>
              <a:ext uri="{FF2B5EF4-FFF2-40B4-BE49-F238E27FC236}">
                <a16:creationId xmlns="" xmlns:a16="http://schemas.microsoft.com/office/drawing/2014/main" id="{509F1A9C-D2BB-4385-85C7-2F08D55182A8}"/>
              </a:ext>
            </a:extLst>
          </p:cNvPr>
          <p:cNvSpPr txBox="1"/>
          <p:nvPr/>
        </p:nvSpPr>
        <p:spPr>
          <a:xfrm>
            <a:off x="570122" y="3623567"/>
            <a:ext cx="7844282" cy="995144"/>
          </a:xfrm>
          <a:prstGeom prst="rect">
            <a:avLst/>
          </a:prstGeom>
          <a:solidFill>
            <a:schemeClr val="bg1">
              <a:lumMod val="95000"/>
            </a:schemeClr>
          </a:solidFill>
        </p:spPr>
        <p:txBody>
          <a:bodyPr wrap="square" rtlCol="0">
            <a:spAutoFit/>
          </a:bodyPr>
          <a:lstStyle/>
          <a:p>
            <a:pPr marL="106315" indent="-106315" defTabSz="453610">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为顺利推进创业板改革并试点注册制，强化证券公司投资者适当性管理职责，保护投资者合法权益。深交所对创业板投资者市场性制度进行了修订，在原有的基础上新增了投资者的资产</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要求。</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06315" indent="-106315" defTabSz="453610">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创业板新增的投资者适当性要求相较于科创板及新三板精选层较低，从目前科创板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50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万的资产规模要求来看，在市场有赚钱效应的情况下，对于市场的流动性影响甚微。</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此外对于目前已开通创业板交易权限的投资者来说，并不适用</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万元资产规模要求的限制，预计创业板投资者适当性本次新增的资产要求对于创业板后续的流动性及市场活跃度影响</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较低。</a:t>
            </a:r>
            <a:endPar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a:p>
            <a:pPr defTabSz="453610">
              <a:spcAft>
                <a:spcPts val="447"/>
              </a:spcAft>
              <a:buClr>
                <a:schemeClr val="bg1">
                  <a:lumMod val="75000"/>
                </a:schemeClr>
              </a:buClr>
            </a:pPr>
            <a:endParaRPr lang="en-US" altLang="zh-CN" sz="2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grpSp>
        <p:nvGrpSpPr>
          <p:cNvPr id="50" name="组合 49">
            <a:extLst>
              <a:ext uri="{FF2B5EF4-FFF2-40B4-BE49-F238E27FC236}">
                <a16:creationId xmlns="" xmlns:a16="http://schemas.microsoft.com/office/drawing/2014/main" id="{7ADA8BEB-831E-4945-BA37-4123C66B928E}"/>
              </a:ext>
            </a:extLst>
          </p:cNvPr>
          <p:cNvGrpSpPr/>
          <p:nvPr/>
        </p:nvGrpSpPr>
        <p:grpSpPr>
          <a:xfrm>
            <a:off x="8385398" y="1010187"/>
            <a:ext cx="245255" cy="242663"/>
            <a:chOff x="3883415" y="2369331"/>
            <a:chExt cx="887577" cy="837531"/>
          </a:xfrm>
          <a:solidFill>
            <a:srgbClr val="B69B80"/>
          </a:solidFill>
        </p:grpSpPr>
        <p:sp>
          <p:nvSpPr>
            <p:cNvPr id="5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4" name="图片 53"/>
          <p:cNvPicPr>
            <a:picLocks noChangeAspect="1"/>
          </p:cNvPicPr>
          <p:nvPr/>
        </p:nvPicPr>
        <p:blipFill rotWithShape="1">
          <a:blip r:embed="rId15" cstate="print">
            <a:extLst>
              <a:ext uri="{28A0092B-C50C-407E-A947-70E740481C1C}">
                <a14:useLocalDpi xmlns:a14="http://schemas.microsoft.com/office/drawing/2010/main" xmlns="" val="0"/>
              </a:ext>
            </a:extLst>
          </a:blip>
          <a:srcRect t="4317" b="4317"/>
          <a:stretch/>
        </p:blipFill>
        <p:spPr>
          <a:xfrm>
            <a:off x="780162" y="970786"/>
            <a:ext cx="190544" cy="190544"/>
          </a:xfrm>
          <a:prstGeom prst="ellipse">
            <a:avLst/>
          </a:prstGeom>
        </p:spPr>
      </p:pic>
      <p:pic>
        <p:nvPicPr>
          <p:cNvPr id="56" name="图片 55"/>
          <p:cNvPicPr>
            <a:picLocks noChangeAspect="1"/>
          </p:cNvPicPr>
          <p:nvPr/>
        </p:nvPicPr>
        <p:blipFill rotWithShape="1">
          <a:blip r:embed="rId15" cstate="print">
            <a:extLst>
              <a:ext uri="{28A0092B-C50C-407E-A947-70E740481C1C}">
                <a14:useLocalDpi xmlns:a14="http://schemas.microsoft.com/office/drawing/2010/main" xmlns="" val="0"/>
              </a:ext>
            </a:extLst>
          </a:blip>
          <a:srcRect t="4317" b="4317"/>
          <a:stretch/>
        </p:blipFill>
        <p:spPr>
          <a:xfrm>
            <a:off x="8414405" y="1029935"/>
            <a:ext cx="190544" cy="190544"/>
          </a:xfrm>
          <a:prstGeom prst="ellipse">
            <a:avLst/>
          </a:prstGeom>
        </p:spPr>
      </p:pic>
      <p:sp>
        <p:nvSpPr>
          <p:cNvPr id="27"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5.1 </a:t>
            </a:r>
            <a:r>
              <a:rPr lang="zh-CN" altLang="en-US" sz="1600" b="1" dirty="0">
                <a:solidFill>
                  <a:schemeClr val="accent5">
                    <a:lumMod val="20000"/>
                    <a:lumOff val="80000"/>
                  </a:schemeClr>
                </a:solidFill>
                <a:latin typeface="华文楷体" pitchFamily="2" charset="-122"/>
                <a:ea typeface="华文楷体" pitchFamily="2" charset="-122"/>
                <a:cs typeface="+mj-cs"/>
              </a:rPr>
              <a:t>投资者准入门槛较低，对创业板市场活跃度影响有限</a:t>
            </a:r>
          </a:p>
        </p:txBody>
      </p:sp>
    </p:spTree>
    <p:extLst>
      <p:ext uri="{BB962C8B-B14F-4D97-AF65-F5344CB8AC3E}">
        <p14:creationId xmlns:p14="http://schemas.microsoft.com/office/powerpoint/2010/main" xmlns="" val="354119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 xmlns:a16="http://schemas.microsoft.com/office/drawing/2014/main" id="{EB9E4DC1-BAA6-4A82-B5A6-E2FE7CFEB0A4}"/>
              </a:ext>
            </a:extLst>
          </p:cNvPr>
          <p:cNvCxnSpPr>
            <a:cxnSpLocks/>
          </p:cNvCxnSpPr>
          <p:nvPr/>
        </p:nvCxnSpPr>
        <p:spPr>
          <a:xfrm>
            <a:off x="982622" y="1086447"/>
            <a:ext cx="7435001" cy="5853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12" name="Text Box 6">
            <a:extLst>
              <a:ext uri="{FF2B5EF4-FFF2-40B4-BE49-F238E27FC236}">
                <a16:creationId xmlns="" xmlns:a16="http://schemas.microsoft.com/office/drawing/2014/main" id="{CEF2DFAB-C1D0-43F7-BDCB-9F1440C9034D}"/>
              </a:ext>
            </a:extLst>
          </p:cNvPr>
          <p:cNvSpPr txBox="1">
            <a:spLocks noChangeArrowheads="1"/>
          </p:cNvSpPr>
          <p:nvPr>
            <p:custDataLst>
              <p:tags r:id="rId1"/>
            </p:custDataLst>
          </p:nvPr>
        </p:nvSpPr>
        <p:spPr bwMode="auto">
          <a:xfrm>
            <a:off x="713046" y="1275963"/>
            <a:ext cx="432171" cy="985625"/>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ea typeface="华文楷体" panose="02010600040101010101" pitchFamily="2" charset="-122"/>
                <a:cs typeface="Arial" panose="020B0604020202020204" pitchFamily="34" charset="0"/>
                <a:sym typeface="Arial"/>
              </a:rPr>
              <a:t>可融券标的</a:t>
            </a:r>
          </a:p>
        </p:txBody>
      </p:sp>
      <p:sp>
        <p:nvSpPr>
          <p:cNvPr id="13" name="Rectangle 3">
            <a:extLst>
              <a:ext uri="{FF2B5EF4-FFF2-40B4-BE49-F238E27FC236}">
                <a16:creationId xmlns="" xmlns:a16="http://schemas.microsoft.com/office/drawing/2014/main" id="{9AAEDBA9-690F-47E1-9FB4-37FF63E55C2F}"/>
              </a:ext>
            </a:extLst>
          </p:cNvPr>
          <p:cNvSpPr>
            <a:spLocks noChangeArrowheads="1"/>
          </p:cNvSpPr>
          <p:nvPr>
            <p:custDataLst>
              <p:tags r:id="rId2"/>
            </p:custDataLst>
          </p:nvPr>
        </p:nvSpPr>
        <p:spPr bwMode="gray">
          <a:xfrm>
            <a:off x="3828349" y="1307024"/>
            <a:ext cx="1896411" cy="895920"/>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科创板股票自上市后首个交易日起可作为融券标的</a:t>
            </a:r>
          </a:p>
        </p:txBody>
      </p:sp>
      <p:sp>
        <p:nvSpPr>
          <p:cNvPr id="14" name="Rectangle 10">
            <a:extLst>
              <a:ext uri="{FF2B5EF4-FFF2-40B4-BE49-F238E27FC236}">
                <a16:creationId xmlns="" xmlns:a16="http://schemas.microsoft.com/office/drawing/2014/main" id="{70C47D04-06AA-42A3-824C-5872260D823C}"/>
              </a:ext>
            </a:extLst>
          </p:cNvPr>
          <p:cNvSpPr>
            <a:spLocks noChangeArrowheads="1"/>
          </p:cNvSpPr>
          <p:nvPr>
            <p:custDataLst>
              <p:tags r:id="rId3"/>
            </p:custDataLst>
          </p:nvPr>
        </p:nvSpPr>
        <p:spPr bwMode="gray">
          <a:xfrm>
            <a:off x="6397978" y="1313385"/>
            <a:ext cx="1720440" cy="895920"/>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沪深交易所不定期对可融券卖出的标的证券进行调整（要求严格）</a:t>
            </a:r>
          </a:p>
        </p:txBody>
      </p:sp>
      <p:sp>
        <p:nvSpPr>
          <p:cNvPr id="15" name="Rectangle 13">
            <a:extLst>
              <a:ext uri="{FF2B5EF4-FFF2-40B4-BE49-F238E27FC236}">
                <a16:creationId xmlns="" xmlns:a16="http://schemas.microsoft.com/office/drawing/2014/main" id="{84DE8FDC-DAAB-4E3C-956B-C4F46439EC41}"/>
              </a:ext>
            </a:extLst>
          </p:cNvPr>
          <p:cNvSpPr>
            <a:spLocks noChangeArrowheads="1"/>
          </p:cNvSpPr>
          <p:nvPr>
            <p:custDataLst>
              <p:tags r:id="rId4"/>
            </p:custDataLst>
          </p:nvPr>
        </p:nvSpPr>
        <p:spPr bwMode="gray">
          <a:xfrm>
            <a:off x="1302489" y="1365667"/>
            <a:ext cx="1953816" cy="895920"/>
          </a:xfrm>
          <a:prstGeom prst="rect">
            <a:avLst/>
          </a:prstGeom>
          <a:solidFill>
            <a:srgbClr val="FBFBFB"/>
          </a:solidFill>
          <a:ln>
            <a:noFill/>
          </a:ln>
          <a:effectLst/>
        </p:spPr>
        <p:txBody>
          <a:bodyPr tIns="15516" rIns="15516" bIns="15516" anchor="ctr"/>
          <a:lstStyle/>
          <a:p>
            <a:pPr marL="673" lvl="1"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注册</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制下新上市公司上市首日即纳入创业板融券标的池</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a:p>
            <a:pPr marL="673" lvl="1"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目前</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已在创业板融券标的池的</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股票亦使用</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创业板新的融券交易机制</a:t>
            </a:r>
          </a:p>
        </p:txBody>
      </p:sp>
      <p:sp>
        <p:nvSpPr>
          <p:cNvPr id="16"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828349" y="988839"/>
            <a:ext cx="1896413" cy="276886"/>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17"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397979" y="988275"/>
            <a:ext cx="1720440" cy="276886"/>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主板</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中小板</a:t>
            </a:r>
            <a:endParaRPr lang="zh-CN" altLang="en-GB"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18" name="Text Box 6">
            <a:extLst>
              <a:ext uri="{FF2B5EF4-FFF2-40B4-BE49-F238E27FC236}">
                <a16:creationId xmlns="" xmlns:a16="http://schemas.microsoft.com/office/drawing/2014/main" id="{784EC963-D267-4267-94DA-ADDA4F02259E}"/>
              </a:ext>
            </a:extLst>
          </p:cNvPr>
          <p:cNvSpPr txBox="1">
            <a:spLocks noChangeArrowheads="1"/>
          </p:cNvSpPr>
          <p:nvPr>
            <p:custDataLst>
              <p:tags r:id="rId7"/>
            </p:custDataLst>
          </p:nvPr>
        </p:nvSpPr>
        <p:spPr bwMode="auto">
          <a:xfrm>
            <a:off x="713046" y="2394254"/>
            <a:ext cx="432171" cy="1017265"/>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ea typeface="华文楷体" panose="02010600040101010101" pitchFamily="2" charset="-122"/>
                <a:cs typeface="Arial" panose="020B0604020202020204" pitchFamily="34" charset="0"/>
                <a:sym typeface="Arial"/>
              </a:rPr>
              <a:t>申报方式</a:t>
            </a:r>
            <a:endParaRPr lang="en-US" altLang="zh-CN" sz="1000" b="1" kern="0" dirty="0">
              <a:solidFill>
                <a:srgbClr val="FFFFFF"/>
              </a:solidFill>
              <a:ea typeface="华文楷体" panose="02010600040101010101" pitchFamily="2" charset="-122"/>
              <a:cs typeface="Arial" panose="020B0604020202020204" pitchFamily="34" charset="0"/>
              <a:sym typeface="Arial"/>
            </a:endParaRPr>
          </a:p>
          <a:p>
            <a:pPr algn="ctr" defTabSz="493775" eaLnBrk="0" fontAlgn="base" hangingPunct="0">
              <a:spcBef>
                <a:spcPct val="50000"/>
              </a:spcBef>
              <a:spcAft>
                <a:spcPct val="0"/>
              </a:spcAft>
              <a:defRPr/>
            </a:pPr>
            <a:r>
              <a:rPr lang="zh-CN" altLang="en-US" sz="1000" b="1" kern="0" dirty="0">
                <a:solidFill>
                  <a:srgbClr val="FFFFFF"/>
                </a:solidFill>
                <a:ea typeface="华文楷体" panose="02010600040101010101" pitchFamily="2" charset="-122"/>
                <a:cs typeface="Arial" panose="020B0604020202020204" pitchFamily="34" charset="0"/>
                <a:sym typeface="Arial"/>
              </a:rPr>
              <a:t>转融券</a:t>
            </a:r>
            <a:endParaRPr lang="en-US" altLang="zh-CN" sz="1000" b="1" kern="0" dirty="0">
              <a:solidFill>
                <a:srgbClr val="FFFFFF"/>
              </a:solidFill>
              <a:ea typeface="华文楷体" panose="02010600040101010101" pitchFamily="2" charset="-122"/>
              <a:cs typeface="Arial" panose="020B0604020202020204" pitchFamily="34" charset="0"/>
              <a:sym typeface="Arial"/>
            </a:endParaRPr>
          </a:p>
        </p:txBody>
      </p:sp>
      <p:sp>
        <p:nvSpPr>
          <p:cNvPr id="19" name="Rectangle 3">
            <a:extLst>
              <a:ext uri="{FF2B5EF4-FFF2-40B4-BE49-F238E27FC236}">
                <a16:creationId xmlns="" xmlns:a16="http://schemas.microsoft.com/office/drawing/2014/main" id="{BD5D2C5C-F293-4B13-9EF3-9939EB20E025}"/>
              </a:ext>
            </a:extLst>
          </p:cNvPr>
          <p:cNvSpPr>
            <a:spLocks noChangeArrowheads="1"/>
          </p:cNvSpPr>
          <p:nvPr>
            <p:custDataLst>
              <p:tags r:id="rId8"/>
            </p:custDataLst>
          </p:nvPr>
        </p:nvSpPr>
        <p:spPr bwMode="gray">
          <a:xfrm>
            <a:off x="3828350" y="2402274"/>
            <a:ext cx="1971213" cy="961564"/>
          </a:xfrm>
          <a:prstGeom prst="rect">
            <a:avLst/>
          </a:prstGeom>
          <a:solidFill>
            <a:srgbClr val="FBFBFB"/>
          </a:solidFill>
          <a:ln>
            <a:noFill/>
          </a:ln>
          <a:effectLst/>
        </p:spPr>
        <p:txBody>
          <a:bodyPr tIns="15516" rIns="15516" bIns="15516" anchor="ctr"/>
          <a:lstStyle/>
          <a:p>
            <a:pPr defTabSz="455645" fontAlgn="ctr">
              <a:lnSpc>
                <a:spcPct val="150000"/>
              </a:lnSpc>
              <a:spcAft>
                <a:spcPts val="405"/>
              </a:spcAft>
              <a:buClr>
                <a:srgbClr val="856035"/>
              </a:buClr>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由</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借贷双方协商确定约定申报的数量、期限、费率等</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要素</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defTabSz="455645" fontAlgn="ctr">
              <a:lnSpc>
                <a:spcPct val="150000"/>
              </a:lnSpc>
              <a:spcAft>
                <a:spcPts val="405"/>
              </a:spcAft>
              <a:buClr>
                <a:srgbClr val="856035"/>
              </a:buClr>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盘</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中实时撮合成交</a:t>
            </a:r>
          </a:p>
        </p:txBody>
      </p:sp>
      <p:sp>
        <p:nvSpPr>
          <p:cNvPr id="20" name="Rectangle 10">
            <a:extLst>
              <a:ext uri="{FF2B5EF4-FFF2-40B4-BE49-F238E27FC236}">
                <a16:creationId xmlns="" xmlns:a16="http://schemas.microsoft.com/office/drawing/2014/main" id="{B1E115F1-688C-4E57-A984-BBC77B7E1495}"/>
              </a:ext>
            </a:extLst>
          </p:cNvPr>
          <p:cNvSpPr>
            <a:spLocks noChangeArrowheads="1"/>
          </p:cNvSpPr>
          <p:nvPr>
            <p:custDataLst>
              <p:tags r:id="rId9"/>
            </p:custDataLst>
          </p:nvPr>
        </p:nvSpPr>
        <p:spPr bwMode="gray">
          <a:xfrm>
            <a:off x="6397976" y="2449954"/>
            <a:ext cx="1774423" cy="961564"/>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期限</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固定，费率固定，允许展期但不允许提前了结</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673" lvl="1" algn="just"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盘</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中申报，盘后集中撮合成交，借入次日方可融券交易</a:t>
            </a:r>
          </a:p>
        </p:txBody>
      </p:sp>
      <p:sp>
        <p:nvSpPr>
          <p:cNvPr id="21" name="Rectangle 13">
            <a:extLst>
              <a:ext uri="{FF2B5EF4-FFF2-40B4-BE49-F238E27FC236}">
                <a16:creationId xmlns="" xmlns:a16="http://schemas.microsoft.com/office/drawing/2014/main" id="{CCC0878C-0380-4A7A-8459-482826E47BD2}"/>
              </a:ext>
            </a:extLst>
          </p:cNvPr>
          <p:cNvSpPr>
            <a:spLocks noChangeArrowheads="1"/>
          </p:cNvSpPr>
          <p:nvPr>
            <p:custDataLst>
              <p:tags r:id="rId10"/>
            </p:custDataLst>
          </p:nvPr>
        </p:nvSpPr>
        <p:spPr bwMode="gray">
          <a:xfrm>
            <a:off x="1302489" y="2477870"/>
            <a:ext cx="1997346" cy="961564"/>
          </a:xfrm>
          <a:prstGeom prst="rect">
            <a:avLst/>
          </a:prstGeom>
          <a:solidFill>
            <a:srgbClr val="FBFBFB"/>
          </a:solidFill>
          <a:ln>
            <a:noFill/>
          </a:ln>
          <a:effectLst/>
        </p:spPr>
        <p:txBody>
          <a:bodyPr tIns="15516" rIns="15516" bIns="15516" anchor="ctr"/>
          <a:lstStyle/>
          <a:p>
            <a:pPr defTabSz="455645" fontAlgn="ctr">
              <a:lnSpc>
                <a:spcPct val="150000"/>
              </a:lnSpc>
              <a:spcAft>
                <a:spcPts val="405"/>
              </a:spcAft>
              <a:buClr>
                <a:srgbClr val="856035"/>
              </a:buClr>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借贷</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双方自主协商确定期限、费率，并提供更加灵活的展期和提前了结方式</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defTabSz="455645" fontAlgn="ctr">
              <a:lnSpc>
                <a:spcPct val="150000"/>
              </a:lnSpc>
              <a:spcAft>
                <a:spcPts val="405"/>
              </a:spcAft>
              <a:buClr>
                <a:srgbClr val="856035"/>
              </a:buClr>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盘</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中实时撮合成交</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22" name="矩形 21">
            <a:extLst>
              <a:ext uri="{FF2B5EF4-FFF2-40B4-BE49-F238E27FC236}">
                <a16:creationId xmlns="" xmlns:a16="http://schemas.microsoft.com/office/drawing/2014/main" id="{DF03B468-1D36-4EF0-AA69-86075F05616D}"/>
              </a:ext>
            </a:extLst>
          </p:cNvPr>
          <p:cNvSpPr/>
          <p:nvPr/>
        </p:nvSpPr>
        <p:spPr>
          <a:xfrm>
            <a:off x="1302487" y="977241"/>
            <a:ext cx="1997348" cy="269962"/>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sp>
        <p:nvSpPr>
          <p:cNvPr id="23" name="文本框 22">
            <a:extLst>
              <a:ext uri="{FF2B5EF4-FFF2-40B4-BE49-F238E27FC236}">
                <a16:creationId xmlns="" xmlns:a16="http://schemas.microsoft.com/office/drawing/2014/main" id="{4535EB5B-EC7B-476A-8CAF-F19B0B0AD8D4}"/>
              </a:ext>
            </a:extLst>
          </p:cNvPr>
          <p:cNvSpPr txBox="1"/>
          <p:nvPr/>
        </p:nvSpPr>
        <p:spPr>
          <a:xfrm>
            <a:off x="713046" y="3596480"/>
            <a:ext cx="7704577" cy="1066959"/>
          </a:xfrm>
          <a:prstGeom prst="rect">
            <a:avLst/>
          </a:prstGeom>
          <a:solidFill>
            <a:schemeClr val="bg1">
              <a:lumMod val="95000"/>
            </a:schemeClr>
          </a:solidFill>
        </p:spPr>
        <p:txBody>
          <a:bodyPr wrap="square" rtlCol="0">
            <a:spAutoFit/>
          </a:bodyPr>
          <a:lstStyle/>
          <a:p>
            <a:pPr marL="106315" indent="-106315" defTabSz="453610">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创业板融券交易机制在保留现有的标的池的基础上，将在注册制下新上市的公司在上市后首日即纳入融券的标的池，将大大扩展创业板融券市场的流动性和活跃</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度。</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06315" indent="-106315" defTabSz="453610">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优化后的创业板市场化转融券约定申报制度和科创板保持一致，目前的制度市场化水平和交易效率更高，借贷双方可以根据单只股票的市场供需情况灵活定价，券源库存管理更为简便，业务成本更低，进一步满足借贷双方多样化需求。且</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优化后的创业板市场化转融券约定申报方式适用范围既包括创业板新发行上市的证券，也包括目前已纳入创业板转融券标的的证券</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，这对于创业板融券市场的活跃度将有极大的</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提升。</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grpSp>
        <p:nvGrpSpPr>
          <p:cNvPr id="33" name="组合 32">
            <a:extLst>
              <a:ext uri="{FF2B5EF4-FFF2-40B4-BE49-F238E27FC236}">
                <a16:creationId xmlns="" xmlns:a16="http://schemas.microsoft.com/office/drawing/2014/main" id="{7ADA8BEB-831E-4945-BA37-4123C66B928E}"/>
              </a:ext>
            </a:extLst>
          </p:cNvPr>
          <p:cNvGrpSpPr/>
          <p:nvPr/>
        </p:nvGrpSpPr>
        <p:grpSpPr>
          <a:xfrm>
            <a:off x="848923" y="951943"/>
            <a:ext cx="245255" cy="242663"/>
            <a:chOff x="3883415" y="2369331"/>
            <a:chExt cx="887577" cy="837531"/>
          </a:xfrm>
          <a:solidFill>
            <a:srgbClr val="B69B80"/>
          </a:solidFill>
        </p:grpSpPr>
        <p:sp>
          <p:nvSpPr>
            <p:cNvPr id="34"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5"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36" name="图片 35"/>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75799" y="983423"/>
            <a:ext cx="190544" cy="190544"/>
          </a:xfrm>
          <a:prstGeom prst="ellipse">
            <a:avLst/>
          </a:prstGeom>
        </p:spPr>
      </p:pic>
      <p:grpSp>
        <p:nvGrpSpPr>
          <p:cNvPr id="37" name="组合 36">
            <a:extLst>
              <a:ext uri="{FF2B5EF4-FFF2-40B4-BE49-F238E27FC236}">
                <a16:creationId xmlns="" xmlns:a16="http://schemas.microsoft.com/office/drawing/2014/main" id="{7ADA8BEB-831E-4945-BA37-4123C66B928E}"/>
              </a:ext>
            </a:extLst>
          </p:cNvPr>
          <p:cNvGrpSpPr/>
          <p:nvPr/>
        </p:nvGrpSpPr>
        <p:grpSpPr>
          <a:xfrm>
            <a:off x="8341831" y="1018233"/>
            <a:ext cx="245255" cy="242663"/>
            <a:chOff x="3883415" y="2369331"/>
            <a:chExt cx="887577" cy="837531"/>
          </a:xfrm>
          <a:solidFill>
            <a:srgbClr val="B69B80"/>
          </a:solidFill>
        </p:grpSpPr>
        <p:sp>
          <p:nvSpPr>
            <p:cNvPr id="38"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39"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40" name="图片 39"/>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368708" y="1049713"/>
            <a:ext cx="190544" cy="190544"/>
          </a:xfrm>
          <a:prstGeom prst="ellipse">
            <a:avLst/>
          </a:prstGeom>
        </p:spPr>
      </p:pic>
      <p:sp>
        <p:nvSpPr>
          <p:cNvPr id="25"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5.2 </a:t>
            </a:r>
            <a:r>
              <a:rPr lang="zh-CN" altLang="en-US" sz="1600" b="1" dirty="0">
                <a:solidFill>
                  <a:schemeClr val="accent5">
                    <a:lumMod val="20000"/>
                    <a:lumOff val="80000"/>
                  </a:schemeClr>
                </a:solidFill>
                <a:latin typeface="华文楷体" pitchFamily="2" charset="-122"/>
                <a:ea typeface="华文楷体" pitchFamily="2" charset="-122"/>
                <a:cs typeface="+mj-cs"/>
              </a:rPr>
              <a:t>优化融券交易机制，提高定价效率</a:t>
            </a:r>
          </a:p>
        </p:txBody>
      </p:sp>
    </p:spTree>
    <p:extLst>
      <p:ext uri="{BB962C8B-B14F-4D97-AF65-F5344CB8AC3E}">
        <p14:creationId xmlns:p14="http://schemas.microsoft.com/office/powerpoint/2010/main" xmlns="" val="892993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a:extLst>
              <a:ext uri="{FF2B5EF4-FFF2-40B4-BE49-F238E27FC236}">
                <a16:creationId xmlns="" xmlns:a16="http://schemas.microsoft.com/office/drawing/2014/main" id="{EB9E4DC1-BAA6-4A82-B5A6-E2FE7CFEB0A4}"/>
              </a:ext>
            </a:extLst>
          </p:cNvPr>
          <p:cNvCxnSpPr>
            <a:cxnSpLocks/>
          </p:cNvCxnSpPr>
          <p:nvPr/>
        </p:nvCxnSpPr>
        <p:spPr>
          <a:xfrm>
            <a:off x="919894" y="1180955"/>
            <a:ext cx="7625891" cy="61308"/>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29" name="Text Box 6">
            <a:extLst>
              <a:ext uri="{FF2B5EF4-FFF2-40B4-BE49-F238E27FC236}">
                <a16:creationId xmlns="" xmlns:a16="http://schemas.microsoft.com/office/drawing/2014/main" id="{CEF2DFAB-C1D0-43F7-BDCB-9F1440C9034D}"/>
              </a:ext>
            </a:extLst>
          </p:cNvPr>
          <p:cNvSpPr txBox="1">
            <a:spLocks noChangeArrowheads="1"/>
          </p:cNvSpPr>
          <p:nvPr>
            <p:custDataLst>
              <p:tags r:id="rId1"/>
            </p:custDataLst>
          </p:nvPr>
        </p:nvSpPr>
        <p:spPr bwMode="auto">
          <a:xfrm>
            <a:off x="650008" y="1404040"/>
            <a:ext cx="432668" cy="1015022"/>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涨跌幅限制</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上市初期</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30" name="Rectangle 3">
            <a:extLst>
              <a:ext uri="{FF2B5EF4-FFF2-40B4-BE49-F238E27FC236}">
                <a16:creationId xmlns="" xmlns:a16="http://schemas.microsoft.com/office/drawing/2014/main" id="{9AAEDBA9-690F-47E1-9FB4-37FF63E55C2F}"/>
              </a:ext>
            </a:extLst>
          </p:cNvPr>
          <p:cNvSpPr>
            <a:spLocks noChangeArrowheads="1"/>
          </p:cNvSpPr>
          <p:nvPr>
            <p:custDataLst>
              <p:tags r:id="rId2"/>
            </p:custDataLst>
          </p:nvPr>
        </p:nvSpPr>
        <p:spPr bwMode="gray">
          <a:xfrm>
            <a:off x="3920138" y="1500102"/>
            <a:ext cx="1970424" cy="938312"/>
          </a:xfrm>
          <a:prstGeom prst="rect">
            <a:avLst/>
          </a:prstGeom>
          <a:solidFill>
            <a:srgbClr val="FBFBFB"/>
          </a:solidFill>
          <a:ln>
            <a:noFill/>
          </a:ln>
          <a:effectLst/>
        </p:spPr>
        <p:txBody>
          <a:bodyPr tIns="15516" rIns="15516" bIns="15516" anchor="ctr"/>
          <a:lstStyle/>
          <a:p>
            <a:pPr marL="673" lvl="1" algn="just"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上市</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后的前五个交易日不设价格涨跌幅限制</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a:p>
            <a:pPr marL="673" lvl="1" algn="just"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无</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涨跌幅触发的临时停牌机制</a:t>
            </a:r>
          </a:p>
        </p:txBody>
      </p:sp>
      <p:sp>
        <p:nvSpPr>
          <p:cNvPr id="31" name="Rectangle 10">
            <a:extLst>
              <a:ext uri="{FF2B5EF4-FFF2-40B4-BE49-F238E27FC236}">
                <a16:creationId xmlns="" xmlns:a16="http://schemas.microsoft.com/office/drawing/2014/main" id="{70C47D04-06AA-42A3-824C-5872260D823C}"/>
              </a:ext>
            </a:extLst>
          </p:cNvPr>
          <p:cNvSpPr>
            <a:spLocks noChangeArrowheads="1"/>
          </p:cNvSpPr>
          <p:nvPr>
            <p:custDataLst>
              <p:tags r:id="rId3"/>
            </p:custDataLst>
          </p:nvPr>
        </p:nvSpPr>
        <p:spPr bwMode="gray">
          <a:xfrm>
            <a:off x="6347644" y="1376179"/>
            <a:ext cx="1898591" cy="938312"/>
          </a:xfrm>
          <a:prstGeom prst="rect">
            <a:avLst/>
          </a:prstGeom>
          <a:solidFill>
            <a:srgbClr val="FBFBFB"/>
          </a:solidFill>
          <a:ln>
            <a:noFill/>
          </a:ln>
          <a:effectLst/>
        </p:spPr>
        <p:txBody>
          <a:bodyPr tIns="15516" rIns="15516" bIns="15516" anchor="ctr"/>
          <a:lstStyle/>
          <a:p>
            <a:pPr marL="673" lvl="1" algn="ctr" defTabSz="432327">
              <a:lnSpc>
                <a:spcPct val="110000"/>
              </a:lnSpc>
              <a:spcBef>
                <a:spcPct val="40000"/>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上市首日限制</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44%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涨跌幅</a:t>
            </a:r>
          </a:p>
        </p:txBody>
      </p:sp>
      <p:sp>
        <p:nvSpPr>
          <p:cNvPr id="32" name="Rectangle 13">
            <a:extLst>
              <a:ext uri="{FF2B5EF4-FFF2-40B4-BE49-F238E27FC236}">
                <a16:creationId xmlns="" xmlns:a16="http://schemas.microsoft.com/office/drawing/2014/main" id="{84DE8FDC-DAAB-4E3C-956B-C4F46439EC41}"/>
              </a:ext>
            </a:extLst>
          </p:cNvPr>
          <p:cNvSpPr>
            <a:spLocks noChangeArrowheads="1"/>
          </p:cNvSpPr>
          <p:nvPr>
            <p:custDataLst>
              <p:tags r:id="rId4"/>
            </p:custDataLst>
          </p:nvPr>
        </p:nvSpPr>
        <p:spPr bwMode="gray">
          <a:xfrm>
            <a:off x="1266267" y="1538156"/>
            <a:ext cx="1956377" cy="938312"/>
          </a:xfrm>
          <a:prstGeom prst="rect">
            <a:avLst/>
          </a:prstGeom>
          <a:solidFill>
            <a:srgbClr val="FBFBFB"/>
          </a:solidFill>
          <a:ln>
            <a:noFill/>
          </a:ln>
          <a:effectLst/>
        </p:spPr>
        <p:txBody>
          <a:bodyPr tIns="15516" rIns="15516" bIns="15516" anchor="ctr"/>
          <a:lstStyle/>
          <a:p>
            <a:pPr marL="673" lvl="1"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上市</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后的前五个交易日不设价格涨跌幅限制</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a:p>
            <a:pPr marL="673" lvl="1" defTabSz="432327">
              <a:lnSpc>
                <a:spcPct val="110000"/>
              </a:lnSpc>
              <a:spcBef>
                <a:spcPct val="400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优化</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盘中临时停牌机制，设置</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30%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60%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两档停牌指标，各停牌</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分钟</a:t>
            </a:r>
          </a:p>
        </p:txBody>
      </p:sp>
      <p:sp>
        <p:nvSpPr>
          <p:cNvPr id="41"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876346" y="1078729"/>
            <a:ext cx="2048372" cy="289987"/>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科创板</a:t>
            </a:r>
            <a:endParaRPr lang="zh-CN" altLang="en-GB"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42"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422531" y="1078139"/>
            <a:ext cx="1748817" cy="289987"/>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主板</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中小板</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43" name="Text Box 6">
            <a:extLst>
              <a:ext uri="{FF2B5EF4-FFF2-40B4-BE49-F238E27FC236}">
                <a16:creationId xmlns="" xmlns:a16="http://schemas.microsoft.com/office/drawing/2014/main" id="{784EC963-D267-4267-94DA-ADDA4F02259E}"/>
              </a:ext>
            </a:extLst>
          </p:cNvPr>
          <p:cNvSpPr txBox="1">
            <a:spLocks noChangeArrowheads="1"/>
          </p:cNvSpPr>
          <p:nvPr>
            <p:custDataLst>
              <p:tags r:id="rId7"/>
            </p:custDataLst>
          </p:nvPr>
        </p:nvSpPr>
        <p:spPr bwMode="auto">
          <a:xfrm>
            <a:off x="650008" y="2569717"/>
            <a:ext cx="432668" cy="1065397"/>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涨跌幅限制</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日常交易</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44" name="Rectangle 3">
            <a:extLst>
              <a:ext uri="{FF2B5EF4-FFF2-40B4-BE49-F238E27FC236}">
                <a16:creationId xmlns="" xmlns:a16="http://schemas.microsoft.com/office/drawing/2014/main" id="{BD5D2C5C-F293-4B13-9EF3-9939EB20E025}"/>
              </a:ext>
            </a:extLst>
          </p:cNvPr>
          <p:cNvSpPr>
            <a:spLocks noChangeArrowheads="1"/>
          </p:cNvSpPr>
          <p:nvPr>
            <p:custDataLst>
              <p:tags r:id="rId8"/>
            </p:custDataLst>
          </p:nvPr>
        </p:nvSpPr>
        <p:spPr bwMode="gray">
          <a:xfrm>
            <a:off x="3913395" y="2517517"/>
            <a:ext cx="1974273" cy="1007061"/>
          </a:xfrm>
          <a:prstGeom prst="rect">
            <a:avLst/>
          </a:prstGeom>
          <a:solidFill>
            <a:srgbClr val="FBFBFB"/>
          </a:solidFill>
          <a:ln>
            <a:noFill/>
          </a:ln>
          <a:effectLst/>
        </p:spPr>
        <p:txBody>
          <a:bodyPr tIns="15516" rIns="15516" bIns="15516" anchor="ctr"/>
          <a:lstStyle/>
          <a:p>
            <a:pPr defTabSz="455645" fontAlgn="ctr">
              <a:lnSpc>
                <a:spcPct val="150000"/>
              </a:lnSpc>
              <a:spcAft>
                <a:spcPts val="405"/>
              </a:spcAft>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上市五个交易日后开始，涨跌幅限制比例为</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20%</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5" name="Rectangle 10">
            <a:extLst>
              <a:ext uri="{FF2B5EF4-FFF2-40B4-BE49-F238E27FC236}">
                <a16:creationId xmlns="" xmlns:a16="http://schemas.microsoft.com/office/drawing/2014/main" id="{B1E115F1-688C-4E57-A984-BBC77B7E1495}"/>
              </a:ext>
            </a:extLst>
          </p:cNvPr>
          <p:cNvSpPr>
            <a:spLocks noChangeArrowheads="1"/>
          </p:cNvSpPr>
          <p:nvPr>
            <p:custDataLst>
              <p:tags r:id="rId9"/>
            </p:custDataLst>
          </p:nvPr>
        </p:nvSpPr>
        <p:spPr bwMode="gray">
          <a:xfrm>
            <a:off x="6385086" y="2516203"/>
            <a:ext cx="1823704" cy="1007061"/>
          </a:xfrm>
          <a:prstGeom prst="rect">
            <a:avLst/>
          </a:prstGeom>
          <a:solidFill>
            <a:srgbClr val="FBFBFB"/>
          </a:solidFill>
          <a:ln>
            <a:noFill/>
          </a:ln>
          <a:effectLst/>
        </p:spPr>
        <p:txBody>
          <a:bodyPr tIns="15516" rIns="15516" bIns="15516" anchor="ctr"/>
          <a:lstStyle/>
          <a:p>
            <a:pPr marL="673" lvl="1" algn="just" defTabSz="432327">
              <a:lnSpc>
                <a:spcPct val="150000"/>
              </a:lnSpc>
              <a:spcBef>
                <a:spcPts val="405"/>
              </a:spcBef>
              <a:buSzPct val="80000"/>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上市后次日后开始，涨跌幅限制比例为</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10%</a:t>
            </a:r>
          </a:p>
        </p:txBody>
      </p:sp>
      <p:sp>
        <p:nvSpPr>
          <p:cNvPr id="46" name="Rectangle 13">
            <a:extLst>
              <a:ext uri="{FF2B5EF4-FFF2-40B4-BE49-F238E27FC236}">
                <a16:creationId xmlns="" xmlns:a16="http://schemas.microsoft.com/office/drawing/2014/main" id="{CCC0878C-0380-4A7A-8459-482826E47BD2}"/>
              </a:ext>
            </a:extLst>
          </p:cNvPr>
          <p:cNvSpPr>
            <a:spLocks noChangeArrowheads="1"/>
          </p:cNvSpPr>
          <p:nvPr>
            <p:custDataLst>
              <p:tags r:id="rId10"/>
            </p:custDataLst>
          </p:nvPr>
        </p:nvSpPr>
        <p:spPr bwMode="gray">
          <a:xfrm>
            <a:off x="1243049" y="2516203"/>
            <a:ext cx="2015024" cy="1007061"/>
          </a:xfrm>
          <a:prstGeom prst="rect">
            <a:avLst/>
          </a:prstGeom>
          <a:solidFill>
            <a:srgbClr val="FBFBFB"/>
          </a:solidFill>
          <a:ln>
            <a:noFill/>
          </a:ln>
          <a:effectLst/>
        </p:spPr>
        <p:txBody>
          <a:bodyPr tIns="15516" rIns="15516" bIns="15516" anchor="ctr"/>
          <a:lstStyle/>
          <a:p>
            <a:pPr defTabSz="455645" fontAlgn="ctr">
              <a:lnSpc>
                <a:spcPct val="150000"/>
              </a:lnSpc>
              <a:spcAft>
                <a:spcPts val="405"/>
              </a:spcAft>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上市五个交易日后开始，涨跌幅限制比例为</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20%</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7" name="矩形 46">
            <a:extLst>
              <a:ext uri="{FF2B5EF4-FFF2-40B4-BE49-F238E27FC236}">
                <a16:creationId xmlns="" xmlns:a16="http://schemas.microsoft.com/office/drawing/2014/main" id="{DF03B468-1D36-4EF0-AA69-86075F05616D}"/>
              </a:ext>
            </a:extLst>
          </p:cNvPr>
          <p:cNvSpPr/>
          <p:nvPr/>
        </p:nvSpPr>
        <p:spPr>
          <a:xfrm>
            <a:off x="1240127" y="1066582"/>
            <a:ext cx="1956379" cy="282735"/>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sp>
        <p:nvSpPr>
          <p:cNvPr id="48" name="文本框 47">
            <a:extLst>
              <a:ext uri="{FF2B5EF4-FFF2-40B4-BE49-F238E27FC236}">
                <a16:creationId xmlns="" xmlns:a16="http://schemas.microsoft.com/office/drawing/2014/main" id="{4535EB5B-EC7B-476A-8CAF-F19B0B0AD8D4}"/>
              </a:ext>
            </a:extLst>
          </p:cNvPr>
          <p:cNvSpPr txBox="1"/>
          <p:nvPr/>
        </p:nvSpPr>
        <p:spPr>
          <a:xfrm>
            <a:off x="650008" y="3810426"/>
            <a:ext cx="7670266" cy="836126"/>
          </a:xfrm>
          <a:prstGeom prst="rect">
            <a:avLst/>
          </a:prstGeom>
          <a:solidFill>
            <a:schemeClr val="bg1">
              <a:lumMod val="95000"/>
            </a:schemeClr>
          </a:solidFill>
        </p:spPr>
        <p:txBody>
          <a:bodyPr wrap="square" rtlCol="0">
            <a:spAutoFit/>
          </a:bodyPr>
          <a:lstStyle/>
          <a:p>
            <a:pPr marL="106315" indent="-106315" defTabSz="453610">
              <a:lnSpc>
                <a:spcPct val="150000"/>
              </a:lnSpc>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创业板将股票交易的涨跌幅限制放宽至与科创板一致，上市后的前五个交易日无涨跌幅限制，此后涨跌幅限制比例为</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，且对于目前存量交易的股票也进行调整</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06315" indent="-106315" defTabSz="453610">
              <a:lnSpc>
                <a:spcPct val="150000"/>
              </a:lnSpc>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目前创业板已上市交易的股票达</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807</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支，流通市值超四万亿元，本次涨跌幅放开对于创业板整体交易的活跃度将进一步提升</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grpSp>
        <p:nvGrpSpPr>
          <p:cNvPr id="53" name="组合 52">
            <a:extLst>
              <a:ext uri="{FF2B5EF4-FFF2-40B4-BE49-F238E27FC236}">
                <a16:creationId xmlns="" xmlns:a16="http://schemas.microsoft.com/office/drawing/2014/main" id="{7ADA8BEB-831E-4945-BA37-4123C66B928E}"/>
              </a:ext>
            </a:extLst>
          </p:cNvPr>
          <p:cNvGrpSpPr/>
          <p:nvPr/>
        </p:nvGrpSpPr>
        <p:grpSpPr>
          <a:xfrm>
            <a:off x="785884" y="1047225"/>
            <a:ext cx="245255" cy="242663"/>
            <a:chOff x="3883415" y="2369331"/>
            <a:chExt cx="887577" cy="837531"/>
          </a:xfrm>
          <a:solidFill>
            <a:srgbClr val="B69B80"/>
          </a:solidFill>
        </p:grpSpPr>
        <p:sp>
          <p:nvSpPr>
            <p:cNvPr id="54"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5"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56" name="图片 55"/>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12761" y="1078705"/>
            <a:ext cx="190544" cy="190544"/>
          </a:xfrm>
          <a:prstGeom prst="ellipse">
            <a:avLst/>
          </a:prstGeom>
        </p:spPr>
      </p:pic>
      <p:grpSp>
        <p:nvGrpSpPr>
          <p:cNvPr id="57" name="组合 56">
            <a:extLst>
              <a:ext uri="{FF2B5EF4-FFF2-40B4-BE49-F238E27FC236}">
                <a16:creationId xmlns="" xmlns:a16="http://schemas.microsoft.com/office/drawing/2014/main" id="{7ADA8BEB-831E-4945-BA37-4123C66B928E}"/>
              </a:ext>
            </a:extLst>
          </p:cNvPr>
          <p:cNvGrpSpPr/>
          <p:nvPr/>
        </p:nvGrpSpPr>
        <p:grpSpPr>
          <a:xfrm>
            <a:off x="8423906" y="1106654"/>
            <a:ext cx="245255" cy="242663"/>
            <a:chOff x="3883415" y="2369331"/>
            <a:chExt cx="887577" cy="837531"/>
          </a:xfrm>
          <a:solidFill>
            <a:srgbClr val="B69B80"/>
          </a:solidFill>
        </p:grpSpPr>
        <p:sp>
          <p:nvSpPr>
            <p:cNvPr id="58"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59"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926">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60" name="图片 59"/>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450783" y="1138134"/>
            <a:ext cx="190544" cy="190544"/>
          </a:xfrm>
          <a:prstGeom prst="ellipse">
            <a:avLst/>
          </a:prstGeom>
        </p:spPr>
      </p:pic>
      <p:sp>
        <p:nvSpPr>
          <p:cNvPr id="25"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5.3 </a:t>
            </a:r>
            <a:r>
              <a:rPr lang="zh-CN" altLang="en-US" sz="1600" b="1" dirty="0">
                <a:solidFill>
                  <a:schemeClr val="accent5">
                    <a:lumMod val="20000"/>
                    <a:lumOff val="80000"/>
                  </a:schemeClr>
                </a:solidFill>
                <a:latin typeface="华文楷体" pitchFamily="2" charset="-122"/>
                <a:ea typeface="华文楷体" pitchFamily="2" charset="-122"/>
                <a:cs typeface="+mj-cs"/>
              </a:rPr>
              <a:t>新增及存量市场涨跌幅均放开，提高市场活跃度</a:t>
            </a:r>
          </a:p>
        </p:txBody>
      </p:sp>
    </p:spTree>
    <p:extLst>
      <p:ext uri="{BB962C8B-B14F-4D97-AF65-F5344CB8AC3E}">
        <p14:creationId xmlns:p14="http://schemas.microsoft.com/office/powerpoint/2010/main" xmlns="" val="72128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a:extLst>
              <a:ext uri="{FF2B5EF4-FFF2-40B4-BE49-F238E27FC236}">
                <a16:creationId xmlns="" xmlns:a16="http://schemas.microsoft.com/office/drawing/2014/main" id="{EB9E4DC1-BAA6-4A82-B5A6-E2FE7CFEB0A4}"/>
              </a:ext>
            </a:extLst>
          </p:cNvPr>
          <p:cNvCxnSpPr>
            <a:cxnSpLocks/>
          </p:cNvCxnSpPr>
          <p:nvPr/>
        </p:nvCxnSpPr>
        <p:spPr>
          <a:xfrm>
            <a:off x="1023303" y="1198275"/>
            <a:ext cx="7099528" cy="55431"/>
          </a:xfrm>
          <a:prstGeom prst="line">
            <a:avLst/>
          </a:prstGeom>
          <a:noFill/>
          <a:ln w="38100" cap="flat" cmpd="sng" algn="ctr">
            <a:solidFill>
              <a:sysClr val="window" lastClr="FFFFFF">
                <a:lumMod val="65000"/>
              </a:sysClr>
            </a:solidFill>
            <a:prstDash val="solid"/>
          </a:ln>
          <a:effectLst>
            <a:outerShdw blurRad="40000" dist="23000" dir="5400000" rotWithShape="0">
              <a:srgbClr val="000000">
                <a:alpha val="35000"/>
              </a:srgbClr>
            </a:outerShdw>
          </a:effectLst>
        </p:spPr>
      </p:cxnSp>
      <p:sp>
        <p:nvSpPr>
          <p:cNvPr id="34" name="Text Box 6">
            <a:extLst>
              <a:ext uri="{FF2B5EF4-FFF2-40B4-BE49-F238E27FC236}">
                <a16:creationId xmlns="" xmlns:a16="http://schemas.microsoft.com/office/drawing/2014/main" id="{CEF2DFAB-C1D0-43F7-BDCB-9F1440C9034D}"/>
              </a:ext>
            </a:extLst>
          </p:cNvPr>
          <p:cNvSpPr txBox="1">
            <a:spLocks noChangeArrowheads="1"/>
          </p:cNvSpPr>
          <p:nvPr>
            <p:custDataLst>
              <p:tags r:id="rId1"/>
            </p:custDataLst>
          </p:nvPr>
        </p:nvSpPr>
        <p:spPr bwMode="auto">
          <a:xfrm>
            <a:off x="767619" y="1400999"/>
            <a:ext cx="409899" cy="1143766"/>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股东减持方式</a:t>
            </a:r>
          </a:p>
        </p:txBody>
      </p:sp>
      <p:sp>
        <p:nvSpPr>
          <p:cNvPr id="35" name="Rectangle 3">
            <a:extLst>
              <a:ext uri="{FF2B5EF4-FFF2-40B4-BE49-F238E27FC236}">
                <a16:creationId xmlns="" xmlns:a16="http://schemas.microsoft.com/office/drawing/2014/main" id="{9AAEDBA9-690F-47E1-9FB4-37FF63E55C2F}"/>
              </a:ext>
            </a:extLst>
          </p:cNvPr>
          <p:cNvSpPr>
            <a:spLocks noChangeArrowheads="1"/>
          </p:cNvSpPr>
          <p:nvPr>
            <p:custDataLst>
              <p:tags r:id="rId2"/>
            </p:custDataLst>
          </p:nvPr>
        </p:nvSpPr>
        <p:spPr bwMode="gray">
          <a:xfrm>
            <a:off x="3673886" y="1529359"/>
            <a:ext cx="1877576" cy="1032206"/>
          </a:xfrm>
          <a:prstGeom prst="rect">
            <a:avLst/>
          </a:prstGeom>
          <a:solidFill>
            <a:srgbClr val="FBFBFB"/>
          </a:solidFill>
          <a:ln>
            <a:noFill/>
          </a:ln>
          <a:effectLst/>
        </p:spPr>
        <p:txBody>
          <a:bodyPr tIns="15516" rIns="15516" bIns="15516" anchor="ctr"/>
          <a:lstStyle/>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二级市场</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竞价交易减持</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大宗</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交易减持</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3.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协议</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转让</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4.</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非</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公开转让（仅首发前股份）</a:t>
            </a:r>
            <a:endPar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5. </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配售</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（仅首发前股份）</a:t>
            </a:r>
            <a:endPar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36" name="Rectangle 10">
            <a:extLst>
              <a:ext uri="{FF2B5EF4-FFF2-40B4-BE49-F238E27FC236}">
                <a16:creationId xmlns="" xmlns:a16="http://schemas.microsoft.com/office/drawing/2014/main" id="{70C47D04-06AA-42A3-824C-5872260D823C}"/>
              </a:ext>
            </a:extLst>
          </p:cNvPr>
          <p:cNvSpPr>
            <a:spLocks noChangeArrowheads="1"/>
          </p:cNvSpPr>
          <p:nvPr>
            <p:custDataLst>
              <p:tags r:id="rId3"/>
            </p:custDataLst>
          </p:nvPr>
        </p:nvSpPr>
        <p:spPr bwMode="gray">
          <a:xfrm>
            <a:off x="6012160" y="1535383"/>
            <a:ext cx="1798681" cy="1032206"/>
          </a:xfrm>
          <a:prstGeom prst="rect">
            <a:avLst/>
          </a:prstGeom>
          <a:solidFill>
            <a:srgbClr val="FBFBFB"/>
          </a:solidFill>
          <a:ln>
            <a:noFill/>
          </a:ln>
          <a:effectLst/>
        </p:spPr>
        <p:txBody>
          <a:bodyPr tIns="15516" rIns="15516" bIns="15516" anchor="ctr"/>
          <a:lstStyle/>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二级市场</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竞价交易减持</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大宗</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交易减持</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3.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协议</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转让</a:t>
            </a:r>
          </a:p>
        </p:txBody>
      </p:sp>
      <p:sp>
        <p:nvSpPr>
          <p:cNvPr id="37" name="Rectangle 13">
            <a:extLst>
              <a:ext uri="{FF2B5EF4-FFF2-40B4-BE49-F238E27FC236}">
                <a16:creationId xmlns="" xmlns:a16="http://schemas.microsoft.com/office/drawing/2014/main" id="{84DE8FDC-DAAB-4E3C-956B-C4F46439EC41}"/>
              </a:ext>
            </a:extLst>
          </p:cNvPr>
          <p:cNvSpPr>
            <a:spLocks noChangeArrowheads="1"/>
          </p:cNvSpPr>
          <p:nvPr>
            <p:custDataLst>
              <p:tags r:id="rId4"/>
            </p:custDataLst>
          </p:nvPr>
        </p:nvSpPr>
        <p:spPr bwMode="gray">
          <a:xfrm>
            <a:off x="1382880" y="1512559"/>
            <a:ext cx="1984079" cy="1032206"/>
          </a:xfrm>
          <a:prstGeom prst="rect">
            <a:avLst/>
          </a:prstGeom>
          <a:solidFill>
            <a:srgbClr val="FBFBFB"/>
          </a:solidFill>
          <a:ln>
            <a:noFill/>
          </a:ln>
          <a:effectLst/>
        </p:spPr>
        <p:txBody>
          <a:bodyPr tIns="15516" rIns="15516" bIns="15516" anchor="ctr"/>
          <a:lstStyle/>
          <a:p>
            <a:pPr marL="673" lvl="1"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1.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二级市场</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竞价交易减持</a:t>
            </a:r>
          </a:p>
          <a:p>
            <a:pPr marL="673" lvl="1"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2.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大宗</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交易减持</a:t>
            </a:r>
          </a:p>
          <a:p>
            <a:pPr marL="673" lvl="1"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3. </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协议</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转让</a:t>
            </a:r>
          </a:p>
          <a:p>
            <a:pPr marL="673" lvl="1"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4. </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非</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公开转让（仅首发前股份）</a:t>
            </a:r>
          </a:p>
          <a:p>
            <a:pPr marL="673" lvl="1" defTabSz="432327">
              <a:spcBef>
                <a:spcPts val="600"/>
              </a:spcBef>
              <a:buSzPct val="80000"/>
            </a:pPr>
            <a:r>
              <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5. </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配售</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rPr>
              <a:t>（仅首发前股份）</a:t>
            </a:r>
          </a:p>
        </p:txBody>
      </p:sp>
      <p:sp>
        <p:nvSpPr>
          <p:cNvPr id="38" name="Text Box 2">
            <a:extLst>
              <a:ext uri="{FF2B5EF4-FFF2-40B4-BE49-F238E27FC236}">
                <a16:creationId xmlns="" xmlns:a16="http://schemas.microsoft.com/office/drawing/2014/main" id="{9990764B-A56E-47CF-AF23-52C733E48BA6}"/>
              </a:ext>
            </a:extLst>
          </p:cNvPr>
          <p:cNvSpPr txBox="1">
            <a:spLocks noChangeArrowheads="1"/>
          </p:cNvSpPr>
          <p:nvPr>
            <p:custDataLst>
              <p:tags r:id="rId5"/>
            </p:custDataLst>
          </p:nvPr>
        </p:nvSpPr>
        <p:spPr bwMode="auto">
          <a:xfrm>
            <a:off x="3762115" y="1105848"/>
            <a:ext cx="1877575" cy="262188"/>
          </a:xfrm>
          <a:prstGeom prst="rect">
            <a:avLst/>
          </a:prstGeom>
          <a:solidFill>
            <a:srgbClr val="EFE8DF"/>
          </a:solidFill>
          <a:ln w="9525" algn="ctr">
            <a:noFill/>
            <a:miter lim="800000"/>
            <a:headEnd/>
            <a:tailEnd/>
          </a:ln>
          <a:effectLst/>
        </p:spPr>
        <p:txBody>
          <a:bodyPr anchor="ctr"/>
          <a:lstStyle/>
          <a:p>
            <a:pPr algn="ctr" defTabSz="387882" eaLnBrk="0" fontAlgn="base" hangingPunct="0">
              <a:lnSpc>
                <a:spcPct val="90000"/>
              </a:lnSpc>
              <a:spcBef>
                <a:spcPct val="0"/>
              </a:spcBef>
              <a:spcAft>
                <a:spcPct val="0"/>
              </a:spcAft>
            </a:pP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科创板</a:t>
            </a:r>
            <a:endParaRPr lang="zh-CN" altLang="en-GB" sz="1000" b="1"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39" name="Text Box 9">
            <a:extLst>
              <a:ext uri="{FF2B5EF4-FFF2-40B4-BE49-F238E27FC236}">
                <a16:creationId xmlns="" xmlns:a16="http://schemas.microsoft.com/office/drawing/2014/main" id="{989F9FB1-4256-4AD8-8E16-5A77E8CA6363}"/>
              </a:ext>
            </a:extLst>
          </p:cNvPr>
          <p:cNvSpPr txBox="1">
            <a:spLocks noChangeArrowheads="1"/>
          </p:cNvSpPr>
          <p:nvPr>
            <p:custDataLst>
              <p:tags r:id="rId6"/>
            </p:custDataLst>
          </p:nvPr>
        </p:nvSpPr>
        <p:spPr bwMode="auto">
          <a:xfrm>
            <a:off x="6040362" y="1105315"/>
            <a:ext cx="1798681" cy="262188"/>
          </a:xfrm>
          <a:prstGeom prst="rect">
            <a:avLst/>
          </a:prstGeom>
          <a:solidFill>
            <a:srgbClr val="EDEDED"/>
          </a:solidFill>
          <a:ln w="9525" algn="ctr">
            <a:noFill/>
            <a:miter lim="800000"/>
            <a:headEnd/>
            <a:tailEnd/>
          </a:ln>
          <a:effectLst/>
        </p:spPr>
        <p:txBody>
          <a:bodyPr anchor="ctr"/>
          <a:lstStyle>
            <a:defPPr>
              <a:defRPr lang="zh-CN"/>
            </a:defPPr>
            <a:lvl1pPr algn="ctr" defTabSz="914400" eaLnBrk="0" fontAlgn="base" hangingPunct="0">
              <a:lnSpc>
                <a:spcPct val="90000"/>
              </a:lnSpc>
              <a:spcBef>
                <a:spcPct val="0"/>
              </a:spcBef>
              <a:spcAft>
                <a:spcPct val="0"/>
              </a:spcAft>
              <a:defRPr sz="1200" b="1">
                <a:latin typeface="Arial"/>
                <a:ea typeface="楷体_GB2312"/>
              </a:defRPr>
            </a:lvl1pPr>
          </a:lstStyle>
          <a:p>
            <a:pPr defTabSz="453610"/>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主板</a:t>
            </a:r>
            <a:r>
              <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a:t>
            </a: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rPr>
              <a:t>中小板</a:t>
            </a:r>
            <a:endParaRPr lang="zh-CN" altLang="en-GB" sz="1000" dirty="0">
              <a:solidFill>
                <a:schemeClr val="tx1">
                  <a:lumMod val="75000"/>
                  <a:lumOff val="25000"/>
                </a:schemeClr>
              </a:solidFill>
              <a:latin typeface="华文楷体" panose="02010600040101010101" pitchFamily="2" charset="-122"/>
              <a:ea typeface="华文楷体" panose="02010600040101010101" pitchFamily="2" charset="-122"/>
              <a:cs typeface="Arial" pitchFamily="34" charset="0"/>
              <a:sym typeface="Arial"/>
            </a:endParaRPr>
          </a:p>
        </p:txBody>
      </p:sp>
      <p:sp>
        <p:nvSpPr>
          <p:cNvPr id="40" name="Text Box 6">
            <a:extLst>
              <a:ext uri="{FF2B5EF4-FFF2-40B4-BE49-F238E27FC236}">
                <a16:creationId xmlns="" xmlns:a16="http://schemas.microsoft.com/office/drawing/2014/main" id="{784EC963-D267-4267-94DA-ADDA4F02259E}"/>
              </a:ext>
            </a:extLst>
          </p:cNvPr>
          <p:cNvSpPr txBox="1">
            <a:spLocks noChangeArrowheads="1"/>
          </p:cNvSpPr>
          <p:nvPr>
            <p:custDataLst>
              <p:tags r:id="rId7"/>
            </p:custDataLst>
          </p:nvPr>
        </p:nvSpPr>
        <p:spPr bwMode="auto">
          <a:xfrm>
            <a:off x="767619" y="2818590"/>
            <a:ext cx="409899" cy="1399171"/>
          </a:xfrm>
          <a:prstGeom prst="rect">
            <a:avLst/>
          </a:prstGeom>
          <a:solidFill>
            <a:srgbClr val="988167"/>
          </a:solidFill>
          <a:ln w="6350">
            <a:solidFill>
              <a:srgbClr val="D9D9D9"/>
            </a:solidFill>
            <a:miter lim="800000"/>
            <a:headEnd/>
            <a:tailEnd/>
          </a:ln>
          <a:effectLst/>
        </p:spPr>
        <p:txBody>
          <a:bodyPr vert="eaVert" lIns="42232" tIns="21116" rIns="42232" bIns="21116"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转让比例</a:t>
            </a:r>
            <a:endParaRPr lang="en-US" altLang="zh-CN"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defTabSz="493775" eaLnBrk="0" fontAlgn="base" hangingPunct="0">
              <a:spcBef>
                <a:spcPct val="50000"/>
              </a:spcBef>
              <a:spcAft>
                <a:spcPct val="0"/>
              </a:spcAft>
              <a:defRPr/>
            </a:pPr>
            <a:r>
              <a:rPr lang="zh-CN" altLang="en-US" sz="1000" b="1" kern="0" dirty="0">
                <a:solidFill>
                  <a:srgbClr val="FFFFFF"/>
                </a:solidFill>
                <a:latin typeface="华文楷体" panose="02010600040101010101" pitchFamily="2" charset="-122"/>
                <a:ea typeface="华文楷体" panose="02010600040101010101" pitchFamily="2" charset="-122"/>
                <a:cs typeface="Arial" pitchFamily="34" charset="0"/>
                <a:sym typeface="Arial"/>
              </a:rPr>
              <a:t>非公开转让及配售</a:t>
            </a:r>
          </a:p>
        </p:txBody>
      </p:sp>
      <p:sp>
        <p:nvSpPr>
          <p:cNvPr id="49" name="Rectangle 3">
            <a:extLst>
              <a:ext uri="{FF2B5EF4-FFF2-40B4-BE49-F238E27FC236}">
                <a16:creationId xmlns="" xmlns:a16="http://schemas.microsoft.com/office/drawing/2014/main" id="{BD5D2C5C-F293-4B13-9EF3-9939EB20E025}"/>
              </a:ext>
            </a:extLst>
          </p:cNvPr>
          <p:cNvSpPr>
            <a:spLocks noChangeArrowheads="1"/>
          </p:cNvSpPr>
          <p:nvPr>
            <p:custDataLst>
              <p:tags r:id="rId8"/>
            </p:custDataLst>
          </p:nvPr>
        </p:nvSpPr>
        <p:spPr bwMode="gray">
          <a:xfrm>
            <a:off x="3635896" y="2841376"/>
            <a:ext cx="2360043" cy="1352450"/>
          </a:xfrm>
          <a:prstGeom prst="rect">
            <a:avLst/>
          </a:prstGeom>
          <a:solidFill>
            <a:srgbClr val="FBFBFB"/>
          </a:solidFill>
          <a:ln>
            <a:noFill/>
          </a:ln>
          <a:effectLst/>
        </p:spPr>
        <p:txBody>
          <a:bodyPr tIns="15516" rIns="15516" bIns="15516" anchor="ctr"/>
          <a:lstStyle/>
          <a:p>
            <a:pPr defTabSz="455645" fontAlgn="ctr">
              <a:spcBef>
                <a:spcPts val="600"/>
              </a:spcBef>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非公开转让：</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单独或合计转让不低于</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1%</a:t>
            </a:r>
          </a:p>
          <a:p>
            <a:pPr defTabSz="455645" fontAlgn="ctr">
              <a:spcBef>
                <a:spcPts val="600"/>
              </a:spcBef>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配售：单独或合计转让不低于</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5%</a:t>
            </a:r>
          </a:p>
          <a:p>
            <a:pPr defTabSz="455645" fontAlgn="ctr">
              <a:spcBef>
                <a:spcPts val="600"/>
              </a:spcBef>
              <a:buClr>
                <a:srgbClr val="856035"/>
              </a:buClr>
            </a:pP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非公开转让及配售的减持上限无明确规定</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rPr>
              <a:t>，但不能导致控制权变更</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panose="020B0604020202020204"/>
            </a:endParaRPr>
          </a:p>
        </p:txBody>
      </p:sp>
      <p:sp>
        <p:nvSpPr>
          <p:cNvPr id="50" name="Rectangle 10">
            <a:extLst>
              <a:ext uri="{FF2B5EF4-FFF2-40B4-BE49-F238E27FC236}">
                <a16:creationId xmlns="" xmlns:a16="http://schemas.microsoft.com/office/drawing/2014/main" id="{B1E115F1-688C-4E57-A984-BBC77B7E1495}"/>
              </a:ext>
            </a:extLst>
          </p:cNvPr>
          <p:cNvSpPr>
            <a:spLocks noChangeArrowheads="1"/>
          </p:cNvSpPr>
          <p:nvPr>
            <p:custDataLst>
              <p:tags r:id="rId9"/>
            </p:custDataLst>
          </p:nvPr>
        </p:nvSpPr>
        <p:spPr bwMode="gray">
          <a:xfrm>
            <a:off x="6040362" y="2708995"/>
            <a:ext cx="1798681" cy="1322558"/>
          </a:xfrm>
          <a:prstGeom prst="rect">
            <a:avLst/>
          </a:prstGeom>
          <a:solidFill>
            <a:srgbClr val="FBFBFB"/>
          </a:solidFill>
          <a:ln>
            <a:noFill/>
          </a:ln>
          <a:effectLst/>
        </p:spPr>
        <p:txBody>
          <a:bodyPr tIns="15516" rIns="15516" bIns="15516" anchor="ctr"/>
          <a:lstStyle/>
          <a:p>
            <a:pPr marL="673" lvl="1" algn="ctr" defTabSz="432327">
              <a:lnSpc>
                <a:spcPct val="110000"/>
              </a:lnSpc>
              <a:spcBef>
                <a:spcPct val="40000"/>
              </a:spcBef>
              <a:buSzPct val="80000"/>
            </a:pPr>
            <a:r>
              <a:rPr lang="zh-CN" altLang="en-US" sz="1000" dirty="0">
                <a:solidFill>
                  <a:srgbClr val="000000"/>
                </a:solidFill>
                <a:latin typeface="华文楷体" panose="02010600040101010101" pitchFamily="2" charset="-122"/>
                <a:ea typeface="华文楷体" panose="02010600040101010101" pitchFamily="2" charset="-122"/>
                <a:cs typeface="Arial" pitchFamily="34" charset="0"/>
                <a:sym typeface="Arial"/>
              </a:rPr>
              <a:t>无</a:t>
            </a:r>
            <a:endParaRPr lang="en-US" altLang="zh-CN" sz="1000" dirty="0">
              <a:solidFill>
                <a:srgbClr val="000000"/>
              </a:solidFill>
              <a:latin typeface="华文楷体" panose="02010600040101010101" pitchFamily="2" charset="-122"/>
              <a:ea typeface="华文楷体" panose="02010600040101010101" pitchFamily="2" charset="-122"/>
              <a:cs typeface="Arial" pitchFamily="34" charset="0"/>
              <a:sym typeface="Arial"/>
            </a:endParaRPr>
          </a:p>
        </p:txBody>
      </p:sp>
      <p:sp>
        <p:nvSpPr>
          <p:cNvPr id="51" name="Rectangle 13">
            <a:extLst>
              <a:ext uri="{FF2B5EF4-FFF2-40B4-BE49-F238E27FC236}">
                <a16:creationId xmlns="" xmlns:a16="http://schemas.microsoft.com/office/drawing/2014/main" id="{CCC0878C-0380-4A7A-8459-482826E47BD2}"/>
              </a:ext>
            </a:extLst>
          </p:cNvPr>
          <p:cNvSpPr>
            <a:spLocks noChangeArrowheads="1"/>
          </p:cNvSpPr>
          <p:nvPr>
            <p:custDataLst>
              <p:tags r:id="rId10"/>
            </p:custDataLst>
          </p:nvPr>
        </p:nvSpPr>
        <p:spPr bwMode="gray">
          <a:xfrm>
            <a:off x="1380026" y="2841376"/>
            <a:ext cx="2057457" cy="1386558"/>
          </a:xfrm>
          <a:prstGeom prst="rect">
            <a:avLst/>
          </a:prstGeom>
          <a:solidFill>
            <a:srgbClr val="FBFBFB"/>
          </a:solidFill>
          <a:ln>
            <a:noFill/>
          </a:ln>
          <a:effectLst/>
        </p:spPr>
        <p:txBody>
          <a:bodyPr tIns="15516" rIns="15516" bIns="15516" anchor="ctr"/>
          <a:lstStyle/>
          <a:p>
            <a:pPr defTabSz="455645" fontAlgn="ctr">
              <a:spcBef>
                <a:spcPts val="600"/>
              </a:spcBef>
              <a:buClr>
                <a:srgbClr val="856035"/>
              </a:buCl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转让的方式、程序价格比例以及后续等事项，以及上市公司向特定对象发行股份涉及的减持</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由深交所另行</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规定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中国证监会批准后实施</a:t>
            </a:r>
          </a:p>
        </p:txBody>
      </p:sp>
      <p:sp>
        <p:nvSpPr>
          <p:cNvPr id="52" name="矩形 51">
            <a:extLst>
              <a:ext uri="{FF2B5EF4-FFF2-40B4-BE49-F238E27FC236}">
                <a16:creationId xmlns="" xmlns:a16="http://schemas.microsoft.com/office/drawing/2014/main" id="{DF03B468-1D36-4EF0-AA69-86075F05616D}"/>
              </a:ext>
            </a:extLst>
          </p:cNvPr>
          <p:cNvSpPr/>
          <p:nvPr/>
        </p:nvSpPr>
        <p:spPr>
          <a:xfrm>
            <a:off x="1382878" y="1094867"/>
            <a:ext cx="1984082" cy="255631"/>
          </a:xfrm>
          <a:prstGeom prst="rect">
            <a:avLst/>
          </a:prstGeom>
          <a:solidFill>
            <a:srgbClr val="B69B80"/>
          </a:solidFill>
          <a:ln w="12700" cap="flat" cmpd="sng" algn="ctr">
            <a:noFill/>
            <a:prstDash val="solid"/>
            <a:miter lim="800000"/>
          </a:ln>
          <a:effectLst/>
        </p:spPr>
        <p:txBody>
          <a:bodyPr rtlCol="0" anchor="ctr"/>
          <a:lstStyle/>
          <a:p>
            <a:pPr algn="ctr" defTabSz="387882">
              <a:defRPr/>
            </a:pPr>
            <a:r>
              <a:rPr lang="zh-CN" altLang="en-US" sz="1000" b="1" kern="0" dirty="0">
                <a:solidFill>
                  <a:schemeClr val="bg1"/>
                </a:solidFill>
                <a:latin typeface="华文楷体" panose="02010600040101010101" pitchFamily="2" charset="-122"/>
                <a:ea typeface="华文楷体" panose="02010600040101010101" pitchFamily="2" charset="-122"/>
                <a:sym typeface="Arial"/>
              </a:rPr>
              <a:t>注册制下创业板</a:t>
            </a:r>
            <a:endParaRPr lang="en-US" altLang="zh-CN" sz="1000" b="1" kern="0" dirty="0">
              <a:solidFill>
                <a:schemeClr val="bg1"/>
              </a:solidFill>
              <a:latin typeface="华文楷体" panose="02010600040101010101" pitchFamily="2" charset="-122"/>
              <a:ea typeface="华文楷体" panose="02010600040101010101" pitchFamily="2" charset="-122"/>
              <a:sym typeface="Arial"/>
            </a:endParaRPr>
          </a:p>
        </p:txBody>
      </p:sp>
      <p:sp>
        <p:nvSpPr>
          <p:cNvPr id="61" name="文本框 60">
            <a:extLst>
              <a:ext uri="{FF2B5EF4-FFF2-40B4-BE49-F238E27FC236}">
                <a16:creationId xmlns="" xmlns:a16="http://schemas.microsoft.com/office/drawing/2014/main" id="{4535EB5B-EC7B-476A-8CAF-F19B0B0AD8D4}"/>
              </a:ext>
            </a:extLst>
          </p:cNvPr>
          <p:cNvSpPr txBox="1"/>
          <p:nvPr/>
        </p:nvSpPr>
        <p:spPr>
          <a:xfrm>
            <a:off x="767618" y="4329247"/>
            <a:ext cx="7692813" cy="553998"/>
          </a:xfrm>
          <a:prstGeom prst="rect">
            <a:avLst/>
          </a:prstGeom>
          <a:solidFill>
            <a:schemeClr val="bg1">
              <a:lumMod val="95000"/>
            </a:schemeClr>
          </a:solidFill>
        </p:spPr>
        <p:txBody>
          <a:bodyPr wrap="square" rtlCol="0">
            <a:spAutoFit/>
          </a:bodyPr>
          <a:lstStyle/>
          <a:p>
            <a:pPr marL="106315" indent="-106315" defTabSz="453610">
              <a:lnSpc>
                <a:spcPct val="150000"/>
              </a:lnSpc>
              <a:spcAft>
                <a:spcPts val="447"/>
              </a:spcAft>
              <a:buClr>
                <a:schemeClr val="bg1">
                  <a:lumMod val="75000"/>
                </a:schemeClr>
              </a:buClr>
              <a:buFont typeface="Wingdings" panose="05000000000000000000" pitchFamily="2" charset="2"/>
              <a:buChar char="u"/>
            </a:pPr>
            <a:r>
              <a:rPr lang="zh-CN" altLang="en-US" sz="1000" dirty="0">
                <a:solidFill>
                  <a:schemeClr val="tx1">
                    <a:lumMod val="75000"/>
                    <a:lumOff val="25000"/>
                  </a:schemeClr>
                </a:solidFill>
                <a:latin typeface="华文楷体" panose="02010600040101010101" pitchFamily="2" charset="-122"/>
                <a:ea typeface="华文楷体" panose="02010600040101010101" pitchFamily="2" charset="-122"/>
              </a:rPr>
              <a:t>创业板参考科创板对首次公开发行前的股份新增非公开转让及配售两种减持方式，进一步扩展了首发前股东的退出方式，目前对于非公开转让及配售减持的细则尚未出台，但大概率将参考目前科创板非公开转让及配售减持制度，给予股东更大的减持</a:t>
            </a:r>
            <a:r>
              <a:rPr lang="zh-CN" altLang="en-US" sz="1000" dirty="0" smtClean="0">
                <a:solidFill>
                  <a:schemeClr val="tx1">
                    <a:lumMod val="75000"/>
                    <a:lumOff val="25000"/>
                  </a:schemeClr>
                </a:solidFill>
                <a:latin typeface="华文楷体" panose="02010600040101010101" pitchFamily="2" charset="-122"/>
                <a:ea typeface="华文楷体" panose="02010600040101010101" pitchFamily="2" charset="-122"/>
              </a:rPr>
              <a:t>灵活性。</a:t>
            </a:r>
            <a:endParaRPr lang="en-US" altLang="zh-CN" sz="1000" dirty="0">
              <a:solidFill>
                <a:schemeClr val="tx1">
                  <a:lumMod val="75000"/>
                  <a:lumOff val="25000"/>
                </a:schemeClr>
              </a:solidFill>
              <a:latin typeface="华文楷体" panose="02010600040101010101" pitchFamily="2" charset="-122"/>
              <a:ea typeface="华文楷体" panose="02010600040101010101" pitchFamily="2" charset="-122"/>
              <a:cs typeface="Times New Roman" panose="02020603050405020304" pitchFamily="18" charset="0"/>
              <a:sym typeface="Arial"/>
            </a:endParaRPr>
          </a:p>
        </p:txBody>
      </p:sp>
      <p:grpSp>
        <p:nvGrpSpPr>
          <p:cNvPr id="66" name="组合 65">
            <a:extLst>
              <a:ext uri="{FF2B5EF4-FFF2-40B4-BE49-F238E27FC236}">
                <a16:creationId xmlns="" xmlns:a16="http://schemas.microsoft.com/office/drawing/2014/main" id="{7ADA8BEB-831E-4945-BA37-4123C66B928E}"/>
              </a:ext>
            </a:extLst>
          </p:cNvPr>
          <p:cNvGrpSpPr/>
          <p:nvPr/>
        </p:nvGrpSpPr>
        <p:grpSpPr>
          <a:xfrm>
            <a:off x="848923" y="1047225"/>
            <a:ext cx="245255" cy="242663"/>
            <a:chOff x="3883415" y="2369331"/>
            <a:chExt cx="887577" cy="837531"/>
          </a:xfrm>
          <a:solidFill>
            <a:srgbClr val="B69B80"/>
          </a:solidFill>
        </p:grpSpPr>
        <p:sp>
          <p:nvSpPr>
            <p:cNvPr id="67"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1000">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68"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1000">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69" name="图片 68"/>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75799" y="1078705"/>
            <a:ext cx="190544" cy="190544"/>
          </a:xfrm>
          <a:prstGeom prst="ellipse">
            <a:avLst/>
          </a:prstGeom>
        </p:spPr>
      </p:pic>
      <p:grpSp>
        <p:nvGrpSpPr>
          <p:cNvPr id="70" name="组合 69">
            <a:extLst>
              <a:ext uri="{FF2B5EF4-FFF2-40B4-BE49-F238E27FC236}">
                <a16:creationId xmlns="" xmlns:a16="http://schemas.microsoft.com/office/drawing/2014/main" id="{7ADA8BEB-831E-4945-BA37-4123C66B928E}"/>
              </a:ext>
            </a:extLst>
          </p:cNvPr>
          <p:cNvGrpSpPr/>
          <p:nvPr/>
        </p:nvGrpSpPr>
        <p:grpSpPr>
          <a:xfrm>
            <a:off x="8075153" y="1111997"/>
            <a:ext cx="245255" cy="242663"/>
            <a:chOff x="3883415" y="2369331"/>
            <a:chExt cx="887577" cy="837531"/>
          </a:xfrm>
          <a:solidFill>
            <a:srgbClr val="B69B80"/>
          </a:solidFill>
        </p:grpSpPr>
        <p:sp>
          <p:nvSpPr>
            <p:cNvPr id="71" name="Oval 78">
              <a:extLst>
                <a:ext uri="{FF2B5EF4-FFF2-40B4-BE49-F238E27FC236}">
                  <a16:creationId xmlns="" xmlns:a16="http://schemas.microsoft.com/office/drawing/2014/main" id="{9768D23E-1976-4980-B254-B287FD40BA1B}"/>
                </a:ext>
              </a:extLst>
            </p:cNvPr>
            <p:cNvSpPr>
              <a:spLocks noChangeArrowheads="1"/>
            </p:cNvSpPr>
            <p:nvPr/>
          </p:nvSpPr>
          <p:spPr bwMode="auto">
            <a:xfrm>
              <a:off x="3883415" y="2369331"/>
              <a:ext cx="887577" cy="8375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1000">
                <a:solidFill>
                  <a:prstClr val="black"/>
                </a:solidFill>
                <a:latin typeface="华文楷体" panose="02010600040101010101" pitchFamily="2" charset="-122"/>
                <a:ea typeface="华文楷体" panose="02010600040101010101" pitchFamily="2" charset="-122"/>
                <a:cs typeface="+mn-ea"/>
                <a:sym typeface="Arial"/>
              </a:endParaRPr>
            </a:p>
          </p:txBody>
        </p:sp>
        <p:sp>
          <p:nvSpPr>
            <p:cNvPr id="72" name="Oval 79">
              <a:extLst>
                <a:ext uri="{FF2B5EF4-FFF2-40B4-BE49-F238E27FC236}">
                  <a16:creationId xmlns="" xmlns:a16="http://schemas.microsoft.com/office/drawing/2014/main" id="{303588D2-AF2A-4C10-A328-0A96734BD5C6}"/>
                </a:ext>
              </a:extLst>
            </p:cNvPr>
            <p:cNvSpPr>
              <a:spLocks noChangeArrowheads="1"/>
            </p:cNvSpPr>
            <p:nvPr/>
          </p:nvSpPr>
          <p:spPr bwMode="auto">
            <a:xfrm>
              <a:off x="3988392" y="2471030"/>
              <a:ext cx="674162" cy="634131"/>
            </a:xfrm>
            <a:prstGeom prst="ellipse">
              <a:avLst/>
            </a:prstGeom>
            <a:solidFill>
              <a:schemeClr val="bg1"/>
            </a:solidFill>
            <a:ln w="38100">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3610" eaLnBrk="1" hangingPunct="1"/>
              <a:endParaRPr lang="zh-CN" altLang="zh-CN" sz="1000">
                <a:solidFill>
                  <a:prstClr val="black"/>
                </a:solidFill>
                <a:latin typeface="华文楷体" panose="02010600040101010101" pitchFamily="2" charset="-122"/>
                <a:ea typeface="华文楷体" panose="02010600040101010101" pitchFamily="2" charset="-122"/>
                <a:cs typeface="+mn-ea"/>
                <a:sym typeface="Arial"/>
              </a:endParaRPr>
            </a:p>
          </p:txBody>
        </p:sp>
      </p:grpSp>
      <p:pic>
        <p:nvPicPr>
          <p:cNvPr id="73" name="图片 72"/>
          <p:cNvPicPr>
            <a:picLocks noChangeAspect="1"/>
          </p:cNvPicPr>
          <p:nvPr/>
        </p:nvPicPr>
        <p:blipFill rotWithShape="1">
          <a:blip r:embed="rId12" cstate="print">
            <a:extLst>
              <a:ext uri="{28A0092B-C50C-407E-A947-70E740481C1C}">
                <a14:useLocalDpi xmlns:a14="http://schemas.microsoft.com/office/drawing/2010/main" xmlns="" val="0"/>
              </a:ext>
            </a:extLst>
          </a:blip>
          <a:srcRect t="4317" b="4317"/>
          <a:stretch/>
        </p:blipFill>
        <p:spPr>
          <a:xfrm>
            <a:off x="8102029" y="1143477"/>
            <a:ext cx="190544" cy="190544"/>
          </a:xfrm>
          <a:prstGeom prst="ellipse">
            <a:avLst/>
          </a:prstGeom>
        </p:spPr>
      </p:pic>
      <p:sp>
        <p:nvSpPr>
          <p:cNvPr id="24"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5.4 </a:t>
            </a:r>
            <a:r>
              <a:rPr lang="zh-CN" altLang="en-US" sz="1600" b="1" dirty="0">
                <a:solidFill>
                  <a:schemeClr val="accent5">
                    <a:lumMod val="20000"/>
                    <a:lumOff val="80000"/>
                  </a:schemeClr>
                </a:solidFill>
                <a:latin typeface="华文楷体" pitchFamily="2" charset="-122"/>
                <a:ea typeface="华文楷体" pitchFamily="2" charset="-122"/>
                <a:cs typeface="+mj-cs"/>
              </a:rPr>
              <a:t>新增首发前股份非公开转让及配售减持方式，扩展股东退出方式</a:t>
            </a:r>
          </a:p>
        </p:txBody>
      </p:sp>
    </p:spTree>
    <p:extLst>
      <p:ext uri="{BB962C8B-B14F-4D97-AF65-F5344CB8AC3E}">
        <p14:creationId xmlns:p14="http://schemas.microsoft.com/office/powerpoint/2010/main" xmlns="" val="516186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标题 1"/>
          <p:cNvSpPr txBox="1">
            <a:spLocks/>
          </p:cNvSpPr>
          <p:nvPr/>
        </p:nvSpPr>
        <p:spPr>
          <a:xfrm>
            <a:off x="1259632" y="352617"/>
            <a:ext cx="7394566" cy="347771"/>
          </a:xfrm>
          <a:prstGeom prst="rect">
            <a:avLst/>
          </a:prstGeom>
        </p:spPr>
        <p:txBody>
          <a:bodyPr/>
          <a:lstStyle/>
          <a:p>
            <a:pPr lvl="0">
              <a:spcBef>
                <a:spcPct val="0"/>
              </a:spcBef>
            </a:pPr>
            <a:r>
              <a:rPr lang="zh-CN" altLang="en-US" sz="1600" b="1" dirty="0">
                <a:solidFill>
                  <a:schemeClr val="accent5">
                    <a:lumMod val="20000"/>
                    <a:lumOff val="80000"/>
                  </a:schemeClr>
                </a:solidFill>
                <a:latin typeface="华文楷体" pitchFamily="2" charset="-122"/>
                <a:ea typeface="华文楷体" pitchFamily="2" charset="-122"/>
                <a:cs typeface="+mj-cs"/>
              </a:rPr>
              <a:t>华泰</a:t>
            </a:r>
            <a:r>
              <a:rPr lang="zh-CN" altLang="en-US" sz="1600" b="1" dirty="0" smtClean="0">
                <a:solidFill>
                  <a:schemeClr val="accent5">
                    <a:lumMod val="20000"/>
                    <a:lumOff val="80000"/>
                  </a:schemeClr>
                </a:solidFill>
                <a:latin typeface="华文楷体" pitchFamily="2" charset="-122"/>
                <a:ea typeface="华文楷体" pitchFamily="2" charset="-122"/>
                <a:cs typeface="+mj-cs"/>
              </a:rPr>
              <a:t>联合</a:t>
            </a:r>
            <a:r>
              <a:rPr lang="zh-CN" altLang="en-US" sz="1600" b="1" dirty="0">
                <a:solidFill>
                  <a:schemeClr val="accent5">
                    <a:lumMod val="20000"/>
                    <a:lumOff val="80000"/>
                  </a:schemeClr>
                </a:solidFill>
                <a:latin typeface="华文楷体" pitchFamily="2" charset="-122"/>
                <a:ea typeface="华文楷体" pitchFamily="2" charset="-122"/>
                <a:cs typeface="+mj-cs"/>
              </a:rPr>
              <a:t>证券</a:t>
            </a:r>
            <a:r>
              <a:rPr lang="zh-CN" altLang="en-US" sz="1600" b="1" dirty="0" smtClean="0">
                <a:solidFill>
                  <a:schemeClr val="accent5">
                    <a:lumMod val="20000"/>
                    <a:lumOff val="80000"/>
                  </a:schemeClr>
                </a:solidFill>
                <a:latin typeface="华文楷体" pitchFamily="2" charset="-122"/>
                <a:ea typeface="华文楷体" pitchFamily="2" charset="-122"/>
                <a:cs typeface="+mj-cs"/>
              </a:rPr>
              <a:t>：</a:t>
            </a:r>
            <a:r>
              <a:rPr lang="zh-CN" altLang="en-US" sz="1600" b="1" dirty="0">
                <a:solidFill>
                  <a:schemeClr val="accent5">
                    <a:lumMod val="20000"/>
                    <a:lumOff val="80000"/>
                  </a:schemeClr>
                </a:solidFill>
                <a:latin typeface="华文楷体" pitchFamily="2" charset="-122"/>
                <a:ea typeface="华文楷体" pitchFamily="2" charset="-122"/>
                <a:cs typeface="+mj-cs"/>
              </a:rPr>
              <a:t>拥抱注册制、服务新经济的创新投行</a:t>
            </a:r>
          </a:p>
        </p:txBody>
      </p:sp>
      <p:grpSp>
        <p:nvGrpSpPr>
          <p:cNvPr id="148" name="Group 93"/>
          <p:cNvGrpSpPr/>
          <p:nvPr/>
        </p:nvGrpSpPr>
        <p:grpSpPr>
          <a:xfrm>
            <a:off x="6737872" y="3363838"/>
            <a:ext cx="781818" cy="791308"/>
            <a:chOff x="4943475" y="2471838"/>
            <a:chExt cx="2305050" cy="2333030"/>
          </a:xfrm>
        </p:grpSpPr>
        <p:sp>
          <p:nvSpPr>
            <p:cNvPr id="149" name="Line 699"/>
            <p:cNvSpPr>
              <a:spLocks noChangeShapeType="1"/>
            </p:cNvSpPr>
            <p:nvPr/>
          </p:nvSpPr>
          <p:spPr bwMode="auto">
            <a:xfrm flipH="1" flipV="1">
              <a:off x="6040910" y="2471838"/>
              <a:ext cx="622608" cy="146907"/>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150" name="Freeform 700"/>
            <p:cNvSpPr>
              <a:spLocks/>
            </p:cNvSpPr>
            <p:nvPr/>
          </p:nvSpPr>
          <p:spPr bwMode="auto">
            <a:xfrm>
              <a:off x="6663518" y="2618745"/>
              <a:ext cx="585007" cy="9916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43" name="Freeform 701"/>
            <p:cNvSpPr>
              <a:spLocks/>
            </p:cNvSpPr>
            <p:nvPr/>
          </p:nvSpPr>
          <p:spPr bwMode="auto">
            <a:xfrm>
              <a:off x="5547720" y="3610371"/>
              <a:ext cx="1700805" cy="1194497"/>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44" name="Line 702"/>
            <p:cNvSpPr>
              <a:spLocks noChangeShapeType="1"/>
            </p:cNvSpPr>
            <p:nvPr/>
          </p:nvSpPr>
          <p:spPr bwMode="auto">
            <a:xfrm>
              <a:off x="5035293" y="4072080"/>
              <a:ext cx="512427" cy="65408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59" name="Freeform 703"/>
            <p:cNvSpPr>
              <a:spLocks/>
            </p:cNvSpPr>
            <p:nvPr/>
          </p:nvSpPr>
          <p:spPr bwMode="auto">
            <a:xfrm>
              <a:off x="4943475" y="3120626"/>
              <a:ext cx="91819" cy="95145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71" name="Line 704"/>
            <p:cNvSpPr>
              <a:spLocks noChangeShapeType="1"/>
            </p:cNvSpPr>
            <p:nvPr/>
          </p:nvSpPr>
          <p:spPr bwMode="auto">
            <a:xfrm flipH="1">
              <a:off x="5476016" y="2471838"/>
              <a:ext cx="564894" cy="19150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2" name="Freeform 705"/>
            <p:cNvSpPr>
              <a:spLocks/>
            </p:cNvSpPr>
            <p:nvPr/>
          </p:nvSpPr>
          <p:spPr bwMode="auto">
            <a:xfrm>
              <a:off x="5476839" y="2602150"/>
              <a:ext cx="1189611" cy="6640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3" name="Freeform 706"/>
            <p:cNvSpPr>
              <a:spLocks/>
            </p:cNvSpPr>
            <p:nvPr/>
          </p:nvSpPr>
          <p:spPr bwMode="auto">
            <a:xfrm>
              <a:off x="5392068" y="3704811"/>
              <a:ext cx="155652" cy="1021357"/>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4" name="Freeform 707"/>
            <p:cNvSpPr>
              <a:spLocks/>
            </p:cNvSpPr>
            <p:nvPr/>
          </p:nvSpPr>
          <p:spPr bwMode="auto">
            <a:xfrm>
              <a:off x="5392068" y="2667715"/>
              <a:ext cx="115427" cy="1037097"/>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rgbClr val="C0C0C0"/>
              </a:solidFill>
              <a:prstDash val="solid"/>
              <a:round/>
              <a:headEnd type="none"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5" name="Freeform 708"/>
            <p:cNvSpPr>
              <a:spLocks/>
            </p:cNvSpPr>
            <p:nvPr/>
          </p:nvSpPr>
          <p:spPr bwMode="auto">
            <a:xfrm>
              <a:off x="6011178" y="4143784"/>
              <a:ext cx="262346" cy="661084"/>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6" name="Freeform 709"/>
            <p:cNvSpPr>
              <a:spLocks/>
            </p:cNvSpPr>
            <p:nvPr/>
          </p:nvSpPr>
          <p:spPr bwMode="auto">
            <a:xfrm>
              <a:off x="6011179" y="2607378"/>
              <a:ext cx="288568" cy="153640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7" name="Line 710"/>
            <p:cNvSpPr>
              <a:spLocks noChangeShapeType="1"/>
            </p:cNvSpPr>
            <p:nvPr/>
          </p:nvSpPr>
          <p:spPr bwMode="auto">
            <a:xfrm>
              <a:off x="6040910" y="2471838"/>
              <a:ext cx="15740" cy="13554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8" name="Line 711"/>
            <p:cNvSpPr>
              <a:spLocks noChangeShapeType="1"/>
            </p:cNvSpPr>
            <p:nvPr/>
          </p:nvSpPr>
          <p:spPr bwMode="auto">
            <a:xfrm flipH="1">
              <a:off x="4988947" y="2662397"/>
              <a:ext cx="481831" cy="458282"/>
            </a:xfrm>
            <a:prstGeom prst="line">
              <a:avLst/>
            </a:prstGeom>
            <a:noFill/>
            <a:ln w="0">
              <a:solidFill>
                <a:srgbClr val="C0C0C0"/>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299" name="Line 712"/>
            <p:cNvSpPr>
              <a:spLocks noChangeShapeType="1"/>
            </p:cNvSpPr>
            <p:nvPr/>
          </p:nvSpPr>
          <p:spPr bwMode="auto">
            <a:xfrm flipH="1" flipV="1">
              <a:off x="7112111" y="3548285"/>
              <a:ext cx="136414" cy="6208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0" name="Line 713"/>
            <p:cNvSpPr>
              <a:spLocks noChangeShapeType="1"/>
            </p:cNvSpPr>
            <p:nvPr/>
          </p:nvSpPr>
          <p:spPr bwMode="auto">
            <a:xfrm flipH="1" flipV="1">
              <a:off x="6657687" y="2619538"/>
              <a:ext cx="155361" cy="40407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1" name="Line 714"/>
            <p:cNvSpPr>
              <a:spLocks noChangeShapeType="1"/>
            </p:cNvSpPr>
            <p:nvPr/>
          </p:nvSpPr>
          <p:spPr bwMode="auto">
            <a:xfrm flipH="1" flipV="1">
              <a:off x="6813049" y="3023616"/>
              <a:ext cx="299062" cy="52467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2" name="Line 715"/>
            <p:cNvSpPr>
              <a:spLocks noChangeShapeType="1"/>
            </p:cNvSpPr>
            <p:nvPr/>
          </p:nvSpPr>
          <p:spPr bwMode="auto">
            <a:xfrm flipH="1" flipV="1">
              <a:off x="7112111" y="3548285"/>
              <a:ext cx="13116" cy="706554"/>
            </a:xfrm>
            <a:prstGeom prst="line">
              <a:avLst/>
            </a:prstGeom>
            <a:noFill/>
            <a:ln w="0">
              <a:solidFill>
                <a:srgbClr val="C0C0C0"/>
              </a:solidFill>
              <a:prstDash val="solid"/>
              <a:round/>
              <a:headEnd type="oval"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3" name="Freeform 716"/>
            <p:cNvSpPr>
              <a:spLocks/>
            </p:cNvSpPr>
            <p:nvPr/>
          </p:nvSpPr>
          <p:spPr bwMode="auto">
            <a:xfrm>
              <a:off x="6011179" y="4143785"/>
              <a:ext cx="1114049" cy="210743"/>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4" name="Line 717"/>
            <p:cNvSpPr>
              <a:spLocks noChangeShapeType="1"/>
            </p:cNvSpPr>
            <p:nvPr/>
          </p:nvSpPr>
          <p:spPr bwMode="auto">
            <a:xfrm>
              <a:off x="5392068" y="3704811"/>
              <a:ext cx="619110" cy="438974"/>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5" name="Line 718"/>
            <p:cNvSpPr>
              <a:spLocks noChangeShapeType="1"/>
            </p:cNvSpPr>
            <p:nvPr/>
          </p:nvSpPr>
          <p:spPr bwMode="auto">
            <a:xfrm>
              <a:off x="4988947" y="3120679"/>
              <a:ext cx="403121" cy="584132"/>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6" name="Line 719"/>
            <p:cNvSpPr>
              <a:spLocks noChangeShapeType="1"/>
            </p:cNvSpPr>
            <p:nvPr/>
          </p:nvSpPr>
          <p:spPr bwMode="auto">
            <a:xfrm flipH="1">
              <a:off x="4988947" y="2989512"/>
              <a:ext cx="518549" cy="131167"/>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7" name="Line 720"/>
            <p:cNvSpPr>
              <a:spLocks noChangeShapeType="1"/>
            </p:cNvSpPr>
            <p:nvPr/>
          </p:nvSpPr>
          <p:spPr bwMode="auto">
            <a:xfrm flipH="1">
              <a:off x="5507496" y="2607378"/>
              <a:ext cx="549154" cy="38213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8" name="Line 721"/>
            <p:cNvSpPr>
              <a:spLocks noChangeShapeType="1"/>
            </p:cNvSpPr>
            <p:nvPr/>
          </p:nvSpPr>
          <p:spPr bwMode="auto">
            <a:xfrm flipH="1" flipV="1">
              <a:off x="6056650" y="2607378"/>
              <a:ext cx="756399" cy="41623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09" name="Freeform 722"/>
            <p:cNvSpPr>
              <a:spLocks/>
            </p:cNvSpPr>
            <p:nvPr/>
          </p:nvSpPr>
          <p:spPr bwMode="auto">
            <a:xfrm>
              <a:off x="6813049" y="3023616"/>
              <a:ext cx="367269" cy="511553"/>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0" name="Freeform 723"/>
            <p:cNvSpPr>
              <a:spLocks/>
            </p:cNvSpPr>
            <p:nvPr/>
          </p:nvSpPr>
          <p:spPr bwMode="auto">
            <a:xfrm>
              <a:off x="6799058" y="3023616"/>
              <a:ext cx="314802" cy="1330912"/>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1" name="Line 724"/>
            <p:cNvSpPr>
              <a:spLocks noChangeShapeType="1"/>
            </p:cNvSpPr>
            <p:nvPr/>
          </p:nvSpPr>
          <p:spPr bwMode="auto">
            <a:xfrm flipV="1">
              <a:off x="6299747" y="3023616"/>
              <a:ext cx="513302" cy="16439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2" name="Line 725"/>
            <p:cNvSpPr>
              <a:spLocks noChangeShapeType="1"/>
            </p:cNvSpPr>
            <p:nvPr/>
          </p:nvSpPr>
          <p:spPr bwMode="auto">
            <a:xfrm flipV="1">
              <a:off x="5392068" y="3188012"/>
              <a:ext cx="907679" cy="52379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3" name="Freeform 726"/>
            <p:cNvSpPr>
              <a:spLocks/>
            </p:cNvSpPr>
            <p:nvPr/>
          </p:nvSpPr>
          <p:spPr bwMode="auto">
            <a:xfrm>
              <a:off x="5035293" y="3711807"/>
              <a:ext cx="482696" cy="685568"/>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4" name="Line 728"/>
            <p:cNvSpPr>
              <a:spLocks noChangeShapeType="1"/>
            </p:cNvSpPr>
            <p:nvPr/>
          </p:nvSpPr>
          <p:spPr bwMode="auto">
            <a:xfrm flipH="1">
              <a:off x="5517989" y="4143785"/>
              <a:ext cx="493190" cy="25359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5" name="Freeform 729"/>
            <p:cNvSpPr>
              <a:spLocks/>
            </p:cNvSpPr>
            <p:nvPr/>
          </p:nvSpPr>
          <p:spPr bwMode="auto">
            <a:xfrm>
              <a:off x="6011179" y="3548285"/>
              <a:ext cx="1100932" cy="595500"/>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6" name="Freeform 730"/>
            <p:cNvSpPr>
              <a:spLocks/>
            </p:cNvSpPr>
            <p:nvPr/>
          </p:nvSpPr>
          <p:spPr bwMode="auto">
            <a:xfrm>
              <a:off x="5556465" y="4627355"/>
              <a:ext cx="1125417" cy="101436"/>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7" name="Freeform 731"/>
            <p:cNvSpPr>
              <a:spLocks/>
            </p:cNvSpPr>
            <p:nvPr/>
          </p:nvSpPr>
          <p:spPr bwMode="auto">
            <a:xfrm>
              <a:off x="5517989" y="4354526"/>
              <a:ext cx="1288064" cy="306057"/>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8" name="Line 732"/>
            <p:cNvSpPr>
              <a:spLocks noChangeShapeType="1"/>
            </p:cNvSpPr>
            <p:nvPr/>
          </p:nvSpPr>
          <p:spPr bwMode="auto">
            <a:xfrm>
              <a:off x="6299747" y="3188012"/>
              <a:ext cx="500185" cy="48269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19" name="Line 733"/>
            <p:cNvSpPr>
              <a:spLocks noChangeShapeType="1"/>
            </p:cNvSpPr>
            <p:nvPr/>
          </p:nvSpPr>
          <p:spPr bwMode="auto">
            <a:xfrm>
              <a:off x="5507496" y="2989512"/>
              <a:ext cx="792251" cy="19850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grpSp>
      <p:sp>
        <p:nvSpPr>
          <p:cNvPr id="320" name="Oval 92"/>
          <p:cNvSpPr/>
          <p:nvPr/>
        </p:nvSpPr>
        <p:spPr>
          <a:xfrm>
            <a:off x="2764595" y="3812503"/>
            <a:ext cx="747737" cy="747736"/>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nvGrpSpPr>
          <p:cNvPr id="321" name="Group 93"/>
          <p:cNvGrpSpPr/>
          <p:nvPr/>
        </p:nvGrpSpPr>
        <p:grpSpPr>
          <a:xfrm>
            <a:off x="4077660" y="3363838"/>
            <a:ext cx="781818" cy="791308"/>
            <a:chOff x="4943475" y="2471838"/>
            <a:chExt cx="2305050" cy="2333030"/>
          </a:xfrm>
        </p:grpSpPr>
        <p:sp>
          <p:nvSpPr>
            <p:cNvPr id="322" name="Line 699"/>
            <p:cNvSpPr>
              <a:spLocks noChangeShapeType="1"/>
            </p:cNvSpPr>
            <p:nvPr/>
          </p:nvSpPr>
          <p:spPr bwMode="auto">
            <a:xfrm flipH="1" flipV="1">
              <a:off x="6040910" y="2471838"/>
              <a:ext cx="622608" cy="146907"/>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3" name="Freeform 700"/>
            <p:cNvSpPr>
              <a:spLocks/>
            </p:cNvSpPr>
            <p:nvPr/>
          </p:nvSpPr>
          <p:spPr bwMode="auto">
            <a:xfrm>
              <a:off x="6663518" y="2618745"/>
              <a:ext cx="585007" cy="9916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4" name="Freeform 701"/>
            <p:cNvSpPr>
              <a:spLocks/>
            </p:cNvSpPr>
            <p:nvPr/>
          </p:nvSpPr>
          <p:spPr bwMode="auto">
            <a:xfrm>
              <a:off x="5547720" y="3610371"/>
              <a:ext cx="1700805" cy="1194497"/>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5" name="Line 702"/>
            <p:cNvSpPr>
              <a:spLocks noChangeShapeType="1"/>
            </p:cNvSpPr>
            <p:nvPr/>
          </p:nvSpPr>
          <p:spPr bwMode="auto">
            <a:xfrm>
              <a:off x="5035293" y="4072080"/>
              <a:ext cx="512427" cy="65408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6" name="Freeform 703"/>
            <p:cNvSpPr>
              <a:spLocks/>
            </p:cNvSpPr>
            <p:nvPr/>
          </p:nvSpPr>
          <p:spPr bwMode="auto">
            <a:xfrm>
              <a:off x="4943475" y="3120626"/>
              <a:ext cx="91819" cy="95145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7" name="Line 704"/>
            <p:cNvSpPr>
              <a:spLocks noChangeShapeType="1"/>
            </p:cNvSpPr>
            <p:nvPr/>
          </p:nvSpPr>
          <p:spPr bwMode="auto">
            <a:xfrm flipH="1">
              <a:off x="5476016" y="2471838"/>
              <a:ext cx="564894" cy="19150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8" name="Freeform 705"/>
            <p:cNvSpPr>
              <a:spLocks/>
            </p:cNvSpPr>
            <p:nvPr/>
          </p:nvSpPr>
          <p:spPr bwMode="auto">
            <a:xfrm>
              <a:off x="5476839" y="2602150"/>
              <a:ext cx="1189611" cy="6640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29" name="Freeform 706"/>
            <p:cNvSpPr>
              <a:spLocks/>
            </p:cNvSpPr>
            <p:nvPr/>
          </p:nvSpPr>
          <p:spPr bwMode="auto">
            <a:xfrm>
              <a:off x="5392068" y="3704811"/>
              <a:ext cx="155652" cy="1021357"/>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0" name="Freeform 707"/>
            <p:cNvSpPr>
              <a:spLocks/>
            </p:cNvSpPr>
            <p:nvPr/>
          </p:nvSpPr>
          <p:spPr bwMode="auto">
            <a:xfrm>
              <a:off x="5392068" y="2667715"/>
              <a:ext cx="115427" cy="1037097"/>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rgbClr val="C0C0C0"/>
              </a:solidFill>
              <a:prstDash val="solid"/>
              <a:round/>
              <a:headEnd type="none"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1" name="Freeform 708"/>
            <p:cNvSpPr>
              <a:spLocks/>
            </p:cNvSpPr>
            <p:nvPr/>
          </p:nvSpPr>
          <p:spPr bwMode="auto">
            <a:xfrm>
              <a:off x="6011178" y="4143784"/>
              <a:ext cx="262346" cy="661084"/>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2" name="Freeform 709"/>
            <p:cNvSpPr>
              <a:spLocks/>
            </p:cNvSpPr>
            <p:nvPr/>
          </p:nvSpPr>
          <p:spPr bwMode="auto">
            <a:xfrm>
              <a:off x="6011179" y="2607378"/>
              <a:ext cx="288568" cy="153640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3" name="Line 710"/>
            <p:cNvSpPr>
              <a:spLocks noChangeShapeType="1"/>
            </p:cNvSpPr>
            <p:nvPr/>
          </p:nvSpPr>
          <p:spPr bwMode="auto">
            <a:xfrm>
              <a:off x="6040910" y="2471838"/>
              <a:ext cx="15740" cy="13554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4" name="Line 711"/>
            <p:cNvSpPr>
              <a:spLocks noChangeShapeType="1"/>
            </p:cNvSpPr>
            <p:nvPr/>
          </p:nvSpPr>
          <p:spPr bwMode="auto">
            <a:xfrm flipH="1">
              <a:off x="4988947" y="2662397"/>
              <a:ext cx="481831" cy="458282"/>
            </a:xfrm>
            <a:prstGeom prst="line">
              <a:avLst/>
            </a:prstGeom>
            <a:noFill/>
            <a:ln w="0">
              <a:solidFill>
                <a:srgbClr val="C0C0C0"/>
              </a:solidFill>
              <a:prstDash val="solid"/>
              <a:round/>
              <a:headEnd type="none"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5" name="Line 712"/>
            <p:cNvSpPr>
              <a:spLocks noChangeShapeType="1"/>
            </p:cNvSpPr>
            <p:nvPr/>
          </p:nvSpPr>
          <p:spPr bwMode="auto">
            <a:xfrm flipH="1" flipV="1">
              <a:off x="7112111" y="3548285"/>
              <a:ext cx="136414" cy="6208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6" name="Line 713"/>
            <p:cNvSpPr>
              <a:spLocks noChangeShapeType="1"/>
            </p:cNvSpPr>
            <p:nvPr/>
          </p:nvSpPr>
          <p:spPr bwMode="auto">
            <a:xfrm flipH="1" flipV="1">
              <a:off x="6657687" y="2619538"/>
              <a:ext cx="155361" cy="40407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7" name="Line 714"/>
            <p:cNvSpPr>
              <a:spLocks noChangeShapeType="1"/>
            </p:cNvSpPr>
            <p:nvPr/>
          </p:nvSpPr>
          <p:spPr bwMode="auto">
            <a:xfrm flipH="1" flipV="1">
              <a:off x="6813049" y="3023616"/>
              <a:ext cx="299062" cy="52467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8" name="Line 715"/>
            <p:cNvSpPr>
              <a:spLocks noChangeShapeType="1"/>
            </p:cNvSpPr>
            <p:nvPr/>
          </p:nvSpPr>
          <p:spPr bwMode="auto">
            <a:xfrm flipH="1" flipV="1">
              <a:off x="7112111" y="3548285"/>
              <a:ext cx="13116" cy="706554"/>
            </a:xfrm>
            <a:prstGeom prst="line">
              <a:avLst/>
            </a:prstGeom>
            <a:noFill/>
            <a:ln w="0">
              <a:solidFill>
                <a:srgbClr val="C0C0C0"/>
              </a:solidFill>
              <a:prstDash val="solid"/>
              <a:round/>
              <a:headEnd type="oval" w="sm" len="sm"/>
              <a:tailEnd type="none"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39" name="Freeform 716"/>
            <p:cNvSpPr>
              <a:spLocks/>
            </p:cNvSpPr>
            <p:nvPr/>
          </p:nvSpPr>
          <p:spPr bwMode="auto">
            <a:xfrm>
              <a:off x="6011179" y="4143785"/>
              <a:ext cx="1114049" cy="210743"/>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0" name="Line 717"/>
            <p:cNvSpPr>
              <a:spLocks noChangeShapeType="1"/>
            </p:cNvSpPr>
            <p:nvPr/>
          </p:nvSpPr>
          <p:spPr bwMode="auto">
            <a:xfrm>
              <a:off x="5392068" y="3704811"/>
              <a:ext cx="619110" cy="438974"/>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1" name="Line 718"/>
            <p:cNvSpPr>
              <a:spLocks noChangeShapeType="1"/>
            </p:cNvSpPr>
            <p:nvPr/>
          </p:nvSpPr>
          <p:spPr bwMode="auto">
            <a:xfrm>
              <a:off x="4988947" y="3120679"/>
              <a:ext cx="403121" cy="584132"/>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2" name="Line 719"/>
            <p:cNvSpPr>
              <a:spLocks noChangeShapeType="1"/>
            </p:cNvSpPr>
            <p:nvPr/>
          </p:nvSpPr>
          <p:spPr bwMode="auto">
            <a:xfrm flipH="1">
              <a:off x="4988947" y="2989512"/>
              <a:ext cx="518549" cy="131167"/>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3" name="Line 720"/>
            <p:cNvSpPr>
              <a:spLocks noChangeShapeType="1"/>
            </p:cNvSpPr>
            <p:nvPr/>
          </p:nvSpPr>
          <p:spPr bwMode="auto">
            <a:xfrm flipH="1">
              <a:off x="5507496" y="2607378"/>
              <a:ext cx="549154" cy="38213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4" name="Line 721"/>
            <p:cNvSpPr>
              <a:spLocks noChangeShapeType="1"/>
            </p:cNvSpPr>
            <p:nvPr/>
          </p:nvSpPr>
          <p:spPr bwMode="auto">
            <a:xfrm flipH="1" flipV="1">
              <a:off x="6056650" y="2607378"/>
              <a:ext cx="756399" cy="416238"/>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5" name="Freeform 722"/>
            <p:cNvSpPr>
              <a:spLocks/>
            </p:cNvSpPr>
            <p:nvPr/>
          </p:nvSpPr>
          <p:spPr bwMode="auto">
            <a:xfrm>
              <a:off x="6813049" y="3023616"/>
              <a:ext cx="367269" cy="511553"/>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6" name="Freeform 723"/>
            <p:cNvSpPr>
              <a:spLocks/>
            </p:cNvSpPr>
            <p:nvPr/>
          </p:nvSpPr>
          <p:spPr bwMode="auto">
            <a:xfrm>
              <a:off x="6799058" y="3023616"/>
              <a:ext cx="314802" cy="1330912"/>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7" name="Line 724"/>
            <p:cNvSpPr>
              <a:spLocks noChangeShapeType="1"/>
            </p:cNvSpPr>
            <p:nvPr/>
          </p:nvSpPr>
          <p:spPr bwMode="auto">
            <a:xfrm flipV="1">
              <a:off x="6299747" y="3023616"/>
              <a:ext cx="513302" cy="16439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8" name="Line 725"/>
            <p:cNvSpPr>
              <a:spLocks noChangeShapeType="1"/>
            </p:cNvSpPr>
            <p:nvPr/>
          </p:nvSpPr>
          <p:spPr bwMode="auto">
            <a:xfrm flipV="1">
              <a:off x="5392068" y="3188012"/>
              <a:ext cx="907679" cy="523795"/>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49" name="Freeform 726"/>
            <p:cNvSpPr>
              <a:spLocks/>
            </p:cNvSpPr>
            <p:nvPr/>
          </p:nvSpPr>
          <p:spPr bwMode="auto">
            <a:xfrm>
              <a:off x="5035293" y="3711807"/>
              <a:ext cx="482696" cy="685568"/>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0" name="Line 728"/>
            <p:cNvSpPr>
              <a:spLocks noChangeShapeType="1"/>
            </p:cNvSpPr>
            <p:nvPr/>
          </p:nvSpPr>
          <p:spPr bwMode="auto">
            <a:xfrm flipH="1">
              <a:off x="5517989" y="4143785"/>
              <a:ext cx="493190" cy="25359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1" name="Freeform 729"/>
            <p:cNvSpPr>
              <a:spLocks/>
            </p:cNvSpPr>
            <p:nvPr/>
          </p:nvSpPr>
          <p:spPr bwMode="auto">
            <a:xfrm>
              <a:off x="6011179" y="3548285"/>
              <a:ext cx="1100932" cy="595500"/>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rgbClr val="C0C0C0"/>
              </a:solidFill>
              <a:prstDash val="solid"/>
              <a:round/>
              <a:headEnd type="oval" w="sm" len="sm"/>
              <a:tailEnd type="oval"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2" name="Freeform 730"/>
            <p:cNvSpPr>
              <a:spLocks/>
            </p:cNvSpPr>
            <p:nvPr/>
          </p:nvSpPr>
          <p:spPr bwMode="auto">
            <a:xfrm>
              <a:off x="5556465" y="4627355"/>
              <a:ext cx="1125417" cy="101436"/>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rgbClr val="C0C0C0"/>
              </a:solidFill>
              <a:prstDash val="solid"/>
              <a:round/>
              <a:headEnd type="oval"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3" name="Freeform 731"/>
            <p:cNvSpPr>
              <a:spLocks/>
            </p:cNvSpPr>
            <p:nvPr/>
          </p:nvSpPr>
          <p:spPr bwMode="auto">
            <a:xfrm>
              <a:off x="5517989" y="4354526"/>
              <a:ext cx="1288064" cy="306057"/>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rgbClr val="C0C0C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4" name="Line 732"/>
            <p:cNvSpPr>
              <a:spLocks noChangeShapeType="1"/>
            </p:cNvSpPr>
            <p:nvPr/>
          </p:nvSpPr>
          <p:spPr bwMode="auto">
            <a:xfrm>
              <a:off x="6299747" y="3188012"/>
              <a:ext cx="500185" cy="482696"/>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sp>
          <p:nvSpPr>
            <p:cNvPr id="355" name="Line 733"/>
            <p:cNvSpPr>
              <a:spLocks noChangeShapeType="1"/>
            </p:cNvSpPr>
            <p:nvPr/>
          </p:nvSpPr>
          <p:spPr bwMode="auto">
            <a:xfrm>
              <a:off x="5507496" y="2989512"/>
              <a:ext cx="792251" cy="198500"/>
            </a:xfrm>
            <a:prstGeom prst="line">
              <a:avLst/>
            </a:prstGeom>
            <a:noFill/>
            <a:ln w="0">
              <a:solidFill>
                <a:srgbClr val="C0C0C0"/>
              </a:solidFill>
              <a:prstDash val="solid"/>
              <a:round/>
              <a:headEnd type="oval" w="sm" len="sm"/>
              <a:tailEnd type="oval" w="sm" len="sm"/>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ko-KR" altLang="en-US" sz="1200"/>
            </a:p>
          </p:txBody>
        </p:sp>
      </p:grpSp>
      <p:sp>
        <p:nvSpPr>
          <p:cNvPr id="356" name="Oval 92"/>
          <p:cNvSpPr/>
          <p:nvPr/>
        </p:nvSpPr>
        <p:spPr>
          <a:xfrm>
            <a:off x="5424805" y="3812503"/>
            <a:ext cx="747737" cy="747736"/>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57" name="TextBox 83"/>
          <p:cNvSpPr txBox="1"/>
          <p:nvPr/>
        </p:nvSpPr>
        <p:spPr>
          <a:xfrm>
            <a:off x="2433326" y="4162289"/>
            <a:ext cx="1438220" cy="492247"/>
          </a:xfrm>
          <a:prstGeom prst="rect">
            <a:avLst/>
          </a:prstGeom>
          <a:noFill/>
        </p:spPr>
        <p:txBody>
          <a:bodyPr wrap="square" lIns="91247" tIns="45623" rIns="91247" bIns="45623" rtlCol="0">
            <a:spAutoFit/>
          </a:bodyPr>
          <a:lstStyle/>
          <a:p>
            <a:pPr algn="ct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“科创板第一股</a:t>
            </a:r>
            <a:r>
              <a:rPr lang="zh-CN" altLang="en-US" sz="1000" b="1" dirty="0" smtClean="0">
                <a:solidFill>
                  <a:srgbClr val="B69B80"/>
                </a:solidFill>
                <a:latin typeface="Arial" panose="020B0604020202020204" pitchFamily="34" charset="0"/>
                <a:ea typeface="KaiTi" panose="02010609060101010101" pitchFamily="49" charset="-122"/>
                <a:cs typeface="Arial" panose="020B0604020202020204" pitchFamily="34" charset="0"/>
              </a:rPr>
              <a:t>”</a:t>
            </a:r>
            <a:endParaRPr lang="en-US" altLang="zh-CN" sz="1000" b="1" dirty="0" smtClean="0">
              <a:solidFill>
                <a:srgbClr val="B69B80"/>
              </a:solidFill>
              <a:latin typeface="Arial" panose="020B0604020202020204" pitchFamily="34" charset="0"/>
              <a:ea typeface="KaiTi" panose="02010609060101010101" pitchFamily="49" charset="-122"/>
              <a:cs typeface="Arial" panose="020B0604020202020204" pitchFamily="34" charset="0"/>
            </a:endParaRPr>
          </a:p>
          <a:p>
            <a:pPr algn="ct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科创</a:t>
            </a:r>
            <a:r>
              <a:rPr lang="zh-CN" altLang="en-US" sz="1000" b="1" dirty="0" smtClean="0">
                <a:solidFill>
                  <a:srgbClr val="B69B80"/>
                </a:solidFill>
                <a:latin typeface="Arial" panose="020B0604020202020204" pitchFamily="34" charset="0"/>
                <a:ea typeface="KaiTi" panose="02010609060101010101" pitchFamily="49" charset="-122"/>
                <a:cs typeface="Arial" panose="020B0604020202020204" pitchFamily="34" charset="0"/>
              </a:rPr>
              <a:t>板首单发股并购</a:t>
            </a:r>
            <a:endPar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endParaRPr>
          </a:p>
          <a:p>
            <a:pPr algn="ctr"/>
            <a:r>
              <a:rPr lang="zh-CN" altLang="en-US" sz="600" dirty="0">
                <a:solidFill>
                  <a:srgbClr val="B69B80"/>
                </a:solidFill>
                <a:latin typeface="Arial" panose="020B0604020202020204" pitchFamily="34" charset="0"/>
                <a:ea typeface="KaiTi" panose="02010609060101010101" pitchFamily="49" charset="-122"/>
                <a:cs typeface="Arial" panose="020B0604020202020204" pitchFamily="34" charset="0"/>
              </a:rPr>
              <a:t>（</a:t>
            </a:r>
            <a:r>
              <a:rPr lang="en-US" altLang="zh-CN" sz="600" dirty="0">
                <a:solidFill>
                  <a:srgbClr val="B69B80"/>
                </a:solidFill>
                <a:latin typeface="Arial" panose="020B0604020202020204" pitchFamily="34" charset="0"/>
                <a:ea typeface="KaiTi" panose="02010609060101010101" pitchFamily="49" charset="-122"/>
                <a:cs typeface="Arial" panose="020B0604020202020204" pitchFamily="34" charset="0"/>
              </a:rPr>
              <a:t>688001</a:t>
            </a:r>
            <a:r>
              <a:rPr lang="zh-CN" altLang="en-US" sz="600" dirty="0">
                <a:solidFill>
                  <a:srgbClr val="B69B80"/>
                </a:solidFill>
                <a:latin typeface="Arial" panose="020B0604020202020204" pitchFamily="34" charset="0"/>
                <a:ea typeface="KaiTi" panose="02010609060101010101" pitchFamily="49" charset="-122"/>
                <a:cs typeface="Arial" panose="020B0604020202020204" pitchFamily="34" charset="0"/>
              </a:rPr>
              <a:t>）</a:t>
            </a:r>
            <a:endParaRPr sz="600" dirty="0">
              <a:solidFill>
                <a:srgbClr val="B69B80"/>
              </a:solidFill>
              <a:latin typeface="Arial" panose="020B0604020202020204" pitchFamily="34" charset="0"/>
              <a:ea typeface="KaiTi" panose="02010609060101010101" pitchFamily="49" charset="-122"/>
              <a:cs typeface="Arial" panose="020B0604020202020204" pitchFamily="34" charset="0"/>
            </a:endParaRPr>
          </a:p>
        </p:txBody>
      </p:sp>
      <p:cxnSp>
        <p:nvCxnSpPr>
          <p:cNvPr id="358" name="직선 연결선 24"/>
          <p:cNvCxnSpPr/>
          <p:nvPr/>
        </p:nvCxnSpPr>
        <p:spPr>
          <a:xfrm>
            <a:off x="4911776" y="3820680"/>
            <a:ext cx="407482" cy="174591"/>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9" name="직선 연결선 25"/>
          <p:cNvCxnSpPr>
            <a:cxnSpLocks/>
          </p:cNvCxnSpPr>
          <p:nvPr/>
        </p:nvCxnSpPr>
        <p:spPr>
          <a:xfrm flipH="1">
            <a:off x="3573855" y="3893491"/>
            <a:ext cx="407482" cy="174591"/>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0" name="직선 연결선 26"/>
          <p:cNvCxnSpPr/>
          <p:nvPr/>
        </p:nvCxnSpPr>
        <p:spPr>
          <a:xfrm flipH="1">
            <a:off x="6260562" y="3820680"/>
            <a:ext cx="407482" cy="174591"/>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1" name="TextBox 83"/>
          <p:cNvSpPr txBox="1"/>
          <p:nvPr/>
        </p:nvSpPr>
        <p:spPr>
          <a:xfrm>
            <a:off x="3736657" y="4116052"/>
            <a:ext cx="1411407" cy="399914"/>
          </a:xfrm>
          <a:prstGeom prst="rect">
            <a:avLst/>
          </a:prstGeom>
          <a:noFill/>
        </p:spPr>
        <p:txBody>
          <a:bodyPr wrap="square" lIns="91247" tIns="45623" rIns="91247" bIns="45623" rtlCol="0">
            <a:spAutoFit/>
          </a:bodyPr>
          <a:lstStyle/>
          <a:p>
            <a:pPr algn="ct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创业板有史以来</a:t>
            </a:r>
          </a:p>
          <a:p>
            <a:pPr algn="ct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最大规模</a:t>
            </a: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IPO</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登陆</a:t>
            </a: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A</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股</a:t>
            </a:r>
          </a:p>
        </p:txBody>
      </p:sp>
      <p:sp>
        <p:nvSpPr>
          <p:cNvPr id="362" name="TextBox 83"/>
          <p:cNvSpPr txBox="1"/>
          <p:nvPr/>
        </p:nvSpPr>
        <p:spPr>
          <a:xfrm>
            <a:off x="5235139" y="4288564"/>
            <a:ext cx="1193394" cy="553802"/>
          </a:xfrm>
          <a:prstGeom prst="rect">
            <a:avLst/>
          </a:prstGeom>
          <a:noFill/>
        </p:spPr>
        <p:txBody>
          <a:bodyPr wrap="square" lIns="91247" tIns="45623" rIns="91247" bIns="45623" rtlCol="0">
            <a:spAutoFit/>
          </a:bodyPr>
          <a:lstStyle/>
          <a:p>
            <a:pPr algn="ct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A+H</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股两地上市</a:t>
            </a:r>
          </a:p>
          <a:p>
            <a:pPr algn="ct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A</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股首例医疗健康行业中概股回归</a:t>
            </a:r>
          </a:p>
        </p:txBody>
      </p:sp>
      <p:sp>
        <p:nvSpPr>
          <p:cNvPr id="363" name="Oval 92">
            <a:extLst>
              <a:ext uri="{FF2B5EF4-FFF2-40B4-BE49-F238E27FC236}">
                <a16:creationId xmlns="" xmlns:a16="http://schemas.microsoft.com/office/drawing/2014/main" id="{FF9A595D-AAA1-4E1A-B6BF-B668510DC0C8}"/>
              </a:ext>
            </a:extLst>
          </p:cNvPr>
          <p:cNvSpPr/>
          <p:nvPr/>
        </p:nvSpPr>
        <p:spPr>
          <a:xfrm>
            <a:off x="7795091" y="3812857"/>
            <a:ext cx="747737" cy="747736"/>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64" name="TextBox 83">
            <a:extLst>
              <a:ext uri="{FF2B5EF4-FFF2-40B4-BE49-F238E27FC236}">
                <a16:creationId xmlns="" xmlns:a16="http://schemas.microsoft.com/office/drawing/2014/main" id="{A2193787-18CB-4635-8284-9593EA25626F}"/>
              </a:ext>
            </a:extLst>
          </p:cNvPr>
          <p:cNvSpPr txBox="1"/>
          <p:nvPr/>
        </p:nvSpPr>
        <p:spPr>
          <a:xfrm>
            <a:off x="7380312" y="4392787"/>
            <a:ext cx="1429172" cy="399914"/>
          </a:xfrm>
          <a:prstGeom prst="rect">
            <a:avLst/>
          </a:prstGeom>
          <a:noFill/>
        </p:spPr>
        <p:txBody>
          <a:bodyPr wrap="square" lIns="91247" tIns="45623" rIns="91247" bIns="45623" rtlCol="0">
            <a:spAutoFit/>
          </a:bodyPr>
          <a:lstStyle/>
          <a:p>
            <a:pPr algn="ct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2017</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年以来生物医药行业创业板最大</a:t>
            </a: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IPO</a:t>
            </a:r>
            <a:endParaRPr sz="500" dirty="0">
              <a:solidFill>
                <a:srgbClr val="B69B80"/>
              </a:solidFill>
              <a:latin typeface="Arial" panose="020B0604020202020204" pitchFamily="34" charset="0"/>
              <a:ea typeface="KaiTi" panose="02010609060101010101" pitchFamily="49" charset="-122"/>
              <a:cs typeface="Arial" panose="020B0604020202020204" pitchFamily="34" charset="0"/>
            </a:endParaRPr>
          </a:p>
        </p:txBody>
      </p:sp>
      <p:cxnSp>
        <p:nvCxnSpPr>
          <p:cNvPr id="365" name="직선 연결선 24">
            <a:extLst>
              <a:ext uri="{FF2B5EF4-FFF2-40B4-BE49-F238E27FC236}">
                <a16:creationId xmlns="" xmlns:a16="http://schemas.microsoft.com/office/drawing/2014/main" id="{0A7AF205-EE8A-4F11-91A8-4183531D5358}"/>
              </a:ext>
            </a:extLst>
          </p:cNvPr>
          <p:cNvCxnSpPr/>
          <p:nvPr/>
        </p:nvCxnSpPr>
        <p:spPr>
          <a:xfrm>
            <a:off x="7475645" y="3805052"/>
            <a:ext cx="407482" cy="174591"/>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66" name="图片 365"/>
          <p:cNvPicPr>
            <a:picLocks noChangeAspect="1"/>
          </p:cNvPicPr>
          <p:nvPr/>
        </p:nvPicPr>
        <p:blipFill rotWithShape="1">
          <a:blip r:embed="rId11" cstate="print">
            <a:extLst>
              <a:ext uri="{28A0092B-C50C-407E-A947-70E740481C1C}">
                <a14:useLocalDpi xmlns:a14="http://schemas.microsoft.com/office/drawing/2010/main" xmlns="" val="0"/>
              </a:ext>
            </a:extLst>
          </a:blip>
          <a:srcRect l="18183" t="5066" r="55070" b="81281"/>
          <a:stretch/>
        </p:blipFill>
        <p:spPr>
          <a:xfrm>
            <a:off x="6617198" y="3608298"/>
            <a:ext cx="921903" cy="264113"/>
          </a:xfrm>
          <a:prstGeom prst="rect">
            <a:avLst/>
          </a:prstGeom>
        </p:spPr>
      </p:pic>
      <p:sp>
        <p:nvSpPr>
          <p:cNvPr id="367" name="TextBox 83">
            <a:extLst>
              <a:ext uri="{FF2B5EF4-FFF2-40B4-BE49-F238E27FC236}">
                <a16:creationId xmlns="" xmlns:a16="http://schemas.microsoft.com/office/drawing/2014/main" id="{A2193787-18CB-4635-8284-9593EA25626F}"/>
              </a:ext>
            </a:extLst>
          </p:cNvPr>
          <p:cNvSpPr txBox="1"/>
          <p:nvPr/>
        </p:nvSpPr>
        <p:spPr>
          <a:xfrm>
            <a:off x="6628904" y="4019929"/>
            <a:ext cx="1049567" cy="399914"/>
          </a:xfrm>
          <a:prstGeom prst="rect">
            <a:avLst/>
          </a:prstGeom>
          <a:noFill/>
        </p:spPr>
        <p:txBody>
          <a:bodyPr wrap="square" lIns="91247" tIns="45623" rIns="91247" bIns="45623" rtlCol="0">
            <a:spAutoFit/>
          </a:bodyPr>
          <a:lstStyle/>
          <a:p>
            <a:pPr algn="ctr"/>
            <a:r>
              <a:rPr lang="en-US" altLang="zh-CN" sz="1000" b="1" dirty="0">
                <a:solidFill>
                  <a:srgbClr val="B69B80"/>
                </a:solidFill>
                <a:latin typeface="Arial" panose="020B0604020202020204" pitchFamily="34" charset="0"/>
                <a:ea typeface="KaiTi" panose="02010609060101010101" pitchFamily="49" charset="-122"/>
                <a:cs typeface="Arial" panose="020B0604020202020204" pitchFamily="34" charset="0"/>
              </a:rPr>
              <a:t>“</a:t>
            </a:r>
            <a:r>
              <a:rPr lang="zh-CN" altLang="en-US" sz="1000" b="1" dirty="0">
                <a:solidFill>
                  <a:srgbClr val="B69B80"/>
                </a:solidFill>
                <a:latin typeface="Arial" panose="020B0604020202020204" pitchFamily="34" charset="0"/>
                <a:ea typeface="KaiTi" panose="02010609060101010101" pitchFamily="49" charset="-122"/>
                <a:cs typeface="Arial" panose="020B0604020202020204" pitchFamily="34" charset="0"/>
              </a:rPr>
              <a:t>科创</a:t>
            </a:r>
            <a:r>
              <a:rPr lang="zh-CN" altLang="en-US" sz="1000" b="1" dirty="0" smtClean="0">
                <a:solidFill>
                  <a:srgbClr val="B69B80"/>
                </a:solidFill>
                <a:latin typeface="Arial" panose="020B0604020202020204" pitchFamily="34" charset="0"/>
                <a:ea typeface="KaiTi" panose="02010609060101010101" pitchFamily="49" charset="-122"/>
                <a:cs typeface="Arial" panose="020B0604020202020204" pitchFamily="34" charset="0"/>
              </a:rPr>
              <a:t>板</a:t>
            </a:r>
            <a:r>
              <a:rPr lang="en-US" altLang="zh-CN" sz="1000" b="1" dirty="0" smtClean="0">
                <a:solidFill>
                  <a:srgbClr val="B69B80"/>
                </a:solidFill>
                <a:latin typeface="Arial" panose="020B0604020202020204" pitchFamily="34" charset="0"/>
                <a:ea typeface="KaiTi" panose="02010609060101010101" pitchFamily="49" charset="-122"/>
                <a:cs typeface="Arial" panose="020B0604020202020204" pitchFamily="34" charset="0"/>
              </a:rPr>
              <a:t>AI</a:t>
            </a:r>
            <a:r>
              <a:rPr lang="zh-CN" altLang="en-US" sz="1000" b="1" dirty="0" smtClean="0">
                <a:solidFill>
                  <a:srgbClr val="B69B80"/>
                </a:solidFill>
                <a:latin typeface="Arial" panose="020B0604020202020204" pitchFamily="34" charset="0"/>
                <a:ea typeface="KaiTi" panose="02010609060101010101" pitchFamily="49" charset="-122"/>
                <a:cs typeface="Arial" panose="020B0604020202020204" pitchFamily="34" charset="0"/>
              </a:rPr>
              <a:t>计算机视觉第一股”</a:t>
            </a:r>
            <a:endParaRPr sz="500" dirty="0">
              <a:solidFill>
                <a:srgbClr val="B69B80"/>
              </a:solidFill>
              <a:latin typeface="Arial" panose="020B0604020202020204" pitchFamily="34" charset="0"/>
              <a:ea typeface="KaiTi" panose="02010609060101010101" pitchFamily="49" charset="-122"/>
              <a:cs typeface="Arial" panose="020B0604020202020204" pitchFamily="34" charset="0"/>
            </a:endParaRPr>
          </a:p>
        </p:txBody>
      </p:sp>
      <p:sp>
        <p:nvSpPr>
          <p:cNvPr id="368" name="Rectangle 3">
            <a:extLst>
              <a:ext uri="{FF2B5EF4-FFF2-40B4-BE49-F238E27FC236}">
                <a16:creationId xmlns="" xmlns:a16="http://schemas.microsoft.com/office/drawing/2014/main" id="{9AAEDBA9-690F-47E1-9FB4-37FF63E55C2F}"/>
              </a:ext>
            </a:extLst>
          </p:cNvPr>
          <p:cNvSpPr>
            <a:spLocks noChangeArrowheads="1"/>
          </p:cNvSpPr>
          <p:nvPr>
            <p:custDataLst>
              <p:tags r:id="rId1"/>
            </p:custDataLst>
          </p:nvPr>
        </p:nvSpPr>
        <p:spPr bwMode="gray">
          <a:xfrm>
            <a:off x="3786776" y="1747548"/>
            <a:ext cx="1877576" cy="515044"/>
          </a:xfrm>
          <a:prstGeom prst="rect">
            <a:avLst/>
          </a:prstGeom>
          <a:noFill/>
          <a:ln>
            <a:noFill/>
          </a:ln>
          <a:effectLst/>
        </p:spPr>
        <p:txBody>
          <a:bodyPr tIns="15516" rIns="15516" bIns="15516" anchor="ctr"/>
          <a:lstStyle/>
          <a:p>
            <a:pPr marL="673" lvl="1" algn="just" defTabSz="432327">
              <a:spcBef>
                <a:spcPts val="600"/>
              </a:spcBef>
              <a:buSzPct val="80000"/>
            </a:pPr>
            <a:r>
              <a:rPr lang="zh-CN" altLang="en-US" sz="105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服务新经济客户</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grpSp>
        <p:nvGrpSpPr>
          <p:cNvPr id="369" name="组合 368"/>
          <p:cNvGrpSpPr/>
          <p:nvPr/>
        </p:nvGrpSpPr>
        <p:grpSpPr>
          <a:xfrm>
            <a:off x="-3347" y="3618171"/>
            <a:ext cx="3315786" cy="944577"/>
            <a:chOff x="19728" y="1044502"/>
            <a:chExt cx="9061742" cy="2581443"/>
          </a:xfrm>
        </p:grpSpPr>
        <p:sp>
          <p:nvSpPr>
            <p:cNvPr id="370" name="Round Same Side Corner Rectangle 10"/>
            <p:cNvSpPr/>
            <p:nvPr/>
          </p:nvSpPr>
          <p:spPr>
            <a:xfrm rot="16200000" flipV="1">
              <a:off x="1920907" y="-808474"/>
              <a:ext cx="2443532" cy="6237130"/>
            </a:xfrm>
            <a:prstGeom prst="round2SameRect">
              <a:avLst>
                <a:gd name="adj1" fmla="val 50000"/>
                <a:gd name="adj2" fmla="val 0"/>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8" tIns="109711" rIns="219418" bIns="109711" rtlCol="0" anchor="ctr"/>
            <a:lstStyle/>
            <a:p>
              <a:pPr algn="ctr" defTabSz="457235"/>
              <a:endParaRPr lang="bg-BG" dirty="0">
                <a:solidFill>
                  <a:prstClr val="white"/>
                </a:solidFill>
                <a:latin typeface="微软雅黑" panose="020B0503020204020204" pitchFamily="34" charset="-122"/>
              </a:endParaRPr>
            </a:p>
          </p:txBody>
        </p:sp>
        <p:sp>
          <p:nvSpPr>
            <p:cNvPr id="371" name="矩形 370"/>
            <p:cNvSpPr/>
            <p:nvPr/>
          </p:nvSpPr>
          <p:spPr bwMode="auto">
            <a:xfrm>
              <a:off x="1090196" y="1044502"/>
              <a:ext cx="7991274" cy="2581443"/>
            </a:xfrm>
            <a:prstGeom prst="rect">
              <a:avLst/>
            </a:prstGeom>
            <a:noFill/>
            <a:ln w="19050" cap="flat" cmpd="sng" algn="ctr">
              <a:noFill/>
              <a:prstDash val="dash"/>
              <a:round/>
              <a:headEnd type="none" w="med" len="med"/>
              <a:tailEnd type="none" w="med" len="med"/>
            </a:ln>
          </p:spPr>
          <p:txBody>
            <a:bodyPr vert="horz" wrap="square" lIns="44941" tIns="44941" rIns="44941" bIns="44941" numCol="1" rtlCol="0" anchor="ctr" anchorCtr="0" compatLnSpc="1"/>
            <a:lstStyle/>
            <a:p>
              <a:pPr algn="just" defTabSz="882797" fontAlgn="base" hangingPunct="0">
                <a:lnSpc>
                  <a:spcPts val="2700"/>
                </a:lnSpc>
                <a:spcBef>
                  <a:spcPts val="600"/>
                </a:spcBef>
              </a:pPr>
              <a:endParaRPr lang="en-US" altLang="zh-CN" b="1" kern="0" dirty="0">
                <a:solidFill>
                  <a:prstClr val="black">
                    <a:lumMod val="75000"/>
                    <a:lumOff val="25000"/>
                  </a:prstClr>
                </a:solidFill>
                <a:latin typeface="Arial Unicode MS" panose="020B0604020202020204" pitchFamily="34" charset="-122"/>
                <a:ea typeface="微软雅黑 Light" panose="020B0502040204020203" pitchFamily="34" charset="-122"/>
                <a:cs typeface="Arial" panose="020B0604020202020204" pitchFamily="34" charset="0"/>
              </a:endParaRPr>
            </a:p>
          </p:txBody>
        </p:sp>
        <p:grpSp>
          <p:nvGrpSpPr>
            <p:cNvPr id="372" name="Group 4"/>
            <p:cNvGrpSpPr/>
            <p:nvPr/>
          </p:nvGrpSpPr>
          <p:grpSpPr>
            <a:xfrm>
              <a:off x="19728" y="1243419"/>
              <a:ext cx="5216676" cy="2064915"/>
              <a:chOff x="701992" y="4122454"/>
              <a:chExt cx="6077452" cy="2690712"/>
            </a:xfrm>
            <a:solidFill>
              <a:schemeClr val="bg1">
                <a:lumMod val="50000"/>
              </a:schemeClr>
            </a:solidFill>
          </p:grpSpPr>
          <p:sp>
            <p:nvSpPr>
              <p:cNvPr id="373" name="Freeform 71"/>
              <p:cNvSpPr>
                <a:spLocks noChangeArrowheads="1"/>
              </p:cNvSpPr>
              <p:nvPr/>
            </p:nvSpPr>
            <p:spPr bwMode="auto">
              <a:xfrm>
                <a:off x="5869445" y="6137424"/>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57235"/>
                <a:endParaRPr lang="en-US" dirty="0">
                  <a:solidFill>
                    <a:prstClr val="black"/>
                  </a:solidFill>
                  <a:latin typeface="微软雅黑" panose="020B0503020204020204" pitchFamily="34" charset="-122"/>
                </a:endParaRPr>
              </a:p>
            </p:txBody>
          </p:sp>
          <p:sp>
            <p:nvSpPr>
              <p:cNvPr id="374" name="Freeform 71"/>
              <p:cNvSpPr>
                <a:spLocks noChangeArrowheads="1"/>
              </p:cNvSpPr>
              <p:nvPr/>
            </p:nvSpPr>
            <p:spPr bwMode="auto">
              <a:xfrm rot="11131217">
                <a:off x="701992" y="4122454"/>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457235"/>
                <a:endParaRPr lang="en-US" dirty="0">
                  <a:solidFill>
                    <a:prstClr val="black"/>
                  </a:solidFill>
                  <a:latin typeface="微软雅黑" panose="020B0503020204020204" pitchFamily="34" charset="-122"/>
                </a:endParaRPr>
              </a:p>
            </p:txBody>
          </p:sp>
        </p:grpSp>
      </p:grpSp>
      <p:grpSp>
        <p:nvGrpSpPr>
          <p:cNvPr id="375" name="组合 374"/>
          <p:cNvGrpSpPr/>
          <p:nvPr/>
        </p:nvGrpSpPr>
        <p:grpSpPr>
          <a:xfrm>
            <a:off x="3707904" y="1084829"/>
            <a:ext cx="2047124" cy="520911"/>
            <a:chOff x="337489" y="1193122"/>
            <a:chExt cx="2578327" cy="520911"/>
          </a:xfrm>
        </p:grpSpPr>
        <p:grpSp>
          <p:nvGrpSpPr>
            <p:cNvPr id="376" name="组合 375"/>
            <p:cNvGrpSpPr/>
            <p:nvPr/>
          </p:nvGrpSpPr>
          <p:grpSpPr>
            <a:xfrm>
              <a:off x="337489" y="1193122"/>
              <a:ext cx="2578327" cy="520911"/>
              <a:chOff x="2170529" y="1747877"/>
              <a:chExt cx="1875285" cy="485699"/>
            </a:xfrm>
          </p:grpSpPr>
          <p:sp>
            <p:nvSpPr>
              <p:cNvPr id="378" name="矩形 377"/>
              <p:cNvSpPr/>
              <p:nvPr/>
            </p:nvSpPr>
            <p:spPr>
              <a:xfrm>
                <a:off x="2170529" y="1747877"/>
                <a:ext cx="1816658" cy="432048"/>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矩形 378"/>
              <p:cNvSpPr/>
              <p:nvPr/>
            </p:nvSpPr>
            <p:spPr>
              <a:xfrm>
                <a:off x="2229156" y="1801528"/>
                <a:ext cx="1816658"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7" name="Rectangle 3">
              <a:extLst>
                <a:ext uri="{FF2B5EF4-FFF2-40B4-BE49-F238E27FC236}">
                  <a16:creationId xmlns="" xmlns:a16="http://schemas.microsoft.com/office/drawing/2014/main" id="{9AAEDBA9-690F-47E1-9FB4-37FF63E55C2F}"/>
                </a:ext>
              </a:extLst>
            </p:cNvPr>
            <p:cNvSpPr>
              <a:spLocks noChangeArrowheads="1"/>
            </p:cNvSpPr>
            <p:nvPr>
              <p:custDataLst>
                <p:tags r:id="rId9"/>
              </p:custDataLst>
            </p:nvPr>
          </p:nvSpPr>
          <p:spPr bwMode="gray">
            <a:xfrm>
              <a:off x="516952" y="1319548"/>
              <a:ext cx="2325431" cy="298121"/>
            </a:xfrm>
            <a:prstGeom prst="rect">
              <a:avLst/>
            </a:prstGeom>
            <a:noFill/>
            <a:ln>
              <a:noFill/>
            </a:ln>
            <a:effectLst/>
          </p:spPr>
          <p:txBody>
            <a:bodyPr tIns="15516" rIns="15516" bIns="15516" anchor="ctr"/>
            <a:lstStyle/>
            <a:p>
              <a:pPr marL="673" lvl="1" algn="just" defTabSz="432327">
                <a:spcBef>
                  <a:spcPts val="600"/>
                </a:spcBef>
                <a:buSzPct val="80000"/>
              </a:pP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服务</a:t>
              </a:r>
              <a:r>
                <a:rPr lang="zh-CN" altLang="en-US" sz="120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新经济</a:t>
              </a:r>
              <a:r>
                <a:rPr lang="en-US" altLang="zh-CN" sz="1200" b="1" baseline="30000" dirty="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3</a:t>
              </a:r>
              <a:r>
                <a:rPr lang="zh-CN" altLang="en-US" sz="1000" b="1" dirty="0" smtClean="0">
                  <a:solidFill>
                    <a:prstClr val="black">
                      <a:lumMod val="75000"/>
                      <a:lumOff val="25000"/>
                    </a:prstClr>
                  </a:solidFill>
                  <a:latin typeface="Arial" panose="020B0604020202020204" pitchFamily="34" charset="0"/>
                  <a:ea typeface="华文楷体" panose="02010600040101010101" pitchFamily="2" charset="-122"/>
                  <a:cs typeface="Arial" panose="020B0604020202020204" pitchFamily="34" charset="0"/>
                  <a:sym typeface="+mn-lt"/>
                </a:rPr>
                <a:t>，创造新价值</a:t>
              </a:r>
              <a:endParaRPr lang="zh-CN" altLang="en-US" sz="1800" b="1" dirty="0">
                <a:solidFill>
                  <a:srgbClr val="988167"/>
                </a:solidFill>
                <a:latin typeface="Arial" panose="020B0604020202020204" pitchFamily="34" charset="0"/>
                <a:ea typeface="华文楷体" panose="02010600040101010101" pitchFamily="2" charset="-122"/>
                <a:cs typeface="Arial" panose="020B0604020202020204" pitchFamily="34" charset="0"/>
                <a:sym typeface="+mn-lt"/>
              </a:endParaRPr>
            </a:p>
          </p:txBody>
        </p:sp>
      </p:grpSp>
      <p:grpSp>
        <p:nvGrpSpPr>
          <p:cNvPr id="380" name="组合 379"/>
          <p:cNvGrpSpPr/>
          <p:nvPr/>
        </p:nvGrpSpPr>
        <p:grpSpPr>
          <a:xfrm>
            <a:off x="4980303" y="1671675"/>
            <a:ext cx="882747" cy="778561"/>
            <a:chOff x="4124789" y="1962983"/>
            <a:chExt cx="947218" cy="835423"/>
          </a:xfrm>
        </p:grpSpPr>
        <p:grpSp>
          <p:nvGrpSpPr>
            <p:cNvPr id="381" name="íśľïďê"/>
            <p:cNvGrpSpPr/>
            <p:nvPr/>
          </p:nvGrpSpPr>
          <p:grpSpPr>
            <a:xfrm>
              <a:off x="4128593" y="1962983"/>
              <a:ext cx="834704" cy="835423"/>
              <a:chOff x="1137679" y="1882666"/>
              <a:chExt cx="1893873" cy="1895504"/>
            </a:xfrm>
          </p:grpSpPr>
          <p:sp>
            <p:nvSpPr>
              <p:cNvPr id="383" name="îsḻïdè"/>
              <p:cNvSpPr/>
              <p:nvPr/>
            </p:nvSpPr>
            <p:spPr>
              <a:xfrm>
                <a:off x="1343953" y="1965197"/>
                <a:ext cx="1523869" cy="1523869"/>
              </a:xfrm>
              <a:prstGeom prst="ellipse">
                <a:avLst/>
              </a:prstGeom>
              <a:solidFill>
                <a:schemeClr val="accent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84" name="iŝľíḍê"/>
              <p:cNvSpPr/>
              <p:nvPr/>
            </p:nvSpPr>
            <p:spPr>
              <a:xfrm>
                <a:off x="1993828" y="1882666"/>
                <a:ext cx="922997" cy="922997"/>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85" name="iš1îḋé"/>
              <p:cNvSpPr/>
              <p:nvPr/>
            </p:nvSpPr>
            <p:spPr>
              <a:xfrm>
                <a:off x="1137679" y="2649356"/>
                <a:ext cx="1128814" cy="1128814"/>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86" name="íşḷidé"/>
              <p:cNvSpPr/>
              <p:nvPr/>
            </p:nvSpPr>
            <p:spPr>
              <a:xfrm>
                <a:off x="2443773" y="3008397"/>
                <a:ext cx="587779" cy="587779"/>
              </a:xfrm>
              <a:prstGeom prst="ellipse">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grpSp>
        <p:sp>
          <p:nvSpPr>
            <p:cNvPr id="382" name="文本框 381"/>
            <p:cNvSpPr txBox="1"/>
            <p:nvPr/>
          </p:nvSpPr>
          <p:spPr>
            <a:xfrm>
              <a:off x="4124789" y="2009190"/>
              <a:ext cx="947218" cy="627484"/>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90+</a:t>
              </a:r>
            </a:p>
            <a:p>
              <a:pPr algn="ctr"/>
              <a:r>
                <a:rPr lang="zh-CN" altLang="en-US" sz="12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家</a:t>
              </a:r>
              <a:endParaRPr lang="zh-CN" altLang="en-US" sz="1200" b="1" dirty="0">
                <a:solidFill>
                  <a:schemeClr val="bg1"/>
                </a:solidFill>
                <a:latin typeface="楷体" panose="02010609060101010101" pitchFamily="49" charset="-122"/>
                <a:ea typeface="楷体" panose="02010609060101010101" pitchFamily="49" charset="-122"/>
                <a:cs typeface="Arial" panose="020B0604020202020204" pitchFamily="34" charset="0"/>
              </a:endParaRPr>
            </a:p>
          </p:txBody>
        </p:sp>
      </p:grpSp>
      <p:grpSp>
        <p:nvGrpSpPr>
          <p:cNvPr id="387" name="组合 386"/>
          <p:cNvGrpSpPr/>
          <p:nvPr/>
        </p:nvGrpSpPr>
        <p:grpSpPr>
          <a:xfrm>
            <a:off x="3792608" y="2365365"/>
            <a:ext cx="777891" cy="778561"/>
            <a:chOff x="5264171" y="2002524"/>
            <a:chExt cx="834704" cy="835423"/>
          </a:xfrm>
        </p:grpSpPr>
        <p:grpSp>
          <p:nvGrpSpPr>
            <p:cNvPr id="388" name="íśľïďê"/>
            <p:cNvGrpSpPr/>
            <p:nvPr/>
          </p:nvGrpSpPr>
          <p:grpSpPr>
            <a:xfrm>
              <a:off x="5264171" y="2002524"/>
              <a:ext cx="834704" cy="835423"/>
              <a:chOff x="1137679" y="1882666"/>
              <a:chExt cx="1893873" cy="1895504"/>
            </a:xfrm>
          </p:grpSpPr>
          <p:sp>
            <p:nvSpPr>
              <p:cNvPr id="390" name="îsḻïdè"/>
              <p:cNvSpPr/>
              <p:nvPr/>
            </p:nvSpPr>
            <p:spPr>
              <a:xfrm>
                <a:off x="1343953" y="1965197"/>
                <a:ext cx="1523869" cy="1523869"/>
              </a:xfrm>
              <a:prstGeom prst="ellipse">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91" name="iŝľíḍê"/>
              <p:cNvSpPr/>
              <p:nvPr/>
            </p:nvSpPr>
            <p:spPr>
              <a:xfrm>
                <a:off x="1993828" y="1882666"/>
                <a:ext cx="922997" cy="922997"/>
              </a:xfrm>
              <a:prstGeom prst="ellipse">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92" name="iš1îḋé"/>
              <p:cNvSpPr/>
              <p:nvPr/>
            </p:nvSpPr>
            <p:spPr>
              <a:xfrm>
                <a:off x="1137679" y="2649356"/>
                <a:ext cx="1128814" cy="1128814"/>
              </a:xfrm>
              <a:prstGeom prst="ellipse">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sp>
            <p:nvSpPr>
              <p:cNvPr id="393" name="íşḷidé"/>
              <p:cNvSpPr/>
              <p:nvPr/>
            </p:nvSpPr>
            <p:spPr>
              <a:xfrm>
                <a:off x="2443773" y="3008397"/>
                <a:ext cx="587779" cy="587779"/>
              </a:xfrm>
              <a:prstGeom prst="ellipse">
                <a:avLst/>
              </a:prstGeom>
              <a:solidFill>
                <a:schemeClr val="bg1">
                  <a:lumMod val="8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latin typeface="杨任东竹石体-Bold" panose="02000000000000000000" pitchFamily="2" charset="-122"/>
                  <a:ea typeface="杨任东竹石体-Bold" panose="02000000000000000000" pitchFamily="2" charset="-122"/>
                  <a:sym typeface="Tempus Sans ITC" panose="04020404030D07020202" pitchFamily="82" charset="0"/>
                </a:endParaRPr>
              </a:p>
            </p:txBody>
          </p:sp>
        </p:grpSp>
        <p:sp>
          <p:nvSpPr>
            <p:cNvPr id="389" name="文本框 388"/>
            <p:cNvSpPr txBox="1"/>
            <p:nvPr/>
          </p:nvSpPr>
          <p:spPr>
            <a:xfrm>
              <a:off x="5315507" y="2040280"/>
              <a:ext cx="768774" cy="627484"/>
            </a:xfrm>
            <a:prstGeom prst="rect">
              <a:avLst/>
            </a:prstGeom>
            <a:noFill/>
          </p:spPr>
          <p:txBody>
            <a:bodyPr wrap="square" rtlCol="0">
              <a:spAutoFit/>
            </a:bodyPr>
            <a:lstStyle/>
            <a:p>
              <a:pPr algn="ctr"/>
              <a:r>
                <a:rPr lang="en-US" altLang="zh-CN" sz="2000" b="1" dirty="0" smtClean="0">
                  <a:solidFill>
                    <a:schemeClr val="tx1">
                      <a:lumMod val="75000"/>
                      <a:lumOff val="25000"/>
                    </a:schemeClr>
                  </a:solidFill>
                  <a:latin typeface="Arial" panose="020B0604020202020204" pitchFamily="34" charset="0"/>
                  <a:cs typeface="Arial" panose="020B0604020202020204" pitchFamily="34" charset="0"/>
                </a:rPr>
                <a:t>3.6</a:t>
              </a:r>
            </a:p>
            <a:p>
              <a:pPr algn="ctr"/>
              <a:r>
                <a:rPr lang="zh-CN" altLang="en-US" sz="1200" b="1" dirty="0" smtClean="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万亿</a:t>
              </a:r>
              <a:r>
                <a:rPr lang="zh-CN" altLang="en-US" sz="1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元</a:t>
              </a:r>
            </a:p>
          </p:txBody>
        </p:sp>
      </p:grpSp>
      <p:sp>
        <p:nvSpPr>
          <p:cNvPr id="394" name="Rectangle 3">
            <a:extLst>
              <a:ext uri="{FF2B5EF4-FFF2-40B4-BE49-F238E27FC236}">
                <a16:creationId xmlns="" xmlns:a16="http://schemas.microsoft.com/office/drawing/2014/main" id="{9AAEDBA9-690F-47E1-9FB4-37FF63E55C2F}"/>
              </a:ext>
            </a:extLst>
          </p:cNvPr>
          <p:cNvSpPr>
            <a:spLocks noChangeArrowheads="1"/>
          </p:cNvSpPr>
          <p:nvPr>
            <p:custDataLst>
              <p:tags r:id="rId2"/>
            </p:custDataLst>
          </p:nvPr>
        </p:nvSpPr>
        <p:spPr bwMode="gray">
          <a:xfrm>
            <a:off x="4638640" y="2518851"/>
            <a:ext cx="1877576" cy="515044"/>
          </a:xfrm>
          <a:prstGeom prst="rect">
            <a:avLst/>
          </a:prstGeom>
          <a:noFill/>
          <a:ln>
            <a:noFill/>
          </a:ln>
          <a:effectLst/>
        </p:spPr>
        <p:txBody>
          <a:bodyPr tIns="15516" rIns="15516" bIns="15516" anchor="ctr"/>
          <a:lstStyle/>
          <a:p>
            <a:pPr marL="673" lvl="1" algn="just" defTabSz="432327">
              <a:spcBef>
                <a:spcPts val="600"/>
              </a:spcBef>
              <a:buSzPct val="80000"/>
            </a:pPr>
            <a:r>
              <a:rPr lang="zh-CN" altLang="en-US" sz="105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新经济客户总市值</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pic>
        <p:nvPicPr>
          <p:cNvPr id="395" name="图片 394">
            <a:extLst>
              <a:ext uri="{FF2B5EF4-FFF2-40B4-BE49-F238E27FC236}">
                <a16:creationId xmlns="" xmlns:a16="http://schemas.microsoft.com/office/drawing/2014/main" id="{4BE17B41-5D47-AD4E-B219-D48BB56DE818}"/>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95536" y="1042225"/>
            <a:ext cx="660266" cy="660266"/>
          </a:xfrm>
          <a:prstGeom prst="rect">
            <a:avLst/>
          </a:prstGeom>
        </p:spPr>
      </p:pic>
      <p:grpSp>
        <p:nvGrpSpPr>
          <p:cNvPr id="396" name="组合 395"/>
          <p:cNvGrpSpPr/>
          <p:nvPr/>
        </p:nvGrpSpPr>
        <p:grpSpPr>
          <a:xfrm>
            <a:off x="6372200" y="1084829"/>
            <a:ext cx="2182791" cy="520911"/>
            <a:chOff x="337489" y="1193122"/>
            <a:chExt cx="2578327" cy="520911"/>
          </a:xfrm>
        </p:grpSpPr>
        <p:grpSp>
          <p:nvGrpSpPr>
            <p:cNvPr id="397" name="组合 396"/>
            <p:cNvGrpSpPr/>
            <p:nvPr/>
          </p:nvGrpSpPr>
          <p:grpSpPr>
            <a:xfrm>
              <a:off x="337489" y="1193122"/>
              <a:ext cx="2578327" cy="520911"/>
              <a:chOff x="2170529" y="1747877"/>
              <a:chExt cx="1875285" cy="485699"/>
            </a:xfrm>
          </p:grpSpPr>
          <p:sp>
            <p:nvSpPr>
              <p:cNvPr id="399" name="矩形 398"/>
              <p:cNvSpPr/>
              <p:nvPr/>
            </p:nvSpPr>
            <p:spPr>
              <a:xfrm>
                <a:off x="2170529" y="1747877"/>
                <a:ext cx="1816658" cy="432048"/>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矩形 399"/>
              <p:cNvSpPr/>
              <p:nvPr/>
            </p:nvSpPr>
            <p:spPr>
              <a:xfrm>
                <a:off x="2229156" y="1801528"/>
                <a:ext cx="1816658"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8" name="Rectangle 3">
              <a:extLst>
                <a:ext uri="{FF2B5EF4-FFF2-40B4-BE49-F238E27FC236}">
                  <a16:creationId xmlns="" xmlns:a16="http://schemas.microsoft.com/office/drawing/2014/main" id="{9AAEDBA9-690F-47E1-9FB4-37FF63E55C2F}"/>
                </a:ext>
              </a:extLst>
            </p:cNvPr>
            <p:cNvSpPr>
              <a:spLocks noChangeArrowheads="1"/>
            </p:cNvSpPr>
            <p:nvPr>
              <p:custDataLst>
                <p:tags r:id="rId8"/>
              </p:custDataLst>
            </p:nvPr>
          </p:nvSpPr>
          <p:spPr bwMode="gray">
            <a:xfrm>
              <a:off x="516954" y="1319549"/>
              <a:ext cx="2318256" cy="275279"/>
            </a:xfrm>
            <a:prstGeom prst="rect">
              <a:avLst/>
            </a:prstGeom>
            <a:noFill/>
            <a:ln>
              <a:noFill/>
            </a:ln>
            <a:effectLst/>
          </p:spPr>
          <p:txBody>
            <a:bodyPr tIns="15516" rIns="15516" bIns="15516" anchor="ctr"/>
            <a:lstStyle/>
            <a:p>
              <a:pPr marL="673" lvl="1" algn="just" defTabSz="432327">
                <a:spcBef>
                  <a:spcPts val="600"/>
                </a:spcBef>
                <a:buSzPct val="80000"/>
              </a:pP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华泰联合在科创板各主要行业领域布局</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数量</a:t>
              </a:r>
              <a:r>
                <a:rPr lang="en-US" altLang="zh-CN" sz="1000" b="1" baseline="30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4</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均</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居</a:t>
              </a:r>
              <a:r>
                <a:rPr lang="zh-CN" altLang="en-US" sz="120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前列</a:t>
              </a:r>
              <a:endParaRPr lang="zh-CN" altLang="en-US" sz="1800" b="1" dirty="0">
                <a:solidFill>
                  <a:srgbClr val="988167"/>
                </a:solidFill>
                <a:latin typeface="Arial" panose="020B0604020202020204" pitchFamily="34" charset="0"/>
                <a:ea typeface="华文楷体" panose="02010600040101010101" pitchFamily="2" charset="-122"/>
                <a:cs typeface="Arial" panose="020B0604020202020204" pitchFamily="34" charset="0"/>
                <a:sym typeface="+mn-lt"/>
              </a:endParaRPr>
            </a:p>
          </p:txBody>
        </p:sp>
      </p:grpSp>
      <p:sp>
        <p:nvSpPr>
          <p:cNvPr id="401" name="iconfont-1107-834618"/>
          <p:cNvSpPr>
            <a:spLocks noChangeAspect="1"/>
          </p:cNvSpPr>
          <p:nvPr/>
        </p:nvSpPr>
        <p:spPr bwMode="auto">
          <a:xfrm>
            <a:off x="6543070" y="1791759"/>
            <a:ext cx="330756" cy="350241"/>
          </a:xfrm>
          <a:custGeom>
            <a:avLst/>
            <a:gdLst>
              <a:gd name="connsiteX0" fmla="*/ 57239 w 494170"/>
              <a:gd name="connsiteY0" fmla="*/ 512140 h 523282"/>
              <a:gd name="connsiteX1" fmla="*/ 308513 w 494170"/>
              <a:gd name="connsiteY1" fmla="*/ 512140 h 523282"/>
              <a:gd name="connsiteX2" fmla="*/ 308513 w 494170"/>
              <a:gd name="connsiteY2" fmla="*/ 523183 h 523282"/>
              <a:gd name="connsiteX3" fmla="*/ 319658 w 494170"/>
              <a:gd name="connsiteY3" fmla="*/ 523183 h 523282"/>
              <a:gd name="connsiteX4" fmla="*/ 319658 w 494170"/>
              <a:gd name="connsiteY4" fmla="*/ 512140 h 523282"/>
              <a:gd name="connsiteX5" fmla="*/ 429059 w 494170"/>
              <a:gd name="connsiteY5" fmla="*/ 512140 h 523282"/>
              <a:gd name="connsiteX6" fmla="*/ 429059 w 494170"/>
              <a:gd name="connsiteY6" fmla="*/ 523183 h 523282"/>
              <a:gd name="connsiteX7" fmla="*/ 440251 w 494170"/>
              <a:gd name="connsiteY7" fmla="*/ 523183 h 523282"/>
              <a:gd name="connsiteX8" fmla="*/ 440251 w 494170"/>
              <a:gd name="connsiteY8" fmla="*/ 512140 h 523282"/>
              <a:gd name="connsiteX9" fmla="*/ 451759 w 494170"/>
              <a:gd name="connsiteY9" fmla="*/ 512140 h 523282"/>
              <a:gd name="connsiteX10" fmla="*/ 451759 w 494170"/>
              <a:gd name="connsiteY10" fmla="*/ 523282 h 523282"/>
              <a:gd name="connsiteX11" fmla="*/ 57239 w 494170"/>
              <a:gd name="connsiteY11" fmla="*/ 523282 h 523282"/>
              <a:gd name="connsiteX12" fmla="*/ 440251 w 494170"/>
              <a:gd name="connsiteY12" fmla="*/ 493444 h 523282"/>
              <a:gd name="connsiteX13" fmla="*/ 440251 w 494170"/>
              <a:gd name="connsiteY13" fmla="*/ 512140 h 523282"/>
              <a:gd name="connsiteX14" fmla="*/ 429059 w 494170"/>
              <a:gd name="connsiteY14" fmla="*/ 512140 h 523282"/>
              <a:gd name="connsiteX15" fmla="*/ 429059 w 494170"/>
              <a:gd name="connsiteY15" fmla="*/ 493776 h 523282"/>
              <a:gd name="connsiteX16" fmla="*/ 431774 w 494170"/>
              <a:gd name="connsiteY16" fmla="*/ 494514 h 523282"/>
              <a:gd name="connsiteX17" fmla="*/ 319658 w 494170"/>
              <a:gd name="connsiteY17" fmla="*/ 492781 h 523282"/>
              <a:gd name="connsiteX18" fmla="*/ 319658 w 494170"/>
              <a:gd name="connsiteY18" fmla="*/ 512140 h 523282"/>
              <a:gd name="connsiteX19" fmla="*/ 308513 w 494170"/>
              <a:gd name="connsiteY19" fmla="*/ 512140 h 523282"/>
              <a:gd name="connsiteX20" fmla="*/ 308513 w 494170"/>
              <a:gd name="connsiteY20" fmla="*/ 492783 h 523282"/>
              <a:gd name="connsiteX21" fmla="*/ 311101 w 494170"/>
              <a:gd name="connsiteY21" fmla="*/ 494046 h 523282"/>
              <a:gd name="connsiteX22" fmla="*/ 312720 w 494170"/>
              <a:gd name="connsiteY22" fmla="*/ 494712 h 523282"/>
              <a:gd name="connsiteX23" fmla="*/ 314435 w 494170"/>
              <a:gd name="connsiteY23" fmla="*/ 494284 h 523282"/>
              <a:gd name="connsiteX24" fmla="*/ 57239 w 494170"/>
              <a:gd name="connsiteY24" fmla="*/ 479235 h 523282"/>
              <a:gd name="connsiteX25" fmla="*/ 238095 w 494170"/>
              <a:gd name="connsiteY25" fmla="*/ 479235 h 523282"/>
              <a:gd name="connsiteX26" fmla="*/ 238095 w 494170"/>
              <a:gd name="connsiteY26" fmla="*/ 490378 h 523282"/>
              <a:gd name="connsiteX27" fmla="*/ 57239 w 494170"/>
              <a:gd name="connsiteY27" fmla="*/ 490378 h 523282"/>
              <a:gd name="connsiteX28" fmla="*/ 385263 w 494170"/>
              <a:gd name="connsiteY28" fmla="*/ 456216 h 523282"/>
              <a:gd name="connsiteX29" fmla="*/ 386772 w 494170"/>
              <a:gd name="connsiteY29" fmla="*/ 456650 h 523282"/>
              <a:gd name="connsiteX30" fmla="*/ 411071 w 494170"/>
              <a:gd name="connsiteY30" fmla="*/ 478910 h 523282"/>
              <a:gd name="connsiteX31" fmla="*/ 429059 w 494170"/>
              <a:gd name="connsiteY31" fmla="*/ 480520 h 523282"/>
              <a:gd name="connsiteX32" fmla="*/ 429059 w 494170"/>
              <a:gd name="connsiteY32" fmla="*/ 493776 h 523282"/>
              <a:gd name="connsiteX33" fmla="*/ 400136 w 494170"/>
              <a:gd name="connsiteY33" fmla="*/ 485906 h 523282"/>
              <a:gd name="connsiteX34" fmla="*/ 377267 w 494170"/>
              <a:gd name="connsiteY34" fmla="*/ 462392 h 523282"/>
              <a:gd name="connsiteX35" fmla="*/ 415585 w 494170"/>
              <a:gd name="connsiteY35" fmla="*/ 441635 h 523282"/>
              <a:gd name="connsiteX36" fmla="*/ 429059 w 494170"/>
              <a:gd name="connsiteY36" fmla="*/ 449482 h 523282"/>
              <a:gd name="connsiteX37" fmla="*/ 429059 w 494170"/>
              <a:gd name="connsiteY37" fmla="*/ 462421 h 523282"/>
              <a:gd name="connsiteX38" fmla="*/ 409965 w 494170"/>
              <a:gd name="connsiteY38" fmla="*/ 451300 h 523282"/>
              <a:gd name="connsiteX39" fmla="*/ 452542 w 494170"/>
              <a:gd name="connsiteY39" fmla="*/ 420685 h 523282"/>
              <a:gd name="connsiteX40" fmla="*/ 460686 w 494170"/>
              <a:gd name="connsiteY40" fmla="*/ 428399 h 523282"/>
              <a:gd name="connsiteX41" fmla="*/ 440251 w 494170"/>
              <a:gd name="connsiteY41" fmla="*/ 449935 h 523282"/>
              <a:gd name="connsiteX42" fmla="*/ 440251 w 494170"/>
              <a:gd name="connsiteY42" fmla="*/ 433666 h 523282"/>
              <a:gd name="connsiteX43" fmla="*/ 429059 w 494170"/>
              <a:gd name="connsiteY43" fmla="*/ 408094 h 523282"/>
              <a:gd name="connsiteX44" fmla="*/ 440251 w 494170"/>
              <a:gd name="connsiteY44" fmla="*/ 408094 h 523282"/>
              <a:gd name="connsiteX45" fmla="*/ 440251 w 494170"/>
              <a:gd name="connsiteY45" fmla="*/ 433666 h 523282"/>
              <a:gd name="connsiteX46" fmla="*/ 429730 w 494170"/>
              <a:gd name="connsiteY46" fmla="*/ 444777 h 523282"/>
              <a:gd name="connsiteX47" fmla="*/ 437826 w 494170"/>
              <a:gd name="connsiteY47" fmla="*/ 452490 h 523282"/>
              <a:gd name="connsiteX48" fmla="*/ 440251 w 494170"/>
              <a:gd name="connsiteY48" fmla="*/ 449935 h 523282"/>
              <a:gd name="connsiteX49" fmla="*/ 440251 w 494170"/>
              <a:gd name="connsiteY49" fmla="*/ 481521 h 523282"/>
              <a:gd name="connsiteX50" fmla="*/ 429059 w 494170"/>
              <a:gd name="connsiteY50" fmla="*/ 480520 h 523282"/>
              <a:gd name="connsiteX51" fmla="*/ 429059 w 494170"/>
              <a:gd name="connsiteY51" fmla="*/ 462421 h 523282"/>
              <a:gd name="connsiteX52" fmla="*/ 431873 w 494170"/>
              <a:gd name="connsiteY52" fmla="*/ 464060 h 523282"/>
              <a:gd name="connsiteX53" fmla="*/ 437493 w 494170"/>
              <a:gd name="connsiteY53" fmla="*/ 454395 h 523282"/>
              <a:gd name="connsiteX54" fmla="*/ 429059 w 494170"/>
              <a:gd name="connsiteY54" fmla="*/ 449482 h 523282"/>
              <a:gd name="connsiteX55" fmla="*/ 257422 w 494170"/>
              <a:gd name="connsiteY55" fmla="*/ 370930 h 523282"/>
              <a:gd name="connsiteX56" fmla="*/ 308513 w 494170"/>
              <a:gd name="connsiteY56" fmla="*/ 414261 h 523282"/>
              <a:gd name="connsiteX57" fmla="*/ 308513 w 494170"/>
              <a:gd name="connsiteY57" fmla="*/ 428923 h 523282"/>
              <a:gd name="connsiteX58" fmla="*/ 250183 w 494170"/>
              <a:gd name="connsiteY58" fmla="*/ 379453 h 523282"/>
              <a:gd name="connsiteX59" fmla="*/ 441668 w 494170"/>
              <a:gd name="connsiteY59" fmla="*/ 370014 h 523282"/>
              <a:gd name="connsiteX60" fmla="*/ 492394 w 494170"/>
              <a:gd name="connsiteY60" fmla="*/ 417072 h 523282"/>
              <a:gd name="connsiteX61" fmla="*/ 485061 w 494170"/>
              <a:gd name="connsiteY61" fmla="*/ 464414 h 523282"/>
              <a:gd name="connsiteX62" fmla="*/ 446488 w 494170"/>
              <a:gd name="connsiteY62" fmla="*/ 492657 h 523282"/>
              <a:gd name="connsiteX63" fmla="*/ 440251 w 494170"/>
              <a:gd name="connsiteY63" fmla="*/ 493444 h 523282"/>
              <a:gd name="connsiteX64" fmla="*/ 440251 w 494170"/>
              <a:gd name="connsiteY64" fmla="*/ 481521 h 523282"/>
              <a:gd name="connsiteX65" fmla="*/ 443869 w 494170"/>
              <a:gd name="connsiteY65" fmla="*/ 481845 h 523282"/>
              <a:gd name="connsiteX66" fmla="*/ 475537 w 494170"/>
              <a:gd name="connsiteY66" fmla="*/ 458603 h 523282"/>
              <a:gd name="connsiteX67" fmla="*/ 481537 w 494170"/>
              <a:gd name="connsiteY67" fmla="*/ 419739 h 523282"/>
              <a:gd name="connsiteX68" fmla="*/ 419583 w 494170"/>
              <a:gd name="connsiteY68" fmla="*/ 381875 h 523282"/>
              <a:gd name="connsiteX69" fmla="*/ 416659 w 494170"/>
              <a:gd name="connsiteY69" fmla="*/ 380104 h 523282"/>
              <a:gd name="connsiteX70" fmla="*/ 417112 w 494170"/>
              <a:gd name="connsiteY70" fmla="*/ 371321 h 523282"/>
              <a:gd name="connsiteX71" fmla="*/ 416992 w 494170"/>
              <a:gd name="connsiteY71" fmla="*/ 370965 h 523282"/>
              <a:gd name="connsiteX72" fmla="*/ 58882 w 494170"/>
              <a:gd name="connsiteY72" fmla="*/ 329858 h 523282"/>
              <a:gd name="connsiteX73" fmla="*/ 66288 w 494170"/>
              <a:gd name="connsiteY73" fmla="*/ 341386 h 523282"/>
              <a:gd name="connsiteX74" fmla="*/ 126024 w 494170"/>
              <a:gd name="connsiteY74" fmla="*/ 383724 h 523282"/>
              <a:gd name="connsiteX75" fmla="*/ 142423 w 494170"/>
              <a:gd name="connsiteY75" fmla="*/ 389083 h 523282"/>
              <a:gd name="connsiteX76" fmla="*/ 147095 w 494170"/>
              <a:gd name="connsiteY76" fmla="*/ 400665 h 523282"/>
              <a:gd name="connsiteX77" fmla="*/ 151953 w 494170"/>
              <a:gd name="connsiteY77" fmla="*/ 403712 h 523282"/>
              <a:gd name="connsiteX78" fmla="*/ 154476 w 494170"/>
              <a:gd name="connsiteY78" fmla="*/ 403093 h 523282"/>
              <a:gd name="connsiteX79" fmla="*/ 156905 w 494170"/>
              <a:gd name="connsiteY79" fmla="*/ 395760 h 523282"/>
              <a:gd name="connsiteX80" fmla="*/ 156021 w 494170"/>
              <a:gd name="connsiteY80" fmla="*/ 393525 h 523282"/>
              <a:gd name="connsiteX81" fmla="*/ 161276 w 494170"/>
              <a:gd name="connsiteY81" fmla="*/ 395242 h 523282"/>
              <a:gd name="connsiteX82" fmla="*/ 193263 w 494170"/>
              <a:gd name="connsiteY82" fmla="*/ 398639 h 523282"/>
              <a:gd name="connsiteX83" fmla="*/ 193242 w 494170"/>
              <a:gd name="connsiteY83" fmla="*/ 404916 h 523282"/>
              <a:gd name="connsiteX84" fmla="*/ 198754 w 494170"/>
              <a:gd name="connsiteY84" fmla="*/ 410392 h 523282"/>
              <a:gd name="connsiteX85" fmla="*/ 204219 w 494170"/>
              <a:gd name="connsiteY85" fmla="*/ 405011 h 523282"/>
              <a:gd name="connsiteX86" fmla="*/ 204221 w 494170"/>
              <a:gd name="connsiteY86" fmla="*/ 404380 h 523282"/>
              <a:gd name="connsiteX87" fmla="*/ 204720 w 494170"/>
              <a:gd name="connsiteY87" fmla="*/ 404879 h 523282"/>
              <a:gd name="connsiteX88" fmla="*/ 199101 w 494170"/>
              <a:gd name="connsiteY88" fmla="*/ 410452 h 523282"/>
              <a:gd name="connsiteX89" fmla="*/ 121765 w 494170"/>
              <a:gd name="connsiteY89" fmla="*/ 394211 h 523282"/>
              <a:gd name="connsiteX90" fmla="*/ 58430 w 494170"/>
              <a:gd name="connsiteY90" fmla="*/ 349727 h 523282"/>
              <a:gd name="connsiteX91" fmla="*/ 47477 w 494170"/>
              <a:gd name="connsiteY91" fmla="*/ 332635 h 523282"/>
              <a:gd name="connsiteX92" fmla="*/ 49280 w 494170"/>
              <a:gd name="connsiteY92" fmla="*/ 333710 h 523282"/>
              <a:gd name="connsiteX93" fmla="*/ 51899 w 494170"/>
              <a:gd name="connsiteY93" fmla="*/ 333091 h 523282"/>
              <a:gd name="connsiteX94" fmla="*/ 44954 w 494170"/>
              <a:gd name="connsiteY94" fmla="*/ 328698 h 523282"/>
              <a:gd name="connsiteX95" fmla="*/ 47477 w 494170"/>
              <a:gd name="connsiteY95" fmla="*/ 332635 h 523282"/>
              <a:gd name="connsiteX96" fmla="*/ 44328 w 494170"/>
              <a:gd name="connsiteY96" fmla="*/ 330758 h 523282"/>
              <a:gd name="connsiteX97" fmla="*/ 353768 w 494170"/>
              <a:gd name="connsiteY97" fmla="*/ 316747 h 523282"/>
              <a:gd name="connsiteX98" fmla="*/ 362197 w 494170"/>
              <a:gd name="connsiteY98" fmla="*/ 324080 h 523282"/>
              <a:gd name="connsiteX99" fmla="*/ 319658 w 494170"/>
              <a:gd name="connsiteY99" fmla="*/ 373039 h 523282"/>
              <a:gd name="connsiteX100" fmla="*/ 319658 w 494170"/>
              <a:gd name="connsiteY100" fmla="*/ 355963 h 523282"/>
              <a:gd name="connsiteX101" fmla="*/ 123179 w 494170"/>
              <a:gd name="connsiteY101" fmla="*/ 309851 h 523282"/>
              <a:gd name="connsiteX102" fmla="*/ 123432 w 494170"/>
              <a:gd name="connsiteY102" fmla="*/ 311110 h 523282"/>
              <a:gd name="connsiteX103" fmla="*/ 156021 w 494170"/>
              <a:gd name="connsiteY103" fmla="*/ 393525 h 523282"/>
              <a:gd name="connsiteX104" fmla="*/ 142423 w 494170"/>
              <a:gd name="connsiteY104" fmla="*/ 389083 h 523282"/>
              <a:gd name="connsiteX105" fmla="*/ 114590 w 494170"/>
              <a:gd name="connsiteY105" fmla="*/ 320083 h 523282"/>
              <a:gd name="connsiteX106" fmla="*/ 112878 w 494170"/>
              <a:gd name="connsiteY106" fmla="*/ 312032 h 523282"/>
              <a:gd name="connsiteX107" fmla="*/ 204565 w 494170"/>
              <a:gd name="connsiteY107" fmla="*/ 301479 h 523282"/>
              <a:gd name="connsiteX108" fmla="*/ 204554 w 494170"/>
              <a:gd name="connsiteY108" fmla="*/ 307954 h 523282"/>
              <a:gd name="connsiteX109" fmla="*/ 204251 w 494170"/>
              <a:gd name="connsiteY109" fmla="*/ 396395 h 523282"/>
              <a:gd name="connsiteX110" fmla="*/ 204221 w 494170"/>
              <a:gd name="connsiteY110" fmla="*/ 404380 h 523282"/>
              <a:gd name="connsiteX111" fmla="*/ 199101 w 494170"/>
              <a:gd name="connsiteY111" fmla="*/ 399259 h 523282"/>
              <a:gd name="connsiteX112" fmla="*/ 193263 w 494170"/>
              <a:gd name="connsiteY112" fmla="*/ 398639 h 523282"/>
              <a:gd name="connsiteX113" fmla="*/ 193438 w 494170"/>
              <a:gd name="connsiteY113" fmla="*/ 344511 h 523282"/>
              <a:gd name="connsiteX114" fmla="*/ 193518 w 494170"/>
              <a:gd name="connsiteY114" fmla="*/ 301928 h 523282"/>
              <a:gd name="connsiteX115" fmla="*/ 110549 w 494170"/>
              <a:gd name="connsiteY115" fmla="*/ 301081 h 523282"/>
              <a:gd name="connsiteX116" fmla="*/ 112878 w 494170"/>
              <a:gd name="connsiteY116" fmla="*/ 312032 h 523282"/>
              <a:gd name="connsiteX117" fmla="*/ 99745 w 494170"/>
              <a:gd name="connsiteY117" fmla="*/ 314812 h 523282"/>
              <a:gd name="connsiteX118" fmla="*/ 64790 w 494170"/>
              <a:gd name="connsiteY118" fmla="*/ 327123 h 523282"/>
              <a:gd name="connsiteX119" fmla="*/ 58882 w 494170"/>
              <a:gd name="connsiteY119" fmla="*/ 329858 h 523282"/>
              <a:gd name="connsiteX120" fmla="*/ 52777 w 494170"/>
              <a:gd name="connsiteY120" fmla="*/ 320355 h 523282"/>
              <a:gd name="connsiteX121" fmla="*/ 60017 w 494170"/>
              <a:gd name="connsiteY121" fmla="*/ 316972 h 523282"/>
              <a:gd name="connsiteX122" fmla="*/ 95704 w 494170"/>
              <a:gd name="connsiteY122" fmla="*/ 304282 h 523282"/>
              <a:gd name="connsiteX123" fmla="*/ 308513 w 494170"/>
              <a:gd name="connsiteY123" fmla="*/ 295816 h 523282"/>
              <a:gd name="connsiteX124" fmla="*/ 319658 w 494170"/>
              <a:gd name="connsiteY124" fmla="*/ 295816 h 523282"/>
              <a:gd name="connsiteX125" fmla="*/ 319658 w 494170"/>
              <a:gd name="connsiteY125" fmla="*/ 355963 h 523282"/>
              <a:gd name="connsiteX126" fmla="*/ 309000 w 494170"/>
              <a:gd name="connsiteY126" fmla="*/ 368216 h 523282"/>
              <a:gd name="connsiteX127" fmla="*/ 317477 w 494170"/>
              <a:gd name="connsiteY127" fmla="*/ 375549 h 523282"/>
              <a:gd name="connsiteX128" fmla="*/ 319658 w 494170"/>
              <a:gd name="connsiteY128" fmla="*/ 373039 h 523282"/>
              <a:gd name="connsiteX129" fmla="*/ 319658 w 494170"/>
              <a:gd name="connsiteY129" fmla="*/ 481081 h 523282"/>
              <a:gd name="connsiteX130" fmla="*/ 313578 w 494170"/>
              <a:gd name="connsiteY130" fmla="*/ 482998 h 523282"/>
              <a:gd name="connsiteX131" fmla="*/ 308513 w 494170"/>
              <a:gd name="connsiteY131" fmla="*/ 480505 h 523282"/>
              <a:gd name="connsiteX132" fmla="*/ 308513 w 494170"/>
              <a:gd name="connsiteY132" fmla="*/ 428923 h 523282"/>
              <a:gd name="connsiteX133" fmla="*/ 310477 w 494170"/>
              <a:gd name="connsiteY133" fmla="*/ 430589 h 523282"/>
              <a:gd name="connsiteX134" fmla="*/ 317716 w 494170"/>
              <a:gd name="connsiteY134" fmla="*/ 422066 h 523282"/>
              <a:gd name="connsiteX135" fmla="*/ 308513 w 494170"/>
              <a:gd name="connsiteY135" fmla="*/ 414261 h 523282"/>
              <a:gd name="connsiteX136" fmla="*/ 193539 w 494170"/>
              <a:gd name="connsiteY136" fmla="*/ 290845 h 523282"/>
              <a:gd name="connsiteX137" fmla="*/ 193518 w 494170"/>
              <a:gd name="connsiteY137" fmla="*/ 301928 h 523282"/>
              <a:gd name="connsiteX138" fmla="*/ 152796 w 494170"/>
              <a:gd name="connsiteY138" fmla="*/ 303581 h 523282"/>
              <a:gd name="connsiteX139" fmla="*/ 123179 w 494170"/>
              <a:gd name="connsiteY139" fmla="*/ 309851 h 523282"/>
              <a:gd name="connsiteX140" fmla="*/ 120967 w 494170"/>
              <a:gd name="connsiteY140" fmla="*/ 298835 h 523282"/>
              <a:gd name="connsiteX141" fmla="*/ 148984 w 494170"/>
              <a:gd name="connsiteY141" fmla="*/ 292794 h 523282"/>
              <a:gd name="connsiteX142" fmla="*/ 220547 w 494170"/>
              <a:gd name="connsiteY142" fmla="*/ 289663 h 523282"/>
              <a:gd name="connsiteX143" fmla="*/ 225880 w 494170"/>
              <a:gd name="connsiteY143" fmla="*/ 295520 h 523282"/>
              <a:gd name="connsiteX144" fmla="*/ 219976 w 494170"/>
              <a:gd name="connsiteY144" fmla="*/ 300854 h 523282"/>
              <a:gd name="connsiteX145" fmla="*/ 204565 w 494170"/>
              <a:gd name="connsiteY145" fmla="*/ 301479 h 523282"/>
              <a:gd name="connsiteX146" fmla="*/ 204582 w 494170"/>
              <a:gd name="connsiteY146" fmla="*/ 290362 h 523282"/>
              <a:gd name="connsiteX147" fmla="*/ 313482 w 494170"/>
              <a:gd name="connsiteY147" fmla="*/ 214372 h 523282"/>
              <a:gd name="connsiteX148" fmla="*/ 317007 w 494170"/>
              <a:gd name="connsiteY148" fmla="*/ 217849 h 523282"/>
              <a:gd name="connsiteX149" fmla="*/ 401441 w 494170"/>
              <a:gd name="connsiteY149" fmla="*/ 324851 h 523282"/>
              <a:gd name="connsiteX150" fmla="*/ 416992 w 494170"/>
              <a:gd name="connsiteY150" fmla="*/ 370965 h 523282"/>
              <a:gd name="connsiteX151" fmla="*/ 416916 w 494170"/>
              <a:gd name="connsiteY151" fmla="*/ 370968 h 523282"/>
              <a:gd name="connsiteX152" fmla="*/ 412821 w 494170"/>
              <a:gd name="connsiteY152" fmla="*/ 377779 h 523282"/>
              <a:gd name="connsiteX153" fmla="*/ 416659 w 494170"/>
              <a:gd name="connsiteY153" fmla="*/ 380104 h 523282"/>
              <a:gd name="connsiteX154" fmla="*/ 414972 w 494170"/>
              <a:gd name="connsiteY154" fmla="*/ 412853 h 523282"/>
              <a:gd name="connsiteX155" fmla="*/ 394827 w 494170"/>
              <a:gd name="connsiteY155" fmla="*/ 448830 h 523282"/>
              <a:gd name="connsiteX156" fmla="*/ 385263 w 494170"/>
              <a:gd name="connsiteY156" fmla="*/ 456216 h 523282"/>
              <a:gd name="connsiteX157" fmla="*/ 379153 w 494170"/>
              <a:gd name="connsiteY157" fmla="*/ 454459 h 523282"/>
              <a:gd name="connsiteX158" fmla="*/ 376963 w 494170"/>
              <a:gd name="connsiteY158" fmla="*/ 462080 h 523282"/>
              <a:gd name="connsiteX159" fmla="*/ 377267 w 494170"/>
              <a:gd name="connsiteY159" fmla="*/ 462392 h 523282"/>
              <a:gd name="connsiteX160" fmla="*/ 357679 w 494170"/>
              <a:gd name="connsiteY160" fmla="*/ 477521 h 523282"/>
              <a:gd name="connsiteX161" fmla="*/ 327984 w 494170"/>
              <a:gd name="connsiteY161" fmla="*/ 490385 h 523282"/>
              <a:gd name="connsiteX162" fmla="*/ 319658 w 494170"/>
              <a:gd name="connsiteY162" fmla="*/ 492781 h 523282"/>
              <a:gd name="connsiteX163" fmla="*/ 319658 w 494170"/>
              <a:gd name="connsiteY163" fmla="*/ 481081 h 523282"/>
              <a:gd name="connsiteX164" fmla="*/ 328383 w 494170"/>
              <a:gd name="connsiteY164" fmla="*/ 478331 h 523282"/>
              <a:gd name="connsiteX165" fmla="*/ 352583 w 494170"/>
              <a:gd name="connsiteY165" fmla="*/ 467521 h 523282"/>
              <a:gd name="connsiteX166" fmla="*/ 404161 w 494170"/>
              <a:gd name="connsiteY166" fmla="*/ 409710 h 523282"/>
              <a:gd name="connsiteX167" fmla="*/ 394636 w 494170"/>
              <a:gd name="connsiteY167" fmla="*/ 336470 h 523282"/>
              <a:gd name="connsiteX168" fmla="*/ 312911 w 494170"/>
              <a:gd name="connsiteY168" fmla="*/ 229277 h 523282"/>
              <a:gd name="connsiteX169" fmla="*/ 263475 w 494170"/>
              <a:gd name="connsiteY169" fmla="*/ 279945 h 523282"/>
              <a:gd name="connsiteX170" fmla="*/ 220089 w 494170"/>
              <a:gd name="connsiteY170" fmla="*/ 392376 h 523282"/>
              <a:gd name="connsiteX171" fmla="*/ 275924 w 494170"/>
              <a:gd name="connsiteY171" fmla="*/ 464465 h 523282"/>
              <a:gd name="connsiteX172" fmla="*/ 308513 w 494170"/>
              <a:gd name="connsiteY172" fmla="*/ 480505 h 523282"/>
              <a:gd name="connsiteX173" fmla="*/ 308513 w 494170"/>
              <a:gd name="connsiteY173" fmla="*/ 492783 h 523282"/>
              <a:gd name="connsiteX174" fmla="*/ 270066 w 494170"/>
              <a:gd name="connsiteY174" fmla="*/ 474027 h 523282"/>
              <a:gd name="connsiteX175" fmla="*/ 209040 w 494170"/>
              <a:gd name="connsiteY175" fmla="*/ 394043 h 523282"/>
              <a:gd name="connsiteX176" fmla="*/ 219612 w 494170"/>
              <a:gd name="connsiteY176" fmla="*/ 329089 h 523282"/>
              <a:gd name="connsiteX177" fmla="*/ 254855 w 494170"/>
              <a:gd name="connsiteY177" fmla="*/ 272802 h 523282"/>
              <a:gd name="connsiteX178" fmla="*/ 309625 w 494170"/>
              <a:gd name="connsiteY178" fmla="*/ 217420 h 523282"/>
              <a:gd name="connsiteX179" fmla="*/ 297051 w 494170"/>
              <a:gd name="connsiteY179" fmla="*/ 212388 h 523282"/>
              <a:gd name="connsiteX180" fmla="*/ 307962 w 494170"/>
              <a:gd name="connsiteY180" fmla="*/ 212388 h 523282"/>
              <a:gd name="connsiteX181" fmla="*/ 308189 w 494170"/>
              <a:gd name="connsiteY181" fmla="*/ 216001 h 523282"/>
              <a:gd name="connsiteX182" fmla="*/ 302713 w 494170"/>
              <a:gd name="connsiteY182" fmla="*/ 221144 h 523282"/>
              <a:gd name="connsiteX183" fmla="*/ 302427 w 494170"/>
              <a:gd name="connsiteY183" fmla="*/ 221144 h 523282"/>
              <a:gd name="connsiteX184" fmla="*/ 297237 w 494170"/>
              <a:gd name="connsiteY184" fmla="*/ 215382 h 523282"/>
              <a:gd name="connsiteX185" fmla="*/ 193311 w 494170"/>
              <a:gd name="connsiteY185" fmla="*/ 212388 h 523282"/>
              <a:gd name="connsiteX186" fmla="*/ 194401 w 494170"/>
              <a:gd name="connsiteY186" fmla="*/ 212388 h 523282"/>
              <a:gd name="connsiteX187" fmla="*/ 204313 w 494170"/>
              <a:gd name="connsiteY187" fmla="*/ 212388 h 523282"/>
              <a:gd name="connsiteX188" fmla="*/ 204363 w 494170"/>
              <a:gd name="connsiteY188" fmla="*/ 212564 h 523282"/>
              <a:gd name="connsiteX189" fmla="*/ 204506 w 494170"/>
              <a:gd name="connsiteY189" fmla="*/ 218898 h 523282"/>
              <a:gd name="connsiteX190" fmla="*/ 204602 w 494170"/>
              <a:gd name="connsiteY190" fmla="*/ 241138 h 523282"/>
              <a:gd name="connsiteX191" fmla="*/ 204614 w 494170"/>
              <a:gd name="connsiteY191" fmla="*/ 270064 h 523282"/>
              <a:gd name="connsiteX192" fmla="*/ 204582 w 494170"/>
              <a:gd name="connsiteY192" fmla="*/ 290362 h 523282"/>
              <a:gd name="connsiteX193" fmla="*/ 193539 w 494170"/>
              <a:gd name="connsiteY193" fmla="*/ 290845 h 523282"/>
              <a:gd name="connsiteX194" fmla="*/ 193554 w 494170"/>
              <a:gd name="connsiteY194" fmla="*/ 283244 h 523282"/>
              <a:gd name="connsiteX195" fmla="*/ 193437 w 494170"/>
              <a:gd name="connsiteY195" fmla="*/ 218822 h 523282"/>
              <a:gd name="connsiteX196" fmla="*/ 96600 w 494170"/>
              <a:gd name="connsiteY196" fmla="*/ 212388 h 523282"/>
              <a:gd name="connsiteX197" fmla="*/ 107748 w 494170"/>
              <a:gd name="connsiteY197" fmla="*/ 212388 h 523282"/>
              <a:gd name="connsiteX198" fmla="*/ 108334 w 494170"/>
              <a:gd name="connsiteY198" fmla="*/ 235941 h 523282"/>
              <a:gd name="connsiteX199" fmla="*/ 120967 w 494170"/>
              <a:gd name="connsiteY199" fmla="*/ 298835 h 523282"/>
              <a:gd name="connsiteX200" fmla="*/ 110549 w 494170"/>
              <a:gd name="connsiteY200" fmla="*/ 301081 h 523282"/>
              <a:gd name="connsiteX201" fmla="*/ 97620 w 494170"/>
              <a:gd name="connsiteY201" fmla="*/ 240286 h 523282"/>
              <a:gd name="connsiteX202" fmla="*/ 391543 w 494170"/>
              <a:gd name="connsiteY202" fmla="*/ 208521 h 523282"/>
              <a:gd name="connsiteX203" fmla="*/ 396088 w 494170"/>
              <a:gd name="connsiteY203" fmla="*/ 208521 h 523282"/>
              <a:gd name="connsiteX204" fmla="*/ 385915 w 494170"/>
              <a:gd name="connsiteY204" fmla="*/ 271808 h 523282"/>
              <a:gd name="connsiteX205" fmla="*/ 380582 w 494170"/>
              <a:gd name="connsiteY205" fmla="*/ 275618 h 523282"/>
              <a:gd name="connsiteX206" fmla="*/ 378820 w 494170"/>
              <a:gd name="connsiteY206" fmla="*/ 275332 h 523282"/>
              <a:gd name="connsiteX207" fmla="*/ 375296 w 494170"/>
              <a:gd name="connsiteY207" fmla="*/ 268236 h 523282"/>
              <a:gd name="connsiteX208" fmla="*/ 384275 w 494170"/>
              <a:gd name="connsiteY208" fmla="*/ 212388 h 523282"/>
              <a:gd name="connsiteX209" fmla="*/ 391543 w 494170"/>
              <a:gd name="connsiteY209" fmla="*/ 212388 h 523282"/>
              <a:gd name="connsiteX210" fmla="*/ 616 w 494170"/>
              <a:gd name="connsiteY210" fmla="*/ 208521 h 523282"/>
              <a:gd name="connsiteX211" fmla="*/ 6646 w 494170"/>
              <a:gd name="connsiteY211" fmla="*/ 208521 h 523282"/>
              <a:gd name="connsiteX212" fmla="*/ 6646 w 494170"/>
              <a:gd name="connsiteY212" fmla="*/ 212388 h 523282"/>
              <a:gd name="connsiteX213" fmla="*/ 12201 w 494170"/>
              <a:gd name="connsiteY213" fmla="*/ 212388 h 523282"/>
              <a:gd name="connsiteX214" fmla="*/ 15015 w 494170"/>
              <a:gd name="connsiteY214" fmla="*/ 241617 h 523282"/>
              <a:gd name="connsiteX215" fmla="*/ 25980 w 494170"/>
              <a:gd name="connsiteY215" fmla="*/ 278642 h 523282"/>
              <a:gd name="connsiteX216" fmla="*/ 52777 w 494170"/>
              <a:gd name="connsiteY216" fmla="*/ 320355 h 523282"/>
              <a:gd name="connsiteX217" fmla="*/ 46614 w 494170"/>
              <a:gd name="connsiteY217" fmla="*/ 323234 h 523282"/>
              <a:gd name="connsiteX218" fmla="*/ 44954 w 494170"/>
              <a:gd name="connsiteY218" fmla="*/ 328698 h 523282"/>
              <a:gd name="connsiteX219" fmla="*/ 15090 w 494170"/>
              <a:gd name="connsiteY219" fmla="*/ 282095 h 523282"/>
              <a:gd name="connsiteX220" fmla="*/ 3833 w 494170"/>
              <a:gd name="connsiteY220" fmla="*/ 243114 h 523282"/>
              <a:gd name="connsiteX221" fmla="*/ 308 w 494170"/>
              <a:gd name="connsiteY221" fmla="*/ 205206 h 523282"/>
              <a:gd name="connsiteX222" fmla="*/ 616 w 494170"/>
              <a:gd name="connsiteY222" fmla="*/ 208521 h 523282"/>
              <a:gd name="connsiteX223" fmla="*/ 0 w 494170"/>
              <a:gd name="connsiteY223" fmla="*/ 208521 h 523282"/>
              <a:gd name="connsiteX224" fmla="*/ 198754 w 494170"/>
              <a:gd name="connsiteY224" fmla="*/ 204849 h 523282"/>
              <a:gd name="connsiteX225" fmla="*/ 202637 w 494170"/>
              <a:gd name="connsiteY225" fmla="*/ 206468 h 523282"/>
              <a:gd name="connsiteX226" fmla="*/ 203200 w 494170"/>
              <a:gd name="connsiteY226" fmla="*/ 208457 h 523282"/>
              <a:gd name="connsiteX227" fmla="*/ 202595 w 494170"/>
              <a:gd name="connsiteY227" fmla="*/ 210622 h 523282"/>
              <a:gd name="connsiteX228" fmla="*/ 198730 w 494170"/>
              <a:gd name="connsiteY228" fmla="*/ 212289 h 523282"/>
              <a:gd name="connsiteX229" fmla="*/ 195006 w 494170"/>
              <a:gd name="connsiteY229" fmla="*/ 208573 h 523282"/>
              <a:gd name="connsiteX230" fmla="*/ 396731 w 494170"/>
              <a:gd name="connsiteY230" fmla="*/ 204523 h 523282"/>
              <a:gd name="connsiteX231" fmla="*/ 397099 w 494170"/>
              <a:gd name="connsiteY231" fmla="*/ 208521 h 523282"/>
              <a:gd name="connsiteX232" fmla="*/ 396088 w 494170"/>
              <a:gd name="connsiteY232" fmla="*/ 208521 h 523282"/>
              <a:gd name="connsiteX233" fmla="*/ 680 w 494170"/>
              <a:gd name="connsiteY233" fmla="*/ 201211 h 523282"/>
              <a:gd name="connsiteX234" fmla="*/ 308 w 494170"/>
              <a:gd name="connsiteY234" fmla="*/ 205206 h 523282"/>
              <a:gd name="connsiteX235" fmla="*/ 0 w 494170"/>
              <a:gd name="connsiteY235" fmla="*/ 201891 h 523282"/>
              <a:gd name="connsiteX236" fmla="*/ 386675 w 494170"/>
              <a:gd name="connsiteY236" fmla="*/ 201178 h 523282"/>
              <a:gd name="connsiteX237" fmla="*/ 391543 w 494170"/>
              <a:gd name="connsiteY237" fmla="*/ 201178 h 523282"/>
              <a:gd name="connsiteX238" fmla="*/ 391543 w 494170"/>
              <a:gd name="connsiteY238" fmla="*/ 208521 h 523282"/>
              <a:gd name="connsiteX239" fmla="*/ 385910 w 494170"/>
              <a:gd name="connsiteY239" fmla="*/ 208521 h 523282"/>
              <a:gd name="connsiteX240" fmla="*/ 385532 w 494170"/>
              <a:gd name="connsiteY240" fmla="*/ 204572 h 523282"/>
              <a:gd name="connsiteX241" fmla="*/ 385963 w 494170"/>
              <a:gd name="connsiteY241" fmla="*/ 201891 h 523282"/>
              <a:gd name="connsiteX242" fmla="*/ 307257 w 494170"/>
              <a:gd name="connsiteY242" fmla="*/ 201178 h 523282"/>
              <a:gd name="connsiteX243" fmla="*/ 385207 w 494170"/>
              <a:gd name="connsiteY243" fmla="*/ 201178 h 523282"/>
              <a:gd name="connsiteX244" fmla="*/ 385532 w 494170"/>
              <a:gd name="connsiteY244" fmla="*/ 204572 h 523282"/>
              <a:gd name="connsiteX245" fmla="*/ 384275 w 494170"/>
              <a:gd name="connsiteY245" fmla="*/ 212388 h 523282"/>
              <a:gd name="connsiteX246" fmla="*/ 307962 w 494170"/>
              <a:gd name="connsiteY246" fmla="*/ 212388 h 523282"/>
              <a:gd name="connsiteX247" fmla="*/ 204384 w 494170"/>
              <a:gd name="connsiteY247" fmla="*/ 201178 h 523282"/>
              <a:gd name="connsiteX248" fmla="*/ 296356 w 494170"/>
              <a:gd name="connsiteY248" fmla="*/ 201178 h 523282"/>
              <a:gd name="connsiteX249" fmla="*/ 297051 w 494170"/>
              <a:gd name="connsiteY249" fmla="*/ 212388 h 523282"/>
              <a:gd name="connsiteX250" fmla="*/ 204313 w 494170"/>
              <a:gd name="connsiteY250" fmla="*/ 212388 h 523282"/>
              <a:gd name="connsiteX251" fmla="*/ 203200 w 494170"/>
              <a:gd name="connsiteY251" fmla="*/ 208457 h 523282"/>
              <a:gd name="connsiteX252" fmla="*/ 204313 w 494170"/>
              <a:gd name="connsiteY252" fmla="*/ 204478 h 523282"/>
              <a:gd name="connsiteX253" fmla="*/ 107470 w 494170"/>
              <a:gd name="connsiteY253" fmla="*/ 201178 h 523282"/>
              <a:gd name="connsiteX254" fmla="*/ 193378 w 494170"/>
              <a:gd name="connsiteY254" fmla="*/ 201178 h 523282"/>
              <a:gd name="connsiteX255" fmla="*/ 193290 w 494170"/>
              <a:gd name="connsiteY255" fmla="*/ 205859 h 523282"/>
              <a:gd name="connsiteX256" fmla="*/ 193242 w 494170"/>
              <a:gd name="connsiteY256" fmla="*/ 206812 h 523282"/>
              <a:gd name="connsiteX257" fmla="*/ 195006 w 494170"/>
              <a:gd name="connsiteY257" fmla="*/ 208573 h 523282"/>
              <a:gd name="connsiteX258" fmla="*/ 193242 w 494170"/>
              <a:gd name="connsiteY258" fmla="*/ 210326 h 523282"/>
              <a:gd name="connsiteX259" fmla="*/ 193290 w 494170"/>
              <a:gd name="connsiteY259" fmla="*/ 211326 h 523282"/>
              <a:gd name="connsiteX260" fmla="*/ 193311 w 494170"/>
              <a:gd name="connsiteY260" fmla="*/ 212388 h 523282"/>
              <a:gd name="connsiteX261" fmla="*/ 107748 w 494170"/>
              <a:gd name="connsiteY261" fmla="*/ 212388 h 523282"/>
              <a:gd name="connsiteX262" fmla="*/ 11896 w 494170"/>
              <a:gd name="connsiteY262" fmla="*/ 201178 h 523282"/>
              <a:gd name="connsiteX263" fmla="*/ 96190 w 494170"/>
              <a:gd name="connsiteY263" fmla="*/ 201178 h 523282"/>
              <a:gd name="connsiteX264" fmla="*/ 96600 w 494170"/>
              <a:gd name="connsiteY264" fmla="*/ 212388 h 523282"/>
              <a:gd name="connsiteX265" fmla="*/ 12201 w 494170"/>
              <a:gd name="connsiteY265" fmla="*/ 212388 h 523282"/>
              <a:gd name="connsiteX266" fmla="*/ 11509 w 494170"/>
              <a:gd name="connsiteY266" fmla="*/ 205199 h 523282"/>
              <a:gd name="connsiteX267" fmla="*/ 6646 w 494170"/>
              <a:gd name="connsiteY267" fmla="*/ 201178 h 523282"/>
              <a:gd name="connsiteX268" fmla="*/ 10472 w 494170"/>
              <a:gd name="connsiteY268" fmla="*/ 201178 h 523282"/>
              <a:gd name="connsiteX269" fmla="*/ 11191 w 494170"/>
              <a:gd name="connsiteY269" fmla="*/ 201891 h 523282"/>
              <a:gd name="connsiteX270" fmla="*/ 11509 w 494170"/>
              <a:gd name="connsiteY270" fmla="*/ 205199 h 523282"/>
              <a:gd name="connsiteX271" fmla="*/ 11189 w 494170"/>
              <a:gd name="connsiteY271" fmla="*/ 208521 h 523282"/>
              <a:gd name="connsiteX272" fmla="*/ 6646 w 494170"/>
              <a:gd name="connsiteY272" fmla="*/ 208521 h 523282"/>
              <a:gd name="connsiteX273" fmla="*/ 396421 w 494170"/>
              <a:gd name="connsiteY273" fmla="*/ 201164 h 523282"/>
              <a:gd name="connsiteX274" fmla="*/ 397154 w 494170"/>
              <a:gd name="connsiteY274" fmla="*/ 201891 h 523282"/>
              <a:gd name="connsiteX275" fmla="*/ 396731 w 494170"/>
              <a:gd name="connsiteY275" fmla="*/ 204523 h 523282"/>
              <a:gd name="connsiteX276" fmla="*/ 193527 w 494170"/>
              <a:gd name="connsiteY276" fmla="*/ 127446 h 523282"/>
              <a:gd name="connsiteX277" fmla="*/ 200885 w 494170"/>
              <a:gd name="connsiteY277" fmla="*/ 128068 h 523282"/>
              <a:gd name="connsiteX278" fmla="*/ 204527 w 494170"/>
              <a:gd name="connsiteY278" fmla="*/ 127881 h 523282"/>
              <a:gd name="connsiteX279" fmla="*/ 204545 w 494170"/>
              <a:gd name="connsiteY279" fmla="*/ 145119 h 523282"/>
              <a:gd name="connsiteX280" fmla="*/ 204551 w 494170"/>
              <a:gd name="connsiteY280" fmla="*/ 174995 h 523282"/>
              <a:gd name="connsiteX281" fmla="*/ 204456 w 494170"/>
              <a:gd name="connsiteY281" fmla="*/ 197905 h 523282"/>
              <a:gd name="connsiteX282" fmla="*/ 204384 w 494170"/>
              <a:gd name="connsiteY282" fmla="*/ 201178 h 523282"/>
              <a:gd name="connsiteX283" fmla="*/ 193378 w 494170"/>
              <a:gd name="connsiteY283" fmla="*/ 201178 h 523282"/>
              <a:gd name="connsiteX284" fmla="*/ 193435 w 494170"/>
              <a:gd name="connsiteY284" fmla="*/ 198144 h 523282"/>
              <a:gd name="connsiteX285" fmla="*/ 193534 w 494170"/>
              <a:gd name="connsiteY285" fmla="*/ 131545 h 523282"/>
              <a:gd name="connsiteX286" fmla="*/ 103645 w 494170"/>
              <a:gd name="connsiteY286" fmla="*/ 115011 h 523282"/>
              <a:gd name="connsiteX287" fmla="*/ 114392 w 494170"/>
              <a:gd name="connsiteY287" fmla="*/ 117413 h 523282"/>
              <a:gd name="connsiteX288" fmla="*/ 113762 w 494170"/>
              <a:gd name="connsiteY288" fmla="*/ 119621 h 523282"/>
              <a:gd name="connsiteX289" fmla="*/ 106736 w 494170"/>
              <a:gd name="connsiteY289" fmla="*/ 171647 h 523282"/>
              <a:gd name="connsiteX290" fmla="*/ 107470 w 494170"/>
              <a:gd name="connsiteY290" fmla="*/ 201178 h 523282"/>
              <a:gd name="connsiteX291" fmla="*/ 96190 w 494170"/>
              <a:gd name="connsiteY291" fmla="*/ 201178 h 523282"/>
              <a:gd name="connsiteX292" fmla="*/ 95328 w 494170"/>
              <a:gd name="connsiteY292" fmla="*/ 177579 h 523282"/>
              <a:gd name="connsiteX293" fmla="*/ 103143 w 494170"/>
              <a:gd name="connsiteY293" fmla="*/ 116764 h 523282"/>
              <a:gd name="connsiteX294" fmla="*/ 298903 w 494170"/>
              <a:gd name="connsiteY294" fmla="*/ 114190 h 523282"/>
              <a:gd name="connsiteX295" fmla="*/ 302618 w 494170"/>
              <a:gd name="connsiteY295" fmla="*/ 127395 h 523282"/>
              <a:gd name="connsiteX296" fmla="*/ 307257 w 494170"/>
              <a:gd name="connsiteY296" fmla="*/ 201178 h 523282"/>
              <a:gd name="connsiteX297" fmla="*/ 296356 w 494170"/>
              <a:gd name="connsiteY297" fmla="*/ 201178 h 523282"/>
              <a:gd name="connsiteX298" fmla="*/ 291921 w 494170"/>
              <a:gd name="connsiteY298" fmla="*/ 129681 h 523282"/>
              <a:gd name="connsiteX299" fmla="*/ 288275 w 494170"/>
              <a:gd name="connsiteY299" fmla="*/ 116665 h 523282"/>
              <a:gd name="connsiteX300" fmla="*/ 296053 w 494170"/>
              <a:gd name="connsiteY300" fmla="*/ 115233 h 523282"/>
              <a:gd name="connsiteX301" fmla="*/ 117466 w 494170"/>
              <a:gd name="connsiteY301" fmla="*/ 106624 h 523282"/>
              <a:gd name="connsiteX302" fmla="*/ 140749 w 494170"/>
              <a:gd name="connsiteY302" fmla="*/ 111781 h 523282"/>
              <a:gd name="connsiteX303" fmla="*/ 182601 w 494170"/>
              <a:gd name="connsiteY303" fmla="*/ 116362 h 523282"/>
              <a:gd name="connsiteX304" fmla="*/ 193506 w 494170"/>
              <a:gd name="connsiteY304" fmla="*/ 116142 h 523282"/>
              <a:gd name="connsiteX305" fmla="*/ 193527 w 494170"/>
              <a:gd name="connsiteY305" fmla="*/ 127446 h 523282"/>
              <a:gd name="connsiteX306" fmla="*/ 138416 w 494170"/>
              <a:gd name="connsiteY306" fmla="*/ 122782 h 523282"/>
              <a:gd name="connsiteX307" fmla="*/ 114392 w 494170"/>
              <a:gd name="connsiteY307" fmla="*/ 117413 h 523282"/>
              <a:gd name="connsiteX308" fmla="*/ 285341 w 494170"/>
              <a:gd name="connsiteY308" fmla="*/ 106190 h 523282"/>
              <a:gd name="connsiteX309" fmla="*/ 288275 w 494170"/>
              <a:gd name="connsiteY309" fmla="*/ 116665 h 523282"/>
              <a:gd name="connsiteX310" fmla="*/ 236167 w 494170"/>
              <a:gd name="connsiteY310" fmla="*/ 126259 h 523282"/>
              <a:gd name="connsiteX311" fmla="*/ 204527 w 494170"/>
              <a:gd name="connsiteY311" fmla="*/ 127881 h 523282"/>
              <a:gd name="connsiteX312" fmla="*/ 204514 w 494170"/>
              <a:gd name="connsiteY312" fmla="*/ 115919 h 523282"/>
              <a:gd name="connsiteX313" fmla="*/ 232590 w 494170"/>
              <a:gd name="connsiteY313" fmla="*/ 115353 h 523282"/>
              <a:gd name="connsiteX314" fmla="*/ 356285 w 494170"/>
              <a:gd name="connsiteY314" fmla="*/ 87602 h 523282"/>
              <a:gd name="connsiteX315" fmla="*/ 382131 w 494170"/>
              <a:gd name="connsiteY315" fmla="*/ 128278 h 523282"/>
              <a:gd name="connsiteX316" fmla="*/ 393295 w 494170"/>
              <a:gd name="connsiteY316" fmla="*/ 167259 h 523282"/>
              <a:gd name="connsiteX317" fmla="*/ 396421 w 494170"/>
              <a:gd name="connsiteY317" fmla="*/ 201164 h 523282"/>
              <a:gd name="connsiteX318" fmla="*/ 391534 w 494170"/>
              <a:gd name="connsiteY318" fmla="*/ 196318 h 523282"/>
              <a:gd name="connsiteX319" fmla="*/ 386675 w 494170"/>
              <a:gd name="connsiteY319" fmla="*/ 201178 h 523282"/>
              <a:gd name="connsiteX320" fmla="*/ 385207 w 494170"/>
              <a:gd name="connsiteY320" fmla="*/ 201178 h 523282"/>
              <a:gd name="connsiteX321" fmla="*/ 382108 w 494170"/>
              <a:gd name="connsiteY321" fmla="*/ 168802 h 523282"/>
              <a:gd name="connsiteX322" fmla="*/ 371206 w 494170"/>
              <a:gd name="connsiteY322" fmla="*/ 131785 h 523282"/>
              <a:gd name="connsiteX323" fmla="*/ 348390 w 494170"/>
              <a:gd name="connsiteY323" fmla="*/ 96070 h 523282"/>
              <a:gd name="connsiteX324" fmla="*/ 353868 w 494170"/>
              <a:gd name="connsiteY324" fmla="*/ 94064 h 523282"/>
              <a:gd name="connsiteX325" fmla="*/ 342234 w 494170"/>
              <a:gd name="connsiteY325" fmla="*/ 86435 h 523282"/>
              <a:gd name="connsiteX326" fmla="*/ 348390 w 494170"/>
              <a:gd name="connsiteY326" fmla="*/ 96070 h 523282"/>
              <a:gd name="connsiteX327" fmla="*/ 298903 w 494170"/>
              <a:gd name="connsiteY327" fmla="*/ 114190 h 523282"/>
              <a:gd name="connsiteX328" fmla="*/ 295779 w 494170"/>
              <a:gd name="connsiteY328" fmla="*/ 103085 h 523282"/>
              <a:gd name="connsiteX329" fmla="*/ 355411 w 494170"/>
              <a:gd name="connsiteY329" fmla="*/ 86226 h 523282"/>
              <a:gd name="connsiteX330" fmla="*/ 356630 w 494170"/>
              <a:gd name="connsiteY330" fmla="*/ 86682 h 523282"/>
              <a:gd name="connsiteX331" fmla="*/ 356285 w 494170"/>
              <a:gd name="connsiteY331" fmla="*/ 87602 h 523282"/>
              <a:gd name="connsiteX332" fmla="*/ 55531 w 494170"/>
              <a:gd name="connsiteY332" fmla="*/ 85782 h 523282"/>
              <a:gd name="connsiteX333" fmla="*/ 66074 w 494170"/>
              <a:gd name="connsiteY333" fmla="*/ 90639 h 523282"/>
              <a:gd name="connsiteX334" fmla="*/ 104295 w 494170"/>
              <a:gd name="connsiteY334" fmla="*/ 103707 h 523282"/>
              <a:gd name="connsiteX335" fmla="*/ 106724 w 494170"/>
              <a:gd name="connsiteY335" fmla="*/ 104245 h 523282"/>
              <a:gd name="connsiteX336" fmla="*/ 103645 w 494170"/>
              <a:gd name="connsiteY336" fmla="*/ 115011 h 523282"/>
              <a:gd name="connsiteX337" fmla="*/ 100858 w 494170"/>
              <a:gd name="connsiteY337" fmla="*/ 114389 h 523282"/>
              <a:gd name="connsiteX338" fmla="*/ 61673 w 494170"/>
              <a:gd name="connsiteY338" fmla="*/ 100922 h 523282"/>
              <a:gd name="connsiteX339" fmla="*/ 49435 w 494170"/>
              <a:gd name="connsiteY339" fmla="*/ 95270 h 523282"/>
              <a:gd name="connsiteX340" fmla="*/ 251730 w 494170"/>
              <a:gd name="connsiteY340" fmla="*/ 22446 h 523282"/>
              <a:gd name="connsiteX341" fmla="*/ 266454 w 494170"/>
              <a:gd name="connsiteY341" fmla="*/ 25594 h 523282"/>
              <a:gd name="connsiteX342" fmla="*/ 284904 w 494170"/>
              <a:gd name="connsiteY342" fmla="*/ 64431 h 523282"/>
              <a:gd name="connsiteX343" fmla="*/ 295779 w 494170"/>
              <a:gd name="connsiteY343" fmla="*/ 103085 h 523282"/>
              <a:gd name="connsiteX344" fmla="*/ 288784 w 494170"/>
              <a:gd name="connsiteY344" fmla="*/ 105592 h 523282"/>
              <a:gd name="connsiteX345" fmla="*/ 285341 w 494170"/>
              <a:gd name="connsiteY345" fmla="*/ 106190 h 523282"/>
              <a:gd name="connsiteX346" fmla="*/ 274856 w 494170"/>
              <a:gd name="connsiteY346" fmla="*/ 68765 h 523282"/>
              <a:gd name="connsiteX347" fmla="*/ 256225 w 494170"/>
              <a:gd name="connsiteY347" fmla="*/ 29497 h 523282"/>
              <a:gd name="connsiteX348" fmla="*/ 152969 w 494170"/>
              <a:gd name="connsiteY348" fmla="*/ 20991 h 523282"/>
              <a:gd name="connsiteX349" fmla="*/ 146429 w 494170"/>
              <a:gd name="connsiteY349" fmla="*/ 31374 h 523282"/>
              <a:gd name="connsiteX350" fmla="*/ 126261 w 494170"/>
              <a:gd name="connsiteY350" fmla="*/ 75755 h 523282"/>
              <a:gd name="connsiteX351" fmla="*/ 117466 w 494170"/>
              <a:gd name="connsiteY351" fmla="*/ 106624 h 523282"/>
              <a:gd name="connsiteX352" fmla="*/ 106724 w 494170"/>
              <a:gd name="connsiteY352" fmla="*/ 104245 h 523282"/>
              <a:gd name="connsiteX353" fmla="*/ 116073 w 494170"/>
              <a:gd name="connsiteY353" fmla="*/ 71561 h 523282"/>
              <a:gd name="connsiteX354" fmla="*/ 136866 w 494170"/>
              <a:gd name="connsiteY354" fmla="*/ 25924 h 523282"/>
              <a:gd name="connsiteX355" fmla="*/ 137975 w 494170"/>
              <a:gd name="connsiteY355" fmla="*/ 24179 h 523282"/>
              <a:gd name="connsiteX356" fmla="*/ 258130 w 494170"/>
              <a:gd name="connsiteY356" fmla="*/ 12171 h 523282"/>
              <a:gd name="connsiteX357" fmla="*/ 275065 w 494170"/>
              <a:gd name="connsiteY357" fmla="*/ 15661 h 523282"/>
              <a:gd name="connsiteX358" fmla="*/ 339201 w 494170"/>
              <a:gd name="connsiteY358" fmla="*/ 60714 h 523282"/>
              <a:gd name="connsiteX359" fmla="*/ 355411 w 494170"/>
              <a:gd name="connsiteY359" fmla="*/ 86226 h 523282"/>
              <a:gd name="connsiteX360" fmla="*/ 349249 w 494170"/>
              <a:gd name="connsiteY360" fmla="*/ 83920 h 523282"/>
              <a:gd name="connsiteX361" fmla="*/ 342234 w 494170"/>
              <a:gd name="connsiteY361" fmla="*/ 86435 h 523282"/>
              <a:gd name="connsiteX362" fmla="*/ 331130 w 494170"/>
              <a:gd name="connsiteY362" fmla="*/ 69053 h 523282"/>
              <a:gd name="connsiteX363" fmla="*/ 271735 w 494170"/>
              <a:gd name="connsiteY363" fmla="*/ 26723 h 523282"/>
              <a:gd name="connsiteX364" fmla="*/ 266454 w 494170"/>
              <a:gd name="connsiteY364" fmla="*/ 25594 h 523282"/>
              <a:gd name="connsiteX365" fmla="*/ 265588 w 494170"/>
              <a:gd name="connsiteY365" fmla="*/ 23771 h 523282"/>
              <a:gd name="connsiteX366" fmla="*/ 199073 w 494170"/>
              <a:gd name="connsiteY366" fmla="*/ 11191 h 523282"/>
              <a:gd name="connsiteX367" fmla="*/ 204236 w 494170"/>
              <a:gd name="connsiteY367" fmla="*/ 12294 h 523282"/>
              <a:gd name="connsiteX368" fmla="*/ 204242 w 494170"/>
              <a:gd name="connsiteY368" fmla="*/ 14478 h 523282"/>
              <a:gd name="connsiteX369" fmla="*/ 204503 w 494170"/>
              <a:gd name="connsiteY369" fmla="*/ 105885 h 523282"/>
              <a:gd name="connsiteX370" fmla="*/ 204514 w 494170"/>
              <a:gd name="connsiteY370" fmla="*/ 115919 h 523282"/>
              <a:gd name="connsiteX371" fmla="*/ 193506 w 494170"/>
              <a:gd name="connsiteY371" fmla="*/ 116142 h 523282"/>
              <a:gd name="connsiteX372" fmla="*/ 193417 w 494170"/>
              <a:gd name="connsiteY372" fmla="*/ 68137 h 523282"/>
              <a:gd name="connsiteX373" fmla="*/ 193261 w 494170"/>
              <a:gd name="connsiteY373" fmla="*/ 12426 h 523282"/>
              <a:gd name="connsiteX374" fmla="*/ 146298 w 494170"/>
              <a:gd name="connsiteY374" fmla="*/ 11083 h 523282"/>
              <a:gd name="connsiteX375" fmla="*/ 137975 w 494170"/>
              <a:gd name="connsiteY375" fmla="*/ 24179 h 523282"/>
              <a:gd name="connsiteX376" fmla="*/ 126007 w 494170"/>
              <a:gd name="connsiteY376" fmla="*/ 26723 h 523282"/>
              <a:gd name="connsiteX377" fmla="*/ 66279 w 494170"/>
              <a:gd name="connsiteY377" fmla="*/ 69053 h 523282"/>
              <a:gd name="connsiteX378" fmla="*/ 55531 w 494170"/>
              <a:gd name="connsiteY378" fmla="*/ 85782 h 523282"/>
              <a:gd name="connsiteX379" fmla="*/ 51901 w 494170"/>
              <a:gd name="connsiteY379" fmla="*/ 84111 h 523282"/>
              <a:gd name="connsiteX380" fmla="*/ 44331 w 494170"/>
              <a:gd name="connsiteY380" fmla="*/ 86397 h 523282"/>
              <a:gd name="connsiteX381" fmla="*/ 46616 w 494170"/>
              <a:gd name="connsiteY381" fmla="*/ 93969 h 523282"/>
              <a:gd name="connsiteX382" fmla="*/ 49435 w 494170"/>
              <a:gd name="connsiteY382" fmla="*/ 95270 h 523282"/>
              <a:gd name="connsiteX383" fmla="*/ 25976 w 494170"/>
              <a:gd name="connsiteY383" fmla="*/ 131785 h 523282"/>
              <a:gd name="connsiteX384" fmla="*/ 15013 w 494170"/>
              <a:gd name="connsiteY384" fmla="*/ 168802 h 523282"/>
              <a:gd name="connsiteX385" fmla="*/ 11896 w 494170"/>
              <a:gd name="connsiteY385" fmla="*/ 201178 h 523282"/>
              <a:gd name="connsiteX386" fmla="*/ 10472 w 494170"/>
              <a:gd name="connsiteY386" fmla="*/ 201178 h 523282"/>
              <a:gd name="connsiteX387" fmla="*/ 5571 w 494170"/>
              <a:gd name="connsiteY387" fmla="*/ 196318 h 523282"/>
              <a:gd name="connsiteX388" fmla="*/ 680 w 494170"/>
              <a:gd name="connsiteY388" fmla="*/ 201211 h 523282"/>
              <a:gd name="connsiteX389" fmla="*/ 3832 w 494170"/>
              <a:gd name="connsiteY389" fmla="*/ 167306 h 523282"/>
              <a:gd name="connsiteX390" fmla="*/ 58422 w 494170"/>
              <a:gd name="connsiteY390" fmla="*/ 60714 h 523282"/>
              <a:gd name="connsiteX391" fmla="*/ 121749 w 494170"/>
              <a:gd name="connsiteY391" fmla="*/ 16238 h 523282"/>
              <a:gd name="connsiteX392" fmla="*/ 248428 w 494170"/>
              <a:gd name="connsiteY392" fmla="*/ 7908 h 523282"/>
              <a:gd name="connsiteX393" fmla="*/ 256094 w 494170"/>
              <a:gd name="connsiteY393" fmla="*/ 9004 h 523282"/>
              <a:gd name="connsiteX394" fmla="*/ 258130 w 494170"/>
              <a:gd name="connsiteY394" fmla="*/ 12171 h 523282"/>
              <a:gd name="connsiteX395" fmla="*/ 248129 w 494170"/>
              <a:gd name="connsiteY395" fmla="*/ 10110 h 523282"/>
              <a:gd name="connsiteX396" fmla="*/ 155286 w 494170"/>
              <a:gd name="connsiteY396" fmla="*/ 7908 h 523282"/>
              <a:gd name="connsiteX397" fmla="*/ 155464 w 494170"/>
              <a:gd name="connsiteY397" fmla="*/ 9158 h 523282"/>
              <a:gd name="connsiteX398" fmla="*/ 146298 w 494170"/>
              <a:gd name="connsiteY398" fmla="*/ 11083 h 523282"/>
              <a:gd name="connsiteX399" fmla="*/ 147619 w 494170"/>
              <a:gd name="connsiteY399" fmla="*/ 9004 h 523282"/>
              <a:gd name="connsiteX400" fmla="*/ 155286 w 494170"/>
              <a:gd name="connsiteY400" fmla="*/ 7908 h 523282"/>
              <a:gd name="connsiteX401" fmla="*/ 199073 w 494170"/>
              <a:gd name="connsiteY401" fmla="*/ 0 h 523282"/>
              <a:gd name="connsiteX402" fmla="*/ 248129 w 494170"/>
              <a:gd name="connsiteY402" fmla="*/ 10110 h 523282"/>
              <a:gd name="connsiteX403" fmla="*/ 247380 w 494170"/>
              <a:gd name="connsiteY403" fmla="*/ 15623 h 523282"/>
              <a:gd name="connsiteX404" fmla="*/ 251730 w 494170"/>
              <a:gd name="connsiteY404" fmla="*/ 22446 h 523282"/>
              <a:gd name="connsiteX405" fmla="*/ 204236 w 494170"/>
              <a:gd name="connsiteY405" fmla="*/ 12294 h 523282"/>
              <a:gd name="connsiteX406" fmla="*/ 204217 w 494170"/>
              <a:gd name="connsiteY406" fmla="*/ 5576 h 523282"/>
              <a:gd name="connsiteX407" fmla="*/ 198730 w 494170"/>
              <a:gd name="connsiteY407" fmla="*/ 99 h 523282"/>
              <a:gd name="connsiteX408" fmla="*/ 193242 w 494170"/>
              <a:gd name="connsiteY408" fmla="*/ 5576 h 523282"/>
              <a:gd name="connsiteX409" fmla="*/ 193261 w 494170"/>
              <a:gd name="connsiteY409" fmla="*/ 12426 h 523282"/>
              <a:gd name="connsiteX410" fmla="*/ 152969 w 494170"/>
              <a:gd name="connsiteY410" fmla="*/ 20991 h 523282"/>
              <a:gd name="connsiteX411" fmla="*/ 156381 w 494170"/>
              <a:gd name="connsiteY411" fmla="*/ 15575 h 523282"/>
              <a:gd name="connsiteX412" fmla="*/ 155464 w 494170"/>
              <a:gd name="connsiteY412" fmla="*/ 9158 h 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494170" h="523282">
                <a:moveTo>
                  <a:pt x="57239" y="512140"/>
                </a:moveTo>
                <a:lnTo>
                  <a:pt x="308513" y="512140"/>
                </a:lnTo>
                <a:lnTo>
                  <a:pt x="308513" y="523183"/>
                </a:lnTo>
                <a:lnTo>
                  <a:pt x="319658" y="523183"/>
                </a:lnTo>
                <a:lnTo>
                  <a:pt x="319658" y="512140"/>
                </a:lnTo>
                <a:lnTo>
                  <a:pt x="429059" y="512140"/>
                </a:lnTo>
                <a:lnTo>
                  <a:pt x="429059" y="523183"/>
                </a:lnTo>
                <a:lnTo>
                  <a:pt x="440251" y="523183"/>
                </a:lnTo>
                <a:lnTo>
                  <a:pt x="440251" y="512140"/>
                </a:lnTo>
                <a:lnTo>
                  <a:pt x="451759" y="512140"/>
                </a:lnTo>
                <a:lnTo>
                  <a:pt x="451759" y="523282"/>
                </a:lnTo>
                <a:lnTo>
                  <a:pt x="57239" y="523282"/>
                </a:lnTo>
                <a:close/>
                <a:moveTo>
                  <a:pt x="440251" y="493444"/>
                </a:moveTo>
                <a:lnTo>
                  <a:pt x="440251" y="512140"/>
                </a:lnTo>
                <a:lnTo>
                  <a:pt x="429059" y="512140"/>
                </a:lnTo>
                <a:lnTo>
                  <a:pt x="429059" y="493776"/>
                </a:lnTo>
                <a:lnTo>
                  <a:pt x="431774" y="494514"/>
                </a:lnTo>
                <a:close/>
                <a:moveTo>
                  <a:pt x="319658" y="492781"/>
                </a:moveTo>
                <a:lnTo>
                  <a:pt x="319658" y="512140"/>
                </a:lnTo>
                <a:lnTo>
                  <a:pt x="308513" y="512140"/>
                </a:lnTo>
                <a:lnTo>
                  <a:pt x="308513" y="492783"/>
                </a:lnTo>
                <a:lnTo>
                  <a:pt x="311101" y="494046"/>
                </a:lnTo>
                <a:lnTo>
                  <a:pt x="312720" y="494712"/>
                </a:lnTo>
                <a:lnTo>
                  <a:pt x="314435" y="494284"/>
                </a:lnTo>
                <a:close/>
                <a:moveTo>
                  <a:pt x="57239" y="479235"/>
                </a:moveTo>
                <a:lnTo>
                  <a:pt x="238095" y="479235"/>
                </a:lnTo>
                <a:lnTo>
                  <a:pt x="238095" y="490378"/>
                </a:lnTo>
                <a:lnTo>
                  <a:pt x="57239" y="490378"/>
                </a:lnTo>
                <a:close/>
                <a:moveTo>
                  <a:pt x="385263" y="456216"/>
                </a:moveTo>
                <a:lnTo>
                  <a:pt x="386772" y="456650"/>
                </a:lnTo>
                <a:cubicBezTo>
                  <a:pt x="392344" y="466795"/>
                  <a:pt x="400999" y="474463"/>
                  <a:pt x="411071" y="478910"/>
                </a:cubicBezTo>
                <a:lnTo>
                  <a:pt x="429059" y="480520"/>
                </a:lnTo>
                <a:lnTo>
                  <a:pt x="429059" y="493776"/>
                </a:lnTo>
                <a:lnTo>
                  <a:pt x="400136" y="485906"/>
                </a:lnTo>
                <a:lnTo>
                  <a:pt x="377267" y="462392"/>
                </a:lnTo>
                <a:close/>
                <a:moveTo>
                  <a:pt x="415585" y="441635"/>
                </a:moveTo>
                <a:lnTo>
                  <a:pt x="429059" y="449482"/>
                </a:lnTo>
                <a:lnTo>
                  <a:pt x="429059" y="462421"/>
                </a:lnTo>
                <a:lnTo>
                  <a:pt x="409965" y="451300"/>
                </a:lnTo>
                <a:close/>
                <a:moveTo>
                  <a:pt x="452542" y="420685"/>
                </a:moveTo>
                <a:lnTo>
                  <a:pt x="460686" y="428399"/>
                </a:lnTo>
                <a:lnTo>
                  <a:pt x="440251" y="449935"/>
                </a:lnTo>
                <a:lnTo>
                  <a:pt x="440251" y="433666"/>
                </a:lnTo>
                <a:close/>
                <a:moveTo>
                  <a:pt x="429059" y="408094"/>
                </a:moveTo>
                <a:lnTo>
                  <a:pt x="440251" y="408094"/>
                </a:lnTo>
                <a:lnTo>
                  <a:pt x="440251" y="433666"/>
                </a:lnTo>
                <a:lnTo>
                  <a:pt x="429730" y="444777"/>
                </a:lnTo>
                <a:lnTo>
                  <a:pt x="437826" y="452490"/>
                </a:lnTo>
                <a:lnTo>
                  <a:pt x="440251" y="449935"/>
                </a:lnTo>
                <a:lnTo>
                  <a:pt x="440251" y="481521"/>
                </a:lnTo>
                <a:lnTo>
                  <a:pt x="429059" y="480520"/>
                </a:lnTo>
                <a:lnTo>
                  <a:pt x="429059" y="462421"/>
                </a:lnTo>
                <a:lnTo>
                  <a:pt x="431873" y="464060"/>
                </a:lnTo>
                <a:lnTo>
                  <a:pt x="437493" y="454395"/>
                </a:lnTo>
                <a:lnTo>
                  <a:pt x="429059" y="449482"/>
                </a:lnTo>
                <a:close/>
                <a:moveTo>
                  <a:pt x="257422" y="370930"/>
                </a:moveTo>
                <a:lnTo>
                  <a:pt x="308513" y="414261"/>
                </a:lnTo>
                <a:lnTo>
                  <a:pt x="308513" y="428923"/>
                </a:lnTo>
                <a:lnTo>
                  <a:pt x="250183" y="379453"/>
                </a:lnTo>
                <a:close/>
                <a:moveTo>
                  <a:pt x="441668" y="370014"/>
                </a:moveTo>
                <a:cubicBezTo>
                  <a:pt x="465688" y="373966"/>
                  <a:pt x="486287" y="391889"/>
                  <a:pt x="492394" y="417072"/>
                </a:cubicBezTo>
                <a:cubicBezTo>
                  <a:pt x="496299" y="433313"/>
                  <a:pt x="493728" y="450125"/>
                  <a:pt x="485061" y="464414"/>
                </a:cubicBezTo>
                <a:cubicBezTo>
                  <a:pt x="476394" y="478702"/>
                  <a:pt x="462679" y="488751"/>
                  <a:pt x="446488" y="492657"/>
                </a:cubicBezTo>
                <a:lnTo>
                  <a:pt x="440251" y="493444"/>
                </a:lnTo>
                <a:lnTo>
                  <a:pt x="440251" y="481521"/>
                </a:lnTo>
                <a:lnTo>
                  <a:pt x="443869" y="481845"/>
                </a:lnTo>
                <a:cubicBezTo>
                  <a:pt x="457203" y="478607"/>
                  <a:pt x="468441" y="470367"/>
                  <a:pt x="475537" y="458603"/>
                </a:cubicBezTo>
                <a:cubicBezTo>
                  <a:pt x="482680" y="446887"/>
                  <a:pt x="484775" y="433075"/>
                  <a:pt x="481537" y="419739"/>
                </a:cubicBezTo>
                <a:cubicBezTo>
                  <a:pt x="474822" y="392163"/>
                  <a:pt x="447012" y="375207"/>
                  <a:pt x="419583" y="381875"/>
                </a:cubicBezTo>
                <a:lnTo>
                  <a:pt x="416659" y="380104"/>
                </a:lnTo>
                <a:lnTo>
                  <a:pt x="417112" y="371321"/>
                </a:lnTo>
                <a:lnTo>
                  <a:pt x="416992" y="370965"/>
                </a:lnTo>
                <a:close/>
                <a:moveTo>
                  <a:pt x="58882" y="329858"/>
                </a:moveTo>
                <a:lnTo>
                  <a:pt x="66288" y="341386"/>
                </a:lnTo>
                <a:cubicBezTo>
                  <a:pt x="83300" y="359255"/>
                  <a:pt x="103550" y="373723"/>
                  <a:pt x="126024" y="383724"/>
                </a:cubicBezTo>
                <a:lnTo>
                  <a:pt x="142423" y="389083"/>
                </a:lnTo>
                <a:lnTo>
                  <a:pt x="147095" y="400665"/>
                </a:lnTo>
                <a:cubicBezTo>
                  <a:pt x="148000" y="402570"/>
                  <a:pt x="149953" y="403712"/>
                  <a:pt x="151953" y="403712"/>
                </a:cubicBezTo>
                <a:cubicBezTo>
                  <a:pt x="152810" y="403712"/>
                  <a:pt x="153619" y="403522"/>
                  <a:pt x="154476" y="403093"/>
                </a:cubicBezTo>
                <a:cubicBezTo>
                  <a:pt x="157143" y="401808"/>
                  <a:pt x="158286" y="398522"/>
                  <a:pt x="156905" y="395760"/>
                </a:cubicBezTo>
                <a:lnTo>
                  <a:pt x="156021" y="393525"/>
                </a:lnTo>
                <a:lnTo>
                  <a:pt x="161276" y="395242"/>
                </a:lnTo>
                <a:lnTo>
                  <a:pt x="193263" y="398639"/>
                </a:lnTo>
                <a:lnTo>
                  <a:pt x="193242" y="404916"/>
                </a:lnTo>
                <a:cubicBezTo>
                  <a:pt x="193242" y="407868"/>
                  <a:pt x="195687" y="410392"/>
                  <a:pt x="198754" y="410392"/>
                </a:cubicBezTo>
                <a:cubicBezTo>
                  <a:pt x="201774" y="410345"/>
                  <a:pt x="204219" y="407916"/>
                  <a:pt x="204219" y="405011"/>
                </a:cubicBezTo>
                <a:lnTo>
                  <a:pt x="204221" y="404380"/>
                </a:lnTo>
                <a:lnTo>
                  <a:pt x="204720" y="404879"/>
                </a:lnTo>
                <a:cubicBezTo>
                  <a:pt x="204720" y="407975"/>
                  <a:pt x="202148" y="410452"/>
                  <a:pt x="199101" y="410452"/>
                </a:cubicBezTo>
                <a:cubicBezTo>
                  <a:pt x="172338" y="410452"/>
                  <a:pt x="146290" y="404974"/>
                  <a:pt x="121765" y="394211"/>
                </a:cubicBezTo>
                <a:cubicBezTo>
                  <a:pt x="98050" y="383780"/>
                  <a:pt x="76716" y="368778"/>
                  <a:pt x="58430" y="349727"/>
                </a:cubicBezTo>
                <a:lnTo>
                  <a:pt x="47477" y="332635"/>
                </a:lnTo>
                <a:lnTo>
                  <a:pt x="49280" y="333710"/>
                </a:lnTo>
                <a:cubicBezTo>
                  <a:pt x="50185" y="333710"/>
                  <a:pt x="51042" y="333472"/>
                  <a:pt x="51899" y="333091"/>
                </a:cubicBezTo>
                <a:close/>
                <a:moveTo>
                  <a:pt x="44954" y="328698"/>
                </a:moveTo>
                <a:lnTo>
                  <a:pt x="47477" y="332635"/>
                </a:lnTo>
                <a:lnTo>
                  <a:pt x="44328" y="330758"/>
                </a:lnTo>
                <a:close/>
                <a:moveTo>
                  <a:pt x="353768" y="316747"/>
                </a:moveTo>
                <a:lnTo>
                  <a:pt x="362197" y="324080"/>
                </a:lnTo>
                <a:lnTo>
                  <a:pt x="319658" y="373039"/>
                </a:lnTo>
                <a:lnTo>
                  <a:pt x="319658" y="355963"/>
                </a:lnTo>
                <a:close/>
                <a:moveTo>
                  <a:pt x="123179" y="309851"/>
                </a:moveTo>
                <a:lnTo>
                  <a:pt x="123432" y="311110"/>
                </a:lnTo>
                <a:lnTo>
                  <a:pt x="156021" y="393525"/>
                </a:lnTo>
                <a:lnTo>
                  <a:pt x="142423" y="389083"/>
                </a:lnTo>
                <a:lnTo>
                  <a:pt x="114590" y="320083"/>
                </a:lnTo>
                <a:lnTo>
                  <a:pt x="112878" y="312032"/>
                </a:lnTo>
                <a:close/>
                <a:moveTo>
                  <a:pt x="204565" y="301479"/>
                </a:moveTo>
                <a:lnTo>
                  <a:pt x="204554" y="307954"/>
                </a:lnTo>
                <a:cubicBezTo>
                  <a:pt x="204446" y="343958"/>
                  <a:pt x="204312" y="380282"/>
                  <a:pt x="204251" y="396395"/>
                </a:cubicBezTo>
                <a:lnTo>
                  <a:pt x="204221" y="404380"/>
                </a:lnTo>
                <a:lnTo>
                  <a:pt x="199101" y="399259"/>
                </a:lnTo>
                <a:lnTo>
                  <a:pt x="193263" y="398639"/>
                </a:lnTo>
                <a:lnTo>
                  <a:pt x="193438" y="344511"/>
                </a:lnTo>
                <a:lnTo>
                  <a:pt x="193518" y="301928"/>
                </a:lnTo>
                <a:close/>
                <a:moveTo>
                  <a:pt x="110549" y="301081"/>
                </a:moveTo>
                <a:lnTo>
                  <a:pt x="112878" y="312032"/>
                </a:lnTo>
                <a:lnTo>
                  <a:pt x="99745" y="314812"/>
                </a:lnTo>
                <a:cubicBezTo>
                  <a:pt x="84857" y="319148"/>
                  <a:pt x="72985" y="323664"/>
                  <a:pt x="64790" y="327123"/>
                </a:cubicBezTo>
                <a:lnTo>
                  <a:pt x="58882" y="329858"/>
                </a:lnTo>
                <a:lnTo>
                  <a:pt x="52777" y="320355"/>
                </a:lnTo>
                <a:lnTo>
                  <a:pt x="60017" y="316972"/>
                </a:lnTo>
                <a:cubicBezTo>
                  <a:pt x="68386" y="313413"/>
                  <a:pt x="80468" y="308782"/>
                  <a:pt x="95704" y="304282"/>
                </a:cubicBezTo>
                <a:close/>
                <a:moveTo>
                  <a:pt x="308513" y="295816"/>
                </a:moveTo>
                <a:lnTo>
                  <a:pt x="319658" y="295816"/>
                </a:lnTo>
                <a:lnTo>
                  <a:pt x="319658" y="355963"/>
                </a:lnTo>
                <a:lnTo>
                  <a:pt x="309000" y="368216"/>
                </a:lnTo>
                <a:lnTo>
                  <a:pt x="317477" y="375549"/>
                </a:lnTo>
                <a:lnTo>
                  <a:pt x="319658" y="373039"/>
                </a:lnTo>
                <a:lnTo>
                  <a:pt x="319658" y="481081"/>
                </a:lnTo>
                <a:lnTo>
                  <a:pt x="313578" y="482998"/>
                </a:lnTo>
                <a:lnTo>
                  <a:pt x="308513" y="480505"/>
                </a:lnTo>
                <a:lnTo>
                  <a:pt x="308513" y="428923"/>
                </a:lnTo>
                <a:lnTo>
                  <a:pt x="310477" y="430589"/>
                </a:lnTo>
                <a:lnTo>
                  <a:pt x="317716" y="422066"/>
                </a:lnTo>
                <a:lnTo>
                  <a:pt x="308513" y="414261"/>
                </a:lnTo>
                <a:close/>
                <a:moveTo>
                  <a:pt x="193539" y="290845"/>
                </a:moveTo>
                <a:lnTo>
                  <a:pt x="193518" y="301928"/>
                </a:lnTo>
                <a:lnTo>
                  <a:pt x="152796" y="303581"/>
                </a:lnTo>
                <a:lnTo>
                  <a:pt x="123179" y="309851"/>
                </a:lnTo>
                <a:lnTo>
                  <a:pt x="120967" y="298835"/>
                </a:lnTo>
                <a:lnTo>
                  <a:pt x="148984" y="292794"/>
                </a:lnTo>
                <a:close/>
                <a:moveTo>
                  <a:pt x="220547" y="289663"/>
                </a:moveTo>
                <a:cubicBezTo>
                  <a:pt x="223642" y="289806"/>
                  <a:pt x="225975" y="292425"/>
                  <a:pt x="225880" y="295520"/>
                </a:cubicBezTo>
                <a:cubicBezTo>
                  <a:pt x="225737" y="298615"/>
                  <a:pt x="223071" y="300949"/>
                  <a:pt x="219976" y="300854"/>
                </a:cubicBezTo>
                <a:lnTo>
                  <a:pt x="204565" y="301479"/>
                </a:lnTo>
                <a:lnTo>
                  <a:pt x="204582" y="290362"/>
                </a:lnTo>
                <a:close/>
                <a:moveTo>
                  <a:pt x="313482" y="214372"/>
                </a:moveTo>
                <a:lnTo>
                  <a:pt x="317007" y="217849"/>
                </a:lnTo>
                <a:cubicBezTo>
                  <a:pt x="356893" y="256516"/>
                  <a:pt x="385075" y="292267"/>
                  <a:pt x="401441" y="324851"/>
                </a:cubicBezTo>
                <a:lnTo>
                  <a:pt x="416992" y="370965"/>
                </a:lnTo>
                <a:lnTo>
                  <a:pt x="416916" y="370968"/>
                </a:lnTo>
                <a:cubicBezTo>
                  <a:pt x="413916" y="371778"/>
                  <a:pt x="412106" y="374779"/>
                  <a:pt x="412821" y="377779"/>
                </a:cubicBezTo>
                <a:lnTo>
                  <a:pt x="416659" y="380104"/>
                </a:lnTo>
                <a:lnTo>
                  <a:pt x="414972" y="412853"/>
                </a:lnTo>
                <a:cubicBezTo>
                  <a:pt x="411281" y="425854"/>
                  <a:pt x="404471" y="437949"/>
                  <a:pt x="394827" y="448830"/>
                </a:cubicBezTo>
                <a:lnTo>
                  <a:pt x="385263" y="456216"/>
                </a:lnTo>
                <a:lnTo>
                  <a:pt x="379153" y="454459"/>
                </a:lnTo>
                <a:cubicBezTo>
                  <a:pt x="376486" y="455936"/>
                  <a:pt x="375486" y="459317"/>
                  <a:pt x="376963" y="462080"/>
                </a:cubicBezTo>
                <a:lnTo>
                  <a:pt x="377267" y="462392"/>
                </a:lnTo>
                <a:lnTo>
                  <a:pt x="357679" y="477521"/>
                </a:lnTo>
                <a:cubicBezTo>
                  <a:pt x="346487" y="483593"/>
                  <a:pt x="335890" y="487736"/>
                  <a:pt x="327984" y="490385"/>
                </a:cubicBezTo>
                <a:lnTo>
                  <a:pt x="319658" y="492781"/>
                </a:lnTo>
                <a:lnTo>
                  <a:pt x="319658" y="481081"/>
                </a:lnTo>
                <a:lnTo>
                  <a:pt x="328383" y="478331"/>
                </a:lnTo>
                <a:cubicBezTo>
                  <a:pt x="335307" y="475819"/>
                  <a:pt x="343796" y="472283"/>
                  <a:pt x="352583" y="467521"/>
                </a:cubicBezTo>
                <a:cubicBezTo>
                  <a:pt x="380206" y="452521"/>
                  <a:pt x="397589" y="433044"/>
                  <a:pt x="404161" y="409710"/>
                </a:cubicBezTo>
                <a:cubicBezTo>
                  <a:pt x="410257" y="388376"/>
                  <a:pt x="407019" y="363757"/>
                  <a:pt x="394636" y="336470"/>
                </a:cubicBezTo>
                <a:cubicBezTo>
                  <a:pt x="380063" y="304422"/>
                  <a:pt x="352583" y="268326"/>
                  <a:pt x="312911" y="229277"/>
                </a:cubicBezTo>
                <a:cubicBezTo>
                  <a:pt x="304529" y="236420"/>
                  <a:pt x="283431" y="255230"/>
                  <a:pt x="263475" y="279945"/>
                </a:cubicBezTo>
                <a:cubicBezTo>
                  <a:pt x="240329" y="308613"/>
                  <a:pt x="214088" y="351423"/>
                  <a:pt x="220089" y="392376"/>
                </a:cubicBezTo>
                <a:cubicBezTo>
                  <a:pt x="224268" y="420377"/>
                  <a:pt x="242994" y="444521"/>
                  <a:pt x="275924" y="464465"/>
                </a:cubicBezTo>
                <a:lnTo>
                  <a:pt x="308513" y="480505"/>
                </a:lnTo>
                <a:lnTo>
                  <a:pt x="308513" y="492783"/>
                </a:lnTo>
                <a:lnTo>
                  <a:pt x="270066" y="474027"/>
                </a:lnTo>
                <a:cubicBezTo>
                  <a:pt x="234159" y="452295"/>
                  <a:pt x="213683" y="425472"/>
                  <a:pt x="209040" y="394043"/>
                </a:cubicBezTo>
                <a:cubicBezTo>
                  <a:pt x="206039" y="373995"/>
                  <a:pt x="209611" y="352137"/>
                  <a:pt x="219612" y="329089"/>
                </a:cubicBezTo>
                <a:cubicBezTo>
                  <a:pt x="227471" y="310946"/>
                  <a:pt x="239329" y="292041"/>
                  <a:pt x="254855" y="272802"/>
                </a:cubicBezTo>
                <a:cubicBezTo>
                  <a:pt x="281145" y="240230"/>
                  <a:pt x="308529" y="218325"/>
                  <a:pt x="309625" y="217420"/>
                </a:cubicBezTo>
                <a:close/>
                <a:moveTo>
                  <a:pt x="297051" y="212388"/>
                </a:moveTo>
                <a:lnTo>
                  <a:pt x="307962" y="212388"/>
                </a:lnTo>
                <a:lnTo>
                  <a:pt x="308189" y="216001"/>
                </a:lnTo>
                <a:cubicBezTo>
                  <a:pt x="308094" y="218858"/>
                  <a:pt x="305618" y="221144"/>
                  <a:pt x="302713" y="221144"/>
                </a:cubicBezTo>
                <a:lnTo>
                  <a:pt x="302427" y="221144"/>
                </a:lnTo>
                <a:cubicBezTo>
                  <a:pt x="299380" y="220953"/>
                  <a:pt x="297094" y="218382"/>
                  <a:pt x="297237" y="215382"/>
                </a:cubicBezTo>
                <a:close/>
                <a:moveTo>
                  <a:pt x="193311" y="212388"/>
                </a:moveTo>
                <a:lnTo>
                  <a:pt x="194401" y="212388"/>
                </a:lnTo>
                <a:lnTo>
                  <a:pt x="204313" y="212388"/>
                </a:lnTo>
                <a:lnTo>
                  <a:pt x="204363" y="212564"/>
                </a:lnTo>
                <a:cubicBezTo>
                  <a:pt x="204410" y="213993"/>
                  <a:pt x="204410" y="216136"/>
                  <a:pt x="204506" y="218898"/>
                </a:cubicBezTo>
                <a:cubicBezTo>
                  <a:pt x="204554" y="224042"/>
                  <a:pt x="204554" y="231471"/>
                  <a:pt x="204602" y="241138"/>
                </a:cubicBezTo>
                <a:cubicBezTo>
                  <a:pt x="204626" y="249234"/>
                  <a:pt x="204626" y="258902"/>
                  <a:pt x="204614" y="270064"/>
                </a:cubicBezTo>
                <a:lnTo>
                  <a:pt x="204582" y="290362"/>
                </a:lnTo>
                <a:lnTo>
                  <a:pt x="193539" y="290845"/>
                </a:lnTo>
                <a:lnTo>
                  <a:pt x="193554" y="283244"/>
                </a:lnTo>
                <a:cubicBezTo>
                  <a:pt x="193581" y="254612"/>
                  <a:pt x="193554" y="230644"/>
                  <a:pt x="193437" y="218822"/>
                </a:cubicBezTo>
                <a:close/>
                <a:moveTo>
                  <a:pt x="96600" y="212388"/>
                </a:moveTo>
                <a:lnTo>
                  <a:pt x="107748" y="212388"/>
                </a:lnTo>
                <a:lnTo>
                  <a:pt x="108334" y="235941"/>
                </a:lnTo>
                <a:lnTo>
                  <a:pt x="120967" y="298835"/>
                </a:lnTo>
                <a:lnTo>
                  <a:pt x="110549" y="301081"/>
                </a:lnTo>
                <a:lnTo>
                  <a:pt x="97620" y="240286"/>
                </a:lnTo>
                <a:close/>
                <a:moveTo>
                  <a:pt x="391543" y="208521"/>
                </a:moveTo>
                <a:lnTo>
                  <a:pt x="396088" y="208521"/>
                </a:lnTo>
                <a:lnTo>
                  <a:pt x="385915" y="271808"/>
                </a:lnTo>
                <a:cubicBezTo>
                  <a:pt x="385106" y="274189"/>
                  <a:pt x="382915" y="275618"/>
                  <a:pt x="380582" y="275618"/>
                </a:cubicBezTo>
                <a:cubicBezTo>
                  <a:pt x="380010" y="275618"/>
                  <a:pt x="379391" y="275475"/>
                  <a:pt x="378820" y="275332"/>
                </a:cubicBezTo>
                <a:cubicBezTo>
                  <a:pt x="375915" y="274380"/>
                  <a:pt x="374296" y="271141"/>
                  <a:pt x="375296" y="268236"/>
                </a:cubicBezTo>
                <a:lnTo>
                  <a:pt x="384275" y="212388"/>
                </a:lnTo>
                <a:lnTo>
                  <a:pt x="391543" y="212388"/>
                </a:lnTo>
                <a:close/>
                <a:moveTo>
                  <a:pt x="616" y="208521"/>
                </a:moveTo>
                <a:lnTo>
                  <a:pt x="6646" y="208521"/>
                </a:lnTo>
                <a:lnTo>
                  <a:pt x="6646" y="212388"/>
                </a:lnTo>
                <a:lnTo>
                  <a:pt x="12201" y="212388"/>
                </a:lnTo>
                <a:lnTo>
                  <a:pt x="15015" y="241617"/>
                </a:lnTo>
                <a:cubicBezTo>
                  <a:pt x="17522" y="254454"/>
                  <a:pt x="21219" y="266839"/>
                  <a:pt x="25980" y="278642"/>
                </a:cubicBezTo>
                <a:lnTo>
                  <a:pt x="52777" y="320355"/>
                </a:lnTo>
                <a:lnTo>
                  <a:pt x="46614" y="323234"/>
                </a:lnTo>
                <a:lnTo>
                  <a:pt x="44954" y="328698"/>
                </a:lnTo>
                <a:lnTo>
                  <a:pt x="15090" y="282095"/>
                </a:lnTo>
                <a:cubicBezTo>
                  <a:pt x="10140" y="269575"/>
                  <a:pt x="6368" y="256531"/>
                  <a:pt x="3833" y="243114"/>
                </a:cubicBezTo>
                <a:close/>
                <a:moveTo>
                  <a:pt x="308" y="205206"/>
                </a:moveTo>
                <a:lnTo>
                  <a:pt x="616" y="208521"/>
                </a:lnTo>
                <a:lnTo>
                  <a:pt x="0" y="208521"/>
                </a:lnTo>
                <a:close/>
                <a:moveTo>
                  <a:pt x="198754" y="204849"/>
                </a:moveTo>
                <a:cubicBezTo>
                  <a:pt x="200192" y="204849"/>
                  <a:pt x="201630" y="205468"/>
                  <a:pt x="202637" y="206468"/>
                </a:cubicBezTo>
                <a:lnTo>
                  <a:pt x="203200" y="208457"/>
                </a:lnTo>
                <a:lnTo>
                  <a:pt x="202595" y="210622"/>
                </a:lnTo>
                <a:cubicBezTo>
                  <a:pt x="201593" y="211670"/>
                  <a:pt x="200209" y="212289"/>
                  <a:pt x="198730" y="212289"/>
                </a:cubicBezTo>
                <a:lnTo>
                  <a:pt x="195006" y="208573"/>
                </a:lnTo>
                <a:close/>
                <a:moveTo>
                  <a:pt x="396731" y="204523"/>
                </a:moveTo>
                <a:lnTo>
                  <a:pt x="397099" y="208521"/>
                </a:lnTo>
                <a:lnTo>
                  <a:pt x="396088" y="208521"/>
                </a:lnTo>
                <a:close/>
                <a:moveTo>
                  <a:pt x="680" y="201211"/>
                </a:moveTo>
                <a:lnTo>
                  <a:pt x="308" y="205206"/>
                </a:lnTo>
                <a:lnTo>
                  <a:pt x="0" y="201891"/>
                </a:lnTo>
                <a:close/>
                <a:moveTo>
                  <a:pt x="386675" y="201178"/>
                </a:moveTo>
                <a:lnTo>
                  <a:pt x="391543" y="201178"/>
                </a:lnTo>
                <a:lnTo>
                  <a:pt x="391543" y="208521"/>
                </a:lnTo>
                <a:lnTo>
                  <a:pt x="385910" y="208521"/>
                </a:lnTo>
                <a:lnTo>
                  <a:pt x="385532" y="204572"/>
                </a:lnTo>
                <a:lnTo>
                  <a:pt x="385963" y="201891"/>
                </a:lnTo>
                <a:close/>
                <a:moveTo>
                  <a:pt x="307257" y="201178"/>
                </a:moveTo>
                <a:lnTo>
                  <a:pt x="385207" y="201178"/>
                </a:lnTo>
                <a:lnTo>
                  <a:pt x="385532" y="204572"/>
                </a:lnTo>
                <a:lnTo>
                  <a:pt x="384275" y="212388"/>
                </a:lnTo>
                <a:lnTo>
                  <a:pt x="307962" y="212388"/>
                </a:lnTo>
                <a:close/>
                <a:moveTo>
                  <a:pt x="204384" y="201178"/>
                </a:moveTo>
                <a:lnTo>
                  <a:pt x="296356" y="201178"/>
                </a:lnTo>
                <a:lnTo>
                  <a:pt x="297051" y="212388"/>
                </a:lnTo>
                <a:lnTo>
                  <a:pt x="204313" y="212388"/>
                </a:lnTo>
                <a:lnTo>
                  <a:pt x="203200" y="208457"/>
                </a:lnTo>
                <a:lnTo>
                  <a:pt x="204313" y="204478"/>
                </a:lnTo>
                <a:close/>
                <a:moveTo>
                  <a:pt x="107470" y="201178"/>
                </a:moveTo>
                <a:lnTo>
                  <a:pt x="193378" y="201178"/>
                </a:lnTo>
                <a:lnTo>
                  <a:pt x="193290" y="205859"/>
                </a:lnTo>
                <a:cubicBezTo>
                  <a:pt x="193242" y="206145"/>
                  <a:pt x="193242" y="206478"/>
                  <a:pt x="193242" y="206812"/>
                </a:cubicBezTo>
                <a:lnTo>
                  <a:pt x="195006" y="208573"/>
                </a:lnTo>
                <a:lnTo>
                  <a:pt x="193242" y="210326"/>
                </a:lnTo>
                <a:cubicBezTo>
                  <a:pt x="193242" y="210707"/>
                  <a:pt x="193242" y="210993"/>
                  <a:pt x="193290" y="211326"/>
                </a:cubicBezTo>
                <a:lnTo>
                  <a:pt x="193311" y="212388"/>
                </a:lnTo>
                <a:lnTo>
                  <a:pt x="107748" y="212388"/>
                </a:lnTo>
                <a:close/>
                <a:moveTo>
                  <a:pt x="11896" y="201178"/>
                </a:moveTo>
                <a:lnTo>
                  <a:pt x="96190" y="201178"/>
                </a:lnTo>
                <a:lnTo>
                  <a:pt x="96600" y="212388"/>
                </a:lnTo>
                <a:lnTo>
                  <a:pt x="12201" y="212388"/>
                </a:lnTo>
                <a:lnTo>
                  <a:pt x="11509" y="205199"/>
                </a:lnTo>
                <a:close/>
                <a:moveTo>
                  <a:pt x="6646" y="201178"/>
                </a:moveTo>
                <a:lnTo>
                  <a:pt x="10472" y="201178"/>
                </a:lnTo>
                <a:lnTo>
                  <a:pt x="11191" y="201891"/>
                </a:lnTo>
                <a:lnTo>
                  <a:pt x="11509" y="205199"/>
                </a:lnTo>
                <a:lnTo>
                  <a:pt x="11189" y="208521"/>
                </a:lnTo>
                <a:lnTo>
                  <a:pt x="6646" y="208521"/>
                </a:lnTo>
                <a:close/>
                <a:moveTo>
                  <a:pt x="396421" y="201164"/>
                </a:moveTo>
                <a:lnTo>
                  <a:pt x="397154" y="201891"/>
                </a:lnTo>
                <a:lnTo>
                  <a:pt x="396731" y="204523"/>
                </a:lnTo>
                <a:close/>
                <a:moveTo>
                  <a:pt x="193527" y="127446"/>
                </a:moveTo>
                <a:lnTo>
                  <a:pt x="200885" y="128068"/>
                </a:lnTo>
                <a:lnTo>
                  <a:pt x="204527" y="127881"/>
                </a:lnTo>
                <a:lnTo>
                  <a:pt x="204545" y="145119"/>
                </a:lnTo>
                <a:cubicBezTo>
                  <a:pt x="204551" y="156670"/>
                  <a:pt x="204551" y="166660"/>
                  <a:pt x="204551" y="174995"/>
                </a:cubicBezTo>
                <a:cubicBezTo>
                  <a:pt x="204551" y="184950"/>
                  <a:pt x="204503" y="192666"/>
                  <a:pt x="204456" y="197905"/>
                </a:cubicBezTo>
                <a:lnTo>
                  <a:pt x="204384" y="201178"/>
                </a:lnTo>
                <a:lnTo>
                  <a:pt x="193378" y="201178"/>
                </a:lnTo>
                <a:lnTo>
                  <a:pt x="193435" y="198144"/>
                </a:lnTo>
                <a:cubicBezTo>
                  <a:pt x="193547" y="185948"/>
                  <a:pt x="193566" y="161168"/>
                  <a:pt x="193534" y="131545"/>
                </a:cubicBezTo>
                <a:close/>
                <a:moveTo>
                  <a:pt x="103645" y="115011"/>
                </a:moveTo>
                <a:lnTo>
                  <a:pt x="114392" y="117413"/>
                </a:lnTo>
                <a:lnTo>
                  <a:pt x="113762" y="119621"/>
                </a:lnTo>
                <a:cubicBezTo>
                  <a:pt x="110524" y="134764"/>
                  <a:pt x="107911" y="152183"/>
                  <a:pt x="106736" y="171647"/>
                </a:cubicBezTo>
                <a:lnTo>
                  <a:pt x="107470" y="201178"/>
                </a:lnTo>
                <a:lnTo>
                  <a:pt x="96190" y="201178"/>
                </a:lnTo>
                <a:lnTo>
                  <a:pt x="95328" y="177579"/>
                </a:lnTo>
                <a:cubicBezTo>
                  <a:pt x="96251" y="156942"/>
                  <a:pt x="98858" y="136621"/>
                  <a:pt x="103143" y="116764"/>
                </a:cubicBezTo>
                <a:close/>
                <a:moveTo>
                  <a:pt x="298903" y="114190"/>
                </a:moveTo>
                <a:lnTo>
                  <a:pt x="302618" y="127395"/>
                </a:lnTo>
                <a:lnTo>
                  <a:pt x="307257" y="201178"/>
                </a:lnTo>
                <a:lnTo>
                  <a:pt x="296356" y="201178"/>
                </a:lnTo>
                <a:lnTo>
                  <a:pt x="291921" y="129681"/>
                </a:lnTo>
                <a:lnTo>
                  <a:pt x="288275" y="116665"/>
                </a:lnTo>
                <a:lnTo>
                  <a:pt x="296053" y="115233"/>
                </a:lnTo>
                <a:close/>
                <a:moveTo>
                  <a:pt x="117466" y="106624"/>
                </a:moveTo>
                <a:lnTo>
                  <a:pt x="140749" y="111781"/>
                </a:lnTo>
                <a:cubicBezTo>
                  <a:pt x="153129" y="113888"/>
                  <a:pt x="167186" y="115591"/>
                  <a:pt x="182601" y="116362"/>
                </a:cubicBezTo>
                <a:lnTo>
                  <a:pt x="193506" y="116142"/>
                </a:lnTo>
                <a:lnTo>
                  <a:pt x="193527" y="127446"/>
                </a:lnTo>
                <a:lnTo>
                  <a:pt x="138416" y="122782"/>
                </a:lnTo>
                <a:lnTo>
                  <a:pt x="114392" y="117413"/>
                </a:lnTo>
                <a:close/>
                <a:moveTo>
                  <a:pt x="285341" y="106190"/>
                </a:moveTo>
                <a:lnTo>
                  <a:pt x="288275" y="116665"/>
                </a:lnTo>
                <a:lnTo>
                  <a:pt x="236167" y="126259"/>
                </a:lnTo>
                <a:lnTo>
                  <a:pt x="204527" y="127881"/>
                </a:lnTo>
                <a:lnTo>
                  <a:pt x="204514" y="115919"/>
                </a:lnTo>
                <a:lnTo>
                  <a:pt x="232590" y="115353"/>
                </a:lnTo>
                <a:close/>
                <a:moveTo>
                  <a:pt x="356285" y="87602"/>
                </a:moveTo>
                <a:lnTo>
                  <a:pt x="382131" y="128278"/>
                </a:lnTo>
                <a:cubicBezTo>
                  <a:pt x="387038" y="140793"/>
                  <a:pt x="390780" y="153836"/>
                  <a:pt x="393295" y="167259"/>
                </a:cubicBezTo>
                <a:lnTo>
                  <a:pt x="396421" y="201164"/>
                </a:lnTo>
                <a:lnTo>
                  <a:pt x="391534" y="196318"/>
                </a:lnTo>
                <a:lnTo>
                  <a:pt x="386675" y="201178"/>
                </a:lnTo>
                <a:lnTo>
                  <a:pt x="385207" y="201178"/>
                </a:lnTo>
                <a:lnTo>
                  <a:pt x="382108" y="168802"/>
                </a:lnTo>
                <a:cubicBezTo>
                  <a:pt x="379615" y="155969"/>
                  <a:pt x="375939" y="143585"/>
                  <a:pt x="371206" y="131785"/>
                </a:cubicBezTo>
                <a:lnTo>
                  <a:pt x="348390" y="96070"/>
                </a:lnTo>
                <a:lnTo>
                  <a:pt x="353868" y="94064"/>
                </a:lnTo>
                <a:close/>
                <a:moveTo>
                  <a:pt x="342234" y="86435"/>
                </a:moveTo>
                <a:lnTo>
                  <a:pt x="348390" y="96070"/>
                </a:lnTo>
                <a:lnTo>
                  <a:pt x="298903" y="114190"/>
                </a:lnTo>
                <a:lnTo>
                  <a:pt x="295779" y="103085"/>
                </a:lnTo>
                <a:close/>
                <a:moveTo>
                  <a:pt x="355411" y="86226"/>
                </a:moveTo>
                <a:lnTo>
                  <a:pt x="356630" y="86682"/>
                </a:lnTo>
                <a:lnTo>
                  <a:pt x="356285" y="87602"/>
                </a:lnTo>
                <a:close/>
                <a:moveTo>
                  <a:pt x="55531" y="85782"/>
                </a:moveTo>
                <a:lnTo>
                  <a:pt x="66074" y="90639"/>
                </a:lnTo>
                <a:cubicBezTo>
                  <a:pt x="75075" y="94385"/>
                  <a:pt x="88084" y="99222"/>
                  <a:pt x="104295" y="103707"/>
                </a:cubicBezTo>
                <a:lnTo>
                  <a:pt x="106724" y="104245"/>
                </a:lnTo>
                <a:lnTo>
                  <a:pt x="103645" y="115011"/>
                </a:lnTo>
                <a:lnTo>
                  <a:pt x="100858" y="114389"/>
                </a:lnTo>
                <a:cubicBezTo>
                  <a:pt x="84219" y="109760"/>
                  <a:pt x="70935" y="104798"/>
                  <a:pt x="61673" y="100922"/>
                </a:cubicBezTo>
                <a:lnTo>
                  <a:pt x="49435" y="95270"/>
                </a:lnTo>
                <a:close/>
                <a:moveTo>
                  <a:pt x="251730" y="22446"/>
                </a:moveTo>
                <a:lnTo>
                  <a:pt x="266454" y="25594"/>
                </a:lnTo>
                <a:lnTo>
                  <a:pt x="284904" y="64431"/>
                </a:lnTo>
                <a:lnTo>
                  <a:pt x="295779" y="103085"/>
                </a:lnTo>
                <a:lnTo>
                  <a:pt x="288784" y="105592"/>
                </a:lnTo>
                <a:lnTo>
                  <a:pt x="285341" y="106190"/>
                </a:lnTo>
                <a:lnTo>
                  <a:pt x="274856" y="68765"/>
                </a:lnTo>
                <a:cubicBezTo>
                  <a:pt x="268285" y="51765"/>
                  <a:pt x="261440" y="38515"/>
                  <a:pt x="256225" y="29497"/>
                </a:cubicBezTo>
                <a:close/>
                <a:moveTo>
                  <a:pt x="152969" y="20991"/>
                </a:moveTo>
                <a:lnTo>
                  <a:pt x="146429" y="31374"/>
                </a:lnTo>
                <a:cubicBezTo>
                  <a:pt x="140664" y="41584"/>
                  <a:pt x="133196" y="56558"/>
                  <a:pt x="126261" y="75755"/>
                </a:cubicBezTo>
                <a:lnTo>
                  <a:pt x="117466" y="106624"/>
                </a:lnTo>
                <a:lnTo>
                  <a:pt x="106724" y="104245"/>
                </a:lnTo>
                <a:lnTo>
                  <a:pt x="116073" y="71561"/>
                </a:lnTo>
                <a:cubicBezTo>
                  <a:pt x="123212" y="51827"/>
                  <a:pt x="130875" y="36482"/>
                  <a:pt x="136866" y="25924"/>
                </a:cubicBezTo>
                <a:lnTo>
                  <a:pt x="137975" y="24179"/>
                </a:lnTo>
                <a:close/>
                <a:moveTo>
                  <a:pt x="258130" y="12171"/>
                </a:moveTo>
                <a:lnTo>
                  <a:pt x="275065" y="15661"/>
                </a:lnTo>
                <a:cubicBezTo>
                  <a:pt x="298800" y="25940"/>
                  <a:pt x="320560" y="41119"/>
                  <a:pt x="339201" y="60714"/>
                </a:cubicBezTo>
                <a:lnTo>
                  <a:pt x="355411" y="86226"/>
                </a:lnTo>
                <a:lnTo>
                  <a:pt x="349249" y="83920"/>
                </a:lnTo>
                <a:lnTo>
                  <a:pt x="342234" y="86435"/>
                </a:lnTo>
                <a:lnTo>
                  <a:pt x="331130" y="69053"/>
                </a:lnTo>
                <a:cubicBezTo>
                  <a:pt x="314215" y="51187"/>
                  <a:pt x="294081" y="36722"/>
                  <a:pt x="271735" y="26723"/>
                </a:cubicBezTo>
                <a:lnTo>
                  <a:pt x="266454" y="25594"/>
                </a:lnTo>
                <a:lnTo>
                  <a:pt x="265588" y="23771"/>
                </a:lnTo>
                <a:close/>
                <a:moveTo>
                  <a:pt x="199073" y="11191"/>
                </a:moveTo>
                <a:lnTo>
                  <a:pt x="204236" y="12294"/>
                </a:lnTo>
                <a:lnTo>
                  <a:pt x="204242" y="14478"/>
                </a:lnTo>
                <a:cubicBezTo>
                  <a:pt x="204289" y="31136"/>
                  <a:pt x="204396" y="68698"/>
                  <a:pt x="204503" y="105885"/>
                </a:cubicBezTo>
                <a:lnTo>
                  <a:pt x="204514" y="115919"/>
                </a:lnTo>
                <a:lnTo>
                  <a:pt x="193506" y="116142"/>
                </a:lnTo>
                <a:lnTo>
                  <a:pt x="193417" y="68137"/>
                </a:lnTo>
                <a:lnTo>
                  <a:pt x="193261" y="12426"/>
                </a:lnTo>
                <a:close/>
                <a:moveTo>
                  <a:pt x="146298" y="11083"/>
                </a:moveTo>
                <a:lnTo>
                  <a:pt x="137975" y="24179"/>
                </a:lnTo>
                <a:lnTo>
                  <a:pt x="126007" y="26723"/>
                </a:lnTo>
                <a:cubicBezTo>
                  <a:pt x="103536" y="36722"/>
                  <a:pt x="83289" y="51187"/>
                  <a:pt x="66279" y="69053"/>
                </a:cubicBezTo>
                <a:lnTo>
                  <a:pt x="55531" y="85782"/>
                </a:lnTo>
                <a:lnTo>
                  <a:pt x="51901" y="84111"/>
                </a:lnTo>
                <a:cubicBezTo>
                  <a:pt x="49140" y="82634"/>
                  <a:pt x="45807" y="83634"/>
                  <a:pt x="44331" y="86397"/>
                </a:cubicBezTo>
                <a:cubicBezTo>
                  <a:pt x="42855" y="89111"/>
                  <a:pt x="43855" y="92445"/>
                  <a:pt x="46616" y="93969"/>
                </a:cubicBezTo>
                <a:lnTo>
                  <a:pt x="49435" y="95270"/>
                </a:lnTo>
                <a:lnTo>
                  <a:pt x="25976" y="131785"/>
                </a:lnTo>
                <a:cubicBezTo>
                  <a:pt x="21216" y="143585"/>
                  <a:pt x="17520" y="155969"/>
                  <a:pt x="15013" y="168802"/>
                </a:cubicBezTo>
                <a:lnTo>
                  <a:pt x="11896" y="201178"/>
                </a:lnTo>
                <a:lnTo>
                  <a:pt x="10472" y="201178"/>
                </a:lnTo>
                <a:lnTo>
                  <a:pt x="5571" y="196318"/>
                </a:lnTo>
                <a:lnTo>
                  <a:pt x="680" y="201211"/>
                </a:lnTo>
                <a:lnTo>
                  <a:pt x="3832" y="167306"/>
                </a:lnTo>
                <a:cubicBezTo>
                  <a:pt x="11436" y="127061"/>
                  <a:pt x="30175" y="90178"/>
                  <a:pt x="58422" y="60714"/>
                </a:cubicBezTo>
                <a:cubicBezTo>
                  <a:pt x="76706" y="41666"/>
                  <a:pt x="98037" y="26714"/>
                  <a:pt x="121749" y="16238"/>
                </a:cubicBezTo>
                <a:close/>
                <a:moveTo>
                  <a:pt x="248428" y="7908"/>
                </a:moveTo>
                <a:cubicBezTo>
                  <a:pt x="250856" y="6099"/>
                  <a:pt x="254285" y="6575"/>
                  <a:pt x="256094" y="9004"/>
                </a:cubicBezTo>
                <a:lnTo>
                  <a:pt x="258130" y="12171"/>
                </a:lnTo>
                <a:lnTo>
                  <a:pt x="248129" y="10110"/>
                </a:lnTo>
                <a:close/>
                <a:moveTo>
                  <a:pt x="155286" y="7908"/>
                </a:moveTo>
                <a:lnTo>
                  <a:pt x="155464" y="9158"/>
                </a:lnTo>
                <a:lnTo>
                  <a:pt x="146298" y="11083"/>
                </a:lnTo>
                <a:lnTo>
                  <a:pt x="147619" y="9004"/>
                </a:lnTo>
                <a:cubicBezTo>
                  <a:pt x="149476" y="6527"/>
                  <a:pt x="152857" y="6051"/>
                  <a:pt x="155286" y="7908"/>
                </a:cubicBezTo>
                <a:close/>
                <a:moveTo>
                  <a:pt x="199073" y="0"/>
                </a:moveTo>
                <a:lnTo>
                  <a:pt x="248129" y="10110"/>
                </a:lnTo>
                <a:lnTo>
                  <a:pt x="247380" y="15623"/>
                </a:lnTo>
                <a:lnTo>
                  <a:pt x="251730" y="22446"/>
                </a:lnTo>
                <a:lnTo>
                  <a:pt x="204236" y="12294"/>
                </a:lnTo>
                <a:lnTo>
                  <a:pt x="204217" y="5576"/>
                </a:lnTo>
                <a:cubicBezTo>
                  <a:pt x="204217" y="2528"/>
                  <a:pt x="201736" y="99"/>
                  <a:pt x="198730" y="99"/>
                </a:cubicBezTo>
                <a:cubicBezTo>
                  <a:pt x="195676" y="99"/>
                  <a:pt x="193242" y="2528"/>
                  <a:pt x="193242" y="5576"/>
                </a:cubicBezTo>
                <a:lnTo>
                  <a:pt x="193261" y="12426"/>
                </a:lnTo>
                <a:lnTo>
                  <a:pt x="152969" y="20991"/>
                </a:lnTo>
                <a:lnTo>
                  <a:pt x="156381" y="15575"/>
                </a:lnTo>
                <a:lnTo>
                  <a:pt x="155464" y="9158"/>
                </a:lnTo>
                <a:close/>
              </a:path>
            </a:pathLst>
          </a:custGeom>
          <a:solidFill>
            <a:srgbClr val="C00000"/>
          </a:solidFill>
          <a:ln>
            <a:noFill/>
          </a:ln>
        </p:spPr>
        <p:txBody>
          <a:bodyPr/>
          <a:lstStyle/>
          <a:p>
            <a:endParaRPr lang="zh-CN" altLang="en-US"/>
          </a:p>
        </p:txBody>
      </p:sp>
      <p:sp>
        <p:nvSpPr>
          <p:cNvPr id="402" name="computer-microprocessor_22434"/>
          <p:cNvSpPr>
            <a:spLocks noChangeAspect="1"/>
          </p:cNvSpPr>
          <p:nvPr/>
        </p:nvSpPr>
        <p:spPr bwMode="auto">
          <a:xfrm>
            <a:off x="6561505" y="2319710"/>
            <a:ext cx="350242" cy="349632"/>
          </a:xfrm>
          <a:custGeom>
            <a:avLst/>
            <a:gdLst>
              <a:gd name="connsiteX0" fmla="*/ 432496 w 608415"/>
              <a:gd name="connsiteY0" fmla="*/ 535027 h 607356"/>
              <a:gd name="connsiteX1" fmla="*/ 441528 w 608415"/>
              <a:gd name="connsiteY1" fmla="*/ 544294 h 607356"/>
              <a:gd name="connsiteX2" fmla="*/ 441528 w 608415"/>
              <a:gd name="connsiteY2" fmla="*/ 598315 h 607356"/>
              <a:gd name="connsiteX3" fmla="*/ 432496 w 608415"/>
              <a:gd name="connsiteY3" fmla="*/ 607356 h 607356"/>
              <a:gd name="connsiteX4" fmla="*/ 423463 w 608415"/>
              <a:gd name="connsiteY4" fmla="*/ 598315 h 607356"/>
              <a:gd name="connsiteX5" fmla="*/ 423463 w 608415"/>
              <a:gd name="connsiteY5" fmla="*/ 544294 h 607356"/>
              <a:gd name="connsiteX6" fmla="*/ 432496 w 608415"/>
              <a:gd name="connsiteY6" fmla="*/ 535027 h 607356"/>
              <a:gd name="connsiteX7" fmla="*/ 382916 w 608415"/>
              <a:gd name="connsiteY7" fmla="*/ 535027 h 607356"/>
              <a:gd name="connsiteX8" fmla="*/ 392203 w 608415"/>
              <a:gd name="connsiteY8" fmla="*/ 544294 h 607356"/>
              <a:gd name="connsiteX9" fmla="*/ 392203 w 608415"/>
              <a:gd name="connsiteY9" fmla="*/ 598315 h 607356"/>
              <a:gd name="connsiteX10" fmla="*/ 382916 w 608415"/>
              <a:gd name="connsiteY10" fmla="*/ 607356 h 607356"/>
              <a:gd name="connsiteX11" fmla="*/ 373856 w 608415"/>
              <a:gd name="connsiteY11" fmla="*/ 598315 h 607356"/>
              <a:gd name="connsiteX12" fmla="*/ 373856 w 608415"/>
              <a:gd name="connsiteY12" fmla="*/ 544294 h 607356"/>
              <a:gd name="connsiteX13" fmla="*/ 382916 w 608415"/>
              <a:gd name="connsiteY13" fmla="*/ 535027 h 607356"/>
              <a:gd name="connsiteX14" fmla="*/ 332646 w 608415"/>
              <a:gd name="connsiteY14" fmla="*/ 535027 h 607356"/>
              <a:gd name="connsiteX15" fmla="*/ 341678 w 608415"/>
              <a:gd name="connsiteY15" fmla="*/ 544294 h 607356"/>
              <a:gd name="connsiteX16" fmla="*/ 341678 w 608415"/>
              <a:gd name="connsiteY16" fmla="*/ 598315 h 607356"/>
              <a:gd name="connsiteX17" fmla="*/ 332646 w 608415"/>
              <a:gd name="connsiteY17" fmla="*/ 607356 h 607356"/>
              <a:gd name="connsiteX18" fmla="*/ 323613 w 608415"/>
              <a:gd name="connsiteY18" fmla="*/ 598315 h 607356"/>
              <a:gd name="connsiteX19" fmla="*/ 323613 w 608415"/>
              <a:gd name="connsiteY19" fmla="*/ 544294 h 607356"/>
              <a:gd name="connsiteX20" fmla="*/ 332646 w 608415"/>
              <a:gd name="connsiteY20" fmla="*/ 535027 h 607356"/>
              <a:gd name="connsiteX21" fmla="*/ 283284 w 608415"/>
              <a:gd name="connsiteY21" fmla="*/ 535027 h 607356"/>
              <a:gd name="connsiteX22" fmla="*/ 292352 w 608415"/>
              <a:gd name="connsiteY22" fmla="*/ 544294 h 607356"/>
              <a:gd name="connsiteX23" fmla="*/ 292352 w 608415"/>
              <a:gd name="connsiteY23" fmla="*/ 598315 h 607356"/>
              <a:gd name="connsiteX24" fmla="*/ 283284 w 608415"/>
              <a:gd name="connsiteY24" fmla="*/ 607356 h 607356"/>
              <a:gd name="connsiteX25" fmla="*/ 274217 w 608415"/>
              <a:gd name="connsiteY25" fmla="*/ 598315 h 607356"/>
              <a:gd name="connsiteX26" fmla="*/ 274217 w 608415"/>
              <a:gd name="connsiteY26" fmla="*/ 544294 h 607356"/>
              <a:gd name="connsiteX27" fmla="*/ 283284 w 608415"/>
              <a:gd name="connsiteY27" fmla="*/ 535027 h 607356"/>
              <a:gd name="connsiteX28" fmla="*/ 237524 w 608415"/>
              <a:gd name="connsiteY28" fmla="*/ 535027 h 607356"/>
              <a:gd name="connsiteX29" fmla="*/ 246556 w 608415"/>
              <a:gd name="connsiteY29" fmla="*/ 544294 h 607356"/>
              <a:gd name="connsiteX30" fmla="*/ 246556 w 608415"/>
              <a:gd name="connsiteY30" fmla="*/ 598315 h 607356"/>
              <a:gd name="connsiteX31" fmla="*/ 237524 w 608415"/>
              <a:gd name="connsiteY31" fmla="*/ 607356 h 607356"/>
              <a:gd name="connsiteX32" fmla="*/ 228491 w 608415"/>
              <a:gd name="connsiteY32" fmla="*/ 598315 h 607356"/>
              <a:gd name="connsiteX33" fmla="*/ 228491 w 608415"/>
              <a:gd name="connsiteY33" fmla="*/ 544294 h 607356"/>
              <a:gd name="connsiteX34" fmla="*/ 237524 w 608415"/>
              <a:gd name="connsiteY34" fmla="*/ 535027 h 607356"/>
              <a:gd name="connsiteX35" fmla="*/ 188162 w 608415"/>
              <a:gd name="connsiteY35" fmla="*/ 535027 h 607356"/>
              <a:gd name="connsiteX36" fmla="*/ 197230 w 608415"/>
              <a:gd name="connsiteY36" fmla="*/ 544294 h 607356"/>
              <a:gd name="connsiteX37" fmla="*/ 197230 w 608415"/>
              <a:gd name="connsiteY37" fmla="*/ 598315 h 607356"/>
              <a:gd name="connsiteX38" fmla="*/ 188162 w 608415"/>
              <a:gd name="connsiteY38" fmla="*/ 607356 h 607356"/>
              <a:gd name="connsiteX39" fmla="*/ 179095 w 608415"/>
              <a:gd name="connsiteY39" fmla="*/ 598315 h 607356"/>
              <a:gd name="connsiteX40" fmla="*/ 179095 w 608415"/>
              <a:gd name="connsiteY40" fmla="*/ 544294 h 607356"/>
              <a:gd name="connsiteX41" fmla="*/ 188162 w 608415"/>
              <a:gd name="connsiteY41" fmla="*/ 535027 h 607356"/>
              <a:gd name="connsiteX42" fmla="*/ 545003 w 608415"/>
              <a:gd name="connsiteY42" fmla="*/ 409561 h 607356"/>
              <a:gd name="connsiteX43" fmla="*/ 599356 w 608415"/>
              <a:gd name="connsiteY43" fmla="*/ 409561 h 607356"/>
              <a:gd name="connsiteX44" fmla="*/ 608415 w 608415"/>
              <a:gd name="connsiteY44" fmla="*/ 418812 h 607356"/>
              <a:gd name="connsiteX45" fmla="*/ 599356 w 608415"/>
              <a:gd name="connsiteY45" fmla="*/ 427837 h 607356"/>
              <a:gd name="connsiteX46" fmla="*/ 545003 w 608415"/>
              <a:gd name="connsiteY46" fmla="*/ 427837 h 607356"/>
              <a:gd name="connsiteX47" fmla="*/ 535944 w 608415"/>
              <a:gd name="connsiteY47" fmla="*/ 418812 h 607356"/>
              <a:gd name="connsiteX48" fmla="*/ 545003 w 608415"/>
              <a:gd name="connsiteY48" fmla="*/ 409561 h 607356"/>
              <a:gd name="connsiteX49" fmla="*/ 9059 w 608415"/>
              <a:gd name="connsiteY49" fmla="*/ 409561 h 607356"/>
              <a:gd name="connsiteX50" fmla="*/ 63412 w 608415"/>
              <a:gd name="connsiteY50" fmla="*/ 409561 h 607356"/>
              <a:gd name="connsiteX51" fmla="*/ 72471 w 608415"/>
              <a:gd name="connsiteY51" fmla="*/ 418812 h 607356"/>
              <a:gd name="connsiteX52" fmla="*/ 63412 w 608415"/>
              <a:gd name="connsiteY52" fmla="*/ 427837 h 607356"/>
              <a:gd name="connsiteX53" fmla="*/ 9059 w 608415"/>
              <a:gd name="connsiteY53" fmla="*/ 427837 h 607356"/>
              <a:gd name="connsiteX54" fmla="*/ 0 w 608415"/>
              <a:gd name="connsiteY54" fmla="*/ 418812 h 607356"/>
              <a:gd name="connsiteX55" fmla="*/ 9059 w 608415"/>
              <a:gd name="connsiteY55" fmla="*/ 409561 h 607356"/>
              <a:gd name="connsiteX56" fmla="*/ 545003 w 608415"/>
              <a:gd name="connsiteY56" fmla="*/ 360307 h 607356"/>
              <a:gd name="connsiteX57" fmla="*/ 599356 w 608415"/>
              <a:gd name="connsiteY57" fmla="*/ 360307 h 607356"/>
              <a:gd name="connsiteX58" fmla="*/ 608415 w 608415"/>
              <a:gd name="connsiteY58" fmla="*/ 369340 h 607356"/>
              <a:gd name="connsiteX59" fmla="*/ 599356 w 608415"/>
              <a:gd name="connsiteY59" fmla="*/ 378372 h 607356"/>
              <a:gd name="connsiteX60" fmla="*/ 545003 w 608415"/>
              <a:gd name="connsiteY60" fmla="*/ 378372 h 607356"/>
              <a:gd name="connsiteX61" fmla="*/ 535944 w 608415"/>
              <a:gd name="connsiteY61" fmla="*/ 369340 h 607356"/>
              <a:gd name="connsiteX62" fmla="*/ 545003 w 608415"/>
              <a:gd name="connsiteY62" fmla="*/ 360307 h 607356"/>
              <a:gd name="connsiteX63" fmla="*/ 9059 w 608415"/>
              <a:gd name="connsiteY63" fmla="*/ 360307 h 607356"/>
              <a:gd name="connsiteX64" fmla="*/ 63412 w 608415"/>
              <a:gd name="connsiteY64" fmla="*/ 360307 h 607356"/>
              <a:gd name="connsiteX65" fmla="*/ 72471 w 608415"/>
              <a:gd name="connsiteY65" fmla="*/ 369340 h 607356"/>
              <a:gd name="connsiteX66" fmla="*/ 63412 w 608415"/>
              <a:gd name="connsiteY66" fmla="*/ 378372 h 607356"/>
              <a:gd name="connsiteX67" fmla="*/ 9059 w 608415"/>
              <a:gd name="connsiteY67" fmla="*/ 378372 h 607356"/>
              <a:gd name="connsiteX68" fmla="*/ 0 w 608415"/>
              <a:gd name="connsiteY68" fmla="*/ 369340 h 607356"/>
              <a:gd name="connsiteX69" fmla="*/ 9059 w 608415"/>
              <a:gd name="connsiteY69" fmla="*/ 360307 h 607356"/>
              <a:gd name="connsiteX70" fmla="*/ 545003 w 608415"/>
              <a:gd name="connsiteY70" fmla="*/ 314863 h 607356"/>
              <a:gd name="connsiteX71" fmla="*/ 599356 w 608415"/>
              <a:gd name="connsiteY71" fmla="*/ 314863 h 607356"/>
              <a:gd name="connsiteX72" fmla="*/ 608415 w 608415"/>
              <a:gd name="connsiteY72" fmla="*/ 323896 h 607356"/>
              <a:gd name="connsiteX73" fmla="*/ 599356 w 608415"/>
              <a:gd name="connsiteY73" fmla="*/ 332928 h 607356"/>
              <a:gd name="connsiteX74" fmla="*/ 545003 w 608415"/>
              <a:gd name="connsiteY74" fmla="*/ 332928 h 607356"/>
              <a:gd name="connsiteX75" fmla="*/ 535944 w 608415"/>
              <a:gd name="connsiteY75" fmla="*/ 323896 h 607356"/>
              <a:gd name="connsiteX76" fmla="*/ 545003 w 608415"/>
              <a:gd name="connsiteY76" fmla="*/ 314863 h 607356"/>
              <a:gd name="connsiteX77" fmla="*/ 9059 w 608415"/>
              <a:gd name="connsiteY77" fmla="*/ 314863 h 607356"/>
              <a:gd name="connsiteX78" fmla="*/ 63412 w 608415"/>
              <a:gd name="connsiteY78" fmla="*/ 314863 h 607356"/>
              <a:gd name="connsiteX79" fmla="*/ 72471 w 608415"/>
              <a:gd name="connsiteY79" fmla="*/ 323896 h 607356"/>
              <a:gd name="connsiteX80" fmla="*/ 63412 w 608415"/>
              <a:gd name="connsiteY80" fmla="*/ 332928 h 607356"/>
              <a:gd name="connsiteX81" fmla="*/ 9059 w 608415"/>
              <a:gd name="connsiteY81" fmla="*/ 332928 h 607356"/>
              <a:gd name="connsiteX82" fmla="*/ 0 w 608415"/>
              <a:gd name="connsiteY82" fmla="*/ 323896 h 607356"/>
              <a:gd name="connsiteX83" fmla="*/ 9059 w 608415"/>
              <a:gd name="connsiteY83" fmla="*/ 314863 h 607356"/>
              <a:gd name="connsiteX84" fmla="*/ 545003 w 608415"/>
              <a:gd name="connsiteY84" fmla="*/ 265326 h 607356"/>
              <a:gd name="connsiteX85" fmla="*/ 599356 w 608415"/>
              <a:gd name="connsiteY85" fmla="*/ 265326 h 607356"/>
              <a:gd name="connsiteX86" fmla="*/ 608415 w 608415"/>
              <a:gd name="connsiteY86" fmla="*/ 274613 h 607356"/>
              <a:gd name="connsiteX87" fmla="*/ 599356 w 608415"/>
              <a:gd name="connsiteY87" fmla="*/ 283673 h 607356"/>
              <a:gd name="connsiteX88" fmla="*/ 545003 w 608415"/>
              <a:gd name="connsiteY88" fmla="*/ 283673 h 607356"/>
              <a:gd name="connsiteX89" fmla="*/ 535944 w 608415"/>
              <a:gd name="connsiteY89" fmla="*/ 274613 h 607356"/>
              <a:gd name="connsiteX90" fmla="*/ 545003 w 608415"/>
              <a:gd name="connsiteY90" fmla="*/ 265326 h 607356"/>
              <a:gd name="connsiteX91" fmla="*/ 9059 w 608415"/>
              <a:gd name="connsiteY91" fmla="*/ 265326 h 607356"/>
              <a:gd name="connsiteX92" fmla="*/ 63412 w 608415"/>
              <a:gd name="connsiteY92" fmla="*/ 265326 h 607356"/>
              <a:gd name="connsiteX93" fmla="*/ 72471 w 608415"/>
              <a:gd name="connsiteY93" fmla="*/ 274613 h 607356"/>
              <a:gd name="connsiteX94" fmla="*/ 63412 w 608415"/>
              <a:gd name="connsiteY94" fmla="*/ 283673 h 607356"/>
              <a:gd name="connsiteX95" fmla="*/ 9059 w 608415"/>
              <a:gd name="connsiteY95" fmla="*/ 283673 h 607356"/>
              <a:gd name="connsiteX96" fmla="*/ 0 w 608415"/>
              <a:gd name="connsiteY96" fmla="*/ 274613 h 607356"/>
              <a:gd name="connsiteX97" fmla="*/ 9059 w 608415"/>
              <a:gd name="connsiteY97" fmla="*/ 265326 h 607356"/>
              <a:gd name="connsiteX98" fmla="*/ 237111 w 608415"/>
              <a:gd name="connsiteY98" fmla="*/ 218363 h 607356"/>
              <a:gd name="connsiteX99" fmla="*/ 237111 w 608415"/>
              <a:gd name="connsiteY99" fmla="*/ 368446 h 607356"/>
              <a:gd name="connsiteX100" fmla="*/ 385644 w 608415"/>
              <a:gd name="connsiteY100" fmla="*/ 368446 h 607356"/>
              <a:gd name="connsiteX101" fmla="*/ 385644 w 608415"/>
              <a:gd name="connsiteY101" fmla="*/ 218363 h 607356"/>
              <a:gd name="connsiteX102" fmla="*/ 545003 w 608415"/>
              <a:gd name="connsiteY102" fmla="*/ 215154 h 607356"/>
              <a:gd name="connsiteX103" fmla="*/ 599356 w 608415"/>
              <a:gd name="connsiteY103" fmla="*/ 215154 h 607356"/>
              <a:gd name="connsiteX104" fmla="*/ 608415 w 608415"/>
              <a:gd name="connsiteY104" fmla="*/ 224222 h 607356"/>
              <a:gd name="connsiteX105" fmla="*/ 599356 w 608415"/>
              <a:gd name="connsiteY105" fmla="*/ 233289 h 607356"/>
              <a:gd name="connsiteX106" fmla="*/ 545003 w 608415"/>
              <a:gd name="connsiteY106" fmla="*/ 233289 h 607356"/>
              <a:gd name="connsiteX107" fmla="*/ 535944 w 608415"/>
              <a:gd name="connsiteY107" fmla="*/ 224222 h 607356"/>
              <a:gd name="connsiteX108" fmla="*/ 545003 w 608415"/>
              <a:gd name="connsiteY108" fmla="*/ 215154 h 607356"/>
              <a:gd name="connsiteX109" fmla="*/ 9059 w 608415"/>
              <a:gd name="connsiteY109" fmla="*/ 215154 h 607356"/>
              <a:gd name="connsiteX110" fmla="*/ 63412 w 608415"/>
              <a:gd name="connsiteY110" fmla="*/ 215154 h 607356"/>
              <a:gd name="connsiteX111" fmla="*/ 72471 w 608415"/>
              <a:gd name="connsiteY111" fmla="*/ 224222 h 607356"/>
              <a:gd name="connsiteX112" fmla="*/ 63412 w 608415"/>
              <a:gd name="connsiteY112" fmla="*/ 233289 h 607356"/>
              <a:gd name="connsiteX113" fmla="*/ 9059 w 608415"/>
              <a:gd name="connsiteY113" fmla="*/ 233289 h 607356"/>
              <a:gd name="connsiteX114" fmla="*/ 0 w 608415"/>
              <a:gd name="connsiteY114" fmla="*/ 224222 h 607356"/>
              <a:gd name="connsiteX115" fmla="*/ 9059 w 608415"/>
              <a:gd name="connsiteY115" fmla="*/ 215154 h 607356"/>
              <a:gd name="connsiteX116" fmla="*/ 217412 w 608415"/>
              <a:gd name="connsiteY116" fmla="*/ 198924 h 607356"/>
              <a:gd name="connsiteX117" fmla="*/ 405116 w 608415"/>
              <a:gd name="connsiteY117" fmla="*/ 198924 h 607356"/>
              <a:gd name="connsiteX118" fmla="*/ 405116 w 608415"/>
              <a:gd name="connsiteY118" fmla="*/ 388110 h 607356"/>
              <a:gd name="connsiteX119" fmla="*/ 217412 w 608415"/>
              <a:gd name="connsiteY119" fmla="*/ 388110 h 607356"/>
              <a:gd name="connsiteX120" fmla="*/ 545003 w 608415"/>
              <a:gd name="connsiteY120" fmla="*/ 165899 h 607356"/>
              <a:gd name="connsiteX121" fmla="*/ 599356 w 608415"/>
              <a:gd name="connsiteY121" fmla="*/ 165899 h 607356"/>
              <a:gd name="connsiteX122" fmla="*/ 608415 w 608415"/>
              <a:gd name="connsiteY122" fmla="*/ 174931 h 607356"/>
              <a:gd name="connsiteX123" fmla="*/ 599356 w 608415"/>
              <a:gd name="connsiteY123" fmla="*/ 183964 h 607356"/>
              <a:gd name="connsiteX124" fmla="*/ 545003 w 608415"/>
              <a:gd name="connsiteY124" fmla="*/ 183964 h 607356"/>
              <a:gd name="connsiteX125" fmla="*/ 535944 w 608415"/>
              <a:gd name="connsiteY125" fmla="*/ 174931 h 607356"/>
              <a:gd name="connsiteX126" fmla="*/ 545003 w 608415"/>
              <a:gd name="connsiteY126" fmla="*/ 165899 h 607356"/>
              <a:gd name="connsiteX127" fmla="*/ 9059 w 608415"/>
              <a:gd name="connsiteY127" fmla="*/ 165899 h 607356"/>
              <a:gd name="connsiteX128" fmla="*/ 63412 w 608415"/>
              <a:gd name="connsiteY128" fmla="*/ 165899 h 607356"/>
              <a:gd name="connsiteX129" fmla="*/ 72471 w 608415"/>
              <a:gd name="connsiteY129" fmla="*/ 174931 h 607356"/>
              <a:gd name="connsiteX130" fmla="*/ 63412 w 608415"/>
              <a:gd name="connsiteY130" fmla="*/ 183964 h 607356"/>
              <a:gd name="connsiteX131" fmla="*/ 9059 w 608415"/>
              <a:gd name="connsiteY131" fmla="*/ 183964 h 607356"/>
              <a:gd name="connsiteX132" fmla="*/ 0 w 608415"/>
              <a:gd name="connsiteY132" fmla="*/ 174931 h 607356"/>
              <a:gd name="connsiteX133" fmla="*/ 9059 w 608415"/>
              <a:gd name="connsiteY133" fmla="*/ 165899 h 607356"/>
              <a:gd name="connsiteX134" fmla="*/ 191339 w 608415"/>
              <a:gd name="connsiteY134" fmla="*/ 149599 h 607356"/>
              <a:gd name="connsiteX135" fmla="*/ 209228 w 608415"/>
              <a:gd name="connsiteY135" fmla="*/ 167488 h 607356"/>
              <a:gd name="connsiteX136" fmla="*/ 191339 w 608415"/>
              <a:gd name="connsiteY136" fmla="*/ 185377 h 607356"/>
              <a:gd name="connsiteX137" fmla="*/ 173450 w 608415"/>
              <a:gd name="connsiteY137" fmla="*/ 167488 h 607356"/>
              <a:gd name="connsiteX138" fmla="*/ 191339 w 608415"/>
              <a:gd name="connsiteY138" fmla="*/ 149599 h 607356"/>
              <a:gd name="connsiteX139" fmla="*/ 162833 w 608415"/>
              <a:gd name="connsiteY139" fmla="*/ 114120 h 607356"/>
              <a:gd name="connsiteX140" fmla="*/ 125021 w 608415"/>
              <a:gd name="connsiteY140" fmla="*/ 152092 h 607356"/>
              <a:gd name="connsiteX141" fmla="*/ 125021 w 608415"/>
              <a:gd name="connsiteY141" fmla="*/ 446146 h 607356"/>
              <a:gd name="connsiteX142" fmla="*/ 162833 w 608415"/>
              <a:gd name="connsiteY142" fmla="*/ 484118 h 607356"/>
              <a:gd name="connsiteX143" fmla="*/ 457634 w 608415"/>
              <a:gd name="connsiteY143" fmla="*/ 484118 h 607356"/>
              <a:gd name="connsiteX144" fmla="*/ 495673 w 608415"/>
              <a:gd name="connsiteY144" fmla="*/ 446372 h 607356"/>
              <a:gd name="connsiteX145" fmla="*/ 495673 w 608415"/>
              <a:gd name="connsiteY145" fmla="*/ 152092 h 607356"/>
              <a:gd name="connsiteX146" fmla="*/ 457634 w 608415"/>
              <a:gd name="connsiteY146" fmla="*/ 114120 h 607356"/>
              <a:gd name="connsiteX147" fmla="*/ 162833 w 608415"/>
              <a:gd name="connsiteY147" fmla="*/ 96039 h 607356"/>
              <a:gd name="connsiteX148" fmla="*/ 457634 w 608415"/>
              <a:gd name="connsiteY148" fmla="*/ 96039 h 607356"/>
              <a:gd name="connsiteX149" fmla="*/ 513787 w 608415"/>
              <a:gd name="connsiteY149" fmla="*/ 152092 h 607356"/>
              <a:gd name="connsiteX150" fmla="*/ 513787 w 608415"/>
              <a:gd name="connsiteY150" fmla="*/ 446372 h 607356"/>
              <a:gd name="connsiteX151" fmla="*/ 457634 w 608415"/>
              <a:gd name="connsiteY151" fmla="*/ 502425 h 607356"/>
              <a:gd name="connsiteX152" fmla="*/ 162833 w 608415"/>
              <a:gd name="connsiteY152" fmla="*/ 502425 h 607356"/>
              <a:gd name="connsiteX153" fmla="*/ 106907 w 608415"/>
              <a:gd name="connsiteY153" fmla="*/ 446372 h 607356"/>
              <a:gd name="connsiteX154" fmla="*/ 106907 w 608415"/>
              <a:gd name="connsiteY154" fmla="*/ 152092 h 607356"/>
              <a:gd name="connsiteX155" fmla="*/ 162833 w 608415"/>
              <a:gd name="connsiteY155" fmla="*/ 96039 h 607356"/>
              <a:gd name="connsiteX156" fmla="*/ 432496 w 608415"/>
              <a:gd name="connsiteY156" fmla="*/ 0 h 607356"/>
              <a:gd name="connsiteX157" fmla="*/ 441528 w 608415"/>
              <a:gd name="connsiteY157" fmla="*/ 9041 h 607356"/>
              <a:gd name="connsiteX158" fmla="*/ 441528 w 608415"/>
              <a:gd name="connsiteY158" fmla="*/ 63288 h 607356"/>
              <a:gd name="connsiteX159" fmla="*/ 432496 w 608415"/>
              <a:gd name="connsiteY159" fmla="*/ 72329 h 607356"/>
              <a:gd name="connsiteX160" fmla="*/ 423463 w 608415"/>
              <a:gd name="connsiteY160" fmla="*/ 63288 h 607356"/>
              <a:gd name="connsiteX161" fmla="*/ 423463 w 608415"/>
              <a:gd name="connsiteY161" fmla="*/ 9041 h 607356"/>
              <a:gd name="connsiteX162" fmla="*/ 432496 w 608415"/>
              <a:gd name="connsiteY162" fmla="*/ 0 h 607356"/>
              <a:gd name="connsiteX163" fmla="*/ 382916 w 608415"/>
              <a:gd name="connsiteY163" fmla="*/ 0 h 607356"/>
              <a:gd name="connsiteX164" fmla="*/ 392203 w 608415"/>
              <a:gd name="connsiteY164" fmla="*/ 9041 h 607356"/>
              <a:gd name="connsiteX165" fmla="*/ 392203 w 608415"/>
              <a:gd name="connsiteY165" fmla="*/ 63288 h 607356"/>
              <a:gd name="connsiteX166" fmla="*/ 382916 w 608415"/>
              <a:gd name="connsiteY166" fmla="*/ 72329 h 607356"/>
              <a:gd name="connsiteX167" fmla="*/ 373856 w 608415"/>
              <a:gd name="connsiteY167" fmla="*/ 63288 h 607356"/>
              <a:gd name="connsiteX168" fmla="*/ 373856 w 608415"/>
              <a:gd name="connsiteY168" fmla="*/ 9041 h 607356"/>
              <a:gd name="connsiteX169" fmla="*/ 382916 w 608415"/>
              <a:gd name="connsiteY169" fmla="*/ 0 h 607356"/>
              <a:gd name="connsiteX170" fmla="*/ 332646 w 608415"/>
              <a:gd name="connsiteY170" fmla="*/ 0 h 607356"/>
              <a:gd name="connsiteX171" fmla="*/ 341678 w 608415"/>
              <a:gd name="connsiteY171" fmla="*/ 9041 h 607356"/>
              <a:gd name="connsiteX172" fmla="*/ 341678 w 608415"/>
              <a:gd name="connsiteY172" fmla="*/ 63288 h 607356"/>
              <a:gd name="connsiteX173" fmla="*/ 332646 w 608415"/>
              <a:gd name="connsiteY173" fmla="*/ 72329 h 607356"/>
              <a:gd name="connsiteX174" fmla="*/ 323613 w 608415"/>
              <a:gd name="connsiteY174" fmla="*/ 63288 h 607356"/>
              <a:gd name="connsiteX175" fmla="*/ 323613 w 608415"/>
              <a:gd name="connsiteY175" fmla="*/ 9041 h 607356"/>
              <a:gd name="connsiteX176" fmla="*/ 332646 w 608415"/>
              <a:gd name="connsiteY176" fmla="*/ 0 h 607356"/>
              <a:gd name="connsiteX177" fmla="*/ 283284 w 608415"/>
              <a:gd name="connsiteY177" fmla="*/ 0 h 607356"/>
              <a:gd name="connsiteX178" fmla="*/ 292352 w 608415"/>
              <a:gd name="connsiteY178" fmla="*/ 9041 h 607356"/>
              <a:gd name="connsiteX179" fmla="*/ 292352 w 608415"/>
              <a:gd name="connsiteY179" fmla="*/ 63288 h 607356"/>
              <a:gd name="connsiteX180" fmla="*/ 283284 w 608415"/>
              <a:gd name="connsiteY180" fmla="*/ 72329 h 607356"/>
              <a:gd name="connsiteX181" fmla="*/ 274217 w 608415"/>
              <a:gd name="connsiteY181" fmla="*/ 63288 h 607356"/>
              <a:gd name="connsiteX182" fmla="*/ 274217 w 608415"/>
              <a:gd name="connsiteY182" fmla="*/ 9041 h 607356"/>
              <a:gd name="connsiteX183" fmla="*/ 283284 w 608415"/>
              <a:gd name="connsiteY183" fmla="*/ 0 h 607356"/>
              <a:gd name="connsiteX184" fmla="*/ 237524 w 608415"/>
              <a:gd name="connsiteY184" fmla="*/ 0 h 607356"/>
              <a:gd name="connsiteX185" fmla="*/ 246556 w 608415"/>
              <a:gd name="connsiteY185" fmla="*/ 9041 h 607356"/>
              <a:gd name="connsiteX186" fmla="*/ 246556 w 608415"/>
              <a:gd name="connsiteY186" fmla="*/ 63288 h 607356"/>
              <a:gd name="connsiteX187" fmla="*/ 237524 w 608415"/>
              <a:gd name="connsiteY187" fmla="*/ 72329 h 607356"/>
              <a:gd name="connsiteX188" fmla="*/ 228491 w 608415"/>
              <a:gd name="connsiteY188" fmla="*/ 63288 h 607356"/>
              <a:gd name="connsiteX189" fmla="*/ 228491 w 608415"/>
              <a:gd name="connsiteY189" fmla="*/ 9041 h 607356"/>
              <a:gd name="connsiteX190" fmla="*/ 237524 w 608415"/>
              <a:gd name="connsiteY190" fmla="*/ 0 h 607356"/>
              <a:gd name="connsiteX191" fmla="*/ 188162 w 608415"/>
              <a:gd name="connsiteY191" fmla="*/ 0 h 607356"/>
              <a:gd name="connsiteX192" fmla="*/ 197230 w 608415"/>
              <a:gd name="connsiteY192" fmla="*/ 9041 h 607356"/>
              <a:gd name="connsiteX193" fmla="*/ 197230 w 608415"/>
              <a:gd name="connsiteY193" fmla="*/ 63288 h 607356"/>
              <a:gd name="connsiteX194" fmla="*/ 188162 w 608415"/>
              <a:gd name="connsiteY194" fmla="*/ 72329 h 607356"/>
              <a:gd name="connsiteX195" fmla="*/ 179095 w 608415"/>
              <a:gd name="connsiteY195" fmla="*/ 63288 h 607356"/>
              <a:gd name="connsiteX196" fmla="*/ 179095 w 608415"/>
              <a:gd name="connsiteY196" fmla="*/ 9041 h 607356"/>
              <a:gd name="connsiteX197" fmla="*/ 188162 w 608415"/>
              <a:gd name="connsiteY197" fmla="*/ 0 h 60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608415" h="607356">
                <a:moveTo>
                  <a:pt x="432496" y="535027"/>
                </a:moveTo>
                <a:cubicBezTo>
                  <a:pt x="437463" y="535027"/>
                  <a:pt x="441528" y="539096"/>
                  <a:pt x="441528" y="544294"/>
                </a:cubicBezTo>
                <a:lnTo>
                  <a:pt x="441528" y="598315"/>
                </a:lnTo>
                <a:cubicBezTo>
                  <a:pt x="441528" y="603288"/>
                  <a:pt x="437463" y="607356"/>
                  <a:pt x="432496" y="607356"/>
                </a:cubicBezTo>
                <a:cubicBezTo>
                  <a:pt x="427528" y="607356"/>
                  <a:pt x="423463" y="603288"/>
                  <a:pt x="423463" y="598315"/>
                </a:cubicBezTo>
                <a:lnTo>
                  <a:pt x="423463" y="544294"/>
                </a:lnTo>
                <a:cubicBezTo>
                  <a:pt x="423463" y="539096"/>
                  <a:pt x="427528" y="535027"/>
                  <a:pt x="432496" y="535027"/>
                </a:cubicBezTo>
                <a:close/>
                <a:moveTo>
                  <a:pt x="382916" y="535027"/>
                </a:moveTo>
                <a:cubicBezTo>
                  <a:pt x="388126" y="535027"/>
                  <a:pt x="392203" y="539096"/>
                  <a:pt x="392203" y="544294"/>
                </a:cubicBezTo>
                <a:lnTo>
                  <a:pt x="392203" y="598315"/>
                </a:lnTo>
                <a:cubicBezTo>
                  <a:pt x="392203" y="603288"/>
                  <a:pt x="388126" y="607356"/>
                  <a:pt x="382916" y="607356"/>
                </a:cubicBezTo>
                <a:cubicBezTo>
                  <a:pt x="377933" y="607356"/>
                  <a:pt x="373856" y="603288"/>
                  <a:pt x="373856" y="598315"/>
                </a:cubicBezTo>
                <a:lnTo>
                  <a:pt x="373856" y="544294"/>
                </a:lnTo>
                <a:cubicBezTo>
                  <a:pt x="373856" y="539096"/>
                  <a:pt x="377933" y="535027"/>
                  <a:pt x="382916" y="535027"/>
                </a:cubicBezTo>
                <a:close/>
                <a:moveTo>
                  <a:pt x="332646" y="535027"/>
                </a:moveTo>
                <a:cubicBezTo>
                  <a:pt x="337613" y="535027"/>
                  <a:pt x="341678" y="539096"/>
                  <a:pt x="341678" y="544294"/>
                </a:cubicBezTo>
                <a:lnTo>
                  <a:pt x="341678" y="598315"/>
                </a:lnTo>
                <a:cubicBezTo>
                  <a:pt x="341678" y="603288"/>
                  <a:pt x="337613" y="607356"/>
                  <a:pt x="332646" y="607356"/>
                </a:cubicBezTo>
                <a:cubicBezTo>
                  <a:pt x="327678" y="607356"/>
                  <a:pt x="323613" y="603288"/>
                  <a:pt x="323613" y="598315"/>
                </a:cubicBezTo>
                <a:lnTo>
                  <a:pt x="323613" y="544294"/>
                </a:lnTo>
                <a:cubicBezTo>
                  <a:pt x="323613" y="539096"/>
                  <a:pt x="327678" y="535027"/>
                  <a:pt x="332646" y="535027"/>
                </a:cubicBezTo>
                <a:close/>
                <a:moveTo>
                  <a:pt x="283284" y="535027"/>
                </a:moveTo>
                <a:cubicBezTo>
                  <a:pt x="288272" y="535027"/>
                  <a:pt x="292352" y="539096"/>
                  <a:pt x="292352" y="544294"/>
                </a:cubicBezTo>
                <a:lnTo>
                  <a:pt x="292352" y="598315"/>
                </a:lnTo>
                <a:cubicBezTo>
                  <a:pt x="292352" y="603288"/>
                  <a:pt x="288272" y="607356"/>
                  <a:pt x="283284" y="607356"/>
                </a:cubicBezTo>
                <a:cubicBezTo>
                  <a:pt x="278297" y="607356"/>
                  <a:pt x="274217" y="603288"/>
                  <a:pt x="274217" y="598315"/>
                </a:cubicBezTo>
                <a:lnTo>
                  <a:pt x="274217" y="544294"/>
                </a:lnTo>
                <a:cubicBezTo>
                  <a:pt x="274217" y="539096"/>
                  <a:pt x="278071" y="535027"/>
                  <a:pt x="283284" y="535027"/>
                </a:cubicBezTo>
                <a:close/>
                <a:moveTo>
                  <a:pt x="237524" y="535027"/>
                </a:moveTo>
                <a:cubicBezTo>
                  <a:pt x="242491" y="535027"/>
                  <a:pt x="246556" y="539096"/>
                  <a:pt x="246556" y="544294"/>
                </a:cubicBezTo>
                <a:lnTo>
                  <a:pt x="246556" y="598315"/>
                </a:lnTo>
                <a:cubicBezTo>
                  <a:pt x="246556" y="603288"/>
                  <a:pt x="242491" y="607356"/>
                  <a:pt x="237524" y="607356"/>
                </a:cubicBezTo>
                <a:cubicBezTo>
                  <a:pt x="232556" y="607356"/>
                  <a:pt x="228491" y="603288"/>
                  <a:pt x="228491" y="598315"/>
                </a:cubicBezTo>
                <a:lnTo>
                  <a:pt x="228491" y="544294"/>
                </a:lnTo>
                <a:cubicBezTo>
                  <a:pt x="228491" y="539096"/>
                  <a:pt x="232556" y="535027"/>
                  <a:pt x="237524" y="535027"/>
                </a:cubicBezTo>
                <a:close/>
                <a:moveTo>
                  <a:pt x="188162" y="535027"/>
                </a:moveTo>
                <a:cubicBezTo>
                  <a:pt x="193150" y="535027"/>
                  <a:pt x="197230" y="539096"/>
                  <a:pt x="197230" y="544294"/>
                </a:cubicBezTo>
                <a:lnTo>
                  <a:pt x="197230" y="598315"/>
                </a:lnTo>
                <a:cubicBezTo>
                  <a:pt x="197230" y="603288"/>
                  <a:pt x="193150" y="607356"/>
                  <a:pt x="188162" y="607356"/>
                </a:cubicBezTo>
                <a:cubicBezTo>
                  <a:pt x="183175" y="607356"/>
                  <a:pt x="179095" y="603288"/>
                  <a:pt x="179095" y="598315"/>
                </a:cubicBezTo>
                <a:lnTo>
                  <a:pt x="179095" y="544294"/>
                </a:lnTo>
                <a:cubicBezTo>
                  <a:pt x="179095" y="539096"/>
                  <a:pt x="183175" y="535027"/>
                  <a:pt x="188162" y="535027"/>
                </a:cubicBezTo>
                <a:close/>
                <a:moveTo>
                  <a:pt x="545003" y="409561"/>
                </a:moveTo>
                <a:lnTo>
                  <a:pt x="599356" y="409561"/>
                </a:lnTo>
                <a:cubicBezTo>
                  <a:pt x="604339" y="409561"/>
                  <a:pt x="608415" y="413848"/>
                  <a:pt x="608415" y="418812"/>
                </a:cubicBezTo>
                <a:cubicBezTo>
                  <a:pt x="608415" y="423776"/>
                  <a:pt x="604339" y="427837"/>
                  <a:pt x="599356" y="427837"/>
                </a:cubicBezTo>
                <a:lnTo>
                  <a:pt x="545003" y="427837"/>
                </a:lnTo>
                <a:cubicBezTo>
                  <a:pt x="540020" y="427837"/>
                  <a:pt x="535944" y="423776"/>
                  <a:pt x="535944" y="418812"/>
                </a:cubicBezTo>
                <a:cubicBezTo>
                  <a:pt x="535944" y="413848"/>
                  <a:pt x="540020" y="409561"/>
                  <a:pt x="545003" y="409561"/>
                </a:cubicBezTo>
                <a:close/>
                <a:moveTo>
                  <a:pt x="9059" y="409561"/>
                </a:moveTo>
                <a:lnTo>
                  <a:pt x="63412" y="409561"/>
                </a:lnTo>
                <a:cubicBezTo>
                  <a:pt x="68395" y="409561"/>
                  <a:pt x="72471" y="413848"/>
                  <a:pt x="72471" y="418812"/>
                </a:cubicBezTo>
                <a:cubicBezTo>
                  <a:pt x="72471" y="423776"/>
                  <a:pt x="68395" y="427837"/>
                  <a:pt x="63412" y="427837"/>
                </a:cubicBezTo>
                <a:lnTo>
                  <a:pt x="9059" y="427837"/>
                </a:lnTo>
                <a:cubicBezTo>
                  <a:pt x="4076" y="427837"/>
                  <a:pt x="0" y="423776"/>
                  <a:pt x="0" y="418812"/>
                </a:cubicBezTo>
                <a:cubicBezTo>
                  <a:pt x="0" y="413848"/>
                  <a:pt x="4076" y="409561"/>
                  <a:pt x="9059" y="409561"/>
                </a:cubicBezTo>
                <a:close/>
                <a:moveTo>
                  <a:pt x="545003" y="360307"/>
                </a:moveTo>
                <a:lnTo>
                  <a:pt x="599356" y="360307"/>
                </a:lnTo>
                <a:cubicBezTo>
                  <a:pt x="604339" y="360307"/>
                  <a:pt x="608415" y="364372"/>
                  <a:pt x="608415" y="369340"/>
                </a:cubicBezTo>
                <a:cubicBezTo>
                  <a:pt x="608415" y="374308"/>
                  <a:pt x="604339" y="378372"/>
                  <a:pt x="599356" y="378372"/>
                </a:cubicBezTo>
                <a:lnTo>
                  <a:pt x="545003" y="378372"/>
                </a:lnTo>
                <a:cubicBezTo>
                  <a:pt x="540020" y="378372"/>
                  <a:pt x="535944" y="374308"/>
                  <a:pt x="535944" y="369340"/>
                </a:cubicBezTo>
                <a:cubicBezTo>
                  <a:pt x="535944" y="364372"/>
                  <a:pt x="540020" y="360307"/>
                  <a:pt x="545003" y="360307"/>
                </a:cubicBezTo>
                <a:close/>
                <a:moveTo>
                  <a:pt x="9059" y="360307"/>
                </a:moveTo>
                <a:lnTo>
                  <a:pt x="63412" y="360307"/>
                </a:lnTo>
                <a:cubicBezTo>
                  <a:pt x="68395" y="360307"/>
                  <a:pt x="72471" y="364372"/>
                  <a:pt x="72471" y="369340"/>
                </a:cubicBezTo>
                <a:cubicBezTo>
                  <a:pt x="72471" y="374308"/>
                  <a:pt x="68395" y="378372"/>
                  <a:pt x="63412" y="378372"/>
                </a:cubicBezTo>
                <a:lnTo>
                  <a:pt x="9059" y="378372"/>
                </a:lnTo>
                <a:cubicBezTo>
                  <a:pt x="4076" y="378372"/>
                  <a:pt x="0" y="374308"/>
                  <a:pt x="0" y="369340"/>
                </a:cubicBezTo>
                <a:cubicBezTo>
                  <a:pt x="0" y="364372"/>
                  <a:pt x="4076" y="360307"/>
                  <a:pt x="9059" y="360307"/>
                </a:cubicBezTo>
                <a:close/>
                <a:moveTo>
                  <a:pt x="545003" y="314863"/>
                </a:moveTo>
                <a:lnTo>
                  <a:pt x="599356" y="314863"/>
                </a:lnTo>
                <a:cubicBezTo>
                  <a:pt x="604339" y="314863"/>
                  <a:pt x="608415" y="318928"/>
                  <a:pt x="608415" y="323896"/>
                </a:cubicBezTo>
                <a:cubicBezTo>
                  <a:pt x="608415" y="328864"/>
                  <a:pt x="604339" y="332928"/>
                  <a:pt x="599356" y="332928"/>
                </a:cubicBezTo>
                <a:lnTo>
                  <a:pt x="545003" y="332928"/>
                </a:lnTo>
                <a:cubicBezTo>
                  <a:pt x="540020" y="332928"/>
                  <a:pt x="535944" y="328864"/>
                  <a:pt x="535944" y="323896"/>
                </a:cubicBezTo>
                <a:cubicBezTo>
                  <a:pt x="535944" y="318928"/>
                  <a:pt x="540020" y="314863"/>
                  <a:pt x="545003" y="314863"/>
                </a:cubicBezTo>
                <a:close/>
                <a:moveTo>
                  <a:pt x="9059" y="314863"/>
                </a:moveTo>
                <a:lnTo>
                  <a:pt x="63412" y="314863"/>
                </a:lnTo>
                <a:cubicBezTo>
                  <a:pt x="68395" y="314863"/>
                  <a:pt x="72471" y="318928"/>
                  <a:pt x="72471" y="323896"/>
                </a:cubicBezTo>
                <a:cubicBezTo>
                  <a:pt x="72471" y="328864"/>
                  <a:pt x="68395" y="332928"/>
                  <a:pt x="63412" y="332928"/>
                </a:cubicBezTo>
                <a:lnTo>
                  <a:pt x="9059" y="332928"/>
                </a:lnTo>
                <a:cubicBezTo>
                  <a:pt x="4076" y="332928"/>
                  <a:pt x="0" y="328864"/>
                  <a:pt x="0" y="323896"/>
                </a:cubicBezTo>
                <a:cubicBezTo>
                  <a:pt x="0" y="318928"/>
                  <a:pt x="4076" y="314863"/>
                  <a:pt x="9059" y="314863"/>
                </a:cubicBezTo>
                <a:close/>
                <a:moveTo>
                  <a:pt x="545003" y="265326"/>
                </a:moveTo>
                <a:lnTo>
                  <a:pt x="599356" y="265326"/>
                </a:lnTo>
                <a:cubicBezTo>
                  <a:pt x="604339" y="265326"/>
                  <a:pt x="608415" y="269403"/>
                  <a:pt x="608415" y="274613"/>
                </a:cubicBezTo>
                <a:cubicBezTo>
                  <a:pt x="608415" y="279596"/>
                  <a:pt x="604339" y="283673"/>
                  <a:pt x="599356" y="283673"/>
                </a:cubicBezTo>
                <a:lnTo>
                  <a:pt x="545003" y="283673"/>
                </a:lnTo>
                <a:cubicBezTo>
                  <a:pt x="540020" y="283673"/>
                  <a:pt x="535944" y="279596"/>
                  <a:pt x="535944" y="274613"/>
                </a:cubicBezTo>
                <a:cubicBezTo>
                  <a:pt x="535944" y="269403"/>
                  <a:pt x="540020" y="265326"/>
                  <a:pt x="545003" y="265326"/>
                </a:cubicBezTo>
                <a:close/>
                <a:moveTo>
                  <a:pt x="9059" y="265326"/>
                </a:moveTo>
                <a:lnTo>
                  <a:pt x="63412" y="265326"/>
                </a:lnTo>
                <a:cubicBezTo>
                  <a:pt x="68395" y="265326"/>
                  <a:pt x="72471" y="269403"/>
                  <a:pt x="72471" y="274613"/>
                </a:cubicBezTo>
                <a:cubicBezTo>
                  <a:pt x="72471" y="279596"/>
                  <a:pt x="68395" y="283673"/>
                  <a:pt x="63412" y="283673"/>
                </a:cubicBezTo>
                <a:lnTo>
                  <a:pt x="9059" y="283673"/>
                </a:lnTo>
                <a:cubicBezTo>
                  <a:pt x="4076" y="283673"/>
                  <a:pt x="0" y="279596"/>
                  <a:pt x="0" y="274613"/>
                </a:cubicBezTo>
                <a:cubicBezTo>
                  <a:pt x="0" y="269403"/>
                  <a:pt x="4076" y="265326"/>
                  <a:pt x="9059" y="265326"/>
                </a:cubicBezTo>
                <a:close/>
                <a:moveTo>
                  <a:pt x="237111" y="218363"/>
                </a:moveTo>
                <a:lnTo>
                  <a:pt x="237111" y="368446"/>
                </a:lnTo>
                <a:lnTo>
                  <a:pt x="385644" y="368446"/>
                </a:lnTo>
                <a:lnTo>
                  <a:pt x="385644" y="218363"/>
                </a:lnTo>
                <a:close/>
                <a:moveTo>
                  <a:pt x="545003" y="215154"/>
                </a:moveTo>
                <a:lnTo>
                  <a:pt x="599356" y="215154"/>
                </a:lnTo>
                <a:cubicBezTo>
                  <a:pt x="604339" y="215154"/>
                  <a:pt x="608415" y="219235"/>
                  <a:pt x="608415" y="224222"/>
                </a:cubicBezTo>
                <a:cubicBezTo>
                  <a:pt x="608415" y="229209"/>
                  <a:pt x="604339" y="233289"/>
                  <a:pt x="599356" y="233289"/>
                </a:cubicBezTo>
                <a:lnTo>
                  <a:pt x="545003" y="233289"/>
                </a:lnTo>
                <a:cubicBezTo>
                  <a:pt x="540020" y="233289"/>
                  <a:pt x="535944" y="229209"/>
                  <a:pt x="535944" y="224222"/>
                </a:cubicBezTo>
                <a:cubicBezTo>
                  <a:pt x="535944" y="219235"/>
                  <a:pt x="540020" y="215154"/>
                  <a:pt x="545003" y="215154"/>
                </a:cubicBezTo>
                <a:close/>
                <a:moveTo>
                  <a:pt x="9059" y="215154"/>
                </a:moveTo>
                <a:lnTo>
                  <a:pt x="63412" y="215154"/>
                </a:lnTo>
                <a:cubicBezTo>
                  <a:pt x="68395" y="215154"/>
                  <a:pt x="72471" y="219235"/>
                  <a:pt x="72471" y="224222"/>
                </a:cubicBezTo>
                <a:cubicBezTo>
                  <a:pt x="72471" y="229209"/>
                  <a:pt x="68395" y="233289"/>
                  <a:pt x="63412" y="233289"/>
                </a:cubicBezTo>
                <a:lnTo>
                  <a:pt x="9059" y="233289"/>
                </a:lnTo>
                <a:cubicBezTo>
                  <a:pt x="4076" y="233289"/>
                  <a:pt x="0" y="229209"/>
                  <a:pt x="0" y="224222"/>
                </a:cubicBezTo>
                <a:cubicBezTo>
                  <a:pt x="0" y="219235"/>
                  <a:pt x="4076" y="215154"/>
                  <a:pt x="9059" y="215154"/>
                </a:cubicBezTo>
                <a:close/>
                <a:moveTo>
                  <a:pt x="217412" y="198924"/>
                </a:moveTo>
                <a:lnTo>
                  <a:pt x="405116" y="198924"/>
                </a:lnTo>
                <a:lnTo>
                  <a:pt x="405116" y="388110"/>
                </a:lnTo>
                <a:lnTo>
                  <a:pt x="217412" y="388110"/>
                </a:lnTo>
                <a:close/>
                <a:moveTo>
                  <a:pt x="545003" y="165899"/>
                </a:moveTo>
                <a:lnTo>
                  <a:pt x="599356" y="165899"/>
                </a:lnTo>
                <a:cubicBezTo>
                  <a:pt x="604339" y="165899"/>
                  <a:pt x="608415" y="169963"/>
                  <a:pt x="608415" y="174931"/>
                </a:cubicBezTo>
                <a:cubicBezTo>
                  <a:pt x="608415" y="179899"/>
                  <a:pt x="604339" y="183964"/>
                  <a:pt x="599356" y="183964"/>
                </a:cubicBezTo>
                <a:lnTo>
                  <a:pt x="545003" y="183964"/>
                </a:lnTo>
                <a:cubicBezTo>
                  <a:pt x="540020" y="183964"/>
                  <a:pt x="535944" y="179899"/>
                  <a:pt x="535944" y="174931"/>
                </a:cubicBezTo>
                <a:cubicBezTo>
                  <a:pt x="535944" y="169963"/>
                  <a:pt x="540020" y="165899"/>
                  <a:pt x="545003" y="165899"/>
                </a:cubicBezTo>
                <a:close/>
                <a:moveTo>
                  <a:pt x="9059" y="165899"/>
                </a:moveTo>
                <a:lnTo>
                  <a:pt x="63412" y="165899"/>
                </a:lnTo>
                <a:cubicBezTo>
                  <a:pt x="68395" y="165899"/>
                  <a:pt x="72471" y="169963"/>
                  <a:pt x="72471" y="174931"/>
                </a:cubicBezTo>
                <a:cubicBezTo>
                  <a:pt x="72471" y="179899"/>
                  <a:pt x="68395" y="183964"/>
                  <a:pt x="63412" y="183964"/>
                </a:cubicBezTo>
                <a:lnTo>
                  <a:pt x="9059" y="183964"/>
                </a:lnTo>
                <a:cubicBezTo>
                  <a:pt x="4076" y="183964"/>
                  <a:pt x="0" y="179899"/>
                  <a:pt x="0" y="174931"/>
                </a:cubicBezTo>
                <a:cubicBezTo>
                  <a:pt x="0" y="169963"/>
                  <a:pt x="4076" y="165899"/>
                  <a:pt x="9059" y="165899"/>
                </a:cubicBezTo>
                <a:close/>
                <a:moveTo>
                  <a:pt x="191339" y="149599"/>
                </a:moveTo>
                <a:cubicBezTo>
                  <a:pt x="201219" y="149599"/>
                  <a:pt x="209228" y="157608"/>
                  <a:pt x="209228" y="167488"/>
                </a:cubicBezTo>
                <a:cubicBezTo>
                  <a:pt x="209228" y="177368"/>
                  <a:pt x="201219" y="185377"/>
                  <a:pt x="191339" y="185377"/>
                </a:cubicBezTo>
                <a:cubicBezTo>
                  <a:pt x="181459" y="185377"/>
                  <a:pt x="173450" y="177368"/>
                  <a:pt x="173450" y="167488"/>
                </a:cubicBezTo>
                <a:cubicBezTo>
                  <a:pt x="173450" y="157608"/>
                  <a:pt x="181459" y="149599"/>
                  <a:pt x="191339" y="149599"/>
                </a:cubicBezTo>
                <a:close/>
                <a:moveTo>
                  <a:pt x="162833" y="114120"/>
                </a:moveTo>
                <a:cubicBezTo>
                  <a:pt x="142002" y="114120"/>
                  <a:pt x="125021" y="131072"/>
                  <a:pt x="125021" y="152092"/>
                </a:cubicBezTo>
                <a:lnTo>
                  <a:pt x="125021" y="446146"/>
                </a:lnTo>
                <a:cubicBezTo>
                  <a:pt x="125021" y="467166"/>
                  <a:pt x="142002" y="484118"/>
                  <a:pt x="162833" y="484118"/>
                </a:cubicBezTo>
                <a:lnTo>
                  <a:pt x="457634" y="484118"/>
                </a:lnTo>
                <a:cubicBezTo>
                  <a:pt x="478692" y="484118"/>
                  <a:pt x="495673" y="467166"/>
                  <a:pt x="495673" y="446372"/>
                </a:cubicBezTo>
                <a:lnTo>
                  <a:pt x="495673" y="152092"/>
                </a:lnTo>
                <a:cubicBezTo>
                  <a:pt x="495673" y="131072"/>
                  <a:pt x="478692" y="114120"/>
                  <a:pt x="457634" y="114120"/>
                </a:cubicBezTo>
                <a:close/>
                <a:moveTo>
                  <a:pt x="162833" y="96039"/>
                </a:moveTo>
                <a:lnTo>
                  <a:pt x="457634" y="96039"/>
                </a:lnTo>
                <a:cubicBezTo>
                  <a:pt x="488654" y="96039"/>
                  <a:pt x="513787" y="121127"/>
                  <a:pt x="513787" y="152092"/>
                </a:cubicBezTo>
                <a:lnTo>
                  <a:pt x="513787" y="446372"/>
                </a:lnTo>
                <a:cubicBezTo>
                  <a:pt x="513787" y="477111"/>
                  <a:pt x="488654" y="502425"/>
                  <a:pt x="457634" y="502425"/>
                </a:cubicBezTo>
                <a:lnTo>
                  <a:pt x="162833" y="502425"/>
                </a:lnTo>
                <a:cubicBezTo>
                  <a:pt x="132040" y="502425"/>
                  <a:pt x="106907" y="477111"/>
                  <a:pt x="106907" y="446372"/>
                </a:cubicBezTo>
                <a:lnTo>
                  <a:pt x="106907" y="152092"/>
                </a:lnTo>
                <a:cubicBezTo>
                  <a:pt x="106907" y="121127"/>
                  <a:pt x="132040" y="96039"/>
                  <a:pt x="162833" y="96039"/>
                </a:cubicBezTo>
                <a:close/>
                <a:moveTo>
                  <a:pt x="432496" y="0"/>
                </a:moveTo>
                <a:cubicBezTo>
                  <a:pt x="437463" y="0"/>
                  <a:pt x="441528" y="4068"/>
                  <a:pt x="441528" y="9041"/>
                </a:cubicBezTo>
                <a:lnTo>
                  <a:pt x="441528" y="63288"/>
                </a:lnTo>
                <a:cubicBezTo>
                  <a:pt x="441528" y="68260"/>
                  <a:pt x="437463" y="72329"/>
                  <a:pt x="432496" y="72329"/>
                </a:cubicBezTo>
                <a:cubicBezTo>
                  <a:pt x="427528" y="72329"/>
                  <a:pt x="423463" y="68260"/>
                  <a:pt x="423463" y="63288"/>
                </a:cubicBezTo>
                <a:lnTo>
                  <a:pt x="423463" y="9041"/>
                </a:lnTo>
                <a:cubicBezTo>
                  <a:pt x="423463" y="4068"/>
                  <a:pt x="427528" y="0"/>
                  <a:pt x="432496" y="0"/>
                </a:cubicBezTo>
                <a:close/>
                <a:moveTo>
                  <a:pt x="382916" y="0"/>
                </a:moveTo>
                <a:cubicBezTo>
                  <a:pt x="388126" y="0"/>
                  <a:pt x="392203" y="4068"/>
                  <a:pt x="392203" y="9041"/>
                </a:cubicBezTo>
                <a:lnTo>
                  <a:pt x="392203" y="63288"/>
                </a:lnTo>
                <a:cubicBezTo>
                  <a:pt x="392203" y="68260"/>
                  <a:pt x="388126" y="72329"/>
                  <a:pt x="382916" y="72329"/>
                </a:cubicBezTo>
                <a:cubicBezTo>
                  <a:pt x="377933" y="72329"/>
                  <a:pt x="373856" y="68260"/>
                  <a:pt x="373856" y="63288"/>
                </a:cubicBezTo>
                <a:lnTo>
                  <a:pt x="373856" y="9041"/>
                </a:lnTo>
                <a:cubicBezTo>
                  <a:pt x="373856" y="4068"/>
                  <a:pt x="377933" y="0"/>
                  <a:pt x="382916" y="0"/>
                </a:cubicBezTo>
                <a:close/>
                <a:moveTo>
                  <a:pt x="332646" y="0"/>
                </a:moveTo>
                <a:cubicBezTo>
                  <a:pt x="337613" y="0"/>
                  <a:pt x="341678" y="4068"/>
                  <a:pt x="341678" y="9041"/>
                </a:cubicBezTo>
                <a:lnTo>
                  <a:pt x="341678" y="63288"/>
                </a:lnTo>
                <a:cubicBezTo>
                  <a:pt x="341678" y="68260"/>
                  <a:pt x="337613" y="72329"/>
                  <a:pt x="332646" y="72329"/>
                </a:cubicBezTo>
                <a:cubicBezTo>
                  <a:pt x="327678" y="72329"/>
                  <a:pt x="323613" y="68260"/>
                  <a:pt x="323613" y="63288"/>
                </a:cubicBezTo>
                <a:lnTo>
                  <a:pt x="323613" y="9041"/>
                </a:lnTo>
                <a:cubicBezTo>
                  <a:pt x="323613" y="4068"/>
                  <a:pt x="327678" y="0"/>
                  <a:pt x="332646" y="0"/>
                </a:cubicBezTo>
                <a:close/>
                <a:moveTo>
                  <a:pt x="283284" y="0"/>
                </a:moveTo>
                <a:cubicBezTo>
                  <a:pt x="288272" y="0"/>
                  <a:pt x="292352" y="4068"/>
                  <a:pt x="292352" y="9041"/>
                </a:cubicBezTo>
                <a:lnTo>
                  <a:pt x="292352" y="63288"/>
                </a:lnTo>
                <a:cubicBezTo>
                  <a:pt x="292352" y="68260"/>
                  <a:pt x="288272" y="72329"/>
                  <a:pt x="283284" y="72329"/>
                </a:cubicBezTo>
                <a:cubicBezTo>
                  <a:pt x="278297" y="72329"/>
                  <a:pt x="274217" y="68260"/>
                  <a:pt x="274217" y="63288"/>
                </a:cubicBezTo>
                <a:lnTo>
                  <a:pt x="274217" y="9041"/>
                </a:lnTo>
                <a:cubicBezTo>
                  <a:pt x="274217" y="4068"/>
                  <a:pt x="278071" y="0"/>
                  <a:pt x="283284" y="0"/>
                </a:cubicBezTo>
                <a:close/>
                <a:moveTo>
                  <a:pt x="237524" y="0"/>
                </a:moveTo>
                <a:cubicBezTo>
                  <a:pt x="242491" y="0"/>
                  <a:pt x="246556" y="4068"/>
                  <a:pt x="246556" y="9041"/>
                </a:cubicBezTo>
                <a:lnTo>
                  <a:pt x="246556" y="63288"/>
                </a:lnTo>
                <a:cubicBezTo>
                  <a:pt x="246556" y="68260"/>
                  <a:pt x="242491" y="72329"/>
                  <a:pt x="237524" y="72329"/>
                </a:cubicBezTo>
                <a:cubicBezTo>
                  <a:pt x="232556" y="72329"/>
                  <a:pt x="228491" y="68260"/>
                  <a:pt x="228491" y="63288"/>
                </a:cubicBezTo>
                <a:lnTo>
                  <a:pt x="228491" y="9041"/>
                </a:lnTo>
                <a:cubicBezTo>
                  <a:pt x="228491" y="4068"/>
                  <a:pt x="232556" y="0"/>
                  <a:pt x="237524" y="0"/>
                </a:cubicBezTo>
                <a:close/>
                <a:moveTo>
                  <a:pt x="188162" y="0"/>
                </a:moveTo>
                <a:cubicBezTo>
                  <a:pt x="193150" y="0"/>
                  <a:pt x="197230" y="4068"/>
                  <a:pt x="197230" y="9041"/>
                </a:cubicBezTo>
                <a:lnTo>
                  <a:pt x="197230" y="63288"/>
                </a:lnTo>
                <a:cubicBezTo>
                  <a:pt x="197230" y="68260"/>
                  <a:pt x="193150" y="72329"/>
                  <a:pt x="188162" y="72329"/>
                </a:cubicBezTo>
                <a:cubicBezTo>
                  <a:pt x="183175" y="72329"/>
                  <a:pt x="179095" y="68260"/>
                  <a:pt x="179095" y="63288"/>
                </a:cubicBezTo>
                <a:lnTo>
                  <a:pt x="179095" y="9041"/>
                </a:lnTo>
                <a:cubicBezTo>
                  <a:pt x="179095" y="4068"/>
                  <a:pt x="183175" y="0"/>
                  <a:pt x="188162" y="0"/>
                </a:cubicBezTo>
                <a:close/>
              </a:path>
            </a:pathLst>
          </a:custGeom>
          <a:solidFill>
            <a:srgbClr val="C00000"/>
          </a:solidFill>
          <a:ln>
            <a:noFill/>
          </a:ln>
        </p:spPr>
      </p:sp>
      <p:sp>
        <p:nvSpPr>
          <p:cNvPr id="403" name="robotic-arm-_17969"/>
          <p:cNvSpPr>
            <a:spLocks noChangeAspect="1"/>
          </p:cNvSpPr>
          <p:nvPr/>
        </p:nvSpPr>
        <p:spPr bwMode="auto">
          <a:xfrm>
            <a:off x="6577689" y="2806710"/>
            <a:ext cx="342541" cy="350242"/>
          </a:xfrm>
          <a:custGeom>
            <a:avLst/>
            <a:gdLst>
              <a:gd name="connsiteX0" fmla="*/ 213146 w 589931"/>
              <a:gd name="connsiteY0" fmla="*/ 526615 h 603193"/>
              <a:gd name="connsiteX1" fmla="*/ 213146 w 589931"/>
              <a:gd name="connsiteY1" fmla="*/ 585675 h 603193"/>
              <a:gd name="connsiteX2" fmla="*/ 400206 w 589931"/>
              <a:gd name="connsiteY2" fmla="*/ 585675 h 603193"/>
              <a:gd name="connsiteX3" fmla="*/ 400206 w 589931"/>
              <a:gd name="connsiteY3" fmla="*/ 526615 h 603193"/>
              <a:gd name="connsiteX4" fmla="*/ 175558 w 589931"/>
              <a:gd name="connsiteY4" fmla="*/ 332292 h 603193"/>
              <a:gd name="connsiteX5" fmla="*/ 352470 w 589931"/>
              <a:gd name="connsiteY5" fmla="*/ 509097 h 603193"/>
              <a:gd name="connsiteX6" fmla="*/ 417747 w 589931"/>
              <a:gd name="connsiteY6" fmla="*/ 509097 h 603193"/>
              <a:gd name="connsiteX7" fmla="*/ 417747 w 589931"/>
              <a:gd name="connsiteY7" fmla="*/ 603193 h 603193"/>
              <a:gd name="connsiteX8" fmla="*/ 195605 w 589931"/>
              <a:gd name="connsiteY8" fmla="*/ 603193 h 603193"/>
              <a:gd name="connsiteX9" fmla="*/ 195605 w 589931"/>
              <a:gd name="connsiteY9" fmla="*/ 509097 h 603193"/>
              <a:gd name="connsiteX10" fmla="*/ 204250 w 589931"/>
              <a:gd name="connsiteY10" fmla="*/ 509097 h 603193"/>
              <a:gd name="connsiteX11" fmla="*/ 100132 w 589931"/>
              <a:gd name="connsiteY11" fmla="*/ 405116 h 603193"/>
              <a:gd name="connsiteX12" fmla="*/ 149748 w 589931"/>
              <a:gd name="connsiteY12" fmla="*/ 378589 h 603193"/>
              <a:gd name="connsiteX13" fmla="*/ 175558 w 589931"/>
              <a:gd name="connsiteY13" fmla="*/ 332292 h 603193"/>
              <a:gd name="connsiteX14" fmla="*/ 85031 w 589931"/>
              <a:gd name="connsiteY14" fmla="*/ 272382 h 603193"/>
              <a:gd name="connsiteX15" fmla="*/ 118832 w 589931"/>
              <a:gd name="connsiteY15" fmla="*/ 306042 h 603193"/>
              <a:gd name="connsiteX16" fmla="*/ 85031 w 589931"/>
              <a:gd name="connsiteY16" fmla="*/ 339702 h 603193"/>
              <a:gd name="connsiteX17" fmla="*/ 51230 w 589931"/>
              <a:gd name="connsiteY17" fmla="*/ 306042 h 603193"/>
              <a:gd name="connsiteX18" fmla="*/ 85031 w 589931"/>
              <a:gd name="connsiteY18" fmla="*/ 272382 h 603193"/>
              <a:gd name="connsiteX19" fmla="*/ 85102 w 589931"/>
              <a:gd name="connsiteY19" fmla="*/ 242228 h 603193"/>
              <a:gd name="connsiteX20" fmla="*/ 21181 w 589931"/>
              <a:gd name="connsiteY20" fmla="*/ 306042 h 603193"/>
              <a:gd name="connsiteX21" fmla="*/ 85102 w 589931"/>
              <a:gd name="connsiteY21" fmla="*/ 369731 h 603193"/>
              <a:gd name="connsiteX22" fmla="*/ 148897 w 589931"/>
              <a:gd name="connsiteY22" fmla="*/ 306042 h 603193"/>
              <a:gd name="connsiteX23" fmla="*/ 85102 w 589931"/>
              <a:gd name="connsiteY23" fmla="*/ 242228 h 603193"/>
              <a:gd name="connsiteX24" fmla="*/ 85102 w 589931"/>
              <a:gd name="connsiteY24" fmla="*/ 221081 h 603193"/>
              <a:gd name="connsiteX25" fmla="*/ 169703 w 589931"/>
              <a:gd name="connsiteY25" fmla="*/ 297408 h 603193"/>
              <a:gd name="connsiteX26" fmla="*/ 170204 w 589931"/>
              <a:gd name="connsiteY26" fmla="*/ 306042 h 603193"/>
              <a:gd name="connsiteX27" fmla="*/ 85102 w 589931"/>
              <a:gd name="connsiteY27" fmla="*/ 391002 h 603193"/>
              <a:gd name="connsiteX28" fmla="*/ 0 w 589931"/>
              <a:gd name="connsiteY28" fmla="*/ 306042 h 603193"/>
              <a:gd name="connsiteX29" fmla="*/ 85102 w 589931"/>
              <a:gd name="connsiteY29" fmla="*/ 221081 h 603193"/>
              <a:gd name="connsiteX30" fmla="*/ 412008 w 589931"/>
              <a:gd name="connsiteY30" fmla="*/ 0 h 603193"/>
              <a:gd name="connsiteX31" fmla="*/ 546850 w 589931"/>
              <a:gd name="connsiteY31" fmla="*/ 8384 h 603193"/>
              <a:gd name="connsiteX32" fmla="*/ 553743 w 589931"/>
              <a:gd name="connsiteY32" fmla="*/ 11762 h 603193"/>
              <a:gd name="connsiteX33" fmla="*/ 556249 w 589931"/>
              <a:gd name="connsiteY33" fmla="*/ 19020 h 603193"/>
              <a:gd name="connsiteX34" fmla="*/ 550986 w 589931"/>
              <a:gd name="connsiteY34" fmla="*/ 27278 h 603193"/>
              <a:gd name="connsiteX35" fmla="*/ 546349 w 589931"/>
              <a:gd name="connsiteY35" fmla="*/ 28404 h 603193"/>
              <a:gd name="connsiteX36" fmla="*/ 545472 w 589931"/>
              <a:gd name="connsiteY36" fmla="*/ 28404 h 603193"/>
              <a:gd name="connsiteX37" fmla="*/ 418525 w 589931"/>
              <a:gd name="connsiteY37" fmla="*/ 20396 h 603193"/>
              <a:gd name="connsiteX38" fmla="*/ 395216 w 589931"/>
              <a:gd name="connsiteY38" fmla="*/ 79582 h 603193"/>
              <a:gd name="connsiteX39" fmla="*/ 439578 w 589931"/>
              <a:gd name="connsiteY39" fmla="*/ 159914 h 603193"/>
              <a:gd name="connsiteX40" fmla="*/ 509004 w 589931"/>
              <a:gd name="connsiteY40" fmla="*/ 173678 h 603193"/>
              <a:gd name="connsiteX41" fmla="*/ 571162 w 589931"/>
              <a:gd name="connsiteY41" fmla="*/ 62815 h 603193"/>
              <a:gd name="connsiteX42" fmla="*/ 574922 w 589931"/>
              <a:gd name="connsiteY42" fmla="*/ 58936 h 603193"/>
              <a:gd name="connsiteX43" fmla="*/ 584822 w 589931"/>
              <a:gd name="connsiteY43" fmla="*/ 58936 h 603193"/>
              <a:gd name="connsiteX44" fmla="*/ 588707 w 589931"/>
              <a:gd name="connsiteY44" fmla="*/ 72575 h 603193"/>
              <a:gd name="connsiteX45" fmla="*/ 522915 w 589931"/>
              <a:gd name="connsiteY45" fmla="*/ 189820 h 603193"/>
              <a:gd name="connsiteX46" fmla="*/ 514268 w 589931"/>
              <a:gd name="connsiteY46" fmla="*/ 194950 h 603193"/>
              <a:gd name="connsiteX47" fmla="*/ 512263 w 589931"/>
              <a:gd name="connsiteY47" fmla="*/ 194825 h 603193"/>
              <a:gd name="connsiteX48" fmla="*/ 453739 w 589931"/>
              <a:gd name="connsiteY48" fmla="*/ 183063 h 603193"/>
              <a:gd name="connsiteX49" fmla="*/ 455869 w 589931"/>
              <a:gd name="connsiteY49" fmla="*/ 185690 h 603193"/>
              <a:gd name="connsiteX50" fmla="*/ 445593 w 589931"/>
              <a:gd name="connsiteY50" fmla="*/ 189820 h 603193"/>
              <a:gd name="connsiteX51" fmla="*/ 405617 w 589931"/>
              <a:gd name="connsiteY51" fmla="*/ 210966 h 603193"/>
              <a:gd name="connsiteX52" fmla="*/ 395717 w 589931"/>
              <a:gd name="connsiteY52" fmla="*/ 192322 h 603193"/>
              <a:gd name="connsiteX53" fmla="*/ 180295 w 589931"/>
              <a:gd name="connsiteY53" fmla="*/ 308441 h 603193"/>
              <a:gd name="connsiteX54" fmla="*/ 167763 w 589931"/>
              <a:gd name="connsiteY54" fmla="*/ 253260 h 603193"/>
              <a:gd name="connsiteX55" fmla="*/ 128288 w 589931"/>
              <a:gd name="connsiteY55" fmla="*/ 214970 h 603193"/>
              <a:gd name="connsiteX56" fmla="*/ 346718 w 589931"/>
              <a:gd name="connsiteY56" fmla="*/ 99727 h 603193"/>
              <a:gd name="connsiteX57" fmla="*/ 336817 w 589931"/>
              <a:gd name="connsiteY57" fmla="*/ 80958 h 603193"/>
              <a:gd name="connsiteX58" fmla="*/ 382684 w 589931"/>
              <a:gd name="connsiteY58" fmla="*/ 56808 h 603193"/>
              <a:gd name="connsiteX59" fmla="*/ 402609 w 589931"/>
              <a:gd name="connsiteY59" fmla="*/ 6257 h 603193"/>
              <a:gd name="connsiteX60" fmla="*/ 412008 w 589931"/>
              <a:gd name="connsiteY60"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9931" h="603193">
                <a:moveTo>
                  <a:pt x="213146" y="526615"/>
                </a:moveTo>
                <a:lnTo>
                  <a:pt x="213146" y="585675"/>
                </a:lnTo>
                <a:lnTo>
                  <a:pt x="400206" y="585675"/>
                </a:lnTo>
                <a:lnTo>
                  <a:pt x="400206" y="526615"/>
                </a:lnTo>
                <a:close/>
                <a:moveTo>
                  <a:pt x="175558" y="332292"/>
                </a:moveTo>
                <a:lnTo>
                  <a:pt x="352470" y="509097"/>
                </a:lnTo>
                <a:lnTo>
                  <a:pt x="417747" y="509097"/>
                </a:lnTo>
                <a:lnTo>
                  <a:pt x="417747" y="603193"/>
                </a:lnTo>
                <a:lnTo>
                  <a:pt x="195605" y="603193"/>
                </a:lnTo>
                <a:lnTo>
                  <a:pt x="195605" y="509097"/>
                </a:lnTo>
                <a:lnTo>
                  <a:pt x="204250" y="509097"/>
                </a:lnTo>
                <a:lnTo>
                  <a:pt x="100132" y="405116"/>
                </a:lnTo>
                <a:cubicBezTo>
                  <a:pt x="100132" y="405116"/>
                  <a:pt x="124438" y="403865"/>
                  <a:pt x="149748" y="378589"/>
                </a:cubicBezTo>
                <a:cubicBezTo>
                  <a:pt x="175057" y="353439"/>
                  <a:pt x="175558" y="332292"/>
                  <a:pt x="175558" y="332292"/>
                </a:cubicBezTo>
                <a:close/>
                <a:moveTo>
                  <a:pt x="85031" y="272382"/>
                </a:moveTo>
                <a:cubicBezTo>
                  <a:pt x="103699" y="272382"/>
                  <a:pt x="118832" y="287452"/>
                  <a:pt x="118832" y="306042"/>
                </a:cubicBezTo>
                <a:cubicBezTo>
                  <a:pt x="118832" y="324632"/>
                  <a:pt x="103699" y="339702"/>
                  <a:pt x="85031" y="339702"/>
                </a:cubicBezTo>
                <a:cubicBezTo>
                  <a:pt x="66363" y="339702"/>
                  <a:pt x="51230" y="324632"/>
                  <a:pt x="51230" y="306042"/>
                </a:cubicBezTo>
                <a:cubicBezTo>
                  <a:pt x="51230" y="287452"/>
                  <a:pt x="66363" y="272382"/>
                  <a:pt x="85031" y="272382"/>
                </a:cubicBezTo>
                <a:close/>
                <a:moveTo>
                  <a:pt x="85102" y="242228"/>
                </a:moveTo>
                <a:cubicBezTo>
                  <a:pt x="49883" y="242228"/>
                  <a:pt x="21181" y="270881"/>
                  <a:pt x="21181" y="306042"/>
                </a:cubicBezTo>
                <a:cubicBezTo>
                  <a:pt x="21181" y="341202"/>
                  <a:pt x="49883" y="369731"/>
                  <a:pt x="85102" y="369731"/>
                </a:cubicBezTo>
                <a:cubicBezTo>
                  <a:pt x="120321" y="369731"/>
                  <a:pt x="148897" y="341202"/>
                  <a:pt x="148897" y="306042"/>
                </a:cubicBezTo>
                <a:cubicBezTo>
                  <a:pt x="148897" y="270881"/>
                  <a:pt x="120321" y="242228"/>
                  <a:pt x="85102" y="242228"/>
                </a:cubicBezTo>
                <a:close/>
                <a:moveTo>
                  <a:pt x="85102" y="221081"/>
                </a:moveTo>
                <a:cubicBezTo>
                  <a:pt x="128969" y="221081"/>
                  <a:pt x="165316" y="253864"/>
                  <a:pt x="169703" y="297408"/>
                </a:cubicBezTo>
                <a:cubicBezTo>
                  <a:pt x="170079" y="300286"/>
                  <a:pt x="170204" y="303164"/>
                  <a:pt x="170204" y="306042"/>
                </a:cubicBezTo>
                <a:cubicBezTo>
                  <a:pt x="170204" y="352839"/>
                  <a:pt x="131977" y="391002"/>
                  <a:pt x="85102" y="391002"/>
                </a:cubicBezTo>
                <a:cubicBezTo>
                  <a:pt x="38101" y="391002"/>
                  <a:pt x="0" y="352839"/>
                  <a:pt x="0" y="306042"/>
                </a:cubicBezTo>
                <a:cubicBezTo>
                  <a:pt x="0" y="259120"/>
                  <a:pt x="38101" y="221081"/>
                  <a:pt x="85102" y="221081"/>
                </a:cubicBezTo>
                <a:close/>
                <a:moveTo>
                  <a:pt x="412008" y="0"/>
                </a:moveTo>
                <a:lnTo>
                  <a:pt x="546850" y="8384"/>
                </a:lnTo>
                <a:cubicBezTo>
                  <a:pt x="549482" y="8509"/>
                  <a:pt x="551988" y="9760"/>
                  <a:pt x="553743" y="11762"/>
                </a:cubicBezTo>
                <a:cubicBezTo>
                  <a:pt x="555497" y="13764"/>
                  <a:pt x="556375" y="16392"/>
                  <a:pt x="556249" y="19020"/>
                </a:cubicBezTo>
                <a:cubicBezTo>
                  <a:pt x="555999" y="22523"/>
                  <a:pt x="553993" y="25526"/>
                  <a:pt x="550986" y="27278"/>
                </a:cubicBezTo>
                <a:cubicBezTo>
                  <a:pt x="549482" y="28029"/>
                  <a:pt x="547853" y="28404"/>
                  <a:pt x="546349" y="28404"/>
                </a:cubicBezTo>
                <a:lnTo>
                  <a:pt x="545472" y="28404"/>
                </a:lnTo>
                <a:lnTo>
                  <a:pt x="418525" y="20396"/>
                </a:lnTo>
                <a:lnTo>
                  <a:pt x="395216" y="79582"/>
                </a:lnTo>
                <a:lnTo>
                  <a:pt x="439578" y="159914"/>
                </a:lnTo>
                <a:lnTo>
                  <a:pt x="509004" y="173678"/>
                </a:lnTo>
                <a:lnTo>
                  <a:pt x="571162" y="62815"/>
                </a:lnTo>
                <a:cubicBezTo>
                  <a:pt x="572039" y="61188"/>
                  <a:pt x="573292" y="59937"/>
                  <a:pt x="574922" y="58936"/>
                </a:cubicBezTo>
                <a:cubicBezTo>
                  <a:pt x="577929" y="57309"/>
                  <a:pt x="581814" y="57309"/>
                  <a:pt x="584822" y="58936"/>
                </a:cubicBezTo>
                <a:cubicBezTo>
                  <a:pt x="589584" y="61563"/>
                  <a:pt x="591338" y="67695"/>
                  <a:pt x="588707" y="72575"/>
                </a:cubicBezTo>
                <a:lnTo>
                  <a:pt x="522915" y="189820"/>
                </a:lnTo>
                <a:cubicBezTo>
                  <a:pt x="521285" y="193073"/>
                  <a:pt x="517902" y="194950"/>
                  <a:pt x="514268" y="194950"/>
                </a:cubicBezTo>
                <a:cubicBezTo>
                  <a:pt x="513641" y="194950"/>
                  <a:pt x="512889" y="194950"/>
                  <a:pt x="512263" y="194825"/>
                </a:cubicBezTo>
                <a:lnTo>
                  <a:pt x="453739" y="183063"/>
                </a:lnTo>
                <a:lnTo>
                  <a:pt x="455869" y="185690"/>
                </a:lnTo>
                <a:lnTo>
                  <a:pt x="445593" y="189820"/>
                </a:lnTo>
                <a:lnTo>
                  <a:pt x="405617" y="210966"/>
                </a:lnTo>
                <a:lnTo>
                  <a:pt x="395717" y="192322"/>
                </a:lnTo>
                <a:lnTo>
                  <a:pt x="180295" y="308441"/>
                </a:lnTo>
                <a:cubicBezTo>
                  <a:pt x="180295" y="308441"/>
                  <a:pt x="190697" y="290923"/>
                  <a:pt x="167763" y="253260"/>
                </a:cubicBezTo>
                <a:cubicBezTo>
                  <a:pt x="144830" y="215596"/>
                  <a:pt x="128288" y="214970"/>
                  <a:pt x="128288" y="214970"/>
                </a:cubicBezTo>
                <a:lnTo>
                  <a:pt x="346718" y="99727"/>
                </a:lnTo>
                <a:lnTo>
                  <a:pt x="336817" y="80958"/>
                </a:lnTo>
                <a:lnTo>
                  <a:pt x="382684" y="56808"/>
                </a:lnTo>
                <a:lnTo>
                  <a:pt x="402609" y="6257"/>
                </a:lnTo>
                <a:cubicBezTo>
                  <a:pt x="404113" y="2378"/>
                  <a:pt x="407622" y="0"/>
                  <a:pt x="412008" y="0"/>
                </a:cubicBezTo>
                <a:close/>
              </a:path>
            </a:pathLst>
          </a:custGeom>
          <a:solidFill>
            <a:srgbClr val="C00000"/>
          </a:solidFill>
          <a:ln>
            <a:noFill/>
          </a:ln>
        </p:spPr>
      </p:sp>
      <p:sp>
        <p:nvSpPr>
          <p:cNvPr id="404" name="Rectangle 3">
            <a:extLst>
              <a:ext uri="{FF2B5EF4-FFF2-40B4-BE49-F238E27FC236}">
                <a16:creationId xmlns="" xmlns:a16="http://schemas.microsoft.com/office/drawing/2014/main" id="{9AAEDBA9-690F-47E1-9FB4-37FF63E55C2F}"/>
              </a:ext>
            </a:extLst>
          </p:cNvPr>
          <p:cNvSpPr>
            <a:spLocks noChangeArrowheads="1"/>
          </p:cNvSpPr>
          <p:nvPr>
            <p:custDataLst>
              <p:tags r:id="rId3"/>
            </p:custDataLst>
          </p:nvPr>
        </p:nvSpPr>
        <p:spPr bwMode="gray">
          <a:xfrm>
            <a:off x="370578" y="3867894"/>
            <a:ext cx="1846331" cy="298121"/>
          </a:xfrm>
          <a:prstGeom prst="rect">
            <a:avLst/>
          </a:prstGeom>
          <a:noFill/>
          <a:ln>
            <a:noFill/>
          </a:ln>
          <a:effectLst/>
        </p:spPr>
        <p:txBody>
          <a:bodyPr tIns="15516" rIns="15516" bIns="15516" anchor="ctr"/>
          <a:lstStyle/>
          <a:p>
            <a:pPr marL="673" lvl="1" algn="just" defTabSz="432327">
              <a:spcBef>
                <a:spcPts val="600"/>
              </a:spcBef>
              <a:buSzPct val="80000"/>
            </a:pP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助力打造多个</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IPO</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项目之</a:t>
            </a:r>
            <a:r>
              <a:rPr lang="zh-CN" altLang="en-US" sz="120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最</a:t>
            </a:r>
            <a:endParaRPr lang="zh-CN" altLang="en-US" sz="1800" b="1" dirty="0">
              <a:solidFill>
                <a:srgbClr val="988167"/>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05" name="Rectangle 3">
            <a:extLst>
              <a:ext uri="{FF2B5EF4-FFF2-40B4-BE49-F238E27FC236}">
                <a16:creationId xmlns="" xmlns:a16="http://schemas.microsoft.com/office/drawing/2014/main" id="{9AAEDBA9-690F-47E1-9FB4-37FF63E55C2F}"/>
              </a:ext>
            </a:extLst>
          </p:cNvPr>
          <p:cNvSpPr>
            <a:spLocks noChangeArrowheads="1"/>
          </p:cNvSpPr>
          <p:nvPr>
            <p:custDataLst>
              <p:tags r:id="rId4"/>
            </p:custDataLst>
          </p:nvPr>
        </p:nvSpPr>
        <p:spPr bwMode="gray">
          <a:xfrm>
            <a:off x="7063530" y="1705574"/>
            <a:ext cx="1877576" cy="515044"/>
          </a:xfrm>
          <a:prstGeom prst="rect">
            <a:avLst/>
          </a:prstGeom>
          <a:noFill/>
          <a:ln>
            <a:noFill/>
          </a:ln>
          <a:effectLst/>
        </p:spPr>
        <p:txBody>
          <a:bodyPr tIns="15516" rIns="15516" bIns="15516" anchor="ctr"/>
          <a:lstStyle/>
          <a:p>
            <a:pPr marL="673" lvl="1" algn="just" defTabSz="432327">
              <a:buSzPct val="80000"/>
            </a:pPr>
            <a:r>
              <a:rPr lang="en-US" altLang="zh-CN" sz="105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NO.1</a:t>
            </a:r>
          </a:p>
          <a:p>
            <a:pPr marL="673" lvl="1" algn="just" defTabSz="432327">
              <a:buSzPct val="80000"/>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新材料与能源环保</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06" name="Rectangle 3">
            <a:extLst>
              <a:ext uri="{FF2B5EF4-FFF2-40B4-BE49-F238E27FC236}">
                <a16:creationId xmlns="" xmlns:a16="http://schemas.microsoft.com/office/drawing/2014/main" id="{9AAEDBA9-690F-47E1-9FB4-37FF63E55C2F}"/>
              </a:ext>
            </a:extLst>
          </p:cNvPr>
          <p:cNvSpPr>
            <a:spLocks noChangeArrowheads="1"/>
          </p:cNvSpPr>
          <p:nvPr>
            <p:custDataLst>
              <p:tags r:id="rId5"/>
            </p:custDataLst>
          </p:nvPr>
        </p:nvSpPr>
        <p:spPr bwMode="gray">
          <a:xfrm>
            <a:off x="7063530" y="2210083"/>
            <a:ext cx="1877576" cy="515044"/>
          </a:xfrm>
          <a:prstGeom prst="rect">
            <a:avLst/>
          </a:prstGeom>
          <a:noFill/>
          <a:ln>
            <a:noFill/>
          </a:ln>
          <a:effectLst/>
        </p:spPr>
        <p:txBody>
          <a:bodyPr tIns="15516" rIns="15516" bIns="15516" anchor="ctr"/>
          <a:lstStyle/>
          <a:p>
            <a:pPr marL="673" lvl="1" algn="just" defTabSz="432327">
              <a:buSzPct val="80000"/>
            </a:pPr>
            <a:r>
              <a:rPr lang="en-US" altLang="zh-CN" sz="105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NO.2</a:t>
            </a:r>
          </a:p>
          <a:p>
            <a:pPr marL="673" lvl="1" algn="just" defTabSz="432327">
              <a:buSzPct val="80000"/>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电子核心产业</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sp>
        <p:nvSpPr>
          <p:cNvPr id="407" name="Rectangle 3">
            <a:extLst>
              <a:ext uri="{FF2B5EF4-FFF2-40B4-BE49-F238E27FC236}">
                <a16:creationId xmlns="" xmlns:a16="http://schemas.microsoft.com/office/drawing/2014/main" id="{9AAEDBA9-690F-47E1-9FB4-37FF63E55C2F}"/>
              </a:ext>
            </a:extLst>
          </p:cNvPr>
          <p:cNvSpPr>
            <a:spLocks noChangeArrowheads="1"/>
          </p:cNvSpPr>
          <p:nvPr>
            <p:custDataLst>
              <p:tags r:id="rId6"/>
            </p:custDataLst>
          </p:nvPr>
        </p:nvSpPr>
        <p:spPr bwMode="gray">
          <a:xfrm>
            <a:off x="7059702" y="2676091"/>
            <a:ext cx="1877576" cy="515044"/>
          </a:xfrm>
          <a:prstGeom prst="rect">
            <a:avLst/>
          </a:prstGeom>
          <a:noFill/>
          <a:ln>
            <a:noFill/>
          </a:ln>
          <a:effectLst/>
        </p:spPr>
        <p:txBody>
          <a:bodyPr tIns="15516" rIns="15516" bIns="15516" anchor="ctr"/>
          <a:lstStyle/>
          <a:p>
            <a:pPr marL="673" lvl="1" algn="just" defTabSz="432327">
              <a:buSzPct val="80000"/>
            </a:pPr>
            <a:r>
              <a:rPr lang="en-US" altLang="zh-CN" sz="1050" b="1" dirty="0" smtClean="0">
                <a:solidFill>
                  <a:srgbClr val="988167"/>
                </a:solidFill>
                <a:latin typeface="Arial" panose="020B0604020202020204" pitchFamily="34" charset="0"/>
                <a:ea typeface="华文楷体" panose="02010600040101010101" pitchFamily="2" charset="-122"/>
                <a:cs typeface="Arial" panose="020B0604020202020204" pitchFamily="34" charset="0"/>
                <a:sym typeface="+mn-lt"/>
              </a:rPr>
              <a:t>NO.2</a:t>
            </a:r>
          </a:p>
          <a:p>
            <a:pPr marL="673" lvl="1" algn="just" defTabSz="432327">
              <a:buSzPct val="80000"/>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rPr>
              <a:t>高端装备制造</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cxnSp>
        <p:nvCxnSpPr>
          <p:cNvPr id="408" name="直接连接符 407"/>
          <p:cNvCxnSpPr/>
          <p:nvPr/>
        </p:nvCxnSpPr>
        <p:spPr>
          <a:xfrm>
            <a:off x="3537455" y="3219822"/>
            <a:ext cx="5283017"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09" name="Rectangle 3">
            <a:extLst>
              <a:ext uri="{FF2B5EF4-FFF2-40B4-BE49-F238E27FC236}">
                <a16:creationId xmlns="" xmlns:a16="http://schemas.microsoft.com/office/drawing/2014/main" id="{9AAEDBA9-690F-47E1-9FB4-37FF63E55C2F}"/>
              </a:ext>
            </a:extLst>
          </p:cNvPr>
          <p:cNvSpPr>
            <a:spLocks noChangeArrowheads="1"/>
          </p:cNvSpPr>
          <p:nvPr>
            <p:custDataLst>
              <p:tags r:id="rId7"/>
            </p:custDataLst>
          </p:nvPr>
        </p:nvSpPr>
        <p:spPr bwMode="gray">
          <a:xfrm>
            <a:off x="248449" y="4613921"/>
            <a:ext cx="8402678" cy="515044"/>
          </a:xfrm>
          <a:prstGeom prst="rect">
            <a:avLst/>
          </a:prstGeom>
          <a:noFill/>
          <a:ln>
            <a:noFill/>
          </a:ln>
          <a:effectLst/>
        </p:spPr>
        <p:txBody>
          <a:bodyPr tIns="15516" rIns="15516" bIns="15516" anchor="ctr"/>
          <a:lstStyle/>
          <a:p>
            <a:pPr marL="673" lvl="1" algn="just" defTabSz="432327">
              <a:buSzPct val="80000"/>
            </a:pP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数据来源</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上海证券交易所网站、中国证券监督管理委员会网站、</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Wind</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资讯</a:t>
            </a:r>
            <a:endPar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buSzPct val="80000"/>
            </a:pP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注：</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1.</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含配套融资及以资产认购的增发</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项目，数据截至</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2019</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年</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12</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月</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31</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日</a:t>
            </a:r>
            <a:endPar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buSzPct val="80000"/>
            </a:pP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       2. </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统计范围包括首发、增发、配股、优先股、可转债、可交换债，统计口径为发行</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日，数据截至</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2019</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年</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12</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月</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31</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日</a:t>
            </a:r>
            <a:endPar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buSzPct val="80000"/>
            </a:pP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       3. </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数据为</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2012</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年至</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2019</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年</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12</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月</a:t>
            </a: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31</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日</a:t>
            </a:r>
            <a:endPar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endParaRPr>
          </a:p>
          <a:p>
            <a:pPr marL="673" lvl="1" algn="just" defTabSz="432327">
              <a:buSzPct val="80000"/>
            </a:pPr>
            <a:r>
              <a:rPr lang="en-US" altLang="zh-CN"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       4. </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根据</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Wind</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的科创板科创主题数据整理，其中新材料与能源环保行业包括新材料、新能源、新能源汽车、节能环保；电子核心产业隶属于新一代信息技术，数据截至</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2020</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年</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4</a:t>
            </a:r>
            <a:r>
              <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月</a:t>
            </a:r>
            <a:r>
              <a:rPr lang="en-US" altLang="zh-CN"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28</a:t>
            </a:r>
            <a:r>
              <a:rPr lang="zh-CN" altLang="en-US" sz="600" dirty="0" smtClean="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rPr>
              <a:t>日</a:t>
            </a:r>
            <a:endParaRPr lang="zh-CN" altLang="en-US" sz="600" dirty="0">
              <a:solidFill>
                <a:schemeClr val="bg1">
                  <a:lumMod val="50000"/>
                </a:schemeClr>
              </a:solidFill>
              <a:latin typeface="Arial" panose="020B0604020202020204" pitchFamily="34" charset="0"/>
              <a:ea typeface="华文楷体" panose="02010600040101010101" pitchFamily="2" charset="-122"/>
              <a:cs typeface="Arial" panose="020B0604020202020204" pitchFamily="34" charset="0"/>
              <a:sym typeface="+mn-lt"/>
            </a:endParaRPr>
          </a:p>
        </p:txBody>
      </p:sp>
      <p:pic>
        <p:nvPicPr>
          <p:cNvPr id="410" name="图片 409"/>
          <p:cNvPicPr>
            <a:picLocks noChangeAspect="1"/>
          </p:cNvPicPr>
          <p:nvPr/>
        </p:nvPicPr>
        <p:blipFill>
          <a:blip r:embed="rId13" cstate="print">
            <a:clrChange>
              <a:clrFrom>
                <a:srgbClr val="FFFFFF"/>
              </a:clrFrom>
              <a:clrTo>
                <a:srgbClr val="FFFFFF">
                  <a:alpha val="0"/>
                </a:srgbClr>
              </a:clrTo>
            </a:clrChange>
          </a:blip>
          <a:stretch>
            <a:fillRect/>
          </a:stretch>
        </p:blipFill>
        <p:spPr>
          <a:xfrm>
            <a:off x="2640302" y="3939902"/>
            <a:ext cx="1019975" cy="264439"/>
          </a:xfrm>
          <a:prstGeom prst="rect">
            <a:avLst/>
          </a:prstGeom>
        </p:spPr>
      </p:pic>
      <p:grpSp>
        <p:nvGrpSpPr>
          <p:cNvPr id="411" name="组合 410"/>
          <p:cNvGrpSpPr/>
          <p:nvPr/>
        </p:nvGrpSpPr>
        <p:grpSpPr>
          <a:xfrm>
            <a:off x="1602183" y="1678967"/>
            <a:ext cx="1976453" cy="804535"/>
            <a:chOff x="1948320" y="1871584"/>
            <a:chExt cx="1976453" cy="804535"/>
          </a:xfrm>
        </p:grpSpPr>
        <p:sp>
          <p:nvSpPr>
            <p:cNvPr id="412" name="TextBox 11">
              <a:extLst>
                <a:ext uri="{FF2B5EF4-FFF2-40B4-BE49-F238E27FC236}">
                  <a16:creationId xmlns="" xmlns:a16="http://schemas.microsoft.com/office/drawing/2014/main" id="{4D9D38AE-3C26-6149-9F58-33DBF030BA5F}"/>
                </a:ext>
              </a:extLst>
            </p:cNvPr>
            <p:cNvSpPr txBox="1"/>
            <p:nvPr/>
          </p:nvSpPr>
          <p:spPr>
            <a:xfrm>
              <a:off x="1996410" y="2122313"/>
              <a:ext cx="1928363" cy="553806"/>
            </a:xfrm>
            <a:prstGeom prst="rect">
              <a:avLst/>
            </a:prstGeom>
            <a:noFill/>
          </p:spPr>
          <p:txBody>
            <a:bodyPr wrap="square" lIns="91248" tIns="45625" rIns="91248" bIns="45625" rtlCol="0">
              <a:spAutoFit/>
            </a:bodyPr>
            <a:lstStyle/>
            <a:p>
              <a:pPr algn="ctr"/>
              <a:r>
                <a:rPr lang="en-US" altLang="zh-CN" sz="1000" dirty="0" smtClean="0">
                  <a:solidFill>
                    <a:prstClr val="black">
                      <a:lumMod val="75000"/>
                      <a:lumOff val="25000"/>
                    </a:prstClr>
                  </a:solidFill>
                  <a:latin typeface="Arial" pitchFamily="34" charset="0"/>
                  <a:ea typeface="楷体" pitchFamily="49" charset="-122"/>
                  <a:cs typeface="Arial" pitchFamily="34" charset="0"/>
                </a:rPr>
                <a:t>2019</a:t>
              </a:r>
              <a:r>
                <a:rPr lang="zh-CN" altLang="en-US" sz="1000" dirty="0" smtClean="0">
                  <a:solidFill>
                    <a:prstClr val="black">
                      <a:lumMod val="75000"/>
                      <a:lumOff val="25000"/>
                    </a:prstClr>
                  </a:solidFill>
                  <a:latin typeface="Arial" pitchFamily="34" charset="0"/>
                  <a:ea typeface="楷体" pitchFamily="49" charset="-122"/>
                  <a:cs typeface="Arial" pitchFamily="34" charset="0"/>
                </a:rPr>
                <a:t>年增</a:t>
              </a:r>
              <a:r>
                <a:rPr lang="zh-CN" altLang="en-US" sz="1000" dirty="0">
                  <a:solidFill>
                    <a:prstClr val="black">
                      <a:lumMod val="75000"/>
                      <a:lumOff val="25000"/>
                    </a:prstClr>
                  </a:solidFill>
                  <a:latin typeface="Arial" pitchFamily="34" charset="0"/>
                  <a:ea typeface="楷体" pitchFamily="49" charset="-122"/>
                  <a:cs typeface="Arial" pitchFamily="34" charset="0"/>
                </a:rPr>
                <a:t>发</a:t>
              </a:r>
              <a:r>
                <a:rPr lang="zh-CN" altLang="en-US" sz="1000" dirty="0" smtClean="0">
                  <a:solidFill>
                    <a:prstClr val="black">
                      <a:lumMod val="75000"/>
                      <a:lumOff val="25000"/>
                    </a:prstClr>
                  </a:solidFill>
                  <a:latin typeface="Arial" pitchFamily="34" charset="0"/>
                  <a:ea typeface="楷体" pitchFamily="49" charset="-122"/>
                  <a:cs typeface="Arial" pitchFamily="34" charset="0"/>
                </a:rPr>
                <a:t>主</a:t>
              </a:r>
              <a:r>
                <a:rPr lang="zh-CN" altLang="en-US" sz="1000" dirty="0">
                  <a:solidFill>
                    <a:prstClr val="black">
                      <a:lumMod val="75000"/>
                      <a:lumOff val="25000"/>
                    </a:prstClr>
                  </a:solidFill>
                  <a:latin typeface="Arial" pitchFamily="34" charset="0"/>
                  <a:ea typeface="楷体" pitchFamily="49" charset="-122"/>
                  <a:cs typeface="Arial" pitchFamily="34" charset="0"/>
                </a:rPr>
                <a:t>承销</a:t>
              </a:r>
              <a:r>
                <a:rPr lang="zh-CN" altLang="en-US" sz="1000" dirty="0" smtClean="0">
                  <a:solidFill>
                    <a:prstClr val="black">
                      <a:lumMod val="75000"/>
                      <a:lumOff val="25000"/>
                    </a:prstClr>
                  </a:solidFill>
                  <a:latin typeface="Arial" pitchFamily="34" charset="0"/>
                  <a:ea typeface="楷体" pitchFamily="49" charset="-122"/>
                  <a:cs typeface="Arial" pitchFamily="34" charset="0"/>
                </a:rPr>
                <a:t>项目</a:t>
              </a:r>
              <a:r>
                <a:rPr lang="en-US" altLang="zh-CN" sz="1000" b="1" dirty="0" smtClean="0">
                  <a:solidFill>
                    <a:srgbClr val="B5997E"/>
                  </a:solidFill>
                  <a:latin typeface="Arial" pitchFamily="34" charset="0"/>
                  <a:ea typeface="楷体" pitchFamily="49" charset="-122"/>
                  <a:cs typeface="Arial" pitchFamily="34" charset="0"/>
                </a:rPr>
                <a:t>25</a:t>
              </a:r>
              <a:r>
                <a:rPr lang="zh-CN" altLang="en-US" sz="1000" b="1" dirty="0" smtClean="0">
                  <a:solidFill>
                    <a:srgbClr val="B5997E"/>
                  </a:solidFill>
                  <a:latin typeface="Arial" pitchFamily="34" charset="0"/>
                  <a:ea typeface="楷体" pitchFamily="49" charset="-122"/>
                  <a:cs typeface="Arial" pitchFamily="34" charset="0"/>
                </a:rPr>
                <a:t>单</a:t>
              </a:r>
              <a:endParaRPr lang="en-US" altLang="zh-CN" sz="1000" b="1" dirty="0">
                <a:solidFill>
                  <a:srgbClr val="B5997E"/>
                </a:solidFill>
                <a:latin typeface="Arial" pitchFamily="34" charset="0"/>
                <a:ea typeface="楷体" pitchFamily="49" charset="-122"/>
                <a:cs typeface="Arial" pitchFamily="34" charset="0"/>
              </a:endParaRPr>
            </a:p>
            <a:p>
              <a:pPr algn="ctr"/>
              <a:r>
                <a:rPr lang="zh-CN" altLang="en-US" sz="1000" dirty="0">
                  <a:solidFill>
                    <a:prstClr val="black">
                      <a:lumMod val="75000"/>
                      <a:lumOff val="25000"/>
                    </a:prstClr>
                  </a:solidFill>
                  <a:latin typeface="Arial" pitchFamily="34" charset="0"/>
                  <a:ea typeface="楷体" pitchFamily="49" charset="-122"/>
                  <a:cs typeface="Arial" pitchFamily="34" charset="0"/>
                </a:rPr>
                <a:t>主承销金额</a:t>
              </a:r>
              <a:r>
                <a:rPr lang="zh-CN" altLang="en-US" sz="1000" dirty="0" smtClean="0">
                  <a:solidFill>
                    <a:prstClr val="black">
                      <a:lumMod val="75000"/>
                      <a:lumOff val="25000"/>
                    </a:prstClr>
                  </a:solidFill>
                  <a:latin typeface="Arial" pitchFamily="34" charset="0"/>
                  <a:ea typeface="楷体" pitchFamily="49" charset="-122"/>
                  <a:cs typeface="Arial" pitchFamily="34" charset="0"/>
                </a:rPr>
                <a:t>人民币</a:t>
              </a:r>
              <a:r>
                <a:rPr lang="en-US" altLang="zh-CN" sz="1000" b="1" dirty="0" smtClean="0">
                  <a:solidFill>
                    <a:srgbClr val="B5997E"/>
                  </a:solidFill>
                  <a:latin typeface="Arial" pitchFamily="34" charset="0"/>
                  <a:ea typeface="楷体" pitchFamily="49" charset="-122"/>
                  <a:cs typeface="Arial" pitchFamily="34" charset="0"/>
                </a:rPr>
                <a:t>829</a:t>
              </a:r>
              <a:r>
                <a:rPr lang="zh-CN" altLang="en-US" sz="1000" b="1" dirty="0" smtClean="0">
                  <a:solidFill>
                    <a:srgbClr val="B5997E"/>
                  </a:solidFill>
                  <a:latin typeface="Arial" pitchFamily="34" charset="0"/>
                  <a:ea typeface="楷体" pitchFamily="49" charset="-122"/>
                  <a:cs typeface="Arial" pitchFamily="34" charset="0"/>
                </a:rPr>
                <a:t>亿</a:t>
              </a:r>
              <a:r>
                <a:rPr lang="zh-CN" altLang="en-US" sz="1000" b="1" dirty="0">
                  <a:solidFill>
                    <a:srgbClr val="B5997E"/>
                  </a:solidFill>
                  <a:latin typeface="Arial" pitchFamily="34" charset="0"/>
                  <a:ea typeface="楷体" pitchFamily="49" charset="-122"/>
                  <a:cs typeface="Arial" pitchFamily="34" charset="0"/>
                </a:rPr>
                <a:t>元</a:t>
              </a:r>
              <a:endParaRPr lang="en-US" altLang="zh-CN" sz="1000" b="1" dirty="0">
                <a:solidFill>
                  <a:srgbClr val="B5997E"/>
                </a:solidFill>
                <a:latin typeface="Arial" pitchFamily="34" charset="0"/>
                <a:ea typeface="楷体" pitchFamily="49" charset="-122"/>
                <a:cs typeface="Arial" pitchFamily="34" charset="0"/>
              </a:endParaRPr>
            </a:p>
            <a:p>
              <a:pPr algn="ctr"/>
              <a:r>
                <a:rPr lang="zh-CN" altLang="en-US" sz="1000" dirty="0">
                  <a:solidFill>
                    <a:prstClr val="black">
                      <a:lumMod val="75000"/>
                      <a:lumOff val="25000"/>
                    </a:prstClr>
                  </a:solidFill>
                  <a:latin typeface="Arial" pitchFamily="34" charset="0"/>
                  <a:ea typeface="楷体" pitchFamily="49" charset="-122"/>
                  <a:cs typeface="Arial" pitchFamily="34" charset="0"/>
                </a:rPr>
                <a:t>均</a:t>
              </a:r>
              <a:r>
                <a:rPr lang="zh-CN" altLang="en-US" sz="1000" dirty="0" smtClean="0">
                  <a:solidFill>
                    <a:prstClr val="black">
                      <a:lumMod val="75000"/>
                      <a:lumOff val="25000"/>
                    </a:prstClr>
                  </a:solidFill>
                  <a:latin typeface="Arial" pitchFamily="34" charset="0"/>
                  <a:ea typeface="楷体" pitchFamily="49" charset="-122"/>
                  <a:cs typeface="Arial" pitchFamily="34" charset="0"/>
                </a:rPr>
                <a:t>位居行业</a:t>
              </a:r>
              <a:r>
                <a:rPr lang="zh-CN" altLang="en-US" sz="1000" b="1" dirty="0" smtClean="0">
                  <a:solidFill>
                    <a:srgbClr val="B5997E"/>
                  </a:solidFill>
                  <a:latin typeface="Arial" pitchFamily="34" charset="0"/>
                  <a:ea typeface="楷体" pitchFamily="49" charset="-122"/>
                  <a:cs typeface="Arial" pitchFamily="34" charset="0"/>
                </a:rPr>
                <a:t>第二</a:t>
              </a:r>
              <a:endParaRPr lang="en-US" altLang="zh-CN" sz="1000" b="1" dirty="0">
                <a:solidFill>
                  <a:srgbClr val="B5997E"/>
                </a:solidFill>
                <a:latin typeface="Arial" pitchFamily="34" charset="0"/>
                <a:ea typeface="楷体" pitchFamily="49" charset="-122"/>
                <a:cs typeface="Arial" pitchFamily="34" charset="0"/>
              </a:endParaRPr>
            </a:p>
          </p:txBody>
        </p:sp>
        <p:sp>
          <p:nvSpPr>
            <p:cNvPr id="413" name="TextBox 8">
              <a:extLst>
                <a:ext uri="{FF2B5EF4-FFF2-40B4-BE49-F238E27FC236}">
                  <a16:creationId xmlns="" xmlns:a16="http://schemas.microsoft.com/office/drawing/2014/main" id="{AF1D2150-998E-BB46-8D2C-CB6E4D6FCB7E}"/>
                </a:ext>
              </a:extLst>
            </p:cNvPr>
            <p:cNvSpPr txBox="1"/>
            <p:nvPr/>
          </p:nvSpPr>
          <p:spPr>
            <a:xfrm>
              <a:off x="1948320" y="1871584"/>
              <a:ext cx="1864897" cy="276807"/>
            </a:xfrm>
            <a:prstGeom prst="rect">
              <a:avLst/>
            </a:prstGeom>
            <a:noFill/>
          </p:spPr>
          <p:txBody>
            <a:bodyPr wrap="square" lIns="91248" tIns="45625" rIns="91248" bIns="45625" rtlCol="0">
              <a:spAutoFit/>
            </a:bodyPr>
            <a:lstStyle/>
            <a:p>
              <a:pPr algn="ctr"/>
              <a:r>
                <a:rPr lang="zh-CN" altLang="en-US" sz="1200" b="1" dirty="0" smtClean="0">
                  <a:solidFill>
                    <a:srgbClr val="988167"/>
                  </a:solidFill>
                  <a:latin typeface="KaiTi" panose="02010609060101010101" pitchFamily="49" charset="-122"/>
                  <a:ea typeface="KaiTi" panose="02010609060101010101" pitchFamily="49" charset="-122"/>
                  <a:cs typeface="Arial" pitchFamily="34" charset="0"/>
                </a:rPr>
                <a:t>增发</a:t>
              </a:r>
              <a:r>
                <a:rPr lang="en-US" altLang="zh-CN" sz="1200" b="1" baseline="30000" dirty="0" smtClean="0">
                  <a:solidFill>
                    <a:srgbClr val="988167"/>
                  </a:solidFill>
                  <a:latin typeface="KaiTi" panose="02010609060101010101" pitchFamily="49" charset="-122"/>
                  <a:ea typeface="KaiTi" panose="02010609060101010101" pitchFamily="49" charset="-122"/>
                  <a:cs typeface="Arial" pitchFamily="34" charset="0"/>
                </a:rPr>
                <a:t>1</a:t>
              </a:r>
              <a:endParaRPr lang="zh-CN" altLang="en-US" sz="1200" b="1" baseline="30000" dirty="0">
                <a:solidFill>
                  <a:srgbClr val="988167"/>
                </a:solidFill>
                <a:latin typeface="KaiTi" panose="02010609060101010101" pitchFamily="49" charset="-122"/>
                <a:ea typeface="KaiTi" panose="02010609060101010101" pitchFamily="49" charset="-122"/>
                <a:cs typeface="Arial" pitchFamily="34" charset="0"/>
              </a:endParaRPr>
            </a:p>
          </p:txBody>
        </p:sp>
      </p:grpSp>
      <p:grpSp>
        <p:nvGrpSpPr>
          <p:cNvPr id="414" name="组合 413"/>
          <p:cNvGrpSpPr/>
          <p:nvPr/>
        </p:nvGrpSpPr>
        <p:grpSpPr>
          <a:xfrm>
            <a:off x="957102" y="2574975"/>
            <a:ext cx="2164783" cy="790424"/>
            <a:chOff x="293182" y="2026743"/>
            <a:chExt cx="2164783" cy="790424"/>
          </a:xfrm>
        </p:grpSpPr>
        <p:sp>
          <p:nvSpPr>
            <p:cNvPr id="415" name="TextBox 11">
              <a:extLst>
                <a:ext uri="{FF2B5EF4-FFF2-40B4-BE49-F238E27FC236}">
                  <a16:creationId xmlns="" xmlns:a16="http://schemas.microsoft.com/office/drawing/2014/main" id="{76233D4F-ABC8-7D4D-BF59-D092CE4AEAF2}"/>
                </a:ext>
              </a:extLst>
            </p:cNvPr>
            <p:cNvSpPr txBox="1"/>
            <p:nvPr/>
          </p:nvSpPr>
          <p:spPr>
            <a:xfrm>
              <a:off x="293182" y="2263361"/>
              <a:ext cx="2164783" cy="553806"/>
            </a:xfrm>
            <a:prstGeom prst="rect">
              <a:avLst/>
            </a:prstGeom>
            <a:noFill/>
          </p:spPr>
          <p:txBody>
            <a:bodyPr wrap="square" lIns="91248" tIns="45625" rIns="91248" bIns="45625" rtlCol="0">
              <a:spAutoFit/>
            </a:bodyPr>
            <a:lstStyle/>
            <a:p>
              <a:pPr algn="ctr"/>
              <a:r>
                <a:rPr lang="en-US" altLang="zh-CN" sz="1000" dirty="0" smtClean="0">
                  <a:solidFill>
                    <a:prstClr val="black">
                      <a:lumMod val="75000"/>
                      <a:lumOff val="25000"/>
                    </a:prstClr>
                  </a:solidFill>
                  <a:latin typeface="Arial" pitchFamily="34" charset="0"/>
                  <a:ea typeface="楷体" pitchFamily="49" charset="-122"/>
                  <a:cs typeface="Arial" pitchFamily="34" charset="0"/>
                </a:rPr>
                <a:t>2019</a:t>
              </a:r>
              <a:r>
                <a:rPr lang="zh-CN" altLang="en-US" sz="1000" dirty="0" smtClean="0">
                  <a:solidFill>
                    <a:prstClr val="black">
                      <a:lumMod val="75000"/>
                      <a:lumOff val="25000"/>
                    </a:prstClr>
                  </a:solidFill>
                  <a:latin typeface="Arial" pitchFamily="34" charset="0"/>
                  <a:ea typeface="楷体" pitchFamily="49" charset="-122"/>
                  <a:cs typeface="Arial" pitchFamily="34" charset="0"/>
                </a:rPr>
                <a:t>年股权</a:t>
              </a:r>
              <a:r>
                <a:rPr lang="zh-CN" altLang="en-US" sz="1000" dirty="0">
                  <a:solidFill>
                    <a:prstClr val="black">
                      <a:lumMod val="75000"/>
                      <a:lumOff val="25000"/>
                    </a:prstClr>
                  </a:solidFill>
                  <a:latin typeface="Arial" pitchFamily="34" charset="0"/>
                  <a:ea typeface="楷体" pitchFamily="49" charset="-122"/>
                  <a:cs typeface="Arial" pitchFamily="34" charset="0"/>
                </a:rPr>
                <a:t>主承销</a:t>
              </a:r>
              <a:r>
                <a:rPr lang="zh-CN" altLang="en-US" sz="1000" dirty="0" smtClean="0">
                  <a:solidFill>
                    <a:prstClr val="black">
                      <a:lumMod val="75000"/>
                      <a:lumOff val="25000"/>
                    </a:prstClr>
                  </a:solidFill>
                  <a:latin typeface="Arial" pitchFamily="34" charset="0"/>
                  <a:ea typeface="楷体" pitchFamily="49" charset="-122"/>
                  <a:cs typeface="Arial" pitchFamily="34" charset="0"/>
                </a:rPr>
                <a:t>项目</a:t>
              </a:r>
              <a:r>
                <a:rPr lang="en-US" altLang="zh-CN" sz="1000" b="1" dirty="0">
                  <a:solidFill>
                    <a:srgbClr val="B5997E"/>
                  </a:solidFill>
                  <a:latin typeface="Arial" pitchFamily="34" charset="0"/>
                  <a:ea typeface="楷体" pitchFamily="49" charset="-122"/>
                  <a:cs typeface="Arial" pitchFamily="34" charset="0"/>
                </a:rPr>
                <a:t>39</a:t>
              </a:r>
              <a:r>
                <a:rPr lang="zh-CN" altLang="en-US" sz="1000" b="1" dirty="0" smtClean="0">
                  <a:solidFill>
                    <a:srgbClr val="B5997E"/>
                  </a:solidFill>
                  <a:latin typeface="Arial" pitchFamily="34" charset="0"/>
                  <a:ea typeface="楷体" pitchFamily="49" charset="-122"/>
                  <a:cs typeface="Arial" pitchFamily="34" charset="0"/>
                </a:rPr>
                <a:t>单</a:t>
              </a:r>
              <a:endParaRPr lang="en-US" altLang="zh-CN" sz="1000" b="1" dirty="0">
                <a:solidFill>
                  <a:srgbClr val="B5997E"/>
                </a:solidFill>
                <a:latin typeface="Arial" pitchFamily="34" charset="0"/>
                <a:ea typeface="楷体" pitchFamily="49" charset="-122"/>
                <a:cs typeface="Arial" pitchFamily="34" charset="0"/>
              </a:endParaRPr>
            </a:p>
            <a:p>
              <a:pPr algn="ctr"/>
              <a:r>
                <a:rPr lang="zh-CN" altLang="en-US" sz="1000" dirty="0">
                  <a:solidFill>
                    <a:prstClr val="black">
                      <a:lumMod val="75000"/>
                      <a:lumOff val="25000"/>
                    </a:prstClr>
                  </a:solidFill>
                  <a:latin typeface="Arial" pitchFamily="34" charset="0"/>
                  <a:ea typeface="楷体" pitchFamily="49" charset="-122"/>
                  <a:cs typeface="Arial" pitchFamily="34" charset="0"/>
                </a:rPr>
                <a:t>主承销金额</a:t>
              </a:r>
              <a:r>
                <a:rPr lang="zh-CN" altLang="en-US" sz="1000" dirty="0" smtClean="0">
                  <a:solidFill>
                    <a:prstClr val="black">
                      <a:lumMod val="75000"/>
                      <a:lumOff val="25000"/>
                    </a:prstClr>
                  </a:solidFill>
                  <a:latin typeface="Arial" pitchFamily="34" charset="0"/>
                  <a:ea typeface="楷体" pitchFamily="49" charset="-122"/>
                  <a:cs typeface="Arial" pitchFamily="34" charset="0"/>
                </a:rPr>
                <a:t>人民币</a:t>
              </a:r>
              <a:r>
                <a:rPr lang="en-US" altLang="zh-CN" sz="1000" b="1" dirty="0" smtClean="0">
                  <a:solidFill>
                    <a:srgbClr val="B5997E"/>
                  </a:solidFill>
                  <a:latin typeface="Arial" pitchFamily="34" charset="0"/>
                  <a:ea typeface="楷体" pitchFamily="49" charset="-122"/>
                  <a:cs typeface="Arial" pitchFamily="34" charset="0"/>
                </a:rPr>
                <a:t>1,321</a:t>
              </a:r>
              <a:r>
                <a:rPr lang="zh-CN" altLang="en-US" sz="1000" b="1" dirty="0" smtClean="0">
                  <a:solidFill>
                    <a:srgbClr val="B5997E"/>
                  </a:solidFill>
                  <a:latin typeface="Arial" pitchFamily="34" charset="0"/>
                  <a:ea typeface="楷体" pitchFamily="49" charset="-122"/>
                  <a:cs typeface="Arial" pitchFamily="34" charset="0"/>
                </a:rPr>
                <a:t>亿元人民币</a:t>
              </a:r>
              <a:endParaRPr lang="en-US" altLang="zh-CN" sz="1000" b="1" dirty="0">
                <a:solidFill>
                  <a:srgbClr val="B5997E"/>
                </a:solidFill>
                <a:latin typeface="Arial" pitchFamily="34" charset="0"/>
                <a:ea typeface="楷体" pitchFamily="49" charset="-122"/>
                <a:cs typeface="Arial" pitchFamily="34" charset="0"/>
              </a:endParaRPr>
            </a:p>
            <a:p>
              <a:pPr algn="ctr"/>
              <a:r>
                <a:rPr lang="zh-CN" altLang="en-US" sz="1000" dirty="0">
                  <a:solidFill>
                    <a:prstClr val="black">
                      <a:lumMod val="75000"/>
                      <a:lumOff val="25000"/>
                    </a:prstClr>
                  </a:solidFill>
                  <a:latin typeface="Arial" pitchFamily="34" charset="0"/>
                  <a:ea typeface="楷体" pitchFamily="49" charset="-122"/>
                  <a:cs typeface="Arial" pitchFamily="34" charset="0"/>
                </a:rPr>
                <a:t>均</a:t>
              </a:r>
              <a:r>
                <a:rPr lang="zh-CN" altLang="en-US" sz="1000" dirty="0" smtClean="0">
                  <a:solidFill>
                    <a:prstClr val="black">
                      <a:lumMod val="75000"/>
                      <a:lumOff val="25000"/>
                    </a:prstClr>
                  </a:solidFill>
                  <a:latin typeface="Arial" pitchFamily="34" charset="0"/>
                  <a:ea typeface="楷体" pitchFamily="49" charset="-122"/>
                  <a:cs typeface="Arial" pitchFamily="34" charset="0"/>
                </a:rPr>
                <a:t>位居</a:t>
              </a:r>
              <a:r>
                <a:rPr lang="zh-CN" altLang="en-US" sz="1000" dirty="0">
                  <a:solidFill>
                    <a:prstClr val="black">
                      <a:lumMod val="75000"/>
                      <a:lumOff val="25000"/>
                    </a:prstClr>
                  </a:solidFill>
                  <a:latin typeface="Arial" pitchFamily="34" charset="0"/>
                  <a:ea typeface="楷体" pitchFamily="49" charset="-122"/>
                  <a:cs typeface="Arial" pitchFamily="34" charset="0"/>
                </a:rPr>
                <a:t>行业</a:t>
              </a:r>
              <a:r>
                <a:rPr lang="zh-CN" altLang="en-US" sz="1000" b="1" dirty="0" smtClean="0">
                  <a:solidFill>
                    <a:srgbClr val="B5997E"/>
                  </a:solidFill>
                  <a:latin typeface="Arial" pitchFamily="34" charset="0"/>
                  <a:ea typeface="楷体" pitchFamily="49" charset="-122"/>
                  <a:cs typeface="Arial" pitchFamily="34" charset="0"/>
                </a:rPr>
                <a:t>第三</a:t>
              </a:r>
              <a:endParaRPr lang="en-US" altLang="zh-CN" sz="1000" b="1" dirty="0">
                <a:solidFill>
                  <a:srgbClr val="B5997E"/>
                </a:solidFill>
                <a:latin typeface="Arial" pitchFamily="34" charset="0"/>
                <a:ea typeface="楷体" pitchFamily="49" charset="-122"/>
                <a:cs typeface="Arial" pitchFamily="34" charset="0"/>
              </a:endParaRPr>
            </a:p>
          </p:txBody>
        </p:sp>
        <p:sp>
          <p:nvSpPr>
            <p:cNvPr id="416" name="TextBox 8">
              <a:extLst>
                <a:ext uri="{FF2B5EF4-FFF2-40B4-BE49-F238E27FC236}">
                  <a16:creationId xmlns="" xmlns:a16="http://schemas.microsoft.com/office/drawing/2014/main" id="{79CA50DA-84F7-5040-B09A-00BAEBB486D9}"/>
                </a:ext>
              </a:extLst>
            </p:cNvPr>
            <p:cNvSpPr txBox="1"/>
            <p:nvPr/>
          </p:nvSpPr>
          <p:spPr>
            <a:xfrm>
              <a:off x="624331" y="2026743"/>
              <a:ext cx="1519718" cy="276807"/>
            </a:xfrm>
            <a:prstGeom prst="rect">
              <a:avLst/>
            </a:prstGeom>
            <a:noFill/>
          </p:spPr>
          <p:txBody>
            <a:bodyPr wrap="square" lIns="91248" tIns="45625" rIns="91248" bIns="45625" rtlCol="0">
              <a:spAutoFit/>
            </a:bodyPr>
            <a:lstStyle/>
            <a:p>
              <a:pPr algn="ctr"/>
              <a:r>
                <a:rPr lang="zh-CN" altLang="en-US" sz="1200" b="1" dirty="0">
                  <a:solidFill>
                    <a:srgbClr val="988167"/>
                  </a:solidFill>
                  <a:latin typeface="KaiTi" panose="02010609060101010101" pitchFamily="49" charset="-122"/>
                  <a:ea typeface="KaiTi" panose="02010609060101010101" pitchFamily="49" charset="-122"/>
                  <a:cs typeface="Arial" pitchFamily="34" charset="0"/>
                </a:rPr>
                <a:t>股权主承</a:t>
              </a:r>
              <a:r>
                <a:rPr lang="zh-CN" altLang="en-US" sz="1200" b="1" dirty="0" smtClean="0">
                  <a:solidFill>
                    <a:srgbClr val="988167"/>
                  </a:solidFill>
                  <a:latin typeface="KaiTi" panose="02010609060101010101" pitchFamily="49" charset="-122"/>
                  <a:ea typeface="KaiTi" panose="02010609060101010101" pitchFamily="49" charset="-122"/>
                  <a:cs typeface="Arial" pitchFamily="34" charset="0"/>
                </a:rPr>
                <a:t>销</a:t>
              </a:r>
              <a:r>
                <a:rPr lang="en-US" altLang="zh-CN" sz="1200" b="1" baseline="30000" dirty="0" smtClean="0">
                  <a:solidFill>
                    <a:srgbClr val="988167"/>
                  </a:solidFill>
                  <a:latin typeface="KaiTi" panose="02010609060101010101" pitchFamily="49" charset="-122"/>
                  <a:ea typeface="KaiTi" panose="02010609060101010101" pitchFamily="49" charset="-122"/>
                  <a:cs typeface="Arial" pitchFamily="34" charset="0"/>
                </a:rPr>
                <a:t>2</a:t>
              </a:r>
              <a:endParaRPr lang="zh-CN" altLang="en-US" sz="1200" b="1" baseline="30000" dirty="0">
                <a:solidFill>
                  <a:srgbClr val="988167"/>
                </a:solidFill>
                <a:latin typeface="KaiTi" panose="02010609060101010101" pitchFamily="49" charset="-122"/>
                <a:ea typeface="KaiTi" panose="02010609060101010101" pitchFamily="49" charset="-122"/>
                <a:cs typeface="Arial" pitchFamily="34" charset="0"/>
              </a:endParaRPr>
            </a:p>
          </p:txBody>
        </p:sp>
      </p:grpSp>
      <p:grpSp>
        <p:nvGrpSpPr>
          <p:cNvPr id="418" name="组合 417"/>
          <p:cNvGrpSpPr/>
          <p:nvPr/>
        </p:nvGrpSpPr>
        <p:grpSpPr>
          <a:xfrm>
            <a:off x="1156788" y="1793874"/>
            <a:ext cx="660266" cy="660266"/>
            <a:chOff x="4860050" y="-328636"/>
            <a:chExt cx="660266" cy="660266"/>
          </a:xfrm>
        </p:grpSpPr>
        <p:pic>
          <p:nvPicPr>
            <p:cNvPr id="419" name="图片 418">
              <a:extLst>
                <a:ext uri="{FF2B5EF4-FFF2-40B4-BE49-F238E27FC236}">
                  <a16:creationId xmlns="" xmlns:a16="http://schemas.microsoft.com/office/drawing/2014/main" id="{4BE17B41-5D47-AD4E-B219-D48BB56DE818}"/>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860050" y="-328636"/>
              <a:ext cx="660266" cy="660266"/>
            </a:xfrm>
            <a:prstGeom prst="rect">
              <a:avLst/>
            </a:prstGeom>
          </p:spPr>
        </p:pic>
        <p:sp>
          <p:nvSpPr>
            <p:cNvPr id="420" name="矩形 419"/>
            <p:cNvSpPr/>
            <p:nvPr/>
          </p:nvSpPr>
          <p:spPr>
            <a:xfrm>
              <a:off x="5130628" y="-162410"/>
              <a:ext cx="170093" cy="19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文本框 420"/>
            <p:cNvSpPr txBox="1"/>
            <p:nvPr/>
          </p:nvSpPr>
          <p:spPr>
            <a:xfrm>
              <a:off x="5052007" y="-265122"/>
              <a:ext cx="327334" cy="400110"/>
            </a:xfrm>
            <a:prstGeom prst="rect">
              <a:avLst/>
            </a:prstGeom>
            <a:noFill/>
          </p:spPr>
          <p:txBody>
            <a:bodyPr wrap="none" rtlCol="0">
              <a:spAutoFit/>
            </a:bodyPr>
            <a:lstStyle/>
            <a:p>
              <a:r>
                <a:rPr lang="en-US" altLang="zh-CN" sz="2000" b="1" dirty="0" smtClean="0">
                  <a:ln>
                    <a:solidFill>
                      <a:srgbClr val="F4CC6A"/>
                    </a:solidFill>
                  </a:ln>
                  <a:solidFill>
                    <a:srgbClr val="F4CC6A"/>
                  </a:solidFill>
                  <a:latin typeface="Arial" panose="020B0604020202020204" pitchFamily="34" charset="0"/>
                  <a:cs typeface="Arial" panose="020B0604020202020204" pitchFamily="34" charset="0"/>
                </a:rPr>
                <a:t>2</a:t>
              </a:r>
              <a:endParaRPr lang="zh-CN" altLang="en-US" sz="2000" b="1" dirty="0">
                <a:ln>
                  <a:solidFill>
                    <a:srgbClr val="F4CC6A"/>
                  </a:solidFill>
                </a:ln>
                <a:solidFill>
                  <a:srgbClr val="F4CC6A"/>
                </a:solidFill>
                <a:latin typeface="Arial" panose="020B0604020202020204" pitchFamily="34" charset="0"/>
                <a:cs typeface="Arial" panose="020B0604020202020204" pitchFamily="34" charset="0"/>
              </a:endParaRPr>
            </a:p>
          </p:txBody>
        </p:sp>
      </p:grpSp>
      <p:grpSp>
        <p:nvGrpSpPr>
          <p:cNvPr id="422" name="组合 421"/>
          <p:cNvGrpSpPr/>
          <p:nvPr/>
        </p:nvGrpSpPr>
        <p:grpSpPr>
          <a:xfrm>
            <a:off x="432764" y="2530869"/>
            <a:ext cx="660266" cy="660266"/>
            <a:chOff x="4860050" y="-328636"/>
            <a:chExt cx="660266" cy="660266"/>
          </a:xfrm>
        </p:grpSpPr>
        <p:pic>
          <p:nvPicPr>
            <p:cNvPr id="423" name="图片 422">
              <a:extLst>
                <a:ext uri="{FF2B5EF4-FFF2-40B4-BE49-F238E27FC236}">
                  <a16:creationId xmlns="" xmlns:a16="http://schemas.microsoft.com/office/drawing/2014/main" id="{4BE17B41-5D47-AD4E-B219-D48BB56DE818}"/>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860050" y="-328636"/>
              <a:ext cx="660266" cy="660266"/>
            </a:xfrm>
            <a:prstGeom prst="rect">
              <a:avLst/>
            </a:prstGeom>
          </p:spPr>
        </p:pic>
        <p:sp>
          <p:nvSpPr>
            <p:cNvPr id="424" name="矩形 423"/>
            <p:cNvSpPr/>
            <p:nvPr/>
          </p:nvSpPr>
          <p:spPr>
            <a:xfrm>
              <a:off x="5130628" y="-162410"/>
              <a:ext cx="170093" cy="19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文本框 424"/>
            <p:cNvSpPr txBox="1"/>
            <p:nvPr/>
          </p:nvSpPr>
          <p:spPr>
            <a:xfrm>
              <a:off x="5052007" y="-265122"/>
              <a:ext cx="327334" cy="400110"/>
            </a:xfrm>
            <a:prstGeom prst="rect">
              <a:avLst/>
            </a:prstGeom>
            <a:noFill/>
          </p:spPr>
          <p:txBody>
            <a:bodyPr wrap="none" rtlCol="0">
              <a:spAutoFit/>
            </a:bodyPr>
            <a:lstStyle/>
            <a:p>
              <a:r>
                <a:rPr lang="en-US" altLang="zh-CN" sz="2000" b="1" dirty="0" smtClean="0">
                  <a:ln>
                    <a:solidFill>
                      <a:srgbClr val="F4CC6A"/>
                    </a:solidFill>
                  </a:ln>
                  <a:solidFill>
                    <a:srgbClr val="F4CC6A"/>
                  </a:solidFill>
                  <a:latin typeface="Arial" panose="020B0604020202020204" pitchFamily="34" charset="0"/>
                  <a:cs typeface="Arial" panose="020B0604020202020204" pitchFamily="34" charset="0"/>
                </a:rPr>
                <a:t>3</a:t>
              </a:r>
              <a:endParaRPr lang="zh-CN" altLang="en-US" sz="2000" b="1" dirty="0">
                <a:ln>
                  <a:solidFill>
                    <a:srgbClr val="F4CC6A"/>
                  </a:solidFill>
                </a:ln>
                <a:solidFill>
                  <a:srgbClr val="F4CC6A"/>
                </a:solidFill>
                <a:latin typeface="Arial" panose="020B0604020202020204" pitchFamily="34" charset="0"/>
                <a:cs typeface="Arial" panose="020B0604020202020204" pitchFamily="34" charset="0"/>
              </a:endParaRPr>
            </a:p>
          </p:txBody>
        </p:sp>
      </p:grpSp>
      <p:sp>
        <p:nvSpPr>
          <p:cNvPr id="426" name="TextBox 11">
            <a:extLst>
              <a:ext uri="{FF2B5EF4-FFF2-40B4-BE49-F238E27FC236}">
                <a16:creationId xmlns="" xmlns:a16="http://schemas.microsoft.com/office/drawing/2014/main" id="{76233D4F-ABC8-7D4D-BF59-D092CE4AEAF2}"/>
              </a:ext>
            </a:extLst>
          </p:cNvPr>
          <p:cNvSpPr txBox="1"/>
          <p:nvPr/>
        </p:nvSpPr>
        <p:spPr>
          <a:xfrm>
            <a:off x="923944" y="1160430"/>
            <a:ext cx="2164783" cy="553806"/>
          </a:xfrm>
          <a:prstGeom prst="rect">
            <a:avLst/>
          </a:prstGeom>
          <a:noFill/>
        </p:spPr>
        <p:txBody>
          <a:bodyPr wrap="square" lIns="91248" tIns="45625" rIns="91248" bIns="45625" rtlCol="0">
            <a:spAutoFit/>
          </a:bodyPr>
          <a:lstStyle/>
          <a:p>
            <a:pPr algn="ctr"/>
            <a:r>
              <a:rPr lang="en-US" altLang="zh-CN" sz="1000" dirty="0">
                <a:solidFill>
                  <a:prstClr val="black">
                    <a:lumMod val="75000"/>
                    <a:lumOff val="25000"/>
                  </a:prstClr>
                </a:solidFill>
                <a:latin typeface="Arial" pitchFamily="34" charset="0"/>
                <a:ea typeface="楷体" pitchFamily="49" charset="-122"/>
                <a:cs typeface="Arial" pitchFamily="34" charset="0"/>
              </a:rPr>
              <a:t>2020</a:t>
            </a:r>
            <a:r>
              <a:rPr lang="zh-CN" altLang="en-US" sz="1000" dirty="0">
                <a:solidFill>
                  <a:prstClr val="black">
                    <a:lumMod val="75000"/>
                    <a:lumOff val="25000"/>
                  </a:prstClr>
                </a:solidFill>
                <a:latin typeface="Arial" pitchFamily="34" charset="0"/>
                <a:ea typeface="楷体" pitchFamily="49" charset="-122"/>
                <a:cs typeface="Arial" pitchFamily="34" charset="0"/>
              </a:rPr>
              <a:t>年</a:t>
            </a:r>
            <a:r>
              <a:rPr lang="zh-CN" altLang="en-US" sz="1000" dirty="0" smtClean="0">
                <a:solidFill>
                  <a:prstClr val="black">
                    <a:lumMod val="75000"/>
                    <a:lumOff val="25000"/>
                  </a:prstClr>
                </a:solidFill>
                <a:latin typeface="Arial" pitchFamily="34" charset="0"/>
                <a:ea typeface="楷体" pitchFamily="49" charset="-122"/>
                <a:cs typeface="Arial" pitchFamily="34" charset="0"/>
              </a:rPr>
              <a:t>以来</a:t>
            </a:r>
            <a:endParaRPr lang="en-US" altLang="zh-CN" sz="1000" dirty="0" smtClean="0">
              <a:solidFill>
                <a:prstClr val="black">
                  <a:lumMod val="75000"/>
                  <a:lumOff val="25000"/>
                </a:prstClr>
              </a:solidFill>
              <a:latin typeface="Arial" pitchFamily="34" charset="0"/>
              <a:ea typeface="楷体" pitchFamily="49" charset="-122"/>
              <a:cs typeface="Arial" pitchFamily="34" charset="0"/>
            </a:endParaRPr>
          </a:p>
          <a:p>
            <a:pPr algn="ctr"/>
            <a:r>
              <a:rPr lang="zh-CN" altLang="en-US" sz="1000" dirty="0" smtClean="0">
                <a:solidFill>
                  <a:prstClr val="black">
                    <a:lumMod val="75000"/>
                    <a:lumOff val="25000"/>
                  </a:prstClr>
                </a:solidFill>
                <a:latin typeface="Arial" pitchFamily="34" charset="0"/>
                <a:ea typeface="楷体" pitchFamily="49" charset="-122"/>
                <a:cs typeface="Arial" pitchFamily="34" charset="0"/>
              </a:rPr>
              <a:t>华泰</a:t>
            </a:r>
            <a:r>
              <a:rPr lang="zh-CN" altLang="en-US" sz="1000" dirty="0">
                <a:solidFill>
                  <a:prstClr val="black">
                    <a:lumMod val="75000"/>
                    <a:lumOff val="25000"/>
                  </a:prstClr>
                </a:solidFill>
                <a:latin typeface="Arial" pitchFamily="34" charset="0"/>
                <a:ea typeface="楷体" pitchFamily="49" charset="-122"/>
                <a:cs typeface="Arial" pitchFamily="34" charset="0"/>
              </a:rPr>
              <a:t>联合科创板过</a:t>
            </a:r>
            <a:r>
              <a:rPr lang="zh-CN" altLang="en-US" sz="1000" dirty="0" smtClean="0">
                <a:solidFill>
                  <a:prstClr val="black">
                    <a:lumMod val="75000"/>
                    <a:lumOff val="25000"/>
                  </a:prstClr>
                </a:solidFill>
                <a:latin typeface="Arial" pitchFamily="34" charset="0"/>
                <a:ea typeface="楷体" pitchFamily="49" charset="-122"/>
                <a:cs typeface="Arial" pitchFamily="34" charset="0"/>
              </a:rPr>
              <a:t>会</a:t>
            </a:r>
            <a:r>
              <a:rPr lang="en-US" altLang="zh-CN" sz="1000" b="1" dirty="0" smtClean="0">
                <a:solidFill>
                  <a:srgbClr val="B5997E"/>
                </a:solidFill>
                <a:latin typeface="Arial" pitchFamily="34" charset="0"/>
                <a:ea typeface="楷体" pitchFamily="49" charset="-122"/>
                <a:cs typeface="Arial" pitchFamily="34" charset="0"/>
              </a:rPr>
              <a:t>4</a:t>
            </a:r>
            <a:r>
              <a:rPr lang="zh-CN" altLang="en-US" sz="1000" b="1" dirty="0" smtClean="0">
                <a:solidFill>
                  <a:srgbClr val="B5997E"/>
                </a:solidFill>
                <a:latin typeface="Arial" pitchFamily="34" charset="0"/>
                <a:ea typeface="楷体" pitchFamily="49" charset="-122"/>
                <a:cs typeface="Arial" pitchFamily="34" charset="0"/>
              </a:rPr>
              <a:t>家</a:t>
            </a:r>
            <a:endParaRPr lang="en-US" altLang="zh-CN" sz="1000" b="1" dirty="0" smtClean="0">
              <a:solidFill>
                <a:srgbClr val="B5997E"/>
              </a:solidFill>
              <a:latin typeface="Arial" pitchFamily="34" charset="0"/>
              <a:ea typeface="楷体" pitchFamily="49" charset="-122"/>
              <a:cs typeface="Arial" pitchFamily="34" charset="0"/>
            </a:endParaRPr>
          </a:p>
          <a:p>
            <a:pPr algn="ctr"/>
            <a:r>
              <a:rPr lang="zh-CN" altLang="en-US" sz="1000" dirty="0" smtClean="0">
                <a:solidFill>
                  <a:prstClr val="black">
                    <a:lumMod val="75000"/>
                    <a:lumOff val="25000"/>
                  </a:prstClr>
                </a:solidFill>
                <a:latin typeface="Arial" pitchFamily="34" charset="0"/>
                <a:ea typeface="楷体" pitchFamily="49" charset="-122"/>
                <a:cs typeface="Arial" pitchFamily="34" charset="0"/>
              </a:rPr>
              <a:t>位居</a:t>
            </a:r>
            <a:r>
              <a:rPr lang="zh-CN" altLang="en-US" sz="1000" dirty="0">
                <a:solidFill>
                  <a:prstClr val="black">
                    <a:lumMod val="75000"/>
                    <a:lumOff val="25000"/>
                  </a:prstClr>
                </a:solidFill>
                <a:latin typeface="Arial" pitchFamily="34" charset="0"/>
                <a:ea typeface="楷体" pitchFamily="49" charset="-122"/>
                <a:cs typeface="Arial" pitchFamily="34" charset="0"/>
              </a:rPr>
              <a:t>行业</a:t>
            </a:r>
            <a:r>
              <a:rPr lang="zh-CN" altLang="en-US" sz="1000" b="1" dirty="0">
                <a:solidFill>
                  <a:srgbClr val="988167"/>
                </a:solidFill>
                <a:latin typeface="Arial" pitchFamily="34" charset="0"/>
                <a:ea typeface="楷体" pitchFamily="49" charset="-122"/>
                <a:cs typeface="Arial" pitchFamily="34" charset="0"/>
              </a:rPr>
              <a:t>首位</a:t>
            </a:r>
          </a:p>
        </p:txBody>
      </p:sp>
      <p:sp>
        <p:nvSpPr>
          <p:cNvPr id="427" name="TextBox 8">
            <a:extLst>
              <a:ext uri="{FF2B5EF4-FFF2-40B4-BE49-F238E27FC236}">
                <a16:creationId xmlns="" xmlns:a16="http://schemas.microsoft.com/office/drawing/2014/main" id="{79CA50DA-84F7-5040-B09A-00BAEBB486D9}"/>
              </a:ext>
            </a:extLst>
          </p:cNvPr>
          <p:cNvSpPr txBox="1"/>
          <p:nvPr/>
        </p:nvSpPr>
        <p:spPr>
          <a:xfrm>
            <a:off x="1197956" y="915566"/>
            <a:ext cx="1519718" cy="276807"/>
          </a:xfrm>
          <a:prstGeom prst="rect">
            <a:avLst/>
          </a:prstGeom>
          <a:noFill/>
        </p:spPr>
        <p:txBody>
          <a:bodyPr wrap="square" lIns="91248" tIns="45625" rIns="91248" bIns="45625" rtlCol="0">
            <a:spAutoFit/>
          </a:bodyPr>
          <a:lstStyle/>
          <a:p>
            <a:pPr algn="ctr"/>
            <a:r>
              <a:rPr lang="zh-CN" altLang="en-US" sz="1200" b="1" dirty="0" smtClean="0">
                <a:solidFill>
                  <a:srgbClr val="988167"/>
                </a:solidFill>
                <a:latin typeface="KaiTi" panose="02010609060101010101" pitchFamily="49" charset="-122"/>
                <a:ea typeface="KaiTi" panose="02010609060101010101" pitchFamily="49" charset="-122"/>
                <a:cs typeface="Arial" pitchFamily="34" charset="0"/>
              </a:rPr>
              <a:t>科创板</a:t>
            </a:r>
            <a:endParaRPr lang="zh-CN" altLang="en-US" sz="1200" b="1" baseline="30000" dirty="0">
              <a:solidFill>
                <a:srgbClr val="988167"/>
              </a:solidFill>
              <a:latin typeface="KaiTi" panose="02010609060101010101" pitchFamily="49" charset="-122"/>
              <a:ea typeface="KaiTi" panose="02010609060101010101" pitchFamily="49" charset="-122"/>
              <a:cs typeface="Arial" pitchFamily="34" charset="0"/>
            </a:endParaRPr>
          </a:p>
        </p:txBody>
      </p:sp>
      <p:pic>
        <p:nvPicPr>
          <p:cNvPr id="428" name="图片 427">
            <a:extLst>
              <a:ext uri="{FF2B5EF4-FFF2-40B4-BE49-F238E27FC236}">
                <a16:creationId xmlns="" xmlns:a16="http://schemas.microsoft.com/office/drawing/2014/main" id="{309421A4-AE3C-A94C-98DC-84130035FADD}"/>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872771" y="3650777"/>
            <a:ext cx="1184891" cy="255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9" name="Picture 4">
            <a:extLst>
              <a:ext uri="{FF2B5EF4-FFF2-40B4-BE49-F238E27FC236}">
                <a16:creationId xmlns="" xmlns:a16="http://schemas.microsoft.com/office/drawing/2014/main" id="{BBF7122E-B26E-4DFD-A163-78BBC894A779}"/>
              </a:ext>
            </a:extLst>
          </p:cNvPr>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38826" y="3980444"/>
            <a:ext cx="1053367" cy="322947"/>
          </a:xfrm>
          <a:prstGeom prst="rect">
            <a:avLst/>
          </a:prstGeom>
          <a:noFill/>
          <a:ln>
            <a:noFill/>
          </a:ln>
          <a:extLst/>
        </p:spPr>
      </p:pic>
      <p:pic>
        <p:nvPicPr>
          <p:cNvPr id="430" name="Picture 2" descr="https://ss0.bdstatic.com/70cFvHSh_Q1YnxGkpoWK1HF6hhy/it/u=2883179959,1009442141&amp;fm=15&amp;gp=0.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8299" y="3854770"/>
            <a:ext cx="910579" cy="65015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图片 2"/>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435281" y="1820696"/>
            <a:ext cx="639765" cy="639765"/>
          </a:xfrm>
          <a:prstGeom prst="rect">
            <a:avLst/>
          </a:prstGeom>
          <a:effectLst>
            <a:outerShdw blurRad="101600" sx="108000" sy="108000" algn="ctr" rotWithShape="0">
              <a:schemeClr val="tx1">
                <a:lumMod val="50000"/>
                <a:lumOff val="50000"/>
                <a:alpha val="37000"/>
              </a:schemeClr>
            </a:outerShdw>
          </a:effectLst>
        </p:spPr>
      </p:pic>
    </p:spTree>
    <p:extLst>
      <p:ext uri="{BB962C8B-B14F-4D97-AF65-F5344CB8AC3E}">
        <p14:creationId xmlns:p14="http://schemas.microsoft.com/office/powerpoint/2010/main" xmlns="" val="3831019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a:extLst>
              <a:ext uri="{FF2B5EF4-FFF2-40B4-BE49-F238E27FC236}">
                <a16:creationId xmlns="" xmlns:a16="http://schemas.microsoft.com/office/drawing/2014/main" id="{D0B546D0-5D80-4EFA-B6A8-B2F991968094}"/>
              </a:ext>
            </a:extLst>
          </p:cNvPr>
          <p:cNvSpPr txBox="1"/>
          <p:nvPr/>
        </p:nvSpPr>
        <p:spPr>
          <a:xfrm>
            <a:off x="6160033" y="3003798"/>
            <a:ext cx="287646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桂程     </a:t>
            </a:r>
            <a:endParaRPr kumimoji="0" lang="en-US" altLang="zh-CN"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华泰联合证券</a:t>
            </a:r>
            <a:endParaRPr kumimoji="0" lang="en-US" altLang="zh-CN" sz="1600" b="1" i="0" u="none" strike="noStrike" kern="0" cap="none" spc="0" normalizeH="0" baseline="0" noProof="0" dirty="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185 0306 5626</a:t>
            </a:r>
            <a:r>
              <a:rPr kumimoji="0" lang="zh-CN" altLang="en-US" sz="1600" b="1" i="0" u="none" strike="noStrike" kern="0" cap="none" spc="0" normalizeH="0" baseline="0" noProof="0" dirty="0" smtClean="0">
                <a:ln>
                  <a:noFill/>
                </a:ln>
                <a:solidFill>
                  <a:sysClr val="window" lastClr="FFFFFF"/>
                </a:solidFill>
                <a:effectLst/>
                <a:uLnTx/>
                <a:uFillTx/>
                <a:latin typeface="Arial" panose="020B0604020202020204" pitchFamily="34" charset="0"/>
                <a:ea typeface="楷体" panose="02010609060101010101" pitchFamily="49" charset="-122"/>
                <a:cs typeface="Arial" panose="020B0604020202020204" pitchFamily="34" charset="0"/>
              </a:rPr>
              <a:t>（微信同号）</a:t>
            </a:r>
            <a:endParaRPr kumimoji="0" lang="zh-CN" altLang="en-US" sz="1200" b="0" i="0" u="none" strike="noStrike" kern="0" cap="none" spc="0" normalizeH="0" baseline="0" noProof="0" dirty="0">
              <a:ln>
                <a:noFill/>
              </a:ln>
              <a:solidFill>
                <a:sysClr val="window" lastClr="FFFFFF"/>
              </a:solidFill>
              <a:effectLst/>
              <a:uLnTx/>
              <a:uFillTx/>
            </a:endParaRPr>
          </a:p>
        </p:txBody>
      </p:sp>
      <p:sp>
        <p:nvSpPr>
          <p:cNvPr id="5" name="文本框 1">
            <a:extLst>
              <a:ext uri="{FF2B5EF4-FFF2-40B4-BE49-F238E27FC236}">
                <a16:creationId xmlns="" xmlns:a16="http://schemas.microsoft.com/office/drawing/2014/main" id="{86987B35-B9F7-44C6-8603-59DE0A3F1AE9}"/>
              </a:ext>
            </a:extLst>
          </p:cNvPr>
          <p:cNvSpPr txBox="1"/>
          <p:nvPr/>
        </p:nvSpPr>
        <p:spPr>
          <a:xfrm>
            <a:off x="3851920" y="1267402"/>
            <a:ext cx="2880320" cy="707886"/>
          </a:xfrm>
          <a:prstGeom prst="rect">
            <a:avLst/>
          </a:prstGeom>
          <a:noFill/>
        </p:spPr>
        <p:txBody>
          <a:bodyPr wrap="square" rtlCol="0">
            <a:spAutoFit/>
          </a:bodyPr>
          <a:lstStyle/>
          <a:p>
            <a:r>
              <a:rPr lang="zh-CN" altLang="en-US" sz="4000" b="1" dirty="0" smtClean="0">
                <a:latin typeface="楷体" panose="02010609060101010101" pitchFamily="49" charset="-122"/>
                <a:ea typeface="楷体" panose="02010609060101010101" pitchFamily="49" charset="-122"/>
              </a:rPr>
              <a:t>谢谢！</a:t>
            </a:r>
            <a:endParaRPr lang="zh-CN" altLang="en-US" sz="4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50862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259632" y="2211710"/>
            <a:ext cx="7364307" cy="526192"/>
          </a:xfrm>
          <a:prstGeom prst="rect">
            <a:avLst/>
          </a:prstGeom>
        </p:spPr>
        <p:txBody>
          <a:bodyPr lIns="61802" tIns="30908" rIns="61802" bIns="30908">
            <a:noAutofit/>
          </a:bodyPr>
          <a:lstStyle/>
          <a:p>
            <a:pPr>
              <a:spcBef>
                <a:spcPct val="0"/>
              </a:spcBef>
            </a:pPr>
            <a:r>
              <a:rPr lang="zh-CN" altLang="en-US" sz="2000" b="1" dirty="0">
                <a:solidFill>
                  <a:schemeClr val="tx1">
                    <a:lumMod val="75000"/>
                    <a:lumOff val="25000"/>
                  </a:schemeClr>
                </a:solidFill>
                <a:latin typeface="Arial"/>
                <a:ea typeface="华文楷体"/>
                <a:cs typeface="+mn-ea"/>
                <a:sym typeface="Arial"/>
              </a:rPr>
              <a:t>创业板注册制改革概要</a:t>
            </a:r>
          </a:p>
        </p:txBody>
      </p:sp>
      <p:sp>
        <p:nvSpPr>
          <p:cNvPr id="4" name="标题 1"/>
          <p:cNvSpPr txBox="1">
            <a:spLocks/>
          </p:cNvSpPr>
          <p:nvPr/>
        </p:nvSpPr>
        <p:spPr>
          <a:xfrm>
            <a:off x="1259632" y="1707654"/>
            <a:ext cx="2392717" cy="259226"/>
          </a:xfrm>
          <a:prstGeom prst="rect">
            <a:avLst/>
          </a:prstGeom>
        </p:spPr>
        <p:txBody>
          <a:bodyPr vert="horz" lIns="69100" tIns="34549" rIns="69100" bIns="34549" rtlCol="0" anchor="ctr">
            <a:noAutofit/>
          </a:bodyPr>
          <a:lstStyle>
            <a:lvl1pPr algn="l" defTabSz="896718" rtl="0" eaLnBrk="1" latinLnBrk="0" hangingPunct="1">
              <a:spcBef>
                <a:spcPct val="0"/>
              </a:spcBef>
              <a:buNone/>
              <a:defRPr sz="1200" b="1" kern="1200" baseline="0">
                <a:solidFill>
                  <a:srgbClr val="000000"/>
                </a:solidFill>
                <a:latin typeface="+mn-lt"/>
                <a:ea typeface="华文楷体" panose="02010600040101010101" pitchFamily="2" charset="-122"/>
                <a:cs typeface="Arial" pitchFamily="34" charset="0"/>
              </a:defRPr>
            </a:lvl1pPr>
          </a:lstStyle>
          <a:p>
            <a:r>
              <a:rPr lang="zh-CN" altLang="en-US" sz="2000" dirty="0">
                <a:solidFill>
                  <a:schemeClr val="tx1">
                    <a:lumMod val="75000"/>
                    <a:lumOff val="25000"/>
                  </a:schemeClr>
                </a:solidFill>
                <a:latin typeface="Arial" panose="020B0604020202020204" pitchFamily="34" charset="0"/>
                <a:ea typeface="STKaiti" panose="02010600040101010101" pitchFamily="2" charset="-122"/>
                <a:cs typeface="+mn-ea"/>
                <a:sym typeface="Arial" panose="020B0604020202020204" pitchFamily="34" charset="0"/>
              </a:rPr>
              <a:t>第一章</a:t>
            </a:r>
          </a:p>
        </p:txBody>
      </p:sp>
    </p:spTree>
    <p:extLst>
      <p:ext uri="{BB962C8B-B14F-4D97-AF65-F5344CB8AC3E}">
        <p14:creationId xmlns:p14="http://schemas.microsoft.com/office/powerpoint/2010/main" xmlns="" val="1694697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Box 6"/>
          <p:cNvSpPr txBox="1">
            <a:spLocks noChangeArrowheads="1"/>
          </p:cNvSpPr>
          <p:nvPr>
            <p:custDataLst>
              <p:tags r:id="rId1"/>
            </p:custDataLst>
          </p:nvPr>
        </p:nvSpPr>
        <p:spPr bwMode="auto">
          <a:xfrm>
            <a:off x="1043609" y="987574"/>
            <a:ext cx="545582" cy="708793"/>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Arial"/>
                <a:ea typeface="华文楷体"/>
                <a:cs typeface="Arial" pitchFamily="34" charset="0"/>
                <a:sym typeface="Arial"/>
              </a:rPr>
              <a:t>方案</a:t>
            </a:r>
            <a:endParaRPr lang="en-US" altLang="zh-CN" sz="1000" b="1" dirty="0" smtClean="0">
              <a:solidFill>
                <a:srgbClr val="FFFFFF"/>
              </a:solidFill>
              <a:latin typeface="Arial"/>
              <a:ea typeface="华文楷体"/>
              <a:cs typeface="Arial" pitchFamily="34" charset="0"/>
              <a:sym typeface="Arial"/>
            </a:endParaRPr>
          </a:p>
          <a:p>
            <a:pPr algn="ctr" eaLnBrk="0" fontAlgn="base" hangingPunct="0">
              <a:spcBef>
                <a:spcPct val="50000"/>
              </a:spcBef>
              <a:spcAft>
                <a:spcPct val="0"/>
              </a:spcAft>
            </a:pPr>
            <a:r>
              <a:rPr lang="zh-CN" altLang="en-US" sz="1000" b="1" dirty="0" smtClean="0">
                <a:solidFill>
                  <a:srgbClr val="FFFFFF"/>
                </a:solidFill>
                <a:latin typeface="Arial"/>
                <a:ea typeface="华文楷体"/>
                <a:cs typeface="Arial" pitchFamily="34" charset="0"/>
                <a:sym typeface="Arial"/>
              </a:rPr>
              <a:t>总体</a:t>
            </a:r>
            <a:endParaRPr lang="zh-CN" altLang="en-US" sz="1000" b="1" dirty="0">
              <a:solidFill>
                <a:srgbClr val="FFFFFF"/>
              </a:solidFill>
              <a:latin typeface="Arial"/>
              <a:ea typeface="华文楷体"/>
              <a:cs typeface="Arial" pitchFamily="34" charset="0"/>
              <a:sym typeface="Arial"/>
            </a:endParaRPr>
          </a:p>
        </p:txBody>
      </p:sp>
      <p:sp>
        <p:nvSpPr>
          <p:cNvPr id="104" name="Rectangle 13"/>
          <p:cNvSpPr>
            <a:spLocks noChangeArrowheads="1"/>
          </p:cNvSpPr>
          <p:nvPr>
            <p:custDataLst>
              <p:tags r:id="rId2"/>
            </p:custDataLst>
          </p:nvPr>
        </p:nvSpPr>
        <p:spPr bwMode="gray">
          <a:xfrm>
            <a:off x="1907704" y="1000532"/>
            <a:ext cx="6552728"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2020</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年</a:t>
            </a:r>
            <a:r>
              <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4</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月</a:t>
            </a:r>
            <a:r>
              <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27</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日，中央全面深化改革委员会第十三次会议审议通过了《创业板改革并试点注册制总体实施方案》</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指出：坚持创业板和其他板块</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错位发展</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，找准各自定位，办出各自特色，推动形成各有侧重、相互补充的适度竞争格局</a:t>
            </a:r>
            <a:endParaRPr lang="zh-CN" altLang="en-GB"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sym typeface="Arial"/>
            </a:endParaRPr>
          </a:p>
        </p:txBody>
      </p:sp>
      <p:sp>
        <p:nvSpPr>
          <p:cNvPr id="105" name="Text Box 6"/>
          <p:cNvSpPr txBox="1">
            <a:spLocks noChangeArrowheads="1"/>
          </p:cNvSpPr>
          <p:nvPr>
            <p:custDataLst>
              <p:tags r:id="rId3"/>
            </p:custDataLst>
          </p:nvPr>
        </p:nvSpPr>
        <p:spPr bwMode="auto">
          <a:xfrm>
            <a:off x="1043608" y="1779662"/>
            <a:ext cx="545582" cy="708793"/>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Arial"/>
                <a:ea typeface="华文楷体"/>
                <a:cs typeface="Arial" pitchFamily="34" charset="0"/>
                <a:sym typeface="Arial"/>
              </a:rPr>
              <a:t>思想</a:t>
            </a:r>
            <a:endParaRPr lang="en-US" altLang="zh-CN" sz="1000" b="1" dirty="0" smtClean="0">
              <a:solidFill>
                <a:srgbClr val="FFFFFF"/>
              </a:solidFill>
              <a:latin typeface="Arial"/>
              <a:ea typeface="华文楷体"/>
              <a:cs typeface="Arial" pitchFamily="34" charset="0"/>
              <a:sym typeface="Arial"/>
            </a:endParaRPr>
          </a:p>
          <a:p>
            <a:pPr algn="ctr" eaLnBrk="0" fontAlgn="base" hangingPunct="0">
              <a:spcBef>
                <a:spcPct val="50000"/>
              </a:spcBef>
              <a:spcAft>
                <a:spcPct val="0"/>
              </a:spcAft>
            </a:pPr>
            <a:r>
              <a:rPr lang="zh-CN" altLang="en-US" sz="1000" b="1" dirty="0" smtClean="0">
                <a:solidFill>
                  <a:srgbClr val="FFFFFF"/>
                </a:solidFill>
                <a:latin typeface="Arial"/>
                <a:ea typeface="华文楷体"/>
                <a:cs typeface="Arial" pitchFamily="34" charset="0"/>
                <a:sym typeface="Arial"/>
              </a:rPr>
              <a:t>指导</a:t>
            </a:r>
            <a:endParaRPr lang="zh-CN" altLang="en-US" sz="1000" b="1" dirty="0">
              <a:solidFill>
                <a:srgbClr val="FFFFFF"/>
              </a:solidFill>
              <a:latin typeface="Arial"/>
              <a:ea typeface="华文楷体"/>
              <a:cs typeface="Arial" pitchFamily="34" charset="0"/>
              <a:sym typeface="Arial"/>
            </a:endParaRPr>
          </a:p>
        </p:txBody>
      </p:sp>
      <p:sp>
        <p:nvSpPr>
          <p:cNvPr id="106" name="Rectangle 13"/>
          <p:cNvSpPr>
            <a:spLocks noChangeArrowheads="1"/>
          </p:cNvSpPr>
          <p:nvPr>
            <p:custDataLst>
              <p:tags r:id="rId4"/>
            </p:custDataLst>
          </p:nvPr>
        </p:nvSpPr>
        <p:spPr bwMode="gray">
          <a:xfrm>
            <a:off x="1919025" y="1792620"/>
            <a:ext cx="6541406"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着眼于打造一个</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规范、透明、开放、有活力、有韧性</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的资本市场</a:t>
            </a:r>
            <a:r>
              <a:rPr lang="zh-CN" altLang="en-US"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坚持</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稳中求进</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工作总基调，坚持</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市场化、法治化</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方向</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推进</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发行、上市、信息披露、交易、退市</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等基础性制度改革</a:t>
            </a:r>
            <a:r>
              <a:rPr lang="zh-CN" altLang="en-US"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增强对创新创业企业的服务能力，更好促进经济高质量发展</a:t>
            </a:r>
            <a:endParaRPr lang="zh-CN" altLang="en-GB"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sym typeface="Arial"/>
            </a:endParaRPr>
          </a:p>
        </p:txBody>
      </p:sp>
      <p:sp>
        <p:nvSpPr>
          <p:cNvPr id="107" name="Text Box 6"/>
          <p:cNvSpPr txBox="1">
            <a:spLocks noChangeArrowheads="1"/>
          </p:cNvSpPr>
          <p:nvPr>
            <p:custDataLst>
              <p:tags r:id="rId5"/>
            </p:custDataLst>
          </p:nvPr>
        </p:nvSpPr>
        <p:spPr bwMode="auto">
          <a:xfrm>
            <a:off x="1043608" y="2570079"/>
            <a:ext cx="545582" cy="2017895"/>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Arial"/>
                <a:ea typeface="华文楷体"/>
                <a:cs typeface="Arial" pitchFamily="34" charset="0"/>
                <a:sym typeface="Arial"/>
              </a:rPr>
              <a:t>改革思路</a:t>
            </a:r>
          </a:p>
        </p:txBody>
      </p:sp>
      <p:sp>
        <p:nvSpPr>
          <p:cNvPr id="110" name="矩形 109"/>
          <p:cNvSpPr/>
          <p:nvPr/>
        </p:nvSpPr>
        <p:spPr>
          <a:xfrm>
            <a:off x="1845642" y="2570079"/>
            <a:ext cx="6603318" cy="2017895"/>
          </a:xfrm>
          <a:prstGeom prst="rect">
            <a:avLst/>
          </a:prstGeom>
          <a:noFill/>
          <a:ln w="3175">
            <a:solidFill>
              <a:schemeClr val="bg1">
                <a:lumMod val="75000"/>
              </a:schemeClr>
            </a:solidFill>
          </a:ln>
          <a:effectLst>
            <a:outerShdw blurRad="38100" dist="127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华文楷体" panose="02010600040101010101" pitchFamily="2" charset="-122"/>
              <a:ea typeface="华文楷体" panose="02010600040101010101" pitchFamily="2" charset="-122"/>
            </a:endParaRPr>
          </a:p>
        </p:txBody>
      </p:sp>
      <p:grpSp>
        <p:nvGrpSpPr>
          <p:cNvPr id="111" name="组合 110"/>
          <p:cNvGrpSpPr/>
          <p:nvPr/>
        </p:nvGrpSpPr>
        <p:grpSpPr>
          <a:xfrm>
            <a:off x="1680207" y="2715766"/>
            <a:ext cx="1451634" cy="320303"/>
            <a:chOff x="1001486" y="1680842"/>
            <a:chExt cx="1002944" cy="388617"/>
          </a:xfrm>
        </p:grpSpPr>
        <p:sp>
          <p:nvSpPr>
            <p:cNvPr id="112" name="矩形 111"/>
            <p:cNvSpPr/>
            <p:nvPr/>
          </p:nvSpPr>
          <p:spPr>
            <a:xfrm>
              <a:off x="1001486" y="1680842"/>
              <a:ext cx="1002944" cy="274321"/>
            </a:xfrm>
            <a:prstGeom prst="rect">
              <a:avLst/>
            </a:prstGeom>
            <a:solidFill>
              <a:srgbClr val="E6DED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一条主线</a:t>
              </a:r>
            </a:p>
          </p:txBody>
        </p:sp>
        <p:sp>
          <p:nvSpPr>
            <p:cNvPr id="113" name="直角三角形 112"/>
            <p:cNvSpPr/>
            <p:nvPr/>
          </p:nvSpPr>
          <p:spPr>
            <a:xfrm rot="10800000">
              <a:off x="1001486" y="1955161"/>
              <a:ext cx="114300" cy="114298"/>
            </a:xfrm>
            <a:prstGeom prst="rtTriangl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华文楷体" panose="02010600040101010101" pitchFamily="2" charset="-122"/>
                <a:ea typeface="华文楷体" panose="02010600040101010101" pitchFamily="2" charset="-122"/>
              </a:endParaRPr>
            </a:p>
          </p:txBody>
        </p:sp>
      </p:grpSp>
      <p:sp>
        <p:nvSpPr>
          <p:cNvPr id="114" name="矩形 113"/>
          <p:cNvSpPr/>
          <p:nvPr/>
        </p:nvSpPr>
        <p:spPr>
          <a:xfrm>
            <a:off x="1919024" y="2952353"/>
            <a:ext cx="6438760" cy="400110"/>
          </a:xfrm>
          <a:prstGeom prst="rect">
            <a:avLst/>
          </a:prstGeom>
        </p:spPr>
        <p:txBody>
          <a:bodyPr wrap="square">
            <a:spAutoFit/>
          </a:bodyPr>
          <a:lstStyle/>
          <a:p>
            <a:pPr marL="282064" lvl="1" indent="-282064" algn="just" defTabSz="1121112">
              <a:buClr>
                <a:schemeClr val="bg1">
                  <a:lumMod val="75000"/>
                </a:schemeClr>
              </a:buClr>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即实施</a:t>
            </a:r>
            <a:r>
              <a:rPr lang="zh-CN" altLang="zh-CN" sz="1000" b="1"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以信息披露为核心</a:t>
            </a: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的股票发行注册制，提高透明度和真实性，由投资者自主进行价值判断，真正把选择权交给市场</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117" name="矩形 116"/>
          <p:cNvSpPr/>
          <p:nvPr/>
        </p:nvSpPr>
        <p:spPr>
          <a:xfrm>
            <a:off x="1691680" y="3449578"/>
            <a:ext cx="1440161" cy="215188"/>
          </a:xfrm>
          <a:prstGeom prst="rect">
            <a:avLst/>
          </a:prstGeom>
          <a:solidFill>
            <a:srgbClr val="E6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lumMod val="75000"/>
                    <a:lumOff val="25000"/>
                  </a:schemeClr>
                </a:solidFill>
                <a:latin typeface="华文楷体" panose="02010600040101010101" pitchFamily="2" charset="-122"/>
                <a:ea typeface="华文楷体" panose="02010600040101010101" pitchFamily="2" charset="-122"/>
              </a:rPr>
              <a:t>三个统筹</a:t>
            </a:r>
          </a:p>
        </p:txBody>
      </p:sp>
      <p:sp>
        <p:nvSpPr>
          <p:cNvPr id="118" name="直角三角形 117"/>
          <p:cNvSpPr/>
          <p:nvPr/>
        </p:nvSpPr>
        <p:spPr>
          <a:xfrm rot="10800000">
            <a:off x="1670261" y="3665601"/>
            <a:ext cx="165435" cy="91365"/>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904463" y="3684874"/>
            <a:ext cx="6453321" cy="707886"/>
          </a:xfrm>
          <a:prstGeom prst="rect">
            <a:avLst/>
          </a:prstGeom>
        </p:spPr>
        <p:txBody>
          <a:bodyPr wrap="square">
            <a:spAutoFit/>
          </a:bodyPr>
          <a:lstStyle/>
          <a:p>
            <a:pPr marL="282064" lvl="1" indent="-282064" algn="just" defTabSz="1121112">
              <a:buClr>
                <a:schemeClr val="bg1">
                  <a:lumMod val="75000"/>
                </a:schemeClr>
              </a:buClr>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一是统筹推进创业板改革与多层次资本市场体系建设，坚持创业板与其他板块错位发展，推动形成各有侧重、相互补充的适度竞争格局</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a:p>
            <a:pPr marL="282064" indent="-282064" algn="just" defTabSz="1121112">
              <a:buClr>
                <a:schemeClr val="bg1">
                  <a:lumMod val="75000"/>
                </a:schemeClr>
              </a:buClr>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二是统筹推进试点注册制与其他基础制度建设，实施一揽子改革措施，健全配套制度</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p>
            <a:pPr marL="282064" indent="-282064" algn="just" defTabSz="1121112">
              <a:buClr>
                <a:schemeClr val="bg1">
                  <a:lumMod val="75000"/>
                </a:schemeClr>
              </a:buClr>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rPr>
              <a:t>三是统筹推进增量改革与存量改革，包容存量，稳定存量上市公司和投资者预期</a:t>
            </a:r>
            <a:endParaRPr lang="en-US" altLang="zh-CN" sz="1000" dirty="0">
              <a:solidFill>
                <a:schemeClr val="tx1">
                  <a:lumMod val="75000"/>
                  <a:lumOff val="25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3"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1.1 </a:t>
            </a:r>
            <a:r>
              <a:rPr lang="zh-CN" altLang="en-US" sz="1600" b="1" dirty="0">
                <a:solidFill>
                  <a:schemeClr val="accent5">
                    <a:lumMod val="20000"/>
                    <a:lumOff val="80000"/>
                  </a:schemeClr>
                </a:solidFill>
                <a:latin typeface="华文楷体" pitchFamily="2" charset="-122"/>
                <a:ea typeface="华文楷体" pitchFamily="2" charset="-122"/>
                <a:cs typeface="+mj-cs"/>
              </a:rPr>
              <a:t>创业板注册制指导思想及改革</a:t>
            </a:r>
            <a:r>
              <a:rPr lang="zh-CN" altLang="en-US" sz="1600" b="1" dirty="0" smtClean="0">
                <a:solidFill>
                  <a:schemeClr val="accent5">
                    <a:lumMod val="20000"/>
                    <a:lumOff val="80000"/>
                  </a:schemeClr>
                </a:solidFill>
                <a:latin typeface="华文楷体" pitchFamily="2" charset="-122"/>
                <a:ea typeface="华文楷体" pitchFamily="2" charset="-122"/>
                <a:cs typeface="+mj-cs"/>
              </a:rPr>
              <a:t>思路</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cxnSp>
        <p:nvCxnSpPr>
          <p:cNvPr id="17" name="直接连接符 16"/>
          <p:cNvCxnSpPr/>
          <p:nvPr/>
        </p:nvCxnSpPr>
        <p:spPr>
          <a:xfrm>
            <a:off x="1689591" y="1781333"/>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2363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83769" y="2167438"/>
            <a:ext cx="1807200" cy="204592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同步修订优化创业板上市规则，有增有减</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优化信息披露制度</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健全退市制度</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整合前期规则，优化放宽再融资和并购重组条件、简化审核流程</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存量投资者可继续参与</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endParaRPr lang="zh-CN" altLang="en-US" sz="1000" dirty="0">
              <a:solidFill>
                <a:prstClr val="black"/>
              </a:solidFill>
              <a:latin typeface="华文楷体" panose="02010600040101010101" pitchFamily="2" charset="-122"/>
              <a:ea typeface="华文楷体" panose="02010600040101010101" pitchFamily="2" charset="-122"/>
            </a:endParaRPr>
          </a:p>
        </p:txBody>
      </p:sp>
      <p:sp>
        <p:nvSpPr>
          <p:cNvPr id="22" name="矩形 21"/>
          <p:cNvSpPr/>
          <p:nvPr/>
        </p:nvSpPr>
        <p:spPr>
          <a:xfrm>
            <a:off x="539552" y="2167438"/>
            <a:ext cx="1806161" cy="204592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优化发行上市条件、增加市值指标、降低单一门槛</a:t>
            </a:r>
            <a:endParaRPr lang="en-US" altLang="zh-CN" sz="1000" dirty="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深交所负责发行上市审核、提高审核效率、明确审核预期</a:t>
            </a:r>
            <a:endParaRPr lang="en-US" altLang="zh-CN" sz="1000" dirty="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预计取消市盈率限制</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en-US" altLang="zh-CN" sz="1000" dirty="0" smtClean="0">
                <a:solidFill>
                  <a:prstClr val="black"/>
                </a:solidFill>
                <a:latin typeface="华文楷体" panose="02010600040101010101" pitchFamily="2" charset="-122"/>
                <a:ea typeface="华文楷体" panose="02010600040101010101" pitchFamily="2" charset="-122"/>
              </a:rPr>
              <a:t>20</a:t>
            </a:r>
            <a:r>
              <a:rPr lang="en-US" altLang="zh-CN" sz="1000" dirty="0">
                <a:solidFill>
                  <a:prstClr val="black"/>
                </a:solidFill>
                <a:latin typeface="华文楷体" panose="02010600040101010101" pitchFamily="2" charset="-122"/>
                <a:ea typeface="华文楷体" panose="02010600040101010101" pitchFamily="2" charset="-122"/>
              </a:rPr>
              <a:t>%</a:t>
            </a:r>
            <a:r>
              <a:rPr lang="zh-CN" altLang="en-US" sz="1000" dirty="0">
                <a:solidFill>
                  <a:prstClr val="black"/>
                </a:solidFill>
                <a:latin typeface="华文楷体" panose="02010600040101010101" pitchFamily="2" charset="-122"/>
                <a:ea typeface="华文楷体" panose="02010600040101010101" pitchFamily="2" charset="-122"/>
              </a:rPr>
              <a:t>涨跌幅限制</a:t>
            </a:r>
            <a:r>
              <a:rPr lang="zh-CN" altLang="en-US" sz="1000" dirty="0" smtClean="0">
                <a:solidFill>
                  <a:prstClr val="black"/>
                </a:solidFill>
                <a:latin typeface="华文楷体" panose="02010600040101010101" pitchFamily="2" charset="-122"/>
                <a:ea typeface="华文楷体" panose="02010600040101010101" pitchFamily="2" charset="-122"/>
              </a:rPr>
              <a:t>、上市后前</a:t>
            </a:r>
            <a:r>
              <a:rPr lang="en-US" altLang="zh-CN" sz="1000" dirty="0">
                <a:solidFill>
                  <a:prstClr val="black"/>
                </a:solidFill>
                <a:latin typeface="华文楷体" panose="02010600040101010101" pitchFamily="2" charset="-122"/>
                <a:ea typeface="华文楷体" panose="02010600040101010101" pitchFamily="2" charset="-122"/>
              </a:rPr>
              <a:t>5</a:t>
            </a:r>
            <a:r>
              <a:rPr lang="zh-CN" altLang="en-US" sz="1000" dirty="0">
                <a:solidFill>
                  <a:prstClr val="black"/>
                </a:solidFill>
                <a:latin typeface="华文楷体" panose="02010600040101010101" pitchFamily="2" charset="-122"/>
                <a:ea typeface="华文楷体" panose="02010600040101010101" pitchFamily="2" charset="-122"/>
              </a:rPr>
              <a:t>个交易日无限制</a:t>
            </a:r>
            <a:endParaRPr lang="en-US" altLang="zh-CN" sz="1000" dirty="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减持和股权激励</a:t>
            </a:r>
            <a:r>
              <a:rPr lang="zh-CN" altLang="en-US" sz="1000" dirty="0" smtClean="0">
                <a:solidFill>
                  <a:prstClr val="black"/>
                </a:solidFill>
                <a:latin typeface="华文楷体" panose="02010600040101010101" pitchFamily="2" charset="-122"/>
                <a:ea typeface="华文楷体" panose="02010600040101010101" pitchFamily="2" charset="-122"/>
              </a:rPr>
              <a:t>制度革新，畅通资本退出渠道</a:t>
            </a:r>
            <a:endParaRPr lang="zh-CN" altLang="en-US" sz="1000" dirty="0">
              <a:solidFill>
                <a:prstClr val="black"/>
              </a:solidFill>
              <a:latin typeface="华文楷体" panose="02010600040101010101" pitchFamily="2" charset="-122"/>
              <a:ea typeface="华文楷体" panose="02010600040101010101" pitchFamily="2" charset="-122"/>
            </a:endParaRPr>
          </a:p>
        </p:txBody>
      </p:sp>
      <p:sp>
        <p:nvSpPr>
          <p:cNvPr id="28" name="矩形 27"/>
          <p:cNvSpPr/>
          <p:nvPr/>
        </p:nvSpPr>
        <p:spPr>
          <a:xfrm>
            <a:off x="6895315" y="2138877"/>
            <a:ext cx="2068159" cy="208146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“三个面向”</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优先支持符合</a:t>
            </a:r>
            <a:r>
              <a:rPr lang="zh-CN" altLang="en-US" sz="1000" dirty="0">
                <a:solidFill>
                  <a:prstClr val="black"/>
                </a:solidFill>
                <a:latin typeface="华文楷体" panose="02010600040101010101" pitchFamily="2" charset="-122"/>
                <a:ea typeface="华文楷体" panose="02010600040101010101" pitchFamily="2" charset="-122"/>
              </a:rPr>
              <a:t>国家战略、突破关键核心技术、市场认可度高的科技创新企业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“硬科技”企业、</a:t>
            </a:r>
            <a:r>
              <a:rPr lang="zh-CN" altLang="en-US" sz="1000" dirty="0">
                <a:solidFill>
                  <a:prstClr val="black"/>
                </a:solidFill>
                <a:latin typeface="华文楷体" panose="02010600040101010101" pitchFamily="2" charset="-122"/>
                <a:ea typeface="华文楷体" panose="02010600040101010101" pitchFamily="2" charset="-122"/>
              </a:rPr>
              <a:t>独角兽</a:t>
            </a:r>
            <a:r>
              <a:rPr lang="zh-CN" altLang="en-US" sz="1000" dirty="0" smtClean="0">
                <a:solidFill>
                  <a:prstClr val="black"/>
                </a:solidFill>
                <a:latin typeface="华文楷体" panose="02010600040101010101" pitchFamily="2" charset="-122"/>
                <a:ea typeface="华文楷体" panose="02010600040101010101" pitchFamily="2" charset="-122"/>
              </a:rPr>
              <a:t>企业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重点覆盖战略性新兴产业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创新</a:t>
            </a:r>
            <a:r>
              <a:rPr lang="zh-CN" altLang="en-US" sz="1000" dirty="0">
                <a:solidFill>
                  <a:prstClr val="black"/>
                </a:solidFill>
                <a:latin typeface="华文楷体" panose="02010600040101010101" pitchFamily="2" charset="-122"/>
                <a:ea typeface="华文楷体" panose="02010600040101010101" pitchFamily="2" charset="-122"/>
              </a:rPr>
              <a:t>药和高端仿制药、半导体相关产业将在科创板分布</a:t>
            </a:r>
            <a:r>
              <a:rPr lang="zh-CN" altLang="en-US" sz="1000" dirty="0" smtClean="0">
                <a:solidFill>
                  <a:prstClr val="black"/>
                </a:solidFill>
                <a:latin typeface="华文楷体" panose="02010600040101010101" pitchFamily="2" charset="-122"/>
                <a:ea typeface="华文楷体" panose="02010600040101010101" pitchFamily="2" charset="-122"/>
              </a:rPr>
              <a:t>更多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允许亏损企业，因而投资者门槛为“</a:t>
            </a:r>
            <a:r>
              <a:rPr lang="en-US" altLang="zh-CN" sz="1000" dirty="0">
                <a:solidFill>
                  <a:prstClr val="black"/>
                </a:solidFill>
                <a:latin typeface="华文楷体" panose="02010600040101010101" pitchFamily="2" charset="-122"/>
                <a:ea typeface="华文楷体" panose="02010600040101010101" pitchFamily="2" charset="-122"/>
              </a:rPr>
              <a:t>50</a:t>
            </a:r>
            <a:r>
              <a:rPr lang="zh-CN" altLang="en-US" sz="1000" dirty="0">
                <a:solidFill>
                  <a:prstClr val="black"/>
                </a:solidFill>
                <a:latin typeface="华文楷体" panose="02010600040101010101" pitchFamily="2" charset="-122"/>
                <a:ea typeface="华文楷体" panose="02010600040101010101" pitchFamily="2" charset="-122"/>
              </a:rPr>
              <a:t>万市值</a:t>
            </a:r>
            <a:r>
              <a:rPr lang="en-US" altLang="zh-CN" sz="1000" dirty="0">
                <a:solidFill>
                  <a:prstClr val="black"/>
                </a:solidFill>
                <a:latin typeface="华文楷体" panose="02010600040101010101" pitchFamily="2" charset="-122"/>
                <a:ea typeface="华文楷体" panose="02010600040101010101" pitchFamily="2" charset="-122"/>
              </a:rPr>
              <a:t>+24</a:t>
            </a:r>
            <a:r>
              <a:rPr lang="zh-CN" altLang="en-US" sz="1000" dirty="0">
                <a:solidFill>
                  <a:prstClr val="black"/>
                </a:solidFill>
                <a:latin typeface="华文楷体" panose="02010600040101010101" pitchFamily="2" charset="-122"/>
                <a:ea typeface="华文楷体" panose="02010600040101010101" pitchFamily="2" charset="-122"/>
              </a:rPr>
              <a:t>个</a:t>
            </a:r>
            <a:r>
              <a:rPr lang="zh-CN" altLang="en-US" sz="1000" dirty="0" smtClean="0">
                <a:solidFill>
                  <a:prstClr val="black"/>
                </a:solidFill>
                <a:latin typeface="华文楷体" panose="02010600040101010101" pitchFamily="2" charset="-122"/>
                <a:ea typeface="华文楷体" panose="02010600040101010101" pitchFamily="2" charset="-122"/>
              </a:rPr>
              <a:t>月”</a:t>
            </a:r>
          </a:p>
          <a:p>
            <a:pPr marL="171450" lvl="0" indent="-171450" algn="just">
              <a:buFont typeface="Arial" panose="020B0604020202020204" pitchFamily="34" charset="0"/>
              <a:buChar char="•"/>
            </a:pP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endParaRPr lang="zh-CN" altLang="en-US" sz="1000" dirty="0">
              <a:solidFill>
                <a:prstClr val="black"/>
              </a:solidFill>
              <a:latin typeface="华文楷体" panose="02010600040101010101" pitchFamily="2" charset="-122"/>
              <a:ea typeface="华文楷体" panose="02010600040101010101" pitchFamily="2" charset="-122"/>
            </a:endParaRPr>
          </a:p>
        </p:txBody>
      </p:sp>
      <p:sp>
        <p:nvSpPr>
          <p:cNvPr id="33" name="矩形 32"/>
          <p:cNvSpPr/>
          <p:nvPr/>
        </p:nvSpPr>
        <p:spPr>
          <a:xfrm>
            <a:off x="4529465" y="2155408"/>
            <a:ext cx="2274781" cy="207252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服务于成长型创新创业企业</a:t>
            </a:r>
            <a:r>
              <a:rPr lang="zh-CN" altLang="en-US" sz="1000" dirty="0" smtClean="0">
                <a:solidFill>
                  <a:prstClr val="black"/>
                </a:solidFill>
                <a:latin typeface="华文楷体" panose="02010600040101010101" pitchFamily="2" charset="-122"/>
                <a:ea typeface="华文楷体" panose="02010600040101010101" pitchFamily="2" charset="-122"/>
              </a:rPr>
              <a:t>，支持</a:t>
            </a:r>
            <a:r>
              <a:rPr lang="zh-CN" altLang="en-US" sz="1000" dirty="0">
                <a:solidFill>
                  <a:prstClr val="black"/>
                </a:solidFill>
                <a:latin typeface="华文楷体" panose="02010600040101010101" pitchFamily="2" charset="-122"/>
                <a:ea typeface="华文楷体" panose="02010600040101010101" pitchFamily="2" charset="-122"/>
              </a:rPr>
              <a:t>传统产业与新技术、新产业、新业态、新模式深度融合的</a:t>
            </a:r>
            <a:r>
              <a:rPr lang="zh-CN" altLang="en-US" sz="1000" dirty="0" smtClean="0">
                <a:solidFill>
                  <a:prstClr val="black"/>
                </a:solidFill>
                <a:latin typeface="华文楷体" panose="02010600040101010101" pitchFamily="2" charset="-122"/>
                <a:ea typeface="华文楷体" panose="02010600040101010101" pitchFamily="2" charset="-122"/>
              </a:rPr>
              <a:t>企业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适合</a:t>
            </a:r>
            <a:r>
              <a:rPr lang="zh-CN" altLang="en-US" sz="1000" dirty="0" smtClean="0">
                <a:solidFill>
                  <a:prstClr val="black"/>
                </a:solidFill>
                <a:latin typeface="华文楷体" panose="02010600040101010101" pitchFamily="2" charset="-122"/>
                <a:ea typeface="华文楷体" panose="02010600040101010101" pitchFamily="2" charset="-122"/>
              </a:rPr>
              <a:t>模式</a:t>
            </a:r>
            <a:r>
              <a:rPr lang="zh-CN" altLang="en-US" sz="1000" dirty="0">
                <a:solidFill>
                  <a:prstClr val="black"/>
                </a:solidFill>
                <a:latin typeface="华文楷体" panose="02010600040101010101" pitchFamily="2" charset="-122"/>
                <a:ea typeface="华文楷体" panose="02010600040101010101" pitchFamily="2" charset="-122"/>
              </a:rPr>
              <a:t>创新、业态</a:t>
            </a:r>
            <a:r>
              <a:rPr lang="zh-CN" altLang="en-US" sz="1000" dirty="0" smtClean="0">
                <a:solidFill>
                  <a:prstClr val="black"/>
                </a:solidFill>
                <a:latin typeface="华文楷体" panose="02010600040101010101" pitchFamily="2" charset="-122"/>
                <a:ea typeface="华文楷体" panose="02010600040101010101" pitchFamily="2" charset="-122"/>
              </a:rPr>
              <a:t>创新企业，软科技能</a:t>
            </a:r>
            <a:r>
              <a:rPr lang="zh-CN" altLang="en-US" sz="1000" dirty="0">
                <a:solidFill>
                  <a:prstClr val="black"/>
                </a:solidFill>
                <a:latin typeface="华文楷体" panose="02010600040101010101" pitchFamily="2" charset="-122"/>
                <a:ea typeface="华文楷体" panose="02010600040101010101" pitchFamily="2" charset="-122"/>
              </a:rPr>
              <a:t>实现高增长但偏传统</a:t>
            </a:r>
            <a:r>
              <a:rPr lang="zh-CN" altLang="en-US" sz="1000" dirty="0" smtClean="0">
                <a:solidFill>
                  <a:prstClr val="black"/>
                </a:solidFill>
                <a:latin typeface="华文楷体" panose="02010600040101010101" pitchFamily="2" charset="-122"/>
                <a:ea typeface="华文楷体" panose="02010600040101010101" pitchFamily="2" charset="-122"/>
              </a:rPr>
              <a:t>行业企业及创新型中小企业</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lvl="0" indent="-171450" algn="just">
              <a:buFont typeface="Arial" panose="020B0604020202020204" pitchFamily="34" charset="0"/>
              <a:buChar char="•"/>
            </a:pPr>
            <a:r>
              <a:rPr lang="zh-CN" altLang="en-US" sz="1000" dirty="0" smtClean="0">
                <a:solidFill>
                  <a:prstClr val="black"/>
                </a:solidFill>
                <a:latin typeface="华文楷体" panose="02010600040101010101" pitchFamily="2" charset="-122"/>
                <a:ea typeface="华文楷体" panose="02010600040101010101" pitchFamily="2" charset="-122"/>
              </a:rPr>
              <a:t>未</a:t>
            </a:r>
            <a:r>
              <a:rPr lang="zh-CN" altLang="en-US" sz="1000" dirty="0">
                <a:solidFill>
                  <a:prstClr val="black"/>
                </a:solidFill>
                <a:latin typeface="华文楷体" panose="02010600040101010101" pitchFamily="2" charset="-122"/>
                <a:ea typeface="华文楷体" panose="02010600040101010101" pitchFamily="2" charset="-122"/>
              </a:rPr>
              <a:t>设置有市值无收入的第五套</a:t>
            </a:r>
            <a:r>
              <a:rPr lang="zh-CN" altLang="en-US" sz="1000" dirty="0" smtClean="0">
                <a:solidFill>
                  <a:prstClr val="black"/>
                </a:solidFill>
                <a:latin typeface="华文楷体" panose="02010600040101010101" pitchFamily="2" charset="-122"/>
                <a:ea typeface="华文楷体" panose="02010600040101010101" pitchFamily="2" charset="-122"/>
              </a:rPr>
              <a:t>标准，不利于创新型药企</a:t>
            </a:r>
            <a:endParaRPr lang="en-US" altLang="zh-CN" sz="1000" dirty="0" smtClean="0">
              <a:solidFill>
                <a:prstClr val="black"/>
              </a:solidFill>
              <a:latin typeface="华文楷体" panose="02010600040101010101" pitchFamily="2" charset="-122"/>
              <a:ea typeface="华文楷体" panose="02010600040101010101" pitchFamily="2" charset="-122"/>
            </a:endParaRPr>
          </a:p>
          <a:p>
            <a:pPr marL="171450" indent="-171450" algn="just">
              <a:buFont typeface="Arial" panose="020B0604020202020204" pitchFamily="34" charset="0"/>
              <a:buChar char="•"/>
            </a:pPr>
            <a:r>
              <a:rPr lang="zh-CN" altLang="en-US" sz="1000" dirty="0">
                <a:solidFill>
                  <a:prstClr val="black"/>
                </a:solidFill>
                <a:latin typeface="华文楷体" panose="02010600040101010101" pitchFamily="2" charset="-122"/>
                <a:ea typeface="华文楷体" panose="02010600040101010101" pitchFamily="2" charset="-122"/>
              </a:rPr>
              <a:t>暂</a:t>
            </a:r>
            <a:r>
              <a:rPr lang="zh-CN" altLang="en-US" sz="1000" dirty="0" smtClean="0">
                <a:solidFill>
                  <a:prstClr val="black"/>
                </a:solidFill>
                <a:latin typeface="华文楷体" panose="02010600040101010101" pitchFamily="2" charset="-122"/>
                <a:ea typeface="华文楷体" panose="02010600040101010101" pitchFamily="2" charset="-122"/>
              </a:rPr>
              <a:t>不接受未</a:t>
            </a:r>
            <a:r>
              <a:rPr lang="zh-CN" altLang="en-US" sz="1000" dirty="0">
                <a:solidFill>
                  <a:prstClr val="black"/>
                </a:solidFill>
                <a:latin typeface="华文楷体" panose="02010600040101010101" pitchFamily="2" charset="-122"/>
                <a:ea typeface="华文楷体" panose="02010600040101010101" pitchFamily="2" charset="-122"/>
              </a:rPr>
              <a:t>盈利</a:t>
            </a:r>
            <a:r>
              <a:rPr lang="zh-CN" altLang="en-US" sz="1000" dirty="0" smtClean="0">
                <a:solidFill>
                  <a:prstClr val="black"/>
                </a:solidFill>
                <a:latin typeface="华文楷体" panose="02010600040101010101" pitchFamily="2" charset="-122"/>
                <a:ea typeface="华文楷体" panose="02010600040101010101" pitchFamily="2" charset="-122"/>
              </a:rPr>
              <a:t>企业，新增投资者门槛为“</a:t>
            </a:r>
            <a:r>
              <a:rPr lang="en-US" altLang="zh-CN" sz="1000" dirty="0">
                <a:solidFill>
                  <a:prstClr val="black"/>
                </a:solidFill>
                <a:latin typeface="华文楷体" panose="02010600040101010101" pitchFamily="2" charset="-122"/>
                <a:ea typeface="华文楷体" panose="02010600040101010101" pitchFamily="2" charset="-122"/>
              </a:rPr>
              <a:t>10</a:t>
            </a:r>
            <a:r>
              <a:rPr lang="zh-CN" altLang="en-US" sz="1000" dirty="0">
                <a:solidFill>
                  <a:prstClr val="black"/>
                </a:solidFill>
                <a:latin typeface="华文楷体" panose="02010600040101010101" pitchFamily="2" charset="-122"/>
                <a:ea typeface="华文楷体" panose="02010600040101010101" pitchFamily="2" charset="-122"/>
              </a:rPr>
              <a:t>万市值</a:t>
            </a:r>
            <a:r>
              <a:rPr lang="en-US" altLang="zh-CN" sz="1000" dirty="0">
                <a:solidFill>
                  <a:prstClr val="black"/>
                </a:solidFill>
                <a:latin typeface="华文楷体" panose="02010600040101010101" pitchFamily="2" charset="-122"/>
                <a:ea typeface="华文楷体" panose="02010600040101010101" pitchFamily="2" charset="-122"/>
              </a:rPr>
              <a:t>+24</a:t>
            </a:r>
            <a:r>
              <a:rPr lang="zh-CN" altLang="en-US" sz="1000" dirty="0">
                <a:solidFill>
                  <a:prstClr val="black"/>
                </a:solidFill>
                <a:latin typeface="华文楷体" panose="02010600040101010101" pitchFamily="2" charset="-122"/>
                <a:ea typeface="华文楷体" panose="02010600040101010101" pitchFamily="2" charset="-122"/>
              </a:rPr>
              <a:t>个月</a:t>
            </a:r>
            <a:r>
              <a:rPr lang="zh-CN" altLang="en-US" sz="1000" dirty="0" smtClean="0">
                <a:solidFill>
                  <a:prstClr val="black"/>
                </a:solidFill>
                <a:latin typeface="华文楷体" panose="02010600040101010101" pitchFamily="2" charset="-122"/>
                <a:ea typeface="华文楷体" panose="02010600040101010101" pitchFamily="2" charset="-122"/>
              </a:rPr>
              <a:t>”</a:t>
            </a:r>
            <a:endParaRPr lang="zh-CN" altLang="en-US" sz="1000" dirty="0">
              <a:solidFill>
                <a:prstClr val="black"/>
              </a:solidFill>
              <a:latin typeface="华文楷体" panose="02010600040101010101" pitchFamily="2" charset="-122"/>
              <a:ea typeface="华文楷体" panose="02010600040101010101" pitchFamily="2" charset="-122"/>
            </a:endParaRPr>
          </a:p>
        </p:txBody>
      </p:sp>
      <p:sp>
        <p:nvSpPr>
          <p:cNvPr id="36" name="矩形 35"/>
          <p:cNvSpPr/>
          <p:nvPr/>
        </p:nvSpPr>
        <p:spPr>
          <a:xfrm>
            <a:off x="467544" y="4257483"/>
            <a:ext cx="8496945" cy="360040"/>
          </a:xfrm>
          <a:prstGeom prst="rect">
            <a:avLst/>
          </a:prstGeom>
          <a:solidFill>
            <a:schemeClr val="bg1">
              <a:lumMod val="9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深化金融供给侧结构性改革，提升金融体系服务</a:t>
            </a:r>
            <a:r>
              <a:rPr lang="zh-CN" altLang="en-US" sz="11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能力；建设</a:t>
            </a:r>
            <a:r>
              <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各有侧重、相互</a:t>
            </a:r>
            <a:r>
              <a:rPr lang="zh-CN" altLang="en-US" sz="11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补充的多层次资本市场，提升直接融资效率。</a:t>
            </a:r>
            <a:endParaRPr lang="zh-CN" altLang="en-US" sz="11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grpSp>
        <p:nvGrpSpPr>
          <p:cNvPr id="2" name="组合 1"/>
          <p:cNvGrpSpPr/>
          <p:nvPr/>
        </p:nvGrpSpPr>
        <p:grpSpPr>
          <a:xfrm>
            <a:off x="533845" y="1491253"/>
            <a:ext cx="1721473" cy="2618472"/>
            <a:chOff x="1804034" y="3288665"/>
            <a:chExt cx="1868599" cy="2842260"/>
          </a:xfrm>
        </p:grpSpPr>
        <p:sp>
          <p:nvSpPr>
            <p:cNvPr id="19" name="五边形 18"/>
            <p:cNvSpPr/>
            <p:nvPr/>
          </p:nvSpPr>
          <p:spPr>
            <a:xfrm>
              <a:off x="1804034" y="3470910"/>
              <a:ext cx="1868599" cy="280340"/>
            </a:xfrm>
            <a:prstGeom prst="homePlate">
              <a:avLst/>
            </a:prstGeom>
            <a:solidFill>
              <a:srgbClr val="9881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100" b="1" dirty="0" smtClean="0">
                  <a:solidFill>
                    <a:srgbClr val="FFFFFF"/>
                  </a:solidFill>
                  <a:latin typeface="Arial" panose="020B0604020202020204" pitchFamily="34" charset="0"/>
                  <a:ea typeface="楷体" panose="02010609060101010101" pitchFamily="49" charset="-122"/>
                  <a:cs typeface="Arial" panose="020B0604020202020204" pitchFamily="34" charset="0"/>
                </a:rPr>
                <a:t>增量改革</a:t>
              </a:r>
              <a:endParaRPr lang="zh-CN" altLang="en-US" sz="1100" b="1" dirty="0">
                <a:solidFill>
                  <a:srgbClr val="FFFFFF"/>
                </a:solidFill>
                <a:latin typeface="Arial" panose="020B0604020202020204" pitchFamily="34" charset="0"/>
                <a:ea typeface="楷体" panose="02010609060101010101" pitchFamily="49" charset="-122"/>
                <a:cs typeface="Arial" panose="020B0604020202020204" pitchFamily="34" charset="0"/>
              </a:endParaRPr>
            </a:p>
          </p:txBody>
        </p:sp>
        <p:cxnSp>
          <p:nvCxnSpPr>
            <p:cNvPr id="21" name="直接连接符 20"/>
            <p:cNvCxnSpPr/>
            <p:nvPr/>
          </p:nvCxnSpPr>
          <p:spPr>
            <a:xfrm>
              <a:off x="1804035" y="3288665"/>
              <a:ext cx="0" cy="2842260"/>
            </a:xfrm>
            <a:prstGeom prst="line">
              <a:avLst/>
            </a:prstGeom>
            <a:solidFill>
              <a:srgbClr val="0070C0"/>
            </a:solidFill>
            <a:ln w="19050">
              <a:solidFill>
                <a:srgbClr val="988167"/>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483768" y="1491253"/>
            <a:ext cx="1721473" cy="2618472"/>
            <a:chOff x="1804034" y="3288665"/>
            <a:chExt cx="1868599" cy="2842260"/>
          </a:xfrm>
        </p:grpSpPr>
        <p:sp>
          <p:nvSpPr>
            <p:cNvPr id="24" name="五边形 23"/>
            <p:cNvSpPr/>
            <p:nvPr/>
          </p:nvSpPr>
          <p:spPr>
            <a:xfrm>
              <a:off x="1804034" y="3470910"/>
              <a:ext cx="1868599" cy="280340"/>
            </a:xfrm>
            <a:prstGeom prst="homePlate">
              <a:avLst/>
            </a:prstGeom>
            <a:solidFill>
              <a:srgbClr val="9881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100" b="1" dirty="0" smtClean="0">
                  <a:solidFill>
                    <a:srgbClr val="FFFFFF"/>
                  </a:solidFill>
                  <a:latin typeface="Arial" panose="020B0604020202020204" pitchFamily="34" charset="0"/>
                  <a:ea typeface="楷体" panose="02010609060101010101" pitchFamily="49" charset="-122"/>
                  <a:cs typeface="Arial" panose="020B0604020202020204" pitchFamily="34" charset="0"/>
                </a:rPr>
                <a:t>存量改革</a:t>
              </a:r>
              <a:endParaRPr lang="zh-CN" altLang="en-US" sz="1100" b="1" dirty="0">
                <a:solidFill>
                  <a:srgbClr val="FFFFFF"/>
                </a:solidFill>
                <a:latin typeface="Arial" panose="020B0604020202020204" pitchFamily="34" charset="0"/>
                <a:ea typeface="楷体" panose="02010609060101010101" pitchFamily="49" charset="-122"/>
                <a:cs typeface="Arial" panose="020B0604020202020204" pitchFamily="34" charset="0"/>
              </a:endParaRPr>
            </a:p>
          </p:txBody>
        </p:sp>
        <p:cxnSp>
          <p:nvCxnSpPr>
            <p:cNvPr id="27" name="直接连接符 26"/>
            <p:cNvCxnSpPr/>
            <p:nvPr/>
          </p:nvCxnSpPr>
          <p:spPr>
            <a:xfrm>
              <a:off x="1804035" y="3288665"/>
              <a:ext cx="0" cy="2842260"/>
            </a:xfrm>
            <a:prstGeom prst="line">
              <a:avLst/>
            </a:prstGeom>
            <a:solidFill>
              <a:srgbClr val="0070C0"/>
            </a:solidFill>
            <a:ln w="19050">
              <a:solidFill>
                <a:srgbClr val="988167"/>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499992" y="1491253"/>
            <a:ext cx="1721473" cy="2618472"/>
            <a:chOff x="1804034" y="3288665"/>
            <a:chExt cx="1868599" cy="2842260"/>
          </a:xfrm>
        </p:grpSpPr>
        <p:sp>
          <p:nvSpPr>
            <p:cNvPr id="32" name="五边形 31"/>
            <p:cNvSpPr/>
            <p:nvPr/>
          </p:nvSpPr>
          <p:spPr>
            <a:xfrm>
              <a:off x="1804034" y="3470910"/>
              <a:ext cx="1868599" cy="280340"/>
            </a:xfrm>
            <a:prstGeom prst="homePlate">
              <a:avLst/>
            </a:prstGeom>
            <a:solidFill>
              <a:schemeClr val="accent6">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100" b="1" dirty="0" smtClean="0">
                  <a:solidFill>
                    <a:srgbClr val="FFFFFF"/>
                  </a:solidFill>
                  <a:latin typeface="Arial" panose="020B0604020202020204" pitchFamily="34" charset="0"/>
                  <a:ea typeface="楷体" panose="02010609060101010101" pitchFamily="49" charset="-122"/>
                  <a:cs typeface="Arial" panose="020B0604020202020204" pitchFamily="34" charset="0"/>
                </a:rPr>
                <a:t>创业板：侧重创新</a:t>
              </a:r>
              <a:endParaRPr lang="zh-CN" altLang="en-US" sz="1100" b="1" dirty="0">
                <a:solidFill>
                  <a:srgbClr val="FFFFFF"/>
                </a:solidFill>
                <a:latin typeface="Arial" panose="020B0604020202020204" pitchFamily="34" charset="0"/>
                <a:ea typeface="楷体" panose="02010609060101010101" pitchFamily="49" charset="-122"/>
                <a:cs typeface="Arial" panose="020B0604020202020204" pitchFamily="34" charset="0"/>
              </a:endParaRPr>
            </a:p>
          </p:txBody>
        </p:sp>
        <p:cxnSp>
          <p:nvCxnSpPr>
            <p:cNvPr id="34" name="直接连接符 33"/>
            <p:cNvCxnSpPr/>
            <p:nvPr/>
          </p:nvCxnSpPr>
          <p:spPr>
            <a:xfrm>
              <a:off x="1804035" y="3288665"/>
              <a:ext cx="0" cy="2842260"/>
            </a:xfrm>
            <a:prstGeom prst="line">
              <a:avLst/>
            </a:prstGeom>
            <a:solidFill>
              <a:srgbClr val="0070C0"/>
            </a:solidFill>
            <a:ln w="19050">
              <a:solidFill>
                <a:schemeClr val="accent6">
                  <a:lumMod val="60000"/>
                  <a:lumOff val="40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862911" y="1491253"/>
            <a:ext cx="1721473" cy="2618472"/>
            <a:chOff x="1804034" y="3288665"/>
            <a:chExt cx="1868599" cy="2842260"/>
          </a:xfrm>
        </p:grpSpPr>
        <p:sp>
          <p:nvSpPr>
            <p:cNvPr id="38" name="五边形 37"/>
            <p:cNvSpPr/>
            <p:nvPr/>
          </p:nvSpPr>
          <p:spPr>
            <a:xfrm>
              <a:off x="1804034" y="3470910"/>
              <a:ext cx="1868599" cy="280340"/>
            </a:xfrm>
            <a:prstGeom prst="homePlate">
              <a:avLst/>
            </a:prstGeom>
            <a:solidFill>
              <a:schemeClr val="accent6">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100" b="1" dirty="0" smtClean="0">
                  <a:solidFill>
                    <a:srgbClr val="FFFFFF"/>
                  </a:solidFill>
                  <a:latin typeface="Arial" panose="020B0604020202020204" pitchFamily="34" charset="0"/>
                  <a:ea typeface="楷体" panose="02010609060101010101" pitchFamily="49" charset="-122"/>
                  <a:cs typeface="Arial" panose="020B0604020202020204" pitchFamily="34" charset="0"/>
                </a:rPr>
                <a:t>科创板：侧重</a:t>
              </a:r>
              <a:r>
                <a:rPr lang="zh-CN" altLang="en-US" sz="1100" b="1" dirty="0">
                  <a:solidFill>
                    <a:srgbClr val="FFFFFF"/>
                  </a:solidFill>
                  <a:latin typeface="Arial" panose="020B0604020202020204" pitchFamily="34" charset="0"/>
                  <a:ea typeface="楷体" panose="02010609060101010101" pitchFamily="49" charset="-122"/>
                  <a:cs typeface="Arial" panose="020B0604020202020204" pitchFamily="34" charset="0"/>
                </a:rPr>
                <a:t>科技</a:t>
              </a:r>
            </a:p>
          </p:txBody>
        </p:sp>
        <p:cxnSp>
          <p:nvCxnSpPr>
            <p:cNvPr id="39" name="直接连接符 38"/>
            <p:cNvCxnSpPr/>
            <p:nvPr/>
          </p:nvCxnSpPr>
          <p:spPr>
            <a:xfrm>
              <a:off x="1804035" y="3288665"/>
              <a:ext cx="0" cy="2842260"/>
            </a:xfrm>
            <a:prstGeom prst="line">
              <a:avLst/>
            </a:prstGeom>
            <a:solidFill>
              <a:srgbClr val="0070C0"/>
            </a:solidFill>
            <a:ln w="19050">
              <a:solidFill>
                <a:schemeClr val="accent6">
                  <a:lumMod val="60000"/>
                  <a:lumOff val="40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2484784" y="2024247"/>
            <a:ext cx="1807200" cy="204592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优化</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信息披露制度</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健全退市制</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度</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提高股权激励灵活性</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完善减持安排，畅通</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资本退出渠道</a:t>
            </a:r>
          </a:p>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优化</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放宽再融资和并购重组条件、简化审核流程</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日涨跌幅改为</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存量投资者可继续参与</a:t>
            </a:r>
          </a:p>
          <a:p>
            <a:pPr marL="171450" lvl="0" indent="-171450" algn="just">
              <a:spcBef>
                <a:spcPts val="600"/>
              </a:spcBef>
              <a:buFont typeface="Arial" panose="020B0604020202020204" pitchFamily="34" charset="0"/>
              <a:buChar char="•"/>
            </a:pP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43" name="矩形 42"/>
          <p:cNvSpPr/>
          <p:nvPr/>
        </p:nvSpPr>
        <p:spPr>
          <a:xfrm>
            <a:off x="540567" y="2024247"/>
            <a:ext cx="1806161" cy="204592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简化发行上市条件、增加市值指标、降低单一门槛</a:t>
            </a:r>
          </a:p>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允许红筹企业上市和差异化表决权安排</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所负责发行上市审核、明确审核预期</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预计取消市盈率限制</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上市前</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个交易日无涨跌幅限制</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战投可出借获配售股票</a:t>
            </a:r>
          </a:p>
        </p:txBody>
      </p:sp>
      <p:sp>
        <p:nvSpPr>
          <p:cNvPr id="44" name="矩形 43"/>
          <p:cNvSpPr/>
          <p:nvPr/>
        </p:nvSpPr>
        <p:spPr>
          <a:xfrm>
            <a:off x="6896330" y="1995686"/>
            <a:ext cx="2068159" cy="208146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“三个面向”</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优先支持符合国家战略、突破关键核心技术、市场认可度高的科技创新企业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“硬科技”企业、独角兽企业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重点覆盖战略性新兴产业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暂无收入的创新药企、高端仿制药企业或集成电路相关产业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允许亏损企业，个人投资者需满足“</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万市值</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个月</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171450" lvl="0" indent="-171450" algn="just">
              <a:spcBef>
                <a:spcPts val="600"/>
              </a:spcBef>
              <a:buFont typeface="Arial" panose="020B0604020202020204" pitchFamily="34" charset="0"/>
              <a:buChar char="•"/>
            </a:pP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45" name="矩形 44"/>
          <p:cNvSpPr/>
          <p:nvPr/>
        </p:nvSpPr>
        <p:spPr>
          <a:xfrm>
            <a:off x="4530480" y="2012217"/>
            <a:ext cx="2274781" cy="207252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t"/>
          <a:lstStyle/>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服务于成长型创新创业企业，支持传统产业与新技术、新产业、新业态、新模式深度融合的企业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模式创新、业态创新企业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软科技能实现高增长但偏传统行业企业及创新型中小企业</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未设置无收入的上市标准</a:t>
            </a:r>
          </a:p>
          <a:p>
            <a:pPr marL="171450" lvl="0" indent="-171450" algn="just">
              <a:spcBef>
                <a:spcPts val="600"/>
              </a:spcBef>
              <a:buFont typeface="Arial" panose="020B0604020202020204" pitchFamily="34" charset="0"/>
              <a:buChar cha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暂不接受未盈利企业，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新增个人投资者</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需满足“</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万市值</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+24</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个月”</a:t>
            </a:r>
          </a:p>
        </p:txBody>
      </p:sp>
      <p:sp>
        <p:nvSpPr>
          <p:cNvPr id="5" name="矩形 4"/>
          <p:cNvSpPr/>
          <p:nvPr/>
        </p:nvSpPr>
        <p:spPr>
          <a:xfrm>
            <a:off x="467544" y="1238362"/>
            <a:ext cx="3737697" cy="64944"/>
          </a:xfrm>
          <a:prstGeom prst="rect">
            <a:avLst/>
          </a:prstGeom>
          <a:solidFill>
            <a:srgbClr val="E6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53923" y="885949"/>
            <a:ext cx="1944216"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1200" b="1" dirty="0" smtClean="0">
                <a:latin typeface="Arial" panose="020B0604020202020204" pitchFamily="34" charset="0"/>
                <a:ea typeface="华文楷体" panose="02010600040101010101" pitchFamily="2" charset="-122"/>
                <a:cs typeface="Arial" panose="020B0604020202020204" pitchFamily="34" charset="0"/>
              </a:rPr>
              <a:t>存量与增量同步</a:t>
            </a:r>
            <a:endParaRPr lang="en-US" altLang="zh-CN" sz="1200" b="1" dirty="0" smtClean="0">
              <a:latin typeface="Arial" panose="020B0604020202020204" pitchFamily="34" charset="0"/>
              <a:ea typeface="华文楷体" panose="02010600040101010101" pitchFamily="2" charset="-122"/>
              <a:cs typeface="Arial" panose="020B0604020202020204" pitchFamily="34" charset="0"/>
            </a:endParaRPr>
          </a:p>
          <a:p>
            <a:pPr algn="ctr"/>
            <a:r>
              <a:rPr lang="zh-CN" altLang="en-US" sz="1200" b="1" dirty="0" smtClean="0">
                <a:latin typeface="Arial" panose="020B0604020202020204" pitchFamily="34" charset="0"/>
                <a:ea typeface="华文楷体" panose="02010600040101010101" pitchFamily="2" charset="-122"/>
                <a:cs typeface="Arial" panose="020B0604020202020204" pitchFamily="34" charset="0"/>
              </a:rPr>
              <a:t>为全面改革承前启后</a:t>
            </a:r>
            <a:endParaRPr lang="zh-CN" altLang="en-US" sz="1200" b="1" dirty="0">
              <a:latin typeface="Arial" panose="020B0604020202020204" pitchFamily="34" charset="0"/>
              <a:ea typeface="华文楷体" panose="02010600040101010101" pitchFamily="2" charset="-122"/>
              <a:cs typeface="Arial" panose="020B0604020202020204" pitchFamily="34" charset="0"/>
            </a:endParaRPr>
          </a:p>
        </p:txBody>
      </p:sp>
      <p:sp>
        <p:nvSpPr>
          <p:cNvPr id="56" name="矩形 55"/>
          <p:cNvSpPr/>
          <p:nvPr/>
        </p:nvSpPr>
        <p:spPr>
          <a:xfrm>
            <a:off x="4543359" y="1241551"/>
            <a:ext cx="4420115" cy="617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68144" y="915566"/>
            <a:ext cx="1728192"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1200" b="1" dirty="0" smtClean="0">
                <a:latin typeface="Arial" panose="020B0604020202020204" pitchFamily="34" charset="0"/>
                <a:ea typeface="华文楷体" panose="02010600040101010101" pitchFamily="2" charset="-122"/>
                <a:cs typeface="Arial" panose="020B0604020202020204" pitchFamily="34" charset="0"/>
              </a:rPr>
              <a:t>创业板</a:t>
            </a:r>
            <a:r>
              <a:rPr lang="zh-CN" altLang="en-US" sz="1200" b="1" dirty="0">
                <a:latin typeface="Arial" panose="020B0604020202020204" pitchFamily="34" charset="0"/>
                <a:ea typeface="华文楷体" panose="02010600040101010101" pitchFamily="2" charset="-122"/>
                <a:cs typeface="Arial" panose="020B0604020202020204" pitchFamily="34" charset="0"/>
              </a:rPr>
              <a:t>与</a:t>
            </a:r>
            <a:r>
              <a:rPr lang="zh-CN" altLang="en-US" sz="1200" b="1" dirty="0" smtClean="0">
                <a:latin typeface="Arial" panose="020B0604020202020204" pitchFamily="34" charset="0"/>
                <a:ea typeface="华文楷体" panose="02010600040101010101" pitchFamily="2" charset="-122"/>
                <a:cs typeface="Arial" panose="020B0604020202020204" pitchFamily="34" charset="0"/>
              </a:rPr>
              <a:t>科创板并行</a:t>
            </a:r>
            <a:endParaRPr lang="en-US" altLang="zh-CN" sz="1200" b="1" dirty="0" smtClean="0">
              <a:latin typeface="Arial" panose="020B0604020202020204" pitchFamily="34" charset="0"/>
              <a:ea typeface="华文楷体" panose="02010600040101010101" pitchFamily="2" charset="-122"/>
              <a:cs typeface="Arial" panose="020B0604020202020204" pitchFamily="34" charset="0"/>
            </a:endParaRPr>
          </a:p>
          <a:p>
            <a:pPr algn="ctr"/>
            <a:r>
              <a:rPr lang="zh-CN" altLang="en-US" sz="1200" b="1" dirty="0">
                <a:latin typeface="Arial" panose="020B0604020202020204" pitchFamily="34" charset="0"/>
                <a:ea typeface="华文楷体" panose="02010600040101010101" pitchFamily="2" charset="-122"/>
                <a:cs typeface="Arial" panose="020B0604020202020204" pitchFamily="34" charset="0"/>
              </a:rPr>
              <a:t>以</a:t>
            </a:r>
            <a:r>
              <a:rPr lang="zh-CN" altLang="en-US" sz="1200" b="1" dirty="0" smtClean="0">
                <a:latin typeface="Arial" panose="020B0604020202020204" pitchFamily="34" charset="0"/>
                <a:ea typeface="华文楷体" panose="02010600040101010101" pitchFamily="2" charset="-122"/>
                <a:cs typeface="Arial" panose="020B0604020202020204" pitchFamily="34" charset="0"/>
              </a:rPr>
              <a:t>市场化方式补位发展</a:t>
            </a:r>
            <a:endParaRPr lang="en-US" altLang="zh-CN" sz="1200" b="1" dirty="0" smtClean="0">
              <a:latin typeface="Arial" panose="020B0604020202020204" pitchFamily="34" charset="0"/>
              <a:ea typeface="华文楷体" panose="02010600040101010101" pitchFamily="2" charset="-122"/>
              <a:cs typeface="Arial" panose="020B0604020202020204" pitchFamily="34" charset="0"/>
            </a:endParaRPr>
          </a:p>
        </p:txBody>
      </p:sp>
      <p:sp>
        <p:nvSpPr>
          <p:cNvPr id="57"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a:solidFill>
                  <a:schemeClr val="accent5">
                    <a:lumMod val="20000"/>
                    <a:lumOff val="80000"/>
                  </a:schemeClr>
                </a:solidFill>
                <a:latin typeface="华文楷体" pitchFamily="2" charset="-122"/>
                <a:ea typeface="华文楷体" pitchFamily="2" charset="-122"/>
                <a:cs typeface="+mj-cs"/>
              </a:rPr>
              <a:t>1.1 </a:t>
            </a:r>
            <a:r>
              <a:rPr lang="zh-CN" altLang="en-US" sz="1600" b="1" dirty="0">
                <a:solidFill>
                  <a:schemeClr val="accent5">
                    <a:lumMod val="20000"/>
                    <a:lumOff val="80000"/>
                  </a:schemeClr>
                </a:solidFill>
                <a:latin typeface="华文楷体" pitchFamily="2" charset="-122"/>
                <a:ea typeface="华文楷体" pitchFamily="2" charset="-122"/>
                <a:cs typeface="+mj-cs"/>
              </a:rPr>
              <a:t>创业板注册制指导思想及改革</a:t>
            </a:r>
            <a:r>
              <a:rPr lang="zh-CN" altLang="en-US" sz="1600" b="1" dirty="0" smtClean="0">
                <a:solidFill>
                  <a:schemeClr val="accent5">
                    <a:lumMod val="20000"/>
                    <a:lumOff val="80000"/>
                  </a:schemeClr>
                </a:solidFill>
                <a:latin typeface="华文楷体" pitchFamily="2" charset="-122"/>
                <a:ea typeface="华文楷体" pitchFamily="2" charset="-122"/>
                <a:cs typeface="+mj-cs"/>
              </a:rPr>
              <a:t>思路（续）</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2598569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custDataLst>
              <p:tags r:id="rId1"/>
            </p:custDataLst>
          </p:nvPr>
        </p:nvSpPr>
        <p:spPr bwMode="auto">
          <a:xfrm>
            <a:off x="1043608" y="987574"/>
            <a:ext cx="545582" cy="777095"/>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板块定位</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7" name="Rectangle 13"/>
          <p:cNvSpPr>
            <a:spLocks noChangeArrowheads="1"/>
          </p:cNvSpPr>
          <p:nvPr>
            <p:custDataLst>
              <p:tags r:id="rId2"/>
            </p:custDataLst>
          </p:nvPr>
        </p:nvSpPr>
        <p:spPr bwMode="gray">
          <a:xfrm>
            <a:off x="1907704" y="1000532"/>
            <a:ext cx="6552728"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深入贯彻创新驱动发展战略，适应发展更多依靠</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创新、创造、创意</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的大趋势</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主要服务</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成长型创新创业企业</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，支持</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传统产业与新技术、新产业、新业态、新模式深度融合</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，体现与科创板的差异化</a:t>
            </a:r>
            <a:r>
              <a:rPr lang="zh-CN"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发展</a:t>
            </a:r>
            <a:endParaRPr lang="zh-CN" altLang="en-GB"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18" name="Text Box 6"/>
          <p:cNvSpPr txBox="1">
            <a:spLocks noChangeArrowheads="1"/>
          </p:cNvSpPr>
          <p:nvPr>
            <p:custDataLst>
              <p:tags r:id="rId3"/>
            </p:custDataLst>
          </p:nvPr>
        </p:nvSpPr>
        <p:spPr bwMode="auto">
          <a:xfrm>
            <a:off x="1043608" y="1841675"/>
            <a:ext cx="545582" cy="790417"/>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zh-CN" sz="1000" b="1" dirty="0">
                <a:solidFill>
                  <a:srgbClr val="FFFFFF"/>
                </a:solidFill>
                <a:latin typeface="华文楷体" panose="02010600040101010101" pitchFamily="2" charset="-122"/>
                <a:ea typeface="华文楷体" panose="02010600040101010101" pitchFamily="2" charset="-122"/>
                <a:cs typeface="Arial" pitchFamily="34" charset="0"/>
              </a:rPr>
              <a:t>审核理念</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9" name="Rectangle 13"/>
          <p:cNvSpPr>
            <a:spLocks noChangeArrowheads="1"/>
          </p:cNvSpPr>
          <p:nvPr>
            <p:custDataLst>
              <p:tags r:id="rId4"/>
            </p:custDataLst>
          </p:nvPr>
        </p:nvSpPr>
        <p:spPr bwMode="gray">
          <a:xfrm>
            <a:off x="1919025" y="1862957"/>
            <a:ext cx="6541406"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坚持</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以信息披露为核心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明确发行人是信息披露第一责任人</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中介机构承担“看门人”职责</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强调按照</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重大性原则</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把握企业的基本法律合规性和财务规范性</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强化市场主体责任、</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加大对财务造假等违法违规行为的处罚力度</a:t>
            </a:r>
            <a:endParaRPr lang="zh-CN" altLang="en-GB"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sp>
        <p:nvSpPr>
          <p:cNvPr id="20" name="Text Box 6"/>
          <p:cNvSpPr txBox="1">
            <a:spLocks noChangeArrowheads="1"/>
          </p:cNvSpPr>
          <p:nvPr>
            <p:custDataLst>
              <p:tags r:id="rId5"/>
            </p:custDataLst>
          </p:nvPr>
        </p:nvSpPr>
        <p:spPr bwMode="auto">
          <a:xfrm>
            <a:off x="1043609" y="2709098"/>
            <a:ext cx="545582" cy="805046"/>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rPr>
              <a:t>审核程序</a:t>
            </a:r>
          </a:p>
        </p:txBody>
      </p:sp>
      <p:sp>
        <p:nvSpPr>
          <p:cNvPr id="21" name="Rectangle 13"/>
          <p:cNvSpPr>
            <a:spLocks noChangeArrowheads="1"/>
          </p:cNvSpPr>
          <p:nvPr>
            <p:custDataLst>
              <p:tags r:id="rId6"/>
            </p:custDataLst>
          </p:nvPr>
        </p:nvSpPr>
        <p:spPr bwMode="gray">
          <a:xfrm>
            <a:off x="1907704" y="2715766"/>
            <a:ext cx="6552728" cy="792088"/>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深交所负责上市审核、证监会负责注册及监督</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审核进程可预期：</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IPO</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交易所</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审核</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期限</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3</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注册期限</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再融资</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交易所</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审核期限</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，证监会</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注册期限</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15</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工作日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发行股份购买资产和重组上市</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审核时限</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分别</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45</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日和</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3</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，对于符合小额快速条件的重组申请，无问询环节，直接出具审核报告，证监会</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注册期限</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为</a:t>
            </a:r>
            <a:r>
              <a:rPr lang="en-US" altLang="zh-CN"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工作日</a:t>
            </a:r>
            <a:endPar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23" name="Text Box 6"/>
          <p:cNvSpPr txBox="1">
            <a:spLocks noChangeArrowheads="1"/>
          </p:cNvSpPr>
          <p:nvPr>
            <p:custDataLst>
              <p:tags r:id="rId7"/>
            </p:custDataLst>
          </p:nvPr>
        </p:nvSpPr>
        <p:spPr bwMode="auto">
          <a:xfrm>
            <a:off x="1043608" y="3591149"/>
            <a:ext cx="545582" cy="996825"/>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rPr>
              <a:t>审核重点</a:t>
            </a:r>
          </a:p>
        </p:txBody>
      </p:sp>
      <p:sp>
        <p:nvSpPr>
          <p:cNvPr id="24" name="Rectangle 13"/>
          <p:cNvSpPr>
            <a:spLocks noChangeArrowheads="1"/>
          </p:cNvSpPr>
          <p:nvPr>
            <p:custDataLst>
              <p:tags r:id="rId8"/>
            </p:custDataLst>
          </p:nvPr>
        </p:nvSpPr>
        <p:spPr bwMode="gray">
          <a:xfrm>
            <a:off x="1919025" y="3591149"/>
            <a:ext cx="6541406" cy="996825"/>
          </a:xfrm>
          <a:prstGeom prst="rect">
            <a:avLst/>
          </a:prstGeom>
          <a:no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是否符合发行、上市条件</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，中介机构核查意见是否完整、依据充分</a:t>
            </a:r>
            <a:endPar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信息披露是否达到</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真实、准确、完整</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的要求</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是否包含</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对投资者作出投资决策有重大影响</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的信息</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发行上市申请文件及信息披露</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内容是否一致</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发行上市申请文件披露的内容</a:t>
            </a:r>
            <a:r>
              <a:rPr lang="zh-CN"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是否简明易懂</a:t>
            </a:r>
            <a:endParaRPr lang="zh-CN" altLang="en-GB"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sym typeface="Arial"/>
            </a:endParaRPr>
          </a:p>
        </p:txBody>
      </p:sp>
      <p:cxnSp>
        <p:nvCxnSpPr>
          <p:cNvPr id="3" name="直接连接符 2"/>
          <p:cNvCxnSpPr/>
          <p:nvPr/>
        </p:nvCxnSpPr>
        <p:spPr>
          <a:xfrm>
            <a:off x="1689591" y="1781333"/>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89591" y="2632092"/>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689591" y="3579862"/>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1.2 </a:t>
            </a:r>
            <a:r>
              <a:rPr lang="zh-CN" altLang="en-US" sz="1600" b="1" dirty="0" smtClean="0">
                <a:solidFill>
                  <a:schemeClr val="accent5">
                    <a:lumMod val="20000"/>
                    <a:lumOff val="80000"/>
                  </a:schemeClr>
                </a:solidFill>
                <a:latin typeface="华文楷体" pitchFamily="2" charset="-122"/>
                <a:ea typeface="华文楷体" pitchFamily="2" charset="-122"/>
                <a:cs typeface="+mj-cs"/>
              </a:rPr>
              <a:t>创业</a:t>
            </a:r>
            <a:r>
              <a:rPr lang="zh-CN" altLang="en-US" sz="1600" b="1" dirty="0">
                <a:solidFill>
                  <a:schemeClr val="accent5">
                    <a:lumMod val="20000"/>
                    <a:lumOff val="80000"/>
                  </a:schemeClr>
                </a:solidFill>
                <a:latin typeface="华文楷体" pitchFamily="2" charset="-122"/>
                <a:ea typeface="华文楷体" pitchFamily="2" charset="-122"/>
                <a:cs typeface="+mj-cs"/>
              </a:rPr>
              <a:t>板注册制改革亮点</a:t>
            </a:r>
          </a:p>
        </p:txBody>
      </p:sp>
    </p:spTree>
    <p:extLst>
      <p:ext uri="{BB962C8B-B14F-4D97-AF65-F5344CB8AC3E}">
        <p14:creationId xmlns:p14="http://schemas.microsoft.com/office/powerpoint/2010/main" xmlns="" val="3336092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custDataLst>
              <p:tags r:id="rId1"/>
            </p:custDataLst>
          </p:nvPr>
        </p:nvSpPr>
        <p:spPr bwMode="auto">
          <a:xfrm>
            <a:off x="1043608" y="1059582"/>
            <a:ext cx="545582" cy="1080000"/>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rPr>
              <a:t>首发上市</a:t>
            </a:r>
          </a:p>
        </p:txBody>
      </p:sp>
      <p:sp>
        <p:nvSpPr>
          <p:cNvPr id="17" name="Rectangle 13"/>
          <p:cNvSpPr>
            <a:spLocks noChangeArrowheads="1"/>
          </p:cNvSpPr>
          <p:nvPr>
            <p:custDataLst>
              <p:tags r:id="rId2"/>
            </p:custDataLst>
          </p:nvPr>
        </p:nvSpPr>
        <p:spPr bwMode="gray">
          <a:xfrm>
            <a:off x="1907704" y="1214885"/>
            <a:ext cx="6552728"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优化上市条件，要求“</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最近两年</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净利润均为正且累计净利润不低于</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5000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万元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”或者“预计市值不低于</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10</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亿元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最近一年</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净利润为正且营业收入不低于</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亿元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取消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最近一期末不存在未弥补亏损的要求</a:t>
            </a: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支持已盈利且具有一定规模的特殊股权结构企业、红筹企业上市</a:t>
            </a: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明确未盈利企业上市标准，但一年内暂不实施，一年后再做</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评估（预留安排）</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18" name="Text Box 6"/>
          <p:cNvSpPr txBox="1">
            <a:spLocks noChangeArrowheads="1"/>
          </p:cNvSpPr>
          <p:nvPr>
            <p:custDataLst>
              <p:tags r:id="rId3"/>
            </p:custDataLst>
          </p:nvPr>
        </p:nvSpPr>
        <p:spPr bwMode="auto">
          <a:xfrm>
            <a:off x="1043608" y="2211771"/>
            <a:ext cx="545582" cy="1080000"/>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再融资</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9" name="Rectangle 13"/>
          <p:cNvSpPr>
            <a:spLocks noChangeArrowheads="1"/>
          </p:cNvSpPr>
          <p:nvPr>
            <p:custDataLst>
              <p:tags r:id="rId4"/>
            </p:custDataLst>
          </p:nvPr>
        </p:nvSpPr>
        <p:spPr bwMode="gray">
          <a:xfrm>
            <a:off x="1919025" y="2439021"/>
            <a:ext cx="6541406"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压缩审核时限和环节：再融资审核与首发审核程序基本一致，但审核时限压缩为</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，首轮问询发出时间缩短为</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15</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，向特定对象发行证券的无需提交上市委审议</a:t>
            </a: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优化向特定对象发行股票适用简易程序的制度：对于符合条件的</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小额快速再融资</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设置简易审核程序，深交所在</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内受理，自受理之日起</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3</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个工作日</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内向中国证监会提交注册，并对其进行事后</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监管</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20" name="Text Box 6"/>
          <p:cNvSpPr txBox="1">
            <a:spLocks noChangeArrowheads="1"/>
          </p:cNvSpPr>
          <p:nvPr>
            <p:custDataLst>
              <p:tags r:id="rId5"/>
            </p:custDataLst>
          </p:nvPr>
        </p:nvSpPr>
        <p:spPr bwMode="auto">
          <a:xfrm>
            <a:off x="1043609" y="3363959"/>
            <a:ext cx="545582" cy="1080000"/>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并购重组</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21" name="Rectangle 13"/>
          <p:cNvSpPr>
            <a:spLocks noChangeArrowheads="1"/>
          </p:cNvSpPr>
          <p:nvPr>
            <p:custDataLst>
              <p:tags r:id="rId6"/>
            </p:custDataLst>
          </p:nvPr>
        </p:nvSpPr>
        <p:spPr bwMode="gray">
          <a:xfrm>
            <a:off x="1907704" y="3507854"/>
            <a:ext cx="6552728" cy="792088"/>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注重制度的包容性和服务市场的有效性：明确符合国家战略的高新技术产业和战略性新兴产业资产可在创业板重组上市，不强制要求并购标的资产与上市公司具有协同效应，放宽发行股份购买资产的价格下限至市场参考价</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80%</a:t>
            </a: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优化重组审核程序，仅对重组上市申请提交上市委员会审议，进一步缩短重组审核时限</a:t>
            </a:r>
          </a:p>
        </p:txBody>
      </p:sp>
      <p:cxnSp>
        <p:nvCxnSpPr>
          <p:cNvPr id="3" name="直接连接符 2"/>
          <p:cNvCxnSpPr/>
          <p:nvPr/>
        </p:nvCxnSpPr>
        <p:spPr>
          <a:xfrm>
            <a:off x="1689591" y="2211710"/>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89591" y="3363838"/>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1.2 </a:t>
            </a:r>
            <a:r>
              <a:rPr lang="zh-CN" altLang="en-US" sz="1600" b="1" dirty="0">
                <a:solidFill>
                  <a:schemeClr val="accent5">
                    <a:lumMod val="20000"/>
                    <a:lumOff val="80000"/>
                  </a:schemeClr>
                </a:solidFill>
                <a:latin typeface="华文楷体" pitchFamily="2" charset="-122"/>
                <a:ea typeface="华文楷体" pitchFamily="2" charset="-122"/>
                <a:cs typeface="+mj-cs"/>
              </a:rPr>
              <a:t>创业板注册制改革</a:t>
            </a:r>
            <a:r>
              <a:rPr lang="zh-CN" altLang="en-US" sz="1600" b="1" dirty="0" smtClean="0">
                <a:solidFill>
                  <a:schemeClr val="accent5">
                    <a:lumMod val="20000"/>
                    <a:lumOff val="80000"/>
                  </a:schemeClr>
                </a:solidFill>
                <a:latin typeface="华文楷体" pitchFamily="2" charset="-122"/>
                <a:ea typeface="华文楷体" pitchFamily="2" charset="-122"/>
                <a:cs typeface="+mj-cs"/>
              </a:rPr>
              <a:t>亮点（续）</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Tree>
    <p:extLst>
      <p:ext uri="{BB962C8B-B14F-4D97-AF65-F5344CB8AC3E}">
        <p14:creationId xmlns:p14="http://schemas.microsoft.com/office/powerpoint/2010/main" xmlns="" val="1165887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custDataLst>
              <p:tags r:id="rId1"/>
            </p:custDataLst>
          </p:nvPr>
        </p:nvSpPr>
        <p:spPr bwMode="auto">
          <a:xfrm>
            <a:off x="1043608" y="1059582"/>
            <a:ext cx="545582" cy="792088"/>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退市制度</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7" name="Rectangle 13"/>
          <p:cNvSpPr>
            <a:spLocks noChangeArrowheads="1"/>
          </p:cNvSpPr>
          <p:nvPr>
            <p:custDataLst>
              <p:tags r:id="rId2"/>
            </p:custDataLst>
          </p:nvPr>
        </p:nvSpPr>
        <p:spPr bwMode="gray">
          <a:xfrm>
            <a:off x="1907704" y="1070869"/>
            <a:ext cx="6552728"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简化退市程序、优化退市标准，完善创业板公司风险退市警示</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制度。</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对创业板存量公司可能出现的退市，设置过渡期，以利于平稳衔接。</a:t>
            </a:r>
          </a:p>
        </p:txBody>
      </p:sp>
      <p:sp>
        <p:nvSpPr>
          <p:cNvPr id="18" name="Text Box 6"/>
          <p:cNvSpPr txBox="1">
            <a:spLocks noChangeArrowheads="1"/>
          </p:cNvSpPr>
          <p:nvPr>
            <p:custDataLst>
              <p:tags r:id="rId3"/>
            </p:custDataLst>
          </p:nvPr>
        </p:nvSpPr>
        <p:spPr bwMode="auto">
          <a:xfrm>
            <a:off x="1043608" y="1923678"/>
            <a:ext cx="545582" cy="936043"/>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涨跌幅限制</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9" name="Rectangle 13"/>
          <p:cNvSpPr>
            <a:spLocks noChangeArrowheads="1"/>
          </p:cNvSpPr>
          <p:nvPr>
            <p:custDataLst>
              <p:tags r:id="rId4"/>
            </p:custDataLst>
          </p:nvPr>
        </p:nvSpPr>
        <p:spPr bwMode="gray">
          <a:xfrm>
            <a:off x="1919025" y="2067694"/>
            <a:ext cx="6541406"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创业板改革后新上市的公司，在新股上市后的</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前</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5</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个交易日不设涨跌幅限制</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，之</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后日涨跌幅限制放宽至</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endParaRPr lang="en-US" altLang="zh-CN"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存量</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企业将同步</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实施</a:t>
            </a:r>
            <a:endPar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endParaRPr>
          </a:p>
        </p:txBody>
      </p:sp>
      <p:sp>
        <p:nvSpPr>
          <p:cNvPr id="20" name="Text Box 6"/>
          <p:cNvSpPr txBox="1">
            <a:spLocks noChangeArrowheads="1"/>
          </p:cNvSpPr>
          <p:nvPr>
            <p:custDataLst>
              <p:tags r:id="rId5"/>
            </p:custDataLst>
          </p:nvPr>
        </p:nvSpPr>
        <p:spPr bwMode="auto">
          <a:xfrm>
            <a:off x="1043609" y="3939901"/>
            <a:ext cx="545582" cy="864097"/>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负面清单</a:t>
            </a:r>
            <a:endParaRPr lang="en-US" altLang="zh-CN"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21" name="Rectangle 13"/>
          <p:cNvSpPr>
            <a:spLocks noChangeArrowheads="1"/>
          </p:cNvSpPr>
          <p:nvPr>
            <p:custDataLst>
              <p:tags r:id="rId6"/>
            </p:custDataLst>
          </p:nvPr>
        </p:nvSpPr>
        <p:spPr bwMode="gray">
          <a:xfrm>
            <a:off x="1907704" y="4011909"/>
            <a:ext cx="6552728" cy="792088"/>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深交所将制定负面清单，明确哪些企业不能到创业板上市。与此同时，科</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创板</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、创业板、新三板精选层在上市</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挂牌标准、投资者适当性管理等方面也</a:t>
            </a:r>
            <a:r>
              <a:rPr lang="zh-CN" altLang="en-US" sz="1000"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存在</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显著差异。</a:t>
            </a:r>
          </a:p>
        </p:txBody>
      </p:sp>
      <p:cxnSp>
        <p:nvCxnSpPr>
          <p:cNvPr id="3" name="直接连接符 2"/>
          <p:cNvCxnSpPr/>
          <p:nvPr/>
        </p:nvCxnSpPr>
        <p:spPr>
          <a:xfrm>
            <a:off x="1689591" y="1923678"/>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89591" y="2931790"/>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标题 1"/>
          <p:cNvSpPr txBox="1">
            <a:spLocks/>
          </p:cNvSpPr>
          <p:nvPr/>
        </p:nvSpPr>
        <p:spPr>
          <a:xfrm>
            <a:off x="1259632" y="352617"/>
            <a:ext cx="7394566" cy="347771"/>
          </a:xfrm>
          <a:prstGeom prst="rect">
            <a:avLst/>
          </a:prstGeom>
        </p:spPr>
        <p:txBody>
          <a:bodyPr/>
          <a:lstStyle/>
          <a:p>
            <a:pPr lvl="0">
              <a:spcBef>
                <a:spcPct val="0"/>
              </a:spcBef>
            </a:pPr>
            <a:r>
              <a:rPr lang="en-US" altLang="zh-CN" sz="1600" b="1" dirty="0" smtClean="0">
                <a:solidFill>
                  <a:schemeClr val="accent5">
                    <a:lumMod val="20000"/>
                    <a:lumOff val="80000"/>
                  </a:schemeClr>
                </a:solidFill>
                <a:latin typeface="华文楷体" pitchFamily="2" charset="-122"/>
                <a:ea typeface="华文楷体" pitchFamily="2" charset="-122"/>
                <a:cs typeface="+mj-cs"/>
              </a:rPr>
              <a:t>1.2 </a:t>
            </a:r>
            <a:r>
              <a:rPr lang="zh-CN" altLang="en-US" sz="1600" b="1" dirty="0">
                <a:solidFill>
                  <a:schemeClr val="accent5">
                    <a:lumMod val="20000"/>
                    <a:lumOff val="80000"/>
                  </a:schemeClr>
                </a:solidFill>
                <a:latin typeface="华文楷体" pitchFamily="2" charset="-122"/>
                <a:ea typeface="华文楷体" pitchFamily="2" charset="-122"/>
                <a:cs typeface="+mj-cs"/>
              </a:rPr>
              <a:t>创业板注册制改革</a:t>
            </a:r>
            <a:r>
              <a:rPr lang="zh-CN" altLang="en-US" sz="1600" b="1" dirty="0" smtClean="0">
                <a:solidFill>
                  <a:schemeClr val="accent5">
                    <a:lumMod val="20000"/>
                    <a:lumOff val="80000"/>
                  </a:schemeClr>
                </a:solidFill>
                <a:latin typeface="华文楷体" pitchFamily="2" charset="-122"/>
                <a:ea typeface="华文楷体" pitchFamily="2" charset="-122"/>
                <a:cs typeface="+mj-cs"/>
              </a:rPr>
              <a:t>亮点（续）</a:t>
            </a:r>
            <a:endParaRPr lang="zh-CN" altLang="en-US" sz="1600" b="1" dirty="0">
              <a:solidFill>
                <a:schemeClr val="accent5">
                  <a:lumMod val="20000"/>
                  <a:lumOff val="80000"/>
                </a:schemeClr>
              </a:solidFill>
              <a:latin typeface="华文楷体" pitchFamily="2" charset="-122"/>
              <a:ea typeface="华文楷体" pitchFamily="2" charset="-122"/>
              <a:cs typeface="+mj-cs"/>
            </a:endParaRPr>
          </a:p>
        </p:txBody>
      </p:sp>
      <p:sp>
        <p:nvSpPr>
          <p:cNvPr id="11" name="Text Box 6"/>
          <p:cNvSpPr txBox="1">
            <a:spLocks noChangeArrowheads="1"/>
          </p:cNvSpPr>
          <p:nvPr>
            <p:custDataLst>
              <p:tags r:id="rId7"/>
            </p:custDataLst>
          </p:nvPr>
        </p:nvSpPr>
        <p:spPr bwMode="auto">
          <a:xfrm>
            <a:off x="1043608" y="2931789"/>
            <a:ext cx="545582" cy="936103"/>
          </a:xfrm>
          <a:prstGeom prst="rect">
            <a:avLst/>
          </a:prstGeom>
          <a:solidFill>
            <a:srgbClr val="988167"/>
          </a:solidFill>
          <a:ln w="6350">
            <a:solidFill>
              <a:schemeClr val="bg2"/>
            </a:solidFill>
            <a:miter lim="800000"/>
            <a:headEnd/>
            <a:tailEnd/>
          </a:ln>
          <a:effectLst/>
        </p:spPr>
        <p:txBody>
          <a:bodyPr vert="eaVert" lIns="67715" tIns="33857" rIns="67715" bIns="33857" anchor="ctr" anchorCtr="1"/>
          <a:lstStyle>
            <a:lvl1pPr algn="l" defTabSz="995363">
              <a:spcBef>
                <a:spcPct val="0"/>
              </a:spcBef>
              <a:defRPr>
                <a:solidFill>
                  <a:schemeClr val="tx1"/>
                </a:solidFill>
                <a:latin typeface="Arial" pitchFamily="34" charset="0"/>
                <a:ea typeface="宋体" pitchFamily="2" charset="-122"/>
              </a:defRPr>
            </a:lvl1pPr>
            <a:lvl2pPr marL="147638" indent="-146050" algn="l" defTabSz="995363">
              <a:spcBef>
                <a:spcPct val="0"/>
              </a:spcBef>
              <a:defRPr>
                <a:solidFill>
                  <a:schemeClr val="tx1"/>
                </a:solidFill>
                <a:latin typeface="Arial" pitchFamily="34" charset="0"/>
                <a:ea typeface="宋体" pitchFamily="2" charset="-122"/>
              </a:defRPr>
            </a:lvl2pPr>
            <a:lvl3pPr marL="298450" indent="-149225" algn="l" defTabSz="995363">
              <a:spcBef>
                <a:spcPct val="0"/>
              </a:spcBef>
              <a:defRPr>
                <a:solidFill>
                  <a:schemeClr val="tx1"/>
                </a:solidFill>
                <a:latin typeface="Arial" pitchFamily="34" charset="0"/>
                <a:ea typeface="宋体" pitchFamily="2" charset="-122"/>
              </a:defRPr>
            </a:lvl3pPr>
            <a:lvl4pPr marL="460375" indent="-160338" algn="l" defTabSz="995363">
              <a:spcBef>
                <a:spcPct val="0"/>
              </a:spcBef>
              <a:defRPr>
                <a:solidFill>
                  <a:schemeClr val="tx1"/>
                </a:solidFill>
                <a:latin typeface="Arial" pitchFamily="34" charset="0"/>
                <a:ea typeface="宋体" pitchFamily="2" charset="-122"/>
              </a:defRPr>
            </a:lvl4pPr>
            <a:lvl5pPr marL="628650" indent="-166688" algn="l" defTabSz="995363">
              <a:spcBef>
                <a:spcPct val="0"/>
              </a:spcBef>
              <a:defRPr>
                <a:solidFill>
                  <a:schemeClr val="tx1"/>
                </a:solidFill>
                <a:latin typeface="Arial" pitchFamily="34" charset="0"/>
                <a:ea typeface="宋体" pitchFamily="2" charset="-122"/>
              </a:defRPr>
            </a:lvl5pPr>
            <a:lvl6pPr marL="1085850" indent="-166688" defTabSz="995363" fontAlgn="base">
              <a:spcBef>
                <a:spcPct val="0"/>
              </a:spcBef>
              <a:spcAft>
                <a:spcPct val="0"/>
              </a:spcAft>
              <a:defRPr>
                <a:solidFill>
                  <a:schemeClr val="tx1"/>
                </a:solidFill>
                <a:latin typeface="Arial" pitchFamily="34" charset="0"/>
                <a:ea typeface="宋体" pitchFamily="2" charset="-122"/>
              </a:defRPr>
            </a:lvl6pPr>
            <a:lvl7pPr marL="1543050" indent="-166688" defTabSz="995363" fontAlgn="base">
              <a:spcBef>
                <a:spcPct val="0"/>
              </a:spcBef>
              <a:spcAft>
                <a:spcPct val="0"/>
              </a:spcAft>
              <a:defRPr>
                <a:solidFill>
                  <a:schemeClr val="tx1"/>
                </a:solidFill>
                <a:latin typeface="Arial" pitchFamily="34" charset="0"/>
                <a:ea typeface="宋体" pitchFamily="2" charset="-122"/>
              </a:defRPr>
            </a:lvl7pPr>
            <a:lvl8pPr marL="2000250" indent="-166688" defTabSz="995363" fontAlgn="base">
              <a:spcBef>
                <a:spcPct val="0"/>
              </a:spcBef>
              <a:spcAft>
                <a:spcPct val="0"/>
              </a:spcAft>
              <a:defRPr>
                <a:solidFill>
                  <a:schemeClr val="tx1"/>
                </a:solidFill>
                <a:latin typeface="Arial" pitchFamily="34" charset="0"/>
                <a:ea typeface="宋体" pitchFamily="2" charset="-122"/>
              </a:defRPr>
            </a:lvl8pPr>
            <a:lvl9pPr marL="2457450" indent="-166688" defTabSz="995363" fontAlgn="base">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投资者适</a:t>
            </a:r>
            <a:endParaRPr lang="en-US" altLang="zh-CN"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endParaRPr>
          </a:p>
          <a:p>
            <a:pPr algn="ctr" eaLnBrk="0" fontAlgn="base" hangingPunct="0">
              <a:spcBef>
                <a:spcPct val="50000"/>
              </a:spcBef>
              <a:spcAft>
                <a:spcPct val="0"/>
              </a:spcAft>
            </a:pPr>
            <a:r>
              <a:rPr lang="zh-CN" altLang="en-US" sz="1000" b="1" dirty="0" smtClean="0">
                <a:solidFill>
                  <a:srgbClr val="FFFFFF"/>
                </a:solidFill>
                <a:latin typeface="华文楷体" panose="02010600040101010101" pitchFamily="2" charset="-122"/>
                <a:ea typeface="华文楷体" panose="02010600040101010101" pitchFamily="2" charset="-122"/>
                <a:cs typeface="Arial" pitchFamily="34" charset="0"/>
                <a:sym typeface="Arial"/>
              </a:rPr>
              <a:t>当性管理</a:t>
            </a:r>
            <a:endParaRPr lang="zh-CN" altLang="en-US" sz="1000" b="1" dirty="0">
              <a:solidFill>
                <a:srgbClr val="FFFFFF"/>
              </a:solidFill>
              <a:latin typeface="华文楷体" panose="02010600040101010101" pitchFamily="2" charset="-122"/>
              <a:ea typeface="华文楷体" panose="02010600040101010101" pitchFamily="2" charset="-122"/>
              <a:cs typeface="Arial" pitchFamily="34" charset="0"/>
              <a:sym typeface="Arial"/>
            </a:endParaRPr>
          </a:p>
        </p:txBody>
      </p:sp>
      <p:sp>
        <p:nvSpPr>
          <p:cNvPr id="12" name="Rectangle 13"/>
          <p:cNvSpPr>
            <a:spLocks noChangeArrowheads="1"/>
          </p:cNvSpPr>
          <p:nvPr>
            <p:custDataLst>
              <p:tags r:id="rId8"/>
            </p:custDataLst>
          </p:nvPr>
        </p:nvSpPr>
        <p:spPr bwMode="gray">
          <a:xfrm>
            <a:off x="1907704" y="3003798"/>
            <a:ext cx="6552728" cy="708793"/>
          </a:xfrm>
          <a:prstGeom prst="rect">
            <a:avLst/>
          </a:prstGeom>
          <a:solidFill>
            <a:srgbClr val="FBFBFB"/>
          </a:solidFill>
          <a:ln>
            <a:noFill/>
          </a:ln>
          <a:effectLst/>
        </p:spPr>
        <p:txBody>
          <a:bodyPr tIns="24879" rIns="24879" bIns="24879" anchor="ctr"/>
          <a:lstStyle/>
          <a:p>
            <a:pPr marL="282064" lvl="1" indent="-282064" algn="just" defTabSz="1121112" fontAlgn="base">
              <a:spcBef>
                <a:spcPct val="40000"/>
              </a:spcBef>
              <a:spcAft>
                <a:spcPct val="0"/>
              </a:spcAft>
              <a:buClr>
                <a:schemeClr val="bg1">
                  <a:lumMod val="75000"/>
                </a:schemeClr>
              </a:buClr>
              <a:buSzPct val="80000"/>
              <a:buFont typeface="Wingdings" pitchFamily="2" charset="2"/>
              <a:buChar char="n"/>
              <a:defRPr/>
            </a:pP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新增创业板个人投资者须满足前</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20</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个交易日日均资产不低于</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10</a:t>
            </a:r>
            <a:r>
              <a:rPr lang="zh-CN" altLang="en-US" sz="1000" b="1" dirty="0" smtClean="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万元</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 且具备</a:t>
            </a:r>
            <a:r>
              <a:rPr lang="en-US" altLang="zh-CN"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24</a:t>
            </a:r>
            <a:r>
              <a:rPr lang="zh-CN" altLang="en-US" sz="1000" b="1"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个月</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的</a:t>
            </a:r>
            <a:r>
              <a:rPr lang="en-US" altLang="zh-CN"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A</a:t>
            </a:r>
            <a:r>
              <a:rPr lang="zh-CN" altLang="en-US" sz="1000" dirty="0">
                <a:solidFill>
                  <a:schemeClr val="tx1">
                    <a:lumMod val="75000"/>
                    <a:lumOff val="25000"/>
                  </a:schemeClr>
                </a:solidFill>
                <a:latin typeface="Arial" panose="020B0604020202020204" pitchFamily="34" charset="0"/>
                <a:ea typeface="华文楷体" panose="02010600040101010101" pitchFamily="2" charset="-122"/>
                <a:cs typeface="Arial" panose="020B0604020202020204" pitchFamily="34" charset="0"/>
              </a:rPr>
              <a:t>股交易经验的门槛。</a:t>
            </a:r>
          </a:p>
        </p:txBody>
      </p:sp>
      <p:cxnSp>
        <p:nvCxnSpPr>
          <p:cNvPr id="14" name="直接连接符 13"/>
          <p:cNvCxnSpPr/>
          <p:nvPr/>
        </p:nvCxnSpPr>
        <p:spPr>
          <a:xfrm>
            <a:off x="1689591" y="3939902"/>
            <a:ext cx="6840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9537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OMC7vViIEkSa7.acUjRzrg"/>
</p:tagLst>
</file>

<file path=ppt/tags/tag10.xml><?xml version="1.0" encoding="utf-8"?>
<p:tagLst xmlns:a="http://schemas.openxmlformats.org/drawingml/2006/main" xmlns:r="http://schemas.openxmlformats.org/officeDocument/2006/relationships" xmlns:p="http://schemas.openxmlformats.org/presentationml/2006/main">
  <p:tag name="JPM_TEXT_SIZE" val="12"/>
</p:tagLst>
</file>

<file path=ppt/tags/tag100.xml><?xml version="1.0" encoding="utf-8"?>
<p:tagLst xmlns:a="http://schemas.openxmlformats.org/drawingml/2006/main" xmlns:r="http://schemas.openxmlformats.org/officeDocument/2006/relationships" xmlns:p="http://schemas.openxmlformats.org/presentationml/2006/main">
  <p:tag name="JPM_TEXT_SIZE" val="12"/>
</p:tagLst>
</file>

<file path=ppt/tags/tag101.xml><?xml version="1.0" encoding="utf-8"?>
<p:tagLst xmlns:a="http://schemas.openxmlformats.org/drawingml/2006/main" xmlns:r="http://schemas.openxmlformats.org/officeDocument/2006/relationships" xmlns:p="http://schemas.openxmlformats.org/presentationml/2006/main">
  <p:tag name="JPM_TEXT_SIZE" val="12"/>
</p:tagLst>
</file>

<file path=ppt/tags/tag102.xml><?xml version="1.0" encoding="utf-8"?>
<p:tagLst xmlns:a="http://schemas.openxmlformats.org/drawingml/2006/main" xmlns:r="http://schemas.openxmlformats.org/officeDocument/2006/relationships" xmlns:p="http://schemas.openxmlformats.org/presentationml/2006/main">
  <p:tag name="JPM_TEXT_SIZE" val="12"/>
</p:tagLst>
</file>

<file path=ppt/tags/tag103.xml><?xml version="1.0" encoding="utf-8"?>
<p:tagLst xmlns:a="http://schemas.openxmlformats.org/drawingml/2006/main" xmlns:r="http://schemas.openxmlformats.org/officeDocument/2006/relationships" xmlns:p="http://schemas.openxmlformats.org/presentationml/2006/main">
  <p:tag name="JPM_TEXT_SIZE" val="10"/>
</p:tagLst>
</file>

<file path=ppt/tags/tag104.xml><?xml version="1.0" encoding="utf-8"?>
<p:tagLst xmlns:a="http://schemas.openxmlformats.org/drawingml/2006/main" xmlns:r="http://schemas.openxmlformats.org/officeDocument/2006/relationships" xmlns:p="http://schemas.openxmlformats.org/presentationml/2006/main">
  <p:tag name="JPM_TEXT_SIZE" val="12"/>
</p:tagLst>
</file>

<file path=ppt/tags/tag105.xml><?xml version="1.0" encoding="utf-8"?>
<p:tagLst xmlns:a="http://schemas.openxmlformats.org/drawingml/2006/main" xmlns:r="http://schemas.openxmlformats.org/officeDocument/2006/relationships" xmlns:p="http://schemas.openxmlformats.org/presentationml/2006/main">
  <p:tag name="JPM_TEXT_SIZE" val="10"/>
</p:tagLst>
</file>

<file path=ppt/tags/tag106.xml><?xml version="1.0" encoding="utf-8"?>
<p:tagLst xmlns:a="http://schemas.openxmlformats.org/drawingml/2006/main" xmlns:r="http://schemas.openxmlformats.org/officeDocument/2006/relationships" xmlns:p="http://schemas.openxmlformats.org/presentationml/2006/main">
  <p:tag name="JPM_TEXT_SIZE" val="12"/>
</p:tagLst>
</file>

<file path=ppt/tags/tag107.xml><?xml version="1.0" encoding="utf-8"?>
<p:tagLst xmlns:a="http://schemas.openxmlformats.org/drawingml/2006/main" xmlns:r="http://schemas.openxmlformats.org/officeDocument/2006/relationships" xmlns:p="http://schemas.openxmlformats.org/presentationml/2006/main">
  <p:tag name="JPM_TEXT_SIZE" val="12"/>
</p:tagLst>
</file>

<file path=ppt/tags/tag108.xml><?xml version="1.0" encoding="utf-8"?>
<p:tagLst xmlns:a="http://schemas.openxmlformats.org/drawingml/2006/main" xmlns:r="http://schemas.openxmlformats.org/officeDocument/2006/relationships" xmlns:p="http://schemas.openxmlformats.org/presentationml/2006/main">
  <p:tag name="JPM_TEXT_SIZE" val="12"/>
</p:tagLst>
</file>

<file path=ppt/tags/tag109.xml><?xml version="1.0" encoding="utf-8"?>
<p:tagLst xmlns:a="http://schemas.openxmlformats.org/drawingml/2006/main" xmlns:r="http://schemas.openxmlformats.org/officeDocument/2006/relationships" xmlns:p="http://schemas.openxmlformats.org/presentationml/2006/main">
  <p:tag name="JPM_TEXT_SIZE" val="12"/>
</p:tagLst>
</file>

<file path=ppt/tags/tag11.xml><?xml version="1.0" encoding="utf-8"?>
<p:tagLst xmlns:a="http://schemas.openxmlformats.org/drawingml/2006/main" xmlns:r="http://schemas.openxmlformats.org/officeDocument/2006/relationships" xmlns:p="http://schemas.openxmlformats.org/presentationml/2006/main">
  <p:tag name="JPM_TEXT_SIZE" val="10"/>
</p:tagLst>
</file>

<file path=ppt/tags/tag110.xml><?xml version="1.0" encoding="utf-8"?>
<p:tagLst xmlns:a="http://schemas.openxmlformats.org/drawingml/2006/main" xmlns:r="http://schemas.openxmlformats.org/officeDocument/2006/relationships" xmlns:p="http://schemas.openxmlformats.org/presentationml/2006/main">
  <p:tag name="JPM_TEXT_SIZE" val="12"/>
</p:tagLst>
</file>

<file path=ppt/tags/tag111.xml><?xml version="1.0" encoding="utf-8"?>
<p:tagLst xmlns:a="http://schemas.openxmlformats.org/drawingml/2006/main" xmlns:r="http://schemas.openxmlformats.org/officeDocument/2006/relationships" xmlns:p="http://schemas.openxmlformats.org/presentationml/2006/main">
  <p:tag name="JPM_TEXT_SIZE" val="12"/>
</p:tagLst>
</file>

<file path=ppt/tags/tag112.xml><?xml version="1.0" encoding="utf-8"?>
<p:tagLst xmlns:a="http://schemas.openxmlformats.org/drawingml/2006/main" xmlns:r="http://schemas.openxmlformats.org/officeDocument/2006/relationships" xmlns:p="http://schemas.openxmlformats.org/presentationml/2006/main">
  <p:tag name="JPM_TEXT_SIZE" val="12"/>
</p:tagLst>
</file>

<file path=ppt/tags/tag11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14.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15.xml><?xml version="1.0" encoding="utf-8"?>
<p:tagLst xmlns:a="http://schemas.openxmlformats.org/drawingml/2006/main" xmlns:r="http://schemas.openxmlformats.org/officeDocument/2006/relationships" xmlns:p="http://schemas.openxmlformats.org/presentationml/2006/main">
  <p:tag name="JPM_TEXT_SIZE" val="10"/>
</p:tagLst>
</file>

<file path=ppt/tags/tag116.xml><?xml version="1.0" encoding="utf-8"?>
<p:tagLst xmlns:a="http://schemas.openxmlformats.org/drawingml/2006/main" xmlns:r="http://schemas.openxmlformats.org/officeDocument/2006/relationships" xmlns:p="http://schemas.openxmlformats.org/presentationml/2006/main">
  <p:tag name="JPM_TEXT_SIZE" val="12"/>
</p:tagLst>
</file>

<file path=ppt/tags/tag117.xml><?xml version="1.0" encoding="utf-8"?>
<p:tagLst xmlns:a="http://schemas.openxmlformats.org/drawingml/2006/main" xmlns:r="http://schemas.openxmlformats.org/officeDocument/2006/relationships" xmlns:p="http://schemas.openxmlformats.org/presentationml/2006/main">
  <p:tag name="JPM_TEXT_SIZE" val="12"/>
</p:tagLst>
</file>

<file path=ppt/tags/tag118.xml><?xml version="1.0" encoding="utf-8"?>
<p:tagLst xmlns:a="http://schemas.openxmlformats.org/drawingml/2006/main" xmlns:r="http://schemas.openxmlformats.org/officeDocument/2006/relationships" xmlns:p="http://schemas.openxmlformats.org/presentationml/2006/main">
  <p:tag name="JPM_TEXT_SIZE" val="12"/>
</p:tagLst>
</file>

<file path=ppt/tags/tag119.xml><?xml version="1.0" encoding="utf-8"?>
<p:tagLst xmlns:a="http://schemas.openxmlformats.org/drawingml/2006/main" xmlns:r="http://schemas.openxmlformats.org/officeDocument/2006/relationships" xmlns:p="http://schemas.openxmlformats.org/presentationml/2006/main">
  <p:tag name="JPM_TEXT_SIZE" val="12"/>
</p:tagLst>
</file>

<file path=ppt/tags/tag12.xml><?xml version="1.0" encoding="utf-8"?>
<p:tagLst xmlns:a="http://schemas.openxmlformats.org/drawingml/2006/main" xmlns:r="http://schemas.openxmlformats.org/officeDocument/2006/relationships" xmlns:p="http://schemas.openxmlformats.org/presentationml/2006/main">
  <p:tag name="JPM_TEXT_SIZE" val="12"/>
</p:tagLst>
</file>

<file path=ppt/tags/tag120.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21.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2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23.xml><?xml version="1.0" encoding="utf-8"?>
<p:tagLst xmlns:a="http://schemas.openxmlformats.org/drawingml/2006/main" xmlns:r="http://schemas.openxmlformats.org/officeDocument/2006/relationships" xmlns:p="http://schemas.openxmlformats.org/presentationml/2006/main">
  <p:tag name="JPM_TEXT_SIZE" val="10"/>
</p:tagLst>
</file>

<file path=ppt/tags/tag124.xml><?xml version="1.0" encoding="utf-8"?>
<p:tagLst xmlns:a="http://schemas.openxmlformats.org/drawingml/2006/main" xmlns:r="http://schemas.openxmlformats.org/officeDocument/2006/relationships" xmlns:p="http://schemas.openxmlformats.org/presentationml/2006/main">
  <p:tag name="JPM_TEXT_SIZE" val="12"/>
</p:tagLst>
</file>

<file path=ppt/tags/tag125.xml><?xml version="1.0" encoding="utf-8"?>
<p:tagLst xmlns:a="http://schemas.openxmlformats.org/drawingml/2006/main" xmlns:r="http://schemas.openxmlformats.org/officeDocument/2006/relationships" xmlns:p="http://schemas.openxmlformats.org/presentationml/2006/main">
  <p:tag name="JPM_TEXT_SIZE" val="12"/>
</p:tagLst>
</file>

<file path=ppt/tags/tag126.xml><?xml version="1.0" encoding="utf-8"?>
<p:tagLst xmlns:a="http://schemas.openxmlformats.org/drawingml/2006/main" xmlns:r="http://schemas.openxmlformats.org/officeDocument/2006/relationships" xmlns:p="http://schemas.openxmlformats.org/presentationml/2006/main">
  <p:tag name="JPM_TEXT_SIZE" val="12"/>
</p:tagLst>
</file>

<file path=ppt/tags/tag127.xml><?xml version="1.0" encoding="utf-8"?>
<p:tagLst xmlns:a="http://schemas.openxmlformats.org/drawingml/2006/main" xmlns:r="http://schemas.openxmlformats.org/officeDocument/2006/relationships" xmlns:p="http://schemas.openxmlformats.org/presentationml/2006/main">
  <p:tag name="JPM_TEXT_SIZE" val="12"/>
</p:tagLst>
</file>

<file path=ppt/tags/tag128.xml><?xml version="1.0" encoding="utf-8"?>
<p:tagLst xmlns:a="http://schemas.openxmlformats.org/drawingml/2006/main" xmlns:r="http://schemas.openxmlformats.org/officeDocument/2006/relationships" xmlns:p="http://schemas.openxmlformats.org/presentationml/2006/main">
  <p:tag name="JPM_TEXT_SIZE" val="10"/>
</p:tagLst>
</file>

<file path=ppt/tags/tag129.xml><?xml version="1.0" encoding="utf-8"?>
<p:tagLst xmlns:a="http://schemas.openxmlformats.org/drawingml/2006/main" xmlns:r="http://schemas.openxmlformats.org/officeDocument/2006/relationships" xmlns:p="http://schemas.openxmlformats.org/presentationml/2006/main">
  <p:tag name="JPM_TEXT_SIZE" val="12"/>
</p:tagLst>
</file>

<file path=ppt/tags/tag13.xml><?xml version="1.0" encoding="utf-8"?>
<p:tagLst xmlns:a="http://schemas.openxmlformats.org/drawingml/2006/main" xmlns:r="http://schemas.openxmlformats.org/officeDocument/2006/relationships" xmlns:p="http://schemas.openxmlformats.org/presentationml/2006/main">
  <p:tag name="JPM_TEXT_SIZE" val="10"/>
</p:tagLst>
</file>

<file path=ppt/tags/tag130.xml><?xml version="1.0" encoding="utf-8"?>
<p:tagLst xmlns:a="http://schemas.openxmlformats.org/drawingml/2006/main" xmlns:r="http://schemas.openxmlformats.org/officeDocument/2006/relationships" xmlns:p="http://schemas.openxmlformats.org/presentationml/2006/main">
  <p:tag name="JPM_TEXT_SIZE" val="12"/>
</p:tagLst>
</file>

<file path=ppt/tags/tag131.xml><?xml version="1.0" encoding="utf-8"?>
<p:tagLst xmlns:a="http://schemas.openxmlformats.org/drawingml/2006/main" xmlns:r="http://schemas.openxmlformats.org/officeDocument/2006/relationships" xmlns:p="http://schemas.openxmlformats.org/presentationml/2006/main">
  <p:tag name="JPM_TEXT_SIZE" val="12"/>
</p:tagLst>
</file>

<file path=ppt/tags/tag13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3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34.xml><?xml version="1.0" encoding="utf-8"?>
<p:tagLst xmlns:a="http://schemas.openxmlformats.org/drawingml/2006/main" xmlns:r="http://schemas.openxmlformats.org/officeDocument/2006/relationships" xmlns:p="http://schemas.openxmlformats.org/presentationml/2006/main">
  <p:tag name="JPM_TEXT_SIZE" val="10"/>
</p:tagLst>
</file>

<file path=ppt/tags/tag135.xml><?xml version="1.0" encoding="utf-8"?>
<p:tagLst xmlns:a="http://schemas.openxmlformats.org/drawingml/2006/main" xmlns:r="http://schemas.openxmlformats.org/officeDocument/2006/relationships" xmlns:p="http://schemas.openxmlformats.org/presentationml/2006/main">
  <p:tag name="JPM_TEXT_SIZE" val="12"/>
</p:tagLst>
</file>

<file path=ppt/tags/tag136.xml><?xml version="1.0" encoding="utf-8"?>
<p:tagLst xmlns:a="http://schemas.openxmlformats.org/drawingml/2006/main" xmlns:r="http://schemas.openxmlformats.org/officeDocument/2006/relationships" xmlns:p="http://schemas.openxmlformats.org/presentationml/2006/main">
  <p:tag name="JPM_TEXT_SIZE" val="12"/>
</p:tagLst>
</file>

<file path=ppt/tags/tag137.xml><?xml version="1.0" encoding="utf-8"?>
<p:tagLst xmlns:a="http://schemas.openxmlformats.org/drawingml/2006/main" xmlns:r="http://schemas.openxmlformats.org/officeDocument/2006/relationships" xmlns:p="http://schemas.openxmlformats.org/presentationml/2006/main">
  <p:tag name="JPM_TEXT_SIZE" val="12"/>
</p:tagLst>
</file>

<file path=ppt/tags/tag138.xml><?xml version="1.0" encoding="utf-8"?>
<p:tagLst xmlns:a="http://schemas.openxmlformats.org/drawingml/2006/main" xmlns:r="http://schemas.openxmlformats.org/officeDocument/2006/relationships" xmlns:p="http://schemas.openxmlformats.org/presentationml/2006/main">
  <p:tag name="JPM_TEXT_SIZE" val="10"/>
</p:tagLst>
</file>

<file path=ppt/tags/tag139.xml><?xml version="1.0" encoding="utf-8"?>
<p:tagLst xmlns:a="http://schemas.openxmlformats.org/drawingml/2006/main" xmlns:r="http://schemas.openxmlformats.org/officeDocument/2006/relationships" xmlns:p="http://schemas.openxmlformats.org/presentationml/2006/main">
  <p:tag name="JPM_TEXT_SIZE" val="12"/>
</p:tagLst>
</file>

<file path=ppt/tags/tag14.xml><?xml version="1.0" encoding="utf-8"?>
<p:tagLst xmlns:a="http://schemas.openxmlformats.org/drawingml/2006/main" xmlns:r="http://schemas.openxmlformats.org/officeDocument/2006/relationships" xmlns:p="http://schemas.openxmlformats.org/presentationml/2006/main">
  <p:tag name="JPM_TEXT_SIZE" val="12"/>
</p:tagLst>
</file>

<file path=ppt/tags/tag140.xml><?xml version="1.0" encoding="utf-8"?>
<p:tagLst xmlns:a="http://schemas.openxmlformats.org/drawingml/2006/main" xmlns:r="http://schemas.openxmlformats.org/officeDocument/2006/relationships" xmlns:p="http://schemas.openxmlformats.org/presentationml/2006/main">
  <p:tag name="JPM_TEXT_SIZE" val="12"/>
</p:tagLst>
</file>

<file path=ppt/tags/tag141.xml><?xml version="1.0" encoding="utf-8"?>
<p:tagLst xmlns:a="http://schemas.openxmlformats.org/drawingml/2006/main" xmlns:r="http://schemas.openxmlformats.org/officeDocument/2006/relationships" xmlns:p="http://schemas.openxmlformats.org/presentationml/2006/main">
  <p:tag name="JPM_TEXT_SIZE" val="12"/>
</p:tagLst>
</file>

<file path=ppt/tags/tag14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4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44.xml><?xml version="1.0" encoding="utf-8"?>
<p:tagLst xmlns:a="http://schemas.openxmlformats.org/drawingml/2006/main" xmlns:r="http://schemas.openxmlformats.org/officeDocument/2006/relationships" xmlns:p="http://schemas.openxmlformats.org/presentationml/2006/main">
  <p:tag name="JPM_TEXT_SIZE" val="10"/>
</p:tagLst>
</file>

<file path=ppt/tags/tag145.xml><?xml version="1.0" encoding="utf-8"?>
<p:tagLst xmlns:a="http://schemas.openxmlformats.org/drawingml/2006/main" xmlns:r="http://schemas.openxmlformats.org/officeDocument/2006/relationships" xmlns:p="http://schemas.openxmlformats.org/presentationml/2006/main">
  <p:tag name="JPM_TEXT_SIZE" val="12"/>
</p:tagLst>
</file>

<file path=ppt/tags/tag146.xml><?xml version="1.0" encoding="utf-8"?>
<p:tagLst xmlns:a="http://schemas.openxmlformats.org/drawingml/2006/main" xmlns:r="http://schemas.openxmlformats.org/officeDocument/2006/relationships" xmlns:p="http://schemas.openxmlformats.org/presentationml/2006/main">
  <p:tag name="JPM_TEXT_SIZE" val="12"/>
</p:tagLst>
</file>

<file path=ppt/tags/tag147.xml><?xml version="1.0" encoding="utf-8"?>
<p:tagLst xmlns:a="http://schemas.openxmlformats.org/drawingml/2006/main" xmlns:r="http://schemas.openxmlformats.org/officeDocument/2006/relationships" xmlns:p="http://schemas.openxmlformats.org/presentationml/2006/main">
  <p:tag name="JPM_TEXT_SIZE" val="12"/>
</p:tagLst>
</file>

<file path=ppt/tags/tag148.xml><?xml version="1.0" encoding="utf-8"?>
<p:tagLst xmlns:a="http://schemas.openxmlformats.org/drawingml/2006/main" xmlns:r="http://schemas.openxmlformats.org/officeDocument/2006/relationships" xmlns:p="http://schemas.openxmlformats.org/presentationml/2006/main">
  <p:tag name="JPM_TEXT_SIZE" val="10"/>
</p:tagLst>
</file>

<file path=ppt/tags/tag149.xml><?xml version="1.0" encoding="utf-8"?>
<p:tagLst xmlns:a="http://schemas.openxmlformats.org/drawingml/2006/main" xmlns:r="http://schemas.openxmlformats.org/officeDocument/2006/relationships" xmlns:p="http://schemas.openxmlformats.org/presentationml/2006/main">
  <p:tag name="JPM_TEXT_SIZE" val="12"/>
</p:tagLst>
</file>

<file path=ppt/tags/tag15.xml><?xml version="1.0" encoding="utf-8"?>
<p:tagLst xmlns:a="http://schemas.openxmlformats.org/drawingml/2006/main" xmlns:r="http://schemas.openxmlformats.org/officeDocument/2006/relationships" xmlns:p="http://schemas.openxmlformats.org/presentationml/2006/main">
  <p:tag name="JPM_TEXT_SIZE" val="10"/>
</p:tagLst>
</file>

<file path=ppt/tags/tag150.xml><?xml version="1.0" encoding="utf-8"?>
<p:tagLst xmlns:a="http://schemas.openxmlformats.org/drawingml/2006/main" xmlns:r="http://schemas.openxmlformats.org/officeDocument/2006/relationships" xmlns:p="http://schemas.openxmlformats.org/presentationml/2006/main">
  <p:tag name="JPM_TEXT_SIZE" val="12"/>
</p:tagLst>
</file>

<file path=ppt/tags/tag151.xml><?xml version="1.0" encoding="utf-8"?>
<p:tagLst xmlns:a="http://schemas.openxmlformats.org/drawingml/2006/main" xmlns:r="http://schemas.openxmlformats.org/officeDocument/2006/relationships" xmlns:p="http://schemas.openxmlformats.org/presentationml/2006/main">
  <p:tag name="JPM_TEXT_SIZE" val="12"/>
</p:tagLst>
</file>

<file path=ppt/tags/tag15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5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154.xml><?xml version="1.0" encoding="utf-8"?>
<p:tagLst xmlns:a="http://schemas.openxmlformats.org/drawingml/2006/main" xmlns:r="http://schemas.openxmlformats.org/officeDocument/2006/relationships" xmlns:p="http://schemas.openxmlformats.org/presentationml/2006/main">
  <p:tag name="JPM_TEXT_SIZE" val="10"/>
</p:tagLst>
</file>

<file path=ppt/tags/tag155.xml><?xml version="1.0" encoding="utf-8"?>
<p:tagLst xmlns:a="http://schemas.openxmlformats.org/drawingml/2006/main" xmlns:r="http://schemas.openxmlformats.org/officeDocument/2006/relationships" xmlns:p="http://schemas.openxmlformats.org/presentationml/2006/main">
  <p:tag name="JPM_TEXT_SIZE" val="12"/>
</p:tagLst>
</file>

<file path=ppt/tags/tag156.xml><?xml version="1.0" encoding="utf-8"?>
<p:tagLst xmlns:a="http://schemas.openxmlformats.org/drawingml/2006/main" xmlns:r="http://schemas.openxmlformats.org/officeDocument/2006/relationships" xmlns:p="http://schemas.openxmlformats.org/presentationml/2006/main">
  <p:tag name="JPM_TEXT_SIZE" val="12"/>
</p:tagLst>
</file>

<file path=ppt/tags/tag157.xml><?xml version="1.0" encoding="utf-8"?>
<p:tagLst xmlns:a="http://schemas.openxmlformats.org/drawingml/2006/main" xmlns:r="http://schemas.openxmlformats.org/officeDocument/2006/relationships" xmlns:p="http://schemas.openxmlformats.org/presentationml/2006/main">
  <p:tag name="JPM_TEXT_SIZE" val="12"/>
</p:tagLst>
</file>

<file path=ppt/tags/tag158.xml><?xml version="1.0" encoding="utf-8"?>
<p:tagLst xmlns:a="http://schemas.openxmlformats.org/drawingml/2006/main" xmlns:r="http://schemas.openxmlformats.org/officeDocument/2006/relationships" xmlns:p="http://schemas.openxmlformats.org/presentationml/2006/main">
  <p:tag name="JPM_TEXT_SIZE" val="12"/>
</p:tagLst>
</file>

<file path=ppt/tags/tag159.xml><?xml version="1.0" encoding="utf-8"?>
<p:tagLst xmlns:a="http://schemas.openxmlformats.org/drawingml/2006/main" xmlns:r="http://schemas.openxmlformats.org/officeDocument/2006/relationships" xmlns:p="http://schemas.openxmlformats.org/presentationml/2006/main">
  <p:tag name="JPM_TEXT_SIZE" val="12"/>
</p:tagLst>
</file>

<file path=ppt/tags/tag16.xml><?xml version="1.0" encoding="utf-8"?>
<p:tagLst xmlns:a="http://schemas.openxmlformats.org/drawingml/2006/main" xmlns:r="http://schemas.openxmlformats.org/officeDocument/2006/relationships" xmlns:p="http://schemas.openxmlformats.org/presentationml/2006/main">
  <p:tag name="JPM_TEXT_SIZE" val="12"/>
</p:tagLst>
</file>

<file path=ppt/tags/tag160.xml><?xml version="1.0" encoding="utf-8"?>
<p:tagLst xmlns:a="http://schemas.openxmlformats.org/drawingml/2006/main" xmlns:r="http://schemas.openxmlformats.org/officeDocument/2006/relationships" xmlns:p="http://schemas.openxmlformats.org/presentationml/2006/main">
  <p:tag name="JPM_TEXT_SIZE" val="12"/>
</p:tagLst>
</file>

<file path=ppt/tags/tag161.xml><?xml version="1.0" encoding="utf-8"?>
<p:tagLst xmlns:a="http://schemas.openxmlformats.org/drawingml/2006/main" xmlns:r="http://schemas.openxmlformats.org/officeDocument/2006/relationships" xmlns:p="http://schemas.openxmlformats.org/presentationml/2006/main">
  <p:tag name="JPM_TEXT_SIZE" val="12"/>
</p:tagLst>
</file>

<file path=ppt/tags/tag162.xml><?xml version="1.0" encoding="utf-8"?>
<p:tagLst xmlns:a="http://schemas.openxmlformats.org/drawingml/2006/main" xmlns:r="http://schemas.openxmlformats.org/officeDocument/2006/relationships" xmlns:p="http://schemas.openxmlformats.org/presentationml/2006/main">
  <p:tag name="JPM_TEXT_SIZE" val="12"/>
</p:tagLst>
</file>

<file path=ppt/tags/tag163.xml><?xml version="1.0" encoding="utf-8"?>
<p:tagLst xmlns:a="http://schemas.openxmlformats.org/drawingml/2006/main" xmlns:r="http://schemas.openxmlformats.org/officeDocument/2006/relationships" xmlns:p="http://schemas.openxmlformats.org/presentationml/2006/main">
  <p:tag name="JPM_TEXT_SIZE" val="12"/>
</p:tagLst>
</file>

<file path=ppt/tags/tag164.xml><?xml version="1.0" encoding="utf-8"?>
<p:tagLst xmlns:a="http://schemas.openxmlformats.org/drawingml/2006/main" xmlns:r="http://schemas.openxmlformats.org/officeDocument/2006/relationships" xmlns:p="http://schemas.openxmlformats.org/presentationml/2006/main">
  <p:tag name="JPM_TEXT_SIZE" val="12"/>
</p:tagLst>
</file>

<file path=ppt/tags/tag165.xml><?xml version="1.0" encoding="utf-8"?>
<p:tagLst xmlns:a="http://schemas.openxmlformats.org/drawingml/2006/main" xmlns:r="http://schemas.openxmlformats.org/officeDocument/2006/relationships" xmlns:p="http://schemas.openxmlformats.org/presentationml/2006/main">
  <p:tag name="JPM_TEXT_SIZE" val="12"/>
</p:tagLst>
</file>

<file path=ppt/tags/tag166.xml><?xml version="1.0" encoding="utf-8"?>
<p:tagLst xmlns:a="http://schemas.openxmlformats.org/drawingml/2006/main" xmlns:r="http://schemas.openxmlformats.org/officeDocument/2006/relationships" xmlns:p="http://schemas.openxmlformats.org/presentationml/2006/main">
  <p:tag name="JPM_TEXT_SIZE" val="12"/>
</p:tagLst>
</file>

<file path=ppt/tags/tag17.xml><?xml version="1.0" encoding="utf-8"?>
<p:tagLst xmlns:a="http://schemas.openxmlformats.org/drawingml/2006/main" xmlns:r="http://schemas.openxmlformats.org/officeDocument/2006/relationships" xmlns:p="http://schemas.openxmlformats.org/presentationml/2006/main">
  <p:tag name="JPM_TEXT_SIZE" val="10"/>
</p:tagLst>
</file>

<file path=ppt/tags/tag18.xml><?xml version="1.0" encoding="utf-8"?>
<p:tagLst xmlns:a="http://schemas.openxmlformats.org/drawingml/2006/main" xmlns:r="http://schemas.openxmlformats.org/officeDocument/2006/relationships" xmlns:p="http://schemas.openxmlformats.org/presentationml/2006/main">
  <p:tag name="JPM_TEXT_SIZE" val="12"/>
</p:tagLst>
</file>

<file path=ppt/tags/tag19.xml><?xml version="1.0" encoding="utf-8"?>
<p:tagLst xmlns:a="http://schemas.openxmlformats.org/drawingml/2006/main" xmlns:r="http://schemas.openxmlformats.org/officeDocument/2006/relationships" xmlns:p="http://schemas.openxmlformats.org/presentationml/2006/main">
  <p:tag name="JPM_TEXT_SIZE" val="10"/>
</p:tagLst>
</file>

<file path=ppt/tags/tag2.xml><?xml version="1.0" encoding="utf-8"?>
<p:tagLst xmlns:a="http://schemas.openxmlformats.org/drawingml/2006/main" xmlns:r="http://schemas.openxmlformats.org/officeDocument/2006/relationships" xmlns:p="http://schemas.openxmlformats.org/presentationml/2006/main">
  <p:tag name="JPM_TEXT_SIZE" val="10"/>
</p:tagLst>
</file>

<file path=ppt/tags/tag20.xml><?xml version="1.0" encoding="utf-8"?>
<p:tagLst xmlns:a="http://schemas.openxmlformats.org/drawingml/2006/main" xmlns:r="http://schemas.openxmlformats.org/officeDocument/2006/relationships" xmlns:p="http://schemas.openxmlformats.org/presentationml/2006/main">
  <p:tag name="JPM_TEXT_SIZE" val="12"/>
</p:tagLst>
</file>

<file path=ppt/tags/tag21.xml><?xml version="1.0" encoding="utf-8"?>
<p:tagLst xmlns:a="http://schemas.openxmlformats.org/drawingml/2006/main" xmlns:r="http://schemas.openxmlformats.org/officeDocument/2006/relationships" xmlns:p="http://schemas.openxmlformats.org/presentationml/2006/main">
  <p:tag name="JPM_TEXT_SIZE" val="10"/>
</p:tagLst>
</file>

<file path=ppt/tags/tag22.xml><?xml version="1.0" encoding="utf-8"?>
<p:tagLst xmlns:a="http://schemas.openxmlformats.org/drawingml/2006/main" xmlns:r="http://schemas.openxmlformats.org/officeDocument/2006/relationships" xmlns:p="http://schemas.openxmlformats.org/presentationml/2006/main">
  <p:tag name="JPM_TEXT_SIZE" val="12"/>
</p:tagLst>
</file>

<file path=ppt/tags/tag23.xml><?xml version="1.0" encoding="utf-8"?>
<p:tagLst xmlns:a="http://schemas.openxmlformats.org/drawingml/2006/main" xmlns:r="http://schemas.openxmlformats.org/officeDocument/2006/relationships" xmlns:p="http://schemas.openxmlformats.org/presentationml/2006/main">
  <p:tag name="JPM_TEXT_SIZE" val="10"/>
</p:tagLst>
</file>

<file path=ppt/tags/tag24.xml><?xml version="1.0" encoding="utf-8"?>
<p:tagLst xmlns:a="http://schemas.openxmlformats.org/drawingml/2006/main" xmlns:r="http://schemas.openxmlformats.org/officeDocument/2006/relationships" xmlns:p="http://schemas.openxmlformats.org/presentationml/2006/main">
  <p:tag name="JPM_TEXT_SIZE" val="12"/>
</p:tagLst>
</file>

<file path=ppt/tags/tag25.xml><?xml version="1.0" encoding="utf-8"?>
<p:tagLst xmlns:a="http://schemas.openxmlformats.org/drawingml/2006/main" xmlns:r="http://schemas.openxmlformats.org/officeDocument/2006/relationships" xmlns:p="http://schemas.openxmlformats.org/presentationml/2006/main">
  <p:tag name="JPM_TEXT_SIZE" val="10"/>
</p:tagLst>
</file>

<file path=ppt/tags/tag26.xml><?xml version="1.0" encoding="utf-8"?>
<p:tagLst xmlns:a="http://schemas.openxmlformats.org/drawingml/2006/main" xmlns:r="http://schemas.openxmlformats.org/officeDocument/2006/relationships" xmlns:p="http://schemas.openxmlformats.org/presentationml/2006/main">
  <p:tag name="JPM_TEXT_SIZE" val="12"/>
</p:tagLst>
</file>

<file path=ppt/tags/tag27.xml><?xml version="1.0" encoding="utf-8"?>
<p:tagLst xmlns:a="http://schemas.openxmlformats.org/drawingml/2006/main" xmlns:r="http://schemas.openxmlformats.org/officeDocument/2006/relationships" xmlns:p="http://schemas.openxmlformats.org/presentationml/2006/main">
  <p:tag name="JPM_TEXT_SIZE" val="10"/>
</p:tagLst>
</file>

<file path=ppt/tags/tag28.xml><?xml version="1.0" encoding="utf-8"?>
<p:tagLst xmlns:a="http://schemas.openxmlformats.org/drawingml/2006/main" xmlns:r="http://schemas.openxmlformats.org/officeDocument/2006/relationships" xmlns:p="http://schemas.openxmlformats.org/presentationml/2006/main">
  <p:tag name="JPM_TEXT_SIZE" val="12"/>
</p:tagLst>
</file>

<file path=ppt/tags/tag29.xml><?xml version="1.0" encoding="utf-8"?>
<p:tagLst xmlns:a="http://schemas.openxmlformats.org/drawingml/2006/main" xmlns:r="http://schemas.openxmlformats.org/officeDocument/2006/relationships" xmlns:p="http://schemas.openxmlformats.org/presentationml/2006/main">
  <p:tag name="JPM_TEXT_SIZE" val="10"/>
</p:tagLst>
</file>

<file path=ppt/tags/tag3.xml><?xml version="1.0" encoding="utf-8"?>
<p:tagLst xmlns:a="http://schemas.openxmlformats.org/drawingml/2006/main" xmlns:r="http://schemas.openxmlformats.org/officeDocument/2006/relationships" xmlns:p="http://schemas.openxmlformats.org/presentationml/2006/main">
  <p:tag name="JPM_TEXT_SIZE" val="12"/>
</p:tagLst>
</file>

<file path=ppt/tags/tag30.xml><?xml version="1.0" encoding="utf-8"?>
<p:tagLst xmlns:a="http://schemas.openxmlformats.org/drawingml/2006/main" xmlns:r="http://schemas.openxmlformats.org/officeDocument/2006/relationships" xmlns:p="http://schemas.openxmlformats.org/presentationml/2006/main">
  <p:tag name="JPM_TEXT_SIZE" val="10"/>
</p:tagLst>
</file>

<file path=ppt/tags/tag31.xml><?xml version="1.0" encoding="utf-8"?>
<p:tagLst xmlns:a="http://schemas.openxmlformats.org/drawingml/2006/main" xmlns:r="http://schemas.openxmlformats.org/officeDocument/2006/relationships" xmlns:p="http://schemas.openxmlformats.org/presentationml/2006/main">
  <p:tag name="JPM_TEXT_SIZE" val="12"/>
</p:tagLst>
</file>

<file path=ppt/tags/tag32.xml><?xml version="1.0" encoding="utf-8"?>
<p:tagLst xmlns:a="http://schemas.openxmlformats.org/drawingml/2006/main" xmlns:r="http://schemas.openxmlformats.org/officeDocument/2006/relationships" xmlns:p="http://schemas.openxmlformats.org/presentationml/2006/main">
  <p:tag name="JPM_TEXT_SIZE" val="12"/>
</p:tagLst>
</file>

<file path=ppt/tags/tag33.xml><?xml version="1.0" encoding="utf-8"?>
<p:tagLst xmlns:a="http://schemas.openxmlformats.org/drawingml/2006/main" xmlns:r="http://schemas.openxmlformats.org/officeDocument/2006/relationships" xmlns:p="http://schemas.openxmlformats.org/presentationml/2006/main">
  <p:tag name="JPM_TEXT_SIZE" val="12"/>
</p:tagLst>
</file>

<file path=ppt/tags/tag34.xml><?xml version="1.0" encoding="utf-8"?>
<p:tagLst xmlns:a="http://schemas.openxmlformats.org/drawingml/2006/main" xmlns:r="http://schemas.openxmlformats.org/officeDocument/2006/relationships" xmlns:p="http://schemas.openxmlformats.org/presentationml/2006/main">
  <p:tag name="JPM_TEXT_SIZE" val="12"/>
</p:tagLst>
</file>

<file path=ppt/tags/tag35.xml><?xml version="1.0" encoding="utf-8"?>
<p:tagLst xmlns:a="http://schemas.openxmlformats.org/drawingml/2006/main" xmlns:r="http://schemas.openxmlformats.org/officeDocument/2006/relationships" xmlns:p="http://schemas.openxmlformats.org/presentationml/2006/main">
  <p:tag name="JPM_TEXT_SIZE" val="12"/>
</p:tagLst>
</file>

<file path=ppt/tags/tag36.xml><?xml version="1.0" encoding="utf-8"?>
<p:tagLst xmlns:a="http://schemas.openxmlformats.org/drawingml/2006/main" xmlns:r="http://schemas.openxmlformats.org/officeDocument/2006/relationships" xmlns:p="http://schemas.openxmlformats.org/presentationml/2006/main">
  <p:tag name="JPM_TEXT_SIZE" val="12"/>
</p:tagLst>
</file>

<file path=ppt/tags/tag37.xml><?xml version="1.0" encoding="utf-8"?>
<p:tagLst xmlns:a="http://schemas.openxmlformats.org/drawingml/2006/main" xmlns:r="http://schemas.openxmlformats.org/officeDocument/2006/relationships" xmlns:p="http://schemas.openxmlformats.org/presentationml/2006/main">
  <p:tag name="JPM_TEXT_SIZE" val="12"/>
</p:tagLst>
</file>

<file path=ppt/tags/tag38.xml><?xml version="1.0" encoding="utf-8"?>
<p:tagLst xmlns:a="http://schemas.openxmlformats.org/drawingml/2006/main" xmlns:r="http://schemas.openxmlformats.org/officeDocument/2006/relationships" xmlns:p="http://schemas.openxmlformats.org/presentationml/2006/main">
  <p:tag name="JPM_TEXT_SIZE" val="12"/>
</p:tagLst>
</file>

<file path=ppt/tags/tag39.xml><?xml version="1.0" encoding="utf-8"?>
<p:tagLst xmlns:a="http://schemas.openxmlformats.org/drawingml/2006/main" xmlns:r="http://schemas.openxmlformats.org/officeDocument/2006/relationships" xmlns:p="http://schemas.openxmlformats.org/presentationml/2006/main">
  <p:tag name="JPM_TEXT_SIZE" val="12"/>
</p:tagLst>
</file>

<file path=ppt/tags/tag4.xml><?xml version="1.0" encoding="utf-8"?>
<p:tagLst xmlns:a="http://schemas.openxmlformats.org/drawingml/2006/main" xmlns:r="http://schemas.openxmlformats.org/officeDocument/2006/relationships" xmlns:p="http://schemas.openxmlformats.org/presentationml/2006/main">
  <p:tag name="JPM_TEXT_SIZE" val="10"/>
</p:tagLst>
</file>

<file path=ppt/tags/tag40.xml><?xml version="1.0" encoding="utf-8"?>
<p:tagLst xmlns:a="http://schemas.openxmlformats.org/drawingml/2006/main" xmlns:r="http://schemas.openxmlformats.org/officeDocument/2006/relationships" xmlns:p="http://schemas.openxmlformats.org/presentationml/2006/main">
  <p:tag name="JPM_TEXT_SIZE" val="12"/>
</p:tagLst>
</file>

<file path=ppt/tags/tag41.xml><?xml version="1.0" encoding="utf-8"?>
<p:tagLst xmlns:a="http://schemas.openxmlformats.org/drawingml/2006/main" xmlns:r="http://schemas.openxmlformats.org/officeDocument/2006/relationships" xmlns:p="http://schemas.openxmlformats.org/presentationml/2006/main">
  <p:tag name="JPM_TEXT_SIZE" val="12"/>
</p:tagLst>
</file>

<file path=ppt/tags/tag42.xml><?xml version="1.0" encoding="utf-8"?>
<p:tagLst xmlns:a="http://schemas.openxmlformats.org/drawingml/2006/main" xmlns:r="http://schemas.openxmlformats.org/officeDocument/2006/relationships" xmlns:p="http://schemas.openxmlformats.org/presentationml/2006/main">
  <p:tag name="JPM_TEXT_SIZE" val="12"/>
</p:tagLst>
</file>

<file path=ppt/tags/tag43.xml><?xml version="1.0" encoding="utf-8"?>
<p:tagLst xmlns:a="http://schemas.openxmlformats.org/drawingml/2006/main" xmlns:r="http://schemas.openxmlformats.org/officeDocument/2006/relationships" xmlns:p="http://schemas.openxmlformats.org/presentationml/2006/main">
  <p:tag name="JPM_TEXT_SIZE" val="12"/>
</p:tagLst>
</file>

<file path=ppt/tags/tag44.xml><?xml version="1.0" encoding="utf-8"?>
<p:tagLst xmlns:a="http://schemas.openxmlformats.org/drawingml/2006/main" xmlns:r="http://schemas.openxmlformats.org/officeDocument/2006/relationships" xmlns:p="http://schemas.openxmlformats.org/presentationml/2006/main">
  <p:tag name="JPM_TEXT_SIZE" val="12"/>
</p:tagLst>
</file>

<file path=ppt/tags/tag45.xml><?xml version="1.0" encoding="utf-8"?>
<p:tagLst xmlns:a="http://schemas.openxmlformats.org/drawingml/2006/main" xmlns:r="http://schemas.openxmlformats.org/officeDocument/2006/relationships" xmlns:p="http://schemas.openxmlformats.org/presentationml/2006/main">
  <p:tag name="ISLIDE.ICON" val="#370961;"/>
</p:tagLst>
</file>

<file path=ppt/tags/tag46.xml><?xml version="1.0" encoding="utf-8"?>
<p:tagLst xmlns:a="http://schemas.openxmlformats.org/drawingml/2006/main" xmlns:r="http://schemas.openxmlformats.org/officeDocument/2006/relationships" xmlns:p="http://schemas.openxmlformats.org/presentationml/2006/main">
  <p:tag name="JPM_TEXT_SIZE" val="10"/>
</p:tagLst>
</file>

<file path=ppt/tags/tag47.xml><?xml version="1.0" encoding="utf-8"?>
<p:tagLst xmlns:a="http://schemas.openxmlformats.org/drawingml/2006/main" xmlns:r="http://schemas.openxmlformats.org/officeDocument/2006/relationships" xmlns:p="http://schemas.openxmlformats.org/presentationml/2006/main">
  <p:tag name="JPM_TEXT_SIZE" val="10"/>
</p:tagLst>
</file>

<file path=ppt/tags/tag48.xml><?xml version="1.0" encoding="utf-8"?>
<p:tagLst xmlns:a="http://schemas.openxmlformats.org/drawingml/2006/main" xmlns:r="http://schemas.openxmlformats.org/officeDocument/2006/relationships" xmlns:p="http://schemas.openxmlformats.org/presentationml/2006/main">
  <p:tag name="JPM_TEXT_SIZE" val="12"/>
</p:tagLst>
</file>

<file path=ppt/tags/tag49.xml><?xml version="1.0" encoding="utf-8"?>
<p:tagLst xmlns:a="http://schemas.openxmlformats.org/drawingml/2006/main" xmlns:r="http://schemas.openxmlformats.org/officeDocument/2006/relationships" xmlns:p="http://schemas.openxmlformats.org/presentationml/2006/main">
  <p:tag name="JPM_TEXT_SIZE" val="12"/>
</p:tagLst>
</file>

<file path=ppt/tags/tag5.xml><?xml version="1.0" encoding="utf-8"?>
<p:tagLst xmlns:a="http://schemas.openxmlformats.org/drawingml/2006/main" xmlns:r="http://schemas.openxmlformats.org/officeDocument/2006/relationships" xmlns:p="http://schemas.openxmlformats.org/presentationml/2006/main">
  <p:tag name="JPM_TEXT_SIZE" val="12"/>
</p:tagLst>
</file>

<file path=ppt/tags/tag50.xml><?xml version="1.0" encoding="utf-8"?>
<p:tagLst xmlns:a="http://schemas.openxmlformats.org/drawingml/2006/main" xmlns:r="http://schemas.openxmlformats.org/officeDocument/2006/relationships" xmlns:p="http://schemas.openxmlformats.org/presentationml/2006/main">
  <p:tag name="JPM_TEXT_SIZE" val="12"/>
</p:tagLst>
</file>

<file path=ppt/tags/tag51.xml><?xml version="1.0" encoding="utf-8"?>
<p:tagLst xmlns:a="http://schemas.openxmlformats.org/drawingml/2006/main" xmlns:r="http://schemas.openxmlformats.org/officeDocument/2006/relationships" xmlns:p="http://schemas.openxmlformats.org/presentationml/2006/main">
  <p:tag name="JPM_TEXT_SIZE" val="10"/>
</p:tagLst>
</file>

<file path=ppt/tags/tag5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5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54.xml><?xml version="1.0" encoding="utf-8"?>
<p:tagLst xmlns:a="http://schemas.openxmlformats.org/drawingml/2006/main" xmlns:r="http://schemas.openxmlformats.org/officeDocument/2006/relationships" xmlns:p="http://schemas.openxmlformats.org/presentationml/2006/main">
  <p:tag name="JPM_TEXT_SIZE" val="10"/>
</p:tagLst>
</file>

<file path=ppt/tags/tag55.xml><?xml version="1.0" encoding="utf-8"?>
<p:tagLst xmlns:a="http://schemas.openxmlformats.org/drawingml/2006/main" xmlns:r="http://schemas.openxmlformats.org/officeDocument/2006/relationships" xmlns:p="http://schemas.openxmlformats.org/presentationml/2006/main">
  <p:tag name="JPM_TEXT_SIZE" val="10"/>
</p:tagLst>
</file>

<file path=ppt/tags/tag56.xml><?xml version="1.0" encoding="utf-8"?>
<p:tagLst xmlns:a="http://schemas.openxmlformats.org/drawingml/2006/main" xmlns:r="http://schemas.openxmlformats.org/officeDocument/2006/relationships" xmlns:p="http://schemas.openxmlformats.org/presentationml/2006/main">
  <p:tag name="JPM_TEXT_SIZE" val="12"/>
</p:tagLst>
</file>

<file path=ppt/tags/tag57.xml><?xml version="1.0" encoding="utf-8"?>
<p:tagLst xmlns:a="http://schemas.openxmlformats.org/drawingml/2006/main" xmlns:r="http://schemas.openxmlformats.org/officeDocument/2006/relationships" xmlns:p="http://schemas.openxmlformats.org/presentationml/2006/main">
  <p:tag name="JPM_TEXT_SIZE" val="12"/>
</p:tagLst>
</file>

<file path=ppt/tags/tag58.xml><?xml version="1.0" encoding="utf-8"?>
<p:tagLst xmlns:a="http://schemas.openxmlformats.org/drawingml/2006/main" xmlns:r="http://schemas.openxmlformats.org/officeDocument/2006/relationships" xmlns:p="http://schemas.openxmlformats.org/presentationml/2006/main">
  <p:tag name="JPM_TEXT_SIZE" val="12"/>
</p:tagLst>
</file>

<file path=ppt/tags/tag59.xml><?xml version="1.0" encoding="utf-8"?>
<p:tagLst xmlns:a="http://schemas.openxmlformats.org/drawingml/2006/main" xmlns:r="http://schemas.openxmlformats.org/officeDocument/2006/relationships" xmlns:p="http://schemas.openxmlformats.org/presentationml/2006/main">
  <p:tag name="JPM_TEXT_SIZE" val="10"/>
</p:tagLst>
</file>

<file path=ppt/tags/tag6.xml><?xml version="1.0" encoding="utf-8"?>
<p:tagLst xmlns:a="http://schemas.openxmlformats.org/drawingml/2006/main" xmlns:r="http://schemas.openxmlformats.org/officeDocument/2006/relationships" xmlns:p="http://schemas.openxmlformats.org/presentationml/2006/main">
  <p:tag name="JPM_TEXT_SIZE" val="10"/>
</p:tagLst>
</file>

<file path=ppt/tags/tag60.xml><?xml version="1.0" encoding="utf-8"?>
<p:tagLst xmlns:a="http://schemas.openxmlformats.org/drawingml/2006/main" xmlns:r="http://schemas.openxmlformats.org/officeDocument/2006/relationships" xmlns:p="http://schemas.openxmlformats.org/presentationml/2006/main">
  <p:tag name="JPM_TEXT_SIZE" val="12"/>
</p:tagLst>
</file>

<file path=ppt/tags/tag61.xml><?xml version="1.0" encoding="utf-8"?>
<p:tagLst xmlns:a="http://schemas.openxmlformats.org/drawingml/2006/main" xmlns:r="http://schemas.openxmlformats.org/officeDocument/2006/relationships" xmlns:p="http://schemas.openxmlformats.org/presentationml/2006/main">
  <p:tag name="JPM_TEXT_SIZE" val="12"/>
</p:tagLst>
</file>

<file path=ppt/tags/tag62.xml><?xml version="1.0" encoding="utf-8"?>
<p:tagLst xmlns:a="http://schemas.openxmlformats.org/drawingml/2006/main" xmlns:r="http://schemas.openxmlformats.org/officeDocument/2006/relationships" xmlns:p="http://schemas.openxmlformats.org/presentationml/2006/main">
  <p:tag name="JPM_TEXT_SIZE" val="12"/>
</p:tagLst>
</file>

<file path=ppt/tags/tag63.xml><?xml version="1.0" encoding="utf-8"?>
<p:tagLst xmlns:a="http://schemas.openxmlformats.org/drawingml/2006/main" xmlns:r="http://schemas.openxmlformats.org/officeDocument/2006/relationships" xmlns:p="http://schemas.openxmlformats.org/presentationml/2006/main">
  <p:tag name="JPM_TEXT_SIZE" val="12"/>
</p:tagLst>
</file>

<file path=ppt/tags/tag64.xml><?xml version="1.0" encoding="utf-8"?>
<p:tagLst xmlns:a="http://schemas.openxmlformats.org/drawingml/2006/main" xmlns:r="http://schemas.openxmlformats.org/officeDocument/2006/relationships" xmlns:p="http://schemas.openxmlformats.org/presentationml/2006/main">
  <p:tag name="JPM_TEXT_SIZE" val="12"/>
</p:tagLst>
</file>

<file path=ppt/tags/tag65.xml><?xml version="1.0" encoding="utf-8"?>
<p:tagLst xmlns:a="http://schemas.openxmlformats.org/drawingml/2006/main" xmlns:r="http://schemas.openxmlformats.org/officeDocument/2006/relationships" xmlns:p="http://schemas.openxmlformats.org/presentationml/2006/main">
  <p:tag name="JPM_TEXT_SIZE" val="12"/>
</p:tagLst>
</file>

<file path=ppt/tags/tag66.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67.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68.xml><?xml version="1.0" encoding="utf-8"?>
<p:tagLst xmlns:a="http://schemas.openxmlformats.org/drawingml/2006/main" xmlns:r="http://schemas.openxmlformats.org/officeDocument/2006/relationships" xmlns:p="http://schemas.openxmlformats.org/presentationml/2006/main">
  <p:tag name="JPM_TEXT_SIZE" val="10"/>
</p:tagLst>
</file>

<file path=ppt/tags/tag69.xml><?xml version="1.0" encoding="utf-8"?>
<p:tagLst xmlns:a="http://schemas.openxmlformats.org/drawingml/2006/main" xmlns:r="http://schemas.openxmlformats.org/officeDocument/2006/relationships" xmlns:p="http://schemas.openxmlformats.org/presentationml/2006/main">
  <p:tag name="JPM_TEXT_SIZE" val="10"/>
</p:tagLst>
</file>

<file path=ppt/tags/tag7.xml><?xml version="1.0" encoding="utf-8"?>
<p:tagLst xmlns:a="http://schemas.openxmlformats.org/drawingml/2006/main" xmlns:r="http://schemas.openxmlformats.org/officeDocument/2006/relationships" xmlns:p="http://schemas.openxmlformats.org/presentationml/2006/main">
  <p:tag name="JPM_TEXT_SIZE" val="10"/>
</p:tagLst>
</file>

<file path=ppt/tags/tag70.xml><?xml version="1.0" encoding="utf-8"?>
<p:tagLst xmlns:a="http://schemas.openxmlformats.org/drawingml/2006/main" xmlns:r="http://schemas.openxmlformats.org/officeDocument/2006/relationships" xmlns:p="http://schemas.openxmlformats.org/presentationml/2006/main">
  <p:tag name="JPM_TEXT_SIZE" val="12"/>
</p:tagLst>
</file>

<file path=ppt/tags/tag71.xml><?xml version="1.0" encoding="utf-8"?>
<p:tagLst xmlns:a="http://schemas.openxmlformats.org/drawingml/2006/main" xmlns:r="http://schemas.openxmlformats.org/officeDocument/2006/relationships" xmlns:p="http://schemas.openxmlformats.org/presentationml/2006/main">
  <p:tag name="JPM_TEXT_SIZE" val="12"/>
</p:tagLst>
</file>

<file path=ppt/tags/tag72.xml><?xml version="1.0" encoding="utf-8"?>
<p:tagLst xmlns:a="http://schemas.openxmlformats.org/drawingml/2006/main" xmlns:r="http://schemas.openxmlformats.org/officeDocument/2006/relationships" xmlns:p="http://schemas.openxmlformats.org/presentationml/2006/main">
  <p:tag name="JPM_TEXT_SIZE" val="12"/>
</p:tagLst>
</file>

<file path=ppt/tags/tag73.xml><?xml version="1.0" encoding="utf-8"?>
<p:tagLst xmlns:a="http://schemas.openxmlformats.org/drawingml/2006/main" xmlns:r="http://schemas.openxmlformats.org/officeDocument/2006/relationships" xmlns:p="http://schemas.openxmlformats.org/presentationml/2006/main">
  <p:tag name="JPM_TEXT_SIZE" val="10"/>
</p:tagLst>
</file>

<file path=ppt/tags/tag74.xml><?xml version="1.0" encoding="utf-8"?>
<p:tagLst xmlns:a="http://schemas.openxmlformats.org/drawingml/2006/main" xmlns:r="http://schemas.openxmlformats.org/officeDocument/2006/relationships" xmlns:p="http://schemas.openxmlformats.org/presentationml/2006/main">
  <p:tag name="JPM_TEXT_SIZE" val="12"/>
</p:tagLst>
</file>

<file path=ppt/tags/tag75.xml><?xml version="1.0" encoding="utf-8"?>
<p:tagLst xmlns:a="http://schemas.openxmlformats.org/drawingml/2006/main" xmlns:r="http://schemas.openxmlformats.org/officeDocument/2006/relationships" xmlns:p="http://schemas.openxmlformats.org/presentationml/2006/main">
  <p:tag name="JPM_TEXT_SIZE" val="12"/>
</p:tagLst>
</file>

<file path=ppt/tags/tag76.xml><?xml version="1.0" encoding="utf-8"?>
<p:tagLst xmlns:a="http://schemas.openxmlformats.org/drawingml/2006/main" xmlns:r="http://schemas.openxmlformats.org/officeDocument/2006/relationships" xmlns:p="http://schemas.openxmlformats.org/presentationml/2006/main">
  <p:tag name="JPM_TEXT_SIZE" val="12"/>
</p:tagLst>
</file>

<file path=ppt/tags/tag77.xml><?xml version="1.0" encoding="utf-8"?>
<p:tagLst xmlns:a="http://schemas.openxmlformats.org/drawingml/2006/main" xmlns:r="http://schemas.openxmlformats.org/officeDocument/2006/relationships" xmlns:p="http://schemas.openxmlformats.org/presentationml/2006/main">
  <p:tag name="JPM_TEXT_SIZE" val="12"/>
</p:tagLst>
</file>

<file path=ppt/tags/tag78.xml><?xml version="1.0" encoding="utf-8"?>
<p:tagLst xmlns:a="http://schemas.openxmlformats.org/drawingml/2006/main" xmlns:r="http://schemas.openxmlformats.org/officeDocument/2006/relationships" xmlns:p="http://schemas.openxmlformats.org/presentationml/2006/main">
  <p:tag name="JPM_TEXT_SIZE" val="12"/>
</p:tagLst>
</file>

<file path=ppt/tags/tag79.xml><?xml version="1.0" encoding="utf-8"?>
<p:tagLst xmlns:a="http://schemas.openxmlformats.org/drawingml/2006/main" xmlns:r="http://schemas.openxmlformats.org/officeDocument/2006/relationships" xmlns:p="http://schemas.openxmlformats.org/presentationml/2006/main">
  <p:tag name="JPM_TEXT_SIZE" val="12"/>
</p:tagLst>
</file>

<file path=ppt/tags/tag8.xml><?xml version="1.0" encoding="utf-8"?>
<p:tagLst xmlns:a="http://schemas.openxmlformats.org/drawingml/2006/main" xmlns:r="http://schemas.openxmlformats.org/officeDocument/2006/relationships" xmlns:p="http://schemas.openxmlformats.org/presentationml/2006/main">
  <p:tag name="JPM_TEXT_SIZE" val="12"/>
</p:tagLst>
</file>

<file path=ppt/tags/tag80.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81.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82.xml><?xml version="1.0" encoding="utf-8"?>
<p:tagLst xmlns:a="http://schemas.openxmlformats.org/drawingml/2006/main" xmlns:r="http://schemas.openxmlformats.org/officeDocument/2006/relationships" xmlns:p="http://schemas.openxmlformats.org/presentationml/2006/main">
  <p:tag name="JPM_TEXT_SIZE" val="12"/>
</p:tagLst>
</file>

<file path=ppt/tags/tag83.xml><?xml version="1.0" encoding="utf-8"?>
<p:tagLst xmlns:a="http://schemas.openxmlformats.org/drawingml/2006/main" xmlns:r="http://schemas.openxmlformats.org/officeDocument/2006/relationships" xmlns:p="http://schemas.openxmlformats.org/presentationml/2006/main">
  <p:tag name="JPM_TEXT_SIZE" val="12"/>
</p:tagLst>
</file>

<file path=ppt/tags/tag84.xml><?xml version="1.0" encoding="utf-8"?>
<p:tagLst xmlns:a="http://schemas.openxmlformats.org/drawingml/2006/main" xmlns:r="http://schemas.openxmlformats.org/officeDocument/2006/relationships" xmlns:p="http://schemas.openxmlformats.org/presentationml/2006/main">
  <p:tag name="JPM_TEXT_SIZE" val="12"/>
</p:tagLst>
</file>

<file path=ppt/tags/tag85.xml><?xml version="1.0" encoding="utf-8"?>
<p:tagLst xmlns:a="http://schemas.openxmlformats.org/drawingml/2006/main" xmlns:r="http://schemas.openxmlformats.org/officeDocument/2006/relationships" xmlns:p="http://schemas.openxmlformats.org/presentationml/2006/main">
  <p:tag name="JPM_TEXT_SIZE" val="10"/>
</p:tagLst>
</file>

<file path=ppt/tags/tag86.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87.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88.xml><?xml version="1.0" encoding="utf-8"?>
<p:tagLst xmlns:a="http://schemas.openxmlformats.org/drawingml/2006/main" xmlns:r="http://schemas.openxmlformats.org/officeDocument/2006/relationships" xmlns:p="http://schemas.openxmlformats.org/presentationml/2006/main">
  <p:tag name="JPM_TEXT_SIZE" val="12"/>
</p:tagLst>
</file>

<file path=ppt/tags/tag89.xml><?xml version="1.0" encoding="utf-8"?>
<p:tagLst xmlns:a="http://schemas.openxmlformats.org/drawingml/2006/main" xmlns:r="http://schemas.openxmlformats.org/officeDocument/2006/relationships" xmlns:p="http://schemas.openxmlformats.org/presentationml/2006/main">
  <p:tag name="JPM_TEXT_SIZE" val="12"/>
</p:tagLst>
</file>

<file path=ppt/tags/tag9.xml><?xml version="1.0" encoding="utf-8"?>
<p:tagLst xmlns:a="http://schemas.openxmlformats.org/drawingml/2006/main" xmlns:r="http://schemas.openxmlformats.org/officeDocument/2006/relationships" xmlns:p="http://schemas.openxmlformats.org/presentationml/2006/main">
  <p:tag name="JPM_TEXT_SIZE" val="10"/>
</p:tagLst>
</file>

<file path=ppt/tags/tag90.xml><?xml version="1.0" encoding="utf-8"?>
<p:tagLst xmlns:a="http://schemas.openxmlformats.org/drawingml/2006/main" xmlns:r="http://schemas.openxmlformats.org/officeDocument/2006/relationships" xmlns:p="http://schemas.openxmlformats.org/presentationml/2006/main">
  <p:tag name="JPM_TEXT_SIZE" val="12"/>
</p:tagLst>
</file>

<file path=ppt/tags/tag91.xml><?xml version="1.0" encoding="utf-8"?>
<p:tagLst xmlns:a="http://schemas.openxmlformats.org/drawingml/2006/main" xmlns:r="http://schemas.openxmlformats.org/officeDocument/2006/relationships" xmlns:p="http://schemas.openxmlformats.org/presentationml/2006/main">
  <p:tag name="JPM_TEXT_SIZE" val="10"/>
</p:tagLst>
</file>

<file path=ppt/tags/tag92.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93.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94.xml><?xml version="1.0" encoding="utf-8"?>
<p:tagLst xmlns:a="http://schemas.openxmlformats.org/drawingml/2006/main" xmlns:r="http://schemas.openxmlformats.org/officeDocument/2006/relationships" xmlns:p="http://schemas.openxmlformats.org/presentationml/2006/main">
  <p:tag name="ISLIDE.ICON" val="#182060;#71558;#120212;#142537;#165169;#368966;"/>
</p:tagLst>
</file>

<file path=ppt/tags/tag95.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96.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97.xml><?xml version="1.0" encoding="utf-8"?>
<p:tagLst xmlns:a="http://schemas.openxmlformats.org/drawingml/2006/main" xmlns:r="http://schemas.openxmlformats.org/officeDocument/2006/relationships" xmlns:p="http://schemas.openxmlformats.org/presentationml/2006/main">
  <p:tag name="JPM_CONVERT_POSITION" val="18.25;119.875;102;311.625"/>
  <p:tag name="JPM_OBJECT_NAME" val="jpmObjectTitle"/>
</p:tagLst>
</file>

<file path=ppt/tags/tag98.xml><?xml version="1.0" encoding="utf-8"?>
<p:tagLst xmlns:a="http://schemas.openxmlformats.org/drawingml/2006/main" xmlns:r="http://schemas.openxmlformats.org/officeDocument/2006/relationships" xmlns:p="http://schemas.openxmlformats.org/presentationml/2006/main">
  <p:tag name="ISLIDE.ICON" val="#182060;#71558;#120212;#142537;#165169;#368966;"/>
</p:tagLst>
</file>

<file path=ppt/tags/tag99.xml><?xml version="1.0" encoding="utf-8"?>
<p:tagLst xmlns:a="http://schemas.openxmlformats.org/drawingml/2006/main" xmlns:r="http://schemas.openxmlformats.org/officeDocument/2006/relationships" xmlns:p="http://schemas.openxmlformats.org/presentationml/2006/main">
  <p:tag name="JPM_TEXT_SIZE" val="12"/>
</p:tagLst>
</file>

<file path=ppt/theme/theme1.xml><?xml version="1.0" encoding="utf-8"?>
<a:theme xmlns:a="http://schemas.openxmlformats.org/drawingml/2006/main" name="1_Temp2010_2">
  <a:themeElements>
    <a:clrScheme name="自定义 1">
      <a:dk1>
        <a:sysClr val="windowText" lastClr="000000"/>
      </a:dk1>
      <a:lt1>
        <a:sysClr val="window" lastClr="FFFFFF"/>
      </a:lt1>
      <a:dk2>
        <a:srgbClr val="8C0000"/>
      </a:dk2>
      <a:lt2>
        <a:srgbClr val="D9D9D9"/>
      </a:lt2>
      <a:accent1>
        <a:srgbClr val="FF0000"/>
      </a:accent1>
      <a:accent2>
        <a:srgbClr val="D90000"/>
      </a:accent2>
      <a:accent3>
        <a:srgbClr val="B30000"/>
      </a:accent3>
      <a:accent4>
        <a:srgbClr val="7F7F7F"/>
      </a:accent4>
      <a:accent5>
        <a:srgbClr val="FFC000"/>
      </a:accent5>
      <a:accent6>
        <a:srgbClr val="B3841C"/>
      </a:accent6>
      <a:hlink>
        <a:srgbClr val="953734"/>
      </a:hlink>
      <a:folHlink>
        <a:srgbClr val="886312"/>
      </a:folHlink>
    </a:clrScheme>
    <a:fontScheme name="Temp">
      <a:majorFont>
        <a:latin typeface="Arial"/>
        <a:ea typeface="华文楷体"/>
        <a:cs typeface=""/>
      </a:majorFont>
      <a:minorFont>
        <a:latin typeface="Arial"/>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a:noFill/>
      </a:spPr>
      <a:bodyPr wrap="square" lIns="72000" tIns="18000" rIns="72000" bIns="18000" rtlCol="0">
        <a:no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2_Temp2010_2">
  <a:themeElements>
    <a:clrScheme name="IBD">
      <a:dk1>
        <a:sysClr val="windowText" lastClr="000000"/>
      </a:dk1>
      <a:lt1>
        <a:sysClr val="window" lastClr="FFFFFF"/>
      </a:lt1>
      <a:dk2>
        <a:srgbClr val="1F497D"/>
      </a:dk2>
      <a:lt2>
        <a:srgbClr val="EEECE1"/>
      </a:lt2>
      <a:accent1>
        <a:srgbClr val="4F81BD"/>
      </a:accent1>
      <a:accent2>
        <a:srgbClr val="F9CF49"/>
      </a:accent2>
      <a:accent3>
        <a:srgbClr val="98B187"/>
      </a:accent3>
      <a:accent4>
        <a:srgbClr val="F3EC65"/>
      </a:accent4>
      <a:accent5>
        <a:srgbClr val="ECA58E"/>
      </a:accent5>
      <a:accent6>
        <a:srgbClr val="A6ADA1"/>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a:noFill/>
      </a:spPr>
      <a:bodyPr wrap="square" lIns="72000" tIns="18000" rIns="72000" bIns="18000" rtlCol="0">
        <a:noAutofit/>
      </a:bodyPr>
      <a:lstStyle>
        <a:defPPr>
          <a:defRPr sz="1400"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华泰演示模板2">
  <a:themeElements>
    <a:clrScheme name="自定义 1">
      <a:dk1>
        <a:sysClr val="windowText" lastClr="000000"/>
      </a:dk1>
      <a:lt1>
        <a:sysClr val="window" lastClr="FFFFFF"/>
      </a:lt1>
      <a:dk2>
        <a:srgbClr val="8C0000"/>
      </a:dk2>
      <a:lt2>
        <a:srgbClr val="D9D9D9"/>
      </a:lt2>
      <a:accent1>
        <a:srgbClr val="FF0000"/>
      </a:accent1>
      <a:accent2>
        <a:srgbClr val="D90000"/>
      </a:accent2>
      <a:accent3>
        <a:srgbClr val="B30000"/>
      </a:accent3>
      <a:accent4>
        <a:srgbClr val="7F7F7F"/>
      </a:accent4>
      <a:accent5>
        <a:srgbClr val="FFC000"/>
      </a:accent5>
      <a:accent6>
        <a:srgbClr val="B08A5E"/>
      </a:accent6>
      <a:hlink>
        <a:srgbClr val="953734"/>
      </a:hlink>
      <a:folHlink>
        <a:srgbClr val="8269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华泰演示模板2">
  <a:themeElements>
    <a:clrScheme name="自定义 1">
      <a:dk1>
        <a:sysClr val="windowText" lastClr="000000"/>
      </a:dk1>
      <a:lt1>
        <a:sysClr val="window" lastClr="FFFFFF"/>
      </a:lt1>
      <a:dk2>
        <a:srgbClr val="8C0000"/>
      </a:dk2>
      <a:lt2>
        <a:srgbClr val="D9D9D9"/>
      </a:lt2>
      <a:accent1>
        <a:srgbClr val="FF0000"/>
      </a:accent1>
      <a:accent2>
        <a:srgbClr val="D90000"/>
      </a:accent2>
      <a:accent3>
        <a:srgbClr val="B30000"/>
      </a:accent3>
      <a:accent4>
        <a:srgbClr val="7F7F7F"/>
      </a:accent4>
      <a:accent5>
        <a:srgbClr val="FFC000"/>
      </a:accent5>
      <a:accent6>
        <a:srgbClr val="B08A5E"/>
      </a:accent6>
      <a:hlink>
        <a:srgbClr val="953734"/>
      </a:hlink>
      <a:folHlink>
        <a:srgbClr val="8269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华泰演示模板2">
  <a:themeElements>
    <a:clrScheme name="自定义 1">
      <a:dk1>
        <a:sysClr val="windowText" lastClr="000000"/>
      </a:dk1>
      <a:lt1>
        <a:sysClr val="window" lastClr="FFFFFF"/>
      </a:lt1>
      <a:dk2>
        <a:srgbClr val="8C0000"/>
      </a:dk2>
      <a:lt2>
        <a:srgbClr val="D9D9D9"/>
      </a:lt2>
      <a:accent1>
        <a:srgbClr val="FF0000"/>
      </a:accent1>
      <a:accent2>
        <a:srgbClr val="D90000"/>
      </a:accent2>
      <a:accent3>
        <a:srgbClr val="B30000"/>
      </a:accent3>
      <a:accent4>
        <a:srgbClr val="7F7F7F"/>
      </a:accent4>
      <a:accent5>
        <a:srgbClr val="FFC000"/>
      </a:accent5>
      <a:accent6>
        <a:srgbClr val="B08A5E"/>
      </a:accent6>
      <a:hlink>
        <a:srgbClr val="953734"/>
      </a:hlink>
      <a:folHlink>
        <a:srgbClr val="8269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华泰演示模板2">
  <a:themeElements>
    <a:clrScheme name="自定义 1">
      <a:dk1>
        <a:sysClr val="windowText" lastClr="000000"/>
      </a:dk1>
      <a:lt1>
        <a:sysClr val="window" lastClr="FFFFFF"/>
      </a:lt1>
      <a:dk2>
        <a:srgbClr val="8C0000"/>
      </a:dk2>
      <a:lt2>
        <a:srgbClr val="D9D9D9"/>
      </a:lt2>
      <a:accent1>
        <a:srgbClr val="FF0000"/>
      </a:accent1>
      <a:accent2>
        <a:srgbClr val="D90000"/>
      </a:accent2>
      <a:accent3>
        <a:srgbClr val="B30000"/>
      </a:accent3>
      <a:accent4>
        <a:srgbClr val="7F7F7F"/>
      </a:accent4>
      <a:accent5>
        <a:srgbClr val="FFC000"/>
      </a:accent5>
      <a:accent6>
        <a:srgbClr val="B08A5E"/>
      </a:accent6>
      <a:hlink>
        <a:srgbClr val="953734"/>
      </a:hlink>
      <a:folHlink>
        <a:srgbClr val="82692D"/>
      </a:folHlink>
    </a:clrScheme>
    <a:fontScheme name="1kppxwkr">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28071</TotalTime>
  <Words>9500</Words>
  <Application>Microsoft Office PowerPoint</Application>
  <PresentationFormat>全屏显示(16:9)</PresentationFormat>
  <Paragraphs>645</Paragraphs>
  <Slides>35</Slides>
  <Notes>11</Notes>
  <HiddenSlides>0</HiddenSlides>
  <MMClips>0</MMClips>
  <ScaleCrop>false</ScaleCrop>
  <HeadingPairs>
    <vt:vector size="6" baseType="variant">
      <vt:variant>
        <vt:lpstr>主题</vt:lpstr>
      </vt:variant>
      <vt:variant>
        <vt:i4>6</vt:i4>
      </vt:variant>
      <vt:variant>
        <vt:lpstr>嵌入 OLE 服务器</vt:lpstr>
      </vt:variant>
      <vt:variant>
        <vt:i4>1</vt:i4>
      </vt:variant>
      <vt:variant>
        <vt:lpstr>幻灯片标题</vt:lpstr>
      </vt:variant>
      <vt:variant>
        <vt:i4>35</vt:i4>
      </vt:variant>
    </vt:vector>
  </HeadingPairs>
  <TitlesOfParts>
    <vt:vector size="42" baseType="lpstr">
      <vt:lpstr>1_Temp2010_2</vt:lpstr>
      <vt:lpstr>2_Temp2010_2</vt:lpstr>
      <vt:lpstr>华泰演示模板2</vt:lpstr>
      <vt:lpstr>1_华泰演示模板2</vt:lpstr>
      <vt:lpstr>3_华泰演示模板2</vt:lpstr>
      <vt:lpstr>2_华泰演示模板2</vt:lpstr>
      <vt:lpstr>think-cell Slide</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PC</cp:lastModifiedBy>
  <cp:revision>3374</cp:revision>
  <cp:lastPrinted>2018-09-10T09:51:16Z</cp:lastPrinted>
  <dcterms:created xsi:type="dcterms:W3CDTF">2012-12-09T08:34:36Z</dcterms:created>
  <dcterms:modified xsi:type="dcterms:W3CDTF">2020-05-11T03:57:48Z</dcterms:modified>
</cp:coreProperties>
</file>